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3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1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55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32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07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03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08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26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87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03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14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50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27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ustavo.souza@ifrn.edu.b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6" y="0"/>
            <a:ext cx="1956704" cy="869018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548680" y="146397"/>
            <a:ext cx="5832648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dirty="0" smtClean="0"/>
          </a:p>
          <a:p>
            <a:endParaRPr lang="pt-BR" sz="1600" dirty="0"/>
          </a:p>
          <a:p>
            <a:endParaRPr lang="pt-BR" sz="1600" dirty="0" smtClean="0"/>
          </a:p>
          <a:p>
            <a:r>
              <a:rPr lang="pt-BR" sz="1600" dirty="0" smtClean="0"/>
              <a:t>Curso:  Técnico de Nível Médio Integrado em Química na Modalidade EJA </a:t>
            </a:r>
          </a:p>
          <a:p>
            <a:r>
              <a:rPr lang="pt-BR" sz="1600" dirty="0" smtClean="0"/>
              <a:t>Disciplina:  Metrologia e Instrumentação Industrial  Carga-Horária:  60 h (80 h/a) </a:t>
            </a:r>
          </a:p>
          <a:p>
            <a:r>
              <a:rPr lang="pt-BR" sz="1600" dirty="0" smtClean="0"/>
              <a:t>Professor: Gustavo de Souza Medeiros</a:t>
            </a:r>
          </a:p>
          <a:p>
            <a:r>
              <a:rPr lang="pt-BR" sz="1600" dirty="0" err="1" smtClean="0"/>
              <a:t>Email</a:t>
            </a:r>
            <a:r>
              <a:rPr lang="pt-BR" sz="1600" dirty="0" smtClean="0"/>
              <a:t>: </a:t>
            </a:r>
            <a:r>
              <a:rPr lang="pt-BR" sz="1600" dirty="0" smtClean="0">
                <a:hlinkClick r:id="rId3"/>
              </a:rPr>
              <a:t>gustavo.souza@ifrn.edu.br</a:t>
            </a:r>
            <a:endParaRPr lang="pt-BR" sz="1600" dirty="0" smtClean="0"/>
          </a:p>
          <a:p>
            <a:r>
              <a:rPr lang="pt-BR" sz="1600" dirty="0"/>
              <a:t>Site: http://docente.ifrn.edu.br/gustavosouza</a:t>
            </a:r>
          </a:p>
          <a:p>
            <a:r>
              <a:rPr lang="pt-BR" sz="1600" dirty="0" smtClean="0"/>
              <a:t>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600" b="1" dirty="0" smtClean="0"/>
              <a:t>Objetivos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Conhecer a terminologia aplicada à metrologia.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Conhecer os sistemas de medidas.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Conhecer e aplicar os instrumentos e métodos de medição aplicados aos processos químicos.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 Aprender  os  princípios  de  funcionamento  dos Equipamentos  eletrônicos,  da  instrumentação  e  dos  sensores habituais nas instalações industriais.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Conhecer a terminologia e os conceitos essenciais da Instrumentação.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Utilizar corretamente, em laboratório, os instrumentos de supervisão de dispositivos eletrônicos e sensores. </a:t>
            </a:r>
          </a:p>
          <a:p>
            <a:r>
              <a:rPr lang="pt-BR" sz="16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Bases Científico-Tecnológicas (Conteúdos) </a:t>
            </a:r>
          </a:p>
          <a:p>
            <a:r>
              <a:rPr lang="pt-BR" sz="1600" dirty="0" smtClean="0"/>
              <a:t>1. Metrologia </a:t>
            </a:r>
          </a:p>
          <a:p>
            <a:r>
              <a:rPr lang="pt-BR" sz="1600" dirty="0" smtClean="0"/>
              <a:t>1.1 Conceitos básicos da metrologia com base no Vocabulário Internacional de Metrologia (VIM). </a:t>
            </a:r>
          </a:p>
          <a:p>
            <a:r>
              <a:rPr lang="pt-BR" sz="1600" dirty="0" smtClean="0"/>
              <a:t>1.2. Procedimentos de medição. </a:t>
            </a:r>
          </a:p>
          <a:p>
            <a:r>
              <a:rPr lang="pt-BR" sz="1600" dirty="0" smtClean="0"/>
              <a:t>1.3. Leitura de instrumentos aplicados aos processos químicos. </a:t>
            </a:r>
          </a:p>
          <a:p>
            <a:r>
              <a:rPr lang="pt-BR" sz="1600" dirty="0" smtClean="0"/>
              <a:t>1.4. Calibração e verificação metrológica de instrumentos. </a:t>
            </a:r>
          </a:p>
          <a:p>
            <a:r>
              <a:rPr lang="pt-BR" sz="1600" dirty="0" smtClean="0"/>
              <a:t>1.5. Cálculos de incerteza de medição. </a:t>
            </a:r>
          </a:p>
          <a:p>
            <a:r>
              <a:rPr lang="pt-BR" sz="1600" dirty="0" smtClean="0"/>
              <a:t>1.6. Aplicação de normas de coleta e seleção de amostras. </a:t>
            </a:r>
          </a:p>
          <a:p>
            <a:r>
              <a:rPr lang="pt-BR" sz="1600" dirty="0" smtClean="0"/>
              <a:t>2. Instrumentação Industrial. </a:t>
            </a:r>
          </a:p>
          <a:p>
            <a:r>
              <a:rPr lang="pt-BR" sz="1600" dirty="0" smtClean="0"/>
              <a:t>2.1. Simbologia da ISA (</a:t>
            </a:r>
            <a:r>
              <a:rPr lang="pt-BR" sz="1600" dirty="0" err="1" smtClean="0"/>
              <a:t>Instrumentations</a:t>
            </a:r>
            <a:r>
              <a:rPr lang="pt-BR" sz="1600" dirty="0" smtClean="0"/>
              <a:t>, Systems </a:t>
            </a:r>
            <a:r>
              <a:rPr lang="pt-BR" sz="1600" dirty="0" err="1" smtClean="0"/>
              <a:t>and</a:t>
            </a:r>
            <a:r>
              <a:rPr lang="pt-BR" sz="1600" dirty="0" smtClean="0"/>
              <a:t> Automation </a:t>
            </a:r>
            <a:r>
              <a:rPr lang="pt-BR" sz="1600" dirty="0" err="1" smtClean="0"/>
              <a:t>Society</a:t>
            </a:r>
            <a:r>
              <a:rPr lang="pt-BR" sz="1600" dirty="0" smtClean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30414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48680" y="146397"/>
            <a:ext cx="583264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2.2.  Funcionamento  dos  instrumentos  aplicados  à medição  de  pressão,  nível,  vazão  e  temperatura,  com  a </a:t>
            </a:r>
          </a:p>
          <a:p>
            <a:r>
              <a:rPr lang="pt-BR" sz="1600" dirty="0" smtClean="0"/>
              <a:t>utilização dos sensores. </a:t>
            </a:r>
          </a:p>
          <a:p>
            <a:r>
              <a:rPr lang="pt-BR" sz="1600" dirty="0" smtClean="0"/>
              <a:t>2.3. Instalação de instrumentos de medição. </a:t>
            </a:r>
          </a:p>
          <a:p>
            <a:r>
              <a:rPr lang="pt-BR" sz="1600" dirty="0" smtClean="0"/>
              <a:t>2.4. Funcionamento básico de malhas de controle de pressão, nível, vazão e temperatura. </a:t>
            </a:r>
          </a:p>
          <a:p>
            <a:endParaRPr lang="pt-BR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Procedimentos Metodológicos e Recursos Didáticos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 Aulas expositivas, práticas de laboratório e resolução de exercícios.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 Quadro branco, o retroprojetor e os instrumentos disponíveis no laboratório de química. </a:t>
            </a:r>
          </a:p>
          <a:p>
            <a:r>
              <a:rPr lang="pt-BR" sz="16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Avaliação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  Avaliações teóricas e práticas. </a:t>
            </a:r>
          </a:p>
          <a:p>
            <a:endParaRPr lang="pt-BR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Bibliografia </a:t>
            </a:r>
          </a:p>
          <a:p>
            <a:r>
              <a:rPr lang="pt-BR" sz="1200" b="1" dirty="0" smtClean="0"/>
              <a:t>1. BEGA, </a:t>
            </a:r>
            <a:r>
              <a:rPr lang="pt-BR" sz="1200" b="1" dirty="0" err="1" smtClean="0"/>
              <a:t>Egidio</a:t>
            </a:r>
            <a:r>
              <a:rPr lang="pt-BR" sz="1200" b="1" dirty="0" smtClean="0"/>
              <a:t>. Instrumentação Industrial. </a:t>
            </a:r>
            <a:r>
              <a:rPr lang="pt-BR" sz="1200" b="1" dirty="0" err="1" smtClean="0"/>
              <a:t>Interciência</a:t>
            </a:r>
            <a:r>
              <a:rPr lang="pt-BR" sz="1200" b="1" dirty="0" smtClean="0"/>
              <a:t>. 2003. </a:t>
            </a:r>
          </a:p>
          <a:p>
            <a:r>
              <a:rPr lang="pt-BR" sz="1200" dirty="0" smtClean="0"/>
              <a:t>2. BOLTON, W. Instrumentação e Controle. </a:t>
            </a:r>
            <a:r>
              <a:rPr lang="pt-BR" sz="1200" dirty="0" err="1" smtClean="0"/>
              <a:t>Hemus</a:t>
            </a:r>
            <a:r>
              <a:rPr lang="pt-BR" sz="1200" dirty="0" smtClean="0"/>
              <a:t>. 1980. </a:t>
            </a:r>
          </a:p>
          <a:p>
            <a:r>
              <a:rPr lang="pt-BR" sz="1200" dirty="0" smtClean="0"/>
              <a:t>3. DELMÉE, G. J. ―Manual de medição de Vazão‖ 3 ed., ., São Paulo: Edgard </a:t>
            </a:r>
            <a:r>
              <a:rPr lang="pt-BR" sz="1200" dirty="0" err="1" smtClean="0"/>
              <a:t>Blucher</a:t>
            </a:r>
            <a:r>
              <a:rPr lang="pt-BR" sz="1200" dirty="0" smtClean="0"/>
              <a:t>, 200x </a:t>
            </a:r>
          </a:p>
          <a:p>
            <a:r>
              <a:rPr lang="pt-BR" sz="1200" dirty="0" smtClean="0"/>
              <a:t>4. FIALHO, </a:t>
            </a:r>
            <a:r>
              <a:rPr lang="pt-BR" sz="1200" dirty="0" err="1" smtClean="0"/>
              <a:t>Arivelto</a:t>
            </a:r>
            <a:r>
              <a:rPr lang="pt-BR" sz="1200" dirty="0" smtClean="0"/>
              <a:t>. Instrumentação Industrial. Érica. 2002. </a:t>
            </a:r>
          </a:p>
          <a:p>
            <a:r>
              <a:rPr lang="pt-BR" sz="1200" dirty="0" smtClean="0"/>
              <a:t>5.  INMETRO.  Vocabulário  Internacional  de  Termos  Fundamentais  e  Gerais  de  Metrologia.  2  ed.  Brasília, </a:t>
            </a:r>
          </a:p>
          <a:p>
            <a:r>
              <a:rPr lang="pt-BR" sz="1200" dirty="0" smtClean="0"/>
              <a:t>SENAI/DN, 2000. </a:t>
            </a:r>
          </a:p>
          <a:p>
            <a:r>
              <a:rPr lang="pt-BR" sz="1200" dirty="0" smtClean="0"/>
              <a:t>6. SIGHIERI, L; NISHINARI, A. ―Controle automático de processos industriais‖, 2 ed., São Paulo: Edgard </a:t>
            </a:r>
            <a:r>
              <a:rPr lang="pt-BR" sz="1200" dirty="0" err="1" smtClean="0"/>
              <a:t>Blucher</a:t>
            </a:r>
            <a:r>
              <a:rPr lang="pt-BR" sz="1200" dirty="0" smtClean="0"/>
              <a:t>, 1995. </a:t>
            </a:r>
          </a:p>
          <a:p>
            <a:r>
              <a:rPr lang="pt-BR" sz="1200" dirty="0" smtClean="0"/>
              <a:t>7.THOMAS, J. E. et al. Fundamentos de Engenharia de Petróleo. Rio de Janeiro: </a:t>
            </a:r>
            <a:r>
              <a:rPr lang="pt-BR" sz="1200" dirty="0" err="1" smtClean="0"/>
              <a:t>Interciências</a:t>
            </a:r>
            <a:r>
              <a:rPr lang="pt-BR" sz="1200" dirty="0" smtClean="0"/>
              <a:t>, 2001. </a:t>
            </a:r>
          </a:p>
          <a:p>
            <a:r>
              <a:rPr lang="pt-BR" sz="1200" dirty="0" smtClean="0"/>
              <a:t>8. BOGART. Dispositivos e Circuitos Eletrônicos, Editora Makron Books, volumes I e II, 3ª edição. </a:t>
            </a:r>
          </a:p>
          <a:p>
            <a:r>
              <a:rPr lang="pt-BR" sz="1200" dirty="0" smtClean="0"/>
              <a:t>9. FIALHO, </a:t>
            </a:r>
            <a:r>
              <a:rPr lang="pt-BR" sz="1200" dirty="0" err="1" smtClean="0"/>
              <a:t>Arivelto</a:t>
            </a:r>
            <a:r>
              <a:rPr lang="pt-BR" sz="1200" dirty="0" smtClean="0"/>
              <a:t>. Instrumentação Industrial. Érica. 2002. </a:t>
            </a:r>
          </a:p>
          <a:p>
            <a:r>
              <a:rPr lang="pt-BR" sz="1200" dirty="0" smtClean="0"/>
              <a:t>10. Instituto Brasileiro de Petróleo. Apostilas dos Cursos de Instrumentação Básica e Simulação e Controle, 2000,Rio de Janeiro-RJ. </a:t>
            </a:r>
          </a:p>
          <a:p>
            <a:r>
              <a:rPr lang="pt-BR" sz="1200" dirty="0" smtClean="0"/>
              <a:t>11. SIGHIERI, L. E NISHINAR, A. Controle Automático de Processos Industriais, 2ª Ed., 1985, Editora Edgar </a:t>
            </a:r>
            <a:r>
              <a:rPr lang="pt-BR" sz="1200" dirty="0" err="1" smtClean="0"/>
              <a:t>Blücher</a:t>
            </a:r>
            <a:r>
              <a:rPr lang="pt-BR" sz="1200" dirty="0" smtClean="0"/>
              <a:t>, São Paulo. </a:t>
            </a:r>
          </a:p>
          <a:p>
            <a:r>
              <a:rPr lang="pt-BR" sz="1200" dirty="0" smtClean="0"/>
              <a:t>12. PÉREZ GARCÍA, M.A.. </a:t>
            </a:r>
            <a:r>
              <a:rPr lang="pt-BR" sz="1200" dirty="0" err="1" smtClean="0"/>
              <a:t>Instrumentación</a:t>
            </a:r>
            <a:r>
              <a:rPr lang="pt-BR" sz="1200" dirty="0" smtClean="0"/>
              <a:t> Electrónica. Ed. Thomson. </a:t>
            </a:r>
          </a:p>
          <a:p>
            <a:r>
              <a:rPr lang="pt-BR" sz="1200" dirty="0" smtClean="0"/>
              <a:t>13. MORRIS NOEL, M. Electrónica Industrial </a:t>
            </a:r>
            <a:r>
              <a:rPr lang="pt-BR" sz="1200" dirty="0" err="1" smtClean="0"/>
              <a:t>Avanzada</a:t>
            </a:r>
            <a:r>
              <a:rPr lang="pt-BR" sz="1200" dirty="0" smtClean="0"/>
              <a:t>. Ed. </a:t>
            </a:r>
            <a:r>
              <a:rPr lang="pt-BR" sz="1200" dirty="0" err="1" smtClean="0"/>
              <a:t>Marcombo</a:t>
            </a:r>
            <a:r>
              <a:rPr lang="pt-BR" sz="1200" dirty="0" smtClean="0"/>
              <a:t> </a:t>
            </a:r>
          </a:p>
          <a:p>
            <a:r>
              <a:rPr lang="pt-BR" sz="1200" dirty="0" smtClean="0"/>
              <a:t>14. PERRY E CHILTON. Manual de Engenharia Química, 7ª Ed., 1996, Editora Guanabara Dois. </a:t>
            </a:r>
          </a:p>
          <a:p>
            <a:r>
              <a:rPr lang="pt-BR" sz="1200" dirty="0" smtClean="0"/>
              <a:t>15. PALLÁS ARENY, R.. Sensores y </a:t>
            </a:r>
            <a:r>
              <a:rPr lang="pt-BR" sz="1200" dirty="0" err="1" smtClean="0"/>
              <a:t>Acondicionadores</a:t>
            </a:r>
            <a:r>
              <a:rPr lang="pt-BR" sz="1200" dirty="0" smtClean="0"/>
              <a:t> de </a:t>
            </a:r>
            <a:r>
              <a:rPr lang="pt-BR" sz="1200" dirty="0" err="1" smtClean="0"/>
              <a:t>Señal</a:t>
            </a:r>
            <a:r>
              <a:rPr lang="pt-BR" sz="1200" dirty="0" smtClean="0"/>
              <a:t>. Ed. </a:t>
            </a:r>
            <a:r>
              <a:rPr lang="pt-BR" sz="1200" dirty="0" err="1" smtClean="0"/>
              <a:t>Marcombo</a:t>
            </a:r>
            <a:r>
              <a:rPr lang="pt-BR" sz="1200" dirty="0" smtClean="0"/>
              <a:t>. </a:t>
            </a:r>
          </a:p>
          <a:p>
            <a:r>
              <a:rPr lang="pt-BR" sz="1200" dirty="0" smtClean="0"/>
              <a:t>16. TIETZE, U. E CH. SCHENK. Circuitos Electrónicos </a:t>
            </a:r>
            <a:r>
              <a:rPr lang="pt-BR" sz="1200" dirty="0" err="1" smtClean="0"/>
              <a:t>Avanzados</a:t>
            </a:r>
            <a:r>
              <a:rPr lang="pt-BR" sz="1200" dirty="0" smtClean="0"/>
              <a:t>. Ed. </a:t>
            </a:r>
            <a:r>
              <a:rPr lang="pt-BR" sz="1200" dirty="0" err="1" smtClean="0"/>
              <a:t>Marcombo</a:t>
            </a:r>
            <a:r>
              <a:rPr lang="pt-BR" sz="1200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511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96983" y="611560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b="1" dirty="0" smtClean="0"/>
              <a:t>CALENDÁRIO DE AVALIAÇÕES</a:t>
            </a:r>
          </a:p>
          <a:p>
            <a:r>
              <a:rPr lang="pt-BR" b="1" dirty="0" smtClean="0"/>
              <a:t>1 BIMESTRE: 15 JANEIRO</a:t>
            </a:r>
          </a:p>
          <a:p>
            <a:r>
              <a:rPr lang="pt-BR" b="1" dirty="0" smtClean="0"/>
              <a:t>                        19 FEVEREIRO</a:t>
            </a:r>
          </a:p>
          <a:p>
            <a:endParaRPr lang="pt-BR" b="1" dirty="0" smtClean="0"/>
          </a:p>
          <a:p>
            <a:r>
              <a:rPr lang="pt-BR" b="1" dirty="0" smtClean="0"/>
              <a:t>2 </a:t>
            </a:r>
            <a:r>
              <a:rPr lang="pt-BR" b="1" dirty="0"/>
              <a:t>BIMESTRE: </a:t>
            </a:r>
            <a:r>
              <a:rPr lang="pt-BR" b="1" dirty="0" smtClean="0"/>
              <a:t>26 MARÇO</a:t>
            </a:r>
            <a:endParaRPr lang="pt-BR" b="1" dirty="0"/>
          </a:p>
          <a:p>
            <a:r>
              <a:rPr lang="pt-BR" b="1" dirty="0"/>
              <a:t>                        </a:t>
            </a:r>
            <a:r>
              <a:rPr lang="pt-BR" b="1" dirty="0" smtClean="0"/>
              <a:t>23 ABRIL</a:t>
            </a:r>
            <a:endParaRPr lang="pt-BR" b="1" dirty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968764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618</Words>
  <Application>Microsoft Office PowerPoint</Application>
  <PresentationFormat>Apresentação na tela (4:3)</PresentationFormat>
  <Paragraphs>63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de Souza Medeiros</dc:creator>
  <cp:lastModifiedBy>Gustavo de Souza Medeiros</cp:lastModifiedBy>
  <cp:revision>5</cp:revision>
  <dcterms:created xsi:type="dcterms:W3CDTF">2012-04-14T23:24:39Z</dcterms:created>
  <dcterms:modified xsi:type="dcterms:W3CDTF">2012-12-10T16:24:25Z</dcterms:modified>
</cp:coreProperties>
</file>