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6" r:id="rId4"/>
    <p:sldId id="278" r:id="rId5"/>
    <p:sldId id="277" r:id="rId6"/>
    <p:sldId id="279" r:id="rId7"/>
    <p:sldId id="260" r:id="rId8"/>
    <p:sldId id="269" r:id="rId9"/>
    <p:sldId id="270" r:id="rId10"/>
    <p:sldId id="271" r:id="rId11"/>
    <p:sldId id="280" r:id="rId12"/>
    <p:sldId id="272" r:id="rId13"/>
    <p:sldId id="273" r:id="rId14"/>
    <p:sldId id="281" r:id="rId15"/>
    <p:sldId id="282" r:id="rId16"/>
    <p:sldId id="284" r:id="rId17"/>
    <p:sldId id="285" r:id="rId18"/>
    <p:sldId id="286" r:id="rId19"/>
    <p:sldId id="287" r:id="rId20"/>
    <p:sldId id="267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37876-6E25-4E17-B0C1-510D33B194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69D7FC-6F1C-47F9-9E02-2DB7318EBE8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Geração</a:t>
          </a:r>
          <a:r>
            <a:rPr lang="en-US" dirty="0"/>
            <a:t> Y #</a:t>
          </a:r>
          <a:r>
            <a:rPr lang="en-US" dirty="0" err="1"/>
            <a:t>curte</a:t>
          </a:r>
          <a:r>
            <a:rPr lang="en-US" dirty="0"/>
            <a:t> </a:t>
          </a:r>
          <a:r>
            <a:rPr lang="en-US" dirty="0" err="1"/>
            <a:t>tecnologia</a:t>
          </a:r>
          <a:endParaRPr lang="en-US" dirty="0"/>
        </a:p>
        <a:p>
          <a:r>
            <a:rPr lang="en-US" dirty="0"/>
            <a:t>(</a:t>
          </a:r>
          <a:r>
            <a:rPr lang="en-US" dirty="0" err="1"/>
            <a:t>às</a:t>
          </a:r>
          <a:r>
            <a:rPr lang="en-US" dirty="0"/>
            <a:t> </a:t>
          </a:r>
          <a:r>
            <a:rPr lang="en-US" dirty="0" err="1"/>
            <a:t>vezes</a:t>
          </a:r>
          <a:r>
            <a:rPr lang="en-US" dirty="0"/>
            <a:t> </a:t>
          </a:r>
          <a:r>
            <a:rPr lang="en-US" dirty="0" err="1"/>
            <a:t>até</a:t>
          </a:r>
          <a:r>
            <a:rPr lang="en-US" dirty="0"/>
            <a:t> </a:t>
          </a:r>
          <a:r>
            <a:rPr lang="en-US" dirty="0" err="1"/>
            <a:t>demais</a:t>
          </a:r>
          <a:r>
            <a:rPr lang="en-US" dirty="0"/>
            <a:t>!)</a:t>
          </a:r>
        </a:p>
      </dgm:t>
    </dgm:pt>
    <dgm:pt modelId="{3299AAB3-C6C2-4910-9002-CE5799D67D2B}" type="parTrans" cxnId="{F6BC8181-8978-43F5-8202-0DA174ACA5AB}">
      <dgm:prSet/>
      <dgm:spPr/>
      <dgm:t>
        <a:bodyPr/>
        <a:lstStyle/>
        <a:p>
          <a:endParaRPr lang="en-US"/>
        </a:p>
      </dgm:t>
    </dgm:pt>
    <dgm:pt modelId="{CEE3702C-1CC9-436D-8AF2-9A04AD7DABEA}" type="sibTrans" cxnId="{F6BC8181-8978-43F5-8202-0DA174ACA5AB}">
      <dgm:prSet/>
      <dgm:spPr/>
      <dgm:t>
        <a:bodyPr/>
        <a:lstStyle/>
        <a:p>
          <a:endParaRPr lang="en-US"/>
        </a:p>
      </dgm:t>
    </dgm:pt>
    <dgm:pt modelId="{D6675B1C-DADC-4A18-8663-3D6DE1CAA88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Lista</a:t>
          </a:r>
          <a:r>
            <a:rPr lang="en-US" dirty="0"/>
            <a:t> de </a:t>
          </a:r>
          <a:r>
            <a:rPr lang="en-US" dirty="0" err="1"/>
            <a:t>exercícios</a:t>
          </a:r>
          <a:r>
            <a:rPr lang="en-US" dirty="0"/>
            <a:t> virtual </a:t>
          </a:r>
          <a:r>
            <a:rPr lang="en-US" dirty="0" err="1"/>
            <a:t>pode</a:t>
          </a:r>
          <a:r>
            <a:rPr lang="en-US" dirty="0"/>
            <a:t> </a:t>
          </a:r>
          <a:r>
            <a:rPr lang="en-US" dirty="0" err="1"/>
            <a:t>ser</a:t>
          </a:r>
          <a:r>
            <a:rPr lang="en-US" dirty="0"/>
            <a:t> </a:t>
          </a:r>
          <a:r>
            <a:rPr lang="en-US" dirty="0" err="1"/>
            <a:t>mais</a:t>
          </a:r>
          <a:r>
            <a:rPr lang="en-US" dirty="0"/>
            <a:t> </a:t>
          </a:r>
          <a:r>
            <a:rPr lang="en-US" dirty="0" err="1"/>
            <a:t>interessante</a:t>
          </a:r>
          <a:r>
            <a:rPr lang="en-US" dirty="0"/>
            <a:t> </a:t>
          </a:r>
          <a:r>
            <a:rPr lang="en-US" dirty="0" err="1"/>
            <a:t>ao</a:t>
          </a:r>
          <a:r>
            <a:rPr lang="en-US" dirty="0"/>
            <a:t> </a:t>
          </a:r>
          <a:r>
            <a:rPr lang="en-US" dirty="0" err="1"/>
            <a:t>aluno</a:t>
          </a:r>
          <a:endParaRPr lang="en-US" dirty="0"/>
        </a:p>
      </dgm:t>
    </dgm:pt>
    <dgm:pt modelId="{E58C4EF0-637D-4F5C-A30F-BD954A7BB879}" type="parTrans" cxnId="{297E0344-B1E8-4182-A574-0CB49D91F5B9}">
      <dgm:prSet/>
      <dgm:spPr/>
      <dgm:t>
        <a:bodyPr/>
        <a:lstStyle/>
        <a:p>
          <a:endParaRPr lang="en-US"/>
        </a:p>
      </dgm:t>
    </dgm:pt>
    <dgm:pt modelId="{2E49E78C-3585-4EE7-8BE6-5EFCE139E1FD}" type="sibTrans" cxnId="{297E0344-B1E8-4182-A574-0CB49D91F5B9}">
      <dgm:prSet/>
      <dgm:spPr/>
      <dgm:t>
        <a:bodyPr/>
        <a:lstStyle/>
        <a:p>
          <a:endParaRPr lang="en-US"/>
        </a:p>
      </dgm:t>
    </dgm:pt>
    <dgm:pt modelId="{DB25B418-190C-4F4B-848A-7D33F889F41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Menos</a:t>
          </a:r>
          <a:r>
            <a:rPr lang="en-US" dirty="0"/>
            <a:t> </a:t>
          </a:r>
          <a:r>
            <a:rPr lang="en-US" dirty="0" err="1"/>
            <a:t>papel</a:t>
          </a:r>
          <a:r>
            <a:rPr lang="en-US" dirty="0"/>
            <a:t>!</a:t>
          </a:r>
        </a:p>
      </dgm:t>
    </dgm:pt>
    <dgm:pt modelId="{48042E20-B1B2-44A4-B11D-2A6E18C083CC}" type="parTrans" cxnId="{2B7F9F75-8DE9-427D-918E-14AE191C6B76}">
      <dgm:prSet/>
      <dgm:spPr/>
      <dgm:t>
        <a:bodyPr/>
        <a:lstStyle/>
        <a:p>
          <a:endParaRPr lang="en-US"/>
        </a:p>
      </dgm:t>
    </dgm:pt>
    <dgm:pt modelId="{42F47BBE-0CD8-4F90-880E-0CAC6DCE4509}" type="sibTrans" cxnId="{2B7F9F75-8DE9-427D-918E-14AE191C6B76}">
      <dgm:prSet/>
      <dgm:spPr/>
      <dgm:t>
        <a:bodyPr/>
        <a:lstStyle/>
        <a:p>
          <a:endParaRPr lang="en-US"/>
        </a:p>
      </dgm:t>
    </dgm:pt>
    <dgm:pt modelId="{69060C93-77A4-4C0D-A75E-630E074DC84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Mais</a:t>
          </a:r>
          <a:r>
            <a:rPr lang="en-US" dirty="0"/>
            <a:t> tempo!</a:t>
          </a:r>
        </a:p>
      </dgm:t>
    </dgm:pt>
    <dgm:pt modelId="{4A38EE0D-3CAE-4AA5-B4F4-3275B01AA4A6}" type="parTrans" cxnId="{A2562744-57F6-4133-81A2-1AD97EB9A0D4}">
      <dgm:prSet/>
      <dgm:spPr/>
      <dgm:t>
        <a:bodyPr/>
        <a:lstStyle/>
        <a:p>
          <a:endParaRPr lang="en-US"/>
        </a:p>
      </dgm:t>
    </dgm:pt>
    <dgm:pt modelId="{4DE97BDC-3CD4-4193-A107-FBF4ACDF102F}" type="sibTrans" cxnId="{A2562744-57F6-4133-81A2-1AD97EB9A0D4}">
      <dgm:prSet/>
      <dgm:spPr/>
      <dgm:t>
        <a:bodyPr/>
        <a:lstStyle/>
        <a:p>
          <a:endParaRPr lang="en-US"/>
        </a:p>
      </dgm:t>
    </dgm:pt>
    <dgm:pt modelId="{48F7E144-DEED-4CE9-9412-4393B42CD9FA}" type="pres">
      <dgm:prSet presAssocID="{42137876-6E25-4E17-B0C1-510D33B194D0}" presName="diagram" presStyleCnt="0">
        <dgm:presLayoutVars>
          <dgm:dir/>
          <dgm:resizeHandles val="exact"/>
        </dgm:presLayoutVars>
      </dgm:prSet>
      <dgm:spPr/>
    </dgm:pt>
    <dgm:pt modelId="{6116BA20-56AF-4EB0-A6F9-88FC179B8E67}" type="pres">
      <dgm:prSet presAssocID="{4B69D7FC-6F1C-47F9-9E02-2DB7318EBE87}" presName="node" presStyleLbl="node1" presStyleIdx="0" presStyleCnt="4">
        <dgm:presLayoutVars>
          <dgm:bulletEnabled val="1"/>
        </dgm:presLayoutVars>
      </dgm:prSet>
      <dgm:spPr/>
    </dgm:pt>
    <dgm:pt modelId="{7FF9C4B6-FB9E-41B2-A922-6F08BB2557E2}" type="pres">
      <dgm:prSet presAssocID="{CEE3702C-1CC9-436D-8AF2-9A04AD7DABEA}" presName="sibTrans" presStyleCnt="0"/>
      <dgm:spPr/>
    </dgm:pt>
    <dgm:pt modelId="{A9A98F92-A4F1-4F56-8DE7-F48E37D28EE5}" type="pres">
      <dgm:prSet presAssocID="{D6675B1C-DADC-4A18-8663-3D6DE1CAA88B}" presName="node" presStyleLbl="node1" presStyleIdx="1" presStyleCnt="4">
        <dgm:presLayoutVars>
          <dgm:bulletEnabled val="1"/>
        </dgm:presLayoutVars>
      </dgm:prSet>
      <dgm:spPr/>
    </dgm:pt>
    <dgm:pt modelId="{77935A95-B252-4D46-A4DF-130FC4B6D556}" type="pres">
      <dgm:prSet presAssocID="{2E49E78C-3585-4EE7-8BE6-5EFCE139E1FD}" presName="sibTrans" presStyleCnt="0"/>
      <dgm:spPr/>
    </dgm:pt>
    <dgm:pt modelId="{46DDA35C-922C-45C1-9868-D5EB92F616EC}" type="pres">
      <dgm:prSet presAssocID="{DB25B418-190C-4F4B-848A-7D33F889F415}" presName="node" presStyleLbl="node1" presStyleIdx="2" presStyleCnt="4">
        <dgm:presLayoutVars>
          <dgm:bulletEnabled val="1"/>
        </dgm:presLayoutVars>
      </dgm:prSet>
      <dgm:spPr/>
    </dgm:pt>
    <dgm:pt modelId="{E174FD83-FA9D-46BD-8101-B723EF846A55}" type="pres">
      <dgm:prSet presAssocID="{42F47BBE-0CD8-4F90-880E-0CAC6DCE4509}" presName="sibTrans" presStyleCnt="0"/>
      <dgm:spPr/>
    </dgm:pt>
    <dgm:pt modelId="{94FA94A7-E41B-44B4-8816-9EEC922920AE}" type="pres">
      <dgm:prSet presAssocID="{69060C93-77A4-4C0D-A75E-630E074DC843}" presName="node" presStyleLbl="node1" presStyleIdx="3" presStyleCnt="4">
        <dgm:presLayoutVars>
          <dgm:bulletEnabled val="1"/>
        </dgm:presLayoutVars>
      </dgm:prSet>
      <dgm:spPr/>
    </dgm:pt>
  </dgm:ptLst>
  <dgm:cxnLst>
    <dgm:cxn modelId="{C7F854F8-2085-4CE8-ADAA-E23C0AFD2C82}" type="presOf" srcId="{42137876-6E25-4E17-B0C1-510D33B194D0}" destId="{48F7E144-DEED-4CE9-9412-4393B42CD9FA}" srcOrd="0" destOrd="0" presId="urn:microsoft.com/office/officeart/2005/8/layout/default"/>
    <dgm:cxn modelId="{78286251-4046-401D-A3E1-385C82E62F13}" type="presOf" srcId="{D6675B1C-DADC-4A18-8663-3D6DE1CAA88B}" destId="{A9A98F92-A4F1-4F56-8DE7-F48E37D28EE5}" srcOrd="0" destOrd="0" presId="urn:microsoft.com/office/officeart/2005/8/layout/default"/>
    <dgm:cxn modelId="{0C0525B6-B931-4CBC-AB09-A2139F5EC752}" type="presOf" srcId="{4B69D7FC-6F1C-47F9-9E02-2DB7318EBE87}" destId="{6116BA20-56AF-4EB0-A6F9-88FC179B8E67}" srcOrd="0" destOrd="0" presId="urn:microsoft.com/office/officeart/2005/8/layout/default"/>
    <dgm:cxn modelId="{A2562744-57F6-4133-81A2-1AD97EB9A0D4}" srcId="{42137876-6E25-4E17-B0C1-510D33B194D0}" destId="{69060C93-77A4-4C0D-A75E-630E074DC843}" srcOrd="3" destOrd="0" parTransId="{4A38EE0D-3CAE-4AA5-B4F4-3275B01AA4A6}" sibTransId="{4DE97BDC-3CD4-4193-A107-FBF4ACDF102F}"/>
    <dgm:cxn modelId="{297E0344-B1E8-4182-A574-0CB49D91F5B9}" srcId="{42137876-6E25-4E17-B0C1-510D33B194D0}" destId="{D6675B1C-DADC-4A18-8663-3D6DE1CAA88B}" srcOrd="1" destOrd="0" parTransId="{E58C4EF0-637D-4F5C-A30F-BD954A7BB879}" sibTransId="{2E49E78C-3585-4EE7-8BE6-5EFCE139E1FD}"/>
    <dgm:cxn modelId="{2B7F9F75-8DE9-427D-918E-14AE191C6B76}" srcId="{42137876-6E25-4E17-B0C1-510D33B194D0}" destId="{DB25B418-190C-4F4B-848A-7D33F889F415}" srcOrd="2" destOrd="0" parTransId="{48042E20-B1B2-44A4-B11D-2A6E18C083CC}" sibTransId="{42F47BBE-0CD8-4F90-880E-0CAC6DCE4509}"/>
    <dgm:cxn modelId="{78F63869-3579-455A-8C84-A1FBBA002BAC}" type="presOf" srcId="{DB25B418-190C-4F4B-848A-7D33F889F415}" destId="{46DDA35C-922C-45C1-9868-D5EB92F616EC}" srcOrd="0" destOrd="0" presId="urn:microsoft.com/office/officeart/2005/8/layout/default"/>
    <dgm:cxn modelId="{F6BC8181-8978-43F5-8202-0DA174ACA5AB}" srcId="{42137876-6E25-4E17-B0C1-510D33B194D0}" destId="{4B69D7FC-6F1C-47F9-9E02-2DB7318EBE87}" srcOrd="0" destOrd="0" parTransId="{3299AAB3-C6C2-4910-9002-CE5799D67D2B}" sibTransId="{CEE3702C-1CC9-436D-8AF2-9A04AD7DABEA}"/>
    <dgm:cxn modelId="{B9649706-4BE4-4CAF-846D-F71139F86173}" type="presOf" srcId="{69060C93-77A4-4C0D-A75E-630E074DC843}" destId="{94FA94A7-E41B-44B4-8816-9EEC922920AE}" srcOrd="0" destOrd="0" presId="urn:microsoft.com/office/officeart/2005/8/layout/default"/>
    <dgm:cxn modelId="{ADBFDB51-28DB-4B35-B1DF-A506BB195D73}" type="presParOf" srcId="{48F7E144-DEED-4CE9-9412-4393B42CD9FA}" destId="{6116BA20-56AF-4EB0-A6F9-88FC179B8E67}" srcOrd="0" destOrd="0" presId="urn:microsoft.com/office/officeart/2005/8/layout/default"/>
    <dgm:cxn modelId="{0E771A89-45FA-499F-9EE7-6EFB61D4C9DF}" type="presParOf" srcId="{48F7E144-DEED-4CE9-9412-4393B42CD9FA}" destId="{7FF9C4B6-FB9E-41B2-A922-6F08BB2557E2}" srcOrd="1" destOrd="0" presId="urn:microsoft.com/office/officeart/2005/8/layout/default"/>
    <dgm:cxn modelId="{46CAFC14-8738-4870-BB6B-7AA484FD32DA}" type="presParOf" srcId="{48F7E144-DEED-4CE9-9412-4393B42CD9FA}" destId="{A9A98F92-A4F1-4F56-8DE7-F48E37D28EE5}" srcOrd="2" destOrd="0" presId="urn:microsoft.com/office/officeart/2005/8/layout/default"/>
    <dgm:cxn modelId="{C89B5774-56AD-4D44-8BB8-6FAA87424545}" type="presParOf" srcId="{48F7E144-DEED-4CE9-9412-4393B42CD9FA}" destId="{77935A95-B252-4D46-A4DF-130FC4B6D556}" srcOrd="3" destOrd="0" presId="urn:microsoft.com/office/officeart/2005/8/layout/default"/>
    <dgm:cxn modelId="{E7144892-249F-4B48-9531-541756CFCA1E}" type="presParOf" srcId="{48F7E144-DEED-4CE9-9412-4393B42CD9FA}" destId="{46DDA35C-922C-45C1-9868-D5EB92F616EC}" srcOrd="4" destOrd="0" presId="urn:microsoft.com/office/officeart/2005/8/layout/default"/>
    <dgm:cxn modelId="{62511580-1BF3-449C-B4AE-9EA100070616}" type="presParOf" srcId="{48F7E144-DEED-4CE9-9412-4393B42CD9FA}" destId="{E174FD83-FA9D-46BD-8101-B723EF846A55}" srcOrd="5" destOrd="0" presId="urn:microsoft.com/office/officeart/2005/8/layout/default"/>
    <dgm:cxn modelId="{515585F2-3292-418C-9D19-285FE468D34A}" type="presParOf" srcId="{48F7E144-DEED-4CE9-9412-4393B42CD9FA}" destId="{94FA94A7-E41B-44B4-8816-9EEC922920A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6BA20-56AF-4EB0-A6F9-88FC179B8E67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Geração</a:t>
          </a:r>
          <a:r>
            <a:rPr lang="en-US" sz="2500" kern="1200" dirty="0"/>
            <a:t> Y #</a:t>
          </a:r>
          <a:r>
            <a:rPr lang="en-US" sz="2500" kern="1200" dirty="0" err="1"/>
            <a:t>curte</a:t>
          </a:r>
          <a:r>
            <a:rPr lang="en-US" sz="2500" kern="1200" dirty="0"/>
            <a:t> </a:t>
          </a:r>
          <a:r>
            <a:rPr lang="en-US" sz="2500" kern="1200" dirty="0" err="1"/>
            <a:t>tecnologia</a:t>
          </a:r>
          <a:endParaRPr lang="en-US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(</a:t>
          </a:r>
          <a:r>
            <a:rPr lang="en-US" sz="2500" kern="1200" dirty="0" err="1"/>
            <a:t>às</a:t>
          </a:r>
          <a:r>
            <a:rPr lang="en-US" sz="2500" kern="1200" dirty="0"/>
            <a:t> </a:t>
          </a:r>
          <a:r>
            <a:rPr lang="en-US" sz="2500" kern="1200" dirty="0" err="1"/>
            <a:t>vezes</a:t>
          </a:r>
          <a:r>
            <a:rPr lang="en-US" sz="2500" kern="1200" dirty="0"/>
            <a:t> </a:t>
          </a:r>
          <a:r>
            <a:rPr lang="en-US" sz="2500" kern="1200" dirty="0" err="1"/>
            <a:t>até</a:t>
          </a:r>
          <a:r>
            <a:rPr lang="en-US" sz="2500" kern="1200" dirty="0"/>
            <a:t> </a:t>
          </a:r>
          <a:r>
            <a:rPr lang="en-US" sz="2500" kern="1200" dirty="0" err="1"/>
            <a:t>demais</a:t>
          </a:r>
          <a:r>
            <a:rPr lang="en-US" sz="2500" kern="1200" dirty="0"/>
            <a:t>!)</a:t>
          </a:r>
        </a:p>
      </dsp:txBody>
      <dsp:txXfrm>
        <a:off x="744" y="145603"/>
        <a:ext cx="2902148" cy="1741289"/>
      </dsp:txXfrm>
    </dsp:sp>
    <dsp:sp modelId="{A9A98F92-A4F1-4F56-8DE7-F48E37D28EE5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Lista</a:t>
          </a:r>
          <a:r>
            <a:rPr lang="en-US" sz="2500" kern="1200" dirty="0"/>
            <a:t> de </a:t>
          </a:r>
          <a:r>
            <a:rPr lang="en-US" sz="2500" kern="1200" dirty="0" err="1"/>
            <a:t>exercícios</a:t>
          </a:r>
          <a:r>
            <a:rPr lang="en-US" sz="2500" kern="1200" dirty="0"/>
            <a:t> virtual </a:t>
          </a:r>
          <a:r>
            <a:rPr lang="en-US" sz="2500" kern="1200" dirty="0" err="1"/>
            <a:t>pode</a:t>
          </a:r>
          <a:r>
            <a:rPr lang="en-US" sz="2500" kern="1200" dirty="0"/>
            <a:t> </a:t>
          </a:r>
          <a:r>
            <a:rPr lang="en-US" sz="2500" kern="1200" dirty="0" err="1"/>
            <a:t>ser</a:t>
          </a:r>
          <a:r>
            <a:rPr lang="en-US" sz="2500" kern="1200" dirty="0"/>
            <a:t> </a:t>
          </a:r>
          <a:r>
            <a:rPr lang="en-US" sz="2500" kern="1200" dirty="0" err="1"/>
            <a:t>mais</a:t>
          </a:r>
          <a:r>
            <a:rPr lang="en-US" sz="2500" kern="1200" dirty="0"/>
            <a:t> </a:t>
          </a:r>
          <a:r>
            <a:rPr lang="en-US" sz="2500" kern="1200" dirty="0" err="1"/>
            <a:t>interessante</a:t>
          </a:r>
          <a:r>
            <a:rPr lang="en-US" sz="2500" kern="1200" dirty="0"/>
            <a:t> </a:t>
          </a:r>
          <a:r>
            <a:rPr lang="en-US" sz="2500" kern="1200" dirty="0" err="1"/>
            <a:t>ao</a:t>
          </a:r>
          <a:r>
            <a:rPr lang="en-US" sz="2500" kern="1200" dirty="0"/>
            <a:t> </a:t>
          </a:r>
          <a:r>
            <a:rPr lang="en-US" sz="2500" kern="1200" dirty="0" err="1"/>
            <a:t>aluno</a:t>
          </a:r>
          <a:endParaRPr lang="en-US" sz="2500" kern="1200" dirty="0"/>
        </a:p>
      </dsp:txBody>
      <dsp:txXfrm>
        <a:off x="3193107" y="145603"/>
        <a:ext cx="2902148" cy="1741289"/>
      </dsp:txXfrm>
    </dsp:sp>
    <dsp:sp modelId="{46DDA35C-922C-45C1-9868-D5EB92F616EC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Menos</a:t>
          </a:r>
          <a:r>
            <a:rPr lang="en-US" sz="2500" kern="1200" dirty="0"/>
            <a:t> </a:t>
          </a:r>
          <a:r>
            <a:rPr lang="en-US" sz="2500" kern="1200" dirty="0" err="1"/>
            <a:t>papel</a:t>
          </a:r>
          <a:r>
            <a:rPr lang="en-US" sz="2500" kern="1200" dirty="0"/>
            <a:t>!</a:t>
          </a:r>
        </a:p>
      </dsp:txBody>
      <dsp:txXfrm>
        <a:off x="744" y="2177107"/>
        <a:ext cx="2902148" cy="1741289"/>
      </dsp:txXfrm>
    </dsp:sp>
    <dsp:sp modelId="{94FA94A7-E41B-44B4-8816-9EEC922920AE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Mais</a:t>
          </a:r>
          <a:r>
            <a:rPr lang="en-US" sz="2500" kern="1200" dirty="0"/>
            <a:t> tempo!</a:t>
          </a:r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5ED2A-0B2A-4988-8AA5-04544360B165}" type="datetimeFigureOut">
              <a:rPr lang="pt-BR" smtClean="0"/>
              <a:t>12/02/2017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FC2E4-EADB-401A-BA3B-A8A8E62C726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422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AC7C2-5075-4F58-B778-9DDF83E56E38}" type="datetimeFigureOut">
              <a:rPr lang="pt-BR" smtClean="0"/>
              <a:t>12/02/2017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42AE1-45F1-4C75-B06F-9D6B0F489E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46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3295-FCCC-42E4-9CB9-561182BA8034}" type="datetime1">
              <a:rPr lang="pt-BR" smtClean="0"/>
              <a:t>12/02/2017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1E-14D8-4294-984E-FD9A1F7AD193}" type="datetime1">
              <a:rPr lang="pt-BR" smtClean="0"/>
              <a:t>12/02/2017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5110-9D5C-4CC9-B43D-D67C696A4E0C}" type="datetime1">
              <a:rPr lang="pt-BR" smtClean="0"/>
              <a:t>12/02/2017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E558-2366-4F23-8B30-6D5F2A299ACF}" type="datetime1">
              <a:rPr lang="pt-BR" smtClean="0"/>
              <a:t>12/02/2017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7F9C-7F10-4882-8F89-9F798C8F5A18}" type="datetime1">
              <a:rPr lang="pt-BR" smtClean="0"/>
              <a:t>12/02/2017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1C31-0000-461F-AEC8-9C13DBBBFAD0}" type="datetime1">
              <a:rPr lang="pt-BR" smtClean="0"/>
              <a:t>12/02/2017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7ED3-5651-4FA8-A3F0-CAE0CEE74AD8}" type="datetime1">
              <a:rPr lang="pt-BR" smtClean="0"/>
              <a:t>12/02/2017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F4C1-B8C5-4DD3-8587-2B0AC4FCE081}" type="datetime1">
              <a:rPr lang="pt-BR" smtClean="0"/>
              <a:t>12/02/2017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05B4-E98C-4897-B5E8-81A4DC2BEAF3}" type="datetime1">
              <a:rPr lang="pt-BR" smtClean="0"/>
              <a:t>12/02/2017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3C37-54D8-4F52-8467-5D5B37D77585}" type="datetime1">
              <a:rPr lang="pt-BR" smtClean="0"/>
              <a:t>12/02/2017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85C1-EDB0-4823-84A6-E05635E1C334}" type="datetime1">
              <a:rPr lang="pt-BR" smtClean="0"/>
              <a:t>12/02/2017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D58A527-7533-4769-9363-1D795120D660}" type="datetime1">
              <a:rPr lang="pt-BR" smtClean="0"/>
              <a:t>12/02/2017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t-BR" sz="4900" b="1" dirty="0"/>
            </a:br>
            <a:br>
              <a:rPr lang="pt-BR" sz="4900" b="1" dirty="0"/>
            </a:br>
            <a:br>
              <a:rPr lang="pt-BR" sz="4900" b="1" dirty="0"/>
            </a:br>
            <a:br>
              <a:rPr lang="pt-BR" sz="4900" b="1" dirty="0"/>
            </a:br>
            <a:r>
              <a:rPr lang="pt-BR" sz="4900" b="1" dirty="0"/>
              <a:t>Guia Aprendizagem Virtual</a:t>
            </a:r>
            <a:br>
              <a:rPr lang="pt-BR" sz="4900" b="1" dirty="0"/>
            </a:br>
            <a:r>
              <a:rPr lang="pt-BR" sz="4900" b="1" dirty="0"/>
              <a:t>para Professores</a:t>
            </a:r>
            <a:endParaRPr lang="pt-BR" sz="36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521296"/>
          </a:xfrm>
        </p:spPr>
        <p:txBody>
          <a:bodyPr>
            <a:normAutofit fontScale="92500" lnSpcReduction="20000"/>
          </a:bodyPr>
          <a:lstStyle/>
          <a:p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Helber</a:t>
            </a:r>
            <a:r>
              <a:rPr lang="pt-BR" dirty="0">
                <a:solidFill>
                  <a:schemeClr val="tx1"/>
                </a:solidFill>
              </a:rPr>
              <a:t> Wagner da Silva</a:t>
            </a:r>
          </a:p>
          <a:p>
            <a:r>
              <a:rPr lang="en-US" dirty="0">
                <a:solidFill>
                  <a:schemeClr val="tx1"/>
                </a:solidFill>
              </a:rPr>
              <a:t>Professor de TI do IFRN Campus </a:t>
            </a:r>
            <a:r>
              <a:rPr lang="en-US" dirty="0" err="1">
                <a:solidFill>
                  <a:schemeClr val="tx1"/>
                </a:solidFill>
              </a:rPr>
              <a:t>Canguaretama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Doutorando em Ciência da Computação (UFRN)</a:t>
            </a:r>
          </a:p>
          <a:p>
            <a:r>
              <a:rPr lang="pt-BR" dirty="0">
                <a:solidFill>
                  <a:schemeClr val="tx1"/>
                </a:solidFill>
              </a:rPr>
              <a:t>helber.silva@ifrn.edu.br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98975"/>
            <a:ext cx="2336707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07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uma Conta no </a:t>
            </a:r>
            <a:r>
              <a:rPr lang="pt-BR" dirty="0" err="1"/>
              <a:t>Edmodo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r>
              <a:rPr lang="pt-BR" sz="2800" dirty="0"/>
              <a:t>3º passo: </a:t>
            </a:r>
            <a:r>
              <a:rPr lang="pt-BR" sz="2800" dirty="0">
                <a:solidFill>
                  <a:srgbClr val="FF0000"/>
                </a:solidFill>
              </a:rPr>
              <a:t>preencha formulário </a:t>
            </a:r>
            <a:r>
              <a:rPr lang="pt-BR" sz="2800" dirty="0"/>
              <a:t>e clique em </a:t>
            </a:r>
            <a:r>
              <a:rPr lang="pt-BR" sz="3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Cadastrar</a:t>
            </a:r>
            <a:endParaRPr lang="pt-BR" sz="2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10</a:t>
            </a:fld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63" y="1694389"/>
            <a:ext cx="3675313" cy="498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899592" y="3107887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pt-B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93816" y="3088723"/>
            <a:ext cx="2581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Código</a:t>
            </a:r>
            <a:r>
              <a:rPr lang="en-US" sz="2800" dirty="0"/>
              <a:t> de </a:t>
            </a:r>
            <a:r>
              <a:rPr lang="en-US" sz="2800" dirty="0" err="1"/>
              <a:t>grupo</a:t>
            </a:r>
            <a:endParaRPr lang="pt-BR" sz="2800" dirty="0"/>
          </a:p>
        </p:txBody>
      </p:sp>
      <p:sp>
        <p:nvSpPr>
          <p:cNvPr id="12" name="Oval 11"/>
          <p:cNvSpPr/>
          <p:nvPr/>
        </p:nvSpPr>
        <p:spPr>
          <a:xfrm>
            <a:off x="899592" y="3683951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pt-BR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93816" y="3664787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Usuário</a:t>
            </a:r>
            <a:endParaRPr lang="pt-BR" sz="2800" dirty="0"/>
          </a:p>
        </p:txBody>
      </p:sp>
      <p:sp>
        <p:nvSpPr>
          <p:cNvPr id="14" name="Oval 13"/>
          <p:cNvSpPr/>
          <p:nvPr/>
        </p:nvSpPr>
        <p:spPr>
          <a:xfrm>
            <a:off x="899592" y="4273932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pt-BR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93816" y="4254768"/>
            <a:ext cx="107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Senha</a:t>
            </a:r>
            <a:endParaRPr lang="pt-BR" sz="2800" dirty="0"/>
          </a:p>
        </p:txBody>
      </p:sp>
      <p:sp>
        <p:nvSpPr>
          <p:cNvPr id="16" name="Oval 15"/>
          <p:cNvSpPr/>
          <p:nvPr/>
        </p:nvSpPr>
        <p:spPr>
          <a:xfrm>
            <a:off x="899592" y="4855243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pt-BR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93816" y="4836079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Email (</a:t>
            </a:r>
            <a:r>
              <a:rPr lang="en-US" sz="2800" dirty="0" err="1"/>
              <a:t>opcional</a:t>
            </a:r>
            <a:r>
              <a:rPr lang="en-US" sz="2800" dirty="0"/>
              <a:t>)</a:t>
            </a:r>
            <a:endParaRPr lang="pt-BR" sz="2800" dirty="0"/>
          </a:p>
        </p:txBody>
      </p:sp>
      <p:sp>
        <p:nvSpPr>
          <p:cNvPr id="18" name="Oval 17"/>
          <p:cNvSpPr/>
          <p:nvPr/>
        </p:nvSpPr>
        <p:spPr>
          <a:xfrm>
            <a:off x="899592" y="5431307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pt-BR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93816" y="5412143"/>
            <a:ext cx="2357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Primeiro</a:t>
            </a:r>
            <a:r>
              <a:rPr lang="en-US" sz="2800" dirty="0"/>
              <a:t> </a:t>
            </a:r>
            <a:r>
              <a:rPr lang="en-US" sz="2800" dirty="0" err="1"/>
              <a:t>nome</a:t>
            </a:r>
            <a:endParaRPr lang="pt-BR" sz="2800" dirty="0"/>
          </a:p>
        </p:txBody>
      </p:sp>
      <p:sp>
        <p:nvSpPr>
          <p:cNvPr id="20" name="Oval 19"/>
          <p:cNvSpPr/>
          <p:nvPr/>
        </p:nvSpPr>
        <p:spPr>
          <a:xfrm>
            <a:off x="899592" y="6021288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pt-BR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93816" y="6002124"/>
            <a:ext cx="186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Sobrenome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6635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5" y="2420888"/>
            <a:ext cx="8316416" cy="45162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Área de Trabalho do Estudante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11</a:t>
            </a:fld>
            <a:endParaRPr lang="pt-BR" dirty="0"/>
          </a:p>
        </p:txBody>
      </p:sp>
      <p:sp>
        <p:nvSpPr>
          <p:cNvPr id="12" name="Oval 11"/>
          <p:cNvSpPr/>
          <p:nvPr/>
        </p:nvSpPr>
        <p:spPr>
          <a:xfrm>
            <a:off x="140281" y="1988840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pt-BR" sz="2400" b="1" dirty="0"/>
          </a:p>
        </p:txBody>
      </p:sp>
      <p:sp>
        <p:nvSpPr>
          <p:cNvPr id="13" name="Oval 12"/>
          <p:cNvSpPr/>
          <p:nvPr/>
        </p:nvSpPr>
        <p:spPr>
          <a:xfrm>
            <a:off x="627948" y="1988840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pt-BR" sz="2400" b="1" dirty="0"/>
          </a:p>
        </p:txBody>
      </p:sp>
      <p:sp>
        <p:nvSpPr>
          <p:cNvPr id="14" name="Oval 13"/>
          <p:cNvSpPr/>
          <p:nvPr/>
        </p:nvSpPr>
        <p:spPr>
          <a:xfrm>
            <a:off x="1115615" y="1988840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pt-BR" sz="2400" b="1" dirty="0"/>
          </a:p>
        </p:txBody>
      </p:sp>
      <p:sp>
        <p:nvSpPr>
          <p:cNvPr id="16" name="Oval 15"/>
          <p:cNvSpPr/>
          <p:nvPr/>
        </p:nvSpPr>
        <p:spPr>
          <a:xfrm>
            <a:off x="7422824" y="1988840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pt-BR" sz="2400" b="1" dirty="0"/>
          </a:p>
        </p:txBody>
      </p:sp>
      <p:sp>
        <p:nvSpPr>
          <p:cNvPr id="17" name="Oval 16"/>
          <p:cNvSpPr/>
          <p:nvPr/>
        </p:nvSpPr>
        <p:spPr>
          <a:xfrm>
            <a:off x="7904032" y="1988840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pt-BR" sz="2400" b="1" dirty="0"/>
          </a:p>
        </p:txBody>
      </p:sp>
      <p:sp>
        <p:nvSpPr>
          <p:cNvPr id="18" name="Oval 17"/>
          <p:cNvSpPr/>
          <p:nvPr/>
        </p:nvSpPr>
        <p:spPr>
          <a:xfrm>
            <a:off x="1619672" y="4437112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pt-BR" sz="2400" b="1" dirty="0"/>
          </a:p>
        </p:txBody>
      </p:sp>
      <p:sp>
        <p:nvSpPr>
          <p:cNvPr id="19" name="Oval 18"/>
          <p:cNvSpPr/>
          <p:nvPr/>
        </p:nvSpPr>
        <p:spPr>
          <a:xfrm>
            <a:off x="1606332" y="4869160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pt-BR" sz="2400" b="1" dirty="0"/>
          </a:p>
        </p:txBody>
      </p:sp>
      <p:sp>
        <p:nvSpPr>
          <p:cNvPr id="20" name="Oval 19"/>
          <p:cNvSpPr/>
          <p:nvPr/>
        </p:nvSpPr>
        <p:spPr>
          <a:xfrm>
            <a:off x="2507063" y="5845460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pt-BR" sz="2400" b="1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2613084" y="5231612"/>
            <a:ext cx="226206" cy="1060903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57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5" y="2420888"/>
            <a:ext cx="8316416" cy="45162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Configurando a Conta no </a:t>
            </a:r>
            <a:r>
              <a:rPr lang="pt-BR" dirty="0" err="1"/>
              <a:t>Edmodo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/>
          </a:bodyPr>
          <a:lstStyle/>
          <a:p>
            <a:r>
              <a:rPr lang="pt-BR" sz="2800" dirty="0"/>
              <a:t>1º passo: altere as configurações do perfil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12</a:t>
            </a:fld>
            <a:endParaRPr lang="pt-BR" dirty="0"/>
          </a:p>
        </p:txBody>
      </p:sp>
      <p:sp>
        <p:nvSpPr>
          <p:cNvPr id="10" name="Seta para a esquerda 9"/>
          <p:cNvSpPr/>
          <p:nvPr/>
        </p:nvSpPr>
        <p:spPr>
          <a:xfrm rot="5400000">
            <a:off x="7700364" y="2722650"/>
            <a:ext cx="643426" cy="84788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76470" y="3352131"/>
            <a:ext cx="5806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Settings</a:t>
            </a:r>
            <a:r>
              <a:rPr lang="pt-BR" sz="3200" dirty="0"/>
              <a:t>: </a:t>
            </a:r>
            <a:r>
              <a:rPr lang="pt-BR" sz="3200" dirty="0">
                <a:solidFill>
                  <a:srgbClr val="FF0000"/>
                </a:solidFill>
              </a:rPr>
              <a:t>configurar País (</a:t>
            </a:r>
            <a:r>
              <a:rPr lang="pt-BR" sz="3200" dirty="0" err="1">
                <a:solidFill>
                  <a:srgbClr val="FF0000"/>
                </a:solidFill>
              </a:rPr>
              <a:t>Brazil</a:t>
            </a:r>
            <a:r>
              <a:rPr lang="pt-BR" sz="32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236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5" y="2420888"/>
            <a:ext cx="8316416" cy="45162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Acessando a Disciplina no </a:t>
            </a:r>
            <a:r>
              <a:rPr lang="pt-BR" dirty="0" err="1"/>
              <a:t>Edmodo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/>
          </a:bodyPr>
          <a:lstStyle/>
          <a:p>
            <a:r>
              <a:rPr lang="pt-BR" sz="3200" dirty="0"/>
              <a:t>2º passo: acesse o </a:t>
            </a:r>
            <a:r>
              <a:rPr lang="pt-BR" sz="3200" dirty="0">
                <a:solidFill>
                  <a:srgbClr val="FF0000"/>
                </a:solidFill>
              </a:rPr>
              <a:t>painel da disciplina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13</a:t>
            </a:fld>
            <a:endParaRPr lang="pt-BR" dirty="0"/>
          </a:p>
        </p:txBody>
      </p:sp>
      <p:sp>
        <p:nvSpPr>
          <p:cNvPr id="10" name="Seta para a esquerda 9"/>
          <p:cNvSpPr/>
          <p:nvPr/>
        </p:nvSpPr>
        <p:spPr>
          <a:xfrm>
            <a:off x="1619672" y="3047999"/>
            <a:ext cx="1115950" cy="7920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1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2" y="2564904"/>
            <a:ext cx="8316416" cy="45162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Comunicando-se com a turma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14</a:t>
            </a:fld>
            <a:endParaRPr lang="pt-BR" dirty="0"/>
          </a:p>
        </p:txBody>
      </p:sp>
      <p:sp>
        <p:nvSpPr>
          <p:cNvPr id="6" name="Left Brace 5"/>
          <p:cNvSpPr/>
          <p:nvPr/>
        </p:nvSpPr>
        <p:spPr>
          <a:xfrm>
            <a:off x="1907704" y="4609902"/>
            <a:ext cx="216024" cy="1152128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Arrow: Down 7"/>
          <p:cNvSpPr/>
          <p:nvPr/>
        </p:nvSpPr>
        <p:spPr>
          <a:xfrm rot="10800000">
            <a:off x="5868144" y="5900982"/>
            <a:ext cx="504056" cy="6181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53136"/>
          </a:xfrm>
        </p:spPr>
        <p:txBody>
          <a:bodyPr>
            <a:normAutofit/>
          </a:bodyPr>
          <a:lstStyle/>
          <a:p>
            <a:r>
              <a:rPr lang="en-US" altLang="pt-BR" dirty="0"/>
              <a:t>Como </a:t>
            </a:r>
            <a:r>
              <a:rPr lang="en-US" altLang="pt-BR" dirty="0" err="1">
                <a:solidFill>
                  <a:srgbClr val="FF0000"/>
                </a:solidFill>
              </a:rPr>
              <a:t>Estudante</a:t>
            </a:r>
            <a:r>
              <a:rPr lang="en-US" altLang="pt-BR" dirty="0"/>
              <a:t>, </a:t>
            </a:r>
            <a:r>
              <a:rPr lang="en-US" altLang="pt-BR" dirty="0" err="1"/>
              <a:t>pode</a:t>
            </a:r>
            <a:r>
              <a:rPr lang="en-US" altLang="pt-BR" dirty="0"/>
              <a:t> </a:t>
            </a:r>
            <a:r>
              <a:rPr lang="en-US" altLang="pt-BR" dirty="0" err="1"/>
              <a:t>digitar</a:t>
            </a:r>
            <a:r>
              <a:rPr lang="en-US" altLang="pt-BR" dirty="0"/>
              <a:t> e </a:t>
            </a:r>
            <a:r>
              <a:rPr lang="en-US" altLang="pt-BR" dirty="0" err="1"/>
              <a:t>enviar</a:t>
            </a:r>
            <a:r>
              <a:rPr lang="en-US" altLang="pt-BR" dirty="0"/>
              <a:t> </a:t>
            </a:r>
            <a:r>
              <a:rPr lang="en-US" altLang="pt-BR" dirty="0" err="1"/>
              <a:t>mensagem</a:t>
            </a:r>
            <a:r>
              <a:rPr lang="en-US" altLang="pt-BR" dirty="0"/>
              <a:t> </a:t>
            </a:r>
            <a:r>
              <a:rPr lang="en-US" altLang="pt-BR" dirty="0" err="1"/>
              <a:t>ao</a:t>
            </a:r>
            <a:r>
              <a:rPr lang="en-US" altLang="pt-BR" dirty="0"/>
              <a:t> </a:t>
            </a:r>
            <a:r>
              <a:rPr lang="en-US" altLang="pt-BR" dirty="0" err="1"/>
              <a:t>grupo</a:t>
            </a:r>
            <a:r>
              <a:rPr lang="en-US" altLang="pt-BR" dirty="0"/>
              <a:t> </a:t>
            </a:r>
            <a:r>
              <a:rPr lang="en-US" altLang="pt-BR" dirty="0" err="1"/>
              <a:t>ou</a:t>
            </a:r>
            <a:r>
              <a:rPr lang="en-US" altLang="pt-BR" dirty="0"/>
              <a:t> </a:t>
            </a:r>
            <a:r>
              <a:rPr lang="en-US" altLang="pt-BR" dirty="0" err="1"/>
              <a:t>ao</a:t>
            </a:r>
            <a:r>
              <a:rPr lang="en-US" altLang="pt-BR" dirty="0"/>
              <a:t> Professor</a:t>
            </a:r>
          </a:p>
          <a:p>
            <a:endParaRPr lang="pt-BR" altLang="pt-BR" dirty="0"/>
          </a:p>
          <a:p>
            <a:endParaRPr lang="pt-BR" altLang="pt-BR" dirty="0"/>
          </a:p>
          <a:p>
            <a:pPr lvl="1"/>
            <a:endParaRPr lang="pt-BR" alt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26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Propondo um “quiz” (enquete)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15</a:t>
            </a:fld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853136"/>
          </a:xfrm>
        </p:spPr>
        <p:txBody>
          <a:bodyPr>
            <a:normAutofit/>
          </a:bodyPr>
          <a:lstStyle/>
          <a:p>
            <a:r>
              <a:rPr lang="pt-BR" altLang="pt-BR" dirty="0"/>
              <a:t>Gerente (Professor) do grupo pode criar um </a:t>
            </a:r>
            <a:r>
              <a:rPr lang="pt-BR" altLang="pt-BR" dirty="0">
                <a:solidFill>
                  <a:srgbClr val="FF0000"/>
                </a:solidFill>
              </a:rPr>
              <a:t>quiz (enquete)</a:t>
            </a:r>
          </a:p>
          <a:p>
            <a:pPr lvl="1"/>
            <a:r>
              <a:rPr lang="en-US" altLang="pt-BR" dirty="0" err="1"/>
              <a:t>Enquete</a:t>
            </a:r>
            <a:r>
              <a:rPr lang="en-US" altLang="pt-BR" dirty="0"/>
              <a:t>: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pergunta</a:t>
            </a:r>
            <a:r>
              <a:rPr lang="en-US" altLang="pt-BR" dirty="0"/>
              <a:t> </a:t>
            </a:r>
            <a:r>
              <a:rPr lang="en-US" altLang="pt-BR" dirty="0" err="1"/>
              <a:t>ou</a:t>
            </a:r>
            <a:r>
              <a:rPr lang="en-US" altLang="pt-BR" dirty="0"/>
              <a:t> </a:t>
            </a:r>
            <a:r>
              <a:rPr lang="en-US" altLang="pt-BR" dirty="0" err="1"/>
              <a:t>sentença</a:t>
            </a:r>
            <a:r>
              <a:rPr lang="en-US" altLang="pt-BR" dirty="0"/>
              <a:t> </a:t>
            </a:r>
            <a:r>
              <a:rPr lang="en-US" altLang="pt-BR" dirty="0" err="1"/>
              <a:t>onde</a:t>
            </a:r>
            <a:r>
              <a:rPr lang="en-US" altLang="pt-BR" dirty="0"/>
              <a:t> o </a:t>
            </a:r>
            <a:r>
              <a:rPr lang="en-US" altLang="pt-BR" dirty="0" err="1"/>
              <a:t>Estudante</a:t>
            </a:r>
            <a:r>
              <a:rPr lang="en-US" altLang="pt-BR" dirty="0"/>
              <a:t> </a:t>
            </a:r>
            <a:r>
              <a:rPr lang="en-US" altLang="pt-BR" dirty="0" err="1"/>
              <a:t>pode</a:t>
            </a:r>
            <a:r>
              <a:rPr lang="en-US" altLang="pt-BR" dirty="0"/>
              <a:t> responder </a:t>
            </a:r>
            <a:r>
              <a:rPr lang="en-US" altLang="pt-BR" dirty="0" err="1"/>
              <a:t>marcando</a:t>
            </a:r>
            <a:r>
              <a:rPr lang="en-US" altLang="pt-BR" dirty="0"/>
              <a:t>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opção</a:t>
            </a:r>
            <a:r>
              <a:rPr lang="en-US" altLang="pt-BR" dirty="0"/>
              <a:t> </a:t>
            </a:r>
            <a:r>
              <a:rPr lang="en-US" altLang="pt-BR" dirty="0" err="1"/>
              <a:t>definida</a:t>
            </a:r>
            <a:r>
              <a:rPr lang="en-US" altLang="pt-BR" dirty="0"/>
              <a:t> </a:t>
            </a:r>
            <a:r>
              <a:rPr lang="en-US" altLang="pt-BR" dirty="0" err="1"/>
              <a:t>pelo</a:t>
            </a:r>
            <a:r>
              <a:rPr lang="en-US" altLang="pt-BR" dirty="0"/>
              <a:t> Professor</a:t>
            </a:r>
          </a:p>
          <a:p>
            <a:endParaRPr lang="pt-BR" altLang="pt-BR" dirty="0"/>
          </a:p>
          <a:p>
            <a:endParaRPr lang="pt-BR" altLang="pt-BR" dirty="0"/>
          </a:p>
          <a:p>
            <a:pPr lvl="1"/>
            <a:endParaRPr lang="pt-BR" altLang="pt-BR" dirty="0"/>
          </a:p>
          <a:p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045541"/>
            <a:ext cx="4810013" cy="3733454"/>
          </a:xfrm>
          <a:prstGeom prst="rect">
            <a:avLst/>
          </a:prstGeom>
        </p:spPr>
      </p:pic>
      <p:sp>
        <p:nvSpPr>
          <p:cNvPr id="13" name="Arrow: Down 12"/>
          <p:cNvSpPr/>
          <p:nvPr/>
        </p:nvSpPr>
        <p:spPr>
          <a:xfrm rot="5400000">
            <a:off x="6213212" y="2995308"/>
            <a:ext cx="504056" cy="6181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125475" y="3071508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pt-B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9699" y="3052344"/>
            <a:ext cx="1492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Pergunta</a:t>
            </a:r>
            <a:endParaRPr lang="pt-BR" sz="2800" dirty="0"/>
          </a:p>
        </p:txBody>
      </p:sp>
      <p:sp>
        <p:nvSpPr>
          <p:cNvPr id="17" name="Oval 16"/>
          <p:cNvSpPr/>
          <p:nvPr/>
        </p:nvSpPr>
        <p:spPr>
          <a:xfrm>
            <a:off x="125475" y="3647572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pt-BR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9699" y="3628408"/>
            <a:ext cx="1268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Opções</a:t>
            </a:r>
            <a:endParaRPr lang="pt-BR" sz="2800" dirty="0"/>
          </a:p>
        </p:txBody>
      </p:sp>
      <p:sp>
        <p:nvSpPr>
          <p:cNvPr id="21" name="Oval 20"/>
          <p:cNvSpPr/>
          <p:nvPr/>
        </p:nvSpPr>
        <p:spPr>
          <a:xfrm>
            <a:off x="125475" y="4237553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pt-BR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9699" y="4218389"/>
            <a:ext cx="2690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Adicionar</a:t>
            </a:r>
            <a:r>
              <a:rPr lang="en-US" sz="2800" dirty="0"/>
              <a:t> </a:t>
            </a:r>
            <a:r>
              <a:rPr lang="en-US" sz="2800" dirty="0" err="1"/>
              <a:t>opções</a:t>
            </a:r>
            <a:endParaRPr lang="pt-BR" sz="2800" dirty="0"/>
          </a:p>
        </p:txBody>
      </p:sp>
      <p:sp>
        <p:nvSpPr>
          <p:cNvPr id="23" name="Oval 22"/>
          <p:cNvSpPr/>
          <p:nvPr/>
        </p:nvSpPr>
        <p:spPr>
          <a:xfrm>
            <a:off x="125475" y="4818864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pt-BR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9699" y="4799700"/>
            <a:ext cx="2045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Destinatário</a:t>
            </a:r>
            <a:r>
              <a:rPr lang="en-US" sz="2800" dirty="0"/>
              <a:t> 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grupo</a:t>
            </a:r>
            <a:r>
              <a:rPr lang="en-US" sz="2800" dirty="0"/>
              <a:t>)</a:t>
            </a:r>
            <a:endParaRPr lang="pt-BR" sz="2800" dirty="0"/>
          </a:p>
        </p:txBody>
      </p:sp>
      <p:sp>
        <p:nvSpPr>
          <p:cNvPr id="27" name="Oval 26"/>
          <p:cNvSpPr/>
          <p:nvPr/>
        </p:nvSpPr>
        <p:spPr>
          <a:xfrm>
            <a:off x="3184180" y="3629350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pt-BR" sz="2400" b="1" dirty="0"/>
          </a:p>
        </p:txBody>
      </p:sp>
      <p:sp>
        <p:nvSpPr>
          <p:cNvPr id="28" name="Oval 27"/>
          <p:cNvSpPr/>
          <p:nvPr/>
        </p:nvSpPr>
        <p:spPr>
          <a:xfrm>
            <a:off x="2869978" y="4732248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pt-BR" sz="2400" b="1" dirty="0"/>
          </a:p>
        </p:txBody>
      </p:sp>
      <p:sp>
        <p:nvSpPr>
          <p:cNvPr id="29" name="Oval 28"/>
          <p:cNvSpPr/>
          <p:nvPr/>
        </p:nvSpPr>
        <p:spPr>
          <a:xfrm>
            <a:off x="6235457" y="5573787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pt-BR" sz="2400" b="1" dirty="0"/>
          </a:p>
        </p:txBody>
      </p:sp>
      <p:sp>
        <p:nvSpPr>
          <p:cNvPr id="30" name="Oval 29"/>
          <p:cNvSpPr/>
          <p:nvPr/>
        </p:nvSpPr>
        <p:spPr>
          <a:xfrm>
            <a:off x="4572000" y="6019134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pt-BR" sz="2400" b="1" dirty="0"/>
          </a:p>
        </p:txBody>
      </p:sp>
      <p:sp>
        <p:nvSpPr>
          <p:cNvPr id="31" name="Left Brace 30"/>
          <p:cNvSpPr/>
          <p:nvPr/>
        </p:nvSpPr>
        <p:spPr>
          <a:xfrm>
            <a:off x="3412183" y="4218389"/>
            <a:ext cx="229658" cy="1398904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43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Resolvendo um “quiz” (enquete)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16</a:t>
            </a:fld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7487344" cy="4824536"/>
          </a:xfrm>
        </p:spPr>
        <p:txBody>
          <a:bodyPr>
            <a:normAutofit/>
          </a:bodyPr>
          <a:lstStyle/>
          <a:p>
            <a:r>
              <a:rPr lang="pt-BR" altLang="pt-BR" dirty="0"/>
              <a:t>Criador (gerente) do grupo já criou um quiz (enquete)</a:t>
            </a:r>
          </a:p>
          <a:p>
            <a:r>
              <a:rPr lang="en-US" altLang="pt-BR" dirty="0" err="1"/>
              <a:t>Verifique</a:t>
            </a:r>
            <a:r>
              <a:rPr lang="en-US" altLang="pt-BR" dirty="0"/>
              <a:t>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sua</a:t>
            </a:r>
            <a:r>
              <a:rPr lang="en-US" altLang="pt-BR" dirty="0"/>
              <a:t> </a:t>
            </a:r>
            <a:r>
              <a:rPr lang="en-US" altLang="pt-BR" dirty="0" err="1"/>
              <a:t>Área</a:t>
            </a:r>
            <a:r>
              <a:rPr lang="en-US" altLang="pt-BR" dirty="0"/>
              <a:t> de </a:t>
            </a:r>
            <a:r>
              <a:rPr lang="en-US" altLang="pt-BR" dirty="0" err="1"/>
              <a:t>Trabalho</a:t>
            </a:r>
            <a:r>
              <a:rPr lang="en-US" altLang="pt-BR" dirty="0"/>
              <a:t> </a:t>
            </a:r>
            <a:r>
              <a:rPr lang="en-US" altLang="pt-BR" dirty="0" err="1">
                <a:solidFill>
                  <a:srgbClr val="FF0000"/>
                </a:solidFill>
              </a:rPr>
              <a:t>notificação</a:t>
            </a:r>
            <a:r>
              <a:rPr lang="en-US" altLang="pt-BR" dirty="0"/>
              <a:t> da </a:t>
            </a:r>
            <a:r>
              <a:rPr lang="en-US" altLang="pt-BR" dirty="0" err="1"/>
              <a:t>enquete</a:t>
            </a:r>
            <a:endParaRPr lang="en-US" altLang="pt-BR" dirty="0"/>
          </a:p>
          <a:p>
            <a:r>
              <a:rPr lang="en-US" altLang="pt-BR" dirty="0" err="1"/>
              <a:t>Quando</a:t>
            </a:r>
            <a:r>
              <a:rPr lang="en-US" altLang="pt-BR" dirty="0"/>
              <a:t> </a:t>
            </a:r>
            <a:r>
              <a:rPr lang="en-US" altLang="pt-BR" dirty="0" err="1"/>
              <a:t>você</a:t>
            </a:r>
            <a:r>
              <a:rPr lang="en-US" altLang="pt-BR" dirty="0"/>
              <a:t> responder, o </a:t>
            </a:r>
            <a:r>
              <a:rPr lang="en-US" altLang="pt-BR" dirty="0" err="1"/>
              <a:t>gerente</a:t>
            </a:r>
            <a:r>
              <a:rPr lang="en-US" altLang="pt-BR" dirty="0"/>
              <a:t> </a:t>
            </a:r>
            <a:r>
              <a:rPr lang="en-US" altLang="pt-BR" dirty="0" err="1"/>
              <a:t>recebe</a:t>
            </a:r>
            <a:r>
              <a:rPr lang="en-US" altLang="pt-BR" dirty="0"/>
              <a:t> </a:t>
            </a:r>
            <a:r>
              <a:rPr lang="en-US" altLang="pt-BR" dirty="0" err="1"/>
              <a:t>mensagem</a:t>
            </a:r>
            <a:endParaRPr lang="en-US" altLang="pt-BR" dirty="0"/>
          </a:p>
          <a:p>
            <a:endParaRPr lang="pt-BR" altLang="pt-BR" dirty="0"/>
          </a:p>
          <a:p>
            <a:endParaRPr lang="pt-BR" altLang="pt-BR" dirty="0"/>
          </a:p>
          <a:p>
            <a:pPr lvl="1"/>
            <a:endParaRPr lang="pt-BR" altLang="pt-BR" dirty="0"/>
          </a:p>
          <a:p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2" y="2945163"/>
            <a:ext cx="8316416" cy="4516285"/>
          </a:xfrm>
          <a:prstGeom prst="rect">
            <a:avLst/>
          </a:prstGeom>
        </p:spPr>
      </p:pic>
      <p:sp>
        <p:nvSpPr>
          <p:cNvPr id="10" name="Arrow: Down 9"/>
          <p:cNvSpPr/>
          <p:nvPr/>
        </p:nvSpPr>
        <p:spPr>
          <a:xfrm>
            <a:off x="7440488" y="2345383"/>
            <a:ext cx="504056" cy="6181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531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Lista de exercícios (Teste)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17</a:t>
            </a:fld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53136"/>
          </a:xfrm>
        </p:spPr>
        <p:txBody>
          <a:bodyPr>
            <a:normAutofit/>
          </a:bodyPr>
          <a:lstStyle/>
          <a:p>
            <a:endParaRPr lang="pt-BR" altLang="pt-BR" dirty="0"/>
          </a:p>
          <a:p>
            <a:pPr lvl="1"/>
            <a:endParaRPr lang="pt-BR" altLang="pt-BR" dirty="0"/>
          </a:p>
          <a:p>
            <a:endParaRPr lang="pt-BR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57200" y="1600200"/>
            <a:ext cx="7427168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dirty="0"/>
              <a:t>Gerente (Professor) do grupo pode criar </a:t>
            </a:r>
            <a:r>
              <a:rPr lang="pt-BR" altLang="pt-BR" dirty="0">
                <a:solidFill>
                  <a:srgbClr val="FF0000"/>
                </a:solidFill>
              </a:rPr>
              <a:t>lista de exercícios (Teste)</a:t>
            </a:r>
          </a:p>
          <a:p>
            <a:endParaRPr lang="pt-BR" altLang="pt-BR" dirty="0"/>
          </a:p>
          <a:p>
            <a:endParaRPr lang="pt-BR" altLang="pt-BR" dirty="0"/>
          </a:p>
          <a:p>
            <a:pPr lvl="1"/>
            <a:endParaRPr lang="pt-BR" altLang="pt-BR" dirty="0"/>
          </a:p>
          <a:p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293" y="2244735"/>
            <a:ext cx="4743450" cy="1343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0" y="3893046"/>
            <a:ext cx="7953375" cy="2143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2987824" y="3075609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pt-BR" sz="2400" b="1" dirty="0"/>
          </a:p>
        </p:txBody>
      </p:sp>
      <p:sp>
        <p:nvSpPr>
          <p:cNvPr id="14" name="Oval 13"/>
          <p:cNvSpPr/>
          <p:nvPr/>
        </p:nvSpPr>
        <p:spPr>
          <a:xfrm>
            <a:off x="1115616" y="5157192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83859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Lista de exercícios (Teste)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18</a:t>
            </a:fld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53136"/>
          </a:xfrm>
        </p:spPr>
        <p:txBody>
          <a:bodyPr>
            <a:normAutofit/>
          </a:bodyPr>
          <a:lstStyle/>
          <a:p>
            <a:endParaRPr lang="pt-BR" altLang="pt-BR" dirty="0"/>
          </a:p>
          <a:p>
            <a:pPr lvl="1"/>
            <a:endParaRPr lang="pt-BR" altLang="pt-BR" dirty="0"/>
          </a:p>
          <a:p>
            <a:endParaRPr lang="pt-BR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57200" y="1600200"/>
            <a:ext cx="7427168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dirty="0"/>
              <a:t>Gerente (Professor) do grupo pode criar </a:t>
            </a:r>
            <a:r>
              <a:rPr lang="pt-BR" altLang="pt-BR" dirty="0">
                <a:solidFill>
                  <a:srgbClr val="FF0000"/>
                </a:solidFill>
              </a:rPr>
              <a:t>lista de exercícios (Teste)</a:t>
            </a:r>
          </a:p>
          <a:p>
            <a:endParaRPr lang="pt-BR" altLang="pt-BR" dirty="0"/>
          </a:p>
          <a:p>
            <a:endParaRPr lang="pt-BR" altLang="pt-BR" dirty="0"/>
          </a:p>
          <a:p>
            <a:pPr lvl="1"/>
            <a:endParaRPr lang="pt-BR" altLang="pt-BR" dirty="0"/>
          </a:p>
          <a:p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60" y="2376814"/>
            <a:ext cx="6954678" cy="4351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/>
          <p:cNvSpPr/>
          <p:nvPr/>
        </p:nvSpPr>
        <p:spPr>
          <a:xfrm>
            <a:off x="2771800" y="2348879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pt-BR" sz="2400" b="1" dirty="0"/>
          </a:p>
        </p:txBody>
      </p:sp>
      <p:sp>
        <p:nvSpPr>
          <p:cNvPr id="16" name="Oval 15"/>
          <p:cNvSpPr/>
          <p:nvPr/>
        </p:nvSpPr>
        <p:spPr>
          <a:xfrm>
            <a:off x="6012160" y="2366239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pt-BR" sz="2400" b="1" dirty="0"/>
          </a:p>
        </p:txBody>
      </p:sp>
      <p:sp>
        <p:nvSpPr>
          <p:cNvPr id="17" name="Oval 16"/>
          <p:cNvSpPr/>
          <p:nvPr/>
        </p:nvSpPr>
        <p:spPr>
          <a:xfrm>
            <a:off x="4499992" y="2726279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pt-BR" sz="2400" b="1" dirty="0"/>
          </a:p>
        </p:txBody>
      </p:sp>
      <p:sp>
        <p:nvSpPr>
          <p:cNvPr id="18" name="Oval 17"/>
          <p:cNvSpPr/>
          <p:nvPr/>
        </p:nvSpPr>
        <p:spPr>
          <a:xfrm>
            <a:off x="1734344" y="3501446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pt-BR" sz="2400" b="1" dirty="0"/>
          </a:p>
        </p:txBody>
      </p:sp>
      <p:sp>
        <p:nvSpPr>
          <p:cNvPr id="19" name="Oval 18"/>
          <p:cNvSpPr/>
          <p:nvPr/>
        </p:nvSpPr>
        <p:spPr>
          <a:xfrm>
            <a:off x="3419872" y="3501008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pt-BR" sz="2400" b="1" dirty="0"/>
          </a:p>
        </p:txBody>
      </p:sp>
      <p:sp>
        <p:nvSpPr>
          <p:cNvPr id="20" name="Oval 19"/>
          <p:cNvSpPr/>
          <p:nvPr/>
        </p:nvSpPr>
        <p:spPr>
          <a:xfrm>
            <a:off x="1359581" y="5468940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pt-BR" sz="2400" b="1" dirty="0"/>
          </a:p>
        </p:txBody>
      </p:sp>
      <p:sp>
        <p:nvSpPr>
          <p:cNvPr id="21" name="Left Brace 20"/>
          <p:cNvSpPr/>
          <p:nvPr/>
        </p:nvSpPr>
        <p:spPr>
          <a:xfrm>
            <a:off x="1907704" y="4779996"/>
            <a:ext cx="186674" cy="1855901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Oval 21"/>
          <p:cNvSpPr/>
          <p:nvPr/>
        </p:nvSpPr>
        <p:spPr>
          <a:xfrm>
            <a:off x="6732240" y="5393819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pt-BR" sz="2400" b="1" dirty="0"/>
          </a:p>
        </p:txBody>
      </p:sp>
      <p:sp>
        <p:nvSpPr>
          <p:cNvPr id="23" name="Oval 22"/>
          <p:cNvSpPr/>
          <p:nvPr/>
        </p:nvSpPr>
        <p:spPr>
          <a:xfrm>
            <a:off x="7308304" y="2016774"/>
            <a:ext cx="648072" cy="5481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10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072360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Resolvendo Teste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19</a:t>
            </a:fld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7968208" cy="4824536"/>
          </a:xfrm>
        </p:spPr>
        <p:txBody>
          <a:bodyPr>
            <a:normAutofit/>
          </a:bodyPr>
          <a:lstStyle/>
          <a:p>
            <a:r>
              <a:rPr lang="pt-BR" altLang="pt-BR" dirty="0"/>
              <a:t>Criador (gerente) do grupo já criou uma Lista de Exercícios (Teste)</a:t>
            </a:r>
          </a:p>
          <a:p>
            <a:r>
              <a:rPr lang="en-US" altLang="pt-BR" dirty="0" err="1"/>
              <a:t>Verifique</a:t>
            </a:r>
            <a:r>
              <a:rPr lang="en-US" altLang="pt-BR" dirty="0"/>
              <a:t>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sua</a:t>
            </a:r>
            <a:r>
              <a:rPr lang="en-US" altLang="pt-BR" dirty="0"/>
              <a:t> </a:t>
            </a:r>
            <a:r>
              <a:rPr lang="en-US" altLang="pt-BR" dirty="0" err="1"/>
              <a:t>Área</a:t>
            </a:r>
            <a:r>
              <a:rPr lang="en-US" altLang="pt-BR" dirty="0"/>
              <a:t> de </a:t>
            </a:r>
            <a:r>
              <a:rPr lang="en-US" altLang="pt-BR" dirty="0" err="1"/>
              <a:t>Trabalho</a:t>
            </a:r>
            <a:r>
              <a:rPr lang="en-US" altLang="pt-BR" dirty="0"/>
              <a:t> </a:t>
            </a:r>
            <a:r>
              <a:rPr lang="en-US" altLang="pt-BR" dirty="0" err="1">
                <a:solidFill>
                  <a:srgbClr val="FF0000"/>
                </a:solidFill>
              </a:rPr>
              <a:t>notificação</a:t>
            </a:r>
            <a:r>
              <a:rPr lang="en-US" altLang="pt-BR" dirty="0"/>
              <a:t> do Teste</a:t>
            </a:r>
          </a:p>
          <a:p>
            <a:r>
              <a:rPr lang="en-US" altLang="pt-BR" dirty="0" err="1"/>
              <a:t>Quando</a:t>
            </a:r>
            <a:r>
              <a:rPr lang="en-US" altLang="pt-BR" dirty="0"/>
              <a:t> </a:t>
            </a:r>
            <a:r>
              <a:rPr lang="en-US" altLang="pt-BR" dirty="0" err="1"/>
              <a:t>você</a:t>
            </a:r>
            <a:r>
              <a:rPr lang="en-US" altLang="pt-BR" dirty="0"/>
              <a:t> responder, o </a:t>
            </a:r>
            <a:r>
              <a:rPr lang="en-US" altLang="pt-BR" dirty="0" err="1"/>
              <a:t>gerente</a:t>
            </a:r>
            <a:r>
              <a:rPr lang="en-US" altLang="pt-BR" dirty="0"/>
              <a:t> </a:t>
            </a:r>
            <a:r>
              <a:rPr lang="en-US" altLang="pt-BR" dirty="0" err="1"/>
              <a:t>recebe</a:t>
            </a:r>
            <a:r>
              <a:rPr lang="en-US" altLang="pt-BR" dirty="0"/>
              <a:t> </a:t>
            </a:r>
            <a:r>
              <a:rPr lang="en-US" altLang="pt-BR" dirty="0" err="1"/>
              <a:t>mensagem</a:t>
            </a:r>
            <a:endParaRPr lang="en-US" altLang="pt-BR" dirty="0"/>
          </a:p>
          <a:p>
            <a:endParaRPr lang="pt-BR" altLang="pt-BR" dirty="0"/>
          </a:p>
          <a:p>
            <a:endParaRPr lang="pt-BR" altLang="pt-BR" dirty="0"/>
          </a:p>
          <a:p>
            <a:pPr lvl="1"/>
            <a:endParaRPr lang="pt-BR" altLang="pt-BR" dirty="0"/>
          </a:p>
          <a:p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9" y="3284984"/>
            <a:ext cx="8316416" cy="4516285"/>
          </a:xfrm>
          <a:prstGeom prst="rect">
            <a:avLst/>
          </a:prstGeom>
        </p:spPr>
      </p:pic>
      <p:sp>
        <p:nvSpPr>
          <p:cNvPr id="10" name="Arrow: Down 9"/>
          <p:cNvSpPr/>
          <p:nvPr/>
        </p:nvSpPr>
        <p:spPr>
          <a:xfrm>
            <a:off x="7452320" y="2666855"/>
            <a:ext cx="504056" cy="6181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64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err="1"/>
              <a:t>Aquecimento</a:t>
            </a:r>
            <a:endParaRPr lang="pt-BR" dirty="0"/>
          </a:p>
          <a:p>
            <a:r>
              <a:rPr lang="pt-BR" dirty="0"/>
              <a:t>O que é AVA?</a:t>
            </a:r>
          </a:p>
          <a:p>
            <a:r>
              <a:rPr lang="en-US" dirty="0"/>
              <a:t>E</a:t>
            </a:r>
            <a:r>
              <a:rPr lang="pt-BR" dirty="0"/>
              <a:t>dmodo: O que? Pra que? </a:t>
            </a:r>
          </a:p>
          <a:p>
            <a:r>
              <a:rPr lang="en-US" dirty="0"/>
              <a:t>Quiz? Eu </a:t>
            </a:r>
            <a:r>
              <a:rPr lang="en-US" dirty="0" err="1"/>
              <a:t>quero</a:t>
            </a:r>
            <a:r>
              <a:rPr lang="en-US" dirty="0"/>
              <a:t>!</a:t>
            </a:r>
          </a:p>
          <a:p>
            <a:r>
              <a:rPr lang="en-US" dirty="0"/>
              <a:t>Um </a:t>
            </a:r>
            <a:r>
              <a:rPr lang="en-US" dirty="0" err="1"/>
              <a:t>exercício</a:t>
            </a:r>
            <a:r>
              <a:rPr lang="en-US" dirty="0"/>
              <a:t> virtual…</a:t>
            </a:r>
          </a:p>
          <a:p>
            <a:r>
              <a:rPr lang="en-US" dirty="0"/>
              <a:t>E </a:t>
            </a:r>
            <a:r>
              <a:rPr lang="en-US" dirty="0" err="1"/>
              <a:t>tem</a:t>
            </a:r>
            <a:r>
              <a:rPr lang="en-US" dirty="0"/>
              <a:t> nota!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81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Perguntas?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4572000"/>
            <a:ext cx="6461760" cy="10668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helber.silva@ifrn.edu.br</a:t>
            </a:r>
          </a:p>
        </p:txBody>
      </p:sp>
    </p:spTree>
    <p:extLst>
      <p:ext uri="{BB962C8B-B14F-4D97-AF65-F5344CB8AC3E}">
        <p14:creationId xmlns:p14="http://schemas.microsoft.com/office/powerpoint/2010/main" val="366545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3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26" y="1703363"/>
            <a:ext cx="3295650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8244408" cy="15567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Pra</a:t>
            </a:r>
            <a:r>
              <a:rPr lang="en-US" sz="4000" dirty="0">
                <a:solidFill>
                  <a:schemeClr val="tx1"/>
                </a:solidFill>
              </a:rPr>
              <a:t> que </a:t>
            </a:r>
            <a:r>
              <a:rPr lang="en-US" sz="4000" dirty="0" err="1">
                <a:solidFill>
                  <a:schemeClr val="tx1"/>
                </a:solidFill>
              </a:rPr>
              <a:t>tanto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papel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3805922" y="1890518"/>
            <a:ext cx="2736304" cy="59836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</a:rPr>
              <a:t>Exercícios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4354525" y="2648609"/>
            <a:ext cx="2736304" cy="59836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</a:rPr>
              <a:t>Provas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4971763" y="3406701"/>
            <a:ext cx="2736304" cy="59836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</a:rPr>
              <a:t>Trabalhos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3827081" y="4387657"/>
            <a:ext cx="3962685" cy="112570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 </a:t>
            </a:r>
            <a:r>
              <a:rPr lang="en-US" sz="2800" dirty="0" err="1"/>
              <a:t>Papel</a:t>
            </a:r>
            <a:endParaRPr lang="en-US" sz="2800" dirty="0"/>
          </a:p>
          <a:p>
            <a:pPr algn="ctr"/>
            <a:r>
              <a:rPr lang="en-US" sz="2800" dirty="0"/>
              <a:t>- Tempo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662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4</a:t>
            </a:fld>
            <a:endParaRPr lang="pt-BR"/>
          </a:p>
        </p:txBody>
      </p:sp>
      <p:sp>
        <p:nvSpPr>
          <p:cNvPr id="6" name="Oval 5"/>
          <p:cNvSpPr/>
          <p:nvPr/>
        </p:nvSpPr>
        <p:spPr>
          <a:xfrm>
            <a:off x="611560" y="-1899592"/>
            <a:ext cx="7272808" cy="43565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1619672" y="548680"/>
            <a:ext cx="55050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AVA </a:t>
            </a:r>
          </a:p>
          <a:p>
            <a:pPr algn="ctr"/>
            <a:r>
              <a:rPr lang="en-US" sz="2800" dirty="0"/>
              <a:t>(</a:t>
            </a:r>
            <a:r>
              <a:rPr lang="en-US" sz="2800" dirty="0" err="1"/>
              <a:t>Ambiente</a:t>
            </a:r>
            <a:r>
              <a:rPr lang="en-US" sz="2800" dirty="0"/>
              <a:t> Virtual de </a:t>
            </a:r>
            <a:r>
              <a:rPr lang="en-US" sz="2800" dirty="0" err="1"/>
              <a:t>Aprendizagem</a:t>
            </a:r>
            <a:r>
              <a:rPr lang="en-US" sz="2800" dirty="0"/>
              <a:t>)</a:t>
            </a:r>
            <a:endParaRPr lang="pt-BR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564904"/>
            <a:ext cx="4961273" cy="34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5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5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244408" cy="1556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 Por que </a:t>
            </a:r>
            <a:r>
              <a:rPr lang="en-US" sz="4000" dirty="0" err="1"/>
              <a:t>investir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Sala Virtual?</a:t>
            </a:r>
            <a:endParaRPr lang="pt-BR" sz="40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25874684"/>
              </p:ext>
            </p:extLst>
          </p:nvPr>
        </p:nvGraphicFramePr>
        <p:xfrm>
          <a:off x="1331640" y="19730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26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6</a:t>
            </a:fld>
            <a:endParaRPr lang="pt-BR"/>
          </a:p>
        </p:txBody>
      </p:sp>
      <p:sp>
        <p:nvSpPr>
          <p:cNvPr id="6" name="Oval 5"/>
          <p:cNvSpPr/>
          <p:nvPr/>
        </p:nvSpPr>
        <p:spPr>
          <a:xfrm>
            <a:off x="611560" y="-1899592"/>
            <a:ext cx="7272808" cy="43565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1619672" y="548680"/>
            <a:ext cx="55050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AVA </a:t>
            </a:r>
          </a:p>
          <a:p>
            <a:pPr algn="ctr"/>
            <a:r>
              <a:rPr lang="en-US" sz="2800" dirty="0"/>
              <a:t>(</a:t>
            </a:r>
            <a:r>
              <a:rPr lang="en-US" sz="2800" dirty="0" err="1"/>
              <a:t>Ambiente</a:t>
            </a:r>
            <a:r>
              <a:rPr lang="en-US" sz="2800" dirty="0"/>
              <a:t> Virtual de </a:t>
            </a:r>
            <a:r>
              <a:rPr lang="en-US" sz="2800" dirty="0" err="1"/>
              <a:t>Aprendizagem</a:t>
            </a:r>
            <a:r>
              <a:rPr lang="en-US" sz="2800" dirty="0"/>
              <a:t>)</a:t>
            </a:r>
            <a:endParaRPr lang="pt-BR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725" y="4231640"/>
            <a:ext cx="3442477" cy="2065486"/>
          </a:xfrm>
          <a:prstGeom prst="rect">
            <a:avLst/>
          </a:prstGeom>
        </p:spPr>
      </p:pic>
      <p:sp>
        <p:nvSpPr>
          <p:cNvPr id="13" name="Arrow: Down 12"/>
          <p:cNvSpPr/>
          <p:nvPr/>
        </p:nvSpPr>
        <p:spPr>
          <a:xfrm>
            <a:off x="1115616" y="3140968"/>
            <a:ext cx="720080" cy="314560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83827" y="5254785"/>
            <a:ext cx="141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tempo</a:t>
            </a:r>
            <a:endParaRPr lang="pt-BR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725" y="3019226"/>
            <a:ext cx="3127425" cy="7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9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Edmodo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853136"/>
          </a:xfrm>
        </p:spPr>
        <p:txBody>
          <a:bodyPr>
            <a:normAutofit/>
          </a:bodyPr>
          <a:lstStyle/>
          <a:p>
            <a:r>
              <a:rPr lang="pt-BR" altLang="pt-BR" dirty="0"/>
              <a:t>Rede social para fins educacionais</a:t>
            </a:r>
          </a:p>
          <a:p>
            <a:pPr lvl="1"/>
            <a:r>
              <a:rPr lang="pt-BR" altLang="pt-BR" dirty="0"/>
              <a:t>Envio de arquivos (professor/aluno e aluno/professor)</a:t>
            </a:r>
          </a:p>
          <a:p>
            <a:pPr lvl="1"/>
            <a:r>
              <a:rPr lang="pt-BR" altLang="pt-BR" dirty="0"/>
              <a:t>Alertas de atividades</a:t>
            </a:r>
          </a:p>
          <a:p>
            <a:pPr lvl="1"/>
            <a:r>
              <a:rPr lang="pt-BR" altLang="pt-BR" dirty="0"/>
              <a:t>Enquetes</a:t>
            </a:r>
          </a:p>
          <a:p>
            <a:pPr lvl="1"/>
            <a:r>
              <a:rPr lang="pt-BR" altLang="pt-BR" dirty="0"/>
              <a:t>Links para informações úteis</a:t>
            </a:r>
          </a:p>
          <a:p>
            <a:r>
              <a:rPr lang="pt-BR" altLang="pt-BR" b="1" dirty="0">
                <a:solidFill>
                  <a:srgbClr val="FF0000"/>
                </a:solidFill>
              </a:rPr>
              <a:t>Tudo </a:t>
            </a:r>
            <a:r>
              <a:rPr lang="pt-BR" altLang="pt-BR" dirty="0">
                <a:solidFill>
                  <a:srgbClr val="FF0000"/>
                </a:solidFill>
              </a:rPr>
              <a:t>é registrado</a:t>
            </a:r>
            <a:r>
              <a:rPr lang="pt-BR" altLang="pt-BR" dirty="0"/>
              <a:t>: respostas de alunos, atividades enviadas, enquetes respondidas, etc.</a:t>
            </a:r>
          </a:p>
          <a:p>
            <a:r>
              <a:rPr lang="pt-BR" altLang="pt-BR" dirty="0">
                <a:solidFill>
                  <a:srgbClr val="FF0000"/>
                </a:solidFill>
              </a:rPr>
              <a:t>Qualquer evento é notificado </a:t>
            </a:r>
            <a:r>
              <a:rPr lang="pt-BR" altLang="pt-BR" dirty="0"/>
              <a:t>via email (</a:t>
            </a:r>
            <a:r>
              <a:rPr lang="pt-BR" altLang="pt-BR" i="1" dirty="0"/>
              <a:t>opcional</a:t>
            </a:r>
            <a:r>
              <a:rPr lang="pt-BR" altLang="pt-BR" dirty="0"/>
              <a:t>)</a:t>
            </a:r>
          </a:p>
          <a:p>
            <a:pPr lvl="1"/>
            <a:endParaRPr lang="pt-BR" altLang="pt-BR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7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708920"/>
            <a:ext cx="3442477" cy="20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uma Conta no </a:t>
            </a:r>
            <a:r>
              <a:rPr lang="pt-BR" dirty="0" err="1"/>
              <a:t>Edmodo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pt-BR" sz="2400" dirty="0"/>
              <a:t>1º passo: no Google, digite </a:t>
            </a:r>
            <a:r>
              <a:rPr lang="pt-BR" sz="3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edmodo</a:t>
            </a:r>
            <a:r>
              <a:rPr lang="pt-BR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3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portugues</a:t>
            </a:r>
            <a:endParaRPr lang="pt-BR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8</a:t>
            </a:fld>
            <a:endParaRPr lang="pt-B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33308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98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uma Conta no </a:t>
            </a:r>
            <a:r>
              <a:rPr lang="pt-BR" dirty="0" err="1"/>
              <a:t>Edmodo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2º passo: clique em </a:t>
            </a:r>
            <a:r>
              <a:rPr lang="pt-BR" sz="3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Estudante</a:t>
            </a:r>
            <a:endParaRPr lang="pt-BR" sz="2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9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5" y="2156536"/>
            <a:ext cx="7743031" cy="4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891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459</TotalTime>
  <Words>496</Words>
  <Application>Microsoft Office PowerPoint</Application>
  <PresentationFormat>On-screen Show (4:3)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Courier New</vt:lpstr>
      <vt:lpstr>Adjacência</vt:lpstr>
      <vt:lpstr>    Guia Aprendizagem Virtual para Professores</vt:lpstr>
      <vt:lpstr>Roteiro</vt:lpstr>
      <vt:lpstr>PowerPoint Presentation</vt:lpstr>
      <vt:lpstr>PowerPoint Presentation</vt:lpstr>
      <vt:lpstr>PowerPoint Presentation</vt:lpstr>
      <vt:lpstr>PowerPoint Presentation</vt:lpstr>
      <vt:lpstr>Edmodo</vt:lpstr>
      <vt:lpstr>Criando uma Conta no Edmodo</vt:lpstr>
      <vt:lpstr>Criando uma Conta no Edmodo</vt:lpstr>
      <vt:lpstr>Criando uma Conta no Edmodo</vt:lpstr>
      <vt:lpstr>Área de Trabalho do Estudante</vt:lpstr>
      <vt:lpstr>Configurando a Conta no Edmodo</vt:lpstr>
      <vt:lpstr>Acessando a Disciplina no Edmodo</vt:lpstr>
      <vt:lpstr>Comunicando-se com a turma</vt:lpstr>
      <vt:lpstr>Propondo um “quiz” (enquete)</vt:lpstr>
      <vt:lpstr>Resolvendo um “quiz” (enquete)</vt:lpstr>
      <vt:lpstr>Lista de exercícios (Teste)</vt:lpstr>
      <vt:lpstr>Lista de exercícios (Teste)</vt:lpstr>
      <vt:lpstr>Resolvendo Teste</vt:lpstr>
      <vt:lpstr>Perguntas?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da Disciplina  Prof. Helber Wagner da Silva</dc:title>
  <dc:creator>Helber Wagner</dc:creator>
  <cp:lastModifiedBy>Helber Wagner</cp:lastModifiedBy>
  <cp:revision>83</cp:revision>
  <dcterms:created xsi:type="dcterms:W3CDTF">2014-03-17T02:22:50Z</dcterms:created>
  <dcterms:modified xsi:type="dcterms:W3CDTF">2017-02-12T12:24:29Z</dcterms:modified>
</cp:coreProperties>
</file>