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7" r:id="rId8"/>
    <p:sldId id="263" r:id="rId9"/>
    <p:sldId id="268" r:id="rId10"/>
    <p:sldId id="270" r:id="rId11"/>
    <p:sldId id="272" r:id="rId12"/>
    <p:sldId id="276" r:id="rId13"/>
    <p:sldId id="271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91" r:id="rId23"/>
    <p:sldId id="285" r:id="rId24"/>
    <p:sldId id="294" r:id="rId25"/>
    <p:sldId id="295" r:id="rId26"/>
    <p:sldId id="292" r:id="rId27"/>
    <p:sldId id="293" r:id="rId28"/>
    <p:sldId id="297" r:id="rId29"/>
    <p:sldId id="298" r:id="rId30"/>
    <p:sldId id="296" r:id="rId31"/>
    <p:sldId id="286" r:id="rId32"/>
    <p:sldId id="299" r:id="rId33"/>
    <p:sldId id="287" r:id="rId34"/>
    <p:sldId id="306" r:id="rId35"/>
    <p:sldId id="305" r:id="rId36"/>
    <p:sldId id="307" r:id="rId37"/>
    <p:sldId id="308" r:id="rId38"/>
    <p:sldId id="310" r:id="rId39"/>
    <p:sldId id="311" r:id="rId40"/>
    <p:sldId id="309" r:id="rId41"/>
    <p:sldId id="314" r:id="rId42"/>
    <p:sldId id="312" r:id="rId43"/>
    <p:sldId id="313" r:id="rId44"/>
    <p:sldId id="275" r:id="rId45"/>
    <p:sldId id="300" r:id="rId46"/>
    <p:sldId id="273" r:id="rId47"/>
    <p:sldId id="301" r:id="rId48"/>
    <p:sldId id="261" r:id="rId49"/>
    <p:sldId id="302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0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57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0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11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3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14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9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9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4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2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6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8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9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1768" y="3151692"/>
            <a:ext cx="6600451" cy="1169894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Preparo do solo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4377" y="4624887"/>
            <a:ext cx="5221444" cy="520761"/>
          </a:xfrm>
        </p:spPr>
        <p:txBody>
          <a:bodyPr>
            <a:no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Prof.ª </a:t>
            </a:r>
            <a:r>
              <a:rPr lang="pt-BR" sz="2000" b="1" dirty="0" err="1" smtClean="0">
                <a:solidFill>
                  <a:schemeClr val="bg1"/>
                </a:solidFill>
              </a:rPr>
              <a:t>M.Sc</a:t>
            </a:r>
            <a:r>
              <a:rPr lang="pt-BR" sz="2000" b="1" dirty="0" smtClean="0">
                <a:solidFill>
                  <a:schemeClr val="bg1"/>
                </a:solidFill>
              </a:rPr>
              <a:t>. Hélida Campos de  Mesquita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" y="157780"/>
            <a:ext cx="321945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3694377" y="5969712"/>
            <a:ext cx="2155234" cy="7538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Apodi – RN</a:t>
            </a:r>
          </a:p>
          <a:p>
            <a:pPr algn="ctr">
              <a:spcBef>
                <a:spcPts val="0"/>
              </a:spcBef>
            </a:pPr>
            <a:r>
              <a:rPr lang="pt-BR" sz="2000" b="1" dirty="0" smtClean="0">
                <a:solidFill>
                  <a:schemeClr val="bg1"/>
                </a:solidFill>
              </a:rPr>
              <a:t>2014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preparo periódico secundário tem como finalidade </a:t>
            </a: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complementar a operação realizada pelos arados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, ou seja, complementar a operação de preparo periódico primário, embora elas possam ser utilizadas antes ou até mesmo em substituição aos arados em algumas situações.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Essa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operação é realizada pelos implementos denominados </a:t>
            </a: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grades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42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8" y="1744619"/>
            <a:ext cx="7537594" cy="48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2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37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/>
                </a:solidFill>
                <a:cs typeface="Times New Roman" pitchFamily="18" charset="0"/>
              </a:rPr>
              <a:t>GRADAGEM: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Pode ser utilizada antes ou depois da aração, ou em substituição a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mesma. Profundidade de 12 cm.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Desagregação de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torrões e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nivelar a superfície;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Incorporação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de fertilizantes ou defensivos; </a:t>
            </a:r>
            <a:endParaRPr lang="pt-BR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Enterrar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de sementes miúdas;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Eliminação de plantas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invasoras.</a:t>
            </a:r>
            <a:endParaRPr lang="pt-BR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67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As </a:t>
            </a: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grades de discos podem ser basicamente de três tipos:</a:t>
            </a:r>
            <a:r>
              <a:rPr lang="pt-BR" sz="2400" b="1" i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a) Simples ação</a:t>
            </a:r>
          </a:p>
          <a:p>
            <a:pPr marL="457200" lvl="1" indent="0" algn="just">
              <a:buNone/>
            </a:pP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Sua característica básica é a inversão do solo com uma passada. </a:t>
            </a:r>
          </a:p>
          <a:p>
            <a:pPr marL="457200" lvl="1" indent="0" algn="just">
              <a:buNone/>
            </a:pP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Estes sistemas são empregados somente no controle de plantas daninhas (capina superficial).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6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07" y="2533756"/>
            <a:ext cx="4896544" cy="25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931" y="5143093"/>
            <a:ext cx="4573069" cy="1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8252" y="2591826"/>
            <a:ext cx="3027830" cy="24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3" y="5080778"/>
            <a:ext cx="2464292" cy="18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) Dupla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Ação (grade em X):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solo é mobilizado duas vezes, primeiro para fora (pelos corpos frontais) e depois para dentro (pelos corpos posteriores), e por isso são chamados de dupla ação.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802" y="4370766"/>
            <a:ext cx="3725198" cy="248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459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02" y="4495950"/>
            <a:ext cx="3036700" cy="2277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3976" y="4853023"/>
            <a:ext cx="3307977" cy="177637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19" y="2476180"/>
            <a:ext cx="2947988" cy="26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) Dupla Ação Deslocada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(Grade em </a:t>
            </a:r>
            <a:r>
              <a:rPr lang="pt-BR" sz="2400" b="1" dirty="0" err="1" smtClean="0">
                <a:solidFill>
                  <a:schemeClr val="tx1"/>
                </a:solidFill>
                <a:cs typeface="Times New Roman" pitchFamily="18" charset="0"/>
              </a:rPr>
              <a:t>Off-set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Estas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grades, também denominadas “V”, ou grades “off set”, deslocam-se formando um “V”, perpendicularmente a direção de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deslocamento.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Regulam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a penetração no solo.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697" y="4826721"/>
            <a:ext cx="3025943" cy="20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40" y="4806830"/>
            <a:ext cx="3082360" cy="20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061" y="2359206"/>
            <a:ext cx="4464496" cy="323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53" y="2851924"/>
            <a:ext cx="3600400" cy="39744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2753" y="5995081"/>
            <a:ext cx="4392488" cy="8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18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35" y="3983082"/>
            <a:ext cx="2428875" cy="2476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  <a:t>PREPARO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9" y="1953349"/>
            <a:ext cx="7660341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Conjunto </a:t>
            </a:r>
            <a:r>
              <a:rPr lang="pt-BR" sz="2800" dirty="0"/>
              <a:t>de operações </a:t>
            </a:r>
            <a:r>
              <a:rPr lang="pt-BR" sz="2800" dirty="0" smtClean="0"/>
              <a:t>com o objetivo de </a:t>
            </a:r>
            <a:r>
              <a:rPr lang="pt-BR" sz="2800" dirty="0"/>
              <a:t>dar </a:t>
            </a:r>
            <a:r>
              <a:rPr lang="pt-BR" sz="2800" dirty="0" smtClean="0"/>
              <a:t>ao terreno </a:t>
            </a:r>
            <a:r>
              <a:rPr lang="pt-BR" sz="2800" dirty="0"/>
              <a:t>condições de receber </a:t>
            </a:r>
            <a:r>
              <a:rPr lang="pt-BR" sz="2800" b="1" dirty="0"/>
              <a:t>sementes</a:t>
            </a:r>
            <a:r>
              <a:rPr lang="pt-BR" sz="2800" dirty="0"/>
              <a:t> ou </a:t>
            </a:r>
            <a:r>
              <a:rPr lang="pt-BR" sz="2800" b="1" dirty="0"/>
              <a:t>órgãos de reprodução vegetativa</a:t>
            </a:r>
            <a:r>
              <a:rPr lang="pt-BR" sz="2800" dirty="0"/>
              <a:t> de </a:t>
            </a:r>
            <a:r>
              <a:rPr lang="pt-BR" sz="2800" dirty="0" smtClean="0"/>
              <a:t>plantas.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779287" y="3842160"/>
            <a:ext cx="499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Preparo inicial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48506" y="4907693"/>
            <a:ext cx="6255239" cy="1692811"/>
            <a:chOff x="1148506" y="4907693"/>
            <a:chExt cx="6255239" cy="1692811"/>
          </a:xfrm>
        </p:grpSpPr>
        <p:sp>
          <p:nvSpPr>
            <p:cNvPr id="4" name="Seta para baixo 3"/>
            <p:cNvSpPr/>
            <p:nvPr/>
          </p:nvSpPr>
          <p:spPr>
            <a:xfrm>
              <a:off x="4045323" y="4907693"/>
              <a:ext cx="658906" cy="9223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148506" y="5677174"/>
              <a:ext cx="62552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Preparo periódico</a:t>
              </a:r>
              <a:endPara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52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número de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gradagens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 ser o mínimo possível porque o uso intenso causa: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Pulverização do solo;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Compactação a pequena profundidade;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Destruição da matéria orgânica e;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Favorece a erosão.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4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Recomenda-se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fazer uma </a:t>
            </a:r>
            <a:r>
              <a:rPr lang="pt-BR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gradeação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pouco antes do plantio para: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Incorporar palha;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Controlar ervas daninhas;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Destorroar e nivelar o solo.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1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912" y="2451604"/>
            <a:ext cx="4050511" cy="25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58" y="4532673"/>
            <a:ext cx="5896018" cy="22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983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máquina é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usada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para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Destorroamento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e nivelamento do solo;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Na formação e manutenção de canteiros em horticultura; 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No controle de plantas daninhas; 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Na incorporação de adubos e corretivos e;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Na picagem e incorporação de restos culturais. </a:t>
            </a:r>
          </a:p>
        </p:txBody>
      </p:sp>
    </p:spTree>
    <p:extLst>
      <p:ext uri="{BB962C8B-B14F-4D97-AF65-F5344CB8AC3E}">
        <p14:creationId xmlns:p14="http://schemas.microsoft.com/office/powerpoint/2010/main" val="3478954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Esquema de corte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7" y="3890929"/>
            <a:ext cx="4259419" cy="27579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36" y="3010539"/>
            <a:ext cx="4391664" cy="31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2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Esquema de corte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573" y="2862430"/>
            <a:ext cx="2593956" cy="399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553" y="2995196"/>
            <a:ext cx="3198731" cy="203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8"/>
          <p:cNvGrpSpPr/>
          <p:nvPr/>
        </p:nvGrpSpPr>
        <p:grpSpPr>
          <a:xfrm>
            <a:off x="5701553" y="3490636"/>
            <a:ext cx="2556685" cy="1535492"/>
            <a:chOff x="5701553" y="3490636"/>
            <a:chExt cx="2556685" cy="1535492"/>
          </a:xfrm>
        </p:grpSpPr>
        <p:sp>
          <p:nvSpPr>
            <p:cNvPr id="3" name="Elipse 2"/>
            <p:cNvSpPr/>
            <p:nvPr/>
          </p:nvSpPr>
          <p:spPr>
            <a:xfrm>
              <a:off x="7127850" y="3490636"/>
              <a:ext cx="1130388" cy="139274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H="1">
              <a:off x="5701553" y="4556258"/>
              <a:ext cx="1492623" cy="4698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32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 muito eficiente no preparo do solo em várzeas alagadas para a semeadura do arroz irrigado.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profundidade de trabalho pode ser regulada através de alavanca que modifica a altura de uma roda limitadora.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9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87" y="4298522"/>
            <a:ext cx="3412637" cy="25594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7" y="2953653"/>
            <a:ext cx="2605087" cy="19513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77" y="2396863"/>
            <a:ext cx="3582987" cy="25080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80" y="4644711"/>
            <a:ext cx="3146163" cy="21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02" y="3046281"/>
            <a:ext cx="4271122" cy="252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479" y="5042246"/>
            <a:ext cx="4873521" cy="17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173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4" y="3190315"/>
            <a:ext cx="4890247" cy="36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4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  <a:t>PREPARO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9" y="2052918"/>
            <a:ext cx="7660341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Histórico: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6" y="2532809"/>
            <a:ext cx="5499847" cy="399418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74059" y="6488668"/>
            <a:ext cx="782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Fonte: </a:t>
            </a:r>
            <a:r>
              <a:rPr lang="pt-BR" dirty="0" smtClean="0"/>
              <a:t>http</a:t>
            </a:r>
            <a:r>
              <a:rPr lang="pt-BR" dirty="0"/>
              <a:t>://seaplowing.blogspot.com.br/2011/09/hay-peru.html</a:t>
            </a:r>
          </a:p>
        </p:txBody>
      </p:sp>
    </p:spTree>
    <p:extLst>
      <p:ext uri="{BB962C8B-B14F-4D97-AF65-F5344CB8AC3E}">
        <p14:creationId xmlns:p14="http://schemas.microsoft.com/office/powerpoint/2010/main" val="429490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Enxada rotativa: 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Causa excessiva pulverização do solo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17" y="3624786"/>
            <a:ext cx="4316507" cy="32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/>
                </a:solidFill>
                <a:cs typeface="Times New Roman" pitchFamily="18" charset="0"/>
              </a:rPr>
              <a:t> - SULCADORES: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Abrem sulcos no solo para plantio ou semeadura de uma cultura, para irrigação, drenagem, controle de erosão ou divisão de talhões.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São muito usados no milho, cana de açúcar e mandioca.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228" y="4876889"/>
            <a:ext cx="2203154" cy="17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5087010"/>
            <a:ext cx="3136661" cy="16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0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2"/>
                </a:solidFill>
                <a:cs typeface="Times New Roman" pitchFamily="18" charset="0"/>
              </a:rPr>
              <a:t> - SULCADORES: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81" y="780963"/>
            <a:ext cx="7621518" cy="57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556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ESCARIFICAÇÃ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O E SUBSOLAGEM: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ação dos implementos de hastes (subsoladores e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escarificadores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Empurrando o solo para frente, para os lados e para cima;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Causando rachaduras e;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Desagregando um volume de solo. 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ESCARIFICAÇÃ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O E SUBSOLAGEM: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implementos utilizados: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Para romper a camada compactada do solo;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Permitindo a infiltração e;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Uma maior capacidade de retenção de água no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solo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5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ESCARIFICAÇÃ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O E SUBSOLAGEM: 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3" y="3059767"/>
            <a:ext cx="4242835" cy="24491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82" y="3834853"/>
            <a:ext cx="4424082" cy="27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9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ESCARIFICAÇÃ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O E SUBSOLAGEM: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Subsolagem: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penetração no solo é 30 cm ou mais.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Escarificação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penetração menor que 30 cm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0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SUBSOLAGEM: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Para romper camadas compactadas em profundidade devido ao tráfego repetido de máquinas, ou pela compactação devido ao tráfego de tratores;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Quando se deseja uma melhor circulação de água necessário em terrenos que tendem a acumular água;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Quando junto ao subsolador se aplicam fertilizantes em profundidade.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96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SUBSOLAGEM: 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812" y="2884094"/>
            <a:ext cx="2463944" cy="30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74058" y="5842337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Esquema da ação de um subsolador: </a:t>
            </a:r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- Camada arável ou permeável do solo; B - Camada compactada; C - Solo sem compactação.</a:t>
            </a:r>
            <a:endParaRPr lang="pt-B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415553" y="3904436"/>
            <a:ext cx="3039035" cy="9816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36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SUBSOLAGEM: 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296"/>
          <a:stretch/>
        </p:blipFill>
        <p:spPr bwMode="auto">
          <a:xfrm>
            <a:off x="1855695" y="2923787"/>
            <a:ext cx="6033029" cy="39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34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 smtClean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9" y="2052917"/>
            <a:ext cx="7660341" cy="441511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Objetivo: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>
                <a:solidFill>
                  <a:schemeClr val="tx1"/>
                </a:solidFill>
                <a:cs typeface="Times New Roman" pitchFamily="18" charset="0"/>
              </a:rPr>
              <a:t>Oferecer ambiente adequado para o crescimento e desenvolvimento das plantas, permitindo produção econômica e evitando a degradação do solo. 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cs typeface="Times New Roman" pitchFamily="18" charset="0"/>
              </a:rPr>
              <a:t>Definição: </a:t>
            </a:r>
            <a:endParaRPr lang="pt-BR" sz="28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  <a:cs typeface="Times New Roman" pitchFamily="18" charset="0"/>
              </a:rPr>
              <a:t>Manipulação </a:t>
            </a:r>
            <a:r>
              <a:rPr lang="pt-BR" sz="2800" dirty="0">
                <a:solidFill>
                  <a:schemeClr val="tx1"/>
                </a:solidFill>
                <a:cs typeface="Times New Roman" pitchFamily="18" charset="0"/>
              </a:rPr>
              <a:t>física, química ou biológica do solo para otimizar as condições para a germinação e emergência das sementes, assim como o estabelecimento das plântulas.</a:t>
            </a: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0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ESCARIFICAÇÃ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Escarificar o solo consiste em mobilizá-lo a uma determinada profundidade (até 30 cm) com mínima inversão superficial.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quebra do solo é realizada por braços (hastes) que podem ser vibração ou não.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1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SECUNDÁRIO: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- ESCARIFICAÇÃ</a:t>
            </a: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O: </a:t>
            </a:r>
          </a:p>
          <a:p>
            <a:pPr marL="0" indent="0" algn="just">
              <a:buNone/>
            </a:pP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63" y="2978158"/>
            <a:ext cx="5812958" cy="365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549" y="4356845"/>
            <a:ext cx="3219451" cy="22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08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4000" b="1" dirty="0" smtClean="0">
                <a:solidFill>
                  <a:schemeClr val="accent1"/>
                </a:solidFill>
                <a:cs typeface="Times New Roman" pitchFamily="18" charset="0"/>
              </a:rPr>
              <a:t>ARADOS, </a:t>
            </a:r>
            <a:r>
              <a:rPr lang="pt-BR" sz="4000" b="1" dirty="0" smtClean="0">
                <a:solidFill>
                  <a:schemeClr val="accent2"/>
                </a:solidFill>
                <a:cs typeface="Times New Roman" pitchFamily="18" charset="0"/>
              </a:rPr>
              <a:t>GRADES OU </a:t>
            </a:r>
            <a:r>
              <a:rPr lang="pt-BR" sz="4000" b="1" dirty="0" smtClean="0">
                <a:solidFill>
                  <a:srgbClr val="0070C0"/>
                </a:solidFill>
                <a:cs typeface="Times New Roman" pitchFamily="18" charset="0"/>
              </a:rPr>
              <a:t>ESCARIFICADORES?</a:t>
            </a:r>
            <a:endParaRPr lang="pt-BR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3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arados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são melhores quando o objetivo é a incorporação de material vegetal;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grades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são melhores em condições de muita vegetação, palha e torrões.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escarificadores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não controlam eficientemente as ervas daninhas e deixam o solo com mais torrões.</a:t>
            </a:r>
          </a:p>
          <a:p>
            <a:pPr marL="0" indent="0" algn="just">
              <a:buNone/>
            </a:pP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escarificadores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melhoram a estrutura do solo, pela redução na densidade e melhoria na agregação, possibilitando melhor penetração de ar, água e raízes.</a:t>
            </a:r>
            <a:endParaRPr lang="pt-BR" sz="24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2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4834218"/>
            <a:ext cx="3252191" cy="20237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CORRETIVO: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- CALAGEM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" y="2859857"/>
            <a:ext cx="3227295" cy="24204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65" y="2502647"/>
            <a:ext cx="5246034" cy="23315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" y="4962525"/>
            <a:ext cx="25527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0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CORRETIVO: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- CALAGEM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1" y="3256746"/>
            <a:ext cx="4760256" cy="35701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27" y="2785152"/>
            <a:ext cx="3743099" cy="28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7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UMIDADE DO SOLO NO PREPARO</a:t>
            </a: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ponto ideal é determinado quando é possível um trator operar com o mínimo esforço, dando-nos os melhores resultados nos serviços realizados.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Preparo do solo com umidade excessiva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solo sofre danos físicos na estrutura (compactação);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Adere com maior força nos implementos (principalmente em solos argilosos) até o ponto de inviabilizar a operação desejada.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51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UMIDADE DO SOLO NO PREPARO</a:t>
            </a: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Preparo com pouca umidade: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Não ocorrem danos físicos na estrutura, mas um maior numero de passagens será necessário para alcançar o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destorroamento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que permita efetuar a operação de semeadura, aumentando os gastos com combustível.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preparo com implementos muitos enérgicos (enxada rotativa) pode destruir a estrutura do solo, superficialmente, pulverizando-o e facilitando o processo erosivo.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Há quatro maneiras típicas de </a:t>
            </a:r>
            <a:r>
              <a:rPr lang="pt-BR" sz="2400" b="1" u="sng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mobilização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tendo em vista os objetivos de preparo periódico do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solo:</a:t>
            </a:r>
            <a:endParaRPr lang="pt-BR" sz="2400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cs typeface="Times New Roman" pitchFamily="18" charset="0"/>
              </a:rPr>
              <a:t>A </a:t>
            </a:r>
            <a:r>
              <a:rPr lang="pt-BR" sz="2000" dirty="0">
                <a:cs typeface="Times New Roman" pitchFamily="18" charset="0"/>
              </a:rPr>
              <a:t>mobilização por inversão de camadas, que é típica dos arados de aivecas ou discos</a:t>
            </a:r>
            <a:r>
              <a:rPr lang="pt-BR" sz="2000" dirty="0" smtClean="0">
                <a:cs typeface="Times New Roman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cs typeface="Times New Roman" pitchFamily="18" charset="0"/>
              </a:rPr>
              <a:t>A mobilização por deslocamento lateral-horizontal, típica das grades de discos e de dentes;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cs typeface="Times New Roman" pitchFamily="18" charset="0"/>
              </a:rPr>
              <a:t>A mobilização por desagregação </a:t>
            </a:r>
            <a:r>
              <a:rPr lang="pt-BR" sz="2000" dirty="0" err="1">
                <a:cs typeface="Times New Roman" pitchFamily="18" charset="0"/>
              </a:rPr>
              <a:t>sub-superficial</a:t>
            </a:r>
            <a:r>
              <a:rPr lang="pt-BR" sz="2000" dirty="0">
                <a:cs typeface="Times New Roman" pitchFamily="18" charset="0"/>
              </a:rPr>
              <a:t>, típica de subsolador, </a:t>
            </a:r>
            <a:r>
              <a:rPr lang="pt-BR" sz="2000" dirty="0" err="1">
                <a:cs typeface="Times New Roman" pitchFamily="18" charset="0"/>
              </a:rPr>
              <a:t>escarificador</a:t>
            </a:r>
            <a:r>
              <a:rPr lang="pt-BR" sz="2000" dirty="0" smtClean="0">
                <a:cs typeface="Times New Roman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cs typeface="Times New Roman" pitchFamily="18" charset="0"/>
              </a:rPr>
              <a:t>A mobilização por revolvimento rotativo, típica das máquinas que possuem um rotor com facas ou pás, acionado pela tomada de potência dos tratores (enxada rotativa).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18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EFEITOS DO </a:t>
            </a: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PREPARO DO SOLO</a:t>
            </a: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400" dirty="0"/>
              <a:t>A</a:t>
            </a:r>
            <a:r>
              <a:rPr lang="pt-BR" sz="2400" dirty="0" smtClean="0"/>
              <a:t>lteração </a:t>
            </a:r>
            <a:r>
              <a:rPr lang="pt-BR" sz="2400" dirty="0"/>
              <a:t>de características físicas do </a:t>
            </a:r>
            <a:r>
              <a:rPr lang="pt-BR" sz="2400" dirty="0" smtClean="0"/>
              <a:t>solo: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Desestabilização </a:t>
            </a:r>
            <a:r>
              <a:rPr lang="pt-BR" sz="2400" dirty="0"/>
              <a:t>da estrutura, </a:t>
            </a: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400" dirty="0" smtClean="0"/>
              <a:t>Aumenta da </a:t>
            </a:r>
            <a:r>
              <a:rPr lang="pt-BR" sz="2400" dirty="0" err="1"/>
              <a:t>erodibilidade</a:t>
            </a:r>
            <a:r>
              <a:rPr lang="pt-BR" sz="2400" dirty="0"/>
              <a:t> da camada </a:t>
            </a:r>
            <a:r>
              <a:rPr lang="pt-BR" sz="2400" dirty="0" smtClean="0"/>
              <a:t>arável;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Compactação do solo;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Redução </a:t>
            </a:r>
            <a:r>
              <a:rPr lang="pt-BR" sz="2400" dirty="0"/>
              <a:t>da </a:t>
            </a:r>
            <a:r>
              <a:rPr lang="pt-BR" sz="2400" dirty="0" err="1" smtClean="0"/>
              <a:t>macroporosidade</a:t>
            </a:r>
            <a:r>
              <a:rPr lang="pt-BR" sz="2400" dirty="0" smtClean="0"/>
              <a:t>;</a:t>
            </a:r>
          </a:p>
          <a:p>
            <a:pPr algn="just">
              <a:buFontTx/>
              <a:buChar char="-"/>
            </a:pPr>
            <a:r>
              <a:rPr lang="pt-BR" sz="2400" dirty="0" err="1" smtClean="0"/>
              <a:t>Reduçao</a:t>
            </a:r>
            <a:r>
              <a:rPr lang="pt-BR" sz="2400" dirty="0" smtClean="0"/>
              <a:t>  da </a:t>
            </a:r>
            <a:r>
              <a:rPr lang="pt-BR" sz="2400" dirty="0"/>
              <a:t>disponibilidade de água e ar no </a:t>
            </a:r>
            <a:r>
              <a:rPr lang="pt-BR" sz="2400" dirty="0" smtClean="0"/>
              <a:t>perfil;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Perda </a:t>
            </a:r>
            <a:r>
              <a:rPr lang="pt-BR" sz="2400" dirty="0"/>
              <a:t>do potencial produtivo da </a:t>
            </a:r>
            <a:r>
              <a:rPr lang="pt-BR" sz="2400" dirty="0" smtClean="0"/>
              <a:t>área;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Dificulta a drenagem </a:t>
            </a:r>
            <a:r>
              <a:rPr lang="pt-BR" sz="2400" dirty="0"/>
              <a:t>e aeração do </a:t>
            </a:r>
            <a:r>
              <a:rPr lang="pt-BR" sz="2400" dirty="0" smtClean="0"/>
              <a:t>perfil.</a:t>
            </a:r>
            <a:endParaRPr lang="pt-BR" sz="24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46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744619"/>
            <a:ext cx="7660341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O preparo periódico do solo é dividido em:</a:t>
            </a: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a) Preparo </a:t>
            </a: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periódico primário: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que tem como objetivo uma movimentação profunda do solo, utilizando implementos conhecidos como arados;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b) Preparo periódico secundário: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cuja finalidade é complementar o serviço realizado pelos arados sendo utilizados implementos denominados grades;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c) Preparo periódico corretivo: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operações que são realizadas quando há necessidade, tais como correção de acidez, capina.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67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1768" y="3151692"/>
            <a:ext cx="6600451" cy="1169894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Preparo do solo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4377" y="4624887"/>
            <a:ext cx="5221444" cy="520761"/>
          </a:xfrm>
        </p:spPr>
        <p:txBody>
          <a:bodyPr>
            <a:no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Prof.ª </a:t>
            </a:r>
            <a:r>
              <a:rPr lang="pt-BR" sz="2000" b="1" dirty="0" err="1" smtClean="0">
                <a:solidFill>
                  <a:schemeClr val="bg1"/>
                </a:solidFill>
              </a:rPr>
              <a:t>M.Sc</a:t>
            </a:r>
            <a:r>
              <a:rPr lang="pt-BR" sz="2000" b="1" dirty="0" smtClean="0">
                <a:solidFill>
                  <a:schemeClr val="bg1"/>
                </a:solidFill>
              </a:rPr>
              <a:t>. Hélida Campos de  Mesquita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" y="157780"/>
            <a:ext cx="321945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3694377" y="5969712"/>
            <a:ext cx="2155234" cy="7538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Apodi – RN</a:t>
            </a:r>
          </a:p>
          <a:p>
            <a:pPr algn="ctr">
              <a:spcBef>
                <a:spcPts val="0"/>
              </a:spcBef>
            </a:pPr>
            <a:r>
              <a:rPr lang="pt-BR" sz="2000" b="1" dirty="0" smtClean="0">
                <a:solidFill>
                  <a:schemeClr val="bg1"/>
                </a:solidFill>
              </a:rPr>
              <a:t>2014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5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PRIMÁRIO: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/>
                </a:solidFill>
                <a:cs typeface="Times New Roman" pitchFamily="18" charset="0"/>
              </a:rPr>
              <a:t>Aração: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Consiste </a:t>
            </a: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no corte, elevação e posterior inversão de uma fatia de solo denominado leiva. 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a)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 Revolver o solo, expondo suas camadas internas ao ar, aos raios solares.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b)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Incorporar restos de cultura, esterco e corretivos visando manter ou melhorar a fertilidade do solo.</a:t>
            </a: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c)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Enterro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da cobertura vegetal, controlando ervas daninhas ou incorporando adubos verdes.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3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30" y="2134583"/>
            <a:ext cx="4531658" cy="34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88" y="3633344"/>
            <a:ext cx="4194476" cy="29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9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cs typeface="Times New Roman" pitchFamily="18" charset="0"/>
              </a:rPr>
              <a:t>PRIMÁRIO: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058" y="1781989"/>
            <a:ext cx="7227915" cy="48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22601"/>
            <a:ext cx="2023279" cy="160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9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059" y="161364"/>
            <a:ext cx="7660341" cy="158325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pt-BR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pt-BR" b="1" dirty="0">
                <a:latin typeface="Calibri" panose="020F0502020204030204" pitchFamily="34" charset="0"/>
                <a:cs typeface="Times New Roman" pitchFamily="18" charset="0"/>
              </a:rPr>
              <a:t>PREPARO PERIÓDICO DO SOLO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4058" y="1959771"/>
            <a:ext cx="7660341" cy="4454475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PREPARO PERIÓDICO </a:t>
            </a: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PRIMÁRIO: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pt-BR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42" y="2794437"/>
            <a:ext cx="4431959" cy="38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331" y="5035944"/>
            <a:ext cx="2321669" cy="18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501" y="2579285"/>
            <a:ext cx="2896687" cy="24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522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4604</TotalTime>
  <Words>1478</Words>
  <Application>Microsoft Office PowerPoint</Application>
  <PresentationFormat>Apresentação na tela (4:3)</PresentationFormat>
  <Paragraphs>225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Century Gothic</vt:lpstr>
      <vt:lpstr>Times New Roman</vt:lpstr>
      <vt:lpstr>Wingdings</vt:lpstr>
      <vt:lpstr>Wingdings 3</vt:lpstr>
      <vt:lpstr>Cacho</vt:lpstr>
      <vt:lpstr>Preparo do solo</vt:lpstr>
      <vt:lpstr> PREPARO DO SOLO</vt:lpstr>
      <vt:lpstr> PREPARO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 PREPARO PERIÓDICO DO SOLO</vt:lpstr>
      <vt:lpstr>Preparo do solo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Adaptação dos solos às culturas e explorações</dc:title>
  <dc:creator>REVISOR</dc:creator>
  <cp:lastModifiedBy>REVISOR</cp:lastModifiedBy>
  <cp:revision>134</cp:revision>
  <dcterms:created xsi:type="dcterms:W3CDTF">2014-06-24T12:46:16Z</dcterms:created>
  <dcterms:modified xsi:type="dcterms:W3CDTF">2014-07-16T23:29:56Z</dcterms:modified>
</cp:coreProperties>
</file>