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256" r:id="rId2"/>
    <p:sldId id="257" r:id="rId3"/>
    <p:sldId id="258" r:id="rId4"/>
    <p:sldId id="259" r:id="rId5"/>
    <p:sldId id="261" r:id="rId6"/>
    <p:sldId id="262" r:id="rId7"/>
    <p:sldId id="293" r:id="rId8"/>
    <p:sldId id="291" r:id="rId9"/>
    <p:sldId id="263" r:id="rId10"/>
    <p:sldId id="295" r:id="rId11"/>
    <p:sldId id="265" r:id="rId12"/>
    <p:sldId id="266" r:id="rId13"/>
    <p:sldId id="300" r:id="rId14"/>
    <p:sldId id="301" r:id="rId15"/>
    <p:sldId id="302" r:id="rId16"/>
    <p:sldId id="303" r:id="rId17"/>
    <p:sldId id="305" r:id="rId18"/>
    <p:sldId id="299" r:id="rId19"/>
    <p:sldId id="290" r:id="rId20"/>
    <p:sldId id="296" r:id="rId21"/>
    <p:sldId id="298" r:id="rId22"/>
    <p:sldId id="268" r:id="rId23"/>
    <p:sldId id="292" r:id="rId24"/>
    <p:sldId id="306" r:id="rId25"/>
    <p:sldId id="297" r:id="rId26"/>
    <p:sldId id="269" r:id="rId27"/>
    <p:sldId id="270" r:id="rId28"/>
    <p:sldId id="271" r:id="rId29"/>
    <p:sldId id="307" r:id="rId30"/>
    <p:sldId id="309" r:id="rId31"/>
    <p:sldId id="310" r:id="rId32"/>
    <p:sldId id="311" r:id="rId33"/>
    <p:sldId id="315" r:id="rId34"/>
    <p:sldId id="314" r:id="rId35"/>
    <p:sldId id="312" r:id="rId36"/>
    <p:sldId id="313" r:id="rId37"/>
    <p:sldId id="308" r:id="rId38"/>
    <p:sldId id="318" r:id="rId39"/>
    <p:sldId id="272" r:id="rId40"/>
    <p:sldId id="317" r:id="rId41"/>
    <p:sldId id="320" r:id="rId42"/>
    <p:sldId id="347" r:id="rId43"/>
    <p:sldId id="322" r:id="rId44"/>
    <p:sldId id="323" r:id="rId45"/>
    <p:sldId id="324" r:id="rId46"/>
    <p:sldId id="325" r:id="rId47"/>
    <p:sldId id="326" r:id="rId48"/>
    <p:sldId id="319" r:id="rId49"/>
    <p:sldId id="321" r:id="rId50"/>
    <p:sldId id="328" r:id="rId51"/>
    <p:sldId id="327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29" r:id="rId65"/>
    <p:sldId id="273" r:id="rId66"/>
    <p:sldId id="345" r:id="rId67"/>
    <p:sldId id="346" r:id="rId68"/>
    <p:sldId id="344" r:id="rId69"/>
    <p:sldId id="348" r:id="rId70"/>
    <p:sldId id="342" r:id="rId71"/>
    <p:sldId id="343" r:id="rId72"/>
    <p:sldId id="274" r:id="rId73"/>
    <p:sldId id="349" r:id="rId74"/>
    <p:sldId id="275" r:id="rId75"/>
    <p:sldId id="350" r:id="rId76"/>
    <p:sldId id="351" r:id="rId77"/>
    <p:sldId id="352" r:id="rId78"/>
    <p:sldId id="353" r:id="rId79"/>
    <p:sldId id="354" r:id="rId80"/>
    <p:sldId id="355" r:id="rId81"/>
    <p:sldId id="356" r:id="rId82"/>
    <p:sldId id="357" r:id="rId83"/>
    <p:sldId id="358" r:id="rId84"/>
    <p:sldId id="361" r:id="rId85"/>
    <p:sldId id="362" r:id="rId86"/>
    <p:sldId id="363" r:id="rId87"/>
    <p:sldId id="366" r:id="rId88"/>
    <p:sldId id="364" r:id="rId89"/>
    <p:sldId id="365" r:id="rId90"/>
    <p:sldId id="360" r:id="rId91"/>
    <p:sldId id="368" r:id="rId92"/>
    <p:sldId id="276" r:id="rId93"/>
    <p:sldId id="367" r:id="rId94"/>
    <p:sldId id="369" r:id="rId95"/>
    <p:sldId id="370" r:id="rId96"/>
    <p:sldId id="372" r:id="rId97"/>
    <p:sldId id="379" r:id="rId98"/>
    <p:sldId id="371" r:id="rId99"/>
    <p:sldId id="398" r:id="rId100"/>
    <p:sldId id="389" r:id="rId101"/>
    <p:sldId id="375" r:id="rId102"/>
    <p:sldId id="377" r:id="rId103"/>
    <p:sldId id="373" r:id="rId104"/>
    <p:sldId id="380" r:id="rId105"/>
    <p:sldId id="374" r:id="rId106"/>
    <p:sldId id="376" r:id="rId107"/>
    <p:sldId id="381" r:id="rId108"/>
    <p:sldId id="390" r:id="rId109"/>
    <p:sldId id="391" r:id="rId110"/>
    <p:sldId id="392" r:id="rId111"/>
    <p:sldId id="393" r:id="rId112"/>
    <p:sldId id="382" r:id="rId113"/>
    <p:sldId id="388" r:id="rId114"/>
    <p:sldId id="383" r:id="rId115"/>
    <p:sldId id="384" r:id="rId116"/>
    <p:sldId id="385" r:id="rId117"/>
    <p:sldId id="386" r:id="rId118"/>
    <p:sldId id="394" r:id="rId119"/>
    <p:sldId id="387" r:id="rId120"/>
    <p:sldId id="395" r:id="rId121"/>
    <p:sldId id="397" r:id="rId122"/>
    <p:sldId id="396" r:id="rId123"/>
    <p:sldId id="399" r:id="rId124"/>
    <p:sldId id="400" r:id="rId125"/>
    <p:sldId id="260" r:id="rId1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55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B4911-CF87-4DF3-9859-6E9AB60CFB29}" type="datetimeFigureOut">
              <a:rPr lang="pt-BR" smtClean="0"/>
              <a:t>17/04/2013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959D9-27EC-49E9-A148-732682E93D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028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959D9-27EC-49E9-A148-732682E93DE2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395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959D9-27EC-49E9-A148-732682E93DE2}" type="slidenum">
              <a:rPr lang="pt-BR" smtClean="0"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234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959D9-27EC-49E9-A148-732682E93DE2}" type="slidenum">
              <a:rPr lang="pt-BR" smtClean="0"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86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959D9-27EC-49E9-A148-732682E93DE2}" type="slidenum">
              <a:rPr lang="pt-BR" smtClean="0"/>
              <a:t>96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05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959D9-27EC-49E9-A148-732682E93DE2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731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959D9-27EC-49E9-A148-732682E93DE2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580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959D9-27EC-49E9-A148-732682E93DE2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8427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959D9-27EC-49E9-A148-732682E93DE2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19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959D9-27EC-49E9-A148-732682E93DE2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687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959D9-27EC-49E9-A148-732682E93DE2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851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959D9-27EC-49E9-A148-732682E93DE2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1050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959D9-27EC-49E9-A148-732682E93DE2}" type="slidenum">
              <a:rPr lang="pt-BR" smtClean="0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984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F743-AD50-44D7-9FED-D331D6AC9849}" type="datetimeFigureOut">
              <a:rPr lang="pt-BR" smtClean="0"/>
              <a:t>17/04/2013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649C-26D2-4D83-8B69-2632D41FC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3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F743-AD50-44D7-9FED-D331D6AC9849}" type="datetimeFigureOut">
              <a:rPr lang="pt-BR" smtClean="0"/>
              <a:t>17/04/2013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649C-26D2-4D83-8B69-2632D41FC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37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F743-AD50-44D7-9FED-D331D6AC9849}" type="datetimeFigureOut">
              <a:rPr lang="pt-BR" smtClean="0"/>
              <a:t>17/04/2013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649C-26D2-4D83-8B69-2632D41FC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3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F743-AD50-44D7-9FED-D331D6AC9849}" type="datetimeFigureOut">
              <a:rPr lang="pt-BR" smtClean="0"/>
              <a:t>17/04/2013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649C-26D2-4D83-8B69-2632D41FC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5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F743-AD50-44D7-9FED-D331D6AC9849}" type="datetimeFigureOut">
              <a:rPr lang="pt-BR" smtClean="0"/>
              <a:t>17/04/2013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649C-26D2-4D83-8B69-2632D41FC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93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F743-AD50-44D7-9FED-D331D6AC9849}" type="datetimeFigureOut">
              <a:rPr lang="pt-BR" smtClean="0"/>
              <a:t>17/04/2013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649C-26D2-4D83-8B69-2632D41FC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30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F743-AD50-44D7-9FED-D331D6AC9849}" type="datetimeFigureOut">
              <a:rPr lang="pt-BR" smtClean="0"/>
              <a:t>17/04/2013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649C-26D2-4D83-8B69-2632D41FC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98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F743-AD50-44D7-9FED-D331D6AC9849}" type="datetimeFigureOut">
              <a:rPr lang="pt-BR" smtClean="0"/>
              <a:t>17/04/2013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649C-26D2-4D83-8B69-2632D41FC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1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F743-AD50-44D7-9FED-D331D6AC9849}" type="datetimeFigureOut">
              <a:rPr lang="pt-BR" smtClean="0"/>
              <a:t>17/04/2013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649C-26D2-4D83-8B69-2632D41FC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55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F743-AD50-44D7-9FED-D331D6AC9849}" type="datetimeFigureOut">
              <a:rPr lang="pt-BR" smtClean="0"/>
              <a:t>17/04/2013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649C-26D2-4D83-8B69-2632D41FC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17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F743-AD50-44D7-9FED-D331D6AC9849}" type="datetimeFigureOut">
              <a:rPr lang="pt-BR" smtClean="0"/>
              <a:t>17/04/2013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649C-26D2-4D83-8B69-2632D41FC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34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1F743-AD50-44D7-9FED-D331D6AC9849}" type="datetimeFigureOut">
              <a:rPr lang="pt-BR" smtClean="0"/>
              <a:t>17/04/2013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B649C-26D2-4D83-8B69-2632D41FC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7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7" Type="http://schemas.openxmlformats.org/officeDocument/2006/relationships/image" Target="../media/image244.jp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jpg"/><Relationship Id="rId5" Type="http://schemas.openxmlformats.org/officeDocument/2006/relationships/image" Target="../media/image242.jpg"/><Relationship Id="rId4" Type="http://schemas.openxmlformats.org/officeDocument/2006/relationships/image" Target="../media/image241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eg"/><Relationship Id="rId4" Type="http://schemas.openxmlformats.org/officeDocument/2006/relationships/image" Target="../media/image245.jp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eg"/><Relationship Id="rId4" Type="http://schemas.openxmlformats.org/officeDocument/2006/relationships/image" Target="../media/image24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g"/><Relationship Id="rId3" Type="http://schemas.openxmlformats.org/officeDocument/2006/relationships/image" Target="../media/image211.gif"/><Relationship Id="rId7" Type="http://schemas.openxmlformats.org/officeDocument/2006/relationships/image" Target="../media/image253.jp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jpg"/><Relationship Id="rId5" Type="http://schemas.openxmlformats.org/officeDocument/2006/relationships/image" Target="../media/image251.jpg"/><Relationship Id="rId4" Type="http://schemas.openxmlformats.org/officeDocument/2006/relationships/image" Target="../media/image250.png"/><Relationship Id="rId9" Type="http://schemas.openxmlformats.org/officeDocument/2006/relationships/image" Target="../media/image255.jpe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jpg"/><Relationship Id="rId3" Type="http://schemas.openxmlformats.org/officeDocument/2006/relationships/image" Target="../media/image256.jpg"/><Relationship Id="rId7" Type="http://schemas.openxmlformats.org/officeDocument/2006/relationships/image" Target="../media/image259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jpg"/><Relationship Id="rId5" Type="http://schemas.openxmlformats.org/officeDocument/2006/relationships/image" Target="../media/image257.jpg"/><Relationship Id="rId4" Type="http://schemas.openxmlformats.org/officeDocument/2006/relationships/image" Target="../media/image212.gif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jpg"/><Relationship Id="rId13" Type="http://schemas.openxmlformats.org/officeDocument/2006/relationships/image" Target="../media/image257.jpg"/><Relationship Id="rId3" Type="http://schemas.openxmlformats.org/officeDocument/2006/relationships/image" Target="../media/image261.jpeg"/><Relationship Id="rId7" Type="http://schemas.openxmlformats.org/officeDocument/2006/relationships/image" Target="../media/image265.jpg"/><Relationship Id="rId12" Type="http://schemas.openxmlformats.org/officeDocument/2006/relationships/image" Target="../media/image246.pn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jpg"/><Relationship Id="rId11" Type="http://schemas.openxmlformats.org/officeDocument/2006/relationships/image" Target="../media/image249.png"/><Relationship Id="rId5" Type="http://schemas.openxmlformats.org/officeDocument/2006/relationships/image" Target="../media/image263.jpg"/><Relationship Id="rId10" Type="http://schemas.openxmlformats.org/officeDocument/2006/relationships/image" Target="../media/image268.jpg"/><Relationship Id="rId4" Type="http://schemas.openxmlformats.org/officeDocument/2006/relationships/image" Target="../media/image262.jpeg"/><Relationship Id="rId9" Type="http://schemas.openxmlformats.org/officeDocument/2006/relationships/image" Target="../media/image267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8.jpg"/><Relationship Id="rId4" Type="http://schemas.openxmlformats.org/officeDocument/2006/relationships/image" Target="../media/image270.jpe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g"/><Relationship Id="rId3" Type="http://schemas.openxmlformats.org/officeDocument/2006/relationships/image" Target="../media/image272.jpg"/><Relationship Id="rId7" Type="http://schemas.openxmlformats.org/officeDocument/2006/relationships/image" Target="../media/image276.jp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jpg"/><Relationship Id="rId11" Type="http://schemas.openxmlformats.org/officeDocument/2006/relationships/image" Target="../media/image280.jpg"/><Relationship Id="rId5" Type="http://schemas.openxmlformats.org/officeDocument/2006/relationships/image" Target="../media/image274.jpg"/><Relationship Id="rId10" Type="http://schemas.openxmlformats.org/officeDocument/2006/relationships/image" Target="../media/image279.jpg"/><Relationship Id="rId4" Type="http://schemas.openxmlformats.org/officeDocument/2006/relationships/image" Target="../media/image273.jpg"/><Relationship Id="rId9" Type="http://schemas.openxmlformats.org/officeDocument/2006/relationships/image" Target="../media/image278.jp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JPG"/><Relationship Id="rId3" Type="http://schemas.openxmlformats.org/officeDocument/2006/relationships/image" Target="../media/image282.jpg"/><Relationship Id="rId7" Type="http://schemas.openxmlformats.org/officeDocument/2006/relationships/image" Target="../media/image286.jpg"/><Relationship Id="rId12" Type="http://schemas.openxmlformats.org/officeDocument/2006/relationships/image" Target="../media/image277.jpg"/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jpg"/><Relationship Id="rId11" Type="http://schemas.openxmlformats.org/officeDocument/2006/relationships/image" Target="../media/image290.jpg"/><Relationship Id="rId5" Type="http://schemas.openxmlformats.org/officeDocument/2006/relationships/image" Target="../media/image284.jpg"/><Relationship Id="rId10" Type="http://schemas.openxmlformats.org/officeDocument/2006/relationships/image" Target="../media/image289.jpg"/><Relationship Id="rId4" Type="http://schemas.openxmlformats.org/officeDocument/2006/relationships/image" Target="../media/image283.jpeg"/><Relationship Id="rId9" Type="http://schemas.openxmlformats.org/officeDocument/2006/relationships/image" Target="../media/image288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g"/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jpg"/><Relationship Id="rId3" Type="http://schemas.openxmlformats.org/officeDocument/2006/relationships/image" Target="../media/image180.jpg"/><Relationship Id="rId7" Type="http://schemas.openxmlformats.org/officeDocument/2006/relationships/image" Target="../media/image296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g"/><Relationship Id="rId5" Type="http://schemas.openxmlformats.org/officeDocument/2006/relationships/image" Target="../media/image62.jpg"/><Relationship Id="rId4" Type="http://schemas.openxmlformats.org/officeDocument/2006/relationships/image" Target="../media/image178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g"/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Relationship Id="rId9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68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9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jpg"/><Relationship Id="rId7" Type="http://schemas.openxmlformats.org/officeDocument/2006/relationships/image" Target="../media/image99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Relationship Id="rId9" Type="http://schemas.openxmlformats.org/officeDocument/2006/relationships/image" Target="../media/image10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jpeg"/><Relationship Id="rId4" Type="http://schemas.openxmlformats.org/officeDocument/2006/relationships/image" Target="../media/image103.jpg"/><Relationship Id="rId9" Type="http://schemas.openxmlformats.org/officeDocument/2006/relationships/image" Target="../media/image10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10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6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g"/><Relationship Id="rId4" Type="http://schemas.openxmlformats.org/officeDocument/2006/relationships/image" Target="../media/image1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81.jpg"/><Relationship Id="rId4" Type="http://schemas.openxmlformats.org/officeDocument/2006/relationships/image" Target="../media/image11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gif"/><Relationship Id="rId11" Type="http://schemas.openxmlformats.org/officeDocument/2006/relationships/image" Target="../media/image131.jpg"/><Relationship Id="rId5" Type="http://schemas.openxmlformats.org/officeDocument/2006/relationships/image" Target="../media/image125.jpg"/><Relationship Id="rId10" Type="http://schemas.openxmlformats.org/officeDocument/2006/relationships/image" Target="../media/image130.jpeg"/><Relationship Id="rId4" Type="http://schemas.openxmlformats.org/officeDocument/2006/relationships/image" Target="../media/image124.jpg"/><Relationship Id="rId9" Type="http://schemas.openxmlformats.org/officeDocument/2006/relationships/image" Target="../media/image129.jp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g"/><Relationship Id="rId3" Type="http://schemas.openxmlformats.org/officeDocument/2006/relationships/image" Target="../media/image141.jpg"/><Relationship Id="rId7" Type="http://schemas.openxmlformats.org/officeDocument/2006/relationships/image" Target="../media/image145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42.jpg"/><Relationship Id="rId9" Type="http://schemas.openxmlformats.org/officeDocument/2006/relationships/image" Target="../media/image1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7" Type="http://schemas.openxmlformats.org/officeDocument/2006/relationships/image" Target="../media/image142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g"/><Relationship Id="rId5" Type="http://schemas.openxmlformats.org/officeDocument/2006/relationships/image" Target="../media/image52.jpg"/><Relationship Id="rId4" Type="http://schemas.openxmlformats.org/officeDocument/2006/relationships/image" Target="../media/image162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g"/><Relationship Id="rId3" Type="http://schemas.openxmlformats.org/officeDocument/2006/relationships/image" Target="../media/image163.jpg"/><Relationship Id="rId7" Type="http://schemas.openxmlformats.org/officeDocument/2006/relationships/image" Target="../media/image145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g"/><Relationship Id="rId5" Type="http://schemas.openxmlformats.org/officeDocument/2006/relationships/image" Target="../media/image164.jpg"/><Relationship Id="rId4" Type="http://schemas.openxmlformats.org/officeDocument/2006/relationships/image" Target="../media/image15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g"/><Relationship Id="rId4" Type="http://schemas.openxmlformats.org/officeDocument/2006/relationships/image" Target="../media/image168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g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175.jpg"/><Relationship Id="rId4" Type="http://schemas.openxmlformats.org/officeDocument/2006/relationships/image" Target="../media/image17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7" Type="http://schemas.openxmlformats.org/officeDocument/2006/relationships/image" Target="../media/image180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g"/><Relationship Id="rId5" Type="http://schemas.openxmlformats.org/officeDocument/2006/relationships/image" Target="../media/image178.jpg"/><Relationship Id="rId4" Type="http://schemas.openxmlformats.org/officeDocument/2006/relationships/image" Target="../media/image177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7" Type="http://schemas.openxmlformats.org/officeDocument/2006/relationships/image" Target="../media/image185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g"/><Relationship Id="rId5" Type="http://schemas.openxmlformats.org/officeDocument/2006/relationships/image" Target="../media/image183.jpg"/><Relationship Id="rId4" Type="http://schemas.openxmlformats.org/officeDocument/2006/relationships/image" Target="../media/image18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jpeg"/><Relationship Id="rId4" Type="http://schemas.openxmlformats.org/officeDocument/2006/relationships/image" Target="../media/image187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g"/><Relationship Id="rId5" Type="http://schemas.openxmlformats.org/officeDocument/2006/relationships/image" Target="../media/image190.jpg"/><Relationship Id="rId4" Type="http://schemas.openxmlformats.org/officeDocument/2006/relationships/image" Target="../media/image189.jp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g"/><Relationship Id="rId3" Type="http://schemas.openxmlformats.org/officeDocument/2006/relationships/image" Target="../media/image142.jpg"/><Relationship Id="rId7" Type="http://schemas.openxmlformats.org/officeDocument/2006/relationships/image" Target="../media/image19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g"/><Relationship Id="rId5" Type="http://schemas.openxmlformats.org/officeDocument/2006/relationships/image" Target="../media/image192.jpeg"/><Relationship Id="rId4" Type="http://schemas.openxmlformats.org/officeDocument/2006/relationships/image" Target="../media/image189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g"/><Relationship Id="rId4" Type="http://schemas.openxmlformats.org/officeDocument/2006/relationships/image" Target="../media/image19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gif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jp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g"/><Relationship Id="rId13" Type="http://schemas.openxmlformats.org/officeDocument/2006/relationships/image" Target="../media/image212.gif"/><Relationship Id="rId3" Type="http://schemas.openxmlformats.org/officeDocument/2006/relationships/image" Target="../media/image202.jpg"/><Relationship Id="rId7" Type="http://schemas.openxmlformats.org/officeDocument/2006/relationships/image" Target="../media/image206.jpg"/><Relationship Id="rId12" Type="http://schemas.openxmlformats.org/officeDocument/2006/relationships/image" Target="../media/image211.gif"/><Relationship Id="rId2" Type="http://schemas.openxmlformats.org/officeDocument/2006/relationships/image" Target="../media/image20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11" Type="http://schemas.openxmlformats.org/officeDocument/2006/relationships/image" Target="../media/image210.jpg"/><Relationship Id="rId5" Type="http://schemas.openxmlformats.org/officeDocument/2006/relationships/image" Target="../media/image204.jpg"/><Relationship Id="rId10" Type="http://schemas.openxmlformats.org/officeDocument/2006/relationships/image" Target="../media/image209.jpg"/><Relationship Id="rId4" Type="http://schemas.openxmlformats.org/officeDocument/2006/relationships/image" Target="../media/image203.jpeg"/><Relationship Id="rId9" Type="http://schemas.openxmlformats.org/officeDocument/2006/relationships/image" Target="../media/image208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7" Type="http://schemas.openxmlformats.org/officeDocument/2006/relationships/image" Target="../media/image218.jp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jpg"/><Relationship Id="rId5" Type="http://schemas.openxmlformats.org/officeDocument/2006/relationships/image" Target="../media/image216.jpg"/><Relationship Id="rId4" Type="http://schemas.openxmlformats.org/officeDocument/2006/relationships/image" Target="../media/image215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222.png"/><Relationship Id="rId4" Type="http://schemas.openxmlformats.org/officeDocument/2006/relationships/image" Target="../media/image221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png"/><Relationship Id="rId4" Type="http://schemas.openxmlformats.org/officeDocument/2006/relationships/image" Target="../media/image226.jp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solidFill>
            <a:schemeClr val="accent2">
              <a:alpha val="73000"/>
            </a:schemeClr>
          </a:solidFill>
        </p:spPr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Órgãos vegetais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39552" y="3886200"/>
            <a:ext cx="7448872" cy="766936"/>
          </a:xfrm>
          <a:solidFill>
            <a:schemeClr val="accent6">
              <a:lumMod val="40000"/>
              <a:lumOff val="60000"/>
              <a:alpha val="75000"/>
            </a:schemeClr>
          </a:solidFill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Prof.ª </a:t>
            </a:r>
            <a:r>
              <a:rPr lang="pt-BR" dirty="0" err="1" smtClean="0">
                <a:solidFill>
                  <a:schemeClr val="tx1"/>
                </a:solidFill>
              </a:rPr>
              <a:t>M.Sc</a:t>
            </a:r>
            <a:r>
              <a:rPr lang="pt-BR" dirty="0" smtClean="0">
                <a:solidFill>
                  <a:schemeClr val="tx1"/>
                </a:solidFill>
              </a:rPr>
              <a:t>. Hélida Campos de Mesquita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6"/>
            <a:ext cx="3219450" cy="1419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7" y="4650664"/>
            <a:ext cx="1568028" cy="2090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31" y="4984819"/>
            <a:ext cx="1896525" cy="1422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56" y="5348522"/>
            <a:ext cx="1823613" cy="136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9" y="1639286"/>
            <a:ext cx="1933422" cy="1210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14" y="1362917"/>
            <a:ext cx="1833174" cy="1217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5" y="5348522"/>
            <a:ext cx="2208853" cy="146563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666270" y="6039982"/>
            <a:ext cx="2046733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Apodi-RN </a:t>
            </a:r>
          </a:p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2013</a:t>
            </a:r>
            <a:endParaRPr lang="pt-BR" sz="2000" b="1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774797"/>
            <a:ext cx="1985466" cy="207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17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Sementes: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89" y="5459642"/>
            <a:ext cx="1864476" cy="13983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6" y="2133275"/>
            <a:ext cx="4357444" cy="41764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2856"/>
            <a:ext cx="4377351" cy="332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6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Folhas:</a:t>
            </a:r>
            <a:endParaRPr lang="pt-BR" b="1" dirty="0" smtClean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96" y="2251198"/>
            <a:ext cx="4857750" cy="28289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83" y="2013489"/>
            <a:ext cx="2305050" cy="149542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7" y="3547758"/>
            <a:ext cx="4165236" cy="312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4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F</a:t>
            </a:r>
            <a:r>
              <a:rPr lang="pt-BR" b="1" dirty="0" smtClean="0"/>
              <a:t>olhas:</a:t>
            </a:r>
            <a:endParaRPr lang="pt-BR" b="1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70570"/>
            <a:ext cx="3211399" cy="2565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89" y="1417638"/>
            <a:ext cx="7173863" cy="321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4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Funções das folhas:</a:t>
            </a:r>
          </a:p>
          <a:p>
            <a:r>
              <a:rPr lang="pt-BR" dirty="0" smtClean="0"/>
              <a:t>Fotossíntese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87" y="3049674"/>
            <a:ext cx="5534025" cy="3295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897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Funções das folhas:</a:t>
            </a:r>
          </a:p>
          <a:p>
            <a:r>
              <a:rPr lang="pt-BR" dirty="0" smtClean="0"/>
              <a:t>Respiração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3" y="3068960"/>
            <a:ext cx="7340533" cy="110108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46" y="4548253"/>
            <a:ext cx="2233319" cy="2267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63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Funções das folhas:</a:t>
            </a:r>
          </a:p>
          <a:p>
            <a:r>
              <a:rPr lang="pt-BR" dirty="0" smtClean="0"/>
              <a:t>Transpiração: </a:t>
            </a:r>
            <a:r>
              <a:rPr lang="pt-BR" dirty="0" smtClean="0">
                <a:solidFill>
                  <a:srgbClr val="FF0000"/>
                </a:solidFill>
              </a:rPr>
              <a:t>Assim como nós as plantas sofrem influencia do ambiente! </a:t>
            </a:r>
            <a:endParaRPr lang="pt-BR" dirty="0" smtClean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7" y="3135382"/>
            <a:ext cx="2647102" cy="179382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73" y="3144223"/>
            <a:ext cx="4362507" cy="319695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30" y="4920365"/>
            <a:ext cx="2749643" cy="19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2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Funções das folhas:</a:t>
            </a:r>
          </a:p>
          <a:p>
            <a:r>
              <a:rPr lang="pt-BR" dirty="0" smtClean="0"/>
              <a:t>Transpiração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49" y="5252999"/>
            <a:ext cx="2273739" cy="1532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3" y="2753041"/>
            <a:ext cx="2510617" cy="251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95" y="4254917"/>
            <a:ext cx="1982856" cy="265487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40" y="2638050"/>
            <a:ext cx="2889077" cy="191558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74" y="4565639"/>
            <a:ext cx="2773664" cy="233214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03" y="1906037"/>
            <a:ext cx="3131840" cy="234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381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Funções das folhas:</a:t>
            </a:r>
          </a:p>
          <a:p>
            <a:r>
              <a:rPr lang="pt-BR" dirty="0" smtClean="0"/>
              <a:t>Transpiração</a:t>
            </a:r>
            <a:endParaRPr lang="pt-BR" dirty="0" smtClean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64" y="4378999"/>
            <a:ext cx="2914019" cy="204813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31" y="1495325"/>
            <a:ext cx="4857750" cy="282892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" y="3571364"/>
            <a:ext cx="4122769" cy="308809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09" y="5393460"/>
            <a:ext cx="2273739" cy="1532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8642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Classificação</a:t>
            </a:r>
            <a:r>
              <a:rPr lang="pt-BR" b="1" dirty="0" smtClean="0"/>
              <a:t> das folhas:</a:t>
            </a:r>
          </a:p>
          <a:p>
            <a:pPr marL="0" indent="0" algn="just">
              <a:buNone/>
            </a:pPr>
            <a:r>
              <a:rPr lang="pt-BR" b="1" dirty="0" smtClean="0"/>
              <a:t>Folha incompleta: </a:t>
            </a:r>
            <a:r>
              <a:rPr lang="pt-BR" dirty="0" smtClean="0"/>
              <a:t>quando falta uma das três partes constituintes. </a:t>
            </a:r>
          </a:p>
          <a:p>
            <a:pPr marL="0" indent="0" algn="just">
              <a:buNone/>
            </a:pPr>
            <a:endParaRPr lang="pt-BR" b="1" dirty="0" smtClean="0"/>
          </a:p>
          <a:p>
            <a:pPr marL="0" indent="0" algn="just">
              <a:buNone/>
            </a:pPr>
            <a:r>
              <a:rPr lang="pt-BR" b="1" dirty="0" smtClean="0"/>
              <a:t>Classificação botânica das espécies pelas folhas – auxilia no processo de classificação taxonômica. 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09" y="5393460"/>
            <a:ext cx="2273739" cy="1532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832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Classificação botânica das espécies pelas folhas:</a:t>
            </a:r>
          </a:p>
          <a:p>
            <a:pPr marL="0" indent="0" algn="just">
              <a:buNone/>
            </a:pPr>
            <a:r>
              <a:rPr lang="pt-BR" dirty="0" smtClean="0"/>
              <a:t>Famílias botânicas:</a:t>
            </a:r>
          </a:p>
          <a:p>
            <a:pPr algn="just"/>
            <a:r>
              <a:rPr lang="pt-BR" b="1" dirty="0" err="1" smtClean="0"/>
              <a:t>Poaceae</a:t>
            </a:r>
            <a:r>
              <a:rPr lang="pt-BR" b="1" dirty="0" smtClean="0"/>
              <a:t> 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5465"/>
            <a:ext cx="2016224" cy="302984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24" y="4313738"/>
            <a:ext cx="3823345" cy="254426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69" y="2415367"/>
            <a:ext cx="2820925" cy="337134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09" y="5393460"/>
            <a:ext cx="2273739" cy="1532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3954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Classificação botânica das espécies pelas folhas:</a:t>
            </a:r>
          </a:p>
          <a:p>
            <a:pPr marL="0" indent="0" algn="just">
              <a:buNone/>
            </a:pPr>
            <a:r>
              <a:rPr lang="pt-BR" dirty="0" smtClean="0"/>
              <a:t>Famílias botânicas:</a:t>
            </a:r>
          </a:p>
          <a:p>
            <a:pPr algn="just"/>
            <a:r>
              <a:rPr lang="pt-BR" b="1" dirty="0" err="1" smtClean="0"/>
              <a:t>Malvaceae</a:t>
            </a:r>
            <a:r>
              <a:rPr lang="pt-BR" b="1" dirty="0" smtClean="0"/>
              <a:t> 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09" y="5393460"/>
            <a:ext cx="2273739" cy="1532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0030" y="3261966"/>
            <a:ext cx="2210594" cy="32032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" y="0"/>
            <a:ext cx="1143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9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64" y="5445224"/>
            <a:ext cx="1883701" cy="141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5331651" cy="341869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11" y="2765885"/>
            <a:ext cx="3440569" cy="2706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Classificação botânica das espécies pelas folhas:</a:t>
            </a:r>
          </a:p>
          <a:p>
            <a:pPr marL="0" indent="0" algn="just">
              <a:buNone/>
            </a:pPr>
            <a:r>
              <a:rPr lang="pt-BR" dirty="0" smtClean="0"/>
              <a:t>Famílias botânicas:</a:t>
            </a:r>
          </a:p>
          <a:p>
            <a:pPr algn="just"/>
            <a:r>
              <a:rPr lang="pt-BR" b="1" dirty="0" err="1" smtClean="0"/>
              <a:t>Convovulaceae</a:t>
            </a:r>
            <a:endParaRPr lang="pt-BR" b="1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09" y="5393460"/>
            <a:ext cx="2273739" cy="1532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" y="0"/>
            <a:ext cx="1143000" cy="12192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" y="3278277"/>
            <a:ext cx="3045061" cy="217504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299079"/>
            <a:ext cx="2722156" cy="362560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04" y="3077427"/>
            <a:ext cx="2449996" cy="272221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675" y="5527890"/>
            <a:ext cx="1928701" cy="141759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71" y="2239021"/>
            <a:ext cx="2398689" cy="159912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5487454"/>
            <a:ext cx="2123728" cy="14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0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Classificação botânica das espécies pelas folhas:</a:t>
            </a:r>
          </a:p>
          <a:p>
            <a:pPr marL="0" indent="0" algn="just">
              <a:buNone/>
            </a:pPr>
            <a:r>
              <a:rPr lang="pt-BR" dirty="0" smtClean="0"/>
              <a:t>Famílias botânicas:</a:t>
            </a:r>
          </a:p>
          <a:p>
            <a:pPr algn="just"/>
            <a:r>
              <a:rPr lang="pt-BR" b="1" dirty="0" err="1" smtClean="0"/>
              <a:t>Fabaceae</a:t>
            </a:r>
            <a:endParaRPr lang="pt-BR" b="1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268" y="5413208"/>
            <a:ext cx="2273739" cy="1532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01" y="2668105"/>
            <a:ext cx="2619375" cy="17526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65" y="167070"/>
            <a:ext cx="1266825" cy="126682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1" y="3375819"/>
            <a:ext cx="2889835" cy="296950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276" y="4371652"/>
            <a:ext cx="3582072" cy="238370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17" y="2609839"/>
            <a:ext cx="2483847" cy="177594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7" y="0"/>
            <a:ext cx="1171289" cy="11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3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Classificação</a:t>
            </a:r>
            <a:r>
              <a:rPr lang="pt-BR" b="1" dirty="0" smtClean="0"/>
              <a:t> das folhas: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09" y="5393460"/>
            <a:ext cx="2273739" cy="1532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86" y="4398237"/>
            <a:ext cx="2254789" cy="150319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523" y="2232970"/>
            <a:ext cx="1036969" cy="154515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77" y="2238810"/>
            <a:ext cx="1644013" cy="219201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9" y="2216098"/>
            <a:ext cx="2589321" cy="193856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" y="4166715"/>
            <a:ext cx="1916805" cy="14350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09" y="4341550"/>
            <a:ext cx="1923422" cy="144002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28" y="1561576"/>
            <a:ext cx="3473519" cy="260513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1" y="5541143"/>
            <a:ext cx="1943022" cy="129299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39" y="4154110"/>
            <a:ext cx="940170" cy="141282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38" y="5445176"/>
            <a:ext cx="940170" cy="141282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96" y="4198689"/>
            <a:ext cx="2047806" cy="21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0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Classificação</a:t>
            </a:r>
            <a:r>
              <a:rPr lang="pt-BR" b="1" dirty="0" smtClean="0"/>
              <a:t> das folhas:</a:t>
            </a:r>
          </a:p>
          <a:p>
            <a:pPr marL="0" indent="0">
              <a:buNone/>
            </a:pPr>
            <a:r>
              <a:rPr lang="pt-BR" b="1" dirty="0" smtClean="0"/>
              <a:t>- </a:t>
            </a:r>
            <a:r>
              <a:rPr lang="pt-BR" dirty="0" smtClean="0"/>
              <a:t>Vidal e Vidal, 2011.</a:t>
            </a:r>
            <a:r>
              <a:rPr lang="pt-BR" b="1" dirty="0" smtClean="0"/>
              <a:t> </a:t>
            </a:r>
            <a:endParaRPr lang="pt-BR" b="1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09" y="5393460"/>
            <a:ext cx="2273739" cy="1532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1" y="2534957"/>
            <a:ext cx="3081054" cy="422040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93917"/>
            <a:ext cx="3611724" cy="270879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577029"/>
            <a:ext cx="3144212" cy="20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0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  <a:solidFill>
            <a:srgbClr val="FF0066"/>
          </a:solidFill>
        </p:spPr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Flores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13" y="16932"/>
            <a:ext cx="2567720" cy="1711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" y="2678575"/>
            <a:ext cx="1481588" cy="131973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53" y="25177"/>
            <a:ext cx="2331240" cy="1755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89" y="5179107"/>
            <a:ext cx="2209971" cy="1678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73" y="2147490"/>
            <a:ext cx="1667999" cy="124938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707" y="701918"/>
            <a:ext cx="2170617" cy="162586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20" y="651553"/>
            <a:ext cx="2090333" cy="167393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56" y="3740458"/>
            <a:ext cx="1612318" cy="120768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35" y="3889064"/>
            <a:ext cx="2490065" cy="3021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8140"/>
            <a:ext cx="2915816" cy="1909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722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Flores</a:t>
            </a:r>
            <a:r>
              <a:rPr lang="pt-BR" b="1" dirty="0" smtClean="0"/>
              <a:t>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1" y="5243957"/>
            <a:ext cx="2585150" cy="166901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45" y="3253148"/>
            <a:ext cx="2434116" cy="198063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47" y="80008"/>
            <a:ext cx="2148334" cy="161272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07" y="5098926"/>
            <a:ext cx="2406744" cy="180273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802" y="1731575"/>
            <a:ext cx="2215279" cy="153428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71" y="-8590"/>
            <a:ext cx="3260962" cy="216106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" y="2414602"/>
            <a:ext cx="3714529" cy="296646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7" y="-15190"/>
            <a:ext cx="3711377" cy="242979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57" y="2140502"/>
            <a:ext cx="3215644" cy="321564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51" y="5341471"/>
            <a:ext cx="1804139" cy="157862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1" y="5240040"/>
            <a:ext cx="2215279" cy="155416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77" y="5288625"/>
            <a:ext cx="1905704" cy="15260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544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Flores</a:t>
            </a:r>
            <a:r>
              <a:rPr lang="pt-BR" b="1" dirty="0" smtClean="0"/>
              <a:t>:</a:t>
            </a:r>
          </a:p>
          <a:p>
            <a:pPr marL="0" indent="0" algn="just">
              <a:buNone/>
            </a:pPr>
            <a:r>
              <a:rPr lang="pt-BR" dirty="0" smtClean="0"/>
              <a:t>Um eixo com folhas metamorfoseadas que, em conjunto, constituem o aparelho reprodutor sexual das plantas superiores. 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b="1" dirty="0" smtClean="0"/>
              <a:t>REPRODUÇÃO SEXUAL VEGETAL</a:t>
            </a:r>
            <a:endParaRPr lang="pt-BR" b="1" dirty="0" smtClean="0"/>
          </a:p>
        </p:txBody>
      </p:sp>
    </p:spTree>
    <p:extLst>
      <p:ext uri="{BB962C8B-B14F-4D97-AF65-F5344CB8AC3E}">
        <p14:creationId xmlns:p14="http://schemas.microsoft.com/office/powerpoint/2010/main" val="322283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Estrutura das Flores</a:t>
            </a:r>
            <a:r>
              <a:rPr lang="pt-BR" b="1" dirty="0" smtClean="0"/>
              <a:t>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38300"/>
            <a:ext cx="7716407" cy="36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Estrutura das Flores</a:t>
            </a:r>
            <a:r>
              <a:rPr lang="pt-BR" b="1" dirty="0" smtClean="0"/>
              <a:t>: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37" y="2127360"/>
            <a:ext cx="3850608" cy="376579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1" y="2101789"/>
            <a:ext cx="5228941" cy="40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9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Flores</a:t>
            </a:r>
            <a:r>
              <a:rPr lang="pt-BR" b="1" dirty="0" smtClean="0"/>
              <a:t>: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" y="0"/>
            <a:ext cx="7017053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988816" y="0"/>
            <a:ext cx="2155184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77" y="2564904"/>
            <a:ext cx="2220592" cy="194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 smtClean="0"/>
              <a:t>Componentes estruturais da semente:</a:t>
            </a:r>
          </a:p>
          <a:p>
            <a:pPr>
              <a:buFontTx/>
              <a:buChar char="-"/>
            </a:pPr>
            <a:r>
              <a:rPr lang="pt-BR" dirty="0" smtClean="0"/>
              <a:t>Tegumento (casca);</a:t>
            </a:r>
          </a:p>
          <a:p>
            <a:pPr>
              <a:buFontTx/>
              <a:buChar char="-"/>
            </a:pPr>
            <a:r>
              <a:rPr lang="pt-BR" dirty="0" smtClean="0"/>
              <a:t>Embrião;</a:t>
            </a:r>
          </a:p>
          <a:p>
            <a:pPr>
              <a:buFontTx/>
              <a:buChar char="-"/>
            </a:pPr>
            <a:r>
              <a:rPr lang="pt-BR" dirty="0" smtClean="0"/>
              <a:t>Endosperma (reserva); </a:t>
            </a:r>
          </a:p>
          <a:p>
            <a:pPr>
              <a:buFontTx/>
              <a:buChar char="-"/>
            </a:pPr>
            <a:endParaRPr lang="pt-BR" dirty="0"/>
          </a:p>
          <a:p>
            <a:r>
              <a:rPr lang="pt-BR" b="1" dirty="0" smtClean="0"/>
              <a:t>Tegumentos rígidos;</a:t>
            </a:r>
          </a:p>
          <a:p>
            <a:r>
              <a:rPr lang="pt-BR" b="1" dirty="0" smtClean="0"/>
              <a:t>Hilo;</a:t>
            </a:r>
          </a:p>
          <a:p>
            <a:r>
              <a:rPr lang="pt-BR" b="1" dirty="0" smtClean="0"/>
              <a:t>Cotilédones.</a:t>
            </a:r>
            <a:r>
              <a:rPr lang="pt-BR" dirty="0" smtClean="0"/>
              <a:t>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64" y="5445224"/>
            <a:ext cx="1883701" cy="141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115" y="2324068"/>
            <a:ext cx="2016224" cy="17111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015" y="4057396"/>
            <a:ext cx="1800200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Classificação das flores quanto ao sexo</a:t>
            </a:r>
            <a:r>
              <a:rPr lang="pt-BR" b="1" dirty="0" smtClean="0"/>
              <a:t>:</a:t>
            </a:r>
          </a:p>
          <a:p>
            <a:pPr>
              <a:buFontTx/>
              <a:buChar char="-"/>
            </a:pPr>
            <a:r>
              <a:rPr lang="pt-BR" dirty="0" smtClean="0"/>
              <a:t>Unissexual masculina;</a:t>
            </a:r>
          </a:p>
          <a:p>
            <a:pPr>
              <a:buFontTx/>
              <a:buChar char="-"/>
            </a:pPr>
            <a:r>
              <a:rPr lang="pt-BR" dirty="0" smtClean="0"/>
              <a:t>Unissexual feminina;</a:t>
            </a:r>
          </a:p>
          <a:p>
            <a:pPr>
              <a:buFontTx/>
              <a:buChar char="-"/>
            </a:pPr>
            <a:r>
              <a:rPr lang="pt-BR" dirty="0" smtClean="0"/>
              <a:t>Hermafrodita.</a:t>
            </a:r>
          </a:p>
          <a:p>
            <a:pPr>
              <a:buFontTx/>
              <a:buChar char="-"/>
            </a:pPr>
            <a:endParaRPr lang="pt-BR" b="1" dirty="0" smtClean="0"/>
          </a:p>
          <a:p>
            <a:pPr>
              <a:buFontTx/>
              <a:buChar char="-"/>
            </a:pPr>
            <a:endParaRPr lang="pt-BR" b="1" dirty="0" smtClean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49" y="4437112"/>
            <a:ext cx="2836039" cy="2271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778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b="1" dirty="0"/>
              <a:t>Classificação das </a:t>
            </a:r>
            <a:r>
              <a:rPr lang="pt-BR" b="1" dirty="0" smtClean="0"/>
              <a:t>plantas quanto </a:t>
            </a:r>
            <a:r>
              <a:rPr lang="pt-BR" b="1" dirty="0"/>
              <a:t>ao </a:t>
            </a:r>
            <a:r>
              <a:rPr lang="pt-BR" b="1" dirty="0" smtClean="0"/>
              <a:t>sexo das flores:</a:t>
            </a:r>
          </a:p>
          <a:p>
            <a:pPr algn="just">
              <a:buFontTx/>
              <a:buChar char="-"/>
            </a:pPr>
            <a:r>
              <a:rPr lang="pt-BR" dirty="0" err="1" smtClean="0"/>
              <a:t>Monóica</a:t>
            </a:r>
            <a:endParaRPr lang="pt-BR" dirty="0" smtClean="0"/>
          </a:p>
          <a:p>
            <a:pPr algn="just">
              <a:buFontTx/>
              <a:buChar char="-"/>
            </a:pPr>
            <a:r>
              <a:rPr lang="pt-BR" dirty="0" err="1" smtClean="0"/>
              <a:t>Dióica</a:t>
            </a:r>
            <a:r>
              <a:rPr lang="pt-BR" dirty="0" smtClean="0"/>
              <a:t>  </a:t>
            </a:r>
          </a:p>
          <a:p>
            <a:pPr algn="just">
              <a:buFontTx/>
              <a:buChar char="-"/>
            </a:pPr>
            <a:endParaRPr lang="pt-BR" dirty="0"/>
          </a:p>
          <a:p>
            <a:pPr marL="0" indent="0" algn="just">
              <a:buNone/>
            </a:pPr>
            <a:r>
              <a:rPr lang="pt-BR" b="1" dirty="0" smtClean="0"/>
              <a:t>Autopolinização</a:t>
            </a:r>
          </a:p>
          <a:p>
            <a:pPr marL="0" indent="0" algn="just">
              <a:buNone/>
            </a:pPr>
            <a:r>
              <a:rPr lang="pt-BR" b="1" dirty="0" smtClean="0"/>
              <a:t>Polinização cruzada</a:t>
            </a:r>
          </a:p>
          <a:p>
            <a:pPr marL="0" indent="0" algn="just">
              <a:buNone/>
            </a:pPr>
            <a:r>
              <a:rPr lang="pt-BR" b="1" dirty="0" smtClean="0"/>
              <a:t>Dicogamia:</a:t>
            </a:r>
          </a:p>
          <a:p>
            <a:pPr marL="0" indent="0" algn="just">
              <a:buNone/>
            </a:pPr>
            <a:r>
              <a:rPr lang="pt-BR" dirty="0" smtClean="0"/>
              <a:t>-</a:t>
            </a:r>
            <a:r>
              <a:rPr lang="pt-BR" dirty="0" err="1" smtClean="0"/>
              <a:t>protandria</a:t>
            </a:r>
            <a:r>
              <a:rPr lang="pt-BR" dirty="0" smtClean="0"/>
              <a:t> (androceu)</a:t>
            </a:r>
          </a:p>
          <a:p>
            <a:pPr marL="0" indent="0" algn="just">
              <a:buNone/>
            </a:pPr>
            <a:r>
              <a:rPr lang="pt-BR" dirty="0" smtClean="0"/>
              <a:t>-</a:t>
            </a:r>
            <a:r>
              <a:rPr lang="pt-BR" dirty="0" err="1" smtClean="0"/>
              <a:t>protoginia</a:t>
            </a:r>
            <a:r>
              <a:rPr lang="pt-BR" dirty="0" smtClean="0"/>
              <a:t> (gineceu)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289332"/>
            <a:ext cx="2671918" cy="2380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830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Frutos</a:t>
            </a:r>
            <a:r>
              <a:rPr lang="pt-BR" b="1" dirty="0" smtClean="0"/>
              <a:t>: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8" y="2233345"/>
            <a:ext cx="2635053" cy="263505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64" y="4809629"/>
            <a:ext cx="2790883" cy="209046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04" y="3343042"/>
            <a:ext cx="2211199" cy="146612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04" y="1833807"/>
            <a:ext cx="2377677" cy="150923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5" y="4897769"/>
            <a:ext cx="1981739" cy="188696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74" y="1483112"/>
            <a:ext cx="3889441" cy="2917081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92" y="4417118"/>
            <a:ext cx="3373378" cy="253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5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Frutos</a:t>
            </a:r>
            <a:r>
              <a:rPr lang="pt-BR" b="1" dirty="0" smtClean="0"/>
              <a:t>: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96" y="4598818"/>
            <a:ext cx="3128942" cy="214822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27" y="1268760"/>
            <a:ext cx="3203344" cy="344750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79577"/>
            <a:ext cx="5082730" cy="40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5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Frutos</a:t>
            </a:r>
            <a:r>
              <a:rPr lang="pt-BR" b="1" dirty="0" smtClean="0"/>
              <a:t>: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8" y="627600"/>
            <a:ext cx="2635053" cy="26350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10" y="86963"/>
            <a:ext cx="9200910" cy="675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64" y="5445224"/>
            <a:ext cx="1883701" cy="141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5904656" cy="3929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2411760" y="5063310"/>
            <a:ext cx="4176464" cy="584775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Devorem os livros!</a:t>
            </a:r>
            <a:endParaRPr lang="pt-BR" sz="32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267744" y="1700808"/>
            <a:ext cx="4536504" cy="584775"/>
          </a:xfrm>
          <a:prstGeom prst="rect">
            <a:avLst/>
          </a:prstGeom>
          <a:solidFill>
            <a:schemeClr val="accent1">
              <a:alpha val="66000"/>
            </a:schemeClr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dirty="0" smtClean="0">
                <a:ln w="11430">
                  <a:solidFill>
                    <a:schemeClr val="accent6"/>
                  </a:solidFill>
                </a:ln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ESTUDEM LAGARTINHAS! </a:t>
            </a:r>
            <a:endParaRPr lang="pt-BR" sz="3200" b="1" dirty="0">
              <a:ln w="11430">
                <a:solidFill>
                  <a:schemeClr val="accent6"/>
                </a:solidFill>
              </a:ln>
              <a:solidFill>
                <a:schemeClr val="accent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6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b="1" dirty="0" smtClean="0"/>
              <a:t>Componentes estruturais da semente:</a:t>
            </a:r>
          </a:p>
          <a:p>
            <a:pPr>
              <a:buFontTx/>
              <a:buChar char="-"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Tegumento (casca):</a:t>
            </a:r>
          </a:p>
          <a:p>
            <a:r>
              <a:rPr lang="pt-BR" b="1" dirty="0" smtClean="0"/>
              <a:t>Testa -</a:t>
            </a:r>
            <a:r>
              <a:rPr lang="pt-BR" dirty="0" smtClean="0"/>
              <a:t> </a:t>
            </a:r>
            <a:r>
              <a:rPr lang="pt-BR" dirty="0"/>
              <a:t>originado do tegumento externo do </a:t>
            </a:r>
            <a:r>
              <a:rPr lang="pt-BR" dirty="0" smtClean="0"/>
              <a:t>óvulo;</a:t>
            </a:r>
            <a:endParaRPr lang="pt-BR" dirty="0"/>
          </a:p>
          <a:p>
            <a:pPr algn="just"/>
            <a:r>
              <a:rPr lang="pt-BR" b="1" dirty="0" err="1" smtClean="0"/>
              <a:t>Tégma</a:t>
            </a:r>
            <a:r>
              <a:rPr lang="pt-BR" b="1" dirty="0"/>
              <a:t> </a:t>
            </a:r>
            <a:r>
              <a:rPr lang="pt-BR" b="1" dirty="0" smtClean="0"/>
              <a:t>- </a:t>
            </a:r>
            <a:r>
              <a:rPr lang="pt-BR" dirty="0"/>
              <a:t>originado do tegumento interno do óvulo. No entanto, mesmo que o óvulo tenha dois tegumentos, a semente dele resultante pode, após o desenvolvimento, ficar, com apenas um tegumento, neste caso sempre chamado de testa.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00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Componentes estruturais da semente:</a:t>
            </a:r>
          </a:p>
          <a:p>
            <a:pPr>
              <a:buFontTx/>
              <a:buChar char="-"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Endosperma: </a:t>
            </a:r>
            <a:r>
              <a:rPr lang="pt-BR" dirty="0" smtClean="0"/>
              <a:t>é </a:t>
            </a:r>
            <a:r>
              <a:rPr lang="pt-BR" dirty="0"/>
              <a:t>o tecido nutritivo da </a:t>
            </a:r>
            <a:r>
              <a:rPr lang="pt-BR" dirty="0" smtClean="0"/>
              <a:t>semente. </a:t>
            </a:r>
          </a:p>
          <a:p>
            <a:pPr marL="0" indent="0" algn="just">
              <a:buNone/>
            </a:pPr>
            <a:r>
              <a:rPr lang="pt-BR" dirty="0" smtClean="0"/>
              <a:t>Tem função de prover </a:t>
            </a:r>
            <a:r>
              <a:rPr lang="pt-BR" dirty="0"/>
              <a:t>materiais nutritivos essenciais para o embrião em desenvolvimento e, em muitos casos, também para a plântula logo após a germinação da semente</a:t>
            </a:r>
            <a:r>
              <a:rPr lang="pt-BR" dirty="0" smtClean="0"/>
              <a:t>.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085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b="1" dirty="0" smtClean="0"/>
              <a:t>Componentes estruturais da semente:</a:t>
            </a:r>
          </a:p>
          <a:p>
            <a:pPr>
              <a:buFontTx/>
              <a:buChar char="-"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Endosperma: </a:t>
            </a:r>
            <a:r>
              <a:rPr lang="pt-BR" dirty="0" smtClean="0"/>
              <a:t>é </a:t>
            </a:r>
            <a:r>
              <a:rPr lang="pt-BR" dirty="0"/>
              <a:t>o tecido nutritivo da </a:t>
            </a:r>
            <a:r>
              <a:rPr lang="pt-BR" dirty="0" smtClean="0"/>
              <a:t>semente. </a:t>
            </a:r>
          </a:p>
          <a:p>
            <a:pPr marL="0" indent="0" algn="just">
              <a:buNone/>
            </a:pPr>
            <a:r>
              <a:rPr lang="pt-BR" dirty="0"/>
              <a:t>Em algumas angiospermas, especialmente entre as </a:t>
            </a:r>
            <a:r>
              <a:rPr lang="pt-BR" b="1" dirty="0"/>
              <a:t>dicotiledôneas</a:t>
            </a:r>
            <a:r>
              <a:rPr lang="pt-BR" dirty="0"/>
              <a:t>, o embrião em desenvolvimento digere todo o endosperma. </a:t>
            </a: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O </a:t>
            </a:r>
            <a:r>
              <a:rPr lang="pt-BR" dirty="0"/>
              <a:t>embrião dessas sementes normalmente forma cotilédones carnosos que armazenam substâncias nutritivas e acabam por ocupar a maior parte do volume da semente. No entanto, existem dicotiledôneas que apresentam grandes quantidades de endosperma, e os cotilédones </a:t>
            </a:r>
            <a:r>
              <a:rPr lang="pt-BR" dirty="0" smtClean="0"/>
              <a:t>apresentam-se </a:t>
            </a:r>
            <a:r>
              <a:rPr lang="pt-BR" dirty="0"/>
              <a:t>delgados e membranosos e servem para absorver as substâncias de reserva do endosperma e transporta-las até o embrião.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435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691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 smtClean="0"/>
              <a:t>Componentes estruturais da semente:</a:t>
            </a:r>
          </a:p>
          <a:p>
            <a:pPr>
              <a:buFontTx/>
              <a:buChar char="-"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Endosperma: </a:t>
            </a:r>
            <a:r>
              <a:rPr lang="pt-BR" dirty="0" smtClean="0"/>
              <a:t>é </a:t>
            </a:r>
            <a:r>
              <a:rPr lang="pt-BR" dirty="0"/>
              <a:t>o tecido nutritivo da </a:t>
            </a:r>
            <a:r>
              <a:rPr lang="pt-BR" dirty="0" smtClean="0"/>
              <a:t>semente. </a:t>
            </a:r>
          </a:p>
          <a:p>
            <a:pPr marL="0" indent="0" algn="just">
              <a:buNone/>
            </a:pPr>
            <a:r>
              <a:rPr lang="pt-BR" dirty="0"/>
              <a:t>As sementes que não apresentam endosperma, no final de sua maturação, pois este foi utilizado pelo embrião durante o seu desenvolvimento, são denominadas </a:t>
            </a:r>
            <a:r>
              <a:rPr lang="pt-BR" b="1" dirty="0" err="1" smtClean="0"/>
              <a:t>exalbuminosas</a:t>
            </a:r>
            <a:r>
              <a:rPr lang="pt-BR" b="1" dirty="0" smtClean="0"/>
              <a:t> </a:t>
            </a:r>
            <a:r>
              <a:rPr lang="pt-BR" dirty="0" smtClean="0"/>
              <a:t>ou </a:t>
            </a:r>
            <a:r>
              <a:rPr lang="pt-BR" b="1" dirty="0" err="1"/>
              <a:t>exospermadas</a:t>
            </a:r>
            <a:r>
              <a:rPr lang="pt-BR" dirty="0"/>
              <a:t> (</a:t>
            </a:r>
            <a:r>
              <a:rPr lang="pt-BR" dirty="0" err="1"/>
              <a:t>Fabaceae</a:t>
            </a:r>
            <a:r>
              <a:rPr lang="pt-BR" dirty="0"/>
              <a:t>, </a:t>
            </a:r>
            <a:r>
              <a:rPr lang="pt-BR" dirty="0" err="1"/>
              <a:t>Orchidaceae</a:t>
            </a:r>
            <a:r>
              <a:rPr lang="pt-BR" dirty="0"/>
              <a:t> e </a:t>
            </a:r>
            <a:r>
              <a:rPr lang="pt-BR" dirty="0" err="1"/>
              <a:t>Asteraceae</a:t>
            </a:r>
            <a:r>
              <a:rPr lang="pt-BR" dirty="0"/>
              <a:t>), enquanto aquelas que apresentam este tecido de reserva são chamadas </a:t>
            </a:r>
            <a:r>
              <a:rPr lang="pt-BR" b="1" dirty="0"/>
              <a:t>albuminosas</a:t>
            </a:r>
            <a:r>
              <a:rPr lang="pt-BR" dirty="0"/>
              <a:t> ou </a:t>
            </a:r>
            <a:r>
              <a:rPr lang="pt-BR" b="1" dirty="0" err="1"/>
              <a:t>communis</a:t>
            </a:r>
            <a:r>
              <a:rPr lang="pt-BR" dirty="0"/>
              <a:t> - </a:t>
            </a:r>
            <a:r>
              <a:rPr lang="pt-BR" dirty="0" err="1"/>
              <a:t>Euphorbiaceae</a:t>
            </a:r>
            <a:r>
              <a:rPr lang="pt-BR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3544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691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b="1" dirty="0" smtClean="0"/>
              <a:t>Componentes estruturais da semente:</a:t>
            </a:r>
          </a:p>
          <a:p>
            <a:pPr algn="just">
              <a:buFontTx/>
              <a:buChar char="-"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Cotilédones: </a:t>
            </a:r>
            <a:r>
              <a:rPr lang="pt-BR" dirty="0"/>
              <a:t>o cotilédone tem a função de transferir esses nutrientes para a plântula em desenvolvimento, já que inicialmente ela não é capaz de produzir integralmente seu próprio alimento (através da fotossíntese). No caso das dicotiledôneas é um pouco diferente, já que na maioria das vezes elas não apresentam o endosperma. Neste caso então são os próprios cotilédones que armazenam os nutrientes de reserva</a:t>
            </a:r>
            <a:r>
              <a:rPr lang="pt-BR" dirty="0" smtClean="0"/>
              <a:t>.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pt-BR" b="1" dirty="0" smtClean="0"/>
              <a:t>Monocotiledôneas </a:t>
            </a:r>
          </a:p>
          <a:p>
            <a:pPr>
              <a:buFontTx/>
              <a:buChar char="-"/>
            </a:pPr>
            <a:r>
              <a:rPr lang="pt-BR" b="1" dirty="0" smtClean="0"/>
              <a:t>Dicotiledôneas</a:t>
            </a:r>
          </a:p>
          <a:p>
            <a:pPr>
              <a:buFontTx/>
              <a:buChar char="-"/>
            </a:pPr>
            <a:r>
              <a:rPr lang="pt-BR" b="1" dirty="0" err="1" smtClean="0"/>
              <a:t>Multicotiledôneas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812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Componentes do embrião:</a:t>
            </a:r>
          </a:p>
          <a:p>
            <a:pPr>
              <a:buFontTx/>
              <a:buChar char="-"/>
            </a:pPr>
            <a:r>
              <a:rPr lang="pt-BR" dirty="0" smtClean="0"/>
              <a:t>Radícula </a:t>
            </a:r>
            <a:r>
              <a:rPr lang="pt-BR" dirty="0" smtClean="0">
                <a:sym typeface="Wingdings" pitchFamily="2" charset="2"/>
              </a:rPr>
              <a:t> Raiz </a:t>
            </a:r>
            <a:endParaRPr lang="pt-BR" dirty="0"/>
          </a:p>
          <a:p>
            <a:pPr>
              <a:buFontTx/>
              <a:buChar char="-"/>
            </a:pPr>
            <a:r>
              <a:rPr lang="pt-BR" dirty="0" smtClean="0"/>
              <a:t>Hipocótilo </a:t>
            </a:r>
            <a:r>
              <a:rPr lang="pt-BR" dirty="0" smtClean="0">
                <a:sym typeface="Wingdings" pitchFamily="2" charset="2"/>
              </a:rPr>
              <a:t> Caulículo  Caule</a:t>
            </a:r>
            <a:endParaRPr lang="pt-BR" dirty="0" smtClean="0"/>
          </a:p>
          <a:p>
            <a:pPr>
              <a:buFontTx/>
              <a:buChar char="-"/>
            </a:pPr>
            <a:r>
              <a:rPr lang="pt-BR" dirty="0" smtClean="0"/>
              <a:t>Plúmula </a:t>
            </a:r>
            <a:r>
              <a:rPr lang="pt-BR" dirty="0" smtClean="0">
                <a:sym typeface="Wingdings" pitchFamily="2" charset="2"/>
              </a:rPr>
              <a:t> Gemas</a:t>
            </a:r>
            <a:endParaRPr lang="pt-BR" dirty="0" smtClean="0"/>
          </a:p>
          <a:p>
            <a:pPr>
              <a:buFontTx/>
              <a:buChar char="-"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64" y="5445224"/>
            <a:ext cx="1883701" cy="141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9"/>
          <a:stretch/>
        </p:blipFill>
        <p:spPr>
          <a:xfrm>
            <a:off x="3347864" y="4635818"/>
            <a:ext cx="5796136" cy="222218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4173"/>
            <a:ext cx="3347864" cy="16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47418"/>
            <a:ext cx="2411760" cy="176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Fisiologia da germinação:</a:t>
            </a:r>
          </a:p>
          <a:p>
            <a:pPr marL="0" indent="0">
              <a:buNone/>
            </a:pPr>
            <a:r>
              <a:rPr lang="pt-BR" dirty="0" smtClean="0"/>
              <a:t>O que é germinação?</a:t>
            </a:r>
          </a:p>
          <a:p>
            <a:pPr marL="0" indent="0">
              <a:buNone/>
            </a:pPr>
            <a:r>
              <a:rPr lang="pt-BR" dirty="0" smtClean="0"/>
              <a:t>Como acontece?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64" y="3473059"/>
            <a:ext cx="2533650" cy="1809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70243"/>
            <a:ext cx="4862697" cy="3252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282809"/>
            <a:ext cx="2102961" cy="15751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04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64" y="5445224"/>
            <a:ext cx="1883701" cy="141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55633"/>
            <a:ext cx="3720012" cy="3873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27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Fisiologia da germinação:</a:t>
            </a:r>
          </a:p>
          <a:p>
            <a:pPr algn="just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Sequência de eventos 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fisiológicos, influenciados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por fatores externos 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e internos.</a:t>
            </a:r>
          </a:p>
          <a:p>
            <a:pPr marL="0" indent="0" algn="just">
              <a:buNone/>
            </a:pP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“Germinar é simplesmente sair 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do repouso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e entrar em 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atividade metabólica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.”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68" y="5301208"/>
            <a:ext cx="2179509" cy="1556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06" y="4959635"/>
            <a:ext cx="3419450" cy="1709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2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Fisiologia da germinação:</a:t>
            </a:r>
          </a:p>
          <a:p>
            <a:pPr algn="just">
              <a:buClr>
                <a:schemeClr val="tx1"/>
              </a:buClr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CRITÉRIO FISIOLÓGICO:</a:t>
            </a:r>
            <a:r>
              <a:rPr lang="pt-BR" b="1" dirty="0"/>
              <a:t> radícula atravessa </a:t>
            </a:r>
            <a:r>
              <a:rPr lang="pt-BR" b="1" dirty="0" smtClean="0"/>
              <a:t>os tecidos</a:t>
            </a:r>
            <a:r>
              <a:rPr lang="pt-BR" b="1" dirty="0"/>
              <a:t>.</a:t>
            </a:r>
          </a:p>
          <a:p>
            <a:pPr algn="just"/>
            <a:r>
              <a:rPr lang="pt-BR" dirty="0"/>
              <a:t>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CRITÉRIO AGRONÔMICO:</a:t>
            </a:r>
            <a:r>
              <a:rPr lang="pt-BR" b="1" dirty="0"/>
              <a:t> emergência </a:t>
            </a:r>
            <a:r>
              <a:rPr lang="pt-BR" b="1" dirty="0" smtClean="0"/>
              <a:t>da plântula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68" y="5301208"/>
            <a:ext cx="2179509" cy="1556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995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Fisiologia da germinação</a:t>
            </a:r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95718"/>
            <a:ext cx="5831522" cy="437364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90" y="2337304"/>
            <a:ext cx="2568696" cy="218339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871" y="5445224"/>
            <a:ext cx="1886129" cy="141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1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Fisiologia da germinação:</a:t>
            </a:r>
          </a:p>
          <a:p>
            <a:pPr>
              <a:buFontTx/>
              <a:buChar char="-"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Tipos de sementes:</a:t>
            </a:r>
          </a:p>
          <a:p>
            <a:pPr algn="just"/>
            <a:r>
              <a:rPr lang="pt-BR" b="1" dirty="0"/>
              <a:t>Quiescentes – </a:t>
            </a:r>
            <a:r>
              <a:rPr lang="pt-BR" dirty="0"/>
              <a:t>em </a:t>
            </a:r>
            <a:r>
              <a:rPr lang="pt-BR" dirty="0" smtClean="0"/>
              <a:t>condições ambientais </a:t>
            </a:r>
            <a:r>
              <a:rPr lang="pt-BR" dirty="0"/>
              <a:t>favoráveis germinam.</a:t>
            </a:r>
          </a:p>
          <a:p>
            <a:pPr algn="just"/>
            <a:r>
              <a:rPr lang="pt-BR" b="1" dirty="0"/>
              <a:t>Dormentes – </a:t>
            </a:r>
            <a:r>
              <a:rPr lang="pt-BR" dirty="0"/>
              <a:t>precisam </a:t>
            </a:r>
            <a:r>
              <a:rPr lang="pt-BR" dirty="0" smtClean="0"/>
              <a:t>estímulo específico </a:t>
            </a:r>
            <a:r>
              <a:rPr lang="pt-BR" dirty="0"/>
              <a:t>p/ germinar.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432361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715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b="1" dirty="0" smtClean="0"/>
              <a:t>Fisiologia da germinação:</a:t>
            </a:r>
          </a:p>
          <a:p>
            <a:r>
              <a:rPr lang="pt-BR" b="1" dirty="0" err="1"/>
              <a:t>Embebição</a:t>
            </a:r>
            <a:r>
              <a:rPr lang="pt-BR" b="1" dirty="0"/>
              <a:t>:</a:t>
            </a:r>
          </a:p>
          <a:p>
            <a:pPr marL="0" indent="0">
              <a:buNone/>
            </a:pPr>
            <a:r>
              <a:rPr lang="pt-BR" dirty="0"/>
              <a:t>Água  </a:t>
            </a:r>
            <a:r>
              <a:rPr lang="pt-BR" dirty="0" smtClean="0"/>
              <a:t>reidratação </a:t>
            </a:r>
            <a:r>
              <a:rPr lang="pt-BR" dirty="0" smtClean="0">
                <a:sym typeface="Wingdings" panose="05000000000000000000" pitchFamily="2" charset="2"/>
              </a:rPr>
              <a:t> </a:t>
            </a:r>
            <a:r>
              <a:rPr lang="pt-BR" dirty="0" smtClean="0"/>
              <a:t>Inchamento </a:t>
            </a:r>
            <a:r>
              <a:rPr lang="pt-BR" dirty="0" smtClean="0">
                <a:sym typeface="Wingdings" panose="05000000000000000000" pitchFamily="2" charset="2"/>
              </a:rPr>
              <a:t> </a:t>
            </a:r>
            <a:r>
              <a:rPr lang="pt-BR" dirty="0" smtClean="0"/>
              <a:t> </a:t>
            </a:r>
            <a:r>
              <a:rPr lang="pt-BR" dirty="0"/>
              <a:t>Pressão de </a:t>
            </a:r>
            <a:r>
              <a:rPr lang="pt-BR" dirty="0" err="1" smtClean="0"/>
              <a:t>embebição</a:t>
            </a:r>
            <a:r>
              <a:rPr lang="pt-BR" dirty="0" smtClean="0"/>
              <a:t> </a:t>
            </a:r>
            <a:r>
              <a:rPr lang="pt-BR" dirty="0" smtClean="0">
                <a:sym typeface="Wingdings" panose="05000000000000000000" pitchFamily="2" charset="2"/>
              </a:rPr>
              <a:t></a:t>
            </a:r>
            <a:r>
              <a:rPr lang="pt-BR" dirty="0" smtClean="0"/>
              <a:t>  Emergência </a:t>
            </a:r>
            <a:r>
              <a:rPr lang="pt-BR" dirty="0" smtClean="0">
                <a:sym typeface="Wingdings" panose="05000000000000000000" pitchFamily="2" charset="2"/>
              </a:rPr>
              <a:t></a:t>
            </a:r>
            <a:r>
              <a:rPr lang="pt-BR" dirty="0" smtClean="0"/>
              <a:t> </a:t>
            </a:r>
            <a:r>
              <a:rPr lang="pt-BR" dirty="0"/>
              <a:t>Metabolismo.</a:t>
            </a:r>
          </a:p>
          <a:p>
            <a:r>
              <a:rPr lang="pt-BR" dirty="0"/>
              <a:t> </a:t>
            </a:r>
            <a:r>
              <a:rPr lang="pt-BR" b="1" dirty="0"/>
              <a:t>Reativação do Metabolismo:</a:t>
            </a:r>
          </a:p>
          <a:p>
            <a:pPr marL="0" indent="0" algn="just">
              <a:buNone/>
            </a:pPr>
            <a:r>
              <a:rPr lang="pt-BR" dirty="0"/>
              <a:t>Síntese de GA  </a:t>
            </a:r>
            <a:r>
              <a:rPr lang="pt-BR" dirty="0" smtClean="0">
                <a:sym typeface="Wingdings" pitchFamily="2" charset="2"/>
              </a:rPr>
              <a:t> </a:t>
            </a:r>
            <a:r>
              <a:rPr lang="pt-BR" dirty="0" smtClean="0"/>
              <a:t>enzimas </a:t>
            </a:r>
            <a:r>
              <a:rPr lang="pt-BR" dirty="0" err="1"/>
              <a:t>hidrolíticas</a:t>
            </a:r>
            <a:r>
              <a:rPr lang="pt-BR" dirty="0"/>
              <a:t>  </a:t>
            </a:r>
            <a:r>
              <a:rPr lang="pt-BR" dirty="0" smtClean="0">
                <a:sym typeface="Wingdings" pitchFamily="2" charset="2"/>
              </a:rPr>
              <a:t> </a:t>
            </a:r>
            <a:r>
              <a:rPr lang="pt-BR" dirty="0" smtClean="0"/>
              <a:t>quebra </a:t>
            </a:r>
            <a:r>
              <a:rPr lang="pt-BR" dirty="0" smtClean="0">
                <a:sym typeface="Wingdings" pitchFamily="2" charset="2"/>
              </a:rPr>
              <a:t> aumento da </a:t>
            </a:r>
            <a:r>
              <a:rPr lang="pt-BR" dirty="0" smtClean="0"/>
              <a:t>respiração</a:t>
            </a:r>
            <a:r>
              <a:rPr lang="pt-BR" dirty="0"/>
              <a:t>.</a:t>
            </a:r>
          </a:p>
          <a:p>
            <a:r>
              <a:rPr lang="pt-BR" b="1" dirty="0"/>
              <a:t>Reativação de organelas e macromoléculas (÷ </a:t>
            </a:r>
            <a:r>
              <a:rPr lang="pt-BR" b="1" dirty="0" smtClean="0"/>
              <a:t>e alongamento</a:t>
            </a:r>
            <a:r>
              <a:rPr lang="pt-BR" b="1" dirty="0"/>
              <a:t>)</a:t>
            </a:r>
          </a:p>
          <a:p>
            <a:r>
              <a:rPr lang="pt-BR" dirty="0"/>
              <a:t> </a:t>
            </a:r>
            <a:r>
              <a:rPr lang="pt-BR" b="1" dirty="0"/>
              <a:t>Utilização das reservas.</a:t>
            </a:r>
            <a:endParaRPr lang="pt-BR" b="1" dirty="0" smtClean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432361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8906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4616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Tipos de germinação: </a:t>
            </a:r>
          </a:p>
          <a:p>
            <a:pPr marL="0" indent="0" algn="just">
              <a:buNone/>
            </a:pPr>
            <a:r>
              <a:rPr lang="pt-BR" b="1" dirty="0" smtClean="0"/>
              <a:t>-</a:t>
            </a:r>
            <a:r>
              <a:rPr lang="pt-BR" b="1" dirty="0" err="1" smtClean="0"/>
              <a:t>Epígia</a:t>
            </a:r>
            <a:r>
              <a:rPr lang="pt-BR" b="1" dirty="0" smtClean="0"/>
              <a:t>:</a:t>
            </a:r>
            <a:r>
              <a:rPr lang="pt-BR" dirty="0" smtClean="0"/>
              <a:t>  quando os cotilédones saem da semente e se elevam acima do solo. </a:t>
            </a:r>
          </a:p>
          <a:p>
            <a:pPr marL="0" indent="0" algn="just">
              <a:buNone/>
            </a:pPr>
            <a:r>
              <a:rPr lang="pt-BR" b="1" dirty="0" smtClean="0"/>
              <a:t>-Hipógea: </a:t>
            </a:r>
            <a:r>
              <a:rPr lang="pt-BR" dirty="0"/>
              <a:t>quando os cotilédones </a:t>
            </a:r>
            <a:r>
              <a:rPr lang="pt-BR" dirty="0" smtClean="0"/>
              <a:t>permanecem sob a terra. 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0" b="12034"/>
          <a:stretch/>
        </p:blipFill>
        <p:spPr>
          <a:xfrm>
            <a:off x="3275856" y="3645024"/>
            <a:ext cx="5266418" cy="3016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432361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3374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Fisiologia da germinação</a:t>
            </a:r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1" y="2304682"/>
            <a:ext cx="6565994" cy="445067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432361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1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b="1" dirty="0" smtClean="0">
                <a:solidFill>
                  <a:srgbClr val="FF0000"/>
                </a:solidFill>
              </a:rPr>
              <a:t>Qual a função das sementes??????</a:t>
            </a:r>
            <a:endParaRPr lang="pt-BR" sz="4000" b="1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36912"/>
            <a:ext cx="3372966" cy="3372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4533526" y="299695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chemeClr val="tx2"/>
                </a:solidFill>
              </a:rPr>
              <a:t>Dispersão!!!</a:t>
            </a:r>
            <a:endParaRPr lang="pt-BR" sz="4800" b="1" dirty="0">
              <a:solidFill>
                <a:schemeClr val="tx2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432361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1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Tipos de dispersão:</a:t>
            </a:r>
            <a:endParaRPr lang="pt-BR" b="1" dirty="0"/>
          </a:p>
          <a:p>
            <a:pPr marL="0" indent="0" algn="just">
              <a:buNone/>
            </a:pPr>
            <a:r>
              <a:rPr lang="pt-BR" b="1" dirty="0" smtClean="0">
                <a:solidFill>
                  <a:srgbClr val="FF0000"/>
                </a:solidFill>
              </a:rPr>
              <a:t>Dispersão: </a:t>
            </a:r>
            <a:r>
              <a:rPr lang="pt-BR" dirty="0" smtClean="0"/>
              <a:t>Processo pelo qual os diásporos são dispersados, isto é, são transportados ou lançados a maior ou menor distância da planta que os originou. Os diásporos são as unidades orgânica (sementes, frutos ou propágulos) destinadas à propagação das plantas.  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432361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1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Tipos de dispersão:</a:t>
            </a:r>
          </a:p>
          <a:p>
            <a:pPr algn="just"/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</a:rPr>
              <a:t>Antropocoria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pt-BR" dirty="0" smtClean="0"/>
              <a:t>Quando é feita pelo homem, acidental ou espontaneamente.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432361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01" y="3527194"/>
            <a:ext cx="2163788" cy="1442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48875"/>
            <a:ext cx="4546901" cy="2461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964385"/>
            <a:ext cx="2676525" cy="1704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57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lang="pt-BR" dirty="0"/>
              <a:t>Nos vegetais pluricelulares, os tecidos </a:t>
            </a:r>
            <a:r>
              <a:rPr lang="pt-BR" dirty="0" smtClean="0"/>
              <a:t>formam órgãos </a:t>
            </a:r>
            <a:r>
              <a:rPr lang="pt-BR" dirty="0"/>
              <a:t>especializados com funções específicas</a:t>
            </a:r>
            <a:r>
              <a:rPr lang="pt-BR" dirty="0" smtClean="0"/>
              <a:t>.</a:t>
            </a:r>
          </a:p>
          <a:p>
            <a:pPr marL="0" indent="0" algn="just">
              <a:buNone/>
              <a:defRPr/>
            </a:pP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Raiz</a:t>
            </a:r>
          </a:p>
          <a:p>
            <a:pPr marL="0" indent="0" algn="just">
              <a:buNone/>
              <a:defRPr/>
            </a:pP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Caule </a:t>
            </a:r>
          </a:p>
          <a:p>
            <a:pPr marL="0" indent="0" algn="just">
              <a:buNone/>
              <a:defRPr/>
            </a:pP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Folhas</a:t>
            </a:r>
          </a:p>
          <a:p>
            <a:pPr marL="0" indent="0" algn="just">
              <a:buNone/>
              <a:defRPr/>
            </a:pP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Flores</a:t>
            </a:r>
          </a:p>
          <a:p>
            <a:pPr marL="0" indent="0" algn="just">
              <a:buNone/>
              <a:defRPr/>
            </a:pP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Frutos</a:t>
            </a:r>
          </a:p>
          <a:p>
            <a:pPr marL="0" indent="0" algn="just">
              <a:buNone/>
              <a:defRPr/>
            </a:pP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Sementes</a:t>
            </a: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64" y="5445224"/>
            <a:ext cx="1883701" cy="141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have direita 6"/>
          <p:cNvSpPr/>
          <p:nvPr/>
        </p:nvSpPr>
        <p:spPr>
          <a:xfrm>
            <a:off x="2278485" y="2708920"/>
            <a:ext cx="684076" cy="14401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have direita 7"/>
          <p:cNvSpPr/>
          <p:nvPr/>
        </p:nvSpPr>
        <p:spPr>
          <a:xfrm>
            <a:off x="2278485" y="4230767"/>
            <a:ext cx="684076" cy="14401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3347864" y="3203684"/>
            <a:ext cx="37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Órgãos Vegetativos</a:t>
            </a:r>
            <a:endParaRPr lang="pt-BR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347864" y="4705980"/>
            <a:ext cx="37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Órgãos Reprodutivos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6922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Tipos de dispersão:</a:t>
            </a:r>
          </a:p>
          <a:p>
            <a:pPr algn="just"/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</a:rPr>
              <a:t>Zoocoria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pt-BR" sz="2800" dirty="0" smtClean="0"/>
              <a:t>Quando é feita com o auxilio de animais. Frutos e sementes com pelos e espinhos que aderem ao corpo dos animais. Outras vezes, são ingeridas por aves, macacos e outros animais, sendo as sementes disseminadas junto com as fezes.  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432361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3" y="-51163"/>
            <a:ext cx="2352753" cy="127362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14" y="3898564"/>
            <a:ext cx="2068670" cy="154950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26" y="4413241"/>
            <a:ext cx="3135984" cy="240747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" y="4673317"/>
            <a:ext cx="3117590" cy="219122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32" y="0"/>
            <a:ext cx="2578892" cy="17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Tipos de dispersão:</a:t>
            </a:r>
          </a:p>
          <a:p>
            <a:pPr algn="just"/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Anemocoria: </a:t>
            </a:r>
            <a:r>
              <a:rPr lang="pt-BR" dirty="0" smtClean="0"/>
              <a:t>Quando é feita com o auxílio do vento. Sementes e frutos leves ou minúsculos. Podem ter expansões </a:t>
            </a:r>
            <a:r>
              <a:rPr lang="pt-BR" dirty="0" err="1" smtClean="0"/>
              <a:t>aliformes</a:t>
            </a:r>
            <a:r>
              <a:rPr lang="pt-BR" dirty="0" smtClean="0"/>
              <a:t> (sementes aladas), ou pelo com aspecto de </a:t>
            </a:r>
            <a:r>
              <a:rPr lang="pt-BR" dirty="0" err="1" smtClean="0"/>
              <a:t>para-quedas</a:t>
            </a:r>
            <a:r>
              <a:rPr lang="pt-BR" dirty="0" smtClean="0"/>
              <a:t>. 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971" y="5462719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97" y="4235827"/>
            <a:ext cx="3054079" cy="22905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7" y="5405307"/>
            <a:ext cx="2320500" cy="1547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7733"/>
            <a:ext cx="2386608" cy="178995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73" y="4215319"/>
            <a:ext cx="24384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Tipos de dispersão:</a:t>
            </a:r>
          </a:p>
          <a:p>
            <a:pPr algn="just"/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</a:rPr>
              <a:t>Hidrocoria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pt-BR" sz="2800" dirty="0" smtClean="0"/>
              <a:t>Quando é feito com o auxilio da água. Sementes e frutos com cutícula impermeável. É comum apresentarem flutuadores especiais, como tecido esponjoso ou sacos aeríferos.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74" y="5444976"/>
            <a:ext cx="2005561" cy="141956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067" y="251132"/>
            <a:ext cx="1510893" cy="201915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74" y="4014681"/>
            <a:ext cx="1429739" cy="229404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5" y="4120297"/>
            <a:ext cx="2689429" cy="200586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34" y="5489309"/>
            <a:ext cx="1998867" cy="145164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04" y="3943557"/>
            <a:ext cx="2279723" cy="155352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5" t="27936" b="-1"/>
          <a:stretch/>
        </p:blipFill>
        <p:spPr>
          <a:xfrm>
            <a:off x="7752118" y="3644465"/>
            <a:ext cx="1312369" cy="173723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432361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5456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92"/>
            <a:ext cx="4292871" cy="3217919"/>
          </a:xfr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0" y="1"/>
            <a:ext cx="4866802" cy="365010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8" y="3648884"/>
            <a:ext cx="4861147" cy="320911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52" y="-15812"/>
            <a:ext cx="4327540" cy="302537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851893" y="2974534"/>
            <a:ext cx="4309148" cy="954107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E essas férias que não  chegam??!!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267106"/>
            <a:ext cx="1487599" cy="19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Tipos de dispersão:</a:t>
            </a:r>
          </a:p>
          <a:p>
            <a:pPr algn="just"/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</a:rPr>
              <a:t>Autocoria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pt-BR" dirty="0" smtClean="0"/>
              <a:t>Quando feita pelo próprio vegetal. Os frutos se abrem com grande pressão, lançando as sementes a distância. 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432361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73810"/>
            <a:ext cx="3333750" cy="2495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389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Tipos de dispersão:</a:t>
            </a:r>
          </a:p>
          <a:p>
            <a:pPr algn="just"/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Barocoria: </a:t>
            </a:r>
            <a:r>
              <a:rPr lang="pt-BR" dirty="0" smtClean="0"/>
              <a:t>quando é feito pela ação da gravidade. Frutos pesados.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432361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10358"/>
            <a:ext cx="4680520" cy="297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559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Tipos de dispersão:</a:t>
            </a:r>
          </a:p>
          <a:p>
            <a:pPr algn="just"/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Geocarpia: </a:t>
            </a:r>
            <a:r>
              <a:rPr lang="pt-BR" dirty="0" smtClean="0"/>
              <a:t>Quando os pedúnculos, após a fecundação, enterram no solo os próprios frutos, onde amadurecem. Ex. amendoim. 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432361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9" y="3788257"/>
            <a:ext cx="2193749" cy="296452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19" y="3813226"/>
            <a:ext cx="2196376" cy="293633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70" y="3797709"/>
            <a:ext cx="21812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8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Tipos de dispersão: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72" y="1167144"/>
            <a:ext cx="2762250" cy="16573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20" y="2824494"/>
            <a:ext cx="1828800" cy="24288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7"/>
            <a:ext cx="6206587" cy="465494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5432361"/>
            <a:ext cx="1912029" cy="143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22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Raiz: </a:t>
            </a:r>
          </a:p>
          <a:p>
            <a:pPr algn="just"/>
            <a:r>
              <a:rPr lang="pt-BR" sz="2800" dirty="0" smtClean="0"/>
              <a:t>Órgão geralmente subterrâneo que fixa a planta ao solo, retira e distribui alimentos e funciona como órgão de reserva. 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40262"/>
            <a:ext cx="2733675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475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Raiz</a:t>
            </a:r>
            <a:endParaRPr lang="pt-BR" b="1" dirty="0"/>
          </a:p>
          <a:p>
            <a:r>
              <a:rPr lang="pt-BR" dirty="0" smtClean="0"/>
              <a:t>Fixação da planta ao solo;</a:t>
            </a:r>
          </a:p>
          <a:p>
            <a:pPr algn="just"/>
            <a:r>
              <a:rPr lang="pt-BR" dirty="0" smtClean="0"/>
              <a:t>Absorção  das substâncias orgânicas e principais minerais;</a:t>
            </a:r>
          </a:p>
          <a:p>
            <a:r>
              <a:rPr lang="pt-BR" dirty="0" smtClean="0"/>
              <a:t>Condução de substâncias alimentares;</a:t>
            </a:r>
          </a:p>
          <a:p>
            <a:pPr algn="just"/>
            <a:r>
              <a:rPr lang="pt-BR" dirty="0" smtClean="0"/>
              <a:t>Reservas de alimentos (Ex.: Batata-doce, cenoura, etc.)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66" y="5169056"/>
            <a:ext cx="2106935" cy="15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1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Germinação</a:t>
            </a:r>
            <a:r>
              <a:rPr lang="pt-BR" dirty="0" smtClean="0"/>
              <a:t>                           </a:t>
            </a:r>
            <a:r>
              <a:rPr lang="pt-BR" b="1" dirty="0" smtClean="0"/>
              <a:t>Frutificação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64" y="5445224"/>
            <a:ext cx="1883701" cy="141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Seta para a direita 4"/>
          <p:cNvSpPr/>
          <p:nvPr/>
        </p:nvSpPr>
        <p:spPr>
          <a:xfrm>
            <a:off x="2985213" y="1764506"/>
            <a:ext cx="1800200" cy="360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2" y="2382303"/>
            <a:ext cx="2276384" cy="348462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36912"/>
            <a:ext cx="5337491" cy="2596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713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Características das raízes: </a:t>
            </a:r>
          </a:p>
          <a:p>
            <a:r>
              <a:rPr lang="pt-BR" dirty="0" smtClean="0"/>
              <a:t>Corpos não é segmentados (nós e entrenós);</a:t>
            </a:r>
          </a:p>
          <a:p>
            <a:r>
              <a:rPr lang="pt-BR" dirty="0" smtClean="0"/>
              <a:t>Ausência de folhas e gemas; </a:t>
            </a:r>
          </a:p>
          <a:p>
            <a:r>
              <a:rPr lang="pt-BR" dirty="0" smtClean="0"/>
              <a:t>Geralmente subterrâneas, exceto raízes aéreas;</a:t>
            </a:r>
          </a:p>
          <a:p>
            <a:r>
              <a:rPr lang="pt-BR" dirty="0" smtClean="0"/>
              <a:t>Apresenta coifa e com pelos radiculares;</a:t>
            </a:r>
          </a:p>
          <a:p>
            <a:r>
              <a:rPr lang="pt-BR" dirty="0" smtClean="0"/>
              <a:t>Geralmente com geotropismo positivo. 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611" y="5259294"/>
            <a:ext cx="2106935" cy="15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485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solidFill>
            <a:srgbClr val="FFFF00">
              <a:alpha val="80000"/>
            </a:srgbClr>
          </a:solidFill>
        </p:spPr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Reunião do colegiado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209" y="4458617"/>
            <a:ext cx="3149906" cy="239992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6220475" cy="3258344"/>
          </a:xfrm>
          <a:prstGeom prst="rect">
            <a:avLst/>
          </a:prstGeom>
        </p:spPr>
      </p:pic>
      <p:sp>
        <p:nvSpPr>
          <p:cNvPr id="11" name="Explosão 2 10"/>
          <p:cNvSpPr/>
          <p:nvPr/>
        </p:nvSpPr>
        <p:spPr>
          <a:xfrm>
            <a:off x="179512" y="1231002"/>
            <a:ext cx="3707904" cy="2613793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827584" y="2060848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</a:rPr>
              <a:t>Pede pra sair ZERO UM (01)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01" y="4882233"/>
            <a:ext cx="1209968" cy="1818257"/>
          </a:xfrm>
          <a:prstGeom prst="rect">
            <a:avLst/>
          </a:prstGeom>
        </p:spPr>
      </p:pic>
      <p:sp>
        <p:nvSpPr>
          <p:cNvPr id="13" name="Símbolo de 'Não' 12"/>
          <p:cNvSpPr/>
          <p:nvPr/>
        </p:nvSpPr>
        <p:spPr>
          <a:xfrm rot="21028967">
            <a:off x="1021407" y="4283145"/>
            <a:ext cx="2967692" cy="2750871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6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Morfologia externa da raiz: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28702"/>
            <a:ext cx="4968552" cy="4323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213" y="5265620"/>
            <a:ext cx="2106935" cy="15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4751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Morfologia externa da raiz:</a:t>
            </a:r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Coifa: </a:t>
            </a:r>
            <a:r>
              <a:rPr lang="pt-BR" dirty="0" smtClean="0"/>
              <a:t>Região que reveste o e protege o cone vegetativo da raiz. Protege o tecido meristemático contra o atrito e a transpiração excessiva.   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45" y="4221520"/>
            <a:ext cx="1729922" cy="24478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18" y="4198129"/>
            <a:ext cx="3801894" cy="247123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225" y="5188453"/>
            <a:ext cx="2106935" cy="15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927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Morfologia externa da raiz:</a:t>
            </a:r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Zona lisa de crescimento: </a:t>
            </a:r>
            <a:r>
              <a:rPr lang="pt-BR" dirty="0" smtClean="0"/>
              <a:t>Promove o crescimento da raiz, que é subterminal. Região de multiplicação e alongamento celular.  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07753"/>
            <a:ext cx="4392488" cy="285511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16" y="3788305"/>
            <a:ext cx="3285189" cy="2858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47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Morfologia externa da raiz:</a:t>
            </a:r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Zona pilífera ou de pelos absorventes: </a:t>
            </a:r>
            <a:r>
              <a:rPr lang="pt-BR" dirty="0" smtClean="0"/>
              <a:t>Tem função de absorção. Verifica-se a presença de pelos que são prolongamentos das células epidérmicas. Região com tecidos diferenciados.   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46" y="4419376"/>
            <a:ext cx="2932582" cy="2318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303752"/>
            <a:ext cx="3744416" cy="2433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97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Morfologia externa da raiz:</a:t>
            </a:r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Zona ramificada ou suberosa: </a:t>
            </a:r>
            <a:r>
              <a:rPr lang="pt-BR" dirty="0" smtClean="0"/>
              <a:t>Forma as </a:t>
            </a:r>
            <a:r>
              <a:rPr lang="pt-BR" dirty="0" err="1" smtClean="0"/>
              <a:t>radicelas</a:t>
            </a:r>
            <a:r>
              <a:rPr lang="pt-BR" dirty="0" smtClean="0"/>
              <a:t> ou raízes secundárias. Região geralmente suberificada. Com a queda do pelos, esta região fica protegida pela exoderme.  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49369"/>
            <a:ext cx="2590428" cy="23059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04" y="4449369"/>
            <a:ext cx="2204864" cy="2204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225" y="5174339"/>
            <a:ext cx="2106935" cy="15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765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Morfologia externa da raiz:</a:t>
            </a:r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Colo: </a:t>
            </a:r>
            <a:r>
              <a:rPr lang="pt-BR" dirty="0" smtClean="0"/>
              <a:t>Região de transição entre raiz e caule. 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71" y="2916955"/>
            <a:ext cx="3612198" cy="240813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6"/>
            <a:ext cx="4068834" cy="269942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2" y="4405973"/>
            <a:ext cx="2221226" cy="225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6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err="1" smtClean="0"/>
              <a:t>Raíz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9" y="0"/>
            <a:ext cx="8362231" cy="6858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43608" y="1417638"/>
            <a:ext cx="2664296" cy="11079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43608" y="2890985"/>
            <a:ext cx="2664296" cy="11079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43608" y="4181770"/>
            <a:ext cx="2664296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047626" y="5289766"/>
            <a:ext cx="2664296" cy="11079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dirty="0" smtClean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641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 smtClean="0"/>
              <a:t>Classificação das raízes </a:t>
            </a:r>
          </a:p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Quanto a origem:</a:t>
            </a:r>
          </a:p>
          <a:p>
            <a:pPr marL="0" indent="0" algn="just">
              <a:buNone/>
            </a:pPr>
            <a:r>
              <a:rPr lang="pt-BR" b="1" dirty="0" smtClean="0"/>
              <a:t>Normais: </a:t>
            </a:r>
            <a:r>
              <a:rPr lang="pt-BR" dirty="0" smtClean="0"/>
              <a:t>Se desenvolvem a partir da radícula. Compostas pela raiz principal e suas ramificações. </a:t>
            </a:r>
          </a:p>
          <a:p>
            <a:pPr marL="0" indent="0" algn="just">
              <a:buNone/>
            </a:pPr>
            <a:r>
              <a:rPr lang="pt-BR" b="1" dirty="0" smtClean="0"/>
              <a:t>Adventícias:</a:t>
            </a:r>
            <a:r>
              <a:rPr lang="pt-BR" dirty="0" smtClean="0"/>
              <a:t> Não se originam da radícula do embrião ou da raiz principal. Podem formar-se nas partes áreas da planta em caules subterrâneos.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154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Sementes: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64" y="5445224"/>
            <a:ext cx="1883701" cy="141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48880"/>
            <a:ext cx="4334882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2" y="3789040"/>
            <a:ext cx="3088126" cy="158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Adventícias: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1" y="2109894"/>
            <a:ext cx="3522148" cy="263821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66" y="4190585"/>
            <a:ext cx="2786949" cy="265366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66" y="1957502"/>
            <a:ext cx="2908549" cy="21702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47" y="3265460"/>
            <a:ext cx="2467145" cy="25452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3" y="4725235"/>
            <a:ext cx="2715157" cy="204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Classificação das raízes</a:t>
            </a:r>
          </a:p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dirty="0" smtClean="0"/>
              <a:t>Aéreas</a:t>
            </a:r>
          </a:p>
          <a:p>
            <a:pPr marL="0" indent="0">
              <a:buNone/>
            </a:pPr>
            <a:r>
              <a:rPr lang="pt-BR" dirty="0" smtClean="0"/>
              <a:t>Aquáticas</a:t>
            </a:r>
            <a:endParaRPr lang="pt-BR" dirty="0"/>
          </a:p>
          <a:p>
            <a:pPr marL="0" indent="0">
              <a:buNone/>
            </a:pPr>
            <a:r>
              <a:rPr lang="pt-BR" dirty="0" smtClean="0"/>
              <a:t>Subterrâneas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66" y="5169056"/>
            <a:ext cx="2106935" cy="15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311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Classificação das raízes</a:t>
            </a:r>
          </a:p>
          <a:p>
            <a:pPr marL="0" indent="0">
              <a:buNone/>
            </a:pPr>
            <a:r>
              <a:rPr lang="pt-BR" dirty="0" smtClean="0"/>
              <a:t>Aéreas:</a:t>
            </a:r>
          </a:p>
          <a:p>
            <a:pPr marL="0" indent="0" algn="just">
              <a:buNone/>
            </a:pPr>
            <a:r>
              <a:rPr lang="pt-BR" b="1" dirty="0" smtClean="0"/>
              <a:t>Cinturas ou estranguladoras: </a:t>
            </a:r>
            <a:r>
              <a:rPr lang="pt-BR" dirty="0" smtClean="0"/>
              <a:t>São adventícias que abraçam outro vegetal, e, muitas vezes, o hospedeiro morre. Ex. Cipós, mata pau. </a:t>
            </a:r>
            <a:endParaRPr lang="pt-BR" b="1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29582"/>
            <a:ext cx="3350208" cy="2221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81" y="95096"/>
            <a:ext cx="2132323" cy="1413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62" y="4529582"/>
            <a:ext cx="1698687" cy="2264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385" y="5208196"/>
            <a:ext cx="2106935" cy="15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718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Classificação das raízes</a:t>
            </a:r>
          </a:p>
          <a:p>
            <a:pPr marL="0" indent="0">
              <a:buNone/>
            </a:pPr>
            <a:r>
              <a:rPr lang="pt-BR" dirty="0" smtClean="0"/>
              <a:t>Aéreas:</a:t>
            </a:r>
          </a:p>
          <a:p>
            <a:pPr marL="0" indent="0" algn="just">
              <a:buNone/>
            </a:pPr>
            <a:r>
              <a:rPr lang="pt-BR" b="1" dirty="0" err="1" smtClean="0"/>
              <a:t>Grampiformes</a:t>
            </a:r>
            <a:r>
              <a:rPr lang="pt-BR" b="1" dirty="0" smtClean="0"/>
              <a:t> ou aderentes: </a:t>
            </a:r>
            <a:r>
              <a:rPr lang="pt-BR" dirty="0" smtClean="0"/>
              <a:t>São adventícias com forma de grampos, que fixam a planta trepadora a um suporte (seja planta ou não). Ex.: hera. </a:t>
            </a:r>
            <a:endParaRPr lang="pt-BR" b="1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81" y="95096"/>
            <a:ext cx="2132323" cy="1413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81160"/>
            <a:ext cx="2354001" cy="1774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921" y="4559592"/>
            <a:ext cx="1659462" cy="2109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21" y="4878660"/>
            <a:ext cx="2438400" cy="179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69" y="4979771"/>
            <a:ext cx="2204650" cy="1662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723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dirty="0" smtClean="0"/>
              <a:t>Classificação das raízes</a:t>
            </a:r>
          </a:p>
          <a:p>
            <a:pPr marL="0" indent="0">
              <a:buNone/>
            </a:pPr>
            <a:r>
              <a:rPr lang="pt-BR" dirty="0" smtClean="0"/>
              <a:t>Aéreas:</a:t>
            </a:r>
          </a:p>
          <a:p>
            <a:pPr marL="0" indent="0" algn="just">
              <a:buNone/>
            </a:pPr>
            <a:r>
              <a:rPr lang="pt-BR" b="1" dirty="0" smtClean="0"/>
              <a:t>Respiratórias ou </a:t>
            </a:r>
            <a:r>
              <a:rPr lang="pt-BR" b="1" dirty="0" err="1" smtClean="0"/>
              <a:t>pneumatóforas</a:t>
            </a:r>
            <a:r>
              <a:rPr lang="pt-BR" b="1" dirty="0" smtClean="0"/>
              <a:t>: </a:t>
            </a:r>
            <a:r>
              <a:rPr lang="pt-BR" dirty="0" smtClean="0"/>
              <a:t>Raízes com geotropismo negativo, que funcionam como órgãos de respiração, fornecendo oxigênio às partes submersas. Apresenta orifícios (lenticelas) chamados </a:t>
            </a:r>
            <a:r>
              <a:rPr lang="pt-BR" dirty="0" err="1" smtClean="0"/>
              <a:t>pneumatódios</a:t>
            </a:r>
            <a:r>
              <a:rPr lang="pt-BR" dirty="0"/>
              <a:t> </a:t>
            </a:r>
            <a:r>
              <a:rPr lang="pt-BR" dirty="0" smtClean="0"/>
              <a:t>em toda a sua extensão e internamente, um aerênquima muito desenvolvido. As raízes atingem os níveis das mares altas. </a:t>
            </a:r>
          </a:p>
          <a:p>
            <a:pPr marL="0" indent="0" algn="just">
              <a:buNone/>
            </a:pPr>
            <a:r>
              <a:rPr lang="pt-BR" dirty="0" smtClean="0"/>
              <a:t>Ex.: plantas de mangues. </a:t>
            </a:r>
            <a:endParaRPr lang="pt-BR" b="1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225" y="5289383"/>
            <a:ext cx="2106935" cy="15625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606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Classificação das raízes</a:t>
            </a:r>
          </a:p>
          <a:p>
            <a:pPr marL="0" indent="0">
              <a:buNone/>
            </a:pPr>
            <a:r>
              <a:rPr lang="pt-BR" sz="2800" dirty="0" smtClean="0"/>
              <a:t>Aéreas:</a:t>
            </a:r>
          </a:p>
          <a:p>
            <a:pPr marL="0" indent="0" algn="just">
              <a:buNone/>
            </a:pPr>
            <a:r>
              <a:rPr lang="pt-BR" sz="2800" b="1" dirty="0" smtClean="0"/>
              <a:t>Respiratórias ou </a:t>
            </a:r>
            <a:r>
              <a:rPr lang="pt-BR" sz="2800" b="1" dirty="0" err="1" smtClean="0"/>
              <a:t>pneumatóforas</a:t>
            </a:r>
            <a:r>
              <a:rPr lang="pt-BR" sz="2800" b="1" dirty="0" smtClean="0"/>
              <a:t>: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20" y="2572202"/>
            <a:ext cx="2924243" cy="219318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26" y="2842031"/>
            <a:ext cx="2072897" cy="137941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67" y="1059458"/>
            <a:ext cx="2099231" cy="159099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62" y="2955097"/>
            <a:ext cx="1032680" cy="115328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" y="2846140"/>
            <a:ext cx="2588080" cy="216751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" y="4887525"/>
            <a:ext cx="2983863" cy="198562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38" y="4239012"/>
            <a:ext cx="1838325" cy="16002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547" y="4365105"/>
            <a:ext cx="3224163" cy="241812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940548" y="6482954"/>
            <a:ext cx="315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Grossos /RN. Por Carla </a:t>
            </a:r>
            <a:r>
              <a:rPr lang="pt-BR" dirty="0" err="1" smtClean="0"/>
              <a:t>Ticiane</a:t>
            </a:r>
            <a:r>
              <a:rPr lang="pt-BR" dirty="0" smtClean="0"/>
              <a:t>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63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392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Classificação das raízes</a:t>
            </a:r>
          </a:p>
          <a:p>
            <a:pPr marL="0" indent="0">
              <a:buNone/>
            </a:pPr>
            <a:r>
              <a:rPr lang="pt-BR" sz="2800" dirty="0" smtClean="0"/>
              <a:t>Aéreas:</a:t>
            </a:r>
          </a:p>
          <a:p>
            <a:pPr marL="0" indent="0" algn="just">
              <a:buNone/>
            </a:pPr>
            <a:r>
              <a:rPr lang="pt-BR" sz="2800" b="1" dirty="0" smtClean="0"/>
              <a:t>Sugadoras ou haustórios: </a:t>
            </a:r>
            <a:r>
              <a:rPr lang="pt-BR" sz="2800" dirty="0" smtClean="0"/>
              <a:t>São adventícias, com órgão de contato, em cujo interior surgem raízes finas, órgãos sugadores que penetram no corpo da hospedeira, absorvendo os alimentos, isto é, parasitando-a. Ex.: Erva de passarinho. 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62093" cy="1170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39" y="72473"/>
            <a:ext cx="2446951" cy="1628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80" y="4502497"/>
            <a:ext cx="2997902" cy="2252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36" y="5147949"/>
            <a:ext cx="2260562" cy="168672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4" y="4325677"/>
            <a:ext cx="2376924" cy="185400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568"/>
            <a:ext cx="2144007" cy="1390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9" y="5417191"/>
            <a:ext cx="1820941" cy="1365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09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392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Classificação das raízes</a:t>
            </a:r>
          </a:p>
          <a:p>
            <a:pPr marL="0" indent="0">
              <a:buNone/>
            </a:pPr>
            <a:r>
              <a:rPr lang="pt-BR" sz="2800" dirty="0" smtClean="0"/>
              <a:t>Aéreas:</a:t>
            </a:r>
          </a:p>
          <a:p>
            <a:pPr marL="0" indent="0" algn="just">
              <a:buNone/>
            </a:pPr>
            <a:r>
              <a:rPr lang="pt-BR" sz="2800" b="1" dirty="0" smtClean="0"/>
              <a:t>Suporte ou </a:t>
            </a:r>
            <a:r>
              <a:rPr lang="pt-BR" sz="2800" b="1" dirty="0" err="1" smtClean="0"/>
              <a:t>fúlceras</a:t>
            </a:r>
            <a:r>
              <a:rPr lang="pt-BR" sz="2800" b="1" dirty="0" smtClean="0"/>
              <a:t>: </a:t>
            </a:r>
            <a:r>
              <a:rPr lang="pt-BR" sz="2800" dirty="0" smtClean="0"/>
              <a:t>São adventícias que, brotando em direção ao solo, nele se fixam e se aprofundam, podendo atingir grandes dimensões. Elas auxiliam na sustentação do vegetal. Ex.: Milho.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2" y="4161599"/>
            <a:ext cx="2640160" cy="27237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143798"/>
            <a:ext cx="3638636" cy="272546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41" y="4154899"/>
            <a:ext cx="2510917" cy="187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392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Classificação das raízes</a:t>
            </a:r>
          </a:p>
          <a:p>
            <a:pPr marL="0" indent="0">
              <a:buNone/>
            </a:pPr>
            <a:r>
              <a:rPr lang="pt-BR" sz="2800" dirty="0" smtClean="0"/>
              <a:t>Aéreas:</a:t>
            </a:r>
          </a:p>
          <a:p>
            <a:pPr marL="0" indent="0" algn="just">
              <a:buNone/>
            </a:pPr>
            <a:r>
              <a:rPr lang="pt-BR" sz="2800" b="1" dirty="0" smtClean="0"/>
              <a:t>Tabulares ou </a:t>
            </a:r>
            <a:r>
              <a:rPr lang="pt-BR" sz="2800" b="1" dirty="0" err="1" smtClean="0"/>
              <a:t>sapopemas</a:t>
            </a:r>
            <a:r>
              <a:rPr lang="pt-BR" sz="2800" b="1" dirty="0" smtClean="0"/>
              <a:t>: </a:t>
            </a:r>
            <a:r>
              <a:rPr lang="pt-BR" sz="2800" dirty="0" smtClean="0"/>
              <a:t>São as que atingem grande desenvolvimento e tomam o aspecto de tábuas perpendiculares ao solo, ampliando a base da planta, dando-lhe maior estabilidade. São em parte aéreas e, em parte, subterrâneas. Ex.: </a:t>
            </a:r>
            <a:r>
              <a:rPr lang="pt-BR" sz="2800" i="1" dirty="0" err="1" smtClean="0"/>
              <a:t>Ficus</a:t>
            </a:r>
            <a:r>
              <a:rPr lang="pt-BR" sz="2800" dirty="0" smtClean="0"/>
              <a:t>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9031"/>
            <a:ext cx="1943100" cy="235267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67" y="4221997"/>
            <a:ext cx="2466975" cy="185737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147" y="5312978"/>
            <a:ext cx="2303370" cy="153278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16" y="4735482"/>
            <a:ext cx="2852117" cy="213908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11" y="5500849"/>
            <a:ext cx="1867809" cy="14008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2238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392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Classificação das raízes</a:t>
            </a:r>
          </a:p>
          <a:p>
            <a:pPr marL="0" indent="0">
              <a:buNone/>
            </a:pPr>
            <a:r>
              <a:rPr lang="pt-BR" sz="2800" dirty="0" smtClean="0"/>
              <a:t>Aquáticas: </a:t>
            </a:r>
          </a:p>
          <a:p>
            <a:pPr marL="0" indent="0">
              <a:buNone/>
            </a:pPr>
            <a:r>
              <a:rPr lang="pt-BR" sz="2800" dirty="0" smtClean="0"/>
              <a:t>Quando se desenvolvem na água. Ex.: Aguapé. </a:t>
            </a:r>
          </a:p>
          <a:p>
            <a:pPr marL="0" indent="0">
              <a:buNone/>
            </a:pPr>
            <a:endParaRPr lang="pt-BR" sz="28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2" y="2970294"/>
            <a:ext cx="4680283" cy="20558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239" y="4199292"/>
            <a:ext cx="1295400" cy="226695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35" y="2958859"/>
            <a:ext cx="3276600" cy="379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785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Sementes:  </a:t>
            </a:r>
            <a:r>
              <a:rPr lang="pt-BR" dirty="0" smtClean="0"/>
              <a:t>constituem a unidade </a:t>
            </a:r>
            <a:r>
              <a:rPr lang="pt-BR" dirty="0"/>
              <a:t>reprodutiva das </a:t>
            </a:r>
            <a:r>
              <a:rPr lang="pt-BR" dirty="0" err="1"/>
              <a:t>espermatófitas</a:t>
            </a:r>
            <a:r>
              <a:rPr lang="pt-BR" dirty="0"/>
              <a:t> (gimnospermas e angiospermas), cuja função se relaciona com </a:t>
            </a:r>
            <a:r>
              <a:rPr lang="pt-BR" dirty="0" smtClean="0"/>
              <a:t>a dispersão </a:t>
            </a:r>
            <a:r>
              <a:rPr lang="pt-BR" dirty="0"/>
              <a:t>e a sobrevivência das espécies.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64" y="5445224"/>
            <a:ext cx="1883701" cy="141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02385"/>
            <a:ext cx="1847850" cy="24669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89" y="482151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392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Classificação das raízes</a:t>
            </a:r>
          </a:p>
          <a:p>
            <a:pPr marL="0" indent="0">
              <a:buNone/>
            </a:pPr>
            <a:r>
              <a:rPr lang="pt-BR" sz="2800" dirty="0" smtClean="0"/>
              <a:t>Subterrâneas: </a:t>
            </a:r>
          </a:p>
          <a:p>
            <a:pPr marL="0" indent="0" algn="just">
              <a:buNone/>
            </a:pPr>
            <a:r>
              <a:rPr lang="pt-BR" sz="2800" b="1" dirty="0" smtClean="0"/>
              <a:t>Axial ou </a:t>
            </a:r>
            <a:r>
              <a:rPr lang="pt-BR" sz="2800" b="1" dirty="0" err="1" smtClean="0"/>
              <a:t>pivotante</a:t>
            </a:r>
            <a:r>
              <a:rPr lang="pt-BR" sz="2800" dirty="0" smtClean="0"/>
              <a:t>: Raiz principal muito desenvolvida e com ramificações ou raízes secundárias pouco desenvolvidas, em relação à raiz principal. Típica de </a:t>
            </a:r>
            <a:r>
              <a:rPr lang="pt-BR" sz="2800" i="1" dirty="0" err="1" smtClean="0"/>
              <a:t>Gymnospermae</a:t>
            </a:r>
            <a:r>
              <a:rPr lang="pt-BR" sz="2800" dirty="0" smtClean="0"/>
              <a:t> e </a:t>
            </a:r>
            <a:r>
              <a:rPr lang="pt-BR" sz="2800" i="1" dirty="0" err="1" smtClean="0"/>
              <a:t>Dicotyledoneae</a:t>
            </a:r>
            <a:r>
              <a:rPr lang="pt-BR" sz="2800" dirty="0" smtClean="0"/>
              <a:t>. </a:t>
            </a:r>
          </a:p>
          <a:p>
            <a:pPr marL="0" indent="0">
              <a:buNone/>
            </a:pPr>
            <a:endParaRPr lang="pt-BR" sz="2800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0" y="4094281"/>
            <a:ext cx="2694564" cy="2694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90" y="4646775"/>
            <a:ext cx="2113125" cy="2011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66" y="4707102"/>
            <a:ext cx="2017776" cy="20482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95" y="3887804"/>
            <a:ext cx="32385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4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392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Classificação das raízes</a:t>
            </a:r>
          </a:p>
          <a:p>
            <a:pPr marL="0" indent="0">
              <a:buNone/>
            </a:pPr>
            <a:r>
              <a:rPr lang="pt-BR" sz="2800" dirty="0" smtClean="0"/>
              <a:t>Subterrâneas: </a:t>
            </a:r>
          </a:p>
          <a:p>
            <a:pPr marL="0" indent="0" algn="just">
              <a:buNone/>
            </a:pPr>
            <a:r>
              <a:rPr lang="pt-BR" sz="2800" b="1" dirty="0" smtClean="0"/>
              <a:t>Ramificada</a:t>
            </a:r>
            <a:r>
              <a:rPr lang="pt-BR" sz="2800" dirty="0" smtClean="0"/>
              <a:t>: A raiz principal logo se ramifica em secundárias e estas em terciárias, e assim sucessivamente. Frequentemente em </a:t>
            </a:r>
            <a:r>
              <a:rPr lang="pt-BR" sz="2800" i="1" dirty="0" err="1" smtClean="0"/>
              <a:t>Dicotyledoneae</a:t>
            </a:r>
            <a:r>
              <a:rPr lang="pt-BR" sz="2800" i="1" dirty="0" smtClean="0"/>
              <a:t>. </a:t>
            </a:r>
            <a:endParaRPr lang="pt-BR" sz="2800" dirty="0" smtClean="0"/>
          </a:p>
          <a:p>
            <a:pPr marL="0" indent="0">
              <a:buNone/>
            </a:pPr>
            <a:endParaRPr lang="pt-BR" sz="2800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9" y="3884676"/>
            <a:ext cx="3466728" cy="2761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482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392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Classificação das raízes</a:t>
            </a:r>
          </a:p>
          <a:p>
            <a:pPr marL="0" indent="0">
              <a:buNone/>
            </a:pPr>
            <a:r>
              <a:rPr lang="pt-BR" sz="2800" dirty="0" smtClean="0"/>
              <a:t>Subterrâneas: </a:t>
            </a:r>
          </a:p>
          <a:p>
            <a:pPr marL="0" indent="0" algn="just">
              <a:buNone/>
            </a:pPr>
            <a:r>
              <a:rPr lang="pt-BR" sz="2800" b="1" dirty="0" smtClean="0"/>
              <a:t>Fasciculada</a:t>
            </a:r>
            <a:r>
              <a:rPr lang="pt-BR" sz="2800" dirty="0" smtClean="0"/>
              <a:t>: Aquela que, por atrofia precoce de raiz principal, é constituída por um feixe de raízes, onde não se distingue, nem pela forma nem pela posição, uma raiz principal, pois todas têm espessura semelhante. Típica de </a:t>
            </a:r>
            <a:r>
              <a:rPr lang="pt-BR" sz="2800" i="1" dirty="0" err="1" smtClean="0"/>
              <a:t>Monocotyledoneae</a:t>
            </a:r>
            <a:r>
              <a:rPr lang="pt-BR" sz="2800" i="1" dirty="0" smtClean="0"/>
              <a:t>. </a:t>
            </a:r>
            <a:endParaRPr lang="pt-BR" sz="2800" dirty="0" smtClean="0"/>
          </a:p>
          <a:p>
            <a:pPr marL="0" indent="0">
              <a:buNone/>
            </a:pPr>
            <a:endParaRPr lang="pt-BR" sz="2800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22" y="4768258"/>
            <a:ext cx="2662014" cy="204087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24" y="4614144"/>
            <a:ext cx="1627676" cy="217023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00" y="4351114"/>
            <a:ext cx="1799092" cy="24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1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2392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Classificação das raízes</a:t>
            </a:r>
          </a:p>
          <a:p>
            <a:pPr marL="0" indent="0">
              <a:buNone/>
            </a:pPr>
            <a:r>
              <a:rPr lang="pt-BR" sz="2800" dirty="0" smtClean="0"/>
              <a:t>Subterrâneas: </a:t>
            </a:r>
          </a:p>
          <a:p>
            <a:pPr marL="0" indent="0" algn="just">
              <a:buNone/>
            </a:pPr>
            <a:r>
              <a:rPr lang="pt-BR" sz="2800" b="1" dirty="0" smtClean="0"/>
              <a:t>Tuberosa</a:t>
            </a:r>
            <a:r>
              <a:rPr lang="pt-BR" sz="2800" dirty="0" smtClean="0"/>
              <a:t>: Raiz dilatada pelo acúmulo de reservas nutritivas. Pode ser axial tuberosa, como cenoura, beterraba, nabo e rabanete; ou adventícia como dália; ou secundária tuberosa, como a batata-doce. </a:t>
            </a:r>
          </a:p>
          <a:p>
            <a:pPr marL="0" indent="0">
              <a:buNone/>
            </a:pPr>
            <a:endParaRPr lang="pt-BR" sz="2800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2" y="43995"/>
            <a:ext cx="1137050" cy="1224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36" y="188640"/>
            <a:ext cx="1825352" cy="1769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88" y="4059514"/>
            <a:ext cx="1608462" cy="108906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10" y="5302260"/>
            <a:ext cx="1346398" cy="151174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01" y="4039085"/>
            <a:ext cx="1888452" cy="125896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41" y="5045337"/>
            <a:ext cx="3297312" cy="185473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32" y="4039085"/>
            <a:ext cx="2276459" cy="150660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9" y="4039085"/>
            <a:ext cx="2578162" cy="193362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64" y="5199696"/>
            <a:ext cx="2185251" cy="165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Raiz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48"/>
            <a:ext cx="5600020" cy="6892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tângulo 5"/>
          <p:cNvSpPr/>
          <p:nvPr/>
        </p:nvSpPr>
        <p:spPr>
          <a:xfrm>
            <a:off x="5600020" y="0"/>
            <a:ext cx="3543980" cy="686256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614108" y="2204864"/>
            <a:ext cx="17023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12000" b="1" dirty="0" smtClean="0">
                <a:ln/>
                <a:solidFill>
                  <a:schemeClr val="accent3"/>
                </a:solidFill>
              </a:rPr>
              <a:t>?</a:t>
            </a:r>
            <a:endParaRPr lang="pt-BR" sz="12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1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Cultura de tecidos:</a:t>
            </a:r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12" y="5168264"/>
            <a:ext cx="2489448" cy="15967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88" y="2407880"/>
            <a:ext cx="3189801" cy="238927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2" y="2407880"/>
            <a:ext cx="3250704" cy="390084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740" y="2514844"/>
            <a:ext cx="1905000" cy="2540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102" y="42721"/>
            <a:ext cx="1482378" cy="148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Cultura de tecidos;</a:t>
            </a:r>
          </a:p>
          <a:p>
            <a:pPr marL="0" indent="0">
              <a:buNone/>
            </a:pPr>
            <a:r>
              <a:rPr lang="pt-BR" b="1" dirty="0" smtClean="0"/>
              <a:t>Enraizamento;</a:t>
            </a:r>
          </a:p>
          <a:p>
            <a:pPr marL="0" indent="0">
              <a:buNone/>
            </a:pPr>
            <a:r>
              <a:rPr lang="pt-BR" b="1" dirty="0" smtClean="0"/>
              <a:t>Hormônios vegetais.  </a:t>
            </a:r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429000"/>
            <a:ext cx="3613925" cy="326829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674889"/>
            <a:ext cx="1611287" cy="21483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0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Cultura de tecidos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636"/>
            <a:ext cx="9144000" cy="53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132856"/>
            <a:ext cx="8229600" cy="1143000"/>
          </a:xfrm>
          <a:solidFill>
            <a:srgbClr val="FFFF00">
              <a:alpha val="54000"/>
            </a:srgbClr>
          </a:solidFill>
        </p:spPr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Caule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Caule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2788840" cy="2080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07" y="2658524"/>
            <a:ext cx="2969131" cy="22387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68" y="5177275"/>
            <a:ext cx="1670912" cy="133673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24" y="4871613"/>
            <a:ext cx="2466975" cy="18478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58" y="4921715"/>
            <a:ext cx="2466975" cy="184785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871"/>
            <a:ext cx="1847850" cy="24669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84" y="3399429"/>
            <a:ext cx="1755648" cy="147218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8" y="820932"/>
            <a:ext cx="1784952" cy="23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Sementes: </a:t>
            </a:r>
            <a:r>
              <a:rPr lang="pt-BR" dirty="0" smtClean="0"/>
              <a:t>Dispersão </a:t>
            </a:r>
            <a:r>
              <a:rPr lang="pt-BR" dirty="0"/>
              <a:t>e a sobrevivência das espécies.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64" y="5445224"/>
            <a:ext cx="1883701" cy="141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10376"/>
            <a:ext cx="5250160" cy="382386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5580112" y="305966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75000"/>
                  </a:schemeClr>
                </a:solidFill>
              </a:rPr>
              <a:t>Bombas de sementes!</a:t>
            </a:r>
            <a:endParaRPr lang="pt-B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Caule: </a:t>
            </a:r>
          </a:p>
          <a:p>
            <a:pPr marL="0" indent="0" algn="just">
              <a:buNone/>
            </a:pPr>
            <a:r>
              <a:rPr lang="pt-BR" dirty="0" smtClean="0"/>
              <a:t>Órgão vegetativo, geralmente aéreo, que serve para produzir e suportar folhas, flores e frutos, para circulação da seiva nutritiva, para armazenar reservas alimentares, e às vezes efetuar propagação vegetativa. 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08" y="5418628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682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Funções do caule: </a:t>
            </a:r>
          </a:p>
          <a:p>
            <a:r>
              <a:rPr lang="pt-BR" dirty="0" smtClean="0"/>
              <a:t>Produção e suporte de ramos, flores e frutos;</a:t>
            </a:r>
          </a:p>
          <a:p>
            <a:r>
              <a:rPr lang="pt-BR" dirty="0" smtClean="0"/>
              <a:t>Condução da seiva (distribuição do alimento);</a:t>
            </a:r>
          </a:p>
          <a:p>
            <a:r>
              <a:rPr lang="pt-BR" dirty="0" smtClean="0"/>
              <a:t>Crescimento e propagação vegetativa;</a:t>
            </a:r>
          </a:p>
          <a:p>
            <a:r>
              <a:rPr lang="pt-BR" dirty="0" smtClean="0"/>
              <a:t>Fotossíntese e reserva de alimentos. </a:t>
            </a:r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08" y="5418628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0241"/>
            <a:ext cx="1592711" cy="223775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10" y="4620241"/>
            <a:ext cx="1611137" cy="22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t-BR" b="1" dirty="0" smtClean="0"/>
              <a:t>Morfologia externa do caule:</a:t>
            </a:r>
          </a:p>
          <a:p>
            <a:pPr algn="just"/>
            <a:r>
              <a:rPr lang="pt-BR" b="1" dirty="0" smtClean="0"/>
              <a:t>Nós: </a:t>
            </a:r>
            <a:r>
              <a:rPr lang="pt-BR" dirty="0" smtClean="0"/>
              <a:t>reunião caulinar, em geral dilatada, donde saem as folhas. </a:t>
            </a:r>
          </a:p>
          <a:p>
            <a:pPr algn="just"/>
            <a:r>
              <a:rPr lang="pt-BR" b="1" dirty="0" smtClean="0"/>
              <a:t>Entrenós: </a:t>
            </a:r>
            <a:r>
              <a:rPr lang="pt-BR" dirty="0" smtClean="0"/>
              <a:t>Região caulinar entre dois nós consecutivos.</a:t>
            </a:r>
          </a:p>
          <a:p>
            <a:pPr algn="just"/>
            <a:r>
              <a:rPr lang="pt-BR" b="1" dirty="0" smtClean="0"/>
              <a:t>Gema terminal ou apical: </a:t>
            </a:r>
            <a:r>
              <a:rPr lang="pt-BR" dirty="0" smtClean="0"/>
              <a:t>Ponto vegetativo, região meristemática de forma cônica. Produz ramos foliosos ou flor e promove o crescimento. </a:t>
            </a:r>
          </a:p>
          <a:p>
            <a:pPr algn="just"/>
            <a:r>
              <a:rPr lang="pt-BR" b="1" dirty="0" smtClean="0"/>
              <a:t>Gema lateral:</a:t>
            </a:r>
            <a:r>
              <a:rPr lang="pt-BR" dirty="0" smtClean="0"/>
              <a:t> Semelhante a apical, porém situada na axila das folhas, podendo ser denominada gema axilar. Muitas vezes permanece dormente, isto é, não se desenvolve.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12976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Morfologia externa do caule:</a:t>
            </a:r>
          </a:p>
          <a:p>
            <a:r>
              <a:rPr lang="pt-BR" dirty="0" smtClean="0"/>
              <a:t>Nós;</a:t>
            </a:r>
          </a:p>
          <a:p>
            <a:r>
              <a:rPr lang="pt-BR" dirty="0" smtClean="0"/>
              <a:t>Entrenós</a:t>
            </a:r>
            <a:r>
              <a:rPr lang="pt-BR" dirty="0"/>
              <a:t>;</a:t>
            </a:r>
            <a:endParaRPr lang="pt-BR" dirty="0" smtClean="0"/>
          </a:p>
          <a:p>
            <a:r>
              <a:rPr lang="pt-BR" dirty="0" smtClean="0"/>
              <a:t>Gema terminal ou apical;</a:t>
            </a:r>
          </a:p>
          <a:p>
            <a:r>
              <a:rPr lang="pt-BR" dirty="0" smtClean="0"/>
              <a:t>Gema lateral.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688" y="3682723"/>
            <a:ext cx="3001541" cy="30015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64" y="4026885"/>
            <a:ext cx="2016224" cy="283111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66" y="1356037"/>
            <a:ext cx="3174154" cy="23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Classificação dos caules:</a:t>
            </a:r>
          </a:p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dirty="0" smtClean="0"/>
              <a:t>Aéreos;</a:t>
            </a:r>
          </a:p>
          <a:p>
            <a:pPr marL="0" indent="0">
              <a:buNone/>
            </a:pPr>
            <a:r>
              <a:rPr lang="pt-BR" dirty="0" smtClean="0"/>
              <a:t>Subterrâneos;</a:t>
            </a:r>
          </a:p>
          <a:p>
            <a:pPr marL="0" indent="0">
              <a:buNone/>
            </a:pPr>
            <a:r>
              <a:rPr lang="pt-BR" dirty="0" smtClean="0"/>
              <a:t>Aquáticos. 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08" y="5418628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1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Classificação dos caules:</a:t>
            </a:r>
          </a:p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b="1" dirty="0" smtClean="0"/>
              <a:t>Aéreos: </a:t>
            </a:r>
            <a:r>
              <a:rPr lang="pt-BR" dirty="0" smtClean="0"/>
              <a:t>Acima da superfície do solo. </a:t>
            </a:r>
          </a:p>
          <a:p>
            <a:pPr>
              <a:buFontTx/>
              <a:buChar char="-"/>
            </a:pPr>
            <a:r>
              <a:rPr lang="pt-BR" dirty="0" smtClean="0"/>
              <a:t>Eretos (desenvolvimento quase vertical);</a:t>
            </a:r>
          </a:p>
          <a:p>
            <a:pPr>
              <a:buFontTx/>
              <a:buChar char="-"/>
            </a:pPr>
            <a:r>
              <a:rPr lang="pt-BR" dirty="0" smtClean="0"/>
              <a:t>Rastejantes;</a:t>
            </a:r>
          </a:p>
          <a:p>
            <a:pPr>
              <a:buFontTx/>
              <a:buChar char="-"/>
            </a:pPr>
            <a:r>
              <a:rPr lang="pt-BR" dirty="0" smtClean="0"/>
              <a:t>Trepadores. </a:t>
            </a:r>
          </a:p>
          <a:p>
            <a:pPr marL="0" indent="0">
              <a:buNone/>
            </a:pP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08" y="5418628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168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036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Classificação dos caules:</a:t>
            </a:r>
          </a:p>
          <a:p>
            <a:r>
              <a:rPr lang="pt-BR" sz="28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800" b="1" dirty="0" smtClean="0"/>
              <a:t>Aéreos eretos:</a:t>
            </a:r>
          </a:p>
          <a:p>
            <a:pPr algn="just"/>
            <a:r>
              <a:rPr lang="pt-BR" sz="2800" b="1" dirty="0" smtClean="0"/>
              <a:t>Tronco: </a:t>
            </a:r>
            <a:r>
              <a:rPr lang="pt-BR" sz="2800" dirty="0" smtClean="0"/>
              <a:t>Lenhoso, resistentes, cilíndrico ou cônico, ramificado. Ocorre em árvores e arbustos.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11" y="3979869"/>
            <a:ext cx="1927889" cy="136981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869" y="5026550"/>
            <a:ext cx="2466975" cy="18478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" y="3982040"/>
            <a:ext cx="2822004" cy="211650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507" y="5082134"/>
            <a:ext cx="2389687" cy="179226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884" y="4112150"/>
            <a:ext cx="1371600" cy="18288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08" y="5418628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624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036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Classificação dos caules:</a:t>
            </a:r>
          </a:p>
          <a:p>
            <a:r>
              <a:rPr lang="pt-BR" sz="28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800" b="1" dirty="0" smtClean="0"/>
              <a:t>Aéreos eretos:</a:t>
            </a:r>
          </a:p>
          <a:p>
            <a:pPr algn="just"/>
            <a:r>
              <a:rPr lang="pt-BR" sz="2800" b="1" dirty="0" smtClean="0"/>
              <a:t>haste: </a:t>
            </a:r>
            <a:r>
              <a:rPr lang="pt-BR" sz="2800" dirty="0" smtClean="0"/>
              <a:t>Herbáceo ou fracamente lenhificado, pouco resistente. Ocorre nas ervas e nos subarbustos.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08" y="5418628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39" y="4280815"/>
            <a:ext cx="3493170" cy="249929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39" y="4154784"/>
            <a:ext cx="1752600" cy="260985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" y="4139306"/>
            <a:ext cx="1341934" cy="266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297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caules: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600" b="1" dirty="0" smtClean="0"/>
              <a:t>Aéreos eretos:</a:t>
            </a:r>
          </a:p>
          <a:p>
            <a:pPr algn="just"/>
            <a:r>
              <a:rPr lang="pt-BR" sz="2600" b="1" dirty="0" smtClean="0"/>
              <a:t>Estipe: </a:t>
            </a:r>
            <a:r>
              <a:rPr lang="pt-BR" sz="2600" dirty="0" smtClean="0"/>
              <a:t>É também denominado de espique  ou estípite. Lenhoso, resistente, cilíndrico, longo e em geral não ramificado, com capitel de folhas na extremidade. É o caule das palmeiras, ocorrendo raramente entre </a:t>
            </a:r>
            <a:r>
              <a:rPr lang="pt-BR" sz="2600" i="1" dirty="0" err="1" smtClean="0"/>
              <a:t>Dicotyledoneae</a:t>
            </a:r>
            <a:r>
              <a:rPr lang="pt-BR" sz="2600" i="1" dirty="0" smtClean="0"/>
              <a:t>.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5" y="4846826"/>
            <a:ext cx="1352883" cy="204582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83" y="4969384"/>
            <a:ext cx="2466975" cy="18478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80758"/>
            <a:ext cx="1677357" cy="223647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8" y="4829732"/>
            <a:ext cx="2788840" cy="2080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08" y="5418628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538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297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caules: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600" b="1" dirty="0" smtClean="0"/>
              <a:t>Aéreos eretos:</a:t>
            </a:r>
          </a:p>
          <a:p>
            <a:pPr algn="just"/>
            <a:r>
              <a:rPr lang="pt-BR" sz="2600" b="1" dirty="0" smtClean="0"/>
              <a:t>Colmo: </a:t>
            </a:r>
            <a:r>
              <a:rPr lang="pt-BR" sz="2600" dirty="0" err="1"/>
              <a:t>S</a:t>
            </a:r>
            <a:r>
              <a:rPr lang="pt-BR" sz="2600" dirty="0" err="1" smtClean="0"/>
              <a:t>ilicoso</a:t>
            </a:r>
            <a:r>
              <a:rPr lang="pt-BR" sz="2600" dirty="0" smtClean="0"/>
              <a:t>, cilíndrico, com nós e entrenós bem marcantes. Pode ser cheio e oco ou fistuloso.  Ex.: </a:t>
            </a:r>
            <a:r>
              <a:rPr lang="pt-BR" sz="2600" i="1" dirty="0" err="1" smtClean="0"/>
              <a:t>Gramineae</a:t>
            </a:r>
            <a:r>
              <a:rPr lang="pt-BR" sz="2600" dirty="0" smtClean="0"/>
              <a:t>: Milho, bambu, </a:t>
            </a:r>
            <a:r>
              <a:rPr lang="pt-BR" sz="2600" dirty="0" err="1" smtClean="0"/>
              <a:t>cana-de-açucar</a:t>
            </a:r>
            <a:r>
              <a:rPr lang="pt-BR" sz="2600" i="1" dirty="0" smtClean="0"/>
              <a:t>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08" y="5418628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35" y="3995747"/>
            <a:ext cx="3237614" cy="21627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39" y="5077110"/>
            <a:ext cx="2414096" cy="17808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0" y="3907438"/>
            <a:ext cx="1823607" cy="208306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53" y="3949028"/>
            <a:ext cx="2208416" cy="14696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643" y="3907438"/>
            <a:ext cx="1847850" cy="246697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0" y="5480225"/>
            <a:ext cx="2276591" cy="15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De onde se originam as sementes?  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64" y="5445224"/>
            <a:ext cx="1883701" cy="141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7000"/>
            <a:ext cx="3320799" cy="249059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50" y="3880225"/>
            <a:ext cx="6436712" cy="301546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80357"/>
            <a:ext cx="3319816" cy="224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297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caules: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600" b="1" dirty="0" smtClean="0"/>
              <a:t>Aéreos eretos:</a:t>
            </a:r>
          </a:p>
          <a:p>
            <a:pPr algn="just"/>
            <a:r>
              <a:rPr lang="pt-BR" sz="2600" b="1" dirty="0" smtClean="0"/>
              <a:t>Escapo: </a:t>
            </a:r>
            <a:r>
              <a:rPr lang="pt-BR" sz="2600" dirty="0" smtClean="0"/>
              <a:t>Que sai de rizoma, bulbo etc.; não-ramificado, </a:t>
            </a:r>
            <a:r>
              <a:rPr lang="pt-BR" sz="2600" dirty="0" err="1" smtClean="0"/>
              <a:t>áfilo</a:t>
            </a:r>
            <a:r>
              <a:rPr lang="pt-BR" sz="2600" dirty="0" smtClean="0"/>
              <a:t> e sustenta flores na extremidade. Ocorre em plantas cujo caule é muito reduzido ou subterrâneos e suas folhas aparentam nascer diretamente nascer diretamente do solo. </a:t>
            </a:r>
            <a:endParaRPr lang="pt-BR" sz="2600" i="1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08" y="5418628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75" y="5223027"/>
            <a:ext cx="2227828" cy="166979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66" y="4891588"/>
            <a:ext cx="1398654" cy="203030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03" y="4476750"/>
            <a:ext cx="19145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297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caules: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600" b="1" dirty="0" smtClean="0"/>
              <a:t>Aéreos rastejantes:</a:t>
            </a:r>
          </a:p>
          <a:p>
            <a:pPr marL="0" indent="0">
              <a:buNone/>
            </a:pPr>
            <a:r>
              <a:rPr lang="pt-BR" sz="2600" dirty="0" smtClean="0"/>
              <a:t>São apoiados e paralelos ao solo, com ou sem raízes, de trechos em trechos. Ex.: abóbora.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82" y="4972734"/>
            <a:ext cx="1950790" cy="195079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7389"/>
            <a:ext cx="3308459" cy="248134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05" y="3397097"/>
            <a:ext cx="1704975" cy="1905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59" y="4984406"/>
            <a:ext cx="2190750" cy="20859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08" y="5418628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994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297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caules: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600" b="1" dirty="0" smtClean="0"/>
              <a:t>Aéreos trepadores:</a:t>
            </a:r>
          </a:p>
          <a:p>
            <a:pPr marL="0" indent="0">
              <a:buNone/>
            </a:pPr>
            <a:r>
              <a:rPr lang="pt-BR" sz="2600" dirty="0" smtClean="0"/>
              <a:t>São os que sobem num suporte, por meio de elementos de fixação, ou a ele se enroscam por meio de raízes adventícias ou gavinhas. </a:t>
            </a:r>
          </a:p>
          <a:p>
            <a:pPr marL="0" indent="0" algn="just">
              <a:buNone/>
            </a:pPr>
            <a:r>
              <a:rPr lang="pt-BR" sz="2600" b="1" dirty="0" smtClean="0"/>
              <a:t>Volúveis: </a:t>
            </a:r>
            <a:r>
              <a:rPr lang="pt-BR" sz="2600" dirty="0" smtClean="0"/>
              <a:t>Enroscam-se, mas sem auxílio de órgãos de fixação.  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08" y="5418628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15" y="5070676"/>
            <a:ext cx="2238896" cy="168812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73" y="4967249"/>
            <a:ext cx="2619569" cy="196467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81" y="463507"/>
            <a:ext cx="1884944" cy="140551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628" y="5021012"/>
            <a:ext cx="2354001" cy="1774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103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297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caules: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600" b="1" dirty="0" smtClean="0"/>
              <a:t>Aéreos</a:t>
            </a:r>
          </a:p>
          <a:p>
            <a:pPr marL="0" indent="0" algn="just">
              <a:buNone/>
            </a:pPr>
            <a:r>
              <a:rPr lang="pt-BR" sz="2600" b="1" dirty="0" smtClean="0"/>
              <a:t>Estolão ou estolho: </a:t>
            </a:r>
            <a:r>
              <a:rPr lang="pt-BR" sz="2600" dirty="0" smtClean="0"/>
              <a:t>Broto lateral, em geral longo, formado de espaço a espaço, rosetas foliares e raízes fasciculadas, assegurando a multiplicação vegetativa; entre as rosetas foliares há ou não um nó. Pode ser aéreo, apoiado sobre o solo, subterrâneo ou aquático. Ex.: aguapé, morangueiro.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48" y="5437497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8046"/>
            <a:ext cx="2540000" cy="19431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66" y="4749827"/>
            <a:ext cx="1588942" cy="21213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47" y="5806180"/>
            <a:ext cx="1563009" cy="103634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43" y="4743159"/>
            <a:ext cx="1510583" cy="211481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326" y="4753736"/>
            <a:ext cx="1390946" cy="10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297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caules: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600" b="1" dirty="0" smtClean="0"/>
              <a:t>Subterrâneos </a:t>
            </a:r>
          </a:p>
          <a:p>
            <a:pPr marL="0" indent="0" algn="just">
              <a:buNone/>
            </a:pPr>
            <a:r>
              <a:rPr lang="pt-BR" sz="2600" b="1" dirty="0" smtClean="0"/>
              <a:t>Rizoma: </a:t>
            </a:r>
            <a:r>
              <a:rPr lang="pt-BR" sz="2600" dirty="0" smtClean="0"/>
              <a:t>Geralmente horizontal, emitindo, de espaço a espaço, brotos aéreos foliosos e floríferos; dotado de nós, entrenós, gemas e escamas, podendo emitir raízes. Ex.: Bananeira, bambu, espada são Jorge.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48" y="5437497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9" y="4548209"/>
            <a:ext cx="3052313" cy="228923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39" y="5085184"/>
            <a:ext cx="2322392" cy="174179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025" y="4732331"/>
            <a:ext cx="1361608" cy="178607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23" y="4515615"/>
            <a:ext cx="1305742" cy="97804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23" y="5448679"/>
            <a:ext cx="1929404" cy="144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2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297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caules: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600" b="1" dirty="0" smtClean="0"/>
              <a:t>Subterrâneos </a:t>
            </a:r>
          </a:p>
          <a:p>
            <a:pPr marL="0" indent="0" algn="just">
              <a:buNone/>
            </a:pPr>
            <a:r>
              <a:rPr lang="pt-BR" sz="2600" b="1" dirty="0" smtClean="0"/>
              <a:t>Tubérculo: </a:t>
            </a:r>
            <a:r>
              <a:rPr lang="pt-BR" sz="2600" dirty="0" smtClean="0"/>
              <a:t>Geralmente </a:t>
            </a:r>
            <a:r>
              <a:rPr lang="pt-BR" sz="2600" dirty="0" err="1" smtClean="0"/>
              <a:t>ovóide</a:t>
            </a:r>
            <a:r>
              <a:rPr lang="pt-BR" sz="2600" dirty="0" smtClean="0"/>
              <a:t>, com gemas ou “olhos” nas axilas de sua cicatrizes: dotado de reservas nutritivas, como amido. Ex.: Batata inglesa.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48" y="5437497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4" y="3937170"/>
            <a:ext cx="2438400" cy="187642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33" y="3815594"/>
            <a:ext cx="3181350" cy="1438275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87907"/>
            <a:ext cx="2803579" cy="18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29765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caules: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600" b="1" dirty="0" smtClean="0"/>
              <a:t>Subterrâneos </a:t>
            </a:r>
          </a:p>
          <a:p>
            <a:pPr marL="0" indent="0" algn="just">
              <a:buNone/>
            </a:pPr>
            <a:r>
              <a:rPr lang="pt-BR" sz="2600" b="1" dirty="0" smtClean="0"/>
              <a:t>Bulbo: </a:t>
            </a:r>
            <a:r>
              <a:rPr lang="pt-BR" sz="2600" dirty="0" smtClean="0"/>
              <a:t>Formado por um eixo cônico que constitui o prato (caule), dotado de gemas, rodeado de catafilos, em geral com acúmulo de reservas, tendo na base raízes fasciculadas. </a:t>
            </a:r>
          </a:p>
          <a:p>
            <a:pPr marL="0" indent="0" algn="just">
              <a:buNone/>
            </a:pPr>
            <a:r>
              <a:rPr lang="pt-BR" sz="2600" b="1" dirty="0" smtClean="0"/>
              <a:t>Bulbo sólido </a:t>
            </a:r>
            <a:r>
              <a:rPr lang="pt-BR" sz="2600" b="1" dirty="0" smtClean="0">
                <a:sym typeface="Wingdings" panose="05000000000000000000" pitchFamily="2" charset="2"/>
              </a:rPr>
              <a:t> Açafrão, falsa tiririca. </a:t>
            </a:r>
            <a:endParaRPr lang="pt-BR" sz="2600" b="1" dirty="0" smtClean="0"/>
          </a:p>
          <a:p>
            <a:pPr marL="0" indent="0" algn="just">
              <a:buNone/>
            </a:pPr>
            <a:r>
              <a:rPr lang="pt-BR" sz="2600" b="1" dirty="0" smtClean="0"/>
              <a:t>Bulbo escamoso </a:t>
            </a:r>
            <a:r>
              <a:rPr lang="pt-BR" sz="2600" b="1" dirty="0" smtClean="0">
                <a:sym typeface="Wingdings" panose="05000000000000000000" pitchFamily="2" charset="2"/>
              </a:rPr>
              <a:t> Lírio</a:t>
            </a:r>
            <a:endParaRPr lang="pt-BR" sz="2600" b="1" dirty="0" smtClean="0"/>
          </a:p>
          <a:p>
            <a:pPr marL="0" indent="0" algn="just">
              <a:buNone/>
            </a:pPr>
            <a:r>
              <a:rPr lang="pt-BR" sz="2600" b="1" dirty="0" smtClean="0"/>
              <a:t>Bulbo </a:t>
            </a:r>
            <a:r>
              <a:rPr lang="pt-BR" sz="2600" b="1" dirty="0" err="1" smtClean="0"/>
              <a:t>tunicado</a:t>
            </a:r>
            <a:r>
              <a:rPr lang="pt-BR" sz="2600" b="1" dirty="0" smtClean="0"/>
              <a:t> </a:t>
            </a:r>
            <a:r>
              <a:rPr lang="pt-BR" sz="2600" b="1" dirty="0" smtClean="0">
                <a:sym typeface="Wingdings" panose="05000000000000000000" pitchFamily="2" charset="2"/>
              </a:rPr>
              <a:t> Cebola</a:t>
            </a:r>
            <a:endParaRPr lang="pt-BR" sz="2600" b="1" dirty="0" smtClean="0"/>
          </a:p>
          <a:p>
            <a:pPr marL="0" indent="0" algn="just">
              <a:buNone/>
            </a:pPr>
            <a:r>
              <a:rPr lang="pt-BR" sz="2600" b="1" dirty="0" smtClean="0"/>
              <a:t>Bulbo composto ou bulbilho </a:t>
            </a:r>
            <a:r>
              <a:rPr lang="pt-BR" sz="2600" b="1" dirty="0" smtClean="0">
                <a:sym typeface="Wingdings" panose="05000000000000000000" pitchFamily="2" charset="2"/>
              </a:rPr>
              <a:t> Alho. </a:t>
            </a:r>
            <a:endParaRPr lang="pt-BR" sz="2600" b="1" dirty="0" smtClean="0"/>
          </a:p>
          <a:p>
            <a:pPr marL="0" indent="0" algn="just">
              <a:buNone/>
            </a:pPr>
            <a:endParaRPr lang="pt-BR" sz="26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48" y="5437497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0754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297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caules: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600" b="1" dirty="0" smtClean="0"/>
              <a:t>Subterrâneos </a:t>
            </a:r>
          </a:p>
          <a:p>
            <a:pPr marL="0" indent="0" algn="just">
              <a:buNone/>
            </a:pPr>
            <a:r>
              <a:rPr lang="pt-BR" sz="2600" b="1" dirty="0" smtClean="0"/>
              <a:t>Bulbos:</a:t>
            </a:r>
            <a:endParaRPr lang="pt-BR" sz="26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48" y="5437497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8" y="3580358"/>
            <a:ext cx="2540000" cy="3175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657" y="2327298"/>
            <a:ext cx="6350000" cy="21717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95" y="4516802"/>
            <a:ext cx="30099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9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297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caules: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600" b="1" dirty="0" smtClean="0"/>
              <a:t>Subterrâneos </a:t>
            </a:r>
          </a:p>
          <a:p>
            <a:pPr marL="0" indent="0" algn="just">
              <a:buNone/>
            </a:pPr>
            <a:r>
              <a:rPr lang="pt-BR" sz="2600" b="1" dirty="0" smtClean="0"/>
              <a:t>Bulbos:</a:t>
            </a:r>
            <a:endParaRPr lang="pt-BR" sz="26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48" y="5437497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8" y="3032111"/>
            <a:ext cx="2540000" cy="3175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88" y="2247051"/>
            <a:ext cx="2961090" cy="224038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38" y="2626304"/>
            <a:ext cx="2967040" cy="222528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31" y="4776998"/>
            <a:ext cx="2855551" cy="180851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14" y="4925487"/>
            <a:ext cx="2700705" cy="16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297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caules: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habitat:</a:t>
            </a:r>
          </a:p>
          <a:p>
            <a:pPr marL="0" indent="0">
              <a:buNone/>
            </a:pPr>
            <a:r>
              <a:rPr lang="pt-BR" sz="2600" b="1" dirty="0" smtClean="0"/>
              <a:t>Subterrâneos </a:t>
            </a:r>
          </a:p>
          <a:p>
            <a:pPr marL="0" indent="0" algn="just">
              <a:buNone/>
            </a:pPr>
            <a:r>
              <a:rPr lang="pt-BR" sz="2600" b="1" dirty="0" smtClean="0"/>
              <a:t>Bulbos:</a:t>
            </a:r>
            <a:endParaRPr lang="pt-BR" sz="2600" dirty="0" smtClean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56" y="2815484"/>
            <a:ext cx="4683144" cy="2809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30434"/>
            <a:ext cx="3546456" cy="3408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48" y="5437497"/>
            <a:ext cx="1670912" cy="13367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6922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Sementes: </a:t>
            </a:r>
            <a:r>
              <a:rPr lang="pt-BR" dirty="0"/>
              <a:t>O termo semente é usado, em geral, para designar o conjunto formado por um esporófito jovem </a:t>
            </a:r>
            <a:r>
              <a:rPr lang="pt-BR" dirty="0" smtClean="0"/>
              <a:t>– o embrião </a:t>
            </a:r>
            <a:r>
              <a:rPr lang="pt-BR" dirty="0"/>
              <a:t>(em algum estádio de desenvolvimento</a:t>
            </a:r>
            <a:r>
              <a:rPr lang="pt-BR" dirty="0" smtClean="0"/>
              <a:t>), </a:t>
            </a:r>
            <a:r>
              <a:rPr lang="pt-BR" dirty="0"/>
              <a:t>um tecido de reserva alimentar - o </a:t>
            </a:r>
            <a:r>
              <a:rPr lang="pt-BR" dirty="0" smtClean="0"/>
              <a:t>endosperma, </a:t>
            </a:r>
            <a:r>
              <a:rPr lang="pt-BR" dirty="0"/>
              <a:t>e um envoltório protetor.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64" y="5445224"/>
            <a:ext cx="1883701" cy="1412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686695"/>
            <a:ext cx="2979415" cy="1982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955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desenvolvimento do caule:</a:t>
            </a:r>
          </a:p>
          <a:p>
            <a:pPr marL="0" indent="0" algn="just">
              <a:buNone/>
            </a:pPr>
            <a:r>
              <a:rPr lang="pt-BR" sz="2600" b="1" dirty="0" smtClean="0"/>
              <a:t>Erva: </a:t>
            </a:r>
            <a:r>
              <a:rPr lang="pt-BR" sz="2600" dirty="0" smtClean="0"/>
              <a:t>Pouco desenvolvida, pequena consistência, em virtude da pequena ou nenhuma lenhificação.  </a:t>
            </a:r>
          </a:p>
          <a:p>
            <a:pPr marL="0" indent="0" algn="just">
              <a:buNone/>
            </a:pPr>
            <a:r>
              <a:rPr lang="pt-BR" sz="2600" b="1" dirty="0" smtClean="0"/>
              <a:t>Subarbusto:</a:t>
            </a:r>
            <a:r>
              <a:rPr lang="pt-BR" sz="2600" dirty="0" smtClean="0"/>
              <a:t> Arbusto pequeno, até 1 m de altura (base lenhosa e o restante herbáceo), ramos tenros. </a:t>
            </a:r>
          </a:p>
          <a:p>
            <a:pPr marL="0" indent="0" algn="just">
              <a:buNone/>
            </a:pPr>
            <a:r>
              <a:rPr lang="pt-BR" sz="2600" b="1" dirty="0" smtClean="0"/>
              <a:t>Arbusto: </a:t>
            </a:r>
            <a:r>
              <a:rPr lang="pt-BR" sz="2600" dirty="0" smtClean="0"/>
              <a:t>Tamanho médio inferior a 5m, resistente e lenhoso inferiormente e tenro e suculento superiormente, sem um tronco predominante, porque ramifica a partir da base. </a:t>
            </a:r>
          </a:p>
          <a:p>
            <a:pPr marL="0" indent="0" algn="just">
              <a:buNone/>
            </a:pPr>
            <a:r>
              <a:rPr lang="pt-BR" sz="2600" b="1" dirty="0" smtClean="0"/>
              <a:t>Arvoreta: </a:t>
            </a:r>
            <a:r>
              <a:rPr lang="pt-BR" sz="2600" dirty="0" smtClean="0"/>
              <a:t>Com a mesma arquitetura  da árvore, porém alcança no máximo 5m. </a:t>
            </a:r>
            <a:endParaRPr lang="pt-BR" sz="2600" b="1" dirty="0" smtClean="0"/>
          </a:p>
          <a:p>
            <a:pPr marL="0" indent="0" algn="just">
              <a:buNone/>
            </a:pPr>
            <a:r>
              <a:rPr lang="pt-BR" sz="2600" b="1" dirty="0" smtClean="0"/>
              <a:t>Árvore: </a:t>
            </a:r>
            <a:r>
              <a:rPr lang="pt-BR" sz="2600" dirty="0" smtClean="0"/>
              <a:t>Grande tamanho, superior  a 5m, geralmente com tronco nítido e despido de ramos, na parte inferior; a parte ramificada constitui a copa. </a:t>
            </a:r>
          </a:p>
          <a:p>
            <a:pPr marL="0" indent="0" algn="just">
              <a:buNone/>
            </a:pPr>
            <a:r>
              <a:rPr lang="pt-BR" sz="2600" b="1" dirty="0" smtClean="0"/>
              <a:t>Liana: </a:t>
            </a:r>
            <a:r>
              <a:rPr lang="pt-BR" sz="2600" dirty="0" smtClean="0"/>
              <a:t>Cipó trepador </a:t>
            </a:r>
            <a:r>
              <a:rPr lang="pt-BR" sz="2600" dirty="0" err="1" smtClean="0"/>
              <a:t>sarmentoso</a:t>
            </a:r>
            <a:r>
              <a:rPr lang="pt-BR" sz="2600" dirty="0" smtClean="0"/>
              <a:t>, por vezes atingindo muitos metros comprimento. </a:t>
            </a:r>
          </a:p>
        </p:txBody>
      </p:sp>
    </p:spTree>
    <p:extLst>
      <p:ext uri="{BB962C8B-B14F-4D97-AF65-F5344CB8AC3E}">
        <p14:creationId xmlns:p14="http://schemas.microsoft.com/office/powerpoint/2010/main" val="314619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77773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95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 smtClean="0"/>
              <a:t>Classificação dos caules</a:t>
            </a:r>
          </a:p>
          <a:p>
            <a:r>
              <a:rPr lang="pt-BR" sz="2600" b="1" dirty="0" smtClean="0">
                <a:solidFill>
                  <a:schemeClr val="accent2">
                    <a:lumMod val="75000"/>
                  </a:schemeClr>
                </a:solidFill>
              </a:rPr>
              <a:t>Quanto ao desenvolvimento do caule: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4" t="66291" r="9223"/>
          <a:stretch/>
        </p:blipFill>
        <p:spPr>
          <a:xfrm>
            <a:off x="251520" y="5126818"/>
            <a:ext cx="4608512" cy="17563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63" y="2056311"/>
            <a:ext cx="3308314" cy="183060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82" y="4244713"/>
            <a:ext cx="1733550" cy="263842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5" t="-1" b="42163"/>
          <a:stretch/>
        </p:blipFill>
        <p:spPr>
          <a:xfrm>
            <a:off x="4821510" y="3886912"/>
            <a:ext cx="1910730" cy="301342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29" b="65819"/>
          <a:stretch/>
        </p:blipFill>
        <p:spPr>
          <a:xfrm>
            <a:off x="464790" y="3425549"/>
            <a:ext cx="4498082" cy="17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229600" cy="1143000"/>
          </a:xfrm>
          <a:solidFill>
            <a:schemeClr val="accent6">
              <a:lumMod val="60000"/>
              <a:lumOff val="40000"/>
              <a:alpha val="80000"/>
            </a:schemeClr>
          </a:solidFill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b="1" dirty="0" smtClean="0">
                <a:ln/>
                <a:solidFill>
                  <a:schemeClr val="accent4"/>
                </a:solidFill>
              </a:rPr>
              <a:t>Folhas</a:t>
            </a:r>
            <a:endParaRPr lang="pt-BR" b="1" dirty="0">
              <a:ln/>
              <a:solidFill>
                <a:schemeClr val="accent4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20" y="1342077"/>
            <a:ext cx="1307976" cy="1743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49" y="5453615"/>
            <a:ext cx="1810862" cy="135639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32" y="4544633"/>
            <a:ext cx="2313367" cy="23133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94" y="4800873"/>
            <a:ext cx="1951845" cy="156303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1221"/>
            <a:ext cx="2284804" cy="1713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89" y="5484303"/>
            <a:ext cx="1833957" cy="137369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88" y="429175"/>
            <a:ext cx="2105043" cy="1576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11" y="708932"/>
            <a:ext cx="2081051" cy="1296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" y="4544633"/>
            <a:ext cx="1920750" cy="1438708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222" y="363461"/>
            <a:ext cx="2175272" cy="1629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293" y="2973528"/>
            <a:ext cx="980468" cy="1045832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9" y="2924944"/>
            <a:ext cx="1060572" cy="10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Folhas:</a:t>
            </a:r>
          </a:p>
          <a:p>
            <a:pPr marL="0" indent="0" algn="just">
              <a:buNone/>
            </a:pPr>
            <a:r>
              <a:rPr lang="pt-BR" dirty="0" smtClean="0"/>
              <a:t>Expansão lateral e </a:t>
            </a:r>
            <a:r>
              <a:rPr lang="pt-BR" b="1" dirty="0" smtClean="0"/>
              <a:t>laminar</a:t>
            </a:r>
            <a:r>
              <a:rPr lang="pt-BR" dirty="0" smtClean="0"/>
              <a:t> do caule, de </a:t>
            </a:r>
            <a:r>
              <a:rPr lang="pt-BR" b="1" dirty="0" smtClean="0"/>
              <a:t>simetria bilateral</a:t>
            </a:r>
            <a:r>
              <a:rPr lang="pt-BR" dirty="0" smtClean="0"/>
              <a:t> e </a:t>
            </a:r>
            <a:r>
              <a:rPr lang="pt-BR" b="1" dirty="0" smtClean="0"/>
              <a:t>crescimento limitado</a:t>
            </a:r>
            <a:r>
              <a:rPr lang="pt-BR" dirty="0" smtClean="0"/>
              <a:t>, constituindo-se num órgão vegetativo com importantes </a:t>
            </a:r>
            <a:r>
              <a:rPr lang="pt-BR" b="1" dirty="0" smtClean="0"/>
              <a:t>funções metabólicas</a:t>
            </a:r>
            <a:r>
              <a:rPr lang="pt-BR" dirty="0" smtClean="0"/>
              <a:t>. 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"/>
            <a:ext cx="1043607" cy="156021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151"/>
            <a:ext cx="971600" cy="144774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36" y="3864755"/>
            <a:ext cx="2266812" cy="150846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42" y="5427604"/>
            <a:ext cx="2893468" cy="144673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304"/>
            <a:ext cx="2653806" cy="250784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18" y="4204692"/>
            <a:ext cx="34385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5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Funções das folhas:</a:t>
            </a:r>
          </a:p>
          <a:p>
            <a:r>
              <a:rPr lang="pt-BR" dirty="0" smtClean="0"/>
              <a:t>Fotossíntese;</a:t>
            </a:r>
          </a:p>
          <a:p>
            <a:r>
              <a:rPr lang="pt-BR" dirty="0" smtClean="0"/>
              <a:t>Respiração;</a:t>
            </a:r>
          </a:p>
          <a:p>
            <a:r>
              <a:rPr lang="pt-BR" dirty="0" smtClean="0"/>
              <a:t>Transpiração. </a:t>
            </a:r>
          </a:p>
        </p:txBody>
      </p:sp>
    </p:spTree>
    <p:extLst>
      <p:ext uri="{BB962C8B-B14F-4D97-AF65-F5344CB8AC3E}">
        <p14:creationId xmlns:p14="http://schemas.microsoft.com/office/powerpoint/2010/main" val="226676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Partes constituintes da folha:</a:t>
            </a:r>
          </a:p>
          <a:p>
            <a:pPr marL="0" indent="0">
              <a:buNone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Limbo: </a:t>
            </a:r>
            <a:r>
              <a:rPr lang="pt-BR" dirty="0" smtClean="0"/>
              <a:t>parte laminar e bilateral. </a:t>
            </a:r>
          </a:p>
          <a:p>
            <a:pPr marL="0" indent="0">
              <a:buNone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Pecíolo: </a:t>
            </a:r>
            <a:r>
              <a:rPr lang="pt-BR" dirty="0" smtClean="0"/>
              <a:t>haste sustentadora do limbo. </a:t>
            </a:r>
            <a:endParaRPr lang="pt-B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Bainha: </a:t>
            </a:r>
            <a:r>
              <a:rPr lang="pt-BR" dirty="0" smtClean="0"/>
              <a:t>parte basilar e alargada da folha que abraça o caule. </a:t>
            </a:r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Estípulas: </a:t>
            </a:r>
            <a:r>
              <a:rPr lang="pt-BR" dirty="0" smtClean="0"/>
              <a:t>Cada um dos apêndices, geralmente laminares e em número de dois, que se formam de cada lado da base foliar.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20" y="1268760"/>
            <a:ext cx="2469480" cy="158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0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Partes constituintes da folha:</a:t>
            </a:r>
          </a:p>
          <a:p>
            <a:pPr marL="0" indent="0">
              <a:buNone/>
            </a:pPr>
            <a:r>
              <a:rPr lang="pt-BR" sz="2800" b="1" dirty="0" smtClean="0">
                <a:solidFill>
                  <a:schemeClr val="accent2">
                    <a:lumMod val="75000"/>
                  </a:schemeClr>
                </a:solidFill>
              </a:rPr>
              <a:t>Limbo:</a:t>
            </a:r>
            <a:endParaRPr lang="pt-BR" sz="2800" dirty="0" smtClean="0"/>
          </a:p>
          <a:p>
            <a:pPr marL="0" indent="0">
              <a:buNone/>
            </a:pPr>
            <a:r>
              <a:rPr lang="pt-BR" sz="2800" b="1" dirty="0" smtClean="0">
                <a:solidFill>
                  <a:schemeClr val="accent2">
                    <a:lumMod val="75000"/>
                  </a:schemeClr>
                </a:solidFill>
              </a:rPr>
              <a:t>Pecíolo:</a:t>
            </a:r>
          </a:p>
          <a:p>
            <a:pPr marL="0" indent="0">
              <a:buNone/>
            </a:pPr>
            <a:r>
              <a:rPr lang="pt-BR" sz="2800" b="1" dirty="0" smtClean="0">
                <a:solidFill>
                  <a:schemeClr val="accent2">
                    <a:lumMod val="75000"/>
                  </a:schemeClr>
                </a:solidFill>
              </a:rPr>
              <a:t>Bainha:</a:t>
            </a:r>
            <a:endParaRPr lang="pt-BR" sz="2800" dirty="0" smtClean="0"/>
          </a:p>
          <a:p>
            <a:pPr marL="0" indent="0">
              <a:buNone/>
            </a:pPr>
            <a:r>
              <a:rPr lang="pt-BR" sz="2800" b="1" dirty="0" smtClean="0">
                <a:solidFill>
                  <a:schemeClr val="accent2">
                    <a:lumMod val="75000"/>
                  </a:schemeClr>
                </a:solidFill>
              </a:rPr>
              <a:t>Estípulas:</a:t>
            </a:r>
            <a:endParaRPr lang="pt-BR" sz="2800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691" y="1185484"/>
            <a:ext cx="3636404" cy="546103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212" y="4613673"/>
            <a:ext cx="2076805" cy="222713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7" y="4613673"/>
            <a:ext cx="3006458" cy="225484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500" y="5475511"/>
            <a:ext cx="1935921" cy="13044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3858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Órgãos vegetais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95325"/>
            <a:ext cx="8496944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Folhas:</a:t>
            </a:r>
            <a:endParaRPr lang="pt-BR" b="1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30" y="1488550"/>
            <a:ext cx="5023919" cy="376793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69" y="4681768"/>
            <a:ext cx="2914019" cy="204813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20" y="1957893"/>
            <a:ext cx="2449379" cy="22753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66708"/>
            <a:ext cx="5662227" cy="253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/>
          <p:cNvSpPr txBox="1"/>
          <p:nvPr/>
        </p:nvSpPr>
        <p:spPr>
          <a:xfrm>
            <a:off x="1043608" y="1700808"/>
            <a:ext cx="29523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</a:rPr>
              <a:t>Nervuras</a:t>
            </a:r>
            <a:endParaRPr lang="pt-BR" sz="3600" b="1" dirty="0">
              <a:solidFill>
                <a:srgbClr val="FF0000"/>
              </a:solidFill>
            </a:endParaRPr>
          </a:p>
        </p:txBody>
      </p:sp>
      <p:cxnSp>
        <p:nvCxnSpPr>
          <p:cNvPr id="19" name="Conector de seta reta 18"/>
          <p:cNvCxnSpPr/>
          <p:nvPr/>
        </p:nvCxnSpPr>
        <p:spPr>
          <a:xfrm>
            <a:off x="2699792" y="2347139"/>
            <a:ext cx="504056" cy="7218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>
            <a:stCxn id="17" idx="3"/>
          </p:cNvCxnSpPr>
          <p:nvPr/>
        </p:nvCxnSpPr>
        <p:spPr>
          <a:xfrm flipV="1">
            <a:off x="3995936" y="1486525"/>
            <a:ext cx="3096344" cy="5374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Imagem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272808" cy="492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/>
          <p:cNvSpPr txBox="1"/>
          <p:nvPr/>
        </p:nvSpPr>
        <p:spPr>
          <a:xfrm>
            <a:off x="1043608" y="1700808"/>
            <a:ext cx="29523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</a:rPr>
              <a:t>Nervuras</a:t>
            </a:r>
            <a:endParaRPr lang="pt-BR" sz="3600" b="1" dirty="0">
              <a:solidFill>
                <a:srgbClr val="FF0000"/>
              </a:solidFill>
            </a:endParaRPr>
          </a:p>
        </p:txBody>
      </p:sp>
      <p:cxnSp>
        <p:nvCxnSpPr>
          <p:cNvPr id="19" name="Conector de seta reta 18"/>
          <p:cNvCxnSpPr/>
          <p:nvPr/>
        </p:nvCxnSpPr>
        <p:spPr>
          <a:xfrm>
            <a:off x="2699792" y="2347139"/>
            <a:ext cx="504056" cy="7218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>
            <a:stCxn id="17" idx="3"/>
          </p:cNvCxnSpPr>
          <p:nvPr/>
        </p:nvCxnSpPr>
        <p:spPr>
          <a:xfrm flipV="1">
            <a:off x="3995936" y="1486525"/>
            <a:ext cx="3096344" cy="5374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96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12130</TotalTime>
  <Words>3218</Words>
  <Application>Microsoft Office PowerPoint</Application>
  <PresentationFormat>Apresentação na tela (4:3)</PresentationFormat>
  <Paragraphs>494</Paragraphs>
  <Slides>125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125</vt:i4>
      </vt:variant>
    </vt:vector>
  </HeadingPairs>
  <TitlesOfParts>
    <vt:vector size="129" baseType="lpstr">
      <vt:lpstr>Arial</vt:lpstr>
      <vt:lpstr>Calibri</vt:lpstr>
      <vt:lpstr>Wingdings</vt:lpstr>
      <vt:lpstr>Tema do Office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Apresentação do PowerPoint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Reunião do colegiado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Cultura de tecidos</vt:lpstr>
      <vt:lpstr>Caule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Folhas</vt:lpstr>
      <vt:lpstr>Órgãos vegetais</vt:lpstr>
      <vt:lpstr>Órgãos vegetais</vt:lpstr>
      <vt:lpstr>Órgãos vegetais</vt:lpstr>
      <vt:lpstr>Órgãos vegetais</vt:lpstr>
      <vt:lpstr>Órgãos vegetais</vt:lpstr>
      <vt:lpstr>Apresentação do PowerPoint</vt:lpstr>
      <vt:lpstr>Apresentação do PowerPoint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Flores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  <vt:lpstr>Órgãos vegetais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Tecidos vegetais</dc:title>
  <dc:creator>Hélida</dc:creator>
  <cp:lastModifiedBy>Hélida</cp:lastModifiedBy>
  <cp:revision>221</cp:revision>
  <dcterms:created xsi:type="dcterms:W3CDTF">2013-03-13T18:18:01Z</dcterms:created>
  <dcterms:modified xsi:type="dcterms:W3CDTF">2013-04-18T13:02:44Z</dcterms:modified>
</cp:coreProperties>
</file>