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6" r:id="rId2"/>
    <p:sldId id="286" r:id="rId3"/>
    <p:sldId id="258" r:id="rId4"/>
    <p:sldId id="259" r:id="rId5"/>
    <p:sldId id="260" r:id="rId6"/>
    <p:sldId id="261" r:id="rId7"/>
    <p:sldId id="264" r:id="rId8"/>
    <p:sldId id="262" r:id="rId9"/>
    <p:sldId id="265" r:id="rId10"/>
    <p:sldId id="263" r:id="rId11"/>
    <p:sldId id="266" r:id="rId12"/>
    <p:sldId id="287" r:id="rId13"/>
    <p:sldId id="288" r:id="rId14"/>
    <p:sldId id="289" r:id="rId15"/>
    <p:sldId id="267" r:id="rId16"/>
    <p:sldId id="268" r:id="rId17"/>
    <p:sldId id="269" r:id="rId18"/>
    <p:sldId id="270" r:id="rId19"/>
    <p:sldId id="271" r:id="rId20"/>
    <p:sldId id="272" r:id="rId21"/>
    <p:sldId id="283" r:id="rId22"/>
    <p:sldId id="273" r:id="rId23"/>
    <p:sldId id="274" r:id="rId24"/>
    <p:sldId id="275" r:id="rId25"/>
    <p:sldId id="276" r:id="rId26"/>
    <p:sldId id="277" r:id="rId27"/>
    <p:sldId id="285" r:id="rId28"/>
    <p:sldId id="284" r:id="rId29"/>
    <p:sldId id="278" r:id="rId30"/>
    <p:sldId id="279" r:id="rId31"/>
    <p:sldId id="292" r:id="rId32"/>
    <p:sldId id="293" r:id="rId33"/>
    <p:sldId id="298" r:id="rId34"/>
    <p:sldId id="280" r:id="rId35"/>
    <p:sldId id="291" r:id="rId36"/>
    <p:sldId id="290" r:id="rId37"/>
    <p:sldId id="296" r:id="rId38"/>
    <p:sldId id="294" r:id="rId39"/>
    <p:sldId id="297" r:id="rId40"/>
    <p:sldId id="295" r:id="rId41"/>
    <p:sldId id="302" r:id="rId42"/>
    <p:sldId id="303" r:id="rId43"/>
    <p:sldId id="304" r:id="rId44"/>
    <p:sldId id="305" r:id="rId45"/>
    <p:sldId id="306" r:id="rId46"/>
    <p:sldId id="309" r:id="rId47"/>
    <p:sldId id="310" r:id="rId48"/>
    <p:sldId id="312" r:id="rId49"/>
    <p:sldId id="313" r:id="rId50"/>
    <p:sldId id="314" r:id="rId51"/>
    <p:sldId id="315" r:id="rId52"/>
    <p:sldId id="316" r:id="rId53"/>
    <p:sldId id="317" r:id="rId54"/>
    <p:sldId id="326" r:id="rId55"/>
    <p:sldId id="319" r:id="rId56"/>
    <p:sldId id="318" r:id="rId57"/>
    <p:sldId id="332" r:id="rId58"/>
    <p:sldId id="301" r:id="rId59"/>
    <p:sldId id="322" r:id="rId60"/>
    <p:sldId id="327" r:id="rId61"/>
    <p:sldId id="328" r:id="rId62"/>
    <p:sldId id="329" r:id="rId63"/>
    <p:sldId id="331" r:id="rId64"/>
    <p:sldId id="334" r:id="rId65"/>
    <p:sldId id="335" r:id="rId66"/>
    <p:sldId id="336" r:id="rId67"/>
    <p:sldId id="338" r:id="rId68"/>
    <p:sldId id="337" r:id="rId69"/>
    <p:sldId id="339" r:id="rId70"/>
    <p:sldId id="340" r:id="rId71"/>
    <p:sldId id="348" r:id="rId72"/>
    <p:sldId id="341" r:id="rId73"/>
    <p:sldId id="349" r:id="rId74"/>
    <p:sldId id="342" r:id="rId75"/>
    <p:sldId id="343" r:id="rId76"/>
    <p:sldId id="344" r:id="rId77"/>
    <p:sldId id="345" r:id="rId78"/>
    <p:sldId id="346" r:id="rId79"/>
    <p:sldId id="347" r:id="rId80"/>
    <p:sldId id="333" r:id="rId81"/>
    <p:sldId id="350" r:id="rId82"/>
    <p:sldId id="320" r:id="rId83"/>
    <p:sldId id="300" r:id="rId84"/>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Estilo com Tema 1 - Ênfas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1392"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72F584-B2AD-4F0C-BA25-2D03A9A03045}" type="datetimeFigureOut">
              <a:rPr lang="pt-BR" smtClean="0"/>
              <a:t>22/10/2014</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F4E45A-E870-44CE-AC15-A2364350D46E}" type="slidenum">
              <a:rPr lang="pt-BR" smtClean="0"/>
              <a:t>‹nº›</a:t>
            </a:fld>
            <a:endParaRPr lang="pt-BR"/>
          </a:p>
        </p:txBody>
      </p:sp>
    </p:spTree>
    <p:extLst>
      <p:ext uri="{BB962C8B-B14F-4D97-AF65-F5344CB8AC3E}">
        <p14:creationId xmlns:p14="http://schemas.microsoft.com/office/powerpoint/2010/main" val="260908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3F4E45A-E870-44CE-AC15-A2364350D46E}" type="slidenum">
              <a:rPr lang="pt-BR" smtClean="0"/>
              <a:t>1</a:t>
            </a:fld>
            <a:endParaRPr lang="pt-BR"/>
          </a:p>
        </p:txBody>
      </p:sp>
    </p:spTree>
    <p:extLst>
      <p:ext uri="{BB962C8B-B14F-4D97-AF65-F5344CB8AC3E}">
        <p14:creationId xmlns:p14="http://schemas.microsoft.com/office/powerpoint/2010/main" val="3068105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3F4E45A-E870-44CE-AC15-A2364350D46E}" type="slidenum">
              <a:rPr lang="pt-BR" smtClean="0"/>
              <a:t>19</a:t>
            </a:fld>
            <a:endParaRPr lang="pt-BR"/>
          </a:p>
        </p:txBody>
      </p:sp>
    </p:spTree>
    <p:extLst>
      <p:ext uri="{BB962C8B-B14F-4D97-AF65-F5344CB8AC3E}">
        <p14:creationId xmlns:p14="http://schemas.microsoft.com/office/powerpoint/2010/main" val="3068105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3F4E45A-E870-44CE-AC15-A2364350D46E}" type="slidenum">
              <a:rPr lang="pt-BR" smtClean="0"/>
              <a:t>68</a:t>
            </a:fld>
            <a:endParaRPr lang="pt-BR"/>
          </a:p>
        </p:txBody>
      </p:sp>
    </p:spTree>
    <p:extLst>
      <p:ext uri="{BB962C8B-B14F-4D97-AF65-F5344CB8AC3E}">
        <p14:creationId xmlns:p14="http://schemas.microsoft.com/office/powerpoint/2010/main" val="788834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03F4E45A-E870-44CE-AC15-A2364350D46E}" type="slidenum">
              <a:rPr lang="pt-BR" smtClean="0"/>
              <a:t>83</a:t>
            </a:fld>
            <a:endParaRPr lang="pt-BR"/>
          </a:p>
        </p:txBody>
      </p:sp>
    </p:spTree>
    <p:extLst>
      <p:ext uri="{BB962C8B-B14F-4D97-AF65-F5344CB8AC3E}">
        <p14:creationId xmlns:p14="http://schemas.microsoft.com/office/powerpoint/2010/main" val="3068105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6E315E12-B8EC-41FF-8E18-05BCF185F6CE}" type="datetimeFigureOut">
              <a:rPr lang="pt-BR" smtClean="0"/>
              <a:t>22/10/2014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35B7657-0A85-4291-ABAD-F5F0CF85DCF2}" type="slidenum">
              <a:rPr lang="pt-BR" smtClean="0"/>
              <a:t>‹nº›</a:t>
            </a:fld>
            <a:endParaRPr lang="pt-BR"/>
          </a:p>
        </p:txBody>
      </p:sp>
    </p:spTree>
    <p:extLst>
      <p:ext uri="{BB962C8B-B14F-4D97-AF65-F5344CB8AC3E}">
        <p14:creationId xmlns:p14="http://schemas.microsoft.com/office/powerpoint/2010/main" val="219996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E315E12-B8EC-41FF-8E18-05BCF185F6CE}" type="datetimeFigureOut">
              <a:rPr lang="pt-BR" smtClean="0"/>
              <a:t>22/10/2014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35B7657-0A85-4291-ABAD-F5F0CF85DCF2}" type="slidenum">
              <a:rPr lang="pt-BR" smtClean="0"/>
              <a:t>‹nº›</a:t>
            </a:fld>
            <a:endParaRPr lang="pt-BR"/>
          </a:p>
        </p:txBody>
      </p:sp>
    </p:spTree>
    <p:extLst>
      <p:ext uri="{BB962C8B-B14F-4D97-AF65-F5344CB8AC3E}">
        <p14:creationId xmlns:p14="http://schemas.microsoft.com/office/powerpoint/2010/main" val="426589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E315E12-B8EC-41FF-8E18-05BCF185F6CE}" type="datetimeFigureOut">
              <a:rPr lang="pt-BR" smtClean="0"/>
              <a:t>22/10/2014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35B7657-0A85-4291-ABAD-F5F0CF85DCF2}" type="slidenum">
              <a:rPr lang="pt-BR" smtClean="0"/>
              <a:t>‹nº›</a:t>
            </a:fld>
            <a:endParaRPr lang="pt-BR"/>
          </a:p>
        </p:txBody>
      </p:sp>
    </p:spTree>
    <p:extLst>
      <p:ext uri="{BB962C8B-B14F-4D97-AF65-F5344CB8AC3E}">
        <p14:creationId xmlns:p14="http://schemas.microsoft.com/office/powerpoint/2010/main" val="1887879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5613" y="273050"/>
            <a:ext cx="8226425" cy="1143000"/>
          </a:xfrm>
        </p:spPr>
        <p:txBody>
          <a:bodyPr/>
          <a:lstStyle/>
          <a:p>
            <a:r>
              <a:rPr lang="pt-BR"/>
              <a:t>Clique para editar o título mestre</a:t>
            </a:r>
          </a:p>
        </p:txBody>
      </p:sp>
      <p:sp>
        <p:nvSpPr>
          <p:cNvPr id="3" name="Espaço Reservado para Texto 2"/>
          <p:cNvSpPr>
            <a:spLocks noGrp="1"/>
          </p:cNvSpPr>
          <p:nvPr>
            <p:ph type="body" sz="half" idx="1"/>
          </p:nvPr>
        </p:nvSpPr>
        <p:spPr>
          <a:xfrm>
            <a:off x="455613" y="1598613"/>
            <a:ext cx="4037012" cy="4497387"/>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5025" y="1598613"/>
            <a:ext cx="4037013" cy="4497387"/>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a:xfrm>
            <a:off x="455613" y="6242050"/>
            <a:ext cx="2130425" cy="474663"/>
          </a:xfrm>
        </p:spPr>
        <p:txBody>
          <a:bodyPr/>
          <a:lstStyle>
            <a:lvl1pPr>
              <a:defRPr/>
            </a:lvl1pPr>
          </a:lstStyle>
          <a:p>
            <a:endParaRPr lang="pt-BR"/>
          </a:p>
        </p:txBody>
      </p:sp>
      <p:sp>
        <p:nvSpPr>
          <p:cNvPr id="6" name="Espaço Reservado para Rodapé 5"/>
          <p:cNvSpPr>
            <a:spLocks noGrp="1"/>
          </p:cNvSpPr>
          <p:nvPr>
            <p:ph type="ftr" sz="quarter" idx="11"/>
          </p:nvPr>
        </p:nvSpPr>
        <p:spPr>
          <a:xfrm>
            <a:off x="3124200" y="6242050"/>
            <a:ext cx="2895600" cy="474663"/>
          </a:xfrm>
        </p:spPr>
        <p:txBody>
          <a:bodyPr/>
          <a:lstStyle>
            <a:lvl1pPr>
              <a:defRPr/>
            </a:lvl1pPr>
          </a:lstStyle>
          <a:p>
            <a:endParaRPr lang="pt-BR"/>
          </a:p>
        </p:txBody>
      </p:sp>
      <p:sp>
        <p:nvSpPr>
          <p:cNvPr id="7" name="Espaço Reservado para Número de Slide 6"/>
          <p:cNvSpPr>
            <a:spLocks noGrp="1"/>
          </p:cNvSpPr>
          <p:nvPr>
            <p:ph type="sldNum" sz="quarter" idx="12"/>
          </p:nvPr>
        </p:nvSpPr>
        <p:spPr>
          <a:xfrm>
            <a:off x="6553200" y="6242050"/>
            <a:ext cx="2130425" cy="474663"/>
          </a:xfrm>
        </p:spPr>
        <p:txBody>
          <a:bodyPr/>
          <a:lstStyle>
            <a:lvl1pPr>
              <a:defRPr/>
            </a:lvl1pPr>
          </a:lstStyle>
          <a:p>
            <a:fld id="{C0631F20-2073-4F37-8B86-DCF28BA1C473}" type="slidenum">
              <a:rPr lang="pt-BR"/>
              <a:pPr/>
              <a:t>‹nº›</a:t>
            </a:fld>
            <a:endParaRPr lang="pt-BR"/>
          </a:p>
        </p:txBody>
      </p:sp>
    </p:spTree>
    <p:extLst>
      <p:ext uri="{BB962C8B-B14F-4D97-AF65-F5344CB8AC3E}">
        <p14:creationId xmlns:p14="http://schemas.microsoft.com/office/powerpoint/2010/main" val="3473544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455613" y="273050"/>
            <a:ext cx="8226425" cy="1143000"/>
          </a:xfrm>
        </p:spPr>
        <p:txBody>
          <a:bodyPr/>
          <a:lstStyle/>
          <a:p>
            <a:r>
              <a:rPr lang="pt-BR"/>
              <a:t>Clique para editar o título mestre</a:t>
            </a:r>
          </a:p>
        </p:txBody>
      </p:sp>
      <p:sp>
        <p:nvSpPr>
          <p:cNvPr id="3" name="Espaço Reservado para Conteúdo 2"/>
          <p:cNvSpPr>
            <a:spLocks noGrp="1"/>
          </p:cNvSpPr>
          <p:nvPr>
            <p:ph sz="quarter" idx="1"/>
          </p:nvPr>
        </p:nvSpPr>
        <p:spPr>
          <a:xfrm>
            <a:off x="455613" y="1598613"/>
            <a:ext cx="4037012" cy="217170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4645025" y="1598613"/>
            <a:ext cx="4037013" cy="217170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455613" y="3922713"/>
            <a:ext cx="4037012" cy="2173287"/>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Conteúdo 5"/>
          <p:cNvSpPr>
            <a:spLocks noGrp="1"/>
          </p:cNvSpPr>
          <p:nvPr>
            <p:ph sz="quarter" idx="4"/>
          </p:nvPr>
        </p:nvSpPr>
        <p:spPr>
          <a:xfrm>
            <a:off x="4645025" y="3922713"/>
            <a:ext cx="4037013" cy="2173287"/>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a:xfrm>
            <a:off x="455613" y="6242050"/>
            <a:ext cx="2130425" cy="474663"/>
          </a:xfrm>
        </p:spPr>
        <p:txBody>
          <a:bodyPr/>
          <a:lstStyle>
            <a:lvl1pPr>
              <a:defRPr/>
            </a:lvl1pPr>
          </a:lstStyle>
          <a:p>
            <a:endParaRPr lang="pt-BR"/>
          </a:p>
        </p:txBody>
      </p:sp>
      <p:sp>
        <p:nvSpPr>
          <p:cNvPr id="8" name="Espaço Reservado para Rodapé 7"/>
          <p:cNvSpPr>
            <a:spLocks noGrp="1"/>
          </p:cNvSpPr>
          <p:nvPr>
            <p:ph type="ftr" sz="quarter" idx="11"/>
          </p:nvPr>
        </p:nvSpPr>
        <p:spPr>
          <a:xfrm>
            <a:off x="3124200" y="6242050"/>
            <a:ext cx="2895600" cy="474663"/>
          </a:xfrm>
        </p:spPr>
        <p:txBody>
          <a:bodyPr/>
          <a:lstStyle>
            <a:lvl1pPr>
              <a:defRPr/>
            </a:lvl1pPr>
          </a:lstStyle>
          <a:p>
            <a:endParaRPr lang="pt-BR"/>
          </a:p>
        </p:txBody>
      </p:sp>
      <p:sp>
        <p:nvSpPr>
          <p:cNvPr id="9" name="Espaço Reservado para Número de Slide 8"/>
          <p:cNvSpPr>
            <a:spLocks noGrp="1"/>
          </p:cNvSpPr>
          <p:nvPr>
            <p:ph type="sldNum" sz="quarter" idx="12"/>
          </p:nvPr>
        </p:nvSpPr>
        <p:spPr>
          <a:xfrm>
            <a:off x="6553200" y="6242050"/>
            <a:ext cx="2130425" cy="474663"/>
          </a:xfrm>
        </p:spPr>
        <p:txBody>
          <a:bodyPr/>
          <a:lstStyle>
            <a:lvl1pPr>
              <a:defRPr/>
            </a:lvl1pPr>
          </a:lstStyle>
          <a:p>
            <a:fld id="{995D5A5B-0451-4C4F-B1EF-291A121F4960}" type="slidenum">
              <a:rPr lang="pt-BR"/>
              <a:pPr/>
              <a:t>‹nº›</a:t>
            </a:fld>
            <a:endParaRPr lang="pt-BR"/>
          </a:p>
        </p:txBody>
      </p:sp>
    </p:spTree>
    <p:extLst>
      <p:ext uri="{BB962C8B-B14F-4D97-AF65-F5344CB8AC3E}">
        <p14:creationId xmlns:p14="http://schemas.microsoft.com/office/powerpoint/2010/main" val="2748957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5613" y="273050"/>
            <a:ext cx="8226425" cy="5822950"/>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3" name="Espaço Reservado para Data 2"/>
          <p:cNvSpPr>
            <a:spLocks noGrp="1"/>
          </p:cNvSpPr>
          <p:nvPr>
            <p:ph type="dt" sz="half" idx="10"/>
          </p:nvPr>
        </p:nvSpPr>
        <p:spPr>
          <a:xfrm>
            <a:off x="455613" y="6242050"/>
            <a:ext cx="2130425" cy="474663"/>
          </a:xfrm>
        </p:spPr>
        <p:txBody>
          <a:bodyPr/>
          <a:lstStyle>
            <a:lvl1pPr>
              <a:defRPr/>
            </a:lvl1pPr>
          </a:lstStyle>
          <a:p>
            <a:endParaRPr lang="pt-BR"/>
          </a:p>
        </p:txBody>
      </p:sp>
      <p:sp>
        <p:nvSpPr>
          <p:cNvPr id="4" name="Espaço Reservado para Rodapé 3"/>
          <p:cNvSpPr>
            <a:spLocks noGrp="1"/>
          </p:cNvSpPr>
          <p:nvPr>
            <p:ph type="ftr" sz="quarter" idx="11"/>
          </p:nvPr>
        </p:nvSpPr>
        <p:spPr>
          <a:xfrm>
            <a:off x="3124200" y="6242050"/>
            <a:ext cx="2895600" cy="474663"/>
          </a:xfrm>
        </p:spPr>
        <p:txBody>
          <a:bodyPr/>
          <a:lstStyle>
            <a:lvl1pPr>
              <a:defRPr/>
            </a:lvl1pPr>
          </a:lstStyle>
          <a:p>
            <a:endParaRPr lang="pt-BR"/>
          </a:p>
        </p:txBody>
      </p:sp>
      <p:sp>
        <p:nvSpPr>
          <p:cNvPr id="5" name="Espaço Reservado para Número de Slide 4"/>
          <p:cNvSpPr>
            <a:spLocks noGrp="1"/>
          </p:cNvSpPr>
          <p:nvPr>
            <p:ph type="sldNum" sz="quarter" idx="12"/>
          </p:nvPr>
        </p:nvSpPr>
        <p:spPr>
          <a:xfrm>
            <a:off x="6553200" y="6242050"/>
            <a:ext cx="2130425" cy="474663"/>
          </a:xfrm>
        </p:spPr>
        <p:txBody>
          <a:bodyPr/>
          <a:lstStyle>
            <a:lvl1pPr>
              <a:defRPr/>
            </a:lvl1pPr>
          </a:lstStyle>
          <a:p>
            <a:fld id="{E4205500-410E-4A67-959F-46DA09918D92}" type="slidenum">
              <a:rPr lang="pt-BR"/>
              <a:pPr/>
              <a:t>‹nº›</a:t>
            </a:fld>
            <a:endParaRPr lang="pt-BR"/>
          </a:p>
        </p:txBody>
      </p:sp>
    </p:spTree>
    <p:extLst>
      <p:ext uri="{BB962C8B-B14F-4D97-AF65-F5344CB8AC3E}">
        <p14:creationId xmlns:p14="http://schemas.microsoft.com/office/powerpoint/2010/main" val="168650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ítulo e tabela">
    <p:spTree>
      <p:nvGrpSpPr>
        <p:cNvPr id="1" name=""/>
        <p:cNvGrpSpPr/>
        <p:nvPr/>
      </p:nvGrpSpPr>
      <p:grpSpPr>
        <a:xfrm>
          <a:off x="0" y="0"/>
          <a:ext cx="0" cy="0"/>
          <a:chOff x="0" y="0"/>
          <a:chExt cx="0" cy="0"/>
        </a:xfrm>
      </p:grpSpPr>
      <p:sp>
        <p:nvSpPr>
          <p:cNvPr id="2" name="Título 1"/>
          <p:cNvSpPr>
            <a:spLocks noGrp="1"/>
          </p:cNvSpPr>
          <p:nvPr>
            <p:ph type="title"/>
          </p:nvPr>
        </p:nvSpPr>
        <p:spPr>
          <a:xfrm>
            <a:off x="455613" y="273050"/>
            <a:ext cx="8226425" cy="1143000"/>
          </a:xfrm>
        </p:spPr>
        <p:txBody>
          <a:bodyPr/>
          <a:lstStyle/>
          <a:p>
            <a:r>
              <a:rPr lang="pt-BR"/>
              <a:t>Clique para editar o título mestre</a:t>
            </a:r>
          </a:p>
        </p:txBody>
      </p:sp>
      <p:sp>
        <p:nvSpPr>
          <p:cNvPr id="3" name="Espaço Reservado para Tabela 2"/>
          <p:cNvSpPr>
            <a:spLocks noGrp="1"/>
          </p:cNvSpPr>
          <p:nvPr>
            <p:ph type="tbl" idx="1"/>
          </p:nvPr>
        </p:nvSpPr>
        <p:spPr>
          <a:xfrm>
            <a:off x="455613" y="1598613"/>
            <a:ext cx="8226425" cy="4497387"/>
          </a:xfrm>
        </p:spPr>
        <p:txBody>
          <a:bodyPr/>
          <a:lstStyle/>
          <a:p>
            <a:endParaRPr lang="pt-BR"/>
          </a:p>
        </p:txBody>
      </p:sp>
      <p:sp>
        <p:nvSpPr>
          <p:cNvPr id="4" name="Espaço Reservado para Data 3"/>
          <p:cNvSpPr>
            <a:spLocks noGrp="1"/>
          </p:cNvSpPr>
          <p:nvPr>
            <p:ph type="dt" sz="half" idx="10"/>
          </p:nvPr>
        </p:nvSpPr>
        <p:spPr>
          <a:xfrm>
            <a:off x="455613" y="6242050"/>
            <a:ext cx="2130425" cy="474663"/>
          </a:xfrm>
        </p:spPr>
        <p:txBody>
          <a:bodyPr/>
          <a:lstStyle>
            <a:lvl1pPr>
              <a:defRPr/>
            </a:lvl1pPr>
          </a:lstStyle>
          <a:p>
            <a:endParaRPr lang="pt-BR"/>
          </a:p>
        </p:txBody>
      </p:sp>
      <p:sp>
        <p:nvSpPr>
          <p:cNvPr id="5" name="Espaço Reservado para Rodapé 4"/>
          <p:cNvSpPr>
            <a:spLocks noGrp="1"/>
          </p:cNvSpPr>
          <p:nvPr>
            <p:ph type="ftr" sz="quarter" idx="11"/>
          </p:nvPr>
        </p:nvSpPr>
        <p:spPr>
          <a:xfrm>
            <a:off x="3124200" y="6242050"/>
            <a:ext cx="2895600" cy="474663"/>
          </a:xfrm>
        </p:spPr>
        <p:txBody>
          <a:bodyPr/>
          <a:lstStyle>
            <a:lvl1pPr>
              <a:defRPr/>
            </a:lvl1pPr>
          </a:lstStyle>
          <a:p>
            <a:endParaRPr lang="pt-BR"/>
          </a:p>
        </p:txBody>
      </p:sp>
      <p:sp>
        <p:nvSpPr>
          <p:cNvPr id="6" name="Espaço Reservado para Número de Slide 5"/>
          <p:cNvSpPr>
            <a:spLocks noGrp="1"/>
          </p:cNvSpPr>
          <p:nvPr>
            <p:ph type="sldNum" sz="quarter" idx="12"/>
          </p:nvPr>
        </p:nvSpPr>
        <p:spPr>
          <a:xfrm>
            <a:off x="6553200" y="6242050"/>
            <a:ext cx="2130425" cy="474663"/>
          </a:xfrm>
        </p:spPr>
        <p:txBody>
          <a:bodyPr/>
          <a:lstStyle>
            <a:lvl1pPr>
              <a:defRPr/>
            </a:lvl1pPr>
          </a:lstStyle>
          <a:p>
            <a:fld id="{744BBF83-6297-40BB-9458-16543A0AA225}" type="slidenum">
              <a:rPr lang="pt-BR"/>
              <a:pPr/>
              <a:t>‹nº›</a:t>
            </a:fld>
            <a:endParaRPr lang="pt-BR"/>
          </a:p>
        </p:txBody>
      </p:sp>
    </p:spTree>
    <p:extLst>
      <p:ext uri="{BB962C8B-B14F-4D97-AF65-F5344CB8AC3E}">
        <p14:creationId xmlns:p14="http://schemas.microsoft.com/office/powerpoint/2010/main" val="2278116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E315E12-B8EC-41FF-8E18-05BCF185F6CE}" type="datetimeFigureOut">
              <a:rPr lang="pt-BR" smtClean="0"/>
              <a:t>22/10/2014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35B7657-0A85-4291-ABAD-F5F0CF85DCF2}" type="slidenum">
              <a:rPr lang="pt-BR" smtClean="0"/>
              <a:t>‹nº›</a:t>
            </a:fld>
            <a:endParaRPr lang="pt-BR"/>
          </a:p>
        </p:txBody>
      </p:sp>
    </p:spTree>
    <p:extLst>
      <p:ext uri="{BB962C8B-B14F-4D97-AF65-F5344CB8AC3E}">
        <p14:creationId xmlns:p14="http://schemas.microsoft.com/office/powerpoint/2010/main" val="3559914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6E315E12-B8EC-41FF-8E18-05BCF185F6CE}" type="datetimeFigureOut">
              <a:rPr lang="pt-BR" smtClean="0"/>
              <a:t>22/10/2014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335B7657-0A85-4291-ABAD-F5F0CF85DCF2}" type="slidenum">
              <a:rPr lang="pt-BR" smtClean="0"/>
              <a:t>‹nº›</a:t>
            </a:fld>
            <a:endParaRPr lang="pt-BR"/>
          </a:p>
        </p:txBody>
      </p:sp>
    </p:spTree>
    <p:extLst>
      <p:ext uri="{BB962C8B-B14F-4D97-AF65-F5344CB8AC3E}">
        <p14:creationId xmlns:p14="http://schemas.microsoft.com/office/powerpoint/2010/main" val="704275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6E315E12-B8EC-41FF-8E18-05BCF185F6CE}" type="datetimeFigureOut">
              <a:rPr lang="pt-BR" smtClean="0"/>
              <a:t>22/10/2014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35B7657-0A85-4291-ABAD-F5F0CF85DCF2}" type="slidenum">
              <a:rPr lang="pt-BR" smtClean="0"/>
              <a:t>‹nº›</a:t>
            </a:fld>
            <a:endParaRPr lang="pt-BR"/>
          </a:p>
        </p:txBody>
      </p:sp>
    </p:spTree>
    <p:extLst>
      <p:ext uri="{BB962C8B-B14F-4D97-AF65-F5344CB8AC3E}">
        <p14:creationId xmlns:p14="http://schemas.microsoft.com/office/powerpoint/2010/main" val="2547419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6E315E12-B8EC-41FF-8E18-05BCF185F6CE}" type="datetimeFigureOut">
              <a:rPr lang="pt-BR" smtClean="0"/>
              <a:t>22/10/2014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335B7657-0A85-4291-ABAD-F5F0CF85DCF2}" type="slidenum">
              <a:rPr lang="pt-BR" smtClean="0"/>
              <a:t>‹nº›</a:t>
            </a:fld>
            <a:endParaRPr lang="pt-BR"/>
          </a:p>
        </p:txBody>
      </p:sp>
    </p:spTree>
    <p:extLst>
      <p:ext uri="{BB962C8B-B14F-4D97-AF65-F5344CB8AC3E}">
        <p14:creationId xmlns:p14="http://schemas.microsoft.com/office/powerpoint/2010/main" val="2870115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6E315E12-B8EC-41FF-8E18-05BCF185F6CE}" type="datetimeFigureOut">
              <a:rPr lang="pt-BR" smtClean="0"/>
              <a:t>22/10/2014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335B7657-0A85-4291-ABAD-F5F0CF85DCF2}" type="slidenum">
              <a:rPr lang="pt-BR" smtClean="0"/>
              <a:t>‹nº›</a:t>
            </a:fld>
            <a:endParaRPr lang="pt-BR"/>
          </a:p>
        </p:txBody>
      </p:sp>
    </p:spTree>
    <p:extLst>
      <p:ext uri="{BB962C8B-B14F-4D97-AF65-F5344CB8AC3E}">
        <p14:creationId xmlns:p14="http://schemas.microsoft.com/office/powerpoint/2010/main" val="148586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6E315E12-B8EC-41FF-8E18-05BCF185F6CE}" type="datetimeFigureOut">
              <a:rPr lang="pt-BR" smtClean="0"/>
              <a:t>22/10/2014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335B7657-0A85-4291-ABAD-F5F0CF85DCF2}" type="slidenum">
              <a:rPr lang="pt-BR" smtClean="0"/>
              <a:t>‹nº›</a:t>
            </a:fld>
            <a:endParaRPr lang="pt-BR"/>
          </a:p>
        </p:txBody>
      </p:sp>
    </p:spTree>
    <p:extLst>
      <p:ext uri="{BB962C8B-B14F-4D97-AF65-F5344CB8AC3E}">
        <p14:creationId xmlns:p14="http://schemas.microsoft.com/office/powerpoint/2010/main" val="4134379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6E315E12-B8EC-41FF-8E18-05BCF185F6CE}" type="datetimeFigureOut">
              <a:rPr lang="pt-BR" smtClean="0"/>
              <a:t>22/10/2014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35B7657-0A85-4291-ABAD-F5F0CF85DCF2}" type="slidenum">
              <a:rPr lang="pt-BR" smtClean="0"/>
              <a:t>‹nº›</a:t>
            </a:fld>
            <a:endParaRPr lang="pt-BR"/>
          </a:p>
        </p:txBody>
      </p:sp>
    </p:spTree>
    <p:extLst>
      <p:ext uri="{BB962C8B-B14F-4D97-AF65-F5344CB8AC3E}">
        <p14:creationId xmlns:p14="http://schemas.microsoft.com/office/powerpoint/2010/main" val="3678842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6E315E12-B8EC-41FF-8E18-05BCF185F6CE}" type="datetimeFigureOut">
              <a:rPr lang="pt-BR" smtClean="0"/>
              <a:t>22/10/2014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335B7657-0A85-4291-ABAD-F5F0CF85DCF2}" type="slidenum">
              <a:rPr lang="pt-BR" smtClean="0"/>
              <a:t>‹nº›</a:t>
            </a:fld>
            <a:endParaRPr lang="pt-BR"/>
          </a:p>
        </p:txBody>
      </p:sp>
    </p:spTree>
    <p:extLst>
      <p:ext uri="{BB962C8B-B14F-4D97-AF65-F5344CB8AC3E}">
        <p14:creationId xmlns:p14="http://schemas.microsoft.com/office/powerpoint/2010/main" val="189999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315E12-B8EC-41FF-8E18-05BCF185F6CE}" type="datetimeFigureOut">
              <a:rPr lang="pt-BR" smtClean="0"/>
              <a:t>22/10/2014</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B7657-0A85-4291-ABAD-F5F0CF85DCF2}" type="slidenum">
              <a:rPr lang="pt-BR" smtClean="0"/>
              <a:t>‹nº›</a:t>
            </a:fld>
            <a:endParaRPr lang="pt-BR"/>
          </a:p>
        </p:txBody>
      </p:sp>
    </p:spTree>
    <p:extLst>
      <p:ext uri="{BB962C8B-B14F-4D97-AF65-F5344CB8AC3E}">
        <p14:creationId xmlns:p14="http://schemas.microsoft.com/office/powerpoint/2010/main" val="632031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7.jpg"/><Relationship Id="rId7" Type="http://schemas.openxmlformats.org/officeDocument/2006/relationships/image" Target="../media/image40.jpe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image" Target="../media/image44.jpg"/><Relationship Id="rId5" Type="http://schemas.openxmlformats.org/officeDocument/2006/relationships/image" Target="../media/image3.jpg"/><Relationship Id="rId10" Type="http://schemas.openxmlformats.org/officeDocument/2006/relationships/image" Target="../media/image43.jpg"/><Relationship Id="rId4" Type="http://schemas.openxmlformats.org/officeDocument/2006/relationships/image" Target="../media/image38.jpeg"/><Relationship Id="rId9" Type="http://schemas.openxmlformats.org/officeDocument/2006/relationships/image" Target="../media/image42.JPG"/></Relationships>
</file>

<file path=ppt/slides/_rels/slide1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 Id="rId9" Type="http://schemas.openxmlformats.org/officeDocument/2006/relationships/image" Target="../media/image51.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8.jpg"/><Relationship Id="rId7" Type="http://schemas.openxmlformats.org/officeDocument/2006/relationships/image" Target="../media/image62.jpe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jpeg"/><Relationship Id="rId3" Type="http://schemas.openxmlformats.org/officeDocument/2006/relationships/image" Target="../media/image65.jpe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5" Type="http://schemas.openxmlformats.org/officeDocument/2006/relationships/image" Target="../media/image3.jp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image" Target="../media/image76.jpeg"/></Relationships>
</file>

<file path=ppt/slides/_rels/slide2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3.jpg"/><Relationship Id="rId5" Type="http://schemas.openxmlformats.org/officeDocument/2006/relationships/image" Target="../media/image3.jpg"/><Relationship Id="rId4" Type="http://schemas.openxmlformats.org/officeDocument/2006/relationships/image" Target="../media/image82.jpg"/></Relationships>
</file>

<file path=ppt/slides/_rels/slide2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8.png"/><Relationship Id="rId7" Type="http://schemas.openxmlformats.org/officeDocument/2006/relationships/image" Target="../media/image3.jpg"/><Relationship Id="rId2" Type="http://schemas.openxmlformats.org/officeDocument/2006/relationships/image" Target="../media/image87.jpg"/><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eg"/></Relationships>
</file>

<file path=ppt/slides/_rels/slide2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94.jpg"/></Relationships>
</file>

<file path=ppt/slides/_rels/slide2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96.jpg"/></Relationships>
</file>

<file path=ppt/slides/_rels/slide28.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g"/><Relationship Id="rId7" Type="http://schemas.openxmlformats.org/officeDocument/2006/relationships/image" Target="../media/image103.png"/><Relationship Id="rId2" Type="http://schemas.openxmlformats.org/officeDocument/2006/relationships/image" Target="../media/image90.JPG"/><Relationship Id="rId1" Type="http://schemas.openxmlformats.org/officeDocument/2006/relationships/slideLayout" Target="../slideLayouts/slideLayout2.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eg"/><Relationship Id="rId9" Type="http://schemas.openxmlformats.org/officeDocument/2006/relationships/image" Target="../media/image62.jpeg"/></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08.JPG"/><Relationship Id="rId5" Type="http://schemas.openxmlformats.org/officeDocument/2006/relationships/image" Target="../media/image107.jpg"/><Relationship Id="rId4" Type="http://schemas.openxmlformats.org/officeDocument/2006/relationships/image" Target="../media/image106.jp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115.jpg"/><Relationship Id="rId4" Type="http://schemas.openxmlformats.org/officeDocument/2006/relationships/image" Target="../media/image114.jpg"/></Relationships>
</file>

<file path=ppt/slides/_rels/slide38.xml.rels><?xml version="1.0" encoding="UTF-8" standalone="yes"?>
<Relationships xmlns="http://schemas.openxmlformats.org/package/2006/relationships"><Relationship Id="rId3" Type="http://schemas.openxmlformats.org/officeDocument/2006/relationships/image" Target="../media/image117.jpg"/><Relationship Id="rId7" Type="http://schemas.openxmlformats.org/officeDocument/2006/relationships/image" Target="../media/image3.jpg"/><Relationship Id="rId2" Type="http://schemas.openxmlformats.org/officeDocument/2006/relationships/image" Target="../media/image116.JPG"/><Relationship Id="rId1" Type="http://schemas.openxmlformats.org/officeDocument/2006/relationships/slideLayout" Target="../slideLayouts/slideLayout2.xml"/><Relationship Id="rId6" Type="http://schemas.openxmlformats.org/officeDocument/2006/relationships/image" Target="../media/image120.gif"/><Relationship Id="rId5" Type="http://schemas.openxmlformats.org/officeDocument/2006/relationships/image" Target="../media/image119.jpg"/><Relationship Id="rId4" Type="http://schemas.openxmlformats.org/officeDocument/2006/relationships/image" Target="../media/image118.jpg"/></Relationships>
</file>

<file path=ppt/slides/_rels/slide39.xml.rels><?xml version="1.0" encoding="UTF-8" standalone="yes"?>
<Relationships xmlns="http://schemas.openxmlformats.org/package/2006/relationships"><Relationship Id="rId3" Type="http://schemas.openxmlformats.org/officeDocument/2006/relationships/image" Target="../media/image121.jpg"/><Relationship Id="rId7" Type="http://schemas.openxmlformats.org/officeDocument/2006/relationships/image" Target="../media/image125.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6.jpeg"/><Relationship Id="rId7" Type="http://schemas.openxmlformats.org/officeDocument/2006/relationships/image" Target="../media/image33.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29.jpg"/><Relationship Id="rId5" Type="http://schemas.openxmlformats.org/officeDocument/2006/relationships/image" Target="../media/image128.jpg"/><Relationship Id="rId4" Type="http://schemas.openxmlformats.org/officeDocument/2006/relationships/image" Target="../media/image127.jpg"/></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31.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image" Target="../media/image133.jpeg"/></Relationships>
</file>

<file path=ppt/slides/_rels/slide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4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3.jp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hyperlink" Target="http://pt.wikipedia.org/wiki/Imagem:Pinus_sylvestris1.jpg" TargetMode="External"/><Relationship Id="rId7" Type="http://schemas.openxmlformats.org/officeDocument/2006/relationships/image" Target="../media/image3.jpg"/><Relationship Id="rId2" Type="http://schemas.openxmlformats.org/officeDocument/2006/relationships/image" Target="../media/image138.jpeg"/><Relationship Id="rId1" Type="http://schemas.openxmlformats.org/officeDocument/2006/relationships/slideLayout" Target="../slideLayouts/slideLayout4.xml"/><Relationship Id="rId6" Type="http://schemas.openxmlformats.org/officeDocument/2006/relationships/image" Target="../media/image140.jpeg"/><Relationship Id="rId5" Type="http://schemas.openxmlformats.org/officeDocument/2006/relationships/hyperlink" Target="http://pt.wikipedia.org/wiki/Imagem:Illustration_Pinus_sylvestris0.jpg" TargetMode="External"/><Relationship Id="rId4" Type="http://schemas.openxmlformats.org/officeDocument/2006/relationships/image" Target="../media/image139.jpeg"/></Relationships>
</file>

<file path=ppt/slides/_rels/slide5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143.gif"/><Relationship Id="rId2" Type="http://schemas.openxmlformats.org/officeDocument/2006/relationships/image" Target="../media/image3.jpg"/><Relationship Id="rId1" Type="http://schemas.openxmlformats.org/officeDocument/2006/relationships/slideLayout" Target="../slideLayouts/slideLayout14.xml"/><Relationship Id="rId6" Type="http://schemas.openxmlformats.org/officeDocument/2006/relationships/image" Target="../media/image142.jpg"/><Relationship Id="rId5" Type="http://schemas.openxmlformats.org/officeDocument/2006/relationships/image" Target="../media/image57.jpg"/><Relationship Id="rId4" Type="http://schemas.openxmlformats.org/officeDocument/2006/relationships/image" Target="../media/image141.jpeg"/></Relationships>
</file>

<file path=ppt/slides/_rels/slide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8" Type="http://schemas.openxmlformats.org/officeDocument/2006/relationships/image" Target="../media/image148.jpg"/><Relationship Id="rId3" Type="http://schemas.openxmlformats.org/officeDocument/2006/relationships/image" Target="../media/image144.jpg"/><Relationship Id="rId7" Type="http://schemas.openxmlformats.org/officeDocument/2006/relationships/image" Target="../media/image147.jpg"/><Relationship Id="rId2" Type="http://schemas.openxmlformats.org/officeDocument/2006/relationships/image" Target="../media/image3.jpg"/><Relationship Id="rId1" Type="http://schemas.openxmlformats.org/officeDocument/2006/relationships/slideLayout" Target="../slideLayouts/slideLayout15.xml"/><Relationship Id="rId6" Type="http://schemas.openxmlformats.org/officeDocument/2006/relationships/image" Target="../media/image14.jpg"/><Relationship Id="rId11" Type="http://schemas.openxmlformats.org/officeDocument/2006/relationships/image" Target="../media/image151.png"/><Relationship Id="rId5" Type="http://schemas.openxmlformats.org/officeDocument/2006/relationships/image" Target="../media/image146.jpeg"/><Relationship Id="rId10" Type="http://schemas.openxmlformats.org/officeDocument/2006/relationships/image" Target="../media/image150.jpg"/><Relationship Id="rId4" Type="http://schemas.openxmlformats.org/officeDocument/2006/relationships/image" Target="../media/image145.jpeg"/><Relationship Id="rId9" Type="http://schemas.openxmlformats.org/officeDocument/2006/relationships/image" Target="../media/image149.jpg"/></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52.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59.jpeg"/><Relationship Id="rId7" Type="http://schemas.openxmlformats.org/officeDocument/2006/relationships/image" Target="../media/image156.png"/><Relationship Id="rId2" Type="http://schemas.openxmlformats.org/officeDocument/2006/relationships/image" Target="../media/image62.jpeg"/><Relationship Id="rId1" Type="http://schemas.openxmlformats.org/officeDocument/2006/relationships/slideLayout" Target="../slideLayouts/slideLayout15.xml"/><Relationship Id="rId6" Type="http://schemas.openxmlformats.org/officeDocument/2006/relationships/image" Target="../media/image155.jpg"/><Relationship Id="rId5" Type="http://schemas.openxmlformats.org/officeDocument/2006/relationships/image" Target="../media/image154.jpg"/><Relationship Id="rId4" Type="http://schemas.openxmlformats.org/officeDocument/2006/relationships/image" Target="../media/image153.jpeg"/></Relationships>
</file>

<file path=ppt/slides/_rels/slide57.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image" Target="../media/image46.jpg"/><Relationship Id="rId1" Type="http://schemas.openxmlformats.org/officeDocument/2006/relationships/slideLayout" Target="../slideLayouts/slideLayout15.xml"/><Relationship Id="rId6" Type="http://schemas.openxmlformats.org/officeDocument/2006/relationships/image" Target="../media/image3.jpg"/><Relationship Id="rId5" Type="http://schemas.openxmlformats.org/officeDocument/2006/relationships/image" Target="../media/image159.jpg"/><Relationship Id="rId4" Type="http://schemas.openxmlformats.org/officeDocument/2006/relationships/image" Target="../media/image158.jpg"/></Relationships>
</file>

<file path=ppt/slides/_rels/slide58.xml.rels><?xml version="1.0" encoding="UTF-8" standalone="yes"?>
<Relationships xmlns="http://schemas.openxmlformats.org/package/2006/relationships"><Relationship Id="rId8" Type="http://schemas.openxmlformats.org/officeDocument/2006/relationships/image" Target="../media/image165.jpg"/><Relationship Id="rId3" Type="http://schemas.openxmlformats.org/officeDocument/2006/relationships/image" Target="../media/image160.jpeg"/><Relationship Id="rId7" Type="http://schemas.openxmlformats.org/officeDocument/2006/relationships/image" Target="../media/image164.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63.jpg"/><Relationship Id="rId5" Type="http://schemas.openxmlformats.org/officeDocument/2006/relationships/image" Target="../media/image162.jpg"/><Relationship Id="rId4" Type="http://schemas.openxmlformats.org/officeDocument/2006/relationships/image" Target="../media/image161.jpg"/><Relationship Id="rId9" Type="http://schemas.openxmlformats.org/officeDocument/2006/relationships/image" Target="../media/image166.jpg"/></Relationships>
</file>

<file path=ppt/slides/_rels/slide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4.jp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8" Type="http://schemas.openxmlformats.org/officeDocument/2006/relationships/image" Target="../media/image170.jpg"/><Relationship Id="rId3" Type="http://schemas.openxmlformats.org/officeDocument/2006/relationships/image" Target="../media/image164.jpg"/><Relationship Id="rId7" Type="http://schemas.openxmlformats.org/officeDocument/2006/relationships/image" Target="../media/image157.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69.jpg"/><Relationship Id="rId5" Type="http://schemas.openxmlformats.org/officeDocument/2006/relationships/image" Target="../media/image168.jpg"/><Relationship Id="rId4" Type="http://schemas.openxmlformats.org/officeDocument/2006/relationships/image" Target="../media/image167.jpeg"/></Relationships>
</file>

<file path=ppt/slides/_rels/slide61.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2.jpg"/><Relationship Id="rId4" Type="http://schemas.openxmlformats.org/officeDocument/2006/relationships/image" Target="../media/image171.jpg"/></Relationships>
</file>

<file path=ppt/slides/_rels/slide62.xml.rels><?xml version="1.0" encoding="UTF-8" standalone="yes"?>
<Relationships xmlns="http://schemas.openxmlformats.org/package/2006/relationships"><Relationship Id="rId8" Type="http://schemas.openxmlformats.org/officeDocument/2006/relationships/image" Target="../media/image178.JPG"/><Relationship Id="rId3" Type="http://schemas.openxmlformats.org/officeDocument/2006/relationships/image" Target="../media/image161.jpg"/><Relationship Id="rId7" Type="http://schemas.openxmlformats.org/officeDocument/2006/relationships/image" Target="../media/image177.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jpg"/><Relationship Id="rId4" Type="http://schemas.openxmlformats.org/officeDocument/2006/relationships/image" Target="../media/image174.jpg"/></Relationships>
</file>

<file path=ppt/slides/_rels/slide63.xml.rels><?xml version="1.0" encoding="UTF-8" standalone="yes"?>
<Relationships xmlns="http://schemas.openxmlformats.org/package/2006/relationships"><Relationship Id="rId8" Type="http://schemas.openxmlformats.org/officeDocument/2006/relationships/image" Target="../media/image184.jpg"/><Relationship Id="rId13" Type="http://schemas.openxmlformats.org/officeDocument/2006/relationships/image" Target="../media/image59.jpeg"/><Relationship Id="rId3" Type="http://schemas.openxmlformats.org/officeDocument/2006/relationships/image" Target="../media/image179.jpg"/><Relationship Id="rId7" Type="http://schemas.openxmlformats.org/officeDocument/2006/relationships/image" Target="../media/image183.jpeg"/><Relationship Id="rId12" Type="http://schemas.openxmlformats.org/officeDocument/2006/relationships/image" Target="../media/image63.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82.png"/><Relationship Id="rId11" Type="http://schemas.openxmlformats.org/officeDocument/2006/relationships/image" Target="../media/image164.jpg"/><Relationship Id="rId5" Type="http://schemas.openxmlformats.org/officeDocument/2006/relationships/image" Target="../media/image181.jp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jpg"/></Relationships>
</file>

<file path=ppt/slides/_rels/slide64.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92.jpg"/><Relationship Id="rId5" Type="http://schemas.openxmlformats.org/officeDocument/2006/relationships/image" Target="../media/image191.jpg"/><Relationship Id="rId4" Type="http://schemas.openxmlformats.org/officeDocument/2006/relationships/image" Target="../media/image190.jpg"/></Relationships>
</file>

<file path=ppt/slides/_rels/slide68.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5.jpg"/><Relationship Id="rId5" Type="http://schemas.openxmlformats.org/officeDocument/2006/relationships/image" Target="../media/image3.jpg"/><Relationship Id="rId4" Type="http://schemas.openxmlformats.org/officeDocument/2006/relationships/image" Target="../media/image194.jpg"/></Relationships>
</file>

<file path=ppt/slides/_rels/slide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eg"/></Relationships>
</file>

<file path=ppt/slides/_rels/slide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199.jpg"/><Relationship Id="rId4" Type="http://schemas.openxmlformats.org/officeDocument/2006/relationships/image" Target="../media/image198.JPG"/></Relationships>
</file>

<file path=ppt/slides/_rels/slide76.xml.rels><?xml version="1.0" encoding="UTF-8" standalone="yes"?>
<Relationships xmlns="http://schemas.openxmlformats.org/package/2006/relationships"><Relationship Id="rId3" Type="http://schemas.openxmlformats.org/officeDocument/2006/relationships/image" Target="../media/image200.jpg"/><Relationship Id="rId7" Type="http://schemas.openxmlformats.org/officeDocument/2006/relationships/image" Target="../media/image204.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03.jpg"/><Relationship Id="rId5" Type="http://schemas.openxmlformats.org/officeDocument/2006/relationships/image" Target="../media/image202.gif"/><Relationship Id="rId4" Type="http://schemas.openxmlformats.org/officeDocument/2006/relationships/image" Target="../media/image201.gif"/></Relationships>
</file>

<file path=ppt/slides/_rels/slide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gif"/><Relationship Id="rId4" Type="http://schemas.openxmlformats.org/officeDocument/2006/relationships/image" Target="../media/image29.jpeg"/></Relationships>
</file>

<file path=ppt/slides/_rels/slide8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8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08.jpg"/><Relationship Id="rId7" Type="http://schemas.openxmlformats.org/officeDocument/2006/relationships/image" Target="../media/image3.jpg"/><Relationship Id="rId2" Type="http://schemas.openxmlformats.org/officeDocument/2006/relationships/image" Target="../media/image207.jpe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32.jpg"/><Relationship Id="rId4" Type="http://schemas.openxmlformats.org/officeDocument/2006/relationships/image" Target="../media/image209.jpeg"/></Relationships>
</file>

<file path=ppt/slides/_rels/slide8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jpg"/><Relationship Id="rId4"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2780928"/>
            <a:ext cx="2833635" cy="2562330"/>
          </a:xfrm>
          <a:prstGeom prst="rect">
            <a:avLst/>
          </a:prstGeom>
        </p:spPr>
      </p:pic>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2114" y="492628"/>
            <a:ext cx="2694342" cy="1916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3981469"/>
            <a:ext cx="3425875" cy="2492871"/>
          </a:xfrm>
          <a:prstGeom prst="rect">
            <a:avLst/>
          </a:prstGeom>
          <a:ln>
            <a:noFill/>
          </a:ln>
          <a:effectLst>
            <a:outerShdw blurRad="292100" dist="139700" dir="2700000" algn="tl" rotWithShape="0">
              <a:srgbClr val="333333">
                <a:alpha val="65000"/>
              </a:srgbClr>
            </a:outerShdw>
          </a:effectLst>
        </p:spPr>
      </p:pic>
      <p:pic>
        <p:nvPicPr>
          <p:cNvPr id="11" name="Image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3768" y="525134"/>
            <a:ext cx="1748605" cy="28765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CaixaDeTexto 9"/>
          <p:cNvSpPr txBox="1"/>
          <p:nvPr/>
        </p:nvSpPr>
        <p:spPr>
          <a:xfrm>
            <a:off x="1072275" y="2534919"/>
            <a:ext cx="7128792" cy="1446550"/>
          </a:xfrm>
          <a:prstGeom prst="rect">
            <a:avLst/>
          </a:prstGeom>
          <a:solidFill>
            <a:schemeClr val="bg2">
              <a:lumMod val="75000"/>
            </a:schemeClr>
          </a:solidFill>
        </p:spPr>
        <p:txBody>
          <a:bodyPr wrap="square" rtlCol="0">
            <a:spAutoFit/>
          </a:bodyPr>
          <a:lstStyle/>
          <a:p>
            <a:pPr algn="ctr"/>
            <a:r>
              <a:rPr lang="pt-BR" sz="4400" b="1" dirty="0" smtClean="0">
                <a:solidFill>
                  <a:schemeClr val="accent3">
                    <a:lumMod val="75000"/>
                  </a:schemeClr>
                </a:solidFill>
              </a:rPr>
              <a:t>MORFOLOGIA E FISIOLOGIA VEGETAL</a:t>
            </a:r>
            <a:endParaRPr lang="pt-BR" sz="4400" b="1" dirty="0">
              <a:solidFill>
                <a:schemeClr val="accent3">
                  <a:lumMod val="75000"/>
                </a:schemeClr>
              </a:solidFill>
            </a:endParaRPr>
          </a:p>
        </p:txBody>
      </p:sp>
      <p:pic>
        <p:nvPicPr>
          <p:cNvPr id="5" name="Imagem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576"/>
            <a:ext cx="3219450" cy="1419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CaixaDeTexto 11"/>
          <p:cNvSpPr txBox="1"/>
          <p:nvPr/>
        </p:nvSpPr>
        <p:spPr>
          <a:xfrm>
            <a:off x="4355976" y="4077072"/>
            <a:ext cx="4320480" cy="954107"/>
          </a:xfrm>
          <a:prstGeom prst="rect">
            <a:avLst/>
          </a:prstGeom>
          <a:noFill/>
        </p:spPr>
        <p:txBody>
          <a:bodyPr wrap="square" rtlCol="0">
            <a:spAutoFit/>
          </a:bodyPr>
          <a:lstStyle/>
          <a:p>
            <a:r>
              <a:rPr lang="pt-BR" sz="2800" b="1" dirty="0" err="1" smtClean="0">
                <a:solidFill>
                  <a:schemeClr val="tx1">
                    <a:lumMod val="95000"/>
                    <a:lumOff val="5000"/>
                  </a:schemeClr>
                </a:solidFill>
              </a:rPr>
              <a:t>Profª</a:t>
            </a:r>
            <a:r>
              <a:rPr lang="pt-BR" sz="2800" b="1" dirty="0" smtClean="0">
                <a:solidFill>
                  <a:schemeClr val="tx1">
                    <a:lumMod val="95000"/>
                    <a:lumOff val="5000"/>
                  </a:schemeClr>
                </a:solidFill>
              </a:rPr>
              <a:t> </a:t>
            </a:r>
            <a:r>
              <a:rPr lang="pt-BR" sz="2800" b="1" dirty="0" err="1" smtClean="0">
                <a:solidFill>
                  <a:schemeClr val="tx1">
                    <a:lumMod val="95000"/>
                    <a:lumOff val="5000"/>
                  </a:schemeClr>
                </a:solidFill>
              </a:rPr>
              <a:t>Msc</a:t>
            </a:r>
            <a:r>
              <a:rPr lang="pt-BR" sz="2800" b="1" dirty="0" smtClean="0">
                <a:solidFill>
                  <a:schemeClr val="tx1">
                    <a:lumMod val="95000"/>
                    <a:lumOff val="5000"/>
                  </a:schemeClr>
                </a:solidFill>
              </a:rPr>
              <a:t>.  </a:t>
            </a:r>
            <a:r>
              <a:rPr lang="pt-BR" sz="2800" b="1" dirty="0" err="1" smtClean="0">
                <a:solidFill>
                  <a:schemeClr val="tx1">
                    <a:lumMod val="95000"/>
                    <a:lumOff val="5000"/>
                  </a:schemeClr>
                </a:solidFill>
              </a:rPr>
              <a:t>Hélida</a:t>
            </a:r>
            <a:r>
              <a:rPr lang="pt-BR" sz="2800" b="1" dirty="0" smtClean="0">
                <a:solidFill>
                  <a:schemeClr val="tx1">
                    <a:lumMod val="95000"/>
                    <a:lumOff val="5000"/>
                  </a:schemeClr>
                </a:solidFill>
              </a:rPr>
              <a:t> Mesquita</a:t>
            </a:r>
          </a:p>
          <a:p>
            <a:r>
              <a:rPr lang="pt-BR" sz="2800" b="1" dirty="0" err="1" smtClean="0">
                <a:solidFill>
                  <a:schemeClr val="tx1">
                    <a:lumMod val="95000"/>
                    <a:lumOff val="5000"/>
                  </a:schemeClr>
                </a:solidFill>
              </a:rPr>
              <a:t>Engª</a:t>
            </a:r>
            <a:r>
              <a:rPr lang="pt-BR" sz="2800" b="1" dirty="0" smtClean="0">
                <a:solidFill>
                  <a:schemeClr val="tx1">
                    <a:lumMod val="95000"/>
                    <a:lumOff val="5000"/>
                  </a:schemeClr>
                </a:solidFill>
              </a:rPr>
              <a:t> Agrônoma </a:t>
            </a:r>
          </a:p>
        </p:txBody>
      </p:sp>
      <p:sp>
        <p:nvSpPr>
          <p:cNvPr id="13" name="CaixaDeTexto 12"/>
          <p:cNvSpPr txBox="1"/>
          <p:nvPr/>
        </p:nvSpPr>
        <p:spPr>
          <a:xfrm>
            <a:off x="3818037" y="5766454"/>
            <a:ext cx="2046733" cy="707886"/>
          </a:xfrm>
          <a:prstGeom prst="rect">
            <a:avLst/>
          </a:prstGeom>
          <a:noFill/>
        </p:spPr>
        <p:txBody>
          <a:bodyPr wrap="square" rtlCol="0">
            <a:spAutoFit/>
          </a:bodyPr>
          <a:lstStyle/>
          <a:p>
            <a:pPr algn="ctr"/>
            <a:r>
              <a:rPr lang="pt-BR" sz="2000" b="1" dirty="0" smtClean="0">
                <a:solidFill>
                  <a:srgbClr val="FF0000"/>
                </a:solidFill>
              </a:rPr>
              <a:t>Apodi-RN </a:t>
            </a:r>
          </a:p>
          <a:p>
            <a:pPr algn="ctr"/>
            <a:r>
              <a:rPr lang="pt-BR" sz="2000" b="1" dirty="0" smtClean="0">
                <a:solidFill>
                  <a:srgbClr val="FF0000"/>
                </a:solidFill>
              </a:rPr>
              <a:t>2014</a:t>
            </a:r>
            <a:endParaRPr lang="pt-BR" sz="2000" b="1" dirty="0">
              <a:solidFill>
                <a:srgbClr val="FF0000"/>
              </a:solidFill>
            </a:endParaRPr>
          </a:p>
        </p:txBody>
      </p:sp>
    </p:spTree>
    <p:extLst>
      <p:ext uri="{BB962C8B-B14F-4D97-AF65-F5344CB8AC3E}">
        <p14:creationId xmlns:p14="http://schemas.microsoft.com/office/powerpoint/2010/main" val="30915575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590872" y="476672"/>
            <a:ext cx="8229600" cy="1143000"/>
          </a:xfrm>
        </p:spPr>
        <p:txBody>
          <a:bodyPr>
            <a:normAutofit fontScale="90000"/>
          </a:bodyPr>
          <a:lstStyle/>
          <a:p>
            <a:r>
              <a:rPr lang="pt-BR" b="1" dirty="0" smtClean="0">
                <a:solidFill>
                  <a:schemeClr val="accent3">
                    <a:lumMod val="75000"/>
                  </a:schemeClr>
                </a:solidFill>
              </a:rPr>
              <a:t>MORFOLOGIA E FISIOLOGIA VEGETAL</a:t>
            </a:r>
            <a:endParaRPr lang="pt-BR" b="1" dirty="0">
              <a:solidFill>
                <a:schemeClr val="accent3">
                  <a:lumMod val="75000"/>
                </a:schemeClr>
              </a:solidFill>
            </a:endParaRPr>
          </a:p>
        </p:txBody>
      </p:sp>
      <p:sp>
        <p:nvSpPr>
          <p:cNvPr id="7" name="Espaço Reservado para Conteúdo 6"/>
          <p:cNvSpPr>
            <a:spLocks noGrp="1"/>
          </p:cNvSpPr>
          <p:nvPr>
            <p:ph idx="1"/>
          </p:nvPr>
        </p:nvSpPr>
        <p:spPr>
          <a:xfrm>
            <a:off x="462372" y="1484312"/>
            <a:ext cx="8147248" cy="4969024"/>
          </a:xfrm>
        </p:spPr>
        <p:txBody>
          <a:bodyPr>
            <a:normAutofit/>
          </a:bodyPr>
          <a:lstStyle/>
          <a:p>
            <a:pPr marL="0" lvl="0" indent="0">
              <a:buNone/>
            </a:pPr>
            <a:r>
              <a:rPr lang="pt-BR" b="1" u="sng" dirty="0" smtClean="0">
                <a:solidFill>
                  <a:schemeClr val="accent6">
                    <a:lumMod val="50000"/>
                  </a:schemeClr>
                </a:solidFill>
              </a:rPr>
              <a:t>Conteúdos:</a:t>
            </a:r>
          </a:p>
          <a:p>
            <a:pPr marL="0" indent="0">
              <a:buNone/>
            </a:pPr>
            <a:r>
              <a:rPr lang="pt-BR" sz="2800" b="1" dirty="0"/>
              <a:t>4</a:t>
            </a:r>
            <a:r>
              <a:rPr lang="pt-BR" sz="3000" b="1" dirty="0" smtClean="0"/>
              <a:t>. Anatomia e morfologia vegetal:</a:t>
            </a:r>
            <a:endParaRPr lang="pt-BR" sz="3000" b="1" dirty="0"/>
          </a:p>
          <a:p>
            <a:pPr marL="0" indent="265113">
              <a:buNone/>
            </a:pPr>
            <a:r>
              <a:rPr lang="pt-BR" sz="3000" b="1" dirty="0" smtClean="0"/>
              <a:t>4.6 Fruto:</a:t>
            </a:r>
          </a:p>
          <a:p>
            <a:pPr marL="0" indent="265113">
              <a:buNone/>
            </a:pPr>
            <a:r>
              <a:rPr lang="pt-BR" sz="3000" dirty="0" smtClean="0"/>
              <a:t>4.6.1 Tipos;</a:t>
            </a:r>
          </a:p>
          <a:p>
            <a:pPr marL="0" indent="265113">
              <a:buNone/>
            </a:pPr>
            <a:r>
              <a:rPr lang="pt-BR" sz="3000" dirty="0" smtClean="0"/>
              <a:t>4.6.2 Composição;</a:t>
            </a:r>
          </a:p>
          <a:p>
            <a:pPr marL="0" indent="265113">
              <a:buNone/>
            </a:pPr>
            <a:r>
              <a:rPr lang="pt-BR" sz="3000" dirty="0" smtClean="0"/>
              <a:t>4.6.3 Formas </a:t>
            </a:r>
            <a:r>
              <a:rPr lang="pt-BR" sz="3000" dirty="0"/>
              <a:t>e função dos </a:t>
            </a:r>
            <a:r>
              <a:rPr lang="pt-BR" sz="3000" dirty="0" smtClean="0"/>
              <a:t>frutos. </a:t>
            </a:r>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5" y="1536439"/>
            <a:ext cx="2412602" cy="1936722"/>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771" y="3465004"/>
            <a:ext cx="2296016" cy="17252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3356" y="2818543"/>
            <a:ext cx="1818200" cy="1509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Image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2568" y="1536439"/>
            <a:ext cx="1327750" cy="1105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m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5437" y="5634872"/>
            <a:ext cx="1620559" cy="818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67944" y="4742037"/>
            <a:ext cx="1760095" cy="1568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m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9257" y="5190296"/>
            <a:ext cx="1933422" cy="1210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m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22862" y="4799370"/>
            <a:ext cx="1240110" cy="930082"/>
          </a:xfrm>
          <a:prstGeom prst="rect">
            <a:avLst/>
          </a:prstGeom>
          <a:ln>
            <a:noFill/>
          </a:ln>
          <a:effectLst>
            <a:softEdge rad="112500"/>
          </a:effectLst>
        </p:spPr>
      </p:pic>
      <p:pic>
        <p:nvPicPr>
          <p:cNvPr id="14" name="Imagem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27126" y="4756047"/>
            <a:ext cx="2560978" cy="17133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024872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590872" y="476672"/>
            <a:ext cx="8229600" cy="1143000"/>
          </a:xfrm>
        </p:spPr>
        <p:txBody>
          <a:bodyPr>
            <a:normAutofit fontScale="90000"/>
          </a:bodyPr>
          <a:lstStyle/>
          <a:p>
            <a:r>
              <a:rPr lang="pt-BR" b="1" dirty="0" smtClean="0">
                <a:solidFill>
                  <a:schemeClr val="accent3">
                    <a:lumMod val="75000"/>
                  </a:schemeClr>
                </a:solidFill>
              </a:rPr>
              <a:t>MORFOLOGIA E FISIOLOGIA VEGETAL</a:t>
            </a:r>
            <a:endParaRPr lang="pt-BR" b="1" dirty="0">
              <a:solidFill>
                <a:schemeClr val="accent3">
                  <a:lumMod val="75000"/>
                </a:schemeClr>
              </a:solidFill>
            </a:endParaRPr>
          </a:p>
        </p:txBody>
      </p:sp>
      <p:sp>
        <p:nvSpPr>
          <p:cNvPr id="7" name="Espaço Reservado para Conteúdo 6"/>
          <p:cNvSpPr>
            <a:spLocks noGrp="1"/>
          </p:cNvSpPr>
          <p:nvPr>
            <p:ph idx="1"/>
          </p:nvPr>
        </p:nvSpPr>
        <p:spPr>
          <a:xfrm>
            <a:off x="462372" y="1484312"/>
            <a:ext cx="8147248" cy="4969024"/>
          </a:xfrm>
        </p:spPr>
        <p:txBody>
          <a:bodyPr>
            <a:normAutofit/>
          </a:bodyPr>
          <a:lstStyle/>
          <a:p>
            <a:pPr marL="0" lvl="0" indent="0">
              <a:buNone/>
            </a:pPr>
            <a:r>
              <a:rPr lang="pt-BR" b="1" u="sng" dirty="0" smtClean="0">
                <a:solidFill>
                  <a:schemeClr val="accent6">
                    <a:lumMod val="50000"/>
                  </a:schemeClr>
                </a:solidFill>
              </a:rPr>
              <a:t>Conteúdos:</a:t>
            </a:r>
          </a:p>
          <a:p>
            <a:pPr marL="0" indent="0">
              <a:buNone/>
            </a:pPr>
            <a:r>
              <a:rPr lang="pt-BR" sz="2800" b="1" dirty="0"/>
              <a:t>4</a:t>
            </a:r>
            <a:r>
              <a:rPr lang="pt-BR" sz="3000" b="1" dirty="0" smtClean="0"/>
              <a:t>. Anatomia e morfologia vegetal:</a:t>
            </a:r>
            <a:endParaRPr lang="pt-BR" sz="3000" b="1" dirty="0"/>
          </a:p>
          <a:p>
            <a:pPr marL="0" lvl="0" indent="265113">
              <a:buNone/>
            </a:pPr>
            <a:r>
              <a:rPr lang="pt-BR" sz="3000" b="1" dirty="0" smtClean="0"/>
              <a:t>4.7. </a:t>
            </a:r>
            <a:r>
              <a:rPr lang="pt-BR" sz="3000" b="1" dirty="0"/>
              <a:t>Semente:</a:t>
            </a:r>
            <a:r>
              <a:rPr lang="pt-BR" sz="3000" dirty="0"/>
              <a:t> </a:t>
            </a:r>
            <a:endParaRPr lang="pt-BR" sz="3000" dirty="0" smtClean="0"/>
          </a:p>
          <a:p>
            <a:pPr marL="0" lvl="0" indent="265113">
              <a:buNone/>
            </a:pPr>
            <a:r>
              <a:rPr lang="pt-BR" sz="3000" dirty="0" smtClean="0"/>
              <a:t>4.7.1 Tipos; </a:t>
            </a:r>
          </a:p>
          <a:p>
            <a:pPr marL="0" lvl="0" indent="265113">
              <a:buNone/>
            </a:pPr>
            <a:r>
              <a:rPr lang="pt-BR" sz="3000" dirty="0" smtClean="0"/>
              <a:t>4.7.2 Composição; </a:t>
            </a:r>
          </a:p>
          <a:p>
            <a:pPr marL="0" lvl="0" indent="265113">
              <a:buNone/>
            </a:pPr>
            <a:r>
              <a:rPr lang="pt-BR" sz="3000" dirty="0" smtClean="0"/>
              <a:t>4.7.3 Formas </a:t>
            </a:r>
            <a:r>
              <a:rPr lang="pt-BR" sz="3000" dirty="0"/>
              <a:t>e função das sementes</a:t>
            </a:r>
            <a:r>
              <a:rPr lang="pt-BR" sz="3000" dirty="0" smtClean="0"/>
              <a:t>.</a:t>
            </a:r>
            <a:endParaRPr lang="pt-BR" sz="30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2697424"/>
            <a:ext cx="2046880" cy="1535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6872" y="3044458"/>
            <a:ext cx="2029583" cy="1722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2997" y="4809545"/>
            <a:ext cx="2046880" cy="1618086"/>
          </a:xfrm>
          <a:prstGeom prst="rect">
            <a:avLst/>
          </a:prstGeom>
        </p:spPr>
      </p:pic>
      <p:pic>
        <p:nvPicPr>
          <p:cNvPr id="9" name="Image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7277" y="5229200"/>
            <a:ext cx="1535161" cy="1192308"/>
          </a:xfrm>
          <a:prstGeom prst="rect">
            <a:avLst/>
          </a:prstGeom>
        </p:spPr>
      </p:pic>
      <p:pic>
        <p:nvPicPr>
          <p:cNvPr id="10" name="Imagem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2795" y="1412776"/>
            <a:ext cx="2218952" cy="1664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49867" y="4869160"/>
            <a:ext cx="2016224" cy="1532331"/>
          </a:xfrm>
          <a:prstGeom prst="rect">
            <a:avLst/>
          </a:prstGeom>
        </p:spPr>
      </p:pic>
      <p:pic>
        <p:nvPicPr>
          <p:cNvPr id="12" name="Imagem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5536" y="4766981"/>
            <a:ext cx="1680769" cy="1260577"/>
          </a:xfrm>
          <a:prstGeom prst="rect">
            <a:avLst/>
          </a:prstGeom>
        </p:spPr>
      </p:pic>
    </p:spTree>
    <p:extLst>
      <p:ext uri="{BB962C8B-B14F-4D97-AF65-F5344CB8AC3E}">
        <p14:creationId xmlns:p14="http://schemas.microsoft.com/office/powerpoint/2010/main" val="1821348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590872" y="476672"/>
            <a:ext cx="8229600" cy="1143000"/>
          </a:xfrm>
        </p:spPr>
        <p:txBody>
          <a:bodyPr>
            <a:normAutofit fontScale="90000"/>
          </a:bodyPr>
          <a:lstStyle/>
          <a:p>
            <a:r>
              <a:rPr lang="pt-BR" b="1" dirty="0" smtClean="0">
                <a:solidFill>
                  <a:schemeClr val="accent3">
                    <a:lumMod val="75000"/>
                  </a:schemeClr>
                </a:solidFill>
              </a:rPr>
              <a:t>MORFOLOGIA E FISIOLOGIA VEGETAL</a:t>
            </a:r>
            <a:endParaRPr lang="pt-BR" b="1" dirty="0">
              <a:solidFill>
                <a:schemeClr val="accent3">
                  <a:lumMod val="75000"/>
                </a:schemeClr>
              </a:solidFill>
            </a:endParaRPr>
          </a:p>
        </p:txBody>
      </p:sp>
      <p:sp>
        <p:nvSpPr>
          <p:cNvPr id="7" name="Espaço Reservado para Conteúdo 6"/>
          <p:cNvSpPr>
            <a:spLocks noGrp="1"/>
          </p:cNvSpPr>
          <p:nvPr>
            <p:ph idx="1"/>
          </p:nvPr>
        </p:nvSpPr>
        <p:spPr>
          <a:xfrm>
            <a:off x="462372" y="1484312"/>
            <a:ext cx="8147248" cy="4969024"/>
          </a:xfrm>
        </p:spPr>
        <p:txBody>
          <a:bodyPr>
            <a:normAutofit/>
          </a:bodyPr>
          <a:lstStyle/>
          <a:p>
            <a:pPr marL="0" lvl="0" indent="0">
              <a:buNone/>
            </a:pPr>
            <a:r>
              <a:rPr lang="pt-BR" b="1" u="sng" dirty="0" smtClean="0">
                <a:solidFill>
                  <a:schemeClr val="accent6">
                    <a:lumMod val="50000"/>
                  </a:schemeClr>
                </a:solidFill>
              </a:rPr>
              <a:t>Conteúdos:</a:t>
            </a:r>
          </a:p>
          <a:p>
            <a:pPr marL="0" lvl="0" indent="0">
              <a:buNone/>
            </a:pPr>
            <a:r>
              <a:rPr lang="pt-BR" sz="2800" b="1" dirty="0"/>
              <a:t>5</a:t>
            </a:r>
            <a:r>
              <a:rPr lang="pt-BR" sz="3000" b="1" dirty="0" smtClean="0"/>
              <a:t>. </a:t>
            </a:r>
            <a:r>
              <a:rPr lang="pt-BR" sz="2800" b="1" dirty="0"/>
              <a:t>Sistemas de Absorção de Nutrientes: </a:t>
            </a:r>
            <a:endParaRPr lang="pt-BR" sz="2800" b="1" dirty="0" smtClean="0"/>
          </a:p>
          <a:p>
            <a:pPr marL="442913" lvl="0" indent="0" algn="just">
              <a:buNone/>
            </a:pPr>
            <a:r>
              <a:rPr lang="pt-BR" sz="2800" b="1" dirty="0"/>
              <a:t>5</a:t>
            </a:r>
            <a:r>
              <a:rPr lang="pt-BR" sz="2800" b="1" dirty="0" smtClean="0"/>
              <a:t>.1. Sistema </a:t>
            </a:r>
            <a:r>
              <a:rPr lang="pt-BR" sz="2800" b="1" dirty="0"/>
              <a:t>de </a:t>
            </a:r>
            <a:r>
              <a:rPr lang="pt-BR" sz="2800" b="1" dirty="0" smtClean="0"/>
              <a:t>absorção; </a:t>
            </a:r>
          </a:p>
          <a:p>
            <a:pPr marL="442913" lvl="0" indent="0" algn="just">
              <a:buNone/>
            </a:pPr>
            <a:r>
              <a:rPr lang="pt-BR" sz="2800" b="1" dirty="0"/>
              <a:t>5</a:t>
            </a:r>
            <a:r>
              <a:rPr lang="pt-BR" sz="2800" b="1" dirty="0" smtClean="0"/>
              <a:t>.2. Sistemas </a:t>
            </a:r>
            <a:r>
              <a:rPr lang="pt-BR" sz="2800" b="1" dirty="0"/>
              <a:t>de condução de </a:t>
            </a:r>
            <a:r>
              <a:rPr lang="pt-BR" sz="2800" b="1" dirty="0" smtClean="0"/>
              <a:t>seiva:</a:t>
            </a:r>
          </a:p>
          <a:p>
            <a:pPr marL="442913" lvl="0" indent="0" algn="just">
              <a:buNone/>
            </a:pPr>
            <a:r>
              <a:rPr lang="pt-BR" sz="2800" dirty="0"/>
              <a:t>5</a:t>
            </a:r>
            <a:r>
              <a:rPr lang="pt-BR" sz="2800" dirty="0" smtClean="0"/>
              <a:t>.2.1. Xilema; </a:t>
            </a:r>
          </a:p>
          <a:p>
            <a:pPr marL="442913" lvl="0" indent="0" algn="just">
              <a:buNone/>
            </a:pPr>
            <a:r>
              <a:rPr lang="pt-BR" sz="2800" dirty="0"/>
              <a:t>5</a:t>
            </a:r>
            <a:r>
              <a:rPr lang="pt-BR" sz="2800" dirty="0" smtClean="0"/>
              <a:t>.2.2. Floema. </a:t>
            </a:r>
            <a:endParaRPr lang="pt-BR" sz="2800" dirty="0"/>
          </a:p>
        </p:txBody>
      </p:sp>
      <p:pic>
        <p:nvPicPr>
          <p:cNvPr id="13" name="Imagem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3999561"/>
            <a:ext cx="3250032" cy="2453775"/>
          </a:xfrm>
          <a:prstGeom prst="rect">
            <a:avLst/>
          </a:prstGeom>
          <a:ln>
            <a:noFill/>
          </a:ln>
          <a:effectLst>
            <a:softEdge rad="112500"/>
          </a:effectLst>
        </p:spPr>
      </p:pic>
      <p:pic>
        <p:nvPicPr>
          <p:cNvPr id="14" name="Image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3602778"/>
            <a:ext cx="2292936" cy="1554414"/>
          </a:xfrm>
          <a:prstGeom prst="rect">
            <a:avLst/>
          </a:prstGeom>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Image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816" y="4735774"/>
            <a:ext cx="2538064" cy="16928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280661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590872" y="476672"/>
            <a:ext cx="8229600" cy="1143000"/>
          </a:xfrm>
        </p:spPr>
        <p:txBody>
          <a:bodyPr>
            <a:normAutofit fontScale="90000"/>
          </a:bodyPr>
          <a:lstStyle/>
          <a:p>
            <a:r>
              <a:rPr lang="pt-BR" b="1" dirty="0" smtClean="0">
                <a:solidFill>
                  <a:schemeClr val="accent3">
                    <a:lumMod val="75000"/>
                  </a:schemeClr>
                </a:solidFill>
              </a:rPr>
              <a:t>MORFOLOGIA E FISIOLOGIA VEGETAL</a:t>
            </a:r>
            <a:endParaRPr lang="pt-BR" b="1" dirty="0">
              <a:solidFill>
                <a:schemeClr val="accent3">
                  <a:lumMod val="75000"/>
                </a:schemeClr>
              </a:solidFill>
            </a:endParaRPr>
          </a:p>
        </p:txBody>
      </p:sp>
      <p:sp>
        <p:nvSpPr>
          <p:cNvPr id="7" name="Espaço Reservado para Conteúdo 6"/>
          <p:cNvSpPr>
            <a:spLocks noGrp="1"/>
          </p:cNvSpPr>
          <p:nvPr>
            <p:ph idx="1"/>
          </p:nvPr>
        </p:nvSpPr>
        <p:spPr>
          <a:xfrm>
            <a:off x="462372" y="1484312"/>
            <a:ext cx="7854044" cy="4969024"/>
          </a:xfrm>
        </p:spPr>
        <p:txBody>
          <a:bodyPr>
            <a:normAutofit/>
          </a:bodyPr>
          <a:lstStyle/>
          <a:p>
            <a:pPr marL="0" lvl="0" indent="0">
              <a:buNone/>
            </a:pPr>
            <a:r>
              <a:rPr lang="pt-BR" b="1" u="sng" dirty="0" smtClean="0">
                <a:solidFill>
                  <a:schemeClr val="accent6">
                    <a:lumMod val="50000"/>
                  </a:schemeClr>
                </a:solidFill>
              </a:rPr>
              <a:t>Conteúdos:</a:t>
            </a:r>
          </a:p>
          <a:p>
            <a:pPr marL="0" indent="0">
              <a:buNone/>
            </a:pPr>
            <a:r>
              <a:rPr lang="pt-BR" sz="2800" b="1" dirty="0"/>
              <a:t>6</a:t>
            </a:r>
            <a:r>
              <a:rPr lang="pt-BR" sz="3000" b="1" dirty="0" smtClean="0"/>
              <a:t>. </a:t>
            </a:r>
            <a:r>
              <a:rPr lang="pt-BR" sz="2800" b="1" dirty="0"/>
              <a:t>Fotossíntese e </a:t>
            </a:r>
            <a:r>
              <a:rPr lang="pt-BR" sz="2800" b="1" dirty="0" smtClean="0"/>
              <a:t>Respiração:</a:t>
            </a:r>
          </a:p>
          <a:p>
            <a:pPr marL="1076325" lvl="0" indent="-722313" algn="just">
              <a:buNone/>
            </a:pPr>
            <a:r>
              <a:rPr lang="pt-BR" sz="2800" dirty="0"/>
              <a:t>6</a:t>
            </a:r>
            <a:r>
              <a:rPr lang="pt-BR" sz="2800" dirty="0" smtClean="0"/>
              <a:t>.1. Reações </a:t>
            </a:r>
            <a:r>
              <a:rPr lang="pt-BR" sz="2800" dirty="0"/>
              <a:t>fotoquímica da fotossíntese e da </a:t>
            </a:r>
            <a:r>
              <a:rPr lang="pt-BR" sz="2800" dirty="0" smtClean="0"/>
              <a:t>respiração</a:t>
            </a:r>
            <a:r>
              <a:rPr lang="pt-BR" sz="2800" dirty="0"/>
              <a:t>;</a:t>
            </a:r>
            <a:endParaRPr lang="pt-BR" sz="2800" dirty="0" smtClean="0"/>
          </a:p>
          <a:p>
            <a:pPr marL="1076325" lvl="0" indent="-633413" algn="just">
              <a:buNone/>
            </a:pPr>
            <a:r>
              <a:rPr lang="pt-BR" sz="2800" dirty="0"/>
              <a:t>6</a:t>
            </a:r>
            <a:r>
              <a:rPr lang="pt-BR" sz="2800" dirty="0" smtClean="0"/>
              <a:t>.2. Fatores </a:t>
            </a:r>
            <a:r>
              <a:rPr lang="pt-BR" sz="2800" dirty="0"/>
              <a:t>ambientais e da planta que afetam a </a:t>
            </a:r>
            <a:r>
              <a:rPr lang="pt-BR" sz="2800" dirty="0" smtClean="0"/>
              <a:t>fotossíntese; </a:t>
            </a:r>
          </a:p>
          <a:p>
            <a:pPr marL="1076325" lvl="0" indent="-633413" algn="just">
              <a:buNone/>
            </a:pPr>
            <a:r>
              <a:rPr lang="pt-BR" sz="2800" dirty="0" smtClean="0"/>
              <a:t>6.3. Produtos </a:t>
            </a:r>
            <a:r>
              <a:rPr lang="pt-BR" sz="2800" dirty="0"/>
              <a:t>químicos da </a:t>
            </a:r>
            <a:r>
              <a:rPr lang="pt-BR" sz="2800" dirty="0" smtClean="0"/>
              <a:t>fotossíntese</a:t>
            </a:r>
            <a:r>
              <a:rPr lang="pt-BR" sz="2800" dirty="0"/>
              <a:t>;</a:t>
            </a:r>
            <a:endParaRPr lang="pt-BR" sz="2800" dirty="0" smtClean="0"/>
          </a:p>
          <a:p>
            <a:pPr marL="1165225" indent="-722313">
              <a:buNone/>
            </a:pPr>
            <a:r>
              <a:rPr lang="pt-BR" sz="2800" dirty="0" smtClean="0"/>
              <a:t>6.4.</a:t>
            </a:r>
            <a:r>
              <a:rPr lang="pt-BR" sz="2800" dirty="0"/>
              <a:t> </a:t>
            </a:r>
            <a:r>
              <a:rPr lang="pt-BR" sz="2800" dirty="0" smtClean="0"/>
              <a:t>Uso </a:t>
            </a:r>
            <a:r>
              <a:rPr lang="pt-BR" sz="2800" dirty="0"/>
              <a:t>eficiente </a:t>
            </a:r>
            <a:r>
              <a:rPr lang="pt-BR" sz="2800" dirty="0" smtClean="0"/>
              <a:t>da </a:t>
            </a:r>
            <a:r>
              <a:rPr lang="pt-BR" sz="2800" dirty="0"/>
              <a:t>água pelas plantas. </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582443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590872" y="476672"/>
            <a:ext cx="8229600" cy="1143000"/>
          </a:xfrm>
        </p:spPr>
        <p:txBody>
          <a:bodyPr>
            <a:normAutofit fontScale="90000"/>
          </a:bodyPr>
          <a:lstStyle/>
          <a:p>
            <a:r>
              <a:rPr lang="pt-BR" b="1" dirty="0" smtClean="0">
                <a:solidFill>
                  <a:schemeClr val="accent3">
                    <a:lumMod val="75000"/>
                  </a:schemeClr>
                </a:solidFill>
              </a:rPr>
              <a:t>MORFOLOGIA E FISIOLOGIA VEGETAL</a:t>
            </a:r>
            <a:endParaRPr lang="pt-BR" b="1" dirty="0">
              <a:solidFill>
                <a:schemeClr val="accent3">
                  <a:lumMod val="75000"/>
                </a:schemeClr>
              </a:solidFill>
            </a:endParaRPr>
          </a:p>
        </p:txBody>
      </p:sp>
      <p:sp>
        <p:nvSpPr>
          <p:cNvPr id="7" name="Espaço Reservado para Conteúdo 6"/>
          <p:cNvSpPr>
            <a:spLocks noGrp="1"/>
          </p:cNvSpPr>
          <p:nvPr>
            <p:ph idx="1"/>
          </p:nvPr>
        </p:nvSpPr>
        <p:spPr>
          <a:xfrm>
            <a:off x="462372" y="1484312"/>
            <a:ext cx="7854044" cy="4969024"/>
          </a:xfrm>
        </p:spPr>
        <p:txBody>
          <a:bodyPr>
            <a:normAutofit/>
          </a:bodyPr>
          <a:lstStyle/>
          <a:p>
            <a:pPr marL="0" lvl="0" indent="0">
              <a:buNone/>
            </a:pPr>
            <a:r>
              <a:rPr lang="pt-BR" b="1" u="sng" dirty="0" smtClean="0">
                <a:solidFill>
                  <a:schemeClr val="accent6">
                    <a:lumMod val="50000"/>
                  </a:schemeClr>
                </a:solidFill>
              </a:rPr>
              <a:t>Conteúdos:</a:t>
            </a:r>
          </a:p>
          <a:p>
            <a:pPr marL="0" lvl="0" indent="0">
              <a:buNone/>
            </a:pPr>
            <a:r>
              <a:rPr lang="pt-BR" sz="2800" b="1" dirty="0"/>
              <a:t>7</a:t>
            </a:r>
            <a:r>
              <a:rPr lang="pt-BR" sz="3000" b="1" dirty="0" smtClean="0"/>
              <a:t>. </a:t>
            </a:r>
            <a:r>
              <a:rPr lang="pt-BR" sz="2800" b="1" dirty="0"/>
              <a:t>Transpiração e Crescimento</a:t>
            </a:r>
            <a:r>
              <a:rPr lang="pt-BR" sz="2800" b="1" dirty="0" smtClean="0"/>
              <a:t>:</a:t>
            </a:r>
            <a:endParaRPr lang="pt-BR" sz="2800" b="1" dirty="0"/>
          </a:p>
          <a:p>
            <a:pPr marL="1165225" lvl="0" indent="-722313" algn="just">
              <a:buNone/>
            </a:pPr>
            <a:r>
              <a:rPr lang="pt-BR" sz="2800" dirty="0" smtClean="0"/>
              <a:t>6.1. Fatores </a:t>
            </a:r>
            <a:r>
              <a:rPr lang="pt-BR" sz="2800" dirty="0"/>
              <a:t>ambientais e da planta que afetam </a:t>
            </a:r>
            <a:r>
              <a:rPr lang="pt-BR" sz="2800" dirty="0" smtClean="0"/>
              <a:t>a transpiração;</a:t>
            </a:r>
          </a:p>
          <a:p>
            <a:pPr marL="1165225" lvl="0" indent="-722313" algn="just">
              <a:buNone/>
            </a:pPr>
            <a:r>
              <a:rPr lang="pt-BR" sz="2800" dirty="0"/>
              <a:t>6</a:t>
            </a:r>
            <a:r>
              <a:rPr lang="pt-BR" sz="2800" dirty="0" smtClean="0"/>
              <a:t>.2. Estômatos </a:t>
            </a:r>
            <a:r>
              <a:rPr lang="pt-BR" sz="2800" dirty="0"/>
              <a:t>e suas influências na </a:t>
            </a:r>
            <a:r>
              <a:rPr lang="pt-BR" sz="2800" dirty="0" smtClean="0"/>
              <a:t>transpiração; </a:t>
            </a:r>
          </a:p>
          <a:p>
            <a:pPr marL="1165225" lvl="0" indent="-722313" algn="just">
              <a:buNone/>
            </a:pPr>
            <a:r>
              <a:rPr lang="pt-BR" sz="2800" dirty="0" smtClean="0"/>
              <a:t>6.3. Resistência estomática;</a:t>
            </a:r>
          </a:p>
          <a:p>
            <a:pPr marL="1165225" indent="-722313">
              <a:buNone/>
            </a:pPr>
            <a:r>
              <a:rPr lang="pt-BR" sz="2800" dirty="0" smtClean="0"/>
              <a:t>6.4.</a:t>
            </a:r>
            <a:r>
              <a:rPr lang="pt-BR" sz="2800" dirty="0"/>
              <a:t> </a:t>
            </a:r>
            <a:r>
              <a:rPr lang="pt-BR" sz="2800" dirty="0" smtClean="0"/>
              <a:t>Fatores </a:t>
            </a:r>
            <a:r>
              <a:rPr lang="pt-BR" sz="2800" dirty="0"/>
              <a:t>de </a:t>
            </a:r>
            <a:r>
              <a:rPr lang="pt-BR" sz="2800" dirty="0" smtClean="0"/>
              <a:t>crescimento. </a:t>
            </a:r>
            <a:endParaRPr lang="pt-BR" sz="28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099" y="4581850"/>
            <a:ext cx="1754912" cy="1449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855" y="5189202"/>
            <a:ext cx="2182243" cy="1444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412949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590872" y="476672"/>
            <a:ext cx="8229600" cy="1143000"/>
          </a:xfrm>
        </p:spPr>
        <p:txBody>
          <a:bodyPr>
            <a:normAutofit fontScale="90000"/>
          </a:bodyPr>
          <a:lstStyle/>
          <a:p>
            <a:r>
              <a:rPr lang="pt-BR" b="1" dirty="0" smtClean="0">
                <a:solidFill>
                  <a:schemeClr val="accent3">
                    <a:lumMod val="75000"/>
                  </a:schemeClr>
                </a:solidFill>
              </a:rPr>
              <a:t>MORFOLOGIA E FISIOLOGIA VEGETAL</a:t>
            </a:r>
            <a:endParaRPr lang="pt-BR" b="1" dirty="0">
              <a:solidFill>
                <a:schemeClr val="accent3">
                  <a:lumMod val="75000"/>
                </a:schemeClr>
              </a:solidFill>
            </a:endParaRPr>
          </a:p>
        </p:txBody>
      </p:sp>
      <p:sp>
        <p:nvSpPr>
          <p:cNvPr id="7" name="Espaço Reservado para Conteúdo 6"/>
          <p:cNvSpPr>
            <a:spLocks noGrp="1"/>
          </p:cNvSpPr>
          <p:nvPr>
            <p:ph idx="1"/>
          </p:nvPr>
        </p:nvSpPr>
        <p:spPr>
          <a:xfrm>
            <a:off x="462372" y="1484312"/>
            <a:ext cx="8147248" cy="4969024"/>
          </a:xfrm>
        </p:spPr>
        <p:txBody>
          <a:bodyPr>
            <a:normAutofit/>
          </a:bodyPr>
          <a:lstStyle/>
          <a:p>
            <a:pPr marL="0" lvl="0" indent="0">
              <a:buNone/>
            </a:pPr>
            <a:r>
              <a:rPr lang="pt-BR" b="1" u="sng" dirty="0" smtClean="0">
                <a:solidFill>
                  <a:schemeClr val="accent6">
                    <a:lumMod val="50000"/>
                  </a:schemeClr>
                </a:solidFill>
              </a:rPr>
              <a:t>Avaliações:</a:t>
            </a:r>
          </a:p>
          <a:p>
            <a:pPr marL="514350" indent="-514350">
              <a:buAutoNum type="arabicPeriod"/>
            </a:pPr>
            <a:r>
              <a:rPr lang="pt-BR" sz="2800" b="1" dirty="0" smtClean="0"/>
              <a:t>Avaliações escritas </a:t>
            </a:r>
            <a:r>
              <a:rPr lang="pt-BR" sz="2800" b="1" dirty="0" smtClean="0">
                <a:sym typeface="Wingdings" pitchFamily="2" charset="2"/>
              </a:rPr>
              <a:t> </a:t>
            </a:r>
            <a:r>
              <a:rPr lang="pt-BR" sz="2800" b="1" dirty="0" smtClean="0">
                <a:solidFill>
                  <a:srgbClr val="FF0000"/>
                </a:solidFill>
                <a:sym typeface="Wingdings" pitchFamily="2" charset="2"/>
              </a:rPr>
              <a:t>Periódicas (surpresa);</a:t>
            </a:r>
            <a:r>
              <a:rPr lang="pt-BR" sz="2800" b="1" dirty="0" smtClean="0">
                <a:sym typeface="Wingdings" pitchFamily="2" charset="2"/>
              </a:rPr>
              <a:t> </a:t>
            </a:r>
            <a:endParaRPr lang="pt-BR" sz="2800" b="1" dirty="0" smtClean="0"/>
          </a:p>
          <a:p>
            <a:pPr marL="514350" indent="-514350">
              <a:buAutoNum type="arabicPeriod"/>
            </a:pPr>
            <a:r>
              <a:rPr lang="pt-BR" sz="2800" b="1" dirty="0" smtClean="0"/>
              <a:t>Trabalhos de pesquisa e atividades extras;</a:t>
            </a:r>
          </a:p>
          <a:p>
            <a:pPr marL="514350" indent="-514350">
              <a:buAutoNum type="arabicPeriod"/>
            </a:pPr>
            <a:r>
              <a:rPr lang="pt-BR" sz="2800" b="1" dirty="0" smtClean="0"/>
              <a:t>Aulas práticas em laboratório, campo, viveiro e estufa </a:t>
            </a:r>
            <a:r>
              <a:rPr lang="pt-BR" sz="2800" b="1" dirty="0" smtClean="0">
                <a:sym typeface="Wingdings" panose="05000000000000000000" pitchFamily="2" charset="2"/>
              </a:rPr>
              <a:t></a:t>
            </a:r>
            <a:r>
              <a:rPr lang="pt-BR" sz="2800" b="1" dirty="0" smtClean="0"/>
              <a:t> </a:t>
            </a:r>
            <a:r>
              <a:rPr lang="pt-BR" sz="2800" b="1" dirty="0" smtClean="0">
                <a:solidFill>
                  <a:srgbClr val="FF0000"/>
                </a:solidFill>
              </a:rPr>
              <a:t>Avaliação dos roteiros e participação.  </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903332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590872" y="476672"/>
            <a:ext cx="8229600" cy="1143000"/>
          </a:xfrm>
        </p:spPr>
        <p:txBody>
          <a:bodyPr>
            <a:normAutofit fontScale="90000"/>
          </a:bodyPr>
          <a:lstStyle/>
          <a:p>
            <a:r>
              <a:rPr lang="pt-BR" b="1" dirty="0" smtClean="0">
                <a:solidFill>
                  <a:schemeClr val="accent3">
                    <a:lumMod val="75000"/>
                  </a:schemeClr>
                </a:solidFill>
              </a:rPr>
              <a:t>MORFOLOGIA E FISIOLOGIA VEGETAL</a:t>
            </a:r>
            <a:endParaRPr lang="pt-BR" b="1" dirty="0">
              <a:solidFill>
                <a:schemeClr val="accent3">
                  <a:lumMod val="75000"/>
                </a:schemeClr>
              </a:solidFill>
            </a:endParaRPr>
          </a:p>
        </p:txBody>
      </p:sp>
      <p:sp>
        <p:nvSpPr>
          <p:cNvPr id="7" name="Espaço Reservado para Conteúdo 6"/>
          <p:cNvSpPr>
            <a:spLocks noGrp="1"/>
          </p:cNvSpPr>
          <p:nvPr>
            <p:ph idx="1"/>
          </p:nvPr>
        </p:nvSpPr>
        <p:spPr>
          <a:xfrm>
            <a:off x="462372" y="1484312"/>
            <a:ext cx="8147248" cy="4969024"/>
          </a:xfrm>
        </p:spPr>
        <p:txBody>
          <a:bodyPr>
            <a:normAutofit/>
          </a:bodyPr>
          <a:lstStyle/>
          <a:p>
            <a:pPr marL="0" lvl="0" indent="0">
              <a:buNone/>
            </a:pPr>
            <a:r>
              <a:rPr lang="pt-BR" b="1" u="sng" dirty="0" smtClean="0">
                <a:solidFill>
                  <a:schemeClr val="accent6">
                    <a:lumMod val="50000"/>
                  </a:schemeClr>
                </a:solidFill>
              </a:rPr>
              <a:t>Exigências:</a:t>
            </a:r>
          </a:p>
          <a:p>
            <a:pPr marL="514350" indent="-514350">
              <a:buAutoNum type="arabicPeriod"/>
            </a:pPr>
            <a:r>
              <a:rPr lang="pt-BR" sz="2800" b="1" dirty="0" smtClean="0"/>
              <a:t>Regime de estudos intensos;</a:t>
            </a:r>
          </a:p>
          <a:p>
            <a:pPr marL="514350" indent="-514350">
              <a:buAutoNum type="arabicPeriod"/>
            </a:pPr>
            <a:r>
              <a:rPr lang="pt-BR" sz="2800" b="1" dirty="0" smtClean="0"/>
              <a:t>Organização;</a:t>
            </a:r>
          </a:p>
          <a:p>
            <a:pPr marL="514350" indent="-514350">
              <a:buAutoNum type="arabicPeriod"/>
            </a:pPr>
            <a:r>
              <a:rPr lang="pt-BR" sz="2800" b="1" dirty="0" smtClean="0"/>
              <a:t>Participação das atividades;</a:t>
            </a:r>
          </a:p>
          <a:p>
            <a:pPr marL="514350" indent="-514350">
              <a:buAutoNum type="arabicPeriod"/>
            </a:pPr>
            <a:r>
              <a:rPr lang="pt-BR" sz="2800" b="1" dirty="0" smtClean="0"/>
              <a:t>Responsabilidade;</a:t>
            </a:r>
          </a:p>
          <a:p>
            <a:pPr marL="514350" indent="-514350">
              <a:buAutoNum type="arabicPeriod"/>
            </a:pPr>
            <a:r>
              <a:rPr lang="pt-BR" sz="2800" b="1" dirty="0" smtClean="0"/>
              <a:t>Comportamento adequado em sala de aula. </a:t>
            </a:r>
            <a:endParaRPr lang="pt-BR" sz="3000"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362244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590872" y="476672"/>
            <a:ext cx="8229600" cy="1143000"/>
          </a:xfrm>
        </p:spPr>
        <p:txBody>
          <a:bodyPr>
            <a:normAutofit fontScale="90000"/>
          </a:bodyPr>
          <a:lstStyle/>
          <a:p>
            <a:r>
              <a:rPr lang="pt-BR" b="1" dirty="0" smtClean="0">
                <a:solidFill>
                  <a:schemeClr val="accent3">
                    <a:lumMod val="75000"/>
                  </a:schemeClr>
                </a:solidFill>
              </a:rPr>
              <a:t>MORFOLOGIA E FISIOLOGIA VEGETAL</a:t>
            </a:r>
            <a:endParaRPr lang="pt-BR" b="1" dirty="0">
              <a:solidFill>
                <a:schemeClr val="accent3">
                  <a:lumMod val="75000"/>
                </a:schemeClr>
              </a:solidFill>
            </a:endParaRPr>
          </a:p>
        </p:txBody>
      </p:sp>
      <p:sp>
        <p:nvSpPr>
          <p:cNvPr id="7" name="Espaço Reservado para Conteúdo 6"/>
          <p:cNvSpPr>
            <a:spLocks noGrp="1"/>
          </p:cNvSpPr>
          <p:nvPr>
            <p:ph idx="1"/>
          </p:nvPr>
        </p:nvSpPr>
        <p:spPr>
          <a:xfrm>
            <a:off x="462372" y="1484312"/>
            <a:ext cx="8147248" cy="4969024"/>
          </a:xfrm>
        </p:spPr>
        <p:txBody>
          <a:bodyPr>
            <a:normAutofit/>
          </a:bodyPr>
          <a:lstStyle/>
          <a:p>
            <a:pPr marL="0" lvl="0" indent="0">
              <a:buNone/>
            </a:pPr>
            <a:r>
              <a:rPr lang="pt-BR" b="1" u="sng" dirty="0" smtClean="0">
                <a:solidFill>
                  <a:schemeClr val="accent6">
                    <a:lumMod val="50000"/>
                  </a:schemeClr>
                </a:solidFill>
              </a:rPr>
              <a:t>Exigências:</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2226738"/>
            <a:ext cx="5904656" cy="39298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CaixaDeTexto 2"/>
          <p:cNvSpPr txBox="1"/>
          <p:nvPr/>
        </p:nvSpPr>
        <p:spPr>
          <a:xfrm>
            <a:off x="2195736" y="5589240"/>
            <a:ext cx="4176464" cy="584775"/>
          </a:xfrm>
          <a:prstGeom prst="rect">
            <a:avLst/>
          </a:prstGeom>
          <a:solidFill>
            <a:srgbClr val="FFFF00">
              <a:alpha val="60000"/>
            </a:srgbClr>
          </a:solid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3200" b="1" dirty="0" smtClean="0">
                <a:ln w="11430">
                  <a:solidFill>
                    <a:srgbClr val="FF0000"/>
                  </a:solidFill>
                </a:ln>
                <a:solidFill>
                  <a:srgbClr val="FF0000"/>
                </a:solidFill>
                <a:effectLst>
                  <a:outerShdw blurRad="50800" dist="39000" dir="5460000" algn="tl">
                    <a:srgbClr val="000000">
                      <a:alpha val="38000"/>
                    </a:srgbClr>
                  </a:outerShdw>
                </a:effectLst>
              </a:rPr>
              <a:t>Devorem os livros!</a:t>
            </a:r>
            <a:endParaRPr lang="pt-BR" sz="3200" b="1" dirty="0">
              <a:ln w="11430">
                <a:solidFill>
                  <a:srgbClr val="FF0000"/>
                </a:solidFill>
              </a:ln>
              <a:solidFill>
                <a:srgbClr val="FF0000"/>
              </a:solidFill>
              <a:effectLst>
                <a:outerShdw blurRad="50800" dist="39000" dir="5460000" algn="tl">
                  <a:srgbClr val="000000">
                    <a:alpha val="38000"/>
                  </a:srgbClr>
                </a:outerShdw>
              </a:effectLst>
            </a:endParaRPr>
          </a:p>
        </p:txBody>
      </p:sp>
      <p:sp>
        <p:nvSpPr>
          <p:cNvPr id="8" name="CaixaDeTexto 7"/>
          <p:cNvSpPr txBox="1"/>
          <p:nvPr/>
        </p:nvSpPr>
        <p:spPr>
          <a:xfrm>
            <a:off x="2051720" y="2226738"/>
            <a:ext cx="4536504" cy="584775"/>
          </a:xfrm>
          <a:prstGeom prst="rect">
            <a:avLst/>
          </a:prstGeom>
          <a:solidFill>
            <a:schemeClr val="accent1">
              <a:alpha val="66000"/>
            </a:schemeClr>
          </a:solid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3200" b="1" dirty="0" smtClean="0">
                <a:ln w="11430">
                  <a:solidFill>
                    <a:schemeClr val="accent6"/>
                  </a:solidFill>
                </a:ln>
                <a:solidFill>
                  <a:schemeClr val="accent6"/>
                </a:solidFill>
                <a:effectLst>
                  <a:outerShdw blurRad="50800" dist="39000" dir="5460000" algn="tl">
                    <a:srgbClr val="000000">
                      <a:alpha val="38000"/>
                    </a:srgbClr>
                  </a:outerShdw>
                </a:effectLst>
              </a:rPr>
              <a:t>ESTUDEM! </a:t>
            </a:r>
            <a:endParaRPr lang="pt-BR" sz="3200" b="1" dirty="0">
              <a:ln w="11430">
                <a:solidFill>
                  <a:schemeClr val="accent6"/>
                </a:solidFill>
              </a:ln>
              <a:solidFill>
                <a:schemeClr val="accent6"/>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9838044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590872" y="476672"/>
            <a:ext cx="8229600" cy="1143000"/>
          </a:xfrm>
        </p:spPr>
        <p:txBody>
          <a:bodyPr>
            <a:normAutofit fontScale="90000"/>
          </a:bodyPr>
          <a:lstStyle/>
          <a:p>
            <a:r>
              <a:rPr lang="pt-BR" b="1" dirty="0" smtClean="0">
                <a:solidFill>
                  <a:schemeClr val="accent3">
                    <a:lumMod val="75000"/>
                  </a:schemeClr>
                </a:solidFill>
              </a:rPr>
              <a:t>MORFOLOGIA E FISIOLOGIA VEGETAL</a:t>
            </a:r>
            <a:endParaRPr lang="pt-BR" b="1" dirty="0">
              <a:solidFill>
                <a:schemeClr val="accent3">
                  <a:lumMod val="75000"/>
                </a:schemeClr>
              </a:solidFill>
            </a:endParaRPr>
          </a:p>
        </p:txBody>
      </p:sp>
      <p:pic>
        <p:nvPicPr>
          <p:cNvPr id="9" name="Image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7654" y="3994770"/>
            <a:ext cx="3278088" cy="2458566"/>
          </a:xfrm>
          <a:prstGeom prst="rect">
            <a:avLst/>
          </a:prstGeom>
          <a:ln>
            <a:noFill/>
          </a:ln>
          <a:effectLst>
            <a:softEdge rad="112500"/>
          </a:effectLst>
        </p:spPr>
      </p:pic>
      <p:sp>
        <p:nvSpPr>
          <p:cNvPr id="7" name="Espaço Reservado para Conteúdo 6"/>
          <p:cNvSpPr>
            <a:spLocks noGrp="1"/>
          </p:cNvSpPr>
          <p:nvPr>
            <p:ph idx="1"/>
          </p:nvPr>
        </p:nvSpPr>
        <p:spPr>
          <a:xfrm>
            <a:off x="363428" y="3346226"/>
            <a:ext cx="8147248" cy="648544"/>
          </a:xfrm>
        </p:spPr>
        <p:txBody>
          <a:bodyPr>
            <a:noAutofit/>
          </a:bodyPr>
          <a:lstStyle/>
          <a:p>
            <a:pPr marL="0" lvl="0" indent="0" algn="ctr">
              <a:buNone/>
            </a:pPr>
            <a:r>
              <a:rPr lang="pt-BR" sz="4000" b="1" u="sng" dirty="0" smtClean="0">
                <a:solidFill>
                  <a:srgbClr val="FF0000"/>
                </a:solidFill>
              </a:rPr>
              <a:t>BOM SEMESTRE!</a:t>
            </a:r>
          </a:p>
        </p:txBody>
      </p:sp>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59" y="1476969"/>
            <a:ext cx="2712045" cy="1888629"/>
          </a:xfrm>
          <a:prstGeom prst="rect">
            <a:avLst/>
          </a:prstGeom>
          <a:ln>
            <a:noFill/>
          </a:ln>
          <a:effectLst>
            <a:outerShdw blurRad="292100" dist="139700" dir="2700000" algn="tl" rotWithShape="0">
              <a:srgbClr val="333333">
                <a:alpha val="65000"/>
              </a:srgbClr>
            </a:outerShdw>
          </a:effectLst>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98262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2780928"/>
            <a:ext cx="2833635" cy="2562330"/>
          </a:xfrm>
          <a:prstGeom prst="rect">
            <a:avLst/>
          </a:prstGeom>
        </p:spPr>
      </p:pic>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2114" y="492628"/>
            <a:ext cx="2694342" cy="1916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3981469"/>
            <a:ext cx="3425875" cy="2492871"/>
          </a:xfrm>
          <a:prstGeom prst="rect">
            <a:avLst/>
          </a:prstGeom>
          <a:ln>
            <a:noFill/>
          </a:ln>
          <a:effectLst>
            <a:outerShdw blurRad="292100" dist="139700" dir="2700000" algn="tl" rotWithShape="0">
              <a:srgbClr val="333333">
                <a:alpha val="65000"/>
              </a:srgbClr>
            </a:outerShdw>
          </a:effectLst>
        </p:spPr>
      </p:pic>
      <p:pic>
        <p:nvPicPr>
          <p:cNvPr id="11" name="Image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3768" y="525134"/>
            <a:ext cx="1748605" cy="28765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CaixaDeTexto 9"/>
          <p:cNvSpPr txBox="1"/>
          <p:nvPr/>
        </p:nvSpPr>
        <p:spPr>
          <a:xfrm>
            <a:off x="1072275" y="2534919"/>
            <a:ext cx="7128792" cy="1446550"/>
          </a:xfrm>
          <a:prstGeom prst="rect">
            <a:avLst/>
          </a:prstGeom>
          <a:solidFill>
            <a:schemeClr val="bg2">
              <a:lumMod val="75000"/>
            </a:schemeClr>
          </a:solidFill>
        </p:spPr>
        <p:txBody>
          <a:bodyPr wrap="square" rtlCol="0">
            <a:spAutoFit/>
          </a:bodyPr>
          <a:lstStyle/>
          <a:p>
            <a:pPr algn="ctr"/>
            <a:r>
              <a:rPr lang="pt-BR" sz="4400" b="1" dirty="0" smtClean="0">
                <a:solidFill>
                  <a:schemeClr val="accent3">
                    <a:lumMod val="75000"/>
                  </a:schemeClr>
                </a:solidFill>
              </a:rPr>
              <a:t>MORFOLOGIA E FISIOLOGIA VEGETAL: </a:t>
            </a:r>
            <a:r>
              <a:rPr lang="pt-BR" sz="4400" b="1" dirty="0" smtClean="0">
                <a:solidFill>
                  <a:srgbClr val="FF0000"/>
                </a:solidFill>
              </a:rPr>
              <a:t>TAXONOMIA</a:t>
            </a:r>
            <a:endParaRPr lang="pt-BR" sz="4400" b="1" dirty="0">
              <a:solidFill>
                <a:srgbClr val="FF0000"/>
              </a:solidFill>
            </a:endParaRPr>
          </a:p>
        </p:txBody>
      </p:sp>
      <p:pic>
        <p:nvPicPr>
          <p:cNvPr id="5" name="Imagem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576"/>
            <a:ext cx="3219450" cy="1419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CaixaDeTexto 11"/>
          <p:cNvSpPr txBox="1"/>
          <p:nvPr/>
        </p:nvSpPr>
        <p:spPr>
          <a:xfrm>
            <a:off x="4355976" y="4077072"/>
            <a:ext cx="4320480" cy="954107"/>
          </a:xfrm>
          <a:prstGeom prst="rect">
            <a:avLst/>
          </a:prstGeom>
          <a:noFill/>
        </p:spPr>
        <p:txBody>
          <a:bodyPr wrap="square" rtlCol="0">
            <a:spAutoFit/>
          </a:bodyPr>
          <a:lstStyle/>
          <a:p>
            <a:r>
              <a:rPr lang="pt-BR" sz="2800" b="1" dirty="0" err="1" smtClean="0">
                <a:solidFill>
                  <a:schemeClr val="tx1">
                    <a:lumMod val="95000"/>
                    <a:lumOff val="5000"/>
                  </a:schemeClr>
                </a:solidFill>
              </a:rPr>
              <a:t>Profª</a:t>
            </a:r>
            <a:r>
              <a:rPr lang="pt-BR" sz="2800" b="1" dirty="0" smtClean="0">
                <a:solidFill>
                  <a:schemeClr val="tx1">
                    <a:lumMod val="95000"/>
                    <a:lumOff val="5000"/>
                  </a:schemeClr>
                </a:solidFill>
              </a:rPr>
              <a:t> </a:t>
            </a:r>
            <a:r>
              <a:rPr lang="pt-BR" sz="2800" b="1" dirty="0" err="1" smtClean="0">
                <a:solidFill>
                  <a:schemeClr val="tx1">
                    <a:lumMod val="95000"/>
                    <a:lumOff val="5000"/>
                  </a:schemeClr>
                </a:solidFill>
              </a:rPr>
              <a:t>Msc</a:t>
            </a:r>
            <a:r>
              <a:rPr lang="pt-BR" sz="2800" b="1" dirty="0" smtClean="0">
                <a:solidFill>
                  <a:schemeClr val="tx1">
                    <a:lumMod val="95000"/>
                    <a:lumOff val="5000"/>
                  </a:schemeClr>
                </a:solidFill>
              </a:rPr>
              <a:t>.  </a:t>
            </a:r>
            <a:r>
              <a:rPr lang="pt-BR" sz="2800" b="1" dirty="0" err="1" smtClean="0">
                <a:solidFill>
                  <a:schemeClr val="tx1">
                    <a:lumMod val="95000"/>
                    <a:lumOff val="5000"/>
                  </a:schemeClr>
                </a:solidFill>
              </a:rPr>
              <a:t>Hélida</a:t>
            </a:r>
            <a:r>
              <a:rPr lang="pt-BR" sz="2800" b="1" dirty="0" smtClean="0">
                <a:solidFill>
                  <a:schemeClr val="tx1">
                    <a:lumMod val="95000"/>
                    <a:lumOff val="5000"/>
                  </a:schemeClr>
                </a:solidFill>
              </a:rPr>
              <a:t> Mesquita</a:t>
            </a:r>
          </a:p>
          <a:p>
            <a:r>
              <a:rPr lang="pt-BR" sz="2800" b="1" dirty="0" err="1" smtClean="0">
                <a:solidFill>
                  <a:schemeClr val="tx1">
                    <a:lumMod val="95000"/>
                    <a:lumOff val="5000"/>
                  </a:schemeClr>
                </a:solidFill>
              </a:rPr>
              <a:t>Engª</a:t>
            </a:r>
            <a:r>
              <a:rPr lang="pt-BR" sz="2800" b="1" dirty="0" smtClean="0">
                <a:solidFill>
                  <a:schemeClr val="tx1">
                    <a:lumMod val="95000"/>
                    <a:lumOff val="5000"/>
                  </a:schemeClr>
                </a:solidFill>
              </a:rPr>
              <a:t> Agrônoma </a:t>
            </a:r>
          </a:p>
        </p:txBody>
      </p:sp>
      <p:sp>
        <p:nvSpPr>
          <p:cNvPr id="13" name="CaixaDeTexto 12"/>
          <p:cNvSpPr txBox="1"/>
          <p:nvPr/>
        </p:nvSpPr>
        <p:spPr>
          <a:xfrm>
            <a:off x="3818037" y="5766454"/>
            <a:ext cx="2046733" cy="707886"/>
          </a:xfrm>
          <a:prstGeom prst="rect">
            <a:avLst/>
          </a:prstGeom>
          <a:noFill/>
        </p:spPr>
        <p:txBody>
          <a:bodyPr wrap="square" rtlCol="0">
            <a:spAutoFit/>
          </a:bodyPr>
          <a:lstStyle/>
          <a:p>
            <a:pPr algn="ctr"/>
            <a:r>
              <a:rPr lang="pt-BR" sz="2000" b="1" dirty="0" smtClean="0">
                <a:solidFill>
                  <a:srgbClr val="FF0000"/>
                </a:solidFill>
              </a:rPr>
              <a:t>Apodi-RN </a:t>
            </a:r>
          </a:p>
          <a:p>
            <a:pPr algn="ctr"/>
            <a:r>
              <a:rPr lang="pt-BR" sz="2000" b="1" dirty="0" smtClean="0">
                <a:solidFill>
                  <a:srgbClr val="FF0000"/>
                </a:solidFill>
              </a:rPr>
              <a:t>2014</a:t>
            </a:r>
            <a:endParaRPr lang="pt-BR" sz="2000" b="1" dirty="0">
              <a:solidFill>
                <a:srgbClr val="FF0000"/>
              </a:solidFill>
            </a:endParaRPr>
          </a:p>
        </p:txBody>
      </p:sp>
    </p:spTree>
    <p:extLst>
      <p:ext uri="{BB962C8B-B14F-4D97-AF65-F5344CB8AC3E}">
        <p14:creationId xmlns:p14="http://schemas.microsoft.com/office/powerpoint/2010/main" val="40841665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590872" y="476672"/>
            <a:ext cx="8229600" cy="1143000"/>
          </a:xfrm>
        </p:spPr>
        <p:txBody>
          <a:bodyPr>
            <a:normAutofit fontScale="90000"/>
          </a:bodyPr>
          <a:lstStyle/>
          <a:p>
            <a:r>
              <a:rPr lang="pt-BR" b="1" dirty="0" smtClean="0">
                <a:solidFill>
                  <a:schemeClr val="accent3">
                    <a:lumMod val="75000"/>
                  </a:schemeClr>
                </a:solidFill>
              </a:rPr>
              <a:t>MORFOLOGIA E FISIOLOGIA VEGETAL</a:t>
            </a:r>
            <a:endParaRPr lang="pt-BR" b="1" dirty="0">
              <a:solidFill>
                <a:schemeClr val="accent3">
                  <a:lumMod val="75000"/>
                </a:schemeClr>
              </a:solidFill>
            </a:endParaRPr>
          </a:p>
        </p:txBody>
      </p:sp>
      <p:sp>
        <p:nvSpPr>
          <p:cNvPr id="7" name="Espaço Reservado para Conteúdo 6"/>
          <p:cNvSpPr>
            <a:spLocks noGrp="1"/>
          </p:cNvSpPr>
          <p:nvPr>
            <p:ph idx="1"/>
          </p:nvPr>
        </p:nvSpPr>
        <p:spPr>
          <a:xfrm>
            <a:off x="462372" y="1484312"/>
            <a:ext cx="8147248" cy="4525963"/>
          </a:xfrm>
        </p:spPr>
        <p:txBody>
          <a:bodyPr/>
          <a:lstStyle/>
          <a:p>
            <a:pPr marL="0" lvl="0" indent="0" algn="just">
              <a:buNone/>
            </a:pPr>
            <a:r>
              <a:rPr lang="pt-BR" sz="3000" b="1" u="sng" dirty="0">
                <a:solidFill>
                  <a:schemeClr val="accent6">
                    <a:lumMod val="50000"/>
                  </a:schemeClr>
                </a:solidFill>
              </a:rPr>
              <a:t>O</a:t>
            </a:r>
            <a:r>
              <a:rPr lang="pt-BR" sz="3000" b="1" u="sng" dirty="0" smtClean="0">
                <a:solidFill>
                  <a:schemeClr val="accent6">
                    <a:lumMod val="50000"/>
                  </a:schemeClr>
                </a:solidFill>
              </a:rPr>
              <a:t>bjetivos da disciplina</a:t>
            </a:r>
            <a:r>
              <a:rPr lang="pt-BR" sz="3000" dirty="0" smtClean="0">
                <a:solidFill>
                  <a:schemeClr val="accent6">
                    <a:lumMod val="50000"/>
                  </a:schemeClr>
                </a:solidFill>
              </a:rPr>
              <a:t>: </a:t>
            </a:r>
            <a:endParaRPr lang="pt-BR" sz="3000" dirty="0" smtClean="0"/>
          </a:p>
          <a:p>
            <a:pPr lvl="0" algn="just"/>
            <a:r>
              <a:rPr lang="pt-BR" sz="2800" dirty="0" smtClean="0"/>
              <a:t>Fornecer </a:t>
            </a:r>
            <a:r>
              <a:rPr lang="pt-BR" sz="2800" dirty="0"/>
              <a:t>conhecimentos básicos sobre fisiologia vegetal, essenciais para a atuação do técnico em agricultura.</a:t>
            </a:r>
          </a:p>
          <a:p>
            <a:pPr marL="0" indent="0">
              <a:buNone/>
            </a:pPr>
            <a:endParaRPr lang="pt-BR" dirty="0"/>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56" y="3661853"/>
            <a:ext cx="3131840" cy="2348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026" y="4634911"/>
            <a:ext cx="2413593" cy="18101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3699749"/>
            <a:ext cx="2422691" cy="18146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0232" y="3061941"/>
            <a:ext cx="1904123" cy="15729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25109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4"/>
          <p:cNvSpPr>
            <a:spLocks noGrp="1"/>
          </p:cNvSpPr>
          <p:nvPr>
            <p:ph type="title"/>
          </p:nvPr>
        </p:nvSpPr>
        <p:spPr>
          <a:xfrm>
            <a:off x="446856" y="269776"/>
            <a:ext cx="8229600" cy="940076"/>
          </a:xfrm>
        </p:spPr>
        <p:txBody>
          <a:bodyPr>
            <a:normAutofit/>
          </a:bodyPr>
          <a:lstStyle/>
          <a:p>
            <a:r>
              <a:rPr lang="pt-BR" sz="3200" b="1" dirty="0" smtClean="0">
                <a:solidFill>
                  <a:schemeClr val="accent3">
                    <a:lumMod val="50000"/>
                  </a:schemeClr>
                </a:solidFill>
              </a:rPr>
              <a:t>Qual a diferença entre as duas plantas?</a:t>
            </a:r>
            <a:endParaRPr lang="pt-BR" sz="3200" dirty="0"/>
          </a:p>
        </p:txBody>
      </p:sp>
      <p:pic>
        <p:nvPicPr>
          <p:cNvPr id="22" name="Imagem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6761" y="3234364"/>
            <a:ext cx="1618330" cy="3218972"/>
          </a:xfrm>
          <a:prstGeom prst="rect">
            <a:avLst/>
          </a:prstGeom>
          <a:ln>
            <a:noFill/>
          </a:ln>
          <a:effectLst>
            <a:outerShdw blurRad="292100" dist="139700" dir="2700000" algn="tl" rotWithShape="0">
              <a:srgbClr val="333333">
                <a:alpha val="65000"/>
              </a:srgbClr>
            </a:outerShdw>
          </a:effectLst>
        </p:spPr>
      </p:pic>
      <p:pic>
        <p:nvPicPr>
          <p:cNvPr id="23" name="Imagem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843" y="1607199"/>
            <a:ext cx="3497539" cy="2623154"/>
          </a:xfrm>
          <a:prstGeom prst="rect">
            <a:avLst/>
          </a:prstGeom>
          <a:ln>
            <a:noFill/>
          </a:ln>
          <a:effectLst>
            <a:outerShdw blurRad="292100" dist="139700" dir="2700000" algn="tl" rotWithShape="0">
              <a:srgbClr val="333333">
                <a:alpha val="65000"/>
              </a:srgbClr>
            </a:outerShdw>
          </a:effectLst>
        </p:spPr>
      </p:pic>
      <p:pic>
        <p:nvPicPr>
          <p:cNvPr id="26" name="Imagem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7638" y="1579184"/>
            <a:ext cx="1781372" cy="2679184"/>
          </a:xfrm>
          <a:prstGeom prst="rect">
            <a:avLst/>
          </a:prstGeom>
          <a:ln>
            <a:noFill/>
          </a:ln>
          <a:effectLst>
            <a:outerShdw blurRad="292100" dist="139700" dir="2700000" algn="tl" rotWithShape="0">
              <a:srgbClr val="333333">
                <a:alpha val="65000"/>
              </a:srgbClr>
            </a:outerShdw>
          </a:effectLst>
        </p:spPr>
      </p:pic>
      <p:pic>
        <p:nvPicPr>
          <p:cNvPr id="27" name="Imagem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9767" y="1052736"/>
            <a:ext cx="1812319" cy="2176960"/>
          </a:xfrm>
          <a:prstGeom prst="rect">
            <a:avLst/>
          </a:prstGeom>
        </p:spPr>
      </p:pic>
      <p:pic>
        <p:nvPicPr>
          <p:cNvPr id="28" name="Imagem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748" y="4230353"/>
            <a:ext cx="1915588" cy="1944525"/>
          </a:xfrm>
          <a:prstGeom prst="rect">
            <a:avLst/>
          </a:prstGeom>
        </p:spPr>
      </p:pic>
      <p:pic>
        <p:nvPicPr>
          <p:cNvPr id="3" name="Imagem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3647" y="3661238"/>
            <a:ext cx="1861398" cy="2792098"/>
          </a:xfrm>
          <a:prstGeom prst="rect">
            <a:avLst/>
          </a:prstGeom>
          <a:ln>
            <a:noFill/>
          </a:ln>
          <a:effectLst>
            <a:outerShdw blurRad="292100" dist="139700" dir="2700000" algn="tl" rotWithShape="0">
              <a:srgbClr val="333333">
                <a:alpha val="65000"/>
              </a:srgbClr>
            </a:outerShdw>
          </a:effectLst>
        </p:spPr>
      </p:pic>
      <p:sp>
        <p:nvSpPr>
          <p:cNvPr id="29" name="Retângulo 28"/>
          <p:cNvSpPr/>
          <p:nvPr/>
        </p:nvSpPr>
        <p:spPr>
          <a:xfrm>
            <a:off x="5148064" y="1077877"/>
            <a:ext cx="1887519" cy="461665"/>
          </a:xfrm>
          <a:prstGeom prst="rect">
            <a:avLst/>
          </a:prstGeom>
        </p:spPr>
        <p:txBody>
          <a:bodyPr wrap="square">
            <a:spAutoFit/>
          </a:bodyPr>
          <a:lstStyle/>
          <a:p>
            <a:r>
              <a:rPr lang="pt-BR" sz="2400" i="1" dirty="0" err="1">
                <a:solidFill>
                  <a:srgbClr val="FFC000"/>
                </a:solidFill>
              </a:rPr>
              <a:t>Zea</a:t>
            </a:r>
            <a:r>
              <a:rPr lang="pt-BR" sz="2400" i="1" dirty="0">
                <a:solidFill>
                  <a:srgbClr val="FFC000"/>
                </a:solidFill>
              </a:rPr>
              <a:t> </a:t>
            </a:r>
            <a:r>
              <a:rPr lang="pt-BR" sz="2400" i="1" dirty="0" err="1" smtClean="0">
                <a:solidFill>
                  <a:srgbClr val="FFC000"/>
                </a:solidFill>
              </a:rPr>
              <a:t>Mays</a:t>
            </a:r>
            <a:r>
              <a:rPr lang="pt-BR" sz="2400" i="1" dirty="0" smtClean="0">
                <a:solidFill>
                  <a:srgbClr val="FFC000"/>
                </a:solidFill>
              </a:rPr>
              <a:t> </a:t>
            </a:r>
            <a:r>
              <a:rPr lang="pt-BR" sz="2400" dirty="0" smtClean="0">
                <a:solidFill>
                  <a:srgbClr val="FFC000"/>
                </a:solidFill>
              </a:rPr>
              <a:t>L.</a:t>
            </a:r>
            <a:endParaRPr lang="pt-BR" sz="2400" dirty="0">
              <a:solidFill>
                <a:srgbClr val="FFC000"/>
              </a:solidFill>
            </a:endParaRPr>
          </a:p>
        </p:txBody>
      </p:sp>
      <p:sp>
        <p:nvSpPr>
          <p:cNvPr id="30" name="Retângulo 29"/>
          <p:cNvSpPr/>
          <p:nvPr/>
        </p:nvSpPr>
        <p:spPr>
          <a:xfrm>
            <a:off x="683568" y="1078110"/>
            <a:ext cx="3384376" cy="461665"/>
          </a:xfrm>
          <a:prstGeom prst="rect">
            <a:avLst/>
          </a:prstGeom>
        </p:spPr>
        <p:txBody>
          <a:bodyPr wrap="square">
            <a:spAutoFit/>
          </a:bodyPr>
          <a:lstStyle/>
          <a:p>
            <a:r>
              <a:rPr lang="pt-BR" sz="2400" i="1" dirty="0" err="1">
                <a:solidFill>
                  <a:srgbClr val="FF0000"/>
                </a:solidFill>
              </a:rPr>
              <a:t>Malus</a:t>
            </a:r>
            <a:r>
              <a:rPr lang="pt-BR" sz="2400" i="1" dirty="0">
                <a:solidFill>
                  <a:srgbClr val="FF0000"/>
                </a:solidFill>
              </a:rPr>
              <a:t> domestica </a:t>
            </a:r>
            <a:r>
              <a:rPr lang="pt-BR" sz="2400" i="1" dirty="0" smtClean="0">
                <a:solidFill>
                  <a:srgbClr val="FF0000"/>
                </a:solidFill>
              </a:rPr>
              <a:t> </a:t>
            </a:r>
            <a:r>
              <a:rPr lang="pt-BR" sz="2400" dirty="0" err="1" smtClean="0">
                <a:solidFill>
                  <a:srgbClr val="FF0000"/>
                </a:solidFill>
              </a:rPr>
              <a:t>Borkh</a:t>
            </a:r>
            <a:r>
              <a:rPr lang="pt-BR" sz="2400" dirty="0">
                <a:solidFill>
                  <a:srgbClr val="FF0000"/>
                </a:solidFill>
              </a:rPr>
              <a:t>.</a:t>
            </a:r>
          </a:p>
        </p:txBody>
      </p:sp>
      <p:pic>
        <p:nvPicPr>
          <p:cNvPr id="31" name="Imagem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1680" y="4197958"/>
            <a:ext cx="3007171" cy="2255378"/>
          </a:xfrm>
          <a:prstGeom prst="rect">
            <a:avLst/>
          </a:prstGeom>
        </p:spPr>
      </p:pic>
    </p:spTree>
    <p:extLst>
      <p:ext uri="{BB962C8B-B14F-4D97-AF65-F5344CB8AC3E}">
        <p14:creationId xmlns:p14="http://schemas.microsoft.com/office/powerpoint/2010/main" val="14788446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ppt_x"/>
                                          </p:val>
                                        </p:tav>
                                        <p:tav tm="100000">
                                          <p:val>
                                            <p:strVal val="#ppt_x"/>
                                          </p:val>
                                        </p:tav>
                                      </p:tavLst>
                                    </p:anim>
                                    <p:anim calcmode="lin" valueType="num">
                                      <p:cBhvr additive="base">
                                        <p:cTn id="3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ppt_x"/>
                                          </p:val>
                                        </p:tav>
                                        <p:tav tm="100000">
                                          <p:val>
                                            <p:strVal val="#ppt_x"/>
                                          </p:val>
                                        </p:tav>
                                      </p:tavLst>
                                    </p:anim>
                                    <p:anim calcmode="lin" valueType="num">
                                      <p:cBhvr additive="base">
                                        <p:cTn id="4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additive="base">
                                        <p:cTn id="50" dur="500" fill="hold"/>
                                        <p:tgtEl>
                                          <p:spTgt spid="29"/>
                                        </p:tgtEl>
                                        <p:attrNameLst>
                                          <p:attrName>ppt_x</p:attrName>
                                        </p:attrNameLst>
                                      </p:cBhvr>
                                      <p:tavLst>
                                        <p:tav tm="0">
                                          <p:val>
                                            <p:strVal val="#ppt_x"/>
                                          </p:val>
                                        </p:tav>
                                        <p:tav tm="100000">
                                          <p:val>
                                            <p:strVal val="#ppt_x"/>
                                          </p:val>
                                        </p:tav>
                                      </p:tavLst>
                                    </p:anim>
                                    <p:anim calcmode="lin" valueType="num">
                                      <p:cBhvr additive="base">
                                        <p:cTn id="5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Seres vivos!</a:t>
            </a:r>
            <a:endParaRPr lang="pt-BR" dirty="0"/>
          </a:p>
        </p:txBody>
      </p:sp>
      <p:grpSp>
        <p:nvGrpSpPr>
          <p:cNvPr id="8" name="Group 30"/>
          <p:cNvGrpSpPr>
            <a:grpSpLocks/>
          </p:cNvGrpSpPr>
          <p:nvPr/>
        </p:nvGrpSpPr>
        <p:grpSpPr bwMode="auto">
          <a:xfrm>
            <a:off x="909750" y="1244243"/>
            <a:ext cx="7208069" cy="5020923"/>
            <a:chOff x="40" y="28"/>
            <a:chExt cx="5680" cy="4264"/>
          </a:xfrm>
        </p:grpSpPr>
        <p:pic>
          <p:nvPicPr>
            <p:cNvPr id="9" name="Picture 19" descr="Tropidurus_umbra"/>
            <p:cNvPicPr>
              <a:picLocks noChangeAspect="1" noChangeArrowheads="1"/>
            </p:cNvPicPr>
            <p:nvPr/>
          </p:nvPicPr>
          <p:blipFill>
            <a:blip r:embed="rId2" cstate="print">
              <a:extLst>
                <a:ext uri="{28A0092B-C50C-407E-A947-70E740481C1C}">
                  <a14:useLocalDpi xmlns:a14="http://schemas.microsoft.com/office/drawing/2010/main" val="0"/>
                </a:ext>
              </a:extLst>
            </a:blip>
            <a:srcRect b="5103"/>
            <a:stretch>
              <a:fillRect/>
            </a:stretch>
          </p:blipFill>
          <p:spPr bwMode="auto">
            <a:xfrm>
              <a:off x="4156" y="2102"/>
              <a:ext cx="1564" cy="1101"/>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7" descr="peix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 y="28"/>
              <a:ext cx="1723" cy="1292"/>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descr="Estrela-do-Mar-04"/>
            <p:cNvPicPr>
              <a:picLocks noChangeAspect="1" noChangeArrowheads="1"/>
            </p:cNvPicPr>
            <p:nvPr/>
          </p:nvPicPr>
          <p:blipFill>
            <a:blip r:embed="rId4">
              <a:extLst>
                <a:ext uri="{28A0092B-C50C-407E-A947-70E740481C1C}">
                  <a14:useLocalDpi xmlns:a14="http://schemas.microsoft.com/office/drawing/2010/main" val="0"/>
                </a:ext>
              </a:extLst>
            </a:blip>
            <a:srcRect l="8464" t="7614"/>
            <a:stretch>
              <a:fillRect/>
            </a:stretch>
          </p:blipFill>
          <p:spPr bwMode="auto">
            <a:xfrm>
              <a:off x="40" y="29"/>
              <a:ext cx="1887" cy="1724"/>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4" descr="esponja-do-mar-458x343"/>
            <p:cNvPicPr>
              <a:picLocks noChangeAspect="1" noChangeArrowheads="1"/>
            </p:cNvPicPr>
            <p:nvPr/>
          </p:nvPicPr>
          <p:blipFill>
            <a:blip r:embed="rId5">
              <a:extLst>
                <a:ext uri="{28A0092B-C50C-407E-A947-70E740481C1C}">
                  <a14:useLocalDpi xmlns:a14="http://schemas.microsoft.com/office/drawing/2010/main" val="0"/>
                </a:ext>
              </a:extLst>
            </a:blip>
            <a:srcRect l="16521" t="10869" r="12518" b="22838"/>
            <a:stretch>
              <a:fillRect/>
            </a:stretch>
          </p:blipFill>
          <p:spPr bwMode="auto">
            <a:xfrm>
              <a:off x="3560" y="28"/>
              <a:ext cx="2160" cy="1511"/>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8" descr="crianca-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3" y="1348"/>
              <a:ext cx="1759" cy="1716"/>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9" descr="Gerbera"/>
            <p:cNvPicPr>
              <a:picLocks noChangeAspect="1" noChangeArrowheads="1"/>
            </p:cNvPicPr>
            <p:nvPr/>
          </p:nvPicPr>
          <p:blipFill>
            <a:blip r:embed="rId7" cstate="print">
              <a:extLst>
                <a:ext uri="{28A0092B-C50C-407E-A947-70E740481C1C}">
                  <a14:useLocalDpi xmlns:a14="http://schemas.microsoft.com/office/drawing/2010/main" val="0"/>
                </a:ext>
              </a:extLst>
            </a:blip>
            <a:srcRect t="27188" r="8575"/>
            <a:stretch>
              <a:fillRect/>
            </a:stretch>
          </p:blipFill>
          <p:spPr bwMode="auto">
            <a:xfrm>
              <a:off x="40" y="2341"/>
              <a:ext cx="1837" cy="1951"/>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10" descr="untitled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7" y="3215"/>
              <a:ext cx="1542" cy="1077"/>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1" descr="cogumelosbu4"/>
            <p:cNvPicPr>
              <a:picLocks noChangeAspect="1" noChangeArrowheads="1"/>
            </p:cNvPicPr>
            <p:nvPr/>
          </p:nvPicPr>
          <p:blipFill>
            <a:blip r:embed="rId9">
              <a:extLst>
                <a:ext uri="{28A0092B-C50C-407E-A947-70E740481C1C}">
                  <a14:useLocalDpi xmlns:a14="http://schemas.microsoft.com/office/drawing/2010/main" val="0"/>
                </a:ext>
              </a:extLst>
            </a:blip>
            <a:srcRect l="15968" r="7469" b="874"/>
            <a:stretch>
              <a:fillRect/>
            </a:stretch>
          </p:blipFill>
          <p:spPr bwMode="auto">
            <a:xfrm>
              <a:off x="1610" y="2024"/>
              <a:ext cx="1180" cy="1146"/>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3" descr="alga"/>
            <p:cNvPicPr>
              <a:picLocks noChangeAspect="1" noChangeArrowheads="1"/>
            </p:cNvPicPr>
            <p:nvPr/>
          </p:nvPicPr>
          <p:blipFill>
            <a:blip r:embed="rId10" cstate="print">
              <a:extLst>
                <a:ext uri="{28A0092B-C50C-407E-A947-70E740481C1C}">
                  <a14:useLocalDpi xmlns:a14="http://schemas.microsoft.com/office/drawing/2010/main" val="0"/>
                </a:ext>
              </a:extLst>
            </a:blip>
            <a:srcRect t="14043"/>
            <a:stretch>
              <a:fillRect/>
            </a:stretch>
          </p:blipFill>
          <p:spPr bwMode="auto">
            <a:xfrm>
              <a:off x="40" y="1480"/>
              <a:ext cx="1525" cy="1052"/>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4" descr="SapoGarimpeiro"/>
            <p:cNvPicPr>
              <a:picLocks noChangeAspect="1" noChangeArrowheads="1"/>
            </p:cNvPicPr>
            <p:nvPr/>
          </p:nvPicPr>
          <p:blipFill>
            <a:blip r:embed="rId11">
              <a:extLst>
                <a:ext uri="{28A0092B-C50C-407E-A947-70E740481C1C}">
                  <a14:useLocalDpi xmlns:a14="http://schemas.microsoft.com/office/drawing/2010/main" val="0"/>
                </a:ext>
              </a:extLst>
            </a:blip>
            <a:srcRect l="19746" t="5539" r="5365" b="12206"/>
            <a:stretch>
              <a:fillRect/>
            </a:stretch>
          </p:blipFill>
          <p:spPr bwMode="auto">
            <a:xfrm>
              <a:off x="4359" y="1101"/>
              <a:ext cx="1361" cy="96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21" descr="3d6ea3775062882e414caaa3cb7c9ed7"/>
            <p:cNvPicPr>
              <a:picLocks noChangeAspect="1" noChangeArrowheads="1"/>
            </p:cNvPicPr>
            <p:nvPr/>
          </p:nvPicPr>
          <p:blipFill>
            <a:blip r:embed="rId12">
              <a:lum bright="6000" contrast="18000"/>
              <a:extLst>
                <a:ext uri="{28A0092B-C50C-407E-A947-70E740481C1C}">
                  <a14:useLocalDpi xmlns:a14="http://schemas.microsoft.com/office/drawing/2010/main" val="0"/>
                </a:ext>
              </a:extLst>
            </a:blip>
            <a:srcRect l="5278" r="10500"/>
            <a:stretch>
              <a:fillRect/>
            </a:stretch>
          </p:blipFill>
          <p:spPr bwMode="auto">
            <a:xfrm>
              <a:off x="2811" y="3097"/>
              <a:ext cx="1452" cy="1195"/>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27" descr="fern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95" y="3241"/>
              <a:ext cx="1519" cy="1028"/>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1" name="Picture 29" descr="amora"/>
            <p:cNvPicPr>
              <a:picLocks noChangeAspect="1" noChangeArrowheads="1"/>
            </p:cNvPicPr>
            <p:nvPr/>
          </p:nvPicPr>
          <p:blipFill>
            <a:blip r:embed="rId14">
              <a:extLst>
                <a:ext uri="{28A0092B-C50C-407E-A947-70E740481C1C}">
                  <a14:useLocalDpi xmlns:a14="http://schemas.microsoft.com/office/drawing/2010/main" val="0"/>
                </a:ext>
              </a:extLst>
            </a:blip>
            <a:srcRect l="28381"/>
            <a:stretch>
              <a:fillRect/>
            </a:stretch>
          </p:blipFill>
          <p:spPr bwMode="auto">
            <a:xfrm>
              <a:off x="1610" y="1004"/>
              <a:ext cx="994" cy="1043"/>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6" name="Espaço Reservado para Conteúdo 5"/>
          <p:cNvSpPr>
            <a:spLocks noGrp="1"/>
          </p:cNvSpPr>
          <p:nvPr>
            <p:ph idx="1"/>
          </p:nvPr>
        </p:nvSpPr>
        <p:spPr>
          <a:xfrm>
            <a:off x="446856" y="2902500"/>
            <a:ext cx="8229600" cy="799971"/>
          </a:xfrm>
          <a:solidFill>
            <a:schemeClr val="accent2">
              <a:lumMod val="75000"/>
              <a:alpha val="68000"/>
            </a:schemeClr>
          </a:solidFill>
        </p:spPr>
        <p:txBody>
          <a:bodyPr>
            <a:normAutofit/>
          </a:bodyPr>
          <a:lstStyle/>
          <a:p>
            <a:pPr marL="0" indent="0" algn="ctr">
              <a:buNone/>
            </a:pPr>
            <a:r>
              <a:rPr lang="pt-BR" sz="4400" b="1" dirty="0" smtClean="0">
                <a:solidFill>
                  <a:schemeClr val="bg1"/>
                </a:solidFill>
              </a:rPr>
              <a:t>DIVERSIDADE!</a:t>
            </a:r>
            <a:endParaRPr lang="pt-BR" sz="4400" b="1" dirty="0">
              <a:solidFill>
                <a:schemeClr val="bg1"/>
              </a:solidFill>
            </a:endParaRPr>
          </a:p>
        </p:txBody>
      </p:sp>
      <p:pic>
        <p:nvPicPr>
          <p:cNvPr id="7" name="Imagem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199578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calcmode="lin" valueType="num">
                                      <p:cBhvr additive="base">
                                        <p:cTn id="7" dur="500" fill="hold"/>
                                        <p:tgtEl>
                                          <p:spTgt spid="6">
                                            <p:bg/>
                                          </p:spTgt>
                                        </p:tgtEl>
                                        <p:attrNameLst>
                                          <p:attrName>ppt_x</p:attrName>
                                        </p:attrNameLst>
                                      </p:cBhvr>
                                      <p:tavLst>
                                        <p:tav tm="0">
                                          <p:val>
                                            <p:strVal val="#ppt_x"/>
                                          </p:val>
                                        </p:tav>
                                        <p:tav tm="100000">
                                          <p:val>
                                            <p:strVal val="#ppt_x"/>
                                          </p:val>
                                        </p:tav>
                                      </p:tavLst>
                                    </p:anim>
                                    <p:anim calcmode="lin" valueType="num">
                                      <p:cBhvr additive="base">
                                        <p:cTn id="8"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Diversidade</a:t>
            </a:r>
            <a:r>
              <a:rPr lang="pt-BR" b="1" dirty="0" smtClean="0"/>
              <a:t> </a:t>
            </a:r>
            <a:endParaRPr lang="pt-BR" dirty="0"/>
          </a:p>
        </p:txBody>
      </p:sp>
      <p:pic>
        <p:nvPicPr>
          <p:cNvPr id="2" name="Espaço Reservado para Conteúdo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3060" y="1124744"/>
            <a:ext cx="2216724" cy="2660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9370" y="1916832"/>
            <a:ext cx="5889806" cy="4214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9752" y="1898177"/>
            <a:ext cx="1944216" cy="1944216"/>
          </a:xfrm>
          <a:prstGeom prst="rect">
            <a:avLst/>
          </a:prstGeom>
          <a:ln>
            <a:noFill/>
          </a:ln>
          <a:effectLst>
            <a:softEdge rad="112500"/>
          </a:effectLst>
        </p:spPr>
      </p:pic>
    </p:spTree>
    <p:extLst>
      <p:ext uri="{BB962C8B-B14F-4D97-AF65-F5344CB8AC3E}">
        <p14:creationId xmlns:p14="http://schemas.microsoft.com/office/powerpoint/2010/main" val="240700834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443038"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Diversidade</a:t>
            </a:r>
            <a:r>
              <a:rPr lang="pt-BR" b="1" dirty="0" smtClean="0"/>
              <a:t> </a:t>
            </a:r>
            <a:endParaRPr lang="pt-BR" dirty="0"/>
          </a:p>
        </p:txBody>
      </p:sp>
      <p:pic>
        <p:nvPicPr>
          <p:cNvPr id="2" name="Espaço Reservado para Conteúdo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44688" y="1412776"/>
            <a:ext cx="2848729" cy="2136548"/>
          </a:xfrm>
          <a:prstGeom prst="rect">
            <a:avLst/>
          </a:prstGeom>
          <a:ln>
            <a:noFill/>
          </a:ln>
          <a:effectLst>
            <a:outerShdw blurRad="292100" dist="139700" dir="2700000" algn="tl" rotWithShape="0">
              <a:srgbClr val="333333">
                <a:alpha val="65000"/>
              </a:srgbClr>
            </a:outerShdw>
          </a:effectLst>
        </p:spPr>
      </p:pic>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1663" y="4077072"/>
            <a:ext cx="2848729" cy="2136548"/>
          </a:xfrm>
          <a:prstGeom prst="rect">
            <a:avLst/>
          </a:prstGeom>
          <a:ln>
            <a:noFill/>
          </a:ln>
          <a:effectLst>
            <a:outerShdw blurRad="292100" dist="139700" dir="2700000" algn="tl" rotWithShape="0">
              <a:srgbClr val="333333">
                <a:alpha val="65000"/>
              </a:srgbClr>
            </a:outerShdw>
          </a:effectLst>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007" y="1412776"/>
            <a:ext cx="4303025" cy="34301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age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67" y="5399391"/>
            <a:ext cx="1176635" cy="1458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149739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Diversidade</a:t>
            </a:r>
            <a:r>
              <a:rPr lang="pt-BR" b="1" dirty="0" smtClean="0"/>
              <a:t> </a:t>
            </a:r>
            <a:endParaRPr lang="pt-BR" dirty="0"/>
          </a:p>
        </p:txBody>
      </p:sp>
      <p:pic>
        <p:nvPicPr>
          <p:cNvPr id="2" name="Espaço Reservado para Conteúdo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3615" y="1412776"/>
            <a:ext cx="3431424" cy="3456384"/>
          </a:xfr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536" y="2780928"/>
            <a:ext cx="4416491" cy="3312368"/>
          </a:xfrm>
          <a:prstGeom prst="rect">
            <a:avLst/>
          </a:prstGeom>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8540" y="3068960"/>
            <a:ext cx="1294179" cy="1058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464513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Diversidade</a:t>
            </a:r>
            <a:r>
              <a:rPr lang="pt-BR" b="1" dirty="0" smtClean="0"/>
              <a:t> </a:t>
            </a:r>
            <a:endParaRPr lang="pt-BR" dirty="0"/>
          </a:p>
        </p:txBody>
      </p:sp>
      <p:sp>
        <p:nvSpPr>
          <p:cNvPr id="6" name="Espaço Reservado para Conteúdo 5"/>
          <p:cNvSpPr>
            <a:spLocks noGrp="1"/>
          </p:cNvSpPr>
          <p:nvPr>
            <p:ph idx="1"/>
          </p:nvPr>
        </p:nvSpPr>
        <p:spPr>
          <a:xfrm>
            <a:off x="457200" y="1600200"/>
            <a:ext cx="8229600" cy="4637112"/>
          </a:xfrm>
        </p:spPr>
        <p:txBody>
          <a:bodyPr/>
          <a:lstStyle/>
          <a:p>
            <a:r>
              <a:rPr lang="pt-BR" dirty="0" smtClean="0"/>
              <a:t> Desde remotos tempos o homem percebeu as diferenças entre os seres vivos.</a:t>
            </a:r>
            <a:endParaRPr lang="pt-BR" dirty="0"/>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241" y="2688085"/>
            <a:ext cx="2736304" cy="3472529"/>
          </a:xfrm>
          <a:prstGeom prst="rect">
            <a:avLst/>
          </a:prstGeom>
          <a:ln>
            <a:noFill/>
          </a:ln>
          <a:effectLst>
            <a:outerShdw blurRad="292100" dist="139700" dir="2700000" algn="tl" rotWithShape="0">
              <a:srgbClr val="333333">
                <a:alpha val="65000"/>
              </a:srgbClr>
            </a:outerShdw>
          </a:effectLst>
        </p:spPr>
      </p:pic>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4424350"/>
            <a:ext cx="2513689" cy="2028986"/>
          </a:xfrm>
          <a:prstGeom prst="rect">
            <a:avLst/>
          </a:prstGeom>
        </p:spPr>
      </p:pic>
      <p:pic>
        <p:nvPicPr>
          <p:cNvPr id="10" name="Image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1048" y="2638948"/>
            <a:ext cx="2536374" cy="1652111"/>
          </a:xfrm>
          <a:prstGeom prst="rect">
            <a:avLst/>
          </a:prstGeom>
        </p:spPr>
      </p:pic>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5651" y="2983411"/>
            <a:ext cx="2075531" cy="1694494"/>
          </a:xfrm>
          <a:prstGeom prst="rect">
            <a:avLst/>
          </a:prstGeom>
        </p:spPr>
      </p:pic>
      <p:pic>
        <p:nvPicPr>
          <p:cNvPr id="8" name="Imagem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9296" y="4074723"/>
            <a:ext cx="1769238" cy="1107840"/>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Imagem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35366" y="4590614"/>
            <a:ext cx="1981619" cy="1862722"/>
          </a:xfrm>
          <a:prstGeom prst="rect">
            <a:avLst/>
          </a:prstGeom>
        </p:spPr>
      </p:pic>
    </p:spTree>
    <p:extLst>
      <p:ext uri="{BB962C8B-B14F-4D97-AF65-F5344CB8AC3E}">
        <p14:creationId xmlns:p14="http://schemas.microsoft.com/office/powerpoint/2010/main" val="3676662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Diversidade</a:t>
            </a:r>
            <a:endParaRPr lang="pt-BR" dirty="0"/>
          </a:p>
        </p:txBody>
      </p:sp>
      <p:sp>
        <p:nvSpPr>
          <p:cNvPr id="6" name="Espaço Reservado para Conteúdo 5"/>
          <p:cNvSpPr>
            <a:spLocks noGrp="1"/>
          </p:cNvSpPr>
          <p:nvPr>
            <p:ph idx="1"/>
          </p:nvPr>
        </p:nvSpPr>
        <p:spPr>
          <a:xfrm>
            <a:off x="4572000" y="3861048"/>
            <a:ext cx="4176464" cy="676672"/>
          </a:xfrm>
        </p:spPr>
        <p:txBody>
          <a:bodyPr/>
          <a:lstStyle/>
          <a:p>
            <a:pPr marL="0" indent="0" algn="just">
              <a:buNone/>
            </a:pPr>
            <a:r>
              <a:rPr lang="pt-BR" b="1" i="1" dirty="0" err="1"/>
              <a:t>Lystrophys</a:t>
            </a:r>
            <a:r>
              <a:rPr lang="pt-BR" b="1" i="1" dirty="0"/>
              <a:t> </a:t>
            </a:r>
            <a:r>
              <a:rPr lang="pt-BR" b="1" i="1" dirty="0" err="1"/>
              <a:t>semicinctus</a:t>
            </a:r>
            <a:r>
              <a:rPr lang="pt-BR" dirty="0" smtClean="0"/>
              <a:t> </a:t>
            </a:r>
            <a:endParaRPr lang="pt-BR" b="1" dirty="0" smtClean="0">
              <a:solidFill>
                <a:srgbClr val="FF0000"/>
              </a:solidFill>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Espaço Reservado para Conteúdo 5"/>
          <p:cNvSpPr txBox="1">
            <a:spLocks/>
          </p:cNvSpPr>
          <p:nvPr/>
        </p:nvSpPr>
        <p:spPr>
          <a:xfrm>
            <a:off x="683568" y="5570328"/>
            <a:ext cx="4176464" cy="676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pt-BR" b="1" i="1" dirty="0" err="1"/>
              <a:t>Micrurus</a:t>
            </a:r>
            <a:r>
              <a:rPr lang="pt-BR" b="1" i="1" dirty="0"/>
              <a:t> </a:t>
            </a:r>
            <a:r>
              <a:rPr lang="pt-BR" b="1" i="1" dirty="0" err="1"/>
              <a:t>lemniscatus</a:t>
            </a:r>
            <a:endParaRPr lang="pt-BR" b="1" dirty="0" smtClean="0">
              <a:solidFill>
                <a:srgbClr val="FF0000"/>
              </a:solidFill>
            </a:endParaRP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889" y="1571102"/>
            <a:ext cx="3508490" cy="2330024"/>
          </a:xfrm>
          <a:prstGeom prst="rect">
            <a:avLst/>
          </a:prstGeom>
        </p:spPr>
      </p:pic>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940" y="2997880"/>
            <a:ext cx="3839052" cy="2591360"/>
          </a:xfrm>
          <a:prstGeom prst="rect">
            <a:avLst/>
          </a:prstGeom>
        </p:spPr>
      </p:pic>
    </p:spTree>
    <p:extLst>
      <p:ext uri="{BB962C8B-B14F-4D97-AF65-F5344CB8AC3E}">
        <p14:creationId xmlns:p14="http://schemas.microsoft.com/office/powerpoint/2010/main" val="35050478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Diversidade</a:t>
            </a:r>
            <a:endParaRPr lang="pt-BR" dirty="0"/>
          </a:p>
        </p:txBody>
      </p:sp>
      <p:sp>
        <p:nvSpPr>
          <p:cNvPr id="6" name="Espaço Reservado para Conteúdo 5"/>
          <p:cNvSpPr>
            <a:spLocks noGrp="1"/>
          </p:cNvSpPr>
          <p:nvPr>
            <p:ph idx="1"/>
          </p:nvPr>
        </p:nvSpPr>
        <p:spPr>
          <a:xfrm>
            <a:off x="5101188" y="1196752"/>
            <a:ext cx="3542323" cy="676672"/>
          </a:xfrm>
        </p:spPr>
        <p:txBody>
          <a:bodyPr/>
          <a:lstStyle/>
          <a:p>
            <a:pPr marL="0" indent="0" algn="ctr">
              <a:buNone/>
            </a:pPr>
            <a:r>
              <a:rPr lang="pt-BR" i="1" dirty="0">
                <a:solidFill>
                  <a:srgbClr val="FF0000"/>
                </a:solidFill>
              </a:rPr>
              <a:t>Urtica </a:t>
            </a:r>
            <a:r>
              <a:rPr lang="pt-BR" i="1" dirty="0" smtClean="0">
                <a:solidFill>
                  <a:srgbClr val="FF0000"/>
                </a:solidFill>
              </a:rPr>
              <a:t>dioica </a:t>
            </a:r>
            <a:r>
              <a:rPr lang="pt-BR" dirty="0" smtClean="0">
                <a:solidFill>
                  <a:srgbClr val="FF0000"/>
                </a:solidFill>
              </a:rPr>
              <a:t>L.</a:t>
            </a: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Espaço Reservado para Conteúdo 5"/>
          <p:cNvSpPr txBox="1">
            <a:spLocks/>
          </p:cNvSpPr>
          <p:nvPr/>
        </p:nvSpPr>
        <p:spPr>
          <a:xfrm>
            <a:off x="683568" y="5570328"/>
            <a:ext cx="4176464" cy="676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pt-BR" b="1" dirty="0" smtClean="0">
              <a:solidFill>
                <a:srgbClr val="FF0000"/>
              </a:solidFill>
            </a:endParaRPr>
          </a:p>
        </p:txBody>
      </p:sp>
      <p:sp>
        <p:nvSpPr>
          <p:cNvPr id="9" name="Espaço Reservado para Conteúdo 5"/>
          <p:cNvSpPr txBox="1">
            <a:spLocks/>
          </p:cNvSpPr>
          <p:nvPr/>
        </p:nvSpPr>
        <p:spPr>
          <a:xfrm>
            <a:off x="539552" y="5877272"/>
            <a:ext cx="4176464" cy="6766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pt-BR" i="1" dirty="0"/>
              <a:t>Melissa </a:t>
            </a:r>
            <a:r>
              <a:rPr lang="pt-BR" i="1" dirty="0" err="1"/>
              <a:t>officinalis</a:t>
            </a:r>
            <a:r>
              <a:rPr lang="pt-BR" dirty="0"/>
              <a:t> L.</a:t>
            </a:r>
            <a:endParaRPr lang="pt-BR" dirty="0" smtClean="0">
              <a:solidFill>
                <a:srgbClr val="FF0000"/>
              </a:solidFill>
            </a:endParaRP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60" y="2871848"/>
            <a:ext cx="4007232" cy="3005424"/>
          </a:xfrm>
          <a:prstGeom prst="rect">
            <a:avLst/>
          </a:prstGeom>
        </p:spPr>
      </p:pic>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048" y="1781743"/>
            <a:ext cx="3593870" cy="2697088"/>
          </a:xfrm>
          <a:prstGeom prst="rect">
            <a:avLst/>
          </a:prstGeom>
        </p:spPr>
      </p:pic>
    </p:spTree>
    <p:extLst>
      <p:ext uri="{BB962C8B-B14F-4D97-AF65-F5344CB8AC3E}">
        <p14:creationId xmlns:p14="http://schemas.microsoft.com/office/powerpoint/2010/main" val="228151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Diversidade</a:t>
            </a:r>
            <a:endParaRPr lang="pt-BR" dirty="0"/>
          </a:p>
        </p:txBody>
      </p:sp>
      <p:sp>
        <p:nvSpPr>
          <p:cNvPr id="6" name="Espaço Reservado para Conteúdo 5"/>
          <p:cNvSpPr>
            <a:spLocks noGrp="1"/>
          </p:cNvSpPr>
          <p:nvPr>
            <p:ph idx="1"/>
          </p:nvPr>
        </p:nvSpPr>
        <p:spPr>
          <a:xfrm>
            <a:off x="611560" y="1603210"/>
            <a:ext cx="7848872" cy="4637112"/>
          </a:xfrm>
        </p:spPr>
        <p:txBody>
          <a:bodyPr/>
          <a:lstStyle/>
          <a:p>
            <a:pPr algn="just"/>
            <a:r>
              <a:rPr lang="pt-BR" dirty="0" smtClean="0"/>
              <a:t>Se torna necessário nomear, agrupar, classificar, descrever os seres vivos. </a:t>
            </a:r>
          </a:p>
          <a:p>
            <a:pPr marL="0" indent="0">
              <a:buNone/>
            </a:pPr>
            <a:r>
              <a:rPr lang="pt-BR" b="1" dirty="0" smtClean="0"/>
              <a:t>Classificar</a:t>
            </a:r>
            <a:r>
              <a:rPr lang="pt-BR" b="1" dirty="0"/>
              <a:t>: </a:t>
            </a:r>
            <a:r>
              <a:rPr lang="pt-BR" dirty="0">
                <a:solidFill>
                  <a:schemeClr val="accent3">
                    <a:lumMod val="50000"/>
                  </a:schemeClr>
                </a:solidFill>
              </a:rPr>
              <a:t>Agrupar coisas de acordo com suas diferenças </a:t>
            </a:r>
            <a:r>
              <a:rPr lang="pt-BR" dirty="0" smtClean="0">
                <a:solidFill>
                  <a:schemeClr val="accent3">
                    <a:lumMod val="50000"/>
                  </a:schemeClr>
                </a:solidFill>
              </a:rPr>
              <a:t>e semelhanças</a:t>
            </a:r>
            <a:r>
              <a:rPr lang="pt-BR" dirty="0">
                <a:solidFill>
                  <a:schemeClr val="accent3">
                    <a:lumMod val="50000"/>
                  </a:schemeClr>
                </a:solidFill>
              </a:rPr>
              <a:t>.</a:t>
            </a:r>
            <a:endParaRPr lang="pt-BR" b="1" dirty="0" smtClean="0">
              <a:solidFill>
                <a:schemeClr val="accent3">
                  <a:lumMod val="50000"/>
                </a:schemeClr>
              </a:solidFill>
            </a:endParaRPr>
          </a:p>
          <a:p>
            <a:pPr marL="0" indent="0" algn="ctr">
              <a:buNone/>
            </a:pPr>
            <a:r>
              <a:rPr lang="pt-BR" b="1" dirty="0" smtClean="0">
                <a:solidFill>
                  <a:srgbClr val="FF0000"/>
                </a:solidFill>
              </a:rPr>
              <a:t>TAXONOMIA!</a:t>
            </a:r>
            <a:endParaRPr lang="pt-BR" b="1" dirty="0">
              <a:solidFill>
                <a:srgbClr val="FF0000"/>
              </a:solidFill>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6972" y="4361205"/>
            <a:ext cx="3010260" cy="20951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16162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Taxonomia </a:t>
            </a:r>
            <a:endParaRPr lang="pt-BR" dirty="0"/>
          </a:p>
        </p:txBody>
      </p:sp>
      <p:sp>
        <p:nvSpPr>
          <p:cNvPr id="6" name="Espaço Reservado para Conteúdo 5"/>
          <p:cNvSpPr>
            <a:spLocks noGrp="1"/>
          </p:cNvSpPr>
          <p:nvPr>
            <p:ph idx="1"/>
          </p:nvPr>
        </p:nvSpPr>
        <p:spPr>
          <a:xfrm>
            <a:off x="611560" y="1600200"/>
            <a:ext cx="7848872" cy="4637112"/>
          </a:xfrm>
        </p:spPr>
        <p:txBody>
          <a:bodyPr>
            <a:normAutofit lnSpcReduction="10000"/>
          </a:bodyPr>
          <a:lstStyle/>
          <a:p>
            <a:pPr algn="just"/>
            <a:r>
              <a:rPr lang="pt-BR" dirty="0" smtClean="0"/>
              <a:t>A Taxonomia (do latim </a:t>
            </a:r>
            <a:r>
              <a:rPr lang="pt-BR" i="1" dirty="0" err="1" smtClean="0">
                <a:solidFill>
                  <a:srgbClr val="FF0000"/>
                </a:solidFill>
              </a:rPr>
              <a:t>taxon</a:t>
            </a:r>
            <a:r>
              <a:rPr lang="pt-BR" i="1" dirty="0" smtClean="0"/>
              <a:t> - </a:t>
            </a:r>
            <a:r>
              <a:rPr lang="pt-BR" dirty="0" smtClean="0"/>
              <a:t>grupo e </a:t>
            </a:r>
            <a:r>
              <a:rPr lang="pt-BR" i="1" dirty="0" err="1" smtClean="0">
                <a:solidFill>
                  <a:srgbClr val="FF0000"/>
                </a:solidFill>
              </a:rPr>
              <a:t>nomos</a:t>
            </a:r>
            <a:r>
              <a:rPr lang="pt-BR" i="1" dirty="0" smtClean="0"/>
              <a:t> </a:t>
            </a:r>
            <a:r>
              <a:rPr lang="pt-BR" dirty="0" smtClean="0"/>
              <a:t>- normas) é a ciência responsável por nomear, descrever e classificar os seres vivos.</a:t>
            </a:r>
          </a:p>
          <a:p>
            <a:pPr marL="0" indent="0">
              <a:buNone/>
            </a:pPr>
            <a:endParaRPr lang="pt-BR" dirty="0" smtClean="0">
              <a:solidFill>
                <a:srgbClr val="FF0000"/>
              </a:solidFill>
            </a:endParaRPr>
          </a:p>
          <a:p>
            <a:r>
              <a:rPr lang="pt-BR" dirty="0" smtClean="0">
                <a:solidFill>
                  <a:srgbClr val="FF0000"/>
                </a:solidFill>
              </a:rPr>
              <a:t>Conhecimento;</a:t>
            </a:r>
          </a:p>
          <a:p>
            <a:r>
              <a:rPr lang="pt-BR" dirty="0" smtClean="0">
                <a:solidFill>
                  <a:srgbClr val="FF0000"/>
                </a:solidFill>
              </a:rPr>
              <a:t>Facilita a comunicação;</a:t>
            </a:r>
          </a:p>
          <a:p>
            <a:r>
              <a:rPr lang="pt-BR" dirty="0" smtClean="0">
                <a:solidFill>
                  <a:srgbClr val="FF0000"/>
                </a:solidFill>
              </a:rPr>
              <a:t>Uniformiza os nomes;</a:t>
            </a:r>
          </a:p>
          <a:p>
            <a:r>
              <a:rPr lang="pt-BR" dirty="0" smtClean="0">
                <a:solidFill>
                  <a:srgbClr val="FF0000"/>
                </a:solidFill>
              </a:rPr>
              <a:t>Padronização.</a:t>
            </a:r>
          </a:p>
          <a:p>
            <a:pPr marL="0" indent="0" algn="just">
              <a:buNone/>
            </a:pPr>
            <a:endParaRPr lang="pt-BR"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074001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590872" y="476672"/>
            <a:ext cx="8229600" cy="1143000"/>
          </a:xfrm>
        </p:spPr>
        <p:txBody>
          <a:bodyPr>
            <a:normAutofit fontScale="90000"/>
          </a:bodyPr>
          <a:lstStyle/>
          <a:p>
            <a:r>
              <a:rPr lang="pt-BR" b="1" dirty="0" smtClean="0">
                <a:solidFill>
                  <a:schemeClr val="accent3">
                    <a:lumMod val="75000"/>
                  </a:schemeClr>
                </a:solidFill>
              </a:rPr>
              <a:t>MORFOLOGIA E FISIOLOGIA VEGETAL</a:t>
            </a:r>
            <a:endParaRPr lang="pt-BR" b="1" dirty="0">
              <a:solidFill>
                <a:schemeClr val="accent3">
                  <a:lumMod val="75000"/>
                </a:schemeClr>
              </a:solidFill>
            </a:endParaRPr>
          </a:p>
        </p:txBody>
      </p:sp>
      <p:sp>
        <p:nvSpPr>
          <p:cNvPr id="7" name="Espaço Reservado para Conteúdo 6"/>
          <p:cNvSpPr>
            <a:spLocks noGrp="1"/>
          </p:cNvSpPr>
          <p:nvPr>
            <p:ph idx="1"/>
          </p:nvPr>
        </p:nvSpPr>
        <p:spPr>
          <a:xfrm>
            <a:off x="462372" y="1484312"/>
            <a:ext cx="8147248" cy="4969024"/>
          </a:xfrm>
        </p:spPr>
        <p:txBody>
          <a:bodyPr/>
          <a:lstStyle/>
          <a:p>
            <a:pPr marL="0" lvl="0" indent="0">
              <a:buNone/>
            </a:pPr>
            <a:r>
              <a:rPr lang="pt-BR" b="1" u="sng" dirty="0" smtClean="0">
                <a:solidFill>
                  <a:schemeClr val="accent6">
                    <a:lumMod val="50000"/>
                  </a:schemeClr>
                </a:solidFill>
              </a:rPr>
              <a:t>Conteúdos:</a:t>
            </a:r>
          </a:p>
          <a:p>
            <a:pPr marL="514350" lvl="0" indent="-514350">
              <a:buAutoNum type="arabicPeriod"/>
            </a:pPr>
            <a:r>
              <a:rPr lang="pt-BR" sz="2800" b="1" dirty="0" smtClean="0"/>
              <a:t>A </a:t>
            </a:r>
            <a:r>
              <a:rPr lang="pt-BR" sz="2800" b="1" dirty="0"/>
              <a:t>célula </a:t>
            </a:r>
            <a:r>
              <a:rPr lang="pt-BR" sz="2800" b="1" dirty="0" smtClean="0"/>
              <a:t>vegetal:</a:t>
            </a:r>
          </a:p>
          <a:p>
            <a:pPr marL="0" indent="265113">
              <a:buNone/>
            </a:pPr>
            <a:r>
              <a:rPr lang="pt-BR" sz="2800" dirty="0" smtClean="0"/>
              <a:t>1.1 Definição;</a:t>
            </a:r>
          </a:p>
          <a:p>
            <a:pPr marL="0" indent="265113">
              <a:buNone/>
            </a:pPr>
            <a:r>
              <a:rPr lang="pt-BR" sz="2800" dirty="0" smtClean="0"/>
              <a:t>1.2 Forma;</a:t>
            </a:r>
          </a:p>
          <a:p>
            <a:pPr marL="0" indent="265113">
              <a:buNone/>
            </a:pPr>
            <a:r>
              <a:rPr lang="pt-BR" sz="2800" dirty="0" smtClean="0"/>
              <a:t>1.3 Composição;</a:t>
            </a:r>
          </a:p>
          <a:p>
            <a:pPr marL="0" indent="265113">
              <a:buNone/>
            </a:pPr>
            <a:r>
              <a:rPr lang="pt-BR" sz="2800" dirty="0" smtClean="0"/>
              <a:t>1.4 Estrutura;</a:t>
            </a:r>
          </a:p>
          <a:p>
            <a:pPr marL="0" indent="265113">
              <a:buNone/>
            </a:pPr>
            <a:r>
              <a:rPr lang="pt-BR" sz="2800" dirty="0" smtClean="0"/>
              <a:t>1.5 Divisão celular;</a:t>
            </a:r>
          </a:p>
          <a:p>
            <a:pPr marL="0" indent="265113">
              <a:buNone/>
            </a:pPr>
            <a:r>
              <a:rPr lang="pt-BR" sz="2800" dirty="0" smtClean="0"/>
              <a:t>1.6 Funções </a:t>
            </a:r>
            <a:r>
              <a:rPr lang="pt-BR" sz="2800" dirty="0"/>
              <a:t>da célula vegetal. </a:t>
            </a:r>
          </a:p>
          <a:p>
            <a:pPr marL="0" lvl="0" indent="0">
              <a:buNone/>
            </a:pPr>
            <a:endParaRPr lang="pt-BR" sz="2800" dirty="0"/>
          </a:p>
          <a:p>
            <a:pPr marL="0" indent="0">
              <a:buNone/>
            </a:pPr>
            <a:endParaRPr lang="pt-BR" dirty="0"/>
          </a:p>
        </p:txBody>
      </p:sp>
      <p:pic>
        <p:nvPicPr>
          <p:cNvPr id="9" name="Image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3780" y="1542997"/>
            <a:ext cx="2562676" cy="1922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5" y="2173730"/>
            <a:ext cx="2719056" cy="22779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2" y="4059668"/>
            <a:ext cx="1928091" cy="1592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346076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Taxonomia </a:t>
            </a:r>
            <a:endParaRPr lang="pt-BR" dirty="0"/>
          </a:p>
        </p:txBody>
      </p:sp>
      <p:sp>
        <p:nvSpPr>
          <p:cNvPr id="6" name="Espaço Reservado para Conteúdo 5"/>
          <p:cNvSpPr>
            <a:spLocks noGrp="1"/>
          </p:cNvSpPr>
          <p:nvPr>
            <p:ph idx="1"/>
          </p:nvPr>
        </p:nvSpPr>
        <p:spPr>
          <a:xfrm>
            <a:off x="611560" y="1268760"/>
            <a:ext cx="7848872" cy="5040560"/>
          </a:xfrm>
        </p:spPr>
        <p:txBody>
          <a:bodyPr>
            <a:normAutofit/>
          </a:bodyPr>
          <a:lstStyle/>
          <a:p>
            <a:pPr marL="0" indent="0" algn="just">
              <a:buNone/>
            </a:pPr>
            <a:r>
              <a:rPr lang="pt-BR" sz="2800" b="1" u="sng" dirty="0" smtClean="0">
                <a:solidFill>
                  <a:srgbClr val="000000"/>
                </a:solidFill>
                <a:cs typeface="Arial" charset="0"/>
              </a:rPr>
              <a:t>Carlos Lineu</a:t>
            </a:r>
            <a:r>
              <a:rPr lang="pt-BR" sz="2800" dirty="0" smtClean="0">
                <a:solidFill>
                  <a:srgbClr val="000000"/>
                </a:solidFill>
                <a:cs typeface="Arial" charset="0"/>
              </a:rPr>
              <a:t> (1707 – 1778) foi um dos primeiros pesquisadores a propor um sistema de classificação natural. </a:t>
            </a: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0" y="2602297"/>
            <a:ext cx="2736304" cy="3306367"/>
          </a:xfrm>
          <a:prstGeom prst="rect">
            <a:avLst/>
          </a:prstGeom>
        </p:spPr>
      </p:pic>
      <p:sp>
        <p:nvSpPr>
          <p:cNvPr id="3" name="CaixaDeTexto 2"/>
          <p:cNvSpPr txBox="1"/>
          <p:nvPr/>
        </p:nvSpPr>
        <p:spPr>
          <a:xfrm>
            <a:off x="3117949" y="5896094"/>
            <a:ext cx="2736304" cy="369332"/>
          </a:xfrm>
          <a:prstGeom prst="rect">
            <a:avLst/>
          </a:prstGeom>
          <a:noFill/>
        </p:spPr>
        <p:txBody>
          <a:bodyPr wrap="square" rtlCol="0">
            <a:spAutoFit/>
          </a:bodyPr>
          <a:lstStyle/>
          <a:p>
            <a:pPr algn="ctr"/>
            <a:r>
              <a:rPr lang="pt-BR" b="1" dirty="0"/>
              <a:t>Carl von </a:t>
            </a:r>
            <a:r>
              <a:rPr lang="pt-BR" b="1" dirty="0" err="1"/>
              <a:t>Linné</a:t>
            </a:r>
            <a:endParaRPr lang="pt-BR" b="1" dirty="0"/>
          </a:p>
        </p:txBody>
      </p:sp>
    </p:spTree>
    <p:extLst>
      <p:ext uri="{BB962C8B-B14F-4D97-AF65-F5344CB8AC3E}">
        <p14:creationId xmlns:p14="http://schemas.microsoft.com/office/powerpoint/2010/main" val="40991083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Taxonomia </a:t>
            </a:r>
            <a:endParaRPr lang="pt-BR" dirty="0"/>
          </a:p>
        </p:txBody>
      </p:sp>
      <p:sp>
        <p:nvSpPr>
          <p:cNvPr id="6" name="Espaço Reservado para Conteúdo 5"/>
          <p:cNvSpPr>
            <a:spLocks noGrp="1"/>
          </p:cNvSpPr>
          <p:nvPr>
            <p:ph idx="1"/>
          </p:nvPr>
        </p:nvSpPr>
        <p:spPr>
          <a:xfrm>
            <a:off x="611560" y="1268760"/>
            <a:ext cx="7848872" cy="5040560"/>
          </a:xfrm>
        </p:spPr>
        <p:txBody>
          <a:bodyPr>
            <a:normAutofit/>
          </a:bodyPr>
          <a:lstStyle/>
          <a:p>
            <a:pPr algn="just"/>
            <a:r>
              <a:rPr lang="pt-BR" sz="2800" dirty="0" smtClean="0">
                <a:solidFill>
                  <a:srgbClr val="000000"/>
                </a:solidFill>
                <a:cs typeface="Arial" charset="0"/>
              </a:rPr>
              <a:t>Em 1758, no seu </a:t>
            </a:r>
            <a:r>
              <a:rPr lang="pt-BR" sz="2800" b="1" i="1" dirty="0" err="1" smtClean="0">
                <a:solidFill>
                  <a:srgbClr val="000000"/>
                </a:solidFill>
                <a:cs typeface="Arial" charset="0"/>
              </a:rPr>
              <a:t>Systema</a:t>
            </a:r>
            <a:r>
              <a:rPr lang="pt-BR" sz="2800" b="1" i="1" dirty="0" smtClean="0">
                <a:solidFill>
                  <a:srgbClr val="000000"/>
                </a:solidFill>
                <a:cs typeface="Arial" charset="0"/>
              </a:rPr>
              <a:t> </a:t>
            </a:r>
            <a:r>
              <a:rPr lang="pt-BR" sz="2800" b="1" i="1" dirty="0" err="1" smtClean="0">
                <a:solidFill>
                  <a:srgbClr val="000000"/>
                </a:solidFill>
                <a:cs typeface="Arial" charset="0"/>
              </a:rPr>
              <a:t>Naturae</a:t>
            </a:r>
            <a:r>
              <a:rPr lang="pt-BR" sz="2800" dirty="0" smtClean="0">
                <a:solidFill>
                  <a:srgbClr val="000000"/>
                </a:solidFill>
                <a:cs typeface="Arial" charset="0"/>
              </a:rPr>
              <a:t>, dividiu os seres vivos conhecidos, subdividindo cada grupo até as </a:t>
            </a:r>
            <a:r>
              <a:rPr lang="pt-BR" sz="2800" b="1" u="sng" dirty="0" smtClean="0">
                <a:solidFill>
                  <a:srgbClr val="000000"/>
                </a:solidFill>
                <a:cs typeface="Arial" charset="0"/>
              </a:rPr>
              <a:t>espécies</a:t>
            </a:r>
            <a:r>
              <a:rPr lang="pt-BR" sz="2800" dirty="0" smtClean="0">
                <a:solidFill>
                  <a:srgbClr val="000000"/>
                </a:solidFill>
                <a:cs typeface="Arial" charset="0"/>
              </a:rPr>
              <a:t>. </a:t>
            </a:r>
          </a:p>
          <a:p>
            <a:pPr marL="0" lvl="0" indent="0" algn="just">
              <a:buNone/>
            </a:pPr>
            <a:endParaRPr lang="pt-BR" sz="2800" b="1" dirty="0" smtClean="0"/>
          </a:p>
          <a:p>
            <a:pPr marL="0" lvl="0" indent="0" algn="just">
              <a:buNone/>
            </a:pPr>
            <a:endParaRPr lang="pt-BR" sz="2800" b="1" dirty="0"/>
          </a:p>
          <a:p>
            <a:pPr marL="0" indent="0" algn="just">
              <a:buNone/>
            </a:pPr>
            <a:endParaRPr lang="pt-BR" sz="2800" dirty="0"/>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7700" y="4703710"/>
            <a:ext cx="2462528" cy="2010444"/>
          </a:xfrm>
          <a:prstGeom prst="rect">
            <a:avLst/>
          </a:prstGeom>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788" y="3015078"/>
            <a:ext cx="2212513" cy="1659385"/>
          </a:xfrm>
          <a:prstGeom prst="rect">
            <a:avLst/>
          </a:prstGeom>
        </p:spPr>
      </p:pic>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6301" y="2844704"/>
            <a:ext cx="2116232" cy="1378444"/>
          </a:xfrm>
          <a:prstGeom prst="rect">
            <a:avLst/>
          </a:prstGeom>
        </p:spPr>
      </p:pic>
      <p:pic>
        <p:nvPicPr>
          <p:cNvPr id="12" name="Image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80" y="3402137"/>
            <a:ext cx="2672654" cy="2672654"/>
          </a:xfrm>
          <a:prstGeom prst="rect">
            <a:avLst/>
          </a:prstGeom>
        </p:spPr>
      </p:pic>
      <p:pic>
        <p:nvPicPr>
          <p:cNvPr id="11" name="Image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4364" y="2988611"/>
            <a:ext cx="1701572" cy="2331229"/>
          </a:xfrm>
          <a:prstGeom prst="rect">
            <a:avLst/>
          </a:prstGeom>
        </p:spPr>
      </p:pic>
      <p:pic>
        <p:nvPicPr>
          <p:cNvPr id="10" name="Imagem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7393" y="5301208"/>
            <a:ext cx="1828603" cy="1225392"/>
          </a:xfrm>
          <a:prstGeom prst="rect">
            <a:avLst/>
          </a:prstGeom>
        </p:spPr>
      </p:pic>
      <p:pic>
        <p:nvPicPr>
          <p:cNvPr id="8" name="Imagem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6263" y="3931085"/>
            <a:ext cx="1686270" cy="1264703"/>
          </a:xfrm>
          <a:prstGeom prst="rect">
            <a:avLst/>
          </a:prstGeom>
        </p:spPr>
      </p:pic>
      <p:pic>
        <p:nvPicPr>
          <p:cNvPr id="13" name="Imagem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00936" y="4628424"/>
            <a:ext cx="1463193" cy="2194789"/>
          </a:xfrm>
          <a:prstGeom prst="rect">
            <a:avLst/>
          </a:prstGeom>
        </p:spPr>
      </p:pic>
    </p:spTree>
    <p:extLst>
      <p:ext uri="{BB962C8B-B14F-4D97-AF65-F5344CB8AC3E}">
        <p14:creationId xmlns:p14="http://schemas.microsoft.com/office/powerpoint/2010/main" val="301525291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Taxonomia </a:t>
            </a:r>
            <a:endParaRPr lang="pt-BR" dirty="0"/>
          </a:p>
        </p:txBody>
      </p:sp>
      <p:sp>
        <p:nvSpPr>
          <p:cNvPr id="6" name="Espaço Reservado para Conteúdo 5"/>
          <p:cNvSpPr>
            <a:spLocks noGrp="1"/>
          </p:cNvSpPr>
          <p:nvPr>
            <p:ph idx="1"/>
          </p:nvPr>
        </p:nvSpPr>
        <p:spPr>
          <a:xfrm>
            <a:off x="611560" y="1268760"/>
            <a:ext cx="7848872" cy="5040560"/>
          </a:xfrm>
        </p:spPr>
        <p:txBody>
          <a:bodyPr>
            <a:normAutofit/>
          </a:bodyPr>
          <a:lstStyle/>
          <a:p>
            <a:pPr marL="0" lvl="0" indent="0" algn="just">
              <a:buNone/>
            </a:pPr>
            <a:r>
              <a:rPr lang="pt-BR" sz="2800" b="1" dirty="0" smtClean="0"/>
              <a:t>Espécie:</a:t>
            </a:r>
            <a:r>
              <a:rPr lang="pt-BR" sz="2800" dirty="0" smtClean="0"/>
              <a:t> </a:t>
            </a:r>
            <a:r>
              <a:rPr lang="pt-BR" sz="2800" dirty="0"/>
              <a:t>C</a:t>
            </a:r>
            <a:r>
              <a:rPr lang="pt-BR" sz="2800" dirty="0" smtClean="0"/>
              <a:t>onsistem em grupos de populações  que compartilham caracter</a:t>
            </a:r>
            <a:r>
              <a:rPr lang="pt-BR" sz="2800" dirty="0"/>
              <a:t>í</a:t>
            </a:r>
            <a:r>
              <a:rPr lang="pt-BR" sz="2800" dirty="0" smtClean="0"/>
              <a:t>stica que as define, podem cruzar umas com as outras, produzindo descendentes férteis, sendo a unidade fundamental da evolução. </a:t>
            </a:r>
            <a:endParaRPr lang="pt-BR" sz="2800" dirty="0" smtClean="0">
              <a:solidFill>
                <a:srgbClr val="000000"/>
              </a:solidFill>
              <a:cs typeface="Arial" charset="0"/>
            </a:endParaRPr>
          </a:p>
          <a:p>
            <a:pPr algn="just"/>
            <a:r>
              <a:rPr lang="pt-BR" sz="2800" b="1" dirty="0" smtClean="0">
                <a:solidFill>
                  <a:srgbClr val="000000"/>
                </a:solidFill>
                <a:cs typeface="Arial" charset="0"/>
              </a:rPr>
              <a:t>Regras para a nomenclatura</a:t>
            </a:r>
            <a:r>
              <a:rPr lang="pt-BR" sz="2800" dirty="0" smtClean="0">
                <a:solidFill>
                  <a:srgbClr val="000000"/>
                </a:solidFill>
                <a:cs typeface="Arial" charset="0"/>
              </a:rPr>
              <a:t> dos seres vivos. </a:t>
            </a:r>
          </a:p>
          <a:p>
            <a:pPr marL="0" indent="0" algn="ctr">
              <a:buNone/>
            </a:pPr>
            <a:endParaRPr lang="pt-BR" sz="2800" dirty="0" smtClean="0">
              <a:solidFill>
                <a:srgbClr val="000000"/>
              </a:solidFill>
              <a:cs typeface="Arial" charset="0"/>
            </a:endParaRPr>
          </a:p>
          <a:p>
            <a:pPr marL="0" indent="0" algn="ctr">
              <a:buNone/>
            </a:pPr>
            <a:r>
              <a:rPr lang="pt-BR" sz="2800" b="1" dirty="0" smtClean="0">
                <a:solidFill>
                  <a:srgbClr val="FF0000"/>
                </a:solidFill>
                <a:cs typeface="Arial" charset="0"/>
              </a:rPr>
              <a:t>“CLASSIFICAÇÃO BINOMIAL DE LINEU”</a:t>
            </a:r>
          </a:p>
          <a:p>
            <a:pPr marL="0" indent="0" algn="just">
              <a:buNone/>
            </a:pPr>
            <a:endParaRPr lang="pt-BR" sz="2800"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712232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Taxonomia </a:t>
            </a:r>
            <a:endParaRPr lang="pt-BR" dirty="0"/>
          </a:p>
        </p:txBody>
      </p:sp>
      <p:sp>
        <p:nvSpPr>
          <p:cNvPr id="6" name="Espaço Reservado para Conteúdo 5"/>
          <p:cNvSpPr>
            <a:spLocks noGrp="1"/>
          </p:cNvSpPr>
          <p:nvPr>
            <p:ph idx="1"/>
          </p:nvPr>
        </p:nvSpPr>
        <p:spPr>
          <a:xfrm>
            <a:off x="611560" y="1268760"/>
            <a:ext cx="7848872" cy="5040560"/>
          </a:xfrm>
        </p:spPr>
        <p:txBody>
          <a:bodyPr>
            <a:normAutofit/>
          </a:bodyPr>
          <a:lstStyle/>
          <a:p>
            <a:pPr marL="0" lvl="0" indent="0" algn="just">
              <a:buNone/>
            </a:pPr>
            <a:r>
              <a:rPr lang="pt-BR" sz="2800" b="1" dirty="0" smtClean="0"/>
              <a:t>Espécie:</a:t>
            </a:r>
            <a:endParaRPr lang="pt-BR" sz="2800"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2652" y="3287015"/>
            <a:ext cx="2792643" cy="3165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908602"/>
            <a:ext cx="1943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1248" y="1133048"/>
            <a:ext cx="2857500" cy="2143125"/>
          </a:xfrm>
          <a:prstGeom prst="rect">
            <a:avLst/>
          </a:prstGeom>
          <a:ln>
            <a:noFill/>
          </a:ln>
          <a:effectLst>
            <a:outerShdw blurRad="292100" dist="139700" dir="2700000" algn="tl" rotWithShape="0">
              <a:srgbClr val="333333">
                <a:alpha val="65000"/>
              </a:srgbClr>
            </a:outerShdw>
          </a:effectLst>
        </p:spPr>
      </p:pic>
      <p:pic>
        <p:nvPicPr>
          <p:cNvPr id="9" name="Image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1248" y="3284984"/>
            <a:ext cx="2833200" cy="21248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06870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Taxonomia </a:t>
            </a:r>
            <a:endParaRPr lang="pt-BR" dirty="0"/>
          </a:p>
        </p:txBody>
      </p:sp>
      <p:pic>
        <p:nvPicPr>
          <p:cNvPr id="2" name="Espaço Reservado para Conteúdo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340768"/>
            <a:ext cx="6534150" cy="4743450"/>
          </a:xfrm>
          <a:prstGeom prst="rect">
            <a:avLst/>
          </a:prstGeom>
          <a:ln>
            <a:noFill/>
          </a:ln>
          <a:effectLst>
            <a:outerShdw blurRad="292100" dist="139700" dir="2700000" algn="tl" rotWithShape="0">
              <a:srgbClr val="333333">
                <a:alpha val="65000"/>
              </a:srgbClr>
            </a:outerShdw>
          </a:effectLst>
        </p:spPr>
      </p:pic>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989793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Taxonomia </a:t>
            </a:r>
            <a:endParaRPr lang="pt-BR" dirty="0"/>
          </a:p>
        </p:txBody>
      </p:sp>
      <p:sp>
        <p:nvSpPr>
          <p:cNvPr id="3" name="Espaço Reservado para Conteúdo 2"/>
          <p:cNvSpPr>
            <a:spLocks noGrp="1"/>
          </p:cNvSpPr>
          <p:nvPr>
            <p:ph idx="1"/>
          </p:nvPr>
        </p:nvSpPr>
        <p:spPr>
          <a:xfrm>
            <a:off x="449407" y="1382701"/>
            <a:ext cx="8229600" cy="4525963"/>
          </a:xfrm>
        </p:spPr>
        <p:txBody>
          <a:bodyPr/>
          <a:lstStyle/>
          <a:p>
            <a:r>
              <a:rPr lang="pt-BR" dirty="0" smtClean="0"/>
              <a:t>REINOS:</a:t>
            </a:r>
            <a:endParaRPr lang="pt-BR"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792" y="1412776"/>
            <a:ext cx="4284182" cy="48787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09169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Taxonomia </a:t>
            </a:r>
            <a:endParaRPr lang="pt-BR" dirty="0"/>
          </a:p>
        </p:txBody>
      </p:sp>
      <p:sp>
        <p:nvSpPr>
          <p:cNvPr id="3" name="Espaço Reservado para Conteúdo 2"/>
          <p:cNvSpPr>
            <a:spLocks noGrp="1"/>
          </p:cNvSpPr>
          <p:nvPr>
            <p:ph idx="1"/>
          </p:nvPr>
        </p:nvSpPr>
        <p:spPr>
          <a:xfrm>
            <a:off x="446856" y="1340768"/>
            <a:ext cx="8229600" cy="4854611"/>
          </a:xfrm>
        </p:spPr>
        <p:txBody>
          <a:bodyPr>
            <a:normAutofit/>
          </a:bodyPr>
          <a:lstStyle/>
          <a:p>
            <a:r>
              <a:rPr lang="pt-BR" dirty="0" smtClean="0"/>
              <a:t>REINOS:</a:t>
            </a:r>
          </a:p>
          <a:p>
            <a:pPr marL="0" indent="0" algn="just">
              <a:buNone/>
            </a:pPr>
            <a:r>
              <a:rPr lang="pt-BR" b="1" dirty="0"/>
              <a:t>Reino Monera: </a:t>
            </a:r>
            <a:r>
              <a:rPr lang="pt-BR" dirty="0"/>
              <a:t>Abrange todos os organismos unicelulares </a:t>
            </a:r>
            <a:r>
              <a:rPr lang="pt-BR" dirty="0" smtClean="0"/>
              <a:t>e procariontes</a:t>
            </a:r>
            <a:r>
              <a:rPr lang="pt-BR" dirty="0"/>
              <a:t>, representados pelas bactérias e pelas algas azuis </a:t>
            </a:r>
            <a:r>
              <a:rPr lang="pt-BR" dirty="0" smtClean="0"/>
              <a:t>ou cianofíceas</a:t>
            </a:r>
            <a:r>
              <a:rPr lang="pt-BR" dirty="0"/>
              <a:t>.</a:t>
            </a:r>
          </a:p>
          <a:p>
            <a:pPr marL="0" indent="0" algn="just">
              <a:buNone/>
            </a:pPr>
            <a:endParaRPr lang="pt-BR" b="1" dirty="0" smtClean="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520" y="3614886"/>
            <a:ext cx="3276600"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621804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Taxonomia </a:t>
            </a:r>
            <a:endParaRPr lang="pt-BR" dirty="0"/>
          </a:p>
        </p:txBody>
      </p:sp>
      <p:sp>
        <p:nvSpPr>
          <p:cNvPr id="3" name="Espaço Reservado para Conteúdo 2"/>
          <p:cNvSpPr>
            <a:spLocks noGrp="1"/>
          </p:cNvSpPr>
          <p:nvPr>
            <p:ph idx="1"/>
          </p:nvPr>
        </p:nvSpPr>
        <p:spPr>
          <a:xfrm>
            <a:off x="446856" y="1340768"/>
            <a:ext cx="8229600" cy="4854611"/>
          </a:xfrm>
        </p:spPr>
        <p:txBody>
          <a:bodyPr>
            <a:normAutofit/>
          </a:bodyPr>
          <a:lstStyle/>
          <a:p>
            <a:r>
              <a:rPr lang="pt-BR" dirty="0" smtClean="0"/>
              <a:t>REINOS:</a:t>
            </a:r>
          </a:p>
          <a:p>
            <a:pPr marL="0" indent="0" algn="just">
              <a:buNone/>
            </a:pPr>
            <a:r>
              <a:rPr lang="pt-BR" b="1" dirty="0" smtClean="0"/>
              <a:t>Reino </a:t>
            </a:r>
            <a:r>
              <a:rPr lang="pt-BR" b="1" dirty="0"/>
              <a:t>Protista: </a:t>
            </a:r>
            <a:r>
              <a:rPr lang="pt-BR" dirty="0"/>
              <a:t>Compreende os organismos unicelulares </a:t>
            </a:r>
            <a:r>
              <a:rPr lang="pt-BR" dirty="0" smtClean="0"/>
              <a:t>e eucariontes</a:t>
            </a:r>
            <a:r>
              <a:rPr lang="pt-BR" dirty="0"/>
              <a:t>, como os protozoários e certas algas</a:t>
            </a:r>
            <a:r>
              <a:rPr lang="pt-BR" dirty="0" smtClean="0"/>
              <a:t>.</a:t>
            </a:r>
            <a:endParaRPr lang="pt-BR" dirty="0"/>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7414" y="3286610"/>
            <a:ext cx="1949497" cy="1917908"/>
          </a:xfrm>
          <a:prstGeom prst="rect">
            <a:avLst/>
          </a:prstGeom>
        </p:spPr>
      </p:pic>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45" y="3911386"/>
            <a:ext cx="3054135" cy="2513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3808" y="3614480"/>
            <a:ext cx="2324074" cy="1915038"/>
          </a:xfrm>
          <a:prstGeom prst="rect">
            <a:avLst/>
          </a:prstGeom>
        </p:spPr>
      </p:pic>
      <p:pic>
        <p:nvPicPr>
          <p:cNvPr id="2"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2921" y="4956165"/>
            <a:ext cx="1996229" cy="1497172"/>
          </a:xfrm>
          <a:prstGeom prst="rect">
            <a:avLst/>
          </a:prstGeom>
        </p:spPr>
      </p:pic>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2656843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80728" y="476671"/>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Taxonomia </a:t>
            </a:r>
            <a:endParaRPr lang="pt-BR" dirty="0"/>
          </a:p>
        </p:txBody>
      </p:sp>
      <p:sp>
        <p:nvSpPr>
          <p:cNvPr id="3" name="Espaço Reservado para Conteúdo 2"/>
          <p:cNvSpPr>
            <a:spLocks noGrp="1"/>
          </p:cNvSpPr>
          <p:nvPr>
            <p:ph idx="1"/>
          </p:nvPr>
        </p:nvSpPr>
        <p:spPr>
          <a:xfrm>
            <a:off x="449407" y="1382701"/>
            <a:ext cx="8229600" cy="4854611"/>
          </a:xfrm>
        </p:spPr>
        <p:txBody>
          <a:bodyPr>
            <a:normAutofit/>
          </a:bodyPr>
          <a:lstStyle/>
          <a:p>
            <a:r>
              <a:rPr lang="pt-BR" dirty="0" smtClean="0"/>
              <a:t>REINOS:</a:t>
            </a:r>
          </a:p>
          <a:p>
            <a:pPr marL="0" indent="0" algn="just">
              <a:buNone/>
            </a:pPr>
            <a:r>
              <a:rPr lang="pt-BR" sz="2800" b="1" dirty="0" smtClean="0"/>
              <a:t>Reino </a:t>
            </a:r>
            <a:r>
              <a:rPr lang="pt-BR" sz="2800" b="1" dirty="0" err="1"/>
              <a:t>Fungi</a:t>
            </a:r>
            <a:r>
              <a:rPr lang="pt-BR" sz="2800" b="1" dirty="0"/>
              <a:t>:</a:t>
            </a:r>
            <a:r>
              <a:rPr lang="pt-BR" sz="2800" dirty="0"/>
              <a:t> Compreende todos os fungos, que podem ser uni </a:t>
            </a:r>
            <a:r>
              <a:rPr lang="pt-BR" sz="2800" dirty="0" smtClean="0"/>
              <a:t>ou pluricelulares </a:t>
            </a:r>
            <a:r>
              <a:rPr lang="pt-BR" sz="2800" dirty="0"/>
              <a:t>e são organismos eucariontes e heterotróficos </a:t>
            </a:r>
            <a:r>
              <a:rPr lang="pt-BR" sz="2800" dirty="0" smtClean="0"/>
              <a:t>por absorção.</a:t>
            </a:r>
            <a:endParaRPr lang="pt-BR" sz="2800" dirty="0"/>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0179" y="4094748"/>
            <a:ext cx="2232248" cy="1674186"/>
          </a:xfrm>
          <a:prstGeom prst="rect">
            <a:avLst/>
          </a:prstGeom>
        </p:spPr>
      </p:pic>
      <p:pic>
        <p:nvPicPr>
          <p:cNvPr id="9" name="Image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427" y="4109397"/>
            <a:ext cx="1465591" cy="2229036"/>
          </a:xfrm>
          <a:prstGeom prst="rect">
            <a:avLst/>
          </a:prstGeom>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728" y="4055270"/>
            <a:ext cx="2709451" cy="1801785"/>
          </a:xfrm>
          <a:prstGeom prst="rect">
            <a:avLst/>
          </a:prstGeom>
        </p:spPr>
      </p:pic>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3101" y="5382061"/>
            <a:ext cx="1434153" cy="1053206"/>
          </a:xfrm>
          <a:prstGeom prst="rect">
            <a:avLst/>
          </a:prstGeom>
        </p:spPr>
      </p:pic>
      <p:pic>
        <p:nvPicPr>
          <p:cNvPr id="12" name="Imagem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8018" y="3647602"/>
            <a:ext cx="1873630" cy="1723739"/>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633955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Taxonomia </a:t>
            </a:r>
            <a:endParaRPr lang="pt-BR" dirty="0"/>
          </a:p>
        </p:txBody>
      </p:sp>
      <p:sp>
        <p:nvSpPr>
          <p:cNvPr id="3" name="Espaço Reservado para Conteúdo 2"/>
          <p:cNvSpPr>
            <a:spLocks noGrp="1"/>
          </p:cNvSpPr>
          <p:nvPr>
            <p:ph idx="1"/>
          </p:nvPr>
        </p:nvSpPr>
        <p:spPr>
          <a:xfrm>
            <a:off x="449407" y="1124744"/>
            <a:ext cx="8229600" cy="4854611"/>
          </a:xfrm>
        </p:spPr>
        <p:txBody>
          <a:bodyPr>
            <a:normAutofit/>
          </a:bodyPr>
          <a:lstStyle/>
          <a:p>
            <a:r>
              <a:rPr lang="pt-BR" dirty="0" smtClean="0"/>
              <a:t>REINOS:</a:t>
            </a:r>
          </a:p>
          <a:p>
            <a:pPr marL="0" indent="0" algn="just">
              <a:buNone/>
            </a:pPr>
            <a:r>
              <a:rPr lang="pt-BR" sz="2800" b="1" dirty="0" smtClean="0"/>
              <a:t>Reino </a:t>
            </a:r>
            <a:r>
              <a:rPr lang="pt-BR" sz="2800" b="1" dirty="0"/>
              <a:t>Animália ou </a:t>
            </a:r>
            <a:r>
              <a:rPr lang="pt-BR" sz="2800" b="1" dirty="0" err="1"/>
              <a:t>Metazoa</a:t>
            </a:r>
            <a:r>
              <a:rPr lang="pt-BR" sz="2800" b="1" dirty="0"/>
              <a:t>: </a:t>
            </a:r>
            <a:r>
              <a:rPr lang="pt-BR" sz="2800" dirty="0"/>
              <a:t>Compreende os </a:t>
            </a:r>
            <a:r>
              <a:rPr lang="pt-BR" sz="2800" dirty="0" smtClean="0"/>
              <a:t>organismos pluricelulares</a:t>
            </a:r>
            <a:r>
              <a:rPr lang="pt-BR" sz="2800" dirty="0"/>
              <a:t>, eucariontes e heterótrofos por ingestão. Esse </a:t>
            </a:r>
            <a:r>
              <a:rPr lang="pt-BR" sz="2800" dirty="0" smtClean="0"/>
              <a:t>reino abrange </a:t>
            </a:r>
            <a:r>
              <a:rPr lang="pt-BR" sz="2800" dirty="0"/>
              <a:t>todos os animais, desde os poríferos até os mamíferos.</a:t>
            </a: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9236" y="3832912"/>
            <a:ext cx="3137220" cy="2649207"/>
          </a:xfrm>
          <a:prstGeom prst="rect">
            <a:avLst/>
          </a:prstGeom>
        </p:spPr>
      </p:pic>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4151982"/>
            <a:ext cx="2051050" cy="1365250"/>
          </a:xfrm>
          <a:prstGeom prst="rect">
            <a:avLst/>
          </a:prstGeom>
        </p:spPr>
      </p:pic>
      <p:pic>
        <p:nvPicPr>
          <p:cNvPr id="10" name="Imagem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9712" y="4168171"/>
            <a:ext cx="2215813" cy="1493077"/>
          </a:xfrm>
          <a:prstGeom prst="rect">
            <a:avLst/>
          </a:prstGeom>
        </p:spPr>
      </p:pic>
      <p:pic>
        <p:nvPicPr>
          <p:cNvPr id="11" name="Image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191" y="5157516"/>
            <a:ext cx="2952328" cy="1650800"/>
          </a:xfrm>
          <a:prstGeom prst="rect">
            <a:avLst/>
          </a:prstGeom>
        </p:spPr>
      </p:pic>
      <p:pic>
        <p:nvPicPr>
          <p:cNvPr id="13" name="Image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0834" y="3832912"/>
            <a:ext cx="1905763" cy="2620424"/>
          </a:xfrm>
          <a:prstGeom prst="rect">
            <a:avLst/>
          </a:prstGeom>
        </p:spPr>
      </p:pic>
    </p:spTree>
    <p:extLst>
      <p:ext uri="{BB962C8B-B14F-4D97-AF65-F5344CB8AC3E}">
        <p14:creationId xmlns:p14="http://schemas.microsoft.com/office/powerpoint/2010/main" val="42203508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590872" y="476672"/>
            <a:ext cx="8229600" cy="1143000"/>
          </a:xfrm>
        </p:spPr>
        <p:txBody>
          <a:bodyPr>
            <a:normAutofit fontScale="90000"/>
          </a:bodyPr>
          <a:lstStyle/>
          <a:p>
            <a:r>
              <a:rPr lang="pt-BR" b="1" dirty="0" smtClean="0">
                <a:solidFill>
                  <a:schemeClr val="accent3">
                    <a:lumMod val="75000"/>
                  </a:schemeClr>
                </a:solidFill>
              </a:rPr>
              <a:t>MORFOLOGIA E FISIOLOGIA VEGETAL</a:t>
            </a:r>
            <a:endParaRPr lang="pt-BR" b="1" dirty="0">
              <a:solidFill>
                <a:schemeClr val="accent3">
                  <a:lumMod val="75000"/>
                </a:schemeClr>
              </a:solidFill>
            </a:endParaRPr>
          </a:p>
        </p:txBody>
      </p:sp>
      <p:sp>
        <p:nvSpPr>
          <p:cNvPr id="7" name="Espaço Reservado para Conteúdo 6"/>
          <p:cNvSpPr>
            <a:spLocks noGrp="1"/>
          </p:cNvSpPr>
          <p:nvPr>
            <p:ph idx="1"/>
          </p:nvPr>
        </p:nvSpPr>
        <p:spPr>
          <a:xfrm>
            <a:off x="462372" y="1484312"/>
            <a:ext cx="8147248" cy="4969024"/>
          </a:xfrm>
        </p:spPr>
        <p:txBody>
          <a:bodyPr/>
          <a:lstStyle/>
          <a:p>
            <a:pPr marL="0" lvl="0" indent="0">
              <a:buNone/>
            </a:pPr>
            <a:r>
              <a:rPr lang="pt-BR" b="1" u="sng" dirty="0" smtClean="0">
                <a:solidFill>
                  <a:schemeClr val="accent6">
                    <a:lumMod val="50000"/>
                  </a:schemeClr>
                </a:solidFill>
              </a:rPr>
              <a:t>Conteúdos:</a:t>
            </a:r>
          </a:p>
          <a:p>
            <a:pPr marL="0" lvl="0" indent="0">
              <a:buNone/>
            </a:pPr>
            <a:r>
              <a:rPr lang="pt-BR" sz="2800" b="1" dirty="0" smtClean="0"/>
              <a:t>2. Tecidos vegetais:</a:t>
            </a:r>
          </a:p>
          <a:p>
            <a:pPr marL="0" indent="265113">
              <a:buNone/>
            </a:pPr>
            <a:r>
              <a:rPr lang="pt-BR" sz="2800" dirty="0"/>
              <a:t>2</a:t>
            </a:r>
            <a:r>
              <a:rPr lang="pt-BR" sz="2800" dirty="0" smtClean="0"/>
              <a:t>.1 Estrutura;</a:t>
            </a:r>
          </a:p>
          <a:p>
            <a:pPr marL="0" indent="265113">
              <a:buNone/>
            </a:pPr>
            <a:r>
              <a:rPr lang="pt-BR" sz="2800" dirty="0"/>
              <a:t>2</a:t>
            </a:r>
            <a:r>
              <a:rPr lang="pt-BR" sz="2800" dirty="0" smtClean="0"/>
              <a:t>.2 Forma;</a:t>
            </a:r>
          </a:p>
          <a:p>
            <a:pPr marL="0" indent="265113">
              <a:buNone/>
            </a:pPr>
            <a:r>
              <a:rPr lang="pt-BR" sz="2800" dirty="0"/>
              <a:t>2</a:t>
            </a:r>
            <a:r>
              <a:rPr lang="pt-BR" sz="2800" dirty="0" smtClean="0"/>
              <a:t>.3 Composição;</a:t>
            </a:r>
          </a:p>
          <a:p>
            <a:pPr marL="0" indent="265113">
              <a:buNone/>
            </a:pPr>
            <a:r>
              <a:rPr lang="pt-BR" sz="2800" dirty="0"/>
              <a:t>2</a:t>
            </a:r>
            <a:r>
              <a:rPr lang="pt-BR" sz="2800" dirty="0" smtClean="0"/>
              <a:t>.4 Funções.</a:t>
            </a:r>
          </a:p>
          <a:p>
            <a:pPr marL="0" lvl="0" indent="0">
              <a:buNone/>
            </a:pPr>
            <a:endParaRPr lang="pt-BR" sz="2800" dirty="0"/>
          </a:p>
          <a:p>
            <a:pPr marL="0" indent="0">
              <a:buNone/>
            </a:pPr>
            <a:endParaRPr lang="pt-BR"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2641" y="1394121"/>
            <a:ext cx="4123815" cy="3113480"/>
          </a:xfrm>
          <a:prstGeom prst="rect">
            <a:avLst/>
          </a:prstGeom>
          <a:ln>
            <a:noFill/>
          </a:ln>
          <a:effectLst>
            <a:softEdge rad="112500"/>
          </a:effectLst>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7944" y="3887819"/>
            <a:ext cx="3020334" cy="2339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720" y="4817363"/>
            <a:ext cx="2324804" cy="1635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6636703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smtClean="0">
                <a:solidFill>
                  <a:schemeClr val="accent3">
                    <a:lumMod val="50000"/>
                  </a:schemeClr>
                </a:solidFill>
              </a:rPr>
              <a:t>Taxonomia </a:t>
            </a:r>
            <a:endParaRPr lang="pt-BR" dirty="0"/>
          </a:p>
        </p:txBody>
      </p:sp>
      <p:sp>
        <p:nvSpPr>
          <p:cNvPr id="3" name="Espaço Reservado para Conteúdo 2"/>
          <p:cNvSpPr>
            <a:spLocks noGrp="1"/>
          </p:cNvSpPr>
          <p:nvPr>
            <p:ph idx="1"/>
          </p:nvPr>
        </p:nvSpPr>
        <p:spPr>
          <a:xfrm>
            <a:off x="449407" y="1382701"/>
            <a:ext cx="8229600" cy="4854611"/>
          </a:xfrm>
        </p:spPr>
        <p:txBody>
          <a:bodyPr>
            <a:normAutofit/>
          </a:bodyPr>
          <a:lstStyle/>
          <a:p>
            <a:r>
              <a:rPr lang="pt-BR" dirty="0" smtClean="0"/>
              <a:t>REINOS:</a:t>
            </a:r>
          </a:p>
          <a:p>
            <a:pPr marL="0" indent="0" algn="just">
              <a:buNone/>
            </a:pPr>
            <a:r>
              <a:rPr lang="pt-BR" sz="2400" b="1" dirty="0" smtClean="0">
                <a:solidFill>
                  <a:srgbClr val="FF0000"/>
                </a:solidFill>
              </a:rPr>
              <a:t>Reino </a:t>
            </a:r>
            <a:r>
              <a:rPr lang="pt-BR" sz="2400" b="1" dirty="0" err="1">
                <a:solidFill>
                  <a:srgbClr val="FF0000"/>
                </a:solidFill>
              </a:rPr>
              <a:t>Plantae</a:t>
            </a:r>
            <a:r>
              <a:rPr lang="pt-BR" sz="2400" b="1" dirty="0">
                <a:solidFill>
                  <a:srgbClr val="FF0000"/>
                </a:solidFill>
              </a:rPr>
              <a:t> ou </a:t>
            </a:r>
            <a:r>
              <a:rPr lang="pt-BR" sz="2400" b="1" dirty="0" err="1">
                <a:solidFill>
                  <a:srgbClr val="FF0000"/>
                </a:solidFill>
              </a:rPr>
              <a:t>Metaphyta</a:t>
            </a:r>
            <a:r>
              <a:rPr lang="pt-BR" sz="2400" b="1" dirty="0">
                <a:solidFill>
                  <a:srgbClr val="FF0000"/>
                </a:solidFill>
              </a:rPr>
              <a:t>:</a:t>
            </a:r>
            <a:r>
              <a:rPr lang="pt-BR" sz="2400" b="1" dirty="0"/>
              <a:t> </a:t>
            </a:r>
            <a:r>
              <a:rPr lang="pt-BR" sz="2400" dirty="0"/>
              <a:t>Abrange os organismos </a:t>
            </a:r>
            <a:r>
              <a:rPr lang="pt-BR" sz="2400" dirty="0" smtClean="0"/>
              <a:t>pluricelulares, eucariontes </a:t>
            </a:r>
            <a:r>
              <a:rPr lang="pt-BR" sz="2400" dirty="0"/>
              <a:t>e autótrofos. Nesse reino, também conhecido </a:t>
            </a:r>
            <a:r>
              <a:rPr lang="pt-BR" sz="2400" dirty="0" smtClean="0"/>
              <a:t>como reino </a:t>
            </a:r>
            <a:r>
              <a:rPr lang="pt-BR" sz="2400" dirty="0"/>
              <a:t>das plantas, incluem-se certas </a:t>
            </a:r>
            <a:r>
              <a:rPr lang="pt-BR" sz="2400" b="1" dirty="0"/>
              <a:t>algas</a:t>
            </a:r>
            <a:r>
              <a:rPr lang="pt-BR" sz="2400" dirty="0"/>
              <a:t> e todos os </a:t>
            </a:r>
            <a:r>
              <a:rPr lang="pt-BR" sz="2400" dirty="0" smtClean="0"/>
              <a:t>outros vegetais</a:t>
            </a:r>
            <a:r>
              <a:rPr lang="pt-BR" sz="2400" dirty="0"/>
              <a:t>: </a:t>
            </a:r>
            <a:r>
              <a:rPr lang="pt-BR" sz="2400" b="1" dirty="0"/>
              <a:t>briófitas</a:t>
            </a:r>
            <a:r>
              <a:rPr lang="pt-BR" sz="2400" dirty="0"/>
              <a:t> (musgos e hepáticas), </a:t>
            </a:r>
            <a:r>
              <a:rPr lang="pt-BR" sz="2400" b="1" dirty="0" err="1"/>
              <a:t>pteridófitas</a:t>
            </a:r>
            <a:r>
              <a:rPr lang="pt-BR" sz="2400" dirty="0"/>
              <a:t> </a:t>
            </a:r>
            <a:r>
              <a:rPr lang="pt-BR" sz="2400" dirty="0" smtClean="0"/>
              <a:t>(samambaias...), </a:t>
            </a:r>
            <a:r>
              <a:rPr lang="pt-BR" sz="2400" b="1" dirty="0" err="1" smtClean="0"/>
              <a:t>Gminospermas</a:t>
            </a:r>
            <a:r>
              <a:rPr lang="pt-BR" sz="2400" dirty="0" smtClean="0"/>
              <a:t> (Pinheiros...) </a:t>
            </a:r>
            <a:r>
              <a:rPr lang="pt-BR" sz="2400" dirty="0"/>
              <a:t>e </a:t>
            </a:r>
            <a:r>
              <a:rPr lang="pt-BR" sz="2400" b="1" dirty="0"/>
              <a:t>angiospermas</a:t>
            </a:r>
            <a:r>
              <a:rPr lang="pt-BR" sz="2400" dirty="0"/>
              <a:t> (ipê, limoeiro, feijão, capim...).</a:t>
            </a:r>
          </a:p>
          <a:p>
            <a:pPr marL="0" indent="0">
              <a:buNone/>
            </a:pPr>
            <a:endParaRPr lang="pt-BR"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235" y="5406099"/>
            <a:ext cx="1912406" cy="1434305"/>
          </a:xfrm>
          <a:prstGeom prst="rect">
            <a:avLst/>
          </a:prstGeom>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296888"/>
            <a:ext cx="1841549" cy="1470100"/>
          </a:xfrm>
          <a:prstGeom prst="rect">
            <a:avLst/>
          </a:prstGeom>
        </p:spPr>
      </p:pic>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7822" y="4709198"/>
            <a:ext cx="2556284" cy="1917213"/>
          </a:xfrm>
          <a:prstGeom prst="rect">
            <a:avLst/>
          </a:prstGeom>
        </p:spPr>
      </p:pic>
      <p:pic>
        <p:nvPicPr>
          <p:cNvPr id="12" name="Image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4169" y="4709198"/>
            <a:ext cx="1763653" cy="1322740"/>
          </a:xfrm>
          <a:prstGeom prst="rect">
            <a:avLst/>
          </a:prstGeom>
        </p:spPr>
      </p:pic>
      <p:pic>
        <p:nvPicPr>
          <p:cNvPr id="6" name="Imagem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7156" y="5243288"/>
            <a:ext cx="1506844" cy="1541286"/>
          </a:xfrm>
          <a:prstGeom prst="rect">
            <a:avLst/>
          </a:prstGeom>
        </p:spPr>
      </p:pic>
      <p:pic>
        <p:nvPicPr>
          <p:cNvPr id="8" name="Imagem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1549" y="4907280"/>
            <a:ext cx="2006686" cy="1470100"/>
          </a:xfrm>
          <a:prstGeom prst="rect">
            <a:avLst/>
          </a:prstGeom>
        </p:spPr>
      </p:pic>
    </p:spTree>
    <p:extLst>
      <p:ext uri="{BB962C8B-B14F-4D97-AF65-F5344CB8AC3E}">
        <p14:creationId xmlns:p14="http://schemas.microsoft.com/office/powerpoint/2010/main" val="29067164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edondar Retângulo em um Canto Diagonal 4"/>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6146" name="Rectangle 2"/>
          <p:cNvSpPr>
            <a:spLocks noGrp="1" noChangeArrowheads="1"/>
          </p:cNvSpPr>
          <p:nvPr>
            <p:ph type="title"/>
          </p:nvPr>
        </p:nvSpPr>
        <p:spPr/>
        <p:txBody>
          <a:bodyPr/>
          <a:lstStyle/>
          <a:p>
            <a:r>
              <a:rPr lang="pt-BR" sz="4000" dirty="0"/>
              <a:t>Características do Reino </a:t>
            </a:r>
            <a:r>
              <a:rPr lang="pt-BR" sz="4000" dirty="0" err="1"/>
              <a:t>Plantae</a:t>
            </a:r>
            <a:endParaRPr lang="pt-BR" sz="4000" dirty="0"/>
          </a:p>
        </p:txBody>
      </p:sp>
      <p:sp>
        <p:nvSpPr>
          <p:cNvPr id="6147" name="Rectangle 3"/>
          <p:cNvSpPr>
            <a:spLocks noGrp="1" noChangeArrowheads="1"/>
          </p:cNvSpPr>
          <p:nvPr>
            <p:ph type="body" sz="half" idx="1"/>
          </p:nvPr>
        </p:nvSpPr>
        <p:spPr/>
        <p:txBody>
          <a:bodyPr/>
          <a:lstStyle/>
          <a:p>
            <a:r>
              <a:rPr lang="pt-BR" sz="2800" dirty="0"/>
              <a:t>São seres pluricelulares</a:t>
            </a:r>
          </a:p>
          <a:p>
            <a:r>
              <a:rPr lang="pt-BR" sz="2800" dirty="0"/>
              <a:t>São Autótrofos (fotossintetizantes)</a:t>
            </a:r>
          </a:p>
          <a:p>
            <a:r>
              <a:rPr lang="pt-BR" sz="2800" dirty="0"/>
              <a:t>Seres Eucariontes (Possuem núcleo organizados e organelas membranosas)</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198" y="1700808"/>
            <a:ext cx="2736304" cy="4067142"/>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618197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8194" name="Rectangle 2"/>
          <p:cNvSpPr>
            <a:spLocks noGrp="1" noChangeArrowheads="1"/>
          </p:cNvSpPr>
          <p:nvPr>
            <p:ph type="title"/>
          </p:nvPr>
        </p:nvSpPr>
        <p:spPr/>
        <p:txBody>
          <a:bodyPr/>
          <a:lstStyle/>
          <a:p>
            <a:r>
              <a:rPr lang="pt-BR" dirty="0">
                <a:solidFill>
                  <a:schemeClr val="accent3">
                    <a:lumMod val="50000"/>
                  </a:schemeClr>
                </a:solidFill>
              </a:rPr>
              <a:t>PRINCIPAIS GRUPOS</a:t>
            </a:r>
          </a:p>
        </p:txBody>
      </p:sp>
      <p:sp>
        <p:nvSpPr>
          <p:cNvPr id="8195" name="Rectangle 3"/>
          <p:cNvSpPr>
            <a:spLocks noGrp="1" noChangeArrowheads="1"/>
          </p:cNvSpPr>
          <p:nvPr>
            <p:ph type="body" idx="1"/>
          </p:nvPr>
        </p:nvSpPr>
        <p:spPr/>
        <p:txBody>
          <a:bodyPr/>
          <a:lstStyle/>
          <a:p>
            <a:pPr marL="0" indent="442913">
              <a:buNone/>
            </a:pPr>
            <a:r>
              <a:rPr lang="pt-BR" dirty="0" smtClean="0"/>
              <a:t>-  </a:t>
            </a:r>
            <a:r>
              <a:rPr lang="pt-BR" dirty="0" smtClean="0"/>
              <a:t>Algas</a:t>
            </a:r>
            <a:r>
              <a:rPr lang="pt-BR" dirty="0" smtClean="0">
                <a:solidFill>
                  <a:schemeClr val="accent3">
                    <a:lumMod val="50000"/>
                  </a:schemeClr>
                </a:solidFill>
              </a:rPr>
              <a:t> </a:t>
            </a:r>
          </a:p>
          <a:p>
            <a:r>
              <a:rPr lang="pt-BR" dirty="0" err="1" smtClean="0">
                <a:solidFill>
                  <a:schemeClr val="accent3">
                    <a:lumMod val="50000"/>
                  </a:schemeClr>
                </a:solidFill>
              </a:rPr>
              <a:t>Criptógamas</a:t>
            </a:r>
            <a:endParaRPr lang="pt-BR" dirty="0" smtClean="0">
              <a:solidFill>
                <a:schemeClr val="accent3">
                  <a:lumMod val="50000"/>
                </a:schemeClr>
              </a:solidFill>
            </a:endParaRPr>
          </a:p>
          <a:p>
            <a:pPr lvl="1"/>
            <a:r>
              <a:rPr lang="pt-BR" dirty="0" smtClean="0"/>
              <a:t>Briófitas</a:t>
            </a:r>
            <a:endParaRPr lang="pt-BR" dirty="0"/>
          </a:p>
          <a:p>
            <a:pPr lvl="1"/>
            <a:r>
              <a:rPr lang="pt-BR" dirty="0" err="1"/>
              <a:t>Pteridófitas</a:t>
            </a:r>
            <a:endParaRPr lang="pt-BR" dirty="0"/>
          </a:p>
          <a:p>
            <a:r>
              <a:rPr lang="pt-BR" dirty="0" smtClean="0">
                <a:solidFill>
                  <a:schemeClr val="accent3">
                    <a:lumMod val="50000"/>
                  </a:schemeClr>
                </a:solidFill>
              </a:rPr>
              <a:t>Fanerógamas:</a:t>
            </a:r>
          </a:p>
          <a:p>
            <a:pPr lvl="1"/>
            <a:r>
              <a:rPr lang="pt-BR" dirty="0" smtClean="0"/>
              <a:t>Gimnosperma</a:t>
            </a:r>
            <a:endParaRPr lang="pt-BR" dirty="0"/>
          </a:p>
          <a:p>
            <a:pPr lvl="1"/>
            <a:r>
              <a:rPr lang="pt-BR" dirty="0"/>
              <a:t>Angiosperma</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558991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edondar Retângulo em um Canto Diagonal 5"/>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434" name="Rectangle 2"/>
          <p:cNvSpPr>
            <a:spLocks noGrp="1" noChangeArrowheads="1"/>
          </p:cNvSpPr>
          <p:nvPr>
            <p:ph type="title"/>
          </p:nvPr>
        </p:nvSpPr>
        <p:spPr/>
        <p:txBody>
          <a:bodyPr/>
          <a:lstStyle/>
          <a:p>
            <a:r>
              <a:rPr lang="pt-BR" dirty="0">
                <a:solidFill>
                  <a:schemeClr val="accent3">
                    <a:lumMod val="50000"/>
                  </a:schemeClr>
                </a:solidFill>
              </a:rPr>
              <a:t>CRIPTÓGAMAS</a:t>
            </a:r>
          </a:p>
        </p:txBody>
      </p:sp>
      <p:sp>
        <p:nvSpPr>
          <p:cNvPr id="18435" name="Rectangle 3"/>
          <p:cNvSpPr>
            <a:spLocks noGrp="1" noChangeArrowheads="1"/>
          </p:cNvSpPr>
          <p:nvPr>
            <p:ph type="body" idx="1"/>
          </p:nvPr>
        </p:nvSpPr>
        <p:spPr>
          <a:xfrm>
            <a:off x="457200" y="1600200"/>
            <a:ext cx="8003232" cy="4525963"/>
          </a:xfrm>
        </p:spPr>
        <p:txBody>
          <a:bodyPr/>
          <a:lstStyle/>
          <a:p>
            <a:pPr marL="0" indent="0">
              <a:buNone/>
            </a:pPr>
            <a:r>
              <a:rPr lang="pt-BR" dirty="0" err="1">
                <a:solidFill>
                  <a:schemeClr val="accent3">
                    <a:lumMod val="50000"/>
                  </a:schemeClr>
                </a:solidFill>
              </a:rPr>
              <a:t>Criptógamas</a:t>
            </a:r>
            <a:r>
              <a:rPr lang="pt-BR" dirty="0">
                <a:solidFill>
                  <a:schemeClr val="accent3">
                    <a:lumMod val="50000"/>
                  </a:schemeClr>
                </a:solidFill>
              </a:rPr>
              <a:t> (</a:t>
            </a:r>
            <a:r>
              <a:rPr lang="pt-BR" dirty="0" err="1">
                <a:solidFill>
                  <a:schemeClr val="accent3">
                    <a:lumMod val="50000"/>
                  </a:schemeClr>
                </a:solidFill>
              </a:rPr>
              <a:t>Cripto</a:t>
            </a:r>
            <a:r>
              <a:rPr lang="pt-BR" dirty="0">
                <a:solidFill>
                  <a:schemeClr val="accent3">
                    <a:lumMod val="50000"/>
                  </a:schemeClr>
                </a:solidFill>
              </a:rPr>
              <a:t> – Escondidos; Gama – casamento)</a:t>
            </a:r>
          </a:p>
          <a:p>
            <a:pPr marL="609600" indent="-609600"/>
            <a:r>
              <a:rPr lang="pt-BR" dirty="0"/>
              <a:t>Não possuem flor, frutos ou sementes</a:t>
            </a:r>
          </a:p>
          <a:p>
            <a:pPr marL="609600" indent="-609600"/>
            <a:r>
              <a:rPr lang="pt-BR" dirty="0"/>
              <a:t>Dependem da água para fecundação</a:t>
            </a:r>
          </a:p>
        </p:txBody>
      </p:sp>
    </p:spTree>
    <p:extLst>
      <p:ext uri="{BB962C8B-B14F-4D97-AF65-F5344CB8AC3E}">
        <p14:creationId xmlns:p14="http://schemas.microsoft.com/office/powerpoint/2010/main" val="12844762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edondar Retângulo em um Canto Diagonal 5"/>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458" name="Rectangle 2"/>
          <p:cNvSpPr>
            <a:spLocks noGrp="1" noChangeArrowheads="1"/>
          </p:cNvSpPr>
          <p:nvPr>
            <p:ph type="title"/>
          </p:nvPr>
        </p:nvSpPr>
        <p:spPr/>
        <p:txBody>
          <a:bodyPr/>
          <a:lstStyle/>
          <a:p>
            <a:r>
              <a:rPr lang="pt-BR" dirty="0">
                <a:solidFill>
                  <a:schemeClr val="accent3">
                    <a:lumMod val="50000"/>
                  </a:schemeClr>
                </a:solidFill>
              </a:rPr>
              <a:t>BRIÓFITAS</a:t>
            </a:r>
          </a:p>
        </p:txBody>
      </p:sp>
      <p:sp>
        <p:nvSpPr>
          <p:cNvPr id="19459" name="Rectangle 3"/>
          <p:cNvSpPr>
            <a:spLocks noGrp="1" noChangeArrowheads="1"/>
          </p:cNvSpPr>
          <p:nvPr>
            <p:ph type="body" idx="1"/>
          </p:nvPr>
        </p:nvSpPr>
        <p:spPr>
          <a:xfrm>
            <a:off x="457200" y="1600200"/>
            <a:ext cx="7859216" cy="4525963"/>
          </a:xfrm>
        </p:spPr>
        <p:txBody>
          <a:bodyPr/>
          <a:lstStyle/>
          <a:p>
            <a:pPr marL="609600" indent="-609600" algn="just"/>
            <a:r>
              <a:rPr lang="pt-BR" dirty="0"/>
              <a:t>O início da conquista do ambiente </a:t>
            </a:r>
            <a:r>
              <a:rPr lang="pt-BR" dirty="0" smtClean="0"/>
              <a:t>terrestre;</a:t>
            </a:r>
            <a:endParaRPr lang="pt-BR" dirty="0"/>
          </a:p>
          <a:p>
            <a:pPr marL="609600" indent="-609600" algn="just"/>
            <a:r>
              <a:rPr lang="pt-BR" dirty="0"/>
              <a:t>São representadas pelos musgos, hepáticas e </a:t>
            </a:r>
            <a:r>
              <a:rPr lang="pt-BR" dirty="0" err="1"/>
              <a:t>antocéros</a:t>
            </a:r>
            <a:endParaRPr lang="pt-BR" dirty="0"/>
          </a:p>
          <a:p>
            <a:pPr marL="609600" indent="-609600" algn="just"/>
            <a:r>
              <a:rPr lang="pt-BR" dirty="0"/>
              <a:t>Vivem em lugares úmidos e sombreados</a:t>
            </a:r>
          </a:p>
          <a:p>
            <a:pPr marL="609600" indent="-609600" algn="just"/>
            <a:r>
              <a:rPr lang="pt-BR" dirty="0"/>
              <a:t>Desprovidos de vascularização</a:t>
            </a:r>
          </a:p>
          <a:p>
            <a:pPr marL="609600" indent="-609600" algn="just"/>
            <a:r>
              <a:rPr lang="pt-BR" dirty="0"/>
              <a:t>Muito pequenas (poucos centímetros)</a:t>
            </a:r>
          </a:p>
        </p:txBody>
      </p:sp>
    </p:spTree>
    <p:extLst>
      <p:ext uri="{BB962C8B-B14F-4D97-AF65-F5344CB8AC3E}">
        <p14:creationId xmlns:p14="http://schemas.microsoft.com/office/powerpoint/2010/main" val="23975285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edondar Retângulo em um Canto Diagonal 5"/>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676" name="Picture 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39750" y="404813"/>
            <a:ext cx="2473325" cy="3095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79" name="Picture 7"/>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603181" y="500509"/>
            <a:ext cx="2073275" cy="288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2" name="Picture 10" descr="Briófita (Hepática)"/>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95288" y="4149725"/>
            <a:ext cx="2952750" cy="1976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686" name="Picture 14"/>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427984" y="2420888"/>
            <a:ext cx="1300163" cy="3827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134495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482" name="Rectangle 2"/>
          <p:cNvSpPr>
            <a:spLocks noGrp="1" noChangeArrowheads="1"/>
          </p:cNvSpPr>
          <p:nvPr>
            <p:ph type="title"/>
          </p:nvPr>
        </p:nvSpPr>
        <p:spPr>
          <a:xfrm>
            <a:off x="447713" y="476672"/>
            <a:ext cx="8229600" cy="1143000"/>
          </a:xfrm>
        </p:spPr>
        <p:txBody>
          <a:bodyPr>
            <a:normAutofit fontScale="90000"/>
          </a:bodyPr>
          <a:lstStyle/>
          <a:p>
            <a:r>
              <a:rPr lang="pt-BR" sz="4000" dirty="0" smtClean="0">
                <a:solidFill>
                  <a:schemeClr val="accent3">
                    <a:lumMod val="50000"/>
                  </a:schemeClr>
                </a:solidFill>
              </a:rPr>
              <a:t>PTERIDÓFITAS </a:t>
            </a:r>
            <a:br>
              <a:rPr lang="pt-BR" sz="4000" dirty="0" smtClean="0">
                <a:solidFill>
                  <a:schemeClr val="accent3">
                    <a:lumMod val="50000"/>
                  </a:schemeClr>
                </a:solidFill>
              </a:rPr>
            </a:br>
            <a:endParaRPr lang="pt-BR" sz="4000" dirty="0">
              <a:solidFill>
                <a:schemeClr val="accent3">
                  <a:lumMod val="50000"/>
                </a:schemeClr>
              </a:solidFill>
            </a:endParaRPr>
          </a:p>
        </p:txBody>
      </p:sp>
      <p:sp>
        <p:nvSpPr>
          <p:cNvPr id="20483" name="Rectangle 3"/>
          <p:cNvSpPr>
            <a:spLocks noGrp="1" noChangeArrowheads="1"/>
          </p:cNvSpPr>
          <p:nvPr>
            <p:ph type="body" idx="1"/>
          </p:nvPr>
        </p:nvSpPr>
        <p:spPr>
          <a:xfrm>
            <a:off x="457200" y="1600200"/>
            <a:ext cx="8003232" cy="4525963"/>
          </a:xfrm>
        </p:spPr>
        <p:txBody>
          <a:bodyPr/>
          <a:lstStyle/>
          <a:p>
            <a:pPr marL="609600" indent="-609600" algn="just"/>
            <a:r>
              <a:rPr lang="pt-BR" dirty="0"/>
              <a:t>Vivem em ambientes terrestres úmidos e </a:t>
            </a:r>
            <a:r>
              <a:rPr lang="pt-BR" dirty="0" smtClean="0"/>
              <a:t>sombreados;</a:t>
            </a:r>
            <a:endParaRPr lang="pt-BR" dirty="0"/>
          </a:p>
          <a:p>
            <a:pPr marL="609600" indent="-609600" algn="just"/>
            <a:r>
              <a:rPr lang="pt-BR" dirty="0"/>
              <a:t>São representadas pelas avencas e </a:t>
            </a:r>
            <a:r>
              <a:rPr lang="pt-BR" dirty="0" smtClean="0"/>
              <a:t>samambaias;</a:t>
            </a:r>
            <a:endParaRPr lang="pt-BR" dirty="0"/>
          </a:p>
          <a:p>
            <a:pPr marL="609600" indent="-609600" algn="just"/>
            <a:r>
              <a:rPr lang="pt-BR" dirty="0"/>
              <a:t>Não forma flor, fruto e </a:t>
            </a:r>
            <a:r>
              <a:rPr lang="pt-BR" dirty="0" smtClean="0"/>
              <a:t>semente;</a:t>
            </a:r>
            <a:endParaRPr lang="pt-BR" dirty="0"/>
          </a:p>
          <a:p>
            <a:pPr marL="609600" indent="-609600" algn="just"/>
            <a:r>
              <a:rPr lang="pt-BR" dirty="0"/>
              <a:t>Traqueófitas - Vascularização </a:t>
            </a:r>
            <a:r>
              <a:rPr lang="pt-BR" dirty="0" smtClean="0"/>
              <a:t>primitiva;</a:t>
            </a:r>
            <a:endParaRPr lang="pt-BR" dirty="0"/>
          </a:p>
          <a:p>
            <a:pPr marL="609600" indent="-609600" algn="just"/>
            <a:r>
              <a:rPr lang="pt-BR" dirty="0"/>
              <a:t>Podem chegar a ter vários </a:t>
            </a:r>
            <a:r>
              <a:rPr lang="pt-BR" dirty="0" smtClean="0"/>
              <a:t>metros.</a:t>
            </a:r>
            <a:endParaRPr lang="pt-BR" dirty="0"/>
          </a:p>
        </p:txBody>
      </p:sp>
    </p:spTree>
    <p:extLst>
      <p:ext uri="{BB962C8B-B14F-4D97-AF65-F5344CB8AC3E}">
        <p14:creationId xmlns:p14="http://schemas.microsoft.com/office/powerpoint/2010/main" val="276316451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pic>
        <p:nvPicPr>
          <p:cNvPr id="32772"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42988" y="765175"/>
            <a:ext cx="3200400" cy="4319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5"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32363" y="836613"/>
            <a:ext cx="32099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116795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edondar Retângulo em um Canto Diagonal 2"/>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1506" name="Rectangle 2"/>
          <p:cNvSpPr>
            <a:spLocks noGrp="1" noChangeArrowheads="1"/>
          </p:cNvSpPr>
          <p:nvPr>
            <p:ph type="title"/>
          </p:nvPr>
        </p:nvSpPr>
        <p:spPr>
          <a:xfrm>
            <a:off x="468313" y="2492375"/>
            <a:ext cx="8208143" cy="1143000"/>
          </a:xfrm>
          <a:noFill/>
        </p:spPr>
        <p:txBody>
          <a:bodyPr>
            <a:normAutofit fontScale="90000"/>
          </a:bodyPr>
          <a:lstStyle/>
          <a:p>
            <a:pPr marL="838200" indent="-838200"/>
            <a:r>
              <a:rPr lang="pt-BR" sz="4000" dirty="0">
                <a:solidFill>
                  <a:schemeClr val="accent3">
                    <a:lumMod val="50000"/>
                  </a:schemeClr>
                </a:solidFill>
              </a:rPr>
              <a:t>Fanerógamas (Fâneros – Expostos – Gamos – Casamento)</a:t>
            </a:r>
          </a:p>
        </p:txBody>
      </p:sp>
    </p:spTree>
    <p:extLst>
      <p:ext uri="{BB962C8B-B14F-4D97-AF65-F5344CB8AC3E}">
        <p14:creationId xmlns:p14="http://schemas.microsoft.com/office/powerpoint/2010/main" val="25223665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530" name="Rectangle 2"/>
          <p:cNvSpPr>
            <a:spLocks noGrp="1" noChangeArrowheads="1"/>
          </p:cNvSpPr>
          <p:nvPr>
            <p:ph type="title"/>
          </p:nvPr>
        </p:nvSpPr>
        <p:spPr>
          <a:xfrm>
            <a:off x="446856" y="473603"/>
            <a:ext cx="8229600" cy="1143000"/>
          </a:xfrm>
        </p:spPr>
        <p:txBody>
          <a:bodyPr/>
          <a:lstStyle/>
          <a:p>
            <a:r>
              <a:rPr lang="pt-BR" dirty="0">
                <a:solidFill>
                  <a:schemeClr val="accent3">
                    <a:lumMod val="50000"/>
                  </a:schemeClr>
                </a:solidFill>
              </a:rPr>
              <a:t>GIMNOSPERMAS</a:t>
            </a:r>
          </a:p>
        </p:txBody>
      </p:sp>
      <p:sp>
        <p:nvSpPr>
          <p:cNvPr id="22531" name="Rectangle 3"/>
          <p:cNvSpPr>
            <a:spLocks noGrp="1" noChangeArrowheads="1"/>
          </p:cNvSpPr>
          <p:nvPr>
            <p:ph type="body" idx="1"/>
          </p:nvPr>
        </p:nvSpPr>
        <p:spPr/>
        <p:txBody>
          <a:bodyPr>
            <a:normAutofit/>
          </a:bodyPr>
          <a:lstStyle/>
          <a:p>
            <a:pPr marL="530225" lvl="4" indent="0" algn="just">
              <a:buNone/>
            </a:pPr>
            <a:r>
              <a:rPr lang="pt-BR" sz="2800" dirty="0">
                <a:solidFill>
                  <a:schemeClr val="accent3">
                    <a:lumMod val="50000"/>
                  </a:schemeClr>
                </a:solidFill>
              </a:rPr>
              <a:t>Gimnospermas (</a:t>
            </a:r>
            <a:r>
              <a:rPr lang="pt-BR" sz="2800" dirty="0" err="1">
                <a:solidFill>
                  <a:schemeClr val="accent3">
                    <a:lumMod val="50000"/>
                  </a:schemeClr>
                </a:solidFill>
              </a:rPr>
              <a:t>gimnos</a:t>
            </a:r>
            <a:r>
              <a:rPr lang="pt-BR" sz="2800" dirty="0">
                <a:solidFill>
                  <a:schemeClr val="accent3">
                    <a:lumMod val="50000"/>
                  </a:schemeClr>
                </a:solidFill>
              </a:rPr>
              <a:t> – nu; </a:t>
            </a:r>
            <a:r>
              <a:rPr lang="pt-BR" sz="2800" dirty="0" err="1">
                <a:solidFill>
                  <a:schemeClr val="accent3">
                    <a:lumMod val="50000"/>
                  </a:schemeClr>
                </a:solidFill>
              </a:rPr>
              <a:t>sperma</a:t>
            </a:r>
            <a:r>
              <a:rPr lang="pt-BR" sz="2800" dirty="0">
                <a:solidFill>
                  <a:schemeClr val="accent3">
                    <a:lumMod val="50000"/>
                  </a:schemeClr>
                </a:solidFill>
              </a:rPr>
              <a:t> – semente</a:t>
            </a:r>
            <a:r>
              <a:rPr lang="pt-BR" sz="2800" dirty="0" smtClean="0">
                <a:solidFill>
                  <a:schemeClr val="accent3">
                    <a:lumMod val="50000"/>
                  </a:schemeClr>
                </a:solidFill>
              </a:rPr>
              <a:t>);</a:t>
            </a:r>
            <a:endParaRPr lang="pt-BR" sz="2800" dirty="0">
              <a:solidFill>
                <a:schemeClr val="accent3">
                  <a:lumMod val="50000"/>
                </a:schemeClr>
              </a:solidFill>
            </a:endParaRPr>
          </a:p>
          <a:p>
            <a:pPr marL="873125" lvl="4" indent="-342900" algn="just">
              <a:buFont typeface="Arial" pitchFamily="34" charset="0"/>
              <a:buChar char="•"/>
            </a:pPr>
            <a:r>
              <a:rPr lang="pt-BR" sz="2800" dirty="0"/>
              <a:t>Possuem raiz, caule, folha, flor e </a:t>
            </a:r>
            <a:r>
              <a:rPr lang="pt-BR" sz="2800" dirty="0" smtClean="0"/>
              <a:t>semente;</a:t>
            </a:r>
            <a:endParaRPr lang="pt-BR" sz="2800" dirty="0"/>
          </a:p>
          <a:p>
            <a:pPr marL="873125" lvl="4" indent="-342900" algn="just">
              <a:buFont typeface="Arial" pitchFamily="34" charset="0"/>
              <a:buChar char="•"/>
            </a:pPr>
            <a:r>
              <a:rPr lang="pt-BR" sz="2800" dirty="0"/>
              <a:t>São </a:t>
            </a:r>
            <a:r>
              <a:rPr lang="pt-BR" sz="2800" dirty="0" smtClean="0"/>
              <a:t>vasculares;</a:t>
            </a:r>
            <a:endParaRPr lang="pt-BR" sz="2800" dirty="0"/>
          </a:p>
          <a:p>
            <a:pPr marL="873125" lvl="4" indent="-342900" algn="just">
              <a:buFont typeface="Arial" pitchFamily="34" charset="0"/>
              <a:buChar char="•"/>
            </a:pPr>
            <a:r>
              <a:rPr lang="pt-BR" sz="2800" dirty="0"/>
              <a:t>São muito comuns em climas </a:t>
            </a:r>
            <a:r>
              <a:rPr lang="pt-BR" sz="2800" dirty="0" smtClean="0"/>
              <a:t>frios;</a:t>
            </a:r>
            <a:endParaRPr lang="pt-BR" sz="2800" dirty="0"/>
          </a:p>
          <a:p>
            <a:pPr marL="873125" lvl="4" indent="-342900" algn="just">
              <a:buFont typeface="Arial" pitchFamily="34" charset="0"/>
              <a:buChar char="•"/>
            </a:pPr>
            <a:r>
              <a:rPr lang="pt-BR" sz="2800" dirty="0"/>
              <a:t>Suas flores são chamadas de estróbilos (Ex. pinha) e são unissexuados (</a:t>
            </a:r>
            <a:r>
              <a:rPr lang="pt-BR" sz="2800" dirty="0" err="1"/>
              <a:t>Dióicas</a:t>
            </a:r>
            <a:r>
              <a:rPr lang="pt-BR" sz="2800" dirty="0" smtClean="0"/>
              <a:t>);</a:t>
            </a:r>
            <a:endParaRPr lang="pt-BR" sz="2800" dirty="0"/>
          </a:p>
          <a:p>
            <a:pPr marL="873125" lvl="4" indent="-342900" algn="just">
              <a:buFont typeface="Arial" pitchFamily="34" charset="0"/>
              <a:buChar char="•"/>
            </a:pPr>
            <a:r>
              <a:rPr lang="pt-BR" sz="2800" dirty="0"/>
              <a:t>Representante – Pinheiros e </a:t>
            </a:r>
            <a:r>
              <a:rPr lang="pt-BR" sz="2800" dirty="0" smtClean="0"/>
              <a:t>ciprestes;</a:t>
            </a:r>
            <a:endParaRPr lang="pt-BR" sz="2800" dirty="0"/>
          </a:p>
          <a:p>
            <a:pPr marL="873125" lvl="4" indent="-342900" algn="just">
              <a:buFont typeface="Arial" pitchFamily="34" charset="0"/>
              <a:buChar char="•"/>
            </a:pPr>
            <a:r>
              <a:rPr lang="pt-BR" sz="2800" dirty="0"/>
              <a:t>Polinização pelo vento (eólica</a:t>
            </a:r>
            <a:r>
              <a:rPr lang="pt-BR" sz="2800" dirty="0" smtClean="0"/>
              <a:t>).</a:t>
            </a:r>
            <a:endParaRPr lang="pt-BR" sz="2800" dirty="0"/>
          </a:p>
        </p:txBody>
      </p:sp>
    </p:spTree>
    <p:extLst>
      <p:ext uri="{BB962C8B-B14F-4D97-AF65-F5344CB8AC3E}">
        <p14:creationId xmlns:p14="http://schemas.microsoft.com/office/powerpoint/2010/main" val="19408656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590872" y="476672"/>
            <a:ext cx="8229600" cy="1143000"/>
          </a:xfrm>
        </p:spPr>
        <p:txBody>
          <a:bodyPr>
            <a:normAutofit fontScale="90000"/>
          </a:bodyPr>
          <a:lstStyle/>
          <a:p>
            <a:r>
              <a:rPr lang="pt-BR" b="1" dirty="0" smtClean="0">
                <a:solidFill>
                  <a:schemeClr val="accent3">
                    <a:lumMod val="75000"/>
                  </a:schemeClr>
                </a:solidFill>
              </a:rPr>
              <a:t>MORFOLOGIA E FISIOLOGIA VEGETAL</a:t>
            </a:r>
            <a:endParaRPr lang="pt-BR" b="1" dirty="0">
              <a:solidFill>
                <a:schemeClr val="accent3">
                  <a:lumMod val="75000"/>
                </a:schemeClr>
              </a:solidFill>
            </a:endParaRPr>
          </a:p>
        </p:txBody>
      </p:sp>
      <p:sp>
        <p:nvSpPr>
          <p:cNvPr id="7" name="Espaço Reservado para Conteúdo 6"/>
          <p:cNvSpPr>
            <a:spLocks noGrp="1"/>
          </p:cNvSpPr>
          <p:nvPr>
            <p:ph idx="1"/>
          </p:nvPr>
        </p:nvSpPr>
        <p:spPr>
          <a:xfrm>
            <a:off x="462372" y="1484312"/>
            <a:ext cx="8147248" cy="4969024"/>
          </a:xfrm>
        </p:spPr>
        <p:txBody>
          <a:bodyPr/>
          <a:lstStyle/>
          <a:p>
            <a:pPr marL="0" lvl="0" indent="0">
              <a:buNone/>
            </a:pPr>
            <a:r>
              <a:rPr lang="pt-BR" b="1" u="sng" dirty="0" smtClean="0">
                <a:solidFill>
                  <a:schemeClr val="accent6">
                    <a:lumMod val="50000"/>
                  </a:schemeClr>
                </a:solidFill>
              </a:rPr>
              <a:t>Conteúdos:</a:t>
            </a:r>
          </a:p>
          <a:p>
            <a:pPr marL="0" indent="0">
              <a:buNone/>
            </a:pPr>
            <a:r>
              <a:rPr lang="pt-BR" sz="2800" b="1" dirty="0"/>
              <a:t>3</a:t>
            </a:r>
            <a:r>
              <a:rPr lang="pt-BR" sz="2800" b="1" dirty="0" smtClean="0"/>
              <a:t>. </a:t>
            </a:r>
            <a:r>
              <a:rPr lang="pt-BR" sz="2800" b="1" dirty="0"/>
              <a:t>Tipos de tecidos </a:t>
            </a:r>
            <a:r>
              <a:rPr lang="pt-BR" sz="2800" b="1" dirty="0" smtClean="0"/>
              <a:t>vegetais:</a:t>
            </a:r>
            <a:endParaRPr lang="pt-BR" sz="2800" b="1" dirty="0"/>
          </a:p>
          <a:p>
            <a:pPr marL="0" indent="265113">
              <a:buNone/>
            </a:pPr>
            <a:r>
              <a:rPr lang="pt-BR" sz="2800" dirty="0" smtClean="0"/>
              <a:t>3.1 Formação; </a:t>
            </a:r>
          </a:p>
          <a:p>
            <a:pPr marL="0" indent="265113">
              <a:buNone/>
            </a:pPr>
            <a:r>
              <a:rPr lang="pt-BR" sz="2800" dirty="0"/>
              <a:t>3</a:t>
            </a:r>
            <a:r>
              <a:rPr lang="pt-BR" sz="2800" dirty="0" smtClean="0"/>
              <a:t>.2 Revestimento;</a:t>
            </a:r>
          </a:p>
          <a:p>
            <a:pPr marL="0" indent="265113">
              <a:buNone/>
            </a:pPr>
            <a:r>
              <a:rPr lang="pt-BR" sz="2800" dirty="0"/>
              <a:t>3</a:t>
            </a:r>
            <a:r>
              <a:rPr lang="pt-BR" sz="2800" dirty="0" smtClean="0"/>
              <a:t>.3 Sustentação;</a:t>
            </a:r>
          </a:p>
          <a:p>
            <a:pPr marL="0" indent="265113">
              <a:buNone/>
            </a:pPr>
            <a:r>
              <a:rPr lang="pt-BR" sz="2800" dirty="0" smtClean="0"/>
              <a:t>3.4 Condução;</a:t>
            </a:r>
          </a:p>
          <a:p>
            <a:pPr marL="0" indent="265113">
              <a:buNone/>
            </a:pPr>
            <a:r>
              <a:rPr lang="pt-BR" sz="2800" dirty="0" smtClean="0"/>
              <a:t>3.5 Preenchimento.</a:t>
            </a:r>
          </a:p>
          <a:p>
            <a:pPr marL="0" lvl="0" indent="0">
              <a:buNone/>
            </a:pPr>
            <a:endParaRPr lang="pt-BR" sz="2800" dirty="0"/>
          </a:p>
          <a:p>
            <a:pPr marL="0" indent="0">
              <a:buNone/>
            </a:pPr>
            <a:endParaRPr lang="pt-BR" dirty="0"/>
          </a:p>
        </p:txBody>
      </p:sp>
      <p:pic>
        <p:nvPicPr>
          <p:cNvPr id="11" name="Imagem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9485" y="3012501"/>
            <a:ext cx="2096896" cy="2149759"/>
          </a:xfrm>
          <a:prstGeom prst="rect">
            <a:avLst/>
          </a:prstGeom>
        </p:spPr>
      </p:pic>
      <p:pic>
        <p:nvPicPr>
          <p:cNvPr id="12" name="Image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8" y="4583834"/>
            <a:ext cx="2139792" cy="1869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5762" y="1457868"/>
            <a:ext cx="2230619" cy="1512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m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3928" y="2636912"/>
            <a:ext cx="2832533" cy="20968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26692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edondar Retângulo em um Canto Diagonal 4"/>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pic>
        <p:nvPicPr>
          <p:cNvPr id="4096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11679"/>
            <a:ext cx="3744912" cy="2268538"/>
          </a:xfrm>
          <a:prstGeom prst="rect">
            <a:avLst/>
          </a:prstGeom>
          <a:noFill/>
          <a:extLst>
            <a:ext uri="{909E8E84-426E-40DD-AFC4-6F175D3DCCD1}">
              <a14:hiddenFill xmlns:a14="http://schemas.microsoft.com/office/drawing/2010/main">
                <a:solidFill>
                  <a:srgbClr val="FFFFFF"/>
                </a:solidFill>
              </a14:hiddenFill>
            </a:ext>
          </a:extLst>
        </p:spPr>
      </p:pic>
      <p:pic>
        <p:nvPicPr>
          <p:cNvPr id="40967" name="Picture 7">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827584" y="2268538"/>
            <a:ext cx="3175000" cy="42291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70" name="Picture 10">
            <a:hlinkClick r:id="rId5"/>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5580063" y="1052513"/>
            <a:ext cx="2673350" cy="43211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Imagem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875778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554" name="Rectangle 2"/>
          <p:cNvSpPr>
            <a:spLocks noGrp="1" noChangeArrowheads="1"/>
          </p:cNvSpPr>
          <p:nvPr>
            <p:ph type="title"/>
          </p:nvPr>
        </p:nvSpPr>
        <p:spPr/>
        <p:txBody>
          <a:bodyPr/>
          <a:lstStyle/>
          <a:p>
            <a:r>
              <a:rPr lang="pt-BR" dirty="0">
                <a:solidFill>
                  <a:schemeClr val="accent3">
                    <a:lumMod val="50000"/>
                  </a:schemeClr>
                </a:solidFill>
              </a:rPr>
              <a:t>ANGIOSPERMA</a:t>
            </a:r>
          </a:p>
        </p:txBody>
      </p:sp>
      <p:sp>
        <p:nvSpPr>
          <p:cNvPr id="23555" name="Rectangle 3"/>
          <p:cNvSpPr>
            <a:spLocks noGrp="1" noChangeArrowheads="1"/>
          </p:cNvSpPr>
          <p:nvPr>
            <p:ph type="body" idx="1"/>
          </p:nvPr>
        </p:nvSpPr>
        <p:spPr/>
        <p:txBody>
          <a:bodyPr/>
          <a:lstStyle/>
          <a:p>
            <a:pPr marL="1752600" lvl="3" indent="-1119188">
              <a:lnSpc>
                <a:spcPct val="90000"/>
              </a:lnSpc>
              <a:buFont typeface="Wingdings" pitchFamily="2" charset="2"/>
              <a:buNone/>
            </a:pPr>
            <a:r>
              <a:rPr lang="pt-BR" sz="2800" dirty="0">
                <a:solidFill>
                  <a:schemeClr val="accent3">
                    <a:lumMod val="50000"/>
                  </a:schemeClr>
                </a:solidFill>
              </a:rPr>
              <a:t>Angiospermas (</a:t>
            </a:r>
            <a:r>
              <a:rPr lang="pt-BR" sz="2800" dirty="0" err="1">
                <a:solidFill>
                  <a:schemeClr val="accent3">
                    <a:lumMod val="50000"/>
                  </a:schemeClr>
                </a:solidFill>
              </a:rPr>
              <a:t>Angeion</a:t>
            </a:r>
            <a:r>
              <a:rPr lang="pt-BR" sz="2800" dirty="0">
                <a:solidFill>
                  <a:schemeClr val="accent3">
                    <a:lumMod val="50000"/>
                  </a:schemeClr>
                </a:solidFill>
              </a:rPr>
              <a:t> – Vaso; </a:t>
            </a:r>
            <a:r>
              <a:rPr lang="pt-BR" sz="2800" dirty="0" err="1">
                <a:solidFill>
                  <a:schemeClr val="accent3">
                    <a:lumMod val="50000"/>
                  </a:schemeClr>
                </a:solidFill>
              </a:rPr>
              <a:t>sperma</a:t>
            </a:r>
            <a:r>
              <a:rPr lang="pt-BR" sz="2800" dirty="0">
                <a:solidFill>
                  <a:schemeClr val="accent3">
                    <a:lumMod val="50000"/>
                  </a:schemeClr>
                </a:solidFill>
              </a:rPr>
              <a:t> – semente)</a:t>
            </a:r>
          </a:p>
          <a:p>
            <a:pPr marL="609600" indent="-609600">
              <a:lnSpc>
                <a:spcPct val="90000"/>
              </a:lnSpc>
            </a:pPr>
            <a:r>
              <a:rPr lang="pt-BR" sz="2800" dirty="0"/>
              <a:t>Possuem raiz, caule, folha, flor, fruto e sementes</a:t>
            </a:r>
          </a:p>
          <a:p>
            <a:pPr marL="609600" indent="-609600">
              <a:lnSpc>
                <a:spcPct val="90000"/>
              </a:lnSpc>
            </a:pPr>
            <a:r>
              <a:rPr lang="pt-BR" sz="2800" dirty="0"/>
              <a:t>São vasculares</a:t>
            </a:r>
          </a:p>
          <a:p>
            <a:pPr marL="609600" indent="-609600">
              <a:lnSpc>
                <a:spcPct val="90000"/>
              </a:lnSpc>
            </a:pPr>
            <a:r>
              <a:rPr lang="pt-BR" sz="2800" dirty="0"/>
              <a:t>Existem espécies parasitas (sem clorofila – Ex. Cipó chumbo)</a:t>
            </a:r>
          </a:p>
          <a:p>
            <a:pPr marL="609600" indent="-609600">
              <a:lnSpc>
                <a:spcPct val="90000"/>
              </a:lnSpc>
            </a:pPr>
            <a:r>
              <a:rPr lang="pt-BR" sz="2800" dirty="0"/>
              <a:t>Geralmente com sexos separados ( </a:t>
            </a:r>
            <a:r>
              <a:rPr lang="pt-BR" sz="2800" dirty="0" err="1"/>
              <a:t>Dióicas</a:t>
            </a:r>
            <a:r>
              <a:rPr lang="pt-BR" sz="2800" dirty="0"/>
              <a:t>).</a:t>
            </a:r>
          </a:p>
          <a:p>
            <a:pPr marL="609600" indent="-609600">
              <a:lnSpc>
                <a:spcPct val="90000"/>
              </a:lnSpc>
            </a:pPr>
            <a:r>
              <a:rPr lang="pt-BR" sz="2800" dirty="0"/>
              <a:t>São divididas em Monocotiledôneas e Dicotiledôneas</a:t>
            </a:r>
            <a:r>
              <a:rPr lang="pt-BR" sz="1800" dirty="0"/>
              <a:t> </a:t>
            </a:r>
          </a:p>
        </p:txBody>
      </p:sp>
    </p:spTree>
    <p:extLst>
      <p:ext uri="{BB962C8B-B14F-4D97-AF65-F5344CB8AC3E}">
        <p14:creationId xmlns:p14="http://schemas.microsoft.com/office/powerpoint/2010/main" val="24285787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edondar Retângulo em um Canto Diagonal 4"/>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Espaço Reservado para Conteúdo 2"/>
          <p:cNvPicPr>
            <a:picLocks noGrp="1" noChangeAspect="1"/>
          </p:cNvPicPr>
          <p:nvPr>
            <p:ph/>
          </p:nvPr>
        </p:nvPicPr>
        <p:blipFill>
          <a:blip r:embed="rId3">
            <a:extLst>
              <a:ext uri="{28A0092B-C50C-407E-A947-70E740481C1C}">
                <a14:useLocalDpi xmlns:a14="http://schemas.microsoft.com/office/drawing/2010/main" val="0"/>
              </a:ext>
            </a:extLst>
          </a:blip>
          <a:stretch>
            <a:fillRect/>
          </a:stretch>
        </p:blipFill>
        <p:spPr>
          <a:xfrm>
            <a:off x="725996" y="764704"/>
            <a:ext cx="3810000" cy="2857500"/>
          </a:xfrm>
        </p:spPr>
      </p:pic>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9912" y="3212976"/>
            <a:ext cx="1237637" cy="7751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6" y="2836872"/>
            <a:ext cx="1818167" cy="3616464"/>
          </a:xfrm>
          <a:prstGeom prst="rect">
            <a:avLst/>
          </a:prstGeom>
        </p:spPr>
      </p:pic>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9338" y="908720"/>
            <a:ext cx="2085975" cy="2857500"/>
          </a:xfrm>
          <a:prstGeom prst="rect">
            <a:avLst/>
          </a:prstGeom>
        </p:spPr>
      </p:pic>
      <p:pic>
        <p:nvPicPr>
          <p:cNvPr id="9" name="Imagem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324" y="4586816"/>
            <a:ext cx="3852863" cy="18049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24903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edondar Retângulo em um Canto Diagonal 2"/>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aphicFrame>
        <p:nvGraphicFramePr>
          <p:cNvPr id="24734" name="Group 158"/>
          <p:cNvGraphicFramePr>
            <a:graphicFrameLocks noGrp="1"/>
          </p:cNvGraphicFramePr>
          <p:nvPr>
            <p:ph type="tbl" idx="1"/>
            <p:extLst>
              <p:ext uri="{D42A27DB-BD31-4B8C-83A1-F6EECF244321}">
                <p14:modId xmlns:p14="http://schemas.microsoft.com/office/powerpoint/2010/main" val="4123864451"/>
              </p:ext>
            </p:extLst>
          </p:nvPr>
        </p:nvGraphicFramePr>
        <p:xfrm>
          <a:off x="623504" y="836712"/>
          <a:ext cx="8052952" cy="5120005"/>
        </p:xfrm>
        <a:graphic>
          <a:graphicData uri="http://schemas.openxmlformats.org/drawingml/2006/table">
            <a:tbl>
              <a:tblPr>
                <a:tableStyleId>{69C7853C-536D-4A76-A0AE-DD22124D55A5}</a:tableStyleId>
              </a:tblPr>
              <a:tblGrid>
                <a:gridCol w="2683799"/>
                <a:gridCol w="2685353"/>
                <a:gridCol w="2683800"/>
              </a:tblGrid>
              <a:tr h="822325">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 typeface="Wingdings" pitchFamily="2" charset="2"/>
                        <a:buNone/>
                        <a:tabLst/>
                      </a:pPr>
                      <a:endParaRPr kumimoji="0" lang="en-US" sz="2000" b="1"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horzOverflow="overflow">
                    <a:solidFill>
                      <a:schemeClr val="accent3">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1" u="none" strike="noStrike" cap="none" normalizeH="0" baseline="0" dirty="0" smtClean="0">
                          <a:ln>
                            <a:noFill/>
                          </a:ln>
                          <a:effectLst/>
                        </a:rPr>
                        <a:t>Monocotiledôneas</a:t>
                      </a:r>
                      <a:endParaRPr kumimoji="0" lang="pt-BR" sz="2000" b="1" i="0" u="none" strike="noStrike" cap="none" normalizeH="0" baseline="0" dirty="0" smtClean="0">
                        <a:ln>
                          <a:noFill/>
                        </a:ln>
                        <a:solidFill>
                          <a:schemeClr val="tx1"/>
                        </a:solidFill>
                        <a:effectLst/>
                        <a:latin typeface="Arial" charset="0"/>
                      </a:endParaRPr>
                    </a:p>
                  </a:txBody>
                  <a:tcPr horzOverflow="overflow">
                    <a:solidFill>
                      <a:schemeClr val="accent3">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1" u="none" strike="noStrike" cap="none" normalizeH="0" baseline="0" dirty="0" smtClean="0">
                          <a:ln>
                            <a:noFill/>
                          </a:ln>
                          <a:effectLst/>
                        </a:rPr>
                        <a:t>Dicotiledôneas.</a:t>
                      </a:r>
                      <a:endParaRPr kumimoji="0" lang="pt-BR" sz="2000" b="1" i="0" u="none" strike="noStrike" cap="none" normalizeH="0" baseline="0" dirty="0" smtClean="0">
                        <a:ln>
                          <a:noFill/>
                        </a:ln>
                        <a:solidFill>
                          <a:schemeClr val="tx1"/>
                        </a:solidFill>
                        <a:effectLst/>
                        <a:latin typeface="Arial" charset="0"/>
                      </a:endParaRPr>
                    </a:p>
                  </a:txBody>
                  <a:tcPr horzOverflow="overflow">
                    <a:solidFill>
                      <a:schemeClr val="accent3">
                        <a:lumMod val="75000"/>
                      </a:schemeClr>
                    </a:solidFill>
                  </a:tcPr>
                </a:tc>
              </a:tr>
              <a:tr h="387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1" u="none" strike="noStrike" cap="none" normalizeH="0" baseline="0" dirty="0" smtClean="0">
                          <a:ln>
                            <a:noFill/>
                          </a:ln>
                          <a:effectLst/>
                        </a:rPr>
                        <a:t>SEMENTE</a:t>
                      </a:r>
                      <a:endParaRPr kumimoji="0" lang="pt-BR" sz="2000" b="1"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u="none" strike="noStrike" cap="none" normalizeH="0" baseline="0" smtClean="0">
                          <a:ln>
                            <a:noFill/>
                          </a:ln>
                          <a:effectLst/>
                        </a:rPr>
                        <a:t>Um cotilédone</a:t>
                      </a:r>
                      <a:endParaRPr kumimoji="0" lang="pt-BR" sz="2000" b="1" i="0" u="none" strike="noStrike" cap="none" normalizeH="0" baseline="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u="none" strike="noStrike" cap="none" normalizeH="0" baseline="0" dirty="0" smtClean="0">
                          <a:ln>
                            <a:noFill/>
                          </a:ln>
                          <a:effectLst/>
                        </a:rPr>
                        <a:t>Dois cotilédones</a:t>
                      </a:r>
                      <a:endParaRPr kumimoji="0" lang="pt-BR" sz="2000" b="1" i="0" u="none" strike="noStrike" cap="none" normalizeH="0" baseline="0" dirty="0" smtClean="0">
                        <a:ln>
                          <a:noFill/>
                        </a:ln>
                        <a:solidFill>
                          <a:schemeClr val="tx1"/>
                        </a:solidFill>
                        <a:effectLst/>
                        <a:latin typeface="Arial" charset="0"/>
                      </a:endParaRPr>
                    </a:p>
                  </a:txBody>
                  <a:tcPr horzOverflow="overflow"/>
                </a:tc>
              </a:tr>
              <a:tr h="6286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1" u="none" strike="noStrike" cap="none" normalizeH="0" baseline="0" dirty="0" smtClean="0">
                          <a:ln>
                            <a:noFill/>
                          </a:ln>
                          <a:effectLst/>
                        </a:rPr>
                        <a:t>RAIZ</a:t>
                      </a:r>
                      <a:endParaRPr kumimoji="0" lang="pt-BR" sz="2000" b="1"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u="none" strike="noStrike" cap="none" normalizeH="0" baseline="0" dirty="0" smtClean="0">
                          <a:ln>
                            <a:noFill/>
                          </a:ln>
                          <a:effectLst/>
                        </a:rPr>
                        <a:t>Fasciculada (cabeleira) – sem principal</a:t>
                      </a:r>
                      <a:endParaRPr kumimoji="0" lang="pt-BR" sz="2000" b="1"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u="none" strike="noStrike" cap="none" normalizeH="0" baseline="0" smtClean="0">
                          <a:ln>
                            <a:noFill/>
                          </a:ln>
                          <a:effectLst/>
                        </a:rPr>
                        <a:t>Axial – Raiz Principal</a:t>
                      </a:r>
                      <a:endParaRPr kumimoji="0" lang="pt-BR" sz="2000" b="1" i="0" u="none" strike="noStrike" cap="none" normalizeH="0" baseline="0" smtClean="0">
                        <a:ln>
                          <a:noFill/>
                        </a:ln>
                        <a:solidFill>
                          <a:schemeClr val="tx1"/>
                        </a:solidFill>
                        <a:effectLst/>
                        <a:latin typeface="Arial" charset="0"/>
                      </a:endParaRPr>
                    </a:p>
                  </a:txBody>
                  <a:tcPr horzOverflow="overflow"/>
                </a:tc>
              </a:tr>
              <a:tr h="627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1" u="none" strike="noStrike" cap="none" normalizeH="0" baseline="0" dirty="0" smtClean="0">
                          <a:ln>
                            <a:noFill/>
                          </a:ln>
                          <a:effectLst/>
                        </a:rPr>
                        <a:t>FOLHA</a:t>
                      </a:r>
                      <a:endParaRPr kumimoji="0" lang="pt-BR" sz="2000" b="1"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u="none" strike="noStrike" cap="none" normalizeH="0" baseline="0" dirty="0" smtClean="0">
                          <a:ln>
                            <a:noFill/>
                          </a:ln>
                          <a:effectLst/>
                        </a:rPr>
                        <a:t>Longa e nervuras paralelas</a:t>
                      </a:r>
                      <a:endParaRPr kumimoji="0" lang="pt-BR" sz="2000" b="1"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u="none" strike="noStrike" cap="none" normalizeH="0" baseline="0" smtClean="0">
                          <a:ln>
                            <a:noFill/>
                          </a:ln>
                          <a:effectLst/>
                        </a:rPr>
                        <a:t>Largas e com nervuras semelhante a uma pena</a:t>
                      </a:r>
                      <a:endParaRPr kumimoji="0" lang="pt-BR" sz="2000" b="1" i="0" u="none" strike="noStrike" cap="none" normalizeH="0" baseline="0" smtClean="0">
                        <a:ln>
                          <a:noFill/>
                        </a:ln>
                        <a:solidFill>
                          <a:schemeClr val="tx1"/>
                        </a:solidFill>
                        <a:effectLst/>
                        <a:latin typeface="Arial" charset="0"/>
                      </a:endParaRPr>
                    </a:p>
                  </a:txBody>
                  <a:tcPr horzOverflow="overflow"/>
                </a:tc>
              </a:tr>
              <a:tr h="3889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1" u="none" strike="noStrike" cap="none" normalizeH="0" baseline="0" dirty="0" smtClean="0">
                          <a:ln>
                            <a:noFill/>
                          </a:ln>
                          <a:effectLst/>
                        </a:rPr>
                        <a:t>VERTICÍLIOS FLORAIS</a:t>
                      </a:r>
                      <a:endParaRPr kumimoji="0" lang="pt-BR" sz="2000" b="1"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u="none" strike="noStrike" cap="none" normalizeH="0" baseline="0" dirty="0" smtClean="0">
                          <a:ln>
                            <a:noFill/>
                          </a:ln>
                          <a:effectLst/>
                        </a:rPr>
                        <a:t>Três ou múltiplos</a:t>
                      </a:r>
                      <a:endParaRPr kumimoji="0" lang="pt-BR" sz="2000" b="1"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u="none" strike="noStrike" cap="none" normalizeH="0" baseline="0" dirty="0" smtClean="0">
                          <a:ln>
                            <a:noFill/>
                          </a:ln>
                          <a:effectLst/>
                        </a:rPr>
                        <a:t>Quatro ou cinco</a:t>
                      </a:r>
                      <a:endParaRPr kumimoji="0" lang="pt-BR" sz="2000" b="1" i="0" u="none" strike="noStrike" cap="none" normalizeH="0" baseline="0" dirty="0" smtClean="0">
                        <a:ln>
                          <a:noFill/>
                        </a:ln>
                        <a:solidFill>
                          <a:schemeClr val="tx1"/>
                        </a:solidFill>
                        <a:effectLst/>
                        <a:latin typeface="Arial" charset="0"/>
                      </a:endParaRPr>
                    </a:p>
                  </a:txBody>
                  <a:tcPr horzOverflow="overflow"/>
                </a:tc>
              </a:tr>
              <a:tr h="387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1" u="none" strike="noStrike" cap="none" normalizeH="0" baseline="0" dirty="0" smtClean="0">
                          <a:ln>
                            <a:noFill/>
                          </a:ln>
                          <a:effectLst/>
                        </a:rPr>
                        <a:t>XILEMA E FLOEMA</a:t>
                      </a:r>
                      <a:endParaRPr kumimoji="0" lang="pt-BR" sz="2000" b="1"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u="none" strike="noStrike" cap="none" normalizeH="0" baseline="0" dirty="0" smtClean="0">
                          <a:ln>
                            <a:noFill/>
                          </a:ln>
                          <a:effectLst/>
                        </a:rPr>
                        <a:t>Dispostos em feixes</a:t>
                      </a:r>
                      <a:endParaRPr kumimoji="0" lang="pt-BR" sz="2000" b="1"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u="none" strike="noStrike" cap="none" normalizeH="0" baseline="0" dirty="0" smtClean="0">
                          <a:ln>
                            <a:noFill/>
                          </a:ln>
                          <a:effectLst/>
                        </a:rPr>
                        <a:t>Dispostos em anéis</a:t>
                      </a:r>
                      <a:endParaRPr kumimoji="0" lang="pt-BR" sz="2000" b="1" i="0" u="none" strike="noStrike" cap="none" normalizeH="0" baseline="0" dirty="0" smtClean="0">
                        <a:ln>
                          <a:noFill/>
                        </a:ln>
                        <a:solidFill>
                          <a:schemeClr val="tx1"/>
                        </a:solidFill>
                        <a:effectLst/>
                        <a:latin typeface="Arial" charset="0"/>
                      </a:endParaRPr>
                    </a:p>
                  </a:txBody>
                  <a:tcPr horzOverflow="overflow"/>
                </a:tc>
              </a:tr>
              <a:tr h="6286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1" u="none" strike="noStrike" cap="none" normalizeH="0" baseline="0" dirty="0" smtClean="0">
                          <a:ln>
                            <a:noFill/>
                          </a:ln>
                          <a:effectLst/>
                        </a:rPr>
                        <a:t>CRESCIMENTO SECUNDÁRIO</a:t>
                      </a:r>
                      <a:endParaRPr kumimoji="0" lang="pt-BR" sz="2000" b="1"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u="none" strike="noStrike" cap="none" normalizeH="0" baseline="0" dirty="0" smtClean="0">
                          <a:ln>
                            <a:noFill/>
                          </a:ln>
                          <a:effectLst/>
                        </a:rPr>
                        <a:t>Geralmente ausente</a:t>
                      </a:r>
                      <a:endParaRPr kumimoji="0" lang="pt-BR" sz="2000" b="1"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u="none" strike="noStrike" cap="none" normalizeH="0" baseline="0" dirty="0" smtClean="0">
                          <a:ln>
                            <a:noFill/>
                          </a:ln>
                          <a:effectLst/>
                        </a:rPr>
                        <a:t>Geralmente presente</a:t>
                      </a:r>
                      <a:endParaRPr kumimoji="0" lang="pt-BR" sz="2000" b="1" i="0" u="none" strike="noStrike" cap="none" normalizeH="0" baseline="0" dirty="0" smtClean="0">
                        <a:ln>
                          <a:noFill/>
                        </a:ln>
                        <a:solidFill>
                          <a:schemeClr val="tx1"/>
                        </a:solidFill>
                        <a:effectLst/>
                        <a:latin typeface="Arial" charset="0"/>
                      </a:endParaRPr>
                    </a:p>
                  </a:txBody>
                  <a:tcPr horzOverflow="overflow"/>
                </a:tc>
              </a:tr>
              <a:tr h="6270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b="1" u="none" strike="noStrike" cap="none" normalizeH="0" baseline="0" dirty="0" smtClean="0">
                          <a:ln>
                            <a:noFill/>
                          </a:ln>
                          <a:effectLst/>
                        </a:rPr>
                        <a:t>EXEMPLO</a:t>
                      </a:r>
                      <a:endParaRPr kumimoji="0" lang="pt-BR" sz="2000" b="1"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u="none" strike="noStrike" cap="none" normalizeH="0" baseline="0" dirty="0" smtClean="0">
                          <a:ln>
                            <a:noFill/>
                          </a:ln>
                          <a:effectLst/>
                        </a:rPr>
                        <a:t>Banana, palmeira, milho, </a:t>
                      </a:r>
                      <a:r>
                        <a:rPr kumimoji="0" lang="pt-BR" sz="2000" u="none" strike="noStrike" cap="none" normalizeH="0" baseline="0" dirty="0" err="1" smtClean="0">
                          <a:ln>
                            <a:noFill/>
                          </a:ln>
                          <a:effectLst/>
                        </a:rPr>
                        <a:t>gramínias</a:t>
                      </a:r>
                      <a:r>
                        <a:rPr kumimoji="0" lang="pt-BR" sz="2000" u="none" strike="noStrike" cap="none" normalizeH="0" baseline="0" dirty="0" smtClean="0">
                          <a:ln>
                            <a:noFill/>
                          </a:ln>
                          <a:effectLst/>
                        </a:rPr>
                        <a:t> e orquídeas.</a:t>
                      </a:r>
                      <a:endParaRPr kumimoji="0" lang="pt-BR" sz="2000" b="1" i="0" u="none" strike="noStrike" cap="none" normalizeH="0" baseline="0" dirty="0" smtClean="0">
                        <a:ln>
                          <a:noFill/>
                        </a:ln>
                        <a:solidFill>
                          <a:schemeClr val="tx1"/>
                        </a:solidFill>
                        <a:effectLst/>
                        <a:latin typeface="Arial" charset="0"/>
                      </a:endParaRPr>
                    </a:p>
                  </a:txBody>
                  <a:tcP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000" u="none" strike="noStrike" cap="none" normalizeH="0" baseline="0" dirty="0" smtClean="0">
                          <a:ln>
                            <a:noFill/>
                          </a:ln>
                          <a:effectLst/>
                        </a:rPr>
                        <a:t>Laranja, café, mamão, leguminosas.</a:t>
                      </a:r>
                      <a:endParaRPr kumimoji="0" lang="pt-BR" sz="2000" b="1" i="0" u="none" strike="noStrike" cap="none" normalizeH="0" baseline="0" dirty="0" smtClean="0">
                        <a:ln>
                          <a:noFill/>
                        </a:ln>
                        <a:solidFill>
                          <a:schemeClr val="tx1"/>
                        </a:solidFill>
                        <a:effectLst/>
                        <a:latin typeface="Arial" charset="0"/>
                      </a:endParaRPr>
                    </a:p>
                  </a:txBody>
                  <a:tcPr horzOverflow="overflow"/>
                </a:tc>
              </a:tr>
            </a:tbl>
          </a:graphicData>
        </a:graphic>
      </p:graphicFrame>
    </p:spTree>
    <p:extLst>
      <p:ext uri="{BB962C8B-B14F-4D97-AF65-F5344CB8AC3E}">
        <p14:creationId xmlns:p14="http://schemas.microsoft.com/office/powerpoint/2010/main" val="36165467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edondar Retângulo em um Canto Diagonal 2"/>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Imagem 4"/>
          <p:cNvPicPr>
            <a:picLocks noChangeAspect="1"/>
          </p:cNvPicPr>
          <p:nvPr/>
        </p:nvPicPr>
        <p:blipFill rotWithShape="1">
          <a:blip r:embed="rId3">
            <a:extLst>
              <a:ext uri="{28A0092B-C50C-407E-A947-70E740481C1C}">
                <a14:useLocalDpi xmlns:a14="http://schemas.microsoft.com/office/drawing/2010/main" val="0"/>
              </a:ext>
            </a:extLst>
          </a:blip>
          <a:srcRect l="10981" t="6183" r="10707" b="7287"/>
          <a:stretch/>
        </p:blipFill>
        <p:spPr>
          <a:xfrm>
            <a:off x="5061387" y="528291"/>
            <a:ext cx="3583858" cy="2639961"/>
          </a:xfrm>
          <a:prstGeom prst="rect">
            <a:avLst/>
          </a:prstGeom>
          <a:ln>
            <a:noFill/>
          </a:ln>
          <a:effectLst>
            <a:softEdge rad="112500"/>
          </a:effectLst>
        </p:spPr>
      </p:pic>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7336" y="3156762"/>
            <a:ext cx="2711912" cy="2033934"/>
          </a:xfrm>
          <a:prstGeom prst="rect">
            <a:avLst/>
          </a:prstGeom>
        </p:spPr>
      </p:pic>
      <p:pic>
        <p:nvPicPr>
          <p:cNvPr id="12" name="Imagem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657" y="4559789"/>
            <a:ext cx="2649733" cy="1987300"/>
          </a:xfrm>
          <a:prstGeom prst="rect">
            <a:avLst/>
          </a:prstGeom>
        </p:spPr>
      </p:pic>
      <p:pic>
        <p:nvPicPr>
          <p:cNvPr id="15" name="Imagem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6390" y="2752906"/>
            <a:ext cx="2856888" cy="2156951"/>
          </a:xfrm>
          <a:prstGeom prst="rect">
            <a:avLst/>
          </a:prstGeom>
          <a:ln>
            <a:noFill/>
          </a:ln>
          <a:effectLst>
            <a:outerShdw blurRad="292100" dist="139700" dir="2700000" algn="tl" rotWithShape="0">
              <a:srgbClr val="333333">
                <a:alpha val="65000"/>
              </a:srgbClr>
            </a:outerShdw>
          </a:effectLst>
        </p:spPr>
      </p:pic>
      <p:pic>
        <p:nvPicPr>
          <p:cNvPr id="16" name="Imagem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7285" y="528291"/>
            <a:ext cx="2529175" cy="2224615"/>
          </a:xfrm>
          <a:prstGeom prst="rect">
            <a:avLst/>
          </a:prstGeom>
        </p:spPr>
      </p:pic>
      <p:pic>
        <p:nvPicPr>
          <p:cNvPr id="18" name="Imagem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993" y="549289"/>
            <a:ext cx="2499001" cy="1874251"/>
          </a:xfrm>
          <a:prstGeom prst="rect">
            <a:avLst/>
          </a:prstGeom>
        </p:spPr>
      </p:pic>
      <p:pic>
        <p:nvPicPr>
          <p:cNvPr id="20" name="Imagem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9436" y="2378510"/>
            <a:ext cx="2824177" cy="2172988"/>
          </a:xfrm>
          <a:prstGeom prst="rect">
            <a:avLst/>
          </a:prstGeom>
        </p:spPr>
      </p:pic>
      <p:pic>
        <p:nvPicPr>
          <p:cNvPr id="6" name="Imagem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61202" y="2155438"/>
            <a:ext cx="1589011" cy="11949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Imagem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6390" y="4725144"/>
            <a:ext cx="2447925" cy="1866900"/>
          </a:xfrm>
          <a:prstGeom prst="rect">
            <a:avLst/>
          </a:prstGeom>
        </p:spPr>
      </p:pic>
    </p:spTree>
    <p:extLst>
      <p:ext uri="{BB962C8B-B14F-4D97-AF65-F5344CB8AC3E}">
        <p14:creationId xmlns:p14="http://schemas.microsoft.com/office/powerpoint/2010/main" val="341201051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edondar Retângulo em um Canto Diagonal 2"/>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349" y="188640"/>
            <a:ext cx="8847932" cy="5997459"/>
          </a:xfrm>
          <a:prstGeom prst="rect">
            <a:avLst/>
          </a:prstGeom>
        </p:spPr>
      </p:pic>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1026" y="5157192"/>
            <a:ext cx="1703972" cy="17039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361274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edondar Retângulo em um Canto Diagonal 2"/>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pic>
        <p:nvPicPr>
          <p:cNvPr id="5" name="Image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1806" y="517574"/>
            <a:ext cx="1143000" cy="1714500"/>
          </a:xfrm>
          <a:prstGeom prst="rect">
            <a:avLst/>
          </a:prstGeom>
        </p:spPr>
      </p:pic>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9678" y="499273"/>
            <a:ext cx="1152128" cy="1732801"/>
          </a:xfrm>
          <a:prstGeom prst="rect">
            <a:avLst/>
          </a:prstGeom>
        </p:spPr>
      </p:pic>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418356"/>
            <a:ext cx="1143000" cy="1714500"/>
          </a:xfrm>
          <a:prstGeom prst="rect">
            <a:avLst/>
          </a:prstGeom>
        </p:spPr>
      </p:pic>
      <p:pic>
        <p:nvPicPr>
          <p:cNvPr id="11" name="Image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654" y="409206"/>
            <a:ext cx="1152128" cy="1732801"/>
          </a:xfrm>
          <a:prstGeom prst="rect">
            <a:avLst/>
          </a:prstGeom>
        </p:spPr>
      </p:pic>
      <p:pic>
        <p:nvPicPr>
          <p:cNvPr id="12" name="Imagem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6405" y="473702"/>
            <a:ext cx="1588784" cy="1695007"/>
          </a:xfrm>
          <a:prstGeom prst="rect">
            <a:avLst/>
          </a:prstGeom>
        </p:spPr>
      </p:pic>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3458" y="485821"/>
            <a:ext cx="2571751" cy="1714500"/>
          </a:xfrm>
          <a:prstGeom prst="rect">
            <a:avLst/>
          </a:prstGeom>
        </p:spPr>
      </p:pic>
      <p:pic>
        <p:nvPicPr>
          <p:cNvPr id="13" name="Image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0274" y="499273"/>
            <a:ext cx="1701047" cy="1701047"/>
          </a:xfrm>
          <a:prstGeom prst="rect">
            <a:avLst/>
          </a:prstGeom>
        </p:spPr>
      </p:pic>
      <p:pic>
        <p:nvPicPr>
          <p:cNvPr id="7" name="table"/>
          <p:cNvPicPr>
            <a:picLocks noChangeAspect="1"/>
          </p:cNvPicPr>
          <p:nvPr/>
        </p:nvPicPr>
        <p:blipFill>
          <a:blip r:embed="rId7"/>
          <a:stretch>
            <a:fillRect/>
          </a:stretch>
        </p:blipFill>
        <p:spPr>
          <a:xfrm>
            <a:off x="395535" y="2132856"/>
            <a:ext cx="8451675" cy="4320480"/>
          </a:xfrm>
          <a:prstGeom prst="rect">
            <a:avLst/>
          </a:prstGeom>
          <a:ln>
            <a:noFill/>
          </a:ln>
          <a:effectLst>
            <a:outerShdw blurRad="292100" dist="139700" dir="2700000" algn="tl" rotWithShape="0">
              <a:srgbClr val="333333">
                <a:alpha val="65000"/>
              </a:srgbClr>
            </a:outerShdw>
          </a:effectLst>
        </p:spPr>
      </p:pic>
      <p:pic>
        <p:nvPicPr>
          <p:cNvPr id="4" name="Imagem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719783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edondar Retângulo em um Canto Diagonal 2"/>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pic>
        <p:nvPicPr>
          <p:cNvPr id="14" name="Imagem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3114" y="495182"/>
            <a:ext cx="1953342" cy="1657818"/>
          </a:xfrm>
          <a:prstGeom prst="rect">
            <a:avLst/>
          </a:prstGeom>
        </p:spPr>
      </p:pic>
      <p:pic>
        <p:nvPicPr>
          <p:cNvPr id="15" name="Imagem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077" y="445953"/>
            <a:ext cx="1944216" cy="1756276"/>
          </a:xfrm>
          <a:prstGeom prst="rect">
            <a:avLst/>
          </a:prstGeom>
        </p:spPr>
      </p:pic>
      <p:pic>
        <p:nvPicPr>
          <p:cNvPr id="16" name="Imagem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50" y="449580"/>
            <a:ext cx="2916442" cy="2187332"/>
          </a:xfrm>
          <a:prstGeom prst="rect">
            <a:avLst/>
          </a:prstGeom>
        </p:spPr>
      </p:pic>
      <p:pic>
        <p:nvPicPr>
          <p:cNvPr id="18" name="Imagem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864" y="456541"/>
            <a:ext cx="1422213" cy="1735100"/>
          </a:xfrm>
          <a:prstGeom prst="rect">
            <a:avLst/>
          </a:prstGeom>
        </p:spPr>
      </p:pic>
      <p:graphicFrame>
        <p:nvGraphicFramePr>
          <p:cNvPr id="2" name="Tabela 1"/>
          <p:cNvGraphicFramePr>
            <a:graphicFrameLocks noGrp="1"/>
          </p:cNvGraphicFramePr>
          <p:nvPr>
            <p:extLst>
              <p:ext uri="{D42A27DB-BD31-4B8C-83A1-F6EECF244321}">
                <p14:modId xmlns:p14="http://schemas.microsoft.com/office/powerpoint/2010/main" val="4264894545"/>
              </p:ext>
            </p:extLst>
          </p:nvPr>
        </p:nvGraphicFramePr>
        <p:xfrm>
          <a:off x="539552" y="2178542"/>
          <a:ext cx="8136904" cy="4130776"/>
        </p:xfrm>
        <a:graphic>
          <a:graphicData uri="http://schemas.openxmlformats.org/drawingml/2006/table">
            <a:tbl>
              <a:tblPr firstRow="1" bandRow="1">
                <a:tableStyleId>{5C22544A-7EE6-4342-B048-85BDC9FD1C3A}</a:tableStyleId>
              </a:tblPr>
              <a:tblGrid>
                <a:gridCol w="4068452"/>
                <a:gridCol w="4068452"/>
              </a:tblGrid>
              <a:tr h="504595">
                <a:tc>
                  <a:txBody>
                    <a:bodyPr/>
                    <a:lstStyle/>
                    <a:p>
                      <a:r>
                        <a:rPr lang="pt-BR" sz="2400" dirty="0" smtClean="0"/>
                        <a:t>CATEGORIA</a:t>
                      </a:r>
                      <a:r>
                        <a:rPr lang="pt-BR" sz="2400" baseline="0" dirty="0" smtClean="0"/>
                        <a:t> </a:t>
                      </a:r>
                      <a:endParaRPr lang="pt-BR" sz="2400" dirty="0"/>
                    </a:p>
                  </a:txBody>
                  <a:tcPr/>
                </a:tc>
                <a:tc>
                  <a:txBody>
                    <a:bodyPr/>
                    <a:lstStyle/>
                    <a:p>
                      <a:r>
                        <a:rPr lang="pt-BR" sz="2400" dirty="0" smtClean="0"/>
                        <a:t>TÁXON</a:t>
                      </a:r>
                      <a:endParaRPr lang="pt-BR" sz="2400" dirty="0"/>
                    </a:p>
                  </a:txBody>
                  <a:tcPr/>
                </a:tc>
              </a:tr>
              <a:tr h="504595">
                <a:tc>
                  <a:txBody>
                    <a:bodyPr/>
                    <a:lstStyle/>
                    <a:p>
                      <a:r>
                        <a:rPr lang="pt-BR" sz="2400" dirty="0" smtClean="0"/>
                        <a:t>REINO </a:t>
                      </a:r>
                      <a:endParaRPr lang="pt-BR" sz="2400" dirty="0"/>
                    </a:p>
                  </a:txBody>
                  <a:tcPr/>
                </a:tc>
                <a:tc>
                  <a:txBody>
                    <a:bodyPr/>
                    <a:lstStyle/>
                    <a:p>
                      <a:r>
                        <a:rPr lang="pt-BR" sz="2400" i="1" kern="1200" dirty="0" err="1" smtClean="0">
                          <a:solidFill>
                            <a:schemeClr val="dk1"/>
                          </a:solidFill>
                          <a:effectLst/>
                          <a:latin typeface="+mn-lt"/>
                          <a:ea typeface="+mn-ea"/>
                          <a:cs typeface="+mn-cs"/>
                        </a:rPr>
                        <a:t>Plantae</a:t>
                      </a:r>
                      <a:endParaRPr lang="pt-BR" sz="2400" i="1" dirty="0"/>
                    </a:p>
                  </a:txBody>
                  <a:tcPr/>
                </a:tc>
              </a:tr>
              <a:tr h="504595">
                <a:tc>
                  <a:txBody>
                    <a:bodyPr/>
                    <a:lstStyle/>
                    <a:p>
                      <a:r>
                        <a:rPr lang="pt-BR" sz="2400" dirty="0" smtClean="0"/>
                        <a:t>FILO (DIVISÃO)</a:t>
                      </a:r>
                      <a:endParaRPr lang="pt-BR" sz="2400" dirty="0"/>
                    </a:p>
                  </a:txBody>
                  <a:tcPr/>
                </a:tc>
                <a:tc>
                  <a:txBody>
                    <a:bodyPr/>
                    <a:lstStyle/>
                    <a:p>
                      <a:r>
                        <a:rPr lang="pt-BR" sz="2400" i="1" dirty="0" err="1" smtClean="0"/>
                        <a:t>Antophyta</a:t>
                      </a:r>
                      <a:endParaRPr lang="pt-BR" sz="2400" i="1" dirty="0"/>
                    </a:p>
                  </a:txBody>
                  <a:tcPr/>
                </a:tc>
              </a:tr>
              <a:tr h="504595">
                <a:tc>
                  <a:txBody>
                    <a:bodyPr/>
                    <a:lstStyle/>
                    <a:p>
                      <a:r>
                        <a:rPr lang="pt-BR" sz="2400" dirty="0" smtClean="0"/>
                        <a:t>CLASSE</a:t>
                      </a:r>
                      <a:endParaRPr lang="pt-BR" sz="2400" dirty="0"/>
                    </a:p>
                  </a:txBody>
                  <a:tcPr/>
                </a:tc>
                <a:tc>
                  <a:txBody>
                    <a:bodyPr/>
                    <a:lstStyle/>
                    <a:p>
                      <a:r>
                        <a:rPr lang="pt-BR" sz="2400" i="1" kern="1200" dirty="0" err="1" smtClean="0">
                          <a:solidFill>
                            <a:schemeClr val="dk1"/>
                          </a:solidFill>
                          <a:effectLst/>
                          <a:latin typeface="+mn-lt"/>
                          <a:ea typeface="+mn-ea"/>
                          <a:cs typeface="+mn-cs"/>
                        </a:rPr>
                        <a:t>Dicotyledoneae</a:t>
                      </a:r>
                      <a:endParaRPr lang="pt-BR" sz="2400" i="1" dirty="0"/>
                    </a:p>
                  </a:txBody>
                  <a:tcPr/>
                </a:tc>
              </a:tr>
              <a:tr h="504595">
                <a:tc>
                  <a:txBody>
                    <a:bodyPr/>
                    <a:lstStyle/>
                    <a:p>
                      <a:r>
                        <a:rPr lang="pt-BR" sz="2400" dirty="0" smtClean="0"/>
                        <a:t>ORDEM</a:t>
                      </a:r>
                      <a:endParaRPr lang="pt-BR" sz="2400" dirty="0"/>
                    </a:p>
                  </a:txBody>
                  <a:tcPr/>
                </a:tc>
                <a:tc>
                  <a:txBody>
                    <a:bodyPr/>
                    <a:lstStyle/>
                    <a:p>
                      <a:r>
                        <a:rPr lang="pt-BR" sz="2400" i="1" kern="1200" dirty="0" err="1" smtClean="0">
                          <a:solidFill>
                            <a:schemeClr val="dk1"/>
                          </a:solidFill>
                          <a:effectLst/>
                          <a:latin typeface="+mn-lt"/>
                          <a:ea typeface="+mn-ea"/>
                          <a:cs typeface="+mn-cs"/>
                        </a:rPr>
                        <a:t>Leguminosae</a:t>
                      </a:r>
                      <a:r>
                        <a:rPr lang="pt-BR" sz="2400" i="1" kern="1200" dirty="0" smtClean="0">
                          <a:solidFill>
                            <a:schemeClr val="dk1"/>
                          </a:solidFill>
                          <a:effectLst/>
                          <a:latin typeface="+mn-lt"/>
                          <a:ea typeface="+mn-ea"/>
                          <a:cs typeface="+mn-cs"/>
                        </a:rPr>
                        <a:t> (</a:t>
                      </a:r>
                      <a:r>
                        <a:rPr lang="pt-BR" sz="2400" i="1" kern="1200" dirty="0" err="1" smtClean="0">
                          <a:solidFill>
                            <a:schemeClr val="dk1"/>
                          </a:solidFill>
                          <a:effectLst/>
                          <a:latin typeface="+mn-lt"/>
                          <a:ea typeface="+mn-ea"/>
                          <a:cs typeface="+mn-cs"/>
                        </a:rPr>
                        <a:t>Fabales</a:t>
                      </a:r>
                      <a:r>
                        <a:rPr lang="pt-BR" sz="2400" i="1" kern="1200" dirty="0" smtClean="0">
                          <a:solidFill>
                            <a:schemeClr val="dk1"/>
                          </a:solidFill>
                          <a:effectLst/>
                          <a:latin typeface="+mn-lt"/>
                          <a:ea typeface="+mn-ea"/>
                          <a:cs typeface="+mn-cs"/>
                        </a:rPr>
                        <a:t>)</a:t>
                      </a:r>
                      <a:endParaRPr lang="pt-BR" sz="2400" i="1" dirty="0"/>
                    </a:p>
                  </a:txBody>
                  <a:tcPr/>
                </a:tc>
              </a:tr>
              <a:tr h="504595">
                <a:tc>
                  <a:txBody>
                    <a:bodyPr/>
                    <a:lstStyle/>
                    <a:p>
                      <a:r>
                        <a:rPr lang="pt-BR" sz="2400" dirty="0" smtClean="0"/>
                        <a:t>FAMÍLIA</a:t>
                      </a:r>
                      <a:endParaRPr lang="pt-BR" sz="2400" dirty="0"/>
                    </a:p>
                  </a:txBody>
                  <a:tcPr/>
                </a:tc>
                <a:tc>
                  <a:txBody>
                    <a:bodyPr/>
                    <a:lstStyle/>
                    <a:p>
                      <a:r>
                        <a:rPr lang="pt-BR" sz="2400" i="1" kern="1200" dirty="0" err="1" smtClean="0">
                          <a:solidFill>
                            <a:schemeClr val="dk1"/>
                          </a:solidFill>
                          <a:effectLst/>
                          <a:latin typeface="+mn-lt"/>
                          <a:ea typeface="+mn-ea"/>
                          <a:cs typeface="+mn-cs"/>
                        </a:rPr>
                        <a:t>Fabaceae</a:t>
                      </a:r>
                      <a:endParaRPr lang="pt-BR" sz="2400" i="1" dirty="0"/>
                    </a:p>
                  </a:txBody>
                  <a:tcPr/>
                </a:tc>
              </a:tr>
              <a:tr h="598611">
                <a:tc>
                  <a:txBody>
                    <a:bodyPr/>
                    <a:lstStyle/>
                    <a:p>
                      <a:r>
                        <a:rPr lang="pt-BR" sz="2400" dirty="0" smtClean="0"/>
                        <a:t>GÊNERO </a:t>
                      </a:r>
                      <a:endParaRPr lang="pt-BR" sz="2400" dirty="0"/>
                    </a:p>
                  </a:txBody>
                  <a:tcPr/>
                </a:tc>
                <a:tc>
                  <a:txBody>
                    <a:bodyPr/>
                    <a:lstStyle/>
                    <a:p>
                      <a:r>
                        <a:rPr lang="pt-BR" sz="2400" i="1" kern="1200" dirty="0" err="1" smtClean="0">
                          <a:solidFill>
                            <a:schemeClr val="dk1"/>
                          </a:solidFill>
                          <a:effectLst/>
                          <a:latin typeface="+mn-lt"/>
                          <a:ea typeface="+mn-ea"/>
                          <a:cs typeface="+mn-cs"/>
                        </a:rPr>
                        <a:t>Phaseolus</a:t>
                      </a:r>
                      <a:endParaRPr lang="pt-BR" sz="2400" i="1" dirty="0"/>
                    </a:p>
                  </a:txBody>
                  <a:tcPr/>
                </a:tc>
              </a:tr>
              <a:tr h="504595">
                <a:tc>
                  <a:txBody>
                    <a:bodyPr/>
                    <a:lstStyle/>
                    <a:p>
                      <a:r>
                        <a:rPr lang="pt-BR" sz="2400" dirty="0" smtClean="0"/>
                        <a:t>ESPÉCIE</a:t>
                      </a:r>
                      <a:endParaRPr lang="pt-BR" sz="2400" dirty="0"/>
                    </a:p>
                  </a:txBody>
                  <a:tcPr/>
                </a:tc>
                <a:tc>
                  <a:txBody>
                    <a:bodyPr/>
                    <a:lstStyle/>
                    <a:p>
                      <a:r>
                        <a:rPr lang="pt-BR" sz="2400" i="1" kern="1200" dirty="0" err="1" smtClean="0">
                          <a:solidFill>
                            <a:schemeClr val="dk1"/>
                          </a:solidFill>
                          <a:effectLst/>
                          <a:latin typeface="+mn-lt"/>
                          <a:ea typeface="+mn-ea"/>
                          <a:cs typeface="+mn-cs"/>
                        </a:rPr>
                        <a:t>vulgaris</a:t>
                      </a:r>
                      <a:endParaRPr lang="pt-BR" sz="2400" i="1" dirty="0"/>
                    </a:p>
                  </a:txBody>
                  <a:tcPr/>
                </a:tc>
              </a:tr>
            </a:tbl>
          </a:graphicData>
        </a:graphic>
      </p:graphicFrame>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1026" y="5157192"/>
            <a:ext cx="1703972" cy="17039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702520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449407" y="1382701"/>
            <a:ext cx="7939017" cy="4525963"/>
          </a:xfrm>
        </p:spPr>
        <p:txBody>
          <a:bodyPr/>
          <a:lstStyle/>
          <a:p>
            <a:pPr algn="just"/>
            <a:r>
              <a:rPr lang="pt-BR" b="1" dirty="0" smtClean="0"/>
              <a:t>Leguminosas (</a:t>
            </a:r>
            <a:r>
              <a:rPr lang="pt-BR" b="1" i="1" dirty="0" err="1" smtClean="0">
                <a:solidFill>
                  <a:schemeClr val="dk1"/>
                </a:solidFill>
              </a:rPr>
              <a:t>Fabaceae</a:t>
            </a:r>
            <a:r>
              <a:rPr lang="pt-BR" b="1" i="1" dirty="0" smtClean="0">
                <a:solidFill>
                  <a:schemeClr val="dk1"/>
                </a:solidFill>
              </a:rPr>
              <a:t>): </a:t>
            </a:r>
            <a:r>
              <a:rPr lang="pt-BR" dirty="0" smtClean="0">
                <a:solidFill>
                  <a:schemeClr val="dk1"/>
                </a:solidFill>
              </a:rPr>
              <a:t>Uma das maiores famílias botânicas. </a:t>
            </a:r>
            <a:endParaRPr lang="pt-BR"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194" y="2421026"/>
            <a:ext cx="3300717" cy="2232110"/>
          </a:xfrm>
          <a:prstGeom prst="rect">
            <a:avLst/>
          </a:prstGeom>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1963" y="2406173"/>
            <a:ext cx="3853630" cy="2571257"/>
          </a:xfrm>
          <a:prstGeom prst="rect">
            <a:avLst/>
          </a:prstGeom>
        </p:spPr>
      </p:pic>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6128" y="4508343"/>
            <a:ext cx="3025267" cy="2014828"/>
          </a:xfrm>
          <a:prstGeom prst="rect">
            <a:avLst/>
          </a:prstGeom>
        </p:spPr>
      </p:pic>
      <p:pic>
        <p:nvPicPr>
          <p:cNvPr id="9" name="Imagem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4871" y="1996829"/>
            <a:ext cx="2251585" cy="1499858"/>
          </a:xfrm>
          <a:prstGeom prst="rect">
            <a:avLst/>
          </a:prstGeom>
        </p:spPr>
      </p:pic>
      <p:pic>
        <p:nvPicPr>
          <p:cNvPr id="11" name="Image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31396" y="4907420"/>
            <a:ext cx="2445060" cy="1589289"/>
          </a:xfrm>
          <a:prstGeom prst="rect">
            <a:avLst/>
          </a:prstGeom>
        </p:spPr>
      </p:pic>
      <p:pic>
        <p:nvPicPr>
          <p:cNvPr id="12" name="Imagem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536" y="4474103"/>
            <a:ext cx="2810593" cy="2113228"/>
          </a:xfrm>
          <a:prstGeom prst="rect">
            <a:avLst/>
          </a:prstGeom>
        </p:spPr>
      </p:pic>
      <p:pic>
        <p:nvPicPr>
          <p:cNvPr id="13" name="Imagem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32240" y="3400790"/>
            <a:ext cx="1944216" cy="1555373"/>
          </a:xfrm>
          <a:prstGeom prst="rect">
            <a:avLst/>
          </a:prstGeom>
        </p:spPr>
      </p:pic>
    </p:spTree>
    <p:extLst>
      <p:ext uri="{BB962C8B-B14F-4D97-AF65-F5344CB8AC3E}">
        <p14:creationId xmlns:p14="http://schemas.microsoft.com/office/powerpoint/2010/main" val="10462518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449407" y="1382701"/>
            <a:ext cx="7939017" cy="4525963"/>
          </a:xfrm>
        </p:spPr>
        <p:txBody>
          <a:bodyPr/>
          <a:lstStyle/>
          <a:p>
            <a:pPr algn="just"/>
            <a:r>
              <a:rPr lang="pt-BR" dirty="0" smtClean="0"/>
              <a:t>Leguminosas (</a:t>
            </a:r>
            <a:r>
              <a:rPr lang="pt-BR" i="1" dirty="0" err="1" smtClean="0">
                <a:solidFill>
                  <a:schemeClr val="dk1"/>
                </a:solidFill>
              </a:rPr>
              <a:t>Fabaceae</a:t>
            </a:r>
            <a:r>
              <a:rPr lang="pt-BR" i="1" dirty="0" smtClean="0">
                <a:solidFill>
                  <a:schemeClr val="dk1"/>
                </a:solidFill>
              </a:rPr>
              <a:t>):</a:t>
            </a:r>
            <a:endParaRPr lang="pt-BR" i="1" dirty="0"/>
          </a:p>
          <a:p>
            <a:pPr algn="just"/>
            <a:r>
              <a:rPr lang="pt-BR" dirty="0" smtClean="0"/>
              <a:t>Subfamílias:</a:t>
            </a:r>
          </a:p>
          <a:p>
            <a:pPr marL="0" indent="442913" algn="just">
              <a:buNone/>
            </a:pPr>
            <a:r>
              <a:rPr lang="pt-PT" b="1" dirty="0" smtClean="0">
                <a:solidFill>
                  <a:schemeClr val="accent3">
                    <a:lumMod val="50000"/>
                  </a:schemeClr>
                </a:solidFill>
              </a:rPr>
              <a:t>- Faboideae ou Papilionoideae</a:t>
            </a:r>
          </a:p>
          <a:p>
            <a:pPr marL="0" indent="442913" algn="just">
              <a:buNone/>
            </a:pPr>
            <a:r>
              <a:rPr lang="pt-PT" b="1" dirty="0" smtClean="0">
                <a:solidFill>
                  <a:schemeClr val="accent3">
                    <a:lumMod val="50000"/>
                  </a:schemeClr>
                </a:solidFill>
              </a:rPr>
              <a:t>- Mimosoideae</a:t>
            </a:r>
          </a:p>
          <a:p>
            <a:pPr marL="0" indent="442913" algn="just">
              <a:buNone/>
            </a:pPr>
            <a:r>
              <a:rPr lang="pt-PT" b="1" dirty="0" smtClean="0">
                <a:solidFill>
                  <a:schemeClr val="accent3">
                    <a:lumMod val="50000"/>
                  </a:schemeClr>
                </a:solidFill>
              </a:rPr>
              <a:t>- Caesalpinioideae</a:t>
            </a:r>
            <a:r>
              <a:rPr lang="pt-BR" b="1" dirty="0" smtClean="0">
                <a:solidFill>
                  <a:schemeClr val="accent3">
                    <a:lumMod val="50000"/>
                  </a:schemeClr>
                </a:solidFill>
              </a:rPr>
              <a:t> </a:t>
            </a:r>
            <a:endParaRPr lang="pt-BR" b="1" dirty="0">
              <a:solidFill>
                <a:schemeClr val="accent3">
                  <a:lumMod val="50000"/>
                </a:schemeClr>
              </a:solidFill>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506094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590872" y="476672"/>
            <a:ext cx="8229600" cy="1143000"/>
          </a:xfrm>
        </p:spPr>
        <p:txBody>
          <a:bodyPr>
            <a:normAutofit fontScale="90000"/>
          </a:bodyPr>
          <a:lstStyle/>
          <a:p>
            <a:r>
              <a:rPr lang="pt-BR" b="1" dirty="0" smtClean="0">
                <a:solidFill>
                  <a:schemeClr val="accent3">
                    <a:lumMod val="75000"/>
                  </a:schemeClr>
                </a:solidFill>
              </a:rPr>
              <a:t>MORFOLOGIA E FISIOLOGIA VEGETAL</a:t>
            </a:r>
            <a:endParaRPr lang="pt-BR" b="1" dirty="0">
              <a:solidFill>
                <a:schemeClr val="accent3">
                  <a:lumMod val="75000"/>
                </a:schemeClr>
              </a:solidFill>
            </a:endParaRPr>
          </a:p>
        </p:txBody>
      </p:sp>
      <p:sp>
        <p:nvSpPr>
          <p:cNvPr id="7" name="Espaço Reservado para Conteúdo 6"/>
          <p:cNvSpPr>
            <a:spLocks noGrp="1"/>
          </p:cNvSpPr>
          <p:nvPr>
            <p:ph idx="1"/>
          </p:nvPr>
        </p:nvSpPr>
        <p:spPr>
          <a:xfrm>
            <a:off x="462372" y="1484312"/>
            <a:ext cx="8147248" cy="4969024"/>
          </a:xfrm>
        </p:spPr>
        <p:txBody>
          <a:bodyPr>
            <a:normAutofit/>
          </a:bodyPr>
          <a:lstStyle/>
          <a:p>
            <a:pPr marL="0" lvl="0" indent="0">
              <a:buNone/>
            </a:pPr>
            <a:r>
              <a:rPr lang="pt-BR" b="1" u="sng" dirty="0" smtClean="0">
                <a:solidFill>
                  <a:schemeClr val="accent6">
                    <a:lumMod val="50000"/>
                  </a:schemeClr>
                </a:solidFill>
              </a:rPr>
              <a:t>Conteúdos:</a:t>
            </a:r>
          </a:p>
          <a:p>
            <a:pPr marL="0" indent="0">
              <a:buNone/>
            </a:pPr>
            <a:r>
              <a:rPr lang="pt-BR" sz="2800" b="1" dirty="0"/>
              <a:t>4</a:t>
            </a:r>
            <a:r>
              <a:rPr lang="pt-BR" sz="3000" b="1" dirty="0" smtClean="0"/>
              <a:t>. Anatomia e morfologia vegetal:</a:t>
            </a:r>
            <a:endParaRPr lang="pt-BR" sz="3000" b="1" dirty="0"/>
          </a:p>
          <a:p>
            <a:pPr marL="0" indent="265113">
              <a:buNone/>
            </a:pPr>
            <a:r>
              <a:rPr lang="pt-BR" sz="3000" b="1" dirty="0"/>
              <a:t>4</a:t>
            </a:r>
            <a:r>
              <a:rPr lang="pt-BR" sz="3000" b="1" dirty="0" smtClean="0"/>
              <a:t>.1 Raiz:</a:t>
            </a:r>
          </a:p>
          <a:p>
            <a:pPr marL="0" indent="265113">
              <a:buNone/>
            </a:pPr>
            <a:r>
              <a:rPr lang="pt-BR" sz="3000" dirty="0" smtClean="0"/>
              <a:t>4.1.1 Sistema radicular;</a:t>
            </a:r>
          </a:p>
          <a:p>
            <a:pPr marL="0" indent="265113">
              <a:buNone/>
            </a:pPr>
            <a:r>
              <a:rPr lang="pt-BR" sz="3000" dirty="0" smtClean="0"/>
              <a:t>4.1.2 Tipos;</a:t>
            </a:r>
          </a:p>
          <a:p>
            <a:pPr marL="0" indent="265113">
              <a:buNone/>
            </a:pPr>
            <a:r>
              <a:rPr lang="pt-BR" sz="3000" dirty="0" smtClean="0"/>
              <a:t>4.1.3 Função e </a:t>
            </a:r>
            <a:r>
              <a:rPr lang="pt-BR" sz="3000" dirty="0"/>
              <a:t>f</a:t>
            </a:r>
            <a:r>
              <a:rPr lang="pt-BR" sz="3000" dirty="0" smtClean="0"/>
              <a:t>orma das raízes. </a:t>
            </a:r>
          </a:p>
        </p:txBody>
      </p:sp>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1416" y="5033643"/>
            <a:ext cx="1618461" cy="1327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m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216" y="1810608"/>
            <a:ext cx="2075145" cy="2169142"/>
          </a:xfrm>
          <a:prstGeom prst="rect">
            <a:avLst/>
          </a:prstGeom>
          <a:ln>
            <a:noFill/>
          </a:ln>
          <a:effectLst>
            <a:outerShdw blurRad="292100" dist="139700" dir="2700000" algn="tl" rotWithShape="0">
              <a:srgbClr val="333333">
                <a:alpha val="65000"/>
              </a:srgbClr>
            </a:outerShdw>
          </a:effectLst>
        </p:spPr>
      </p:pic>
      <p:pic>
        <p:nvPicPr>
          <p:cNvPr id="17" name="Imagem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7639" y="4933943"/>
            <a:ext cx="2515058" cy="15120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Imagem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877" y="3764908"/>
            <a:ext cx="1436579" cy="1496437"/>
          </a:xfrm>
          <a:prstGeom prst="rect">
            <a:avLst/>
          </a:prstGeom>
        </p:spPr>
      </p:pic>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218663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449407" y="1382701"/>
            <a:ext cx="7939017" cy="4525963"/>
          </a:xfrm>
        </p:spPr>
        <p:txBody>
          <a:bodyPr/>
          <a:lstStyle/>
          <a:p>
            <a:pPr algn="just"/>
            <a:r>
              <a:rPr lang="pt-BR" dirty="0" smtClean="0"/>
              <a:t>Leguminosas (</a:t>
            </a:r>
            <a:r>
              <a:rPr lang="pt-BR" i="1" dirty="0" err="1" smtClean="0">
                <a:solidFill>
                  <a:schemeClr val="dk1"/>
                </a:solidFill>
              </a:rPr>
              <a:t>Fabaceae</a:t>
            </a:r>
            <a:r>
              <a:rPr lang="pt-BR" i="1" dirty="0" smtClean="0">
                <a:solidFill>
                  <a:schemeClr val="dk1"/>
                </a:solidFill>
              </a:rPr>
              <a:t>):</a:t>
            </a:r>
            <a:endParaRPr lang="pt-BR" i="1" dirty="0"/>
          </a:p>
          <a:p>
            <a:pPr algn="just"/>
            <a:r>
              <a:rPr lang="pt-BR" dirty="0" smtClean="0"/>
              <a:t>Subfamílias:</a:t>
            </a:r>
          </a:p>
          <a:p>
            <a:pPr marL="0" indent="442913" algn="just">
              <a:buNone/>
            </a:pPr>
            <a:r>
              <a:rPr lang="pt-PT" b="1" dirty="0" smtClean="0">
                <a:solidFill>
                  <a:schemeClr val="accent3">
                    <a:lumMod val="50000"/>
                  </a:schemeClr>
                </a:solidFill>
              </a:rPr>
              <a:t>- Faboideae ou Papilionoideae</a:t>
            </a: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094" y="4956164"/>
            <a:ext cx="2445060" cy="1589289"/>
          </a:xfrm>
          <a:prstGeom prst="rect">
            <a:avLst/>
          </a:prstGeom>
        </p:spPr>
      </p:pic>
      <p:pic>
        <p:nvPicPr>
          <p:cNvPr id="2" name="Imagem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2196" y="4928250"/>
            <a:ext cx="1518075" cy="1511750"/>
          </a:xfrm>
          <a:prstGeom prst="rect">
            <a:avLst/>
          </a:prstGeom>
        </p:spPr>
      </p:pic>
      <p:pic>
        <p:nvPicPr>
          <p:cNvPr id="11" name="Image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4088" y="3133629"/>
            <a:ext cx="2115578" cy="1586684"/>
          </a:xfrm>
          <a:prstGeom prst="rect">
            <a:avLst/>
          </a:prstGeom>
        </p:spPr>
      </p:pic>
      <p:pic>
        <p:nvPicPr>
          <p:cNvPr id="12" name="Imagem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1154" y="3209975"/>
            <a:ext cx="2142064" cy="1606548"/>
          </a:xfrm>
          <a:prstGeom prst="rect">
            <a:avLst/>
          </a:prstGeom>
        </p:spPr>
      </p:pic>
      <p:pic>
        <p:nvPicPr>
          <p:cNvPr id="13" name="Image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845" y="3144745"/>
            <a:ext cx="1908947" cy="1724415"/>
          </a:xfrm>
          <a:prstGeom prst="rect">
            <a:avLst/>
          </a:prstGeom>
        </p:spPr>
      </p:pic>
      <p:pic>
        <p:nvPicPr>
          <p:cNvPr id="14" name="Image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1840" y="5017173"/>
            <a:ext cx="2147266" cy="1519191"/>
          </a:xfrm>
          <a:prstGeom prst="rect">
            <a:avLst/>
          </a:prstGeom>
        </p:spPr>
      </p:pic>
    </p:spTree>
    <p:extLst>
      <p:ext uri="{BB962C8B-B14F-4D97-AF65-F5344CB8AC3E}">
        <p14:creationId xmlns:p14="http://schemas.microsoft.com/office/powerpoint/2010/main" val="33552683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449407" y="1382701"/>
            <a:ext cx="7939017" cy="4525963"/>
          </a:xfrm>
        </p:spPr>
        <p:txBody>
          <a:bodyPr/>
          <a:lstStyle/>
          <a:p>
            <a:pPr algn="just"/>
            <a:r>
              <a:rPr lang="pt-BR" dirty="0" smtClean="0"/>
              <a:t>Leguminosas (</a:t>
            </a:r>
            <a:r>
              <a:rPr lang="pt-BR" i="1" dirty="0" err="1" smtClean="0">
                <a:solidFill>
                  <a:schemeClr val="dk1"/>
                </a:solidFill>
              </a:rPr>
              <a:t>Fabaceae</a:t>
            </a:r>
            <a:r>
              <a:rPr lang="pt-BR" i="1" dirty="0" smtClean="0">
                <a:solidFill>
                  <a:schemeClr val="dk1"/>
                </a:solidFill>
              </a:rPr>
              <a:t>):</a:t>
            </a:r>
            <a:endParaRPr lang="pt-BR" i="1" dirty="0"/>
          </a:p>
          <a:p>
            <a:pPr algn="just"/>
            <a:r>
              <a:rPr lang="pt-BR" dirty="0" smtClean="0"/>
              <a:t>Subfamílias:</a:t>
            </a:r>
          </a:p>
          <a:p>
            <a:pPr marL="0" indent="442913" algn="just">
              <a:buNone/>
            </a:pPr>
            <a:r>
              <a:rPr lang="pt-PT" b="1" dirty="0" smtClean="0">
                <a:solidFill>
                  <a:schemeClr val="accent3">
                    <a:lumMod val="50000"/>
                  </a:schemeClr>
                </a:solidFill>
              </a:rPr>
              <a:t>- </a:t>
            </a:r>
            <a:r>
              <a:rPr lang="pt-PT" b="1" dirty="0">
                <a:solidFill>
                  <a:schemeClr val="accent3">
                    <a:lumMod val="50000"/>
                  </a:schemeClr>
                </a:solidFill>
              </a:rPr>
              <a:t>Mimosoideae</a:t>
            </a:r>
          </a:p>
          <a:p>
            <a:pPr marL="0" indent="442913" algn="just">
              <a:buNone/>
            </a:pPr>
            <a:endParaRPr lang="pt-PT" b="1" dirty="0" smtClean="0">
              <a:solidFill>
                <a:schemeClr val="accent3">
                  <a:lumMod val="50000"/>
                </a:schemeClr>
              </a:solidFill>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998" y="4956164"/>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Imagem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3140968"/>
            <a:ext cx="3025267" cy="2014828"/>
          </a:xfrm>
          <a:prstGeom prst="rect">
            <a:avLst/>
          </a:prstGeom>
        </p:spPr>
      </p:pic>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5" y="4671065"/>
            <a:ext cx="2495315" cy="1854755"/>
          </a:xfrm>
          <a:prstGeom prst="rect">
            <a:avLst/>
          </a:prstGeom>
        </p:spPr>
      </p:pic>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6173" y="2415530"/>
            <a:ext cx="2996325" cy="2247244"/>
          </a:xfrm>
          <a:prstGeom prst="rect">
            <a:avLst/>
          </a:prstGeom>
        </p:spPr>
      </p:pic>
      <p:pic>
        <p:nvPicPr>
          <p:cNvPr id="6" name="Image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4819" y="3072180"/>
            <a:ext cx="1583245" cy="2084931"/>
          </a:xfrm>
          <a:prstGeom prst="rect">
            <a:avLst/>
          </a:prstGeom>
        </p:spPr>
      </p:pic>
    </p:spTree>
    <p:extLst>
      <p:ext uri="{BB962C8B-B14F-4D97-AF65-F5344CB8AC3E}">
        <p14:creationId xmlns:p14="http://schemas.microsoft.com/office/powerpoint/2010/main" val="1447730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449407" y="1382701"/>
            <a:ext cx="7939017" cy="4525963"/>
          </a:xfrm>
        </p:spPr>
        <p:txBody>
          <a:bodyPr/>
          <a:lstStyle/>
          <a:p>
            <a:pPr algn="just"/>
            <a:r>
              <a:rPr lang="pt-BR" dirty="0" smtClean="0"/>
              <a:t>Leguminosas (</a:t>
            </a:r>
            <a:r>
              <a:rPr lang="pt-BR" i="1" dirty="0" err="1" smtClean="0">
                <a:solidFill>
                  <a:schemeClr val="dk1"/>
                </a:solidFill>
              </a:rPr>
              <a:t>Fabaceae</a:t>
            </a:r>
            <a:r>
              <a:rPr lang="pt-BR" i="1" dirty="0" smtClean="0">
                <a:solidFill>
                  <a:schemeClr val="dk1"/>
                </a:solidFill>
              </a:rPr>
              <a:t>):</a:t>
            </a:r>
            <a:endParaRPr lang="pt-BR" i="1" dirty="0"/>
          </a:p>
          <a:p>
            <a:pPr algn="just"/>
            <a:r>
              <a:rPr lang="pt-BR" dirty="0" smtClean="0"/>
              <a:t>Subfamílias:</a:t>
            </a:r>
          </a:p>
          <a:p>
            <a:pPr marL="0" indent="442913" algn="just">
              <a:buNone/>
            </a:pPr>
            <a:r>
              <a:rPr lang="pt-PT" b="1" dirty="0">
                <a:solidFill>
                  <a:schemeClr val="accent3">
                    <a:lumMod val="50000"/>
                  </a:schemeClr>
                </a:solidFill>
              </a:rPr>
              <a:t>- Caesalpinioideae</a:t>
            </a:r>
            <a:endParaRPr lang="pt-PT" b="1" dirty="0" smtClean="0">
              <a:solidFill>
                <a:schemeClr val="accent3">
                  <a:lumMod val="50000"/>
                </a:schemeClr>
              </a:solidFill>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3464" y="5029630"/>
            <a:ext cx="1831533" cy="18315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599" y="3143267"/>
            <a:ext cx="2666070" cy="1741658"/>
          </a:xfrm>
          <a:prstGeom prst="rect">
            <a:avLst/>
          </a:prstGeom>
          <a:ln>
            <a:noFill/>
          </a:ln>
          <a:effectLst>
            <a:outerShdw blurRad="292100" dist="139700" dir="2700000" algn="tl" rotWithShape="0">
              <a:srgbClr val="333333">
                <a:alpha val="65000"/>
              </a:srgbClr>
            </a:outerShdw>
          </a:effectLst>
        </p:spPr>
      </p:pic>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916" y="4904791"/>
            <a:ext cx="2664295" cy="1760013"/>
          </a:xfrm>
          <a:prstGeom prst="rect">
            <a:avLst/>
          </a:prstGeom>
          <a:ln>
            <a:noFill/>
          </a:ln>
          <a:effectLst>
            <a:outerShdw blurRad="292100" dist="139700" dir="2700000" algn="tl" rotWithShape="0">
              <a:srgbClr val="333333">
                <a:alpha val="65000"/>
              </a:srgbClr>
            </a:outerShdw>
          </a:effectLst>
        </p:spPr>
      </p:pic>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850" y="1196752"/>
            <a:ext cx="2664296" cy="1768541"/>
          </a:xfrm>
          <a:prstGeom prst="rect">
            <a:avLst/>
          </a:prstGeom>
        </p:spPr>
      </p:pic>
      <p:pic>
        <p:nvPicPr>
          <p:cNvPr id="11" name="Imagem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7442" y="3143267"/>
            <a:ext cx="1877342" cy="1408007"/>
          </a:xfrm>
          <a:prstGeom prst="rect">
            <a:avLst/>
          </a:prstGeom>
        </p:spPr>
      </p:pic>
      <p:pic>
        <p:nvPicPr>
          <p:cNvPr id="12" name="Imagem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6851" y="4598468"/>
            <a:ext cx="2755115" cy="2066336"/>
          </a:xfrm>
          <a:prstGeom prst="rect">
            <a:avLst/>
          </a:prstGeom>
        </p:spPr>
      </p:pic>
      <p:pic>
        <p:nvPicPr>
          <p:cNvPr id="13" name="Imagem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4784" y="2996903"/>
            <a:ext cx="2517362" cy="1888022"/>
          </a:xfrm>
          <a:prstGeom prst="rect">
            <a:avLst/>
          </a:prstGeom>
        </p:spPr>
      </p:pic>
    </p:spTree>
    <p:extLst>
      <p:ext uri="{BB962C8B-B14F-4D97-AF65-F5344CB8AC3E}">
        <p14:creationId xmlns:p14="http://schemas.microsoft.com/office/powerpoint/2010/main" val="27429589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449407" y="1382701"/>
            <a:ext cx="7939017" cy="4525963"/>
          </a:xfrm>
        </p:spPr>
        <p:txBody>
          <a:bodyPr/>
          <a:lstStyle/>
          <a:p>
            <a:pPr algn="just"/>
            <a:r>
              <a:rPr lang="pt-BR" dirty="0" smtClean="0"/>
              <a:t> </a:t>
            </a:r>
            <a:r>
              <a:rPr lang="pt-BR" b="1" u="sng" dirty="0" smtClean="0"/>
              <a:t>Evolução: </a:t>
            </a:r>
            <a:endParaRPr lang="pt-BR" b="1" u="sng"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7154" y="5053320"/>
            <a:ext cx="1807843" cy="18078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Image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2152106"/>
            <a:ext cx="2340708" cy="16427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8201" y="1435640"/>
            <a:ext cx="1909097" cy="14299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592" y="5235174"/>
            <a:ext cx="1325447" cy="1284754"/>
          </a:xfrm>
          <a:prstGeom prst="rect">
            <a:avLst/>
          </a:prstGeom>
        </p:spPr>
      </p:pic>
      <p:pic>
        <p:nvPicPr>
          <p:cNvPr id="14" name="Image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0703" y="2823856"/>
            <a:ext cx="2133971" cy="15984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m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2208" y="4399144"/>
            <a:ext cx="2036104" cy="2036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m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4204" y="1444079"/>
            <a:ext cx="3130190" cy="20209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Imagem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7688" y="4666166"/>
            <a:ext cx="2598528" cy="1853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Imagem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8200" y="3822313"/>
            <a:ext cx="1619524" cy="1461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Imagem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6216" y="3402510"/>
            <a:ext cx="2325037" cy="1511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Imagem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16216" y="4827298"/>
            <a:ext cx="2642552" cy="19819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Imagem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4674" y="2763996"/>
            <a:ext cx="1324187" cy="19915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762645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449407" y="1382701"/>
            <a:ext cx="7939017" cy="4525963"/>
          </a:xfrm>
        </p:spPr>
        <p:txBody>
          <a:bodyPr/>
          <a:lstStyle/>
          <a:p>
            <a:pPr algn="just"/>
            <a:r>
              <a:rPr lang="pt-BR" dirty="0" smtClean="0"/>
              <a:t> </a:t>
            </a:r>
            <a:r>
              <a:rPr lang="pt-BR" b="1" u="sng" dirty="0" smtClean="0"/>
              <a:t>Teorias da </a:t>
            </a:r>
            <a:r>
              <a:rPr lang="pt-BR" b="1" u="sng" dirty="0"/>
              <a:t>e</a:t>
            </a:r>
            <a:r>
              <a:rPr lang="pt-BR" b="1" u="sng" dirty="0" smtClean="0"/>
              <a:t>volução: </a:t>
            </a:r>
          </a:p>
          <a:p>
            <a:pPr marL="514350" indent="-514350" algn="just">
              <a:buFont typeface="+mj-lt"/>
              <a:buAutoNum type="arabicPeriod"/>
            </a:pPr>
            <a:r>
              <a:rPr lang="pt-BR" b="1" dirty="0" smtClean="0">
                <a:solidFill>
                  <a:schemeClr val="accent3">
                    <a:lumMod val="50000"/>
                  </a:schemeClr>
                </a:solidFill>
              </a:rPr>
              <a:t>Criacionismo: </a:t>
            </a:r>
            <a:endParaRPr lang="pt-BR" b="1" dirty="0">
              <a:solidFill>
                <a:schemeClr val="accent3">
                  <a:lumMod val="50000"/>
                </a:schemeClr>
              </a:solidFill>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7154" y="5053320"/>
            <a:ext cx="1807843" cy="18078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2708920"/>
            <a:ext cx="5832354" cy="2998985"/>
          </a:xfrm>
          <a:prstGeom prst="rect">
            <a:avLst/>
          </a:prstGeom>
          <a:ln>
            <a:noFill/>
          </a:ln>
          <a:effectLst>
            <a:outerShdw blurRad="292100" dist="139700" dir="2700000" algn="tl" rotWithShape="0">
              <a:srgbClr val="333333">
                <a:alpha val="65000"/>
              </a:srgbClr>
            </a:outerShdw>
          </a:effectLst>
        </p:spPr>
      </p:pic>
      <p:sp>
        <p:nvSpPr>
          <p:cNvPr id="6" name="CaixaDeTexto 5"/>
          <p:cNvSpPr txBox="1"/>
          <p:nvPr/>
        </p:nvSpPr>
        <p:spPr>
          <a:xfrm>
            <a:off x="827584" y="5786216"/>
            <a:ext cx="5688338" cy="369332"/>
          </a:xfrm>
          <a:prstGeom prst="rect">
            <a:avLst/>
          </a:prstGeom>
          <a:noFill/>
        </p:spPr>
        <p:txBody>
          <a:bodyPr wrap="square" rtlCol="0">
            <a:spAutoFit/>
          </a:bodyPr>
          <a:lstStyle/>
          <a:p>
            <a:r>
              <a:rPr lang="pt-BR" b="1" dirty="0" smtClean="0"/>
              <a:t>Afresco da capela sistina (Michelangelo </a:t>
            </a:r>
            <a:r>
              <a:rPr lang="pt-BR" b="1" dirty="0" err="1" smtClean="0"/>
              <a:t>Buonarroti</a:t>
            </a:r>
            <a:r>
              <a:rPr lang="pt-BR" b="1" dirty="0" smtClean="0"/>
              <a:t>, 1511)</a:t>
            </a:r>
            <a:endParaRPr lang="pt-BR" b="1" dirty="0"/>
          </a:p>
        </p:txBody>
      </p:sp>
    </p:spTree>
    <p:extLst>
      <p:ext uri="{BB962C8B-B14F-4D97-AF65-F5344CB8AC3E}">
        <p14:creationId xmlns:p14="http://schemas.microsoft.com/office/powerpoint/2010/main" val="38773999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449407" y="1382701"/>
            <a:ext cx="7939017" cy="4525963"/>
          </a:xfrm>
        </p:spPr>
        <p:txBody>
          <a:bodyPr/>
          <a:lstStyle/>
          <a:p>
            <a:pPr algn="just"/>
            <a:r>
              <a:rPr lang="pt-BR" dirty="0" smtClean="0"/>
              <a:t> </a:t>
            </a:r>
            <a:r>
              <a:rPr lang="pt-BR" b="1" u="sng" dirty="0" smtClean="0"/>
              <a:t>Teorias da </a:t>
            </a:r>
            <a:r>
              <a:rPr lang="pt-BR" b="1" u="sng" dirty="0"/>
              <a:t>e</a:t>
            </a:r>
            <a:r>
              <a:rPr lang="pt-BR" b="1" u="sng" dirty="0" smtClean="0"/>
              <a:t>volução: </a:t>
            </a:r>
          </a:p>
          <a:p>
            <a:pPr marL="514350" indent="-514350" algn="just">
              <a:buFont typeface="+mj-lt"/>
              <a:buAutoNum type="arabicPeriod" startAt="2"/>
            </a:pPr>
            <a:r>
              <a:rPr lang="pt-BR" b="1" dirty="0" smtClean="0">
                <a:solidFill>
                  <a:schemeClr val="accent3">
                    <a:lumMod val="50000"/>
                  </a:schemeClr>
                </a:solidFill>
              </a:rPr>
              <a:t>Teoria de </a:t>
            </a:r>
            <a:r>
              <a:rPr lang="pt-BR" b="1" dirty="0" err="1" smtClean="0">
                <a:solidFill>
                  <a:schemeClr val="accent3">
                    <a:lumMod val="50000"/>
                  </a:schemeClr>
                </a:solidFill>
              </a:rPr>
              <a:t>Lamarkc</a:t>
            </a:r>
            <a:r>
              <a:rPr lang="pt-BR" b="1" dirty="0" smtClean="0">
                <a:solidFill>
                  <a:schemeClr val="accent3">
                    <a:lumMod val="50000"/>
                  </a:schemeClr>
                </a:solidFill>
              </a:rPr>
              <a:t>: </a:t>
            </a:r>
          </a:p>
          <a:p>
            <a:pPr marL="0" indent="0" algn="just">
              <a:buNone/>
            </a:pPr>
            <a:r>
              <a:rPr lang="pt-BR" sz="2800" b="1" dirty="0" smtClean="0"/>
              <a:t>Jean-Baptiste Lamarck</a:t>
            </a:r>
            <a:r>
              <a:rPr lang="pt-BR" sz="2800" dirty="0" smtClean="0"/>
              <a:t> (1744-1829), </a:t>
            </a:r>
            <a:r>
              <a:rPr lang="pt-BR" sz="2800" dirty="0"/>
              <a:t>naturalista francês, foi o primeiro cientista a propor uma teoria sistemática da evolução. Sua teoria foi publicada em 1809, em um livro denominado Filosofia zoológica</a:t>
            </a:r>
            <a:r>
              <a:rPr lang="pt-BR" sz="2800" dirty="0" smtClean="0"/>
              <a:t>.</a:t>
            </a:r>
          </a:p>
          <a:p>
            <a:pPr marL="0" indent="0" algn="just">
              <a:buNone/>
            </a:pPr>
            <a:endParaRPr lang="pt-BR" b="1" dirty="0">
              <a:solidFill>
                <a:schemeClr val="accent3">
                  <a:lumMod val="50000"/>
                </a:schemeClr>
              </a:solidFill>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7154" y="5053320"/>
            <a:ext cx="1807843" cy="18078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037" y="4437111"/>
            <a:ext cx="1512168" cy="2229883"/>
          </a:xfrm>
          <a:prstGeom prst="rect">
            <a:avLst/>
          </a:prstGeom>
          <a:ln>
            <a:noFill/>
          </a:ln>
          <a:effectLst>
            <a:outerShdw blurRad="292100" dist="139700" dir="2700000" algn="tl" rotWithShape="0">
              <a:srgbClr val="333333">
                <a:alpha val="65000"/>
              </a:srgbClr>
            </a:outerShdw>
          </a:effectLst>
        </p:spPr>
      </p:pic>
      <p:sp>
        <p:nvSpPr>
          <p:cNvPr id="9" name="Retângulo 8"/>
          <p:cNvSpPr/>
          <p:nvPr/>
        </p:nvSpPr>
        <p:spPr>
          <a:xfrm>
            <a:off x="1930205" y="5957241"/>
            <a:ext cx="4009947" cy="400110"/>
          </a:xfrm>
          <a:prstGeom prst="rect">
            <a:avLst/>
          </a:prstGeom>
        </p:spPr>
        <p:txBody>
          <a:bodyPr wrap="square">
            <a:spAutoFit/>
          </a:bodyPr>
          <a:lstStyle/>
          <a:p>
            <a:r>
              <a:rPr lang="pt-BR" sz="2000" b="1" dirty="0"/>
              <a:t>Jean-Baptiste Lamarck</a:t>
            </a:r>
            <a:r>
              <a:rPr lang="pt-BR" sz="2000" dirty="0"/>
              <a:t> (1744-1829</a:t>
            </a:r>
            <a:r>
              <a:rPr lang="pt-BR" sz="2000" dirty="0" smtClean="0"/>
              <a:t>)</a:t>
            </a:r>
            <a:endParaRPr lang="pt-BR" sz="2000" dirty="0"/>
          </a:p>
        </p:txBody>
      </p:sp>
    </p:spTree>
    <p:extLst>
      <p:ext uri="{BB962C8B-B14F-4D97-AF65-F5344CB8AC3E}">
        <p14:creationId xmlns:p14="http://schemas.microsoft.com/office/powerpoint/2010/main" val="7365998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566487" y="1431278"/>
            <a:ext cx="7939017" cy="4806034"/>
          </a:xfrm>
        </p:spPr>
        <p:txBody>
          <a:bodyPr>
            <a:normAutofit fontScale="85000" lnSpcReduction="10000"/>
          </a:bodyPr>
          <a:lstStyle/>
          <a:p>
            <a:pPr algn="just"/>
            <a:r>
              <a:rPr lang="pt-BR" dirty="0" smtClean="0"/>
              <a:t> </a:t>
            </a:r>
            <a:r>
              <a:rPr lang="pt-BR" b="1" u="sng" dirty="0" smtClean="0"/>
              <a:t>Teorias da </a:t>
            </a:r>
            <a:r>
              <a:rPr lang="pt-BR" b="1" u="sng" dirty="0"/>
              <a:t>e</a:t>
            </a:r>
            <a:r>
              <a:rPr lang="pt-BR" b="1" u="sng" dirty="0" smtClean="0"/>
              <a:t>volução: </a:t>
            </a:r>
          </a:p>
          <a:p>
            <a:pPr marL="514350" indent="-514350" algn="just">
              <a:buFont typeface="+mj-lt"/>
              <a:buAutoNum type="arabicPeriod" startAt="2"/>
            </a:pPr>
            <a:r>
              <a:rPr lang="pt-BR" b="1" dirty="0">
                <a:solidFill>
                  <a:schemeClr val="accent3">
                    <a:lumMod val="50000"/>
                  </a:schemeClr>
                </a:solidFill>
              </a:rPr>
              <a:t>Teoria de </a:t>
            </a:r>
            <a:r>
              <a:rPr lang="pt-BR" b="1" dirty="0" err="1">
                <a:solidFill>
                  <a:schemeClr val="accent3">
                    <a:lumMod val="50000"/>
                  </a:schemeClr>
                </a:solidFill>
              </a:rPr>
              <a:t>Lamarkc</a:t>
            </a:r>
            <a:r>
              <a:rPr lang="pt-BR" b="1" dirty="0">
                <a:solidFill>
                  <a:schemeClr val="accent3">
                    <a:lumMod val="50000"/>
                  </a:schemeClr>
                </a:solidFill>
              </a:rPr>
              <a:t>: </a:t>
            </a:r>
          </a:p>
          <a:p>
            <a:pPr marL="0" indent="0">
              <a:buNone/>
            </a:pPr>
            <a:r>
              <a:rPr lang="pt-BR" dirty="0" smtClean="0"/>
              <a:t>Segundo </a:t>
            </a:r>
            <a:r>
              <a:rPr lang="pt-BR" dirty="0"/>
              <a:t>Lamarck, o principio evolutivo estaria baseado em duas Leis fundamentais:</a:t>
            </a:r>
          </a:p>
          <a:p>
            <a:pPr algn="just"/>
            <a:r>
              <a:rPr lang="pt-BR" b="1" dirty="0"/>
              <a:t>Lei do uso ou desuso</a:t>
            </a:r>
            <a:r>
              <a:rPr lang="pt-BR" dirty="0"/>
              <a:t>: o uso de determinadas partes do corpo do organismo faz com que estas se desenvolvam, e o desuso faz com que se atrofiem. </a:t>
            </a:r>
            <a:endParaRPr lang="pt-BR" dirty="0" smtClean="0"/>
          </a:p>
          <a:p>
            <a:pPr algn="just"/>
            <a:r>
              <a:rPr lang="pt-BR" b="1" dirty="0" smtClean="0"/>
              <a:t>Lei </a:t>
            </a:r>
            <a:r>
              <a:rPr lang="pt-BR" b="1" dirty="0"/>
              <a:t>da transmissão dos caracteres </a:t>
            </a:r>
            <a:r>
              <a:rPr lang="pt-BR" b="1" dirty="0" smtClean="0"/>
              <a:t>adquiridos</a:t>
            </a:r>
            <a:r>
              <a:rPr lang="pt-BR" dirty="0" smtClean="0"/>
              <a:t>: </a:t>
            </a:r>
            <a:r>
              <a:rPr lang="pt-BR" dirty="0"/>
              <a:t>alterações provocadas em determinadas características do organismo, pelo uso e desuso, são transmitidas aos descendentes. </a:t>
            </a:r>
          </a:p>
          <a:p>
            <a:pPr marL="0" indent="0" algn="just">
              <a:buNone/>
            </a:pPr>
            <a:endParaRPr lang="pt-BR" b="1" dirty="0" smtClean="0">
              <a:solidFill>
                <a:schemeClr val="accent3">
                  <a:lumMod val="50000"/>
                </a:schemeClr>
              </a:solidFill>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066" y="5517232"/>
            <a:ext cx="1343931" cy="13439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720122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566487" y="1431278"/>
            <a:ext cx="7939017" cy="4806034"/>
          </a:xfrm>
        </p:spPr>
        <p:txBody>
          <a:bodyPr>
            <a:normAutofit/>
          </a:bodyPr>
          <a:lstStyle/>
          <a:p>
            <a:pPr algn="just"/>
            <a:r>
              <a:rPr lang="pt-BR" dirty="0" smtClean="0"/>
              <a:t> </a:t>
            </a:r>
            <a:r>
              <a:rPr lang="pt-BR" b="1" u="sng" dirty="0" smtClean="0"/>
              <a:t>Teorias da </a:t>
            </a:r>
            <a:r>
              <a:rPr lang="pt-BR" b="1" u="sng" dirty="0"/>
              <a:t>e</a:t>
            </a:r>
            <a:r>
              <a:rPr lang="pt-BR" b="1" u="sng" dirty="0" smtClean="0"/>
              <a:t>volução: </a:t>
            </a:r>
          </a:p>
          <a:p>
            <a:pPr marL="514350" indent="-514350" algn="just">
              <a:buFont typeface="+mj-lt"/>
              <a:buAutoNum type="arabicPeriod" startAt="2"/>
            </a:pPr>
            <a:r>
              <a:rPr lang="pt-BR" b="1" dirty="0">
                <a:solidFill>
                  <a:schemeClr val="accent3">
                    <a:lumMod val="50000"/>
                  </a:schemeClr>
                </a:solidFill>
              </a:rPr>
              <a:t>Teoria de </a:t>
            </a:r>
            <a:r>
              <a:rPr lang="pt-BR" b="1" dirty="0" err="1">
                <a:solidFill>
                  <a:schemeClr val="accent3">
                    <a:lumMod val="50000"/>
                  </a:schemeClr>
                </a:solidFill>
              </a:rPr>
              <a:t>Lamarkc</a:t>
            </a:r>
            <a:r>
              <a:rPr lang="pt-BR" b="1" dirty="0">
                <a:solidFill>
                  <a:schemeClr val="accent3">
                    <a:lumMod val="50000"/>
                  </a:schemeClr>
                </a:solidFill>
              </a:rPr>
              <a:t>: </a:t>
            </a:r>
            <a:r>
              <a:rPr lang="pt-BR" b="1" dirty="0"/>
              <a:t>“Lei do uso ou desuso”</a:t>
            </a:r>
            <a:endParaRPr lang="pt-BR" b="1" dirty="0">
              <a:solidFill>
                <a:schemeClr val="accent3">
                  <a:lumMod val="50000"/>
                </a:schemeClr>
              </a:solidFill>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066" y="5517232"/>
            <a:ext cx="1343931" cy="13439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92" y="3346822"/>
            <a:ext cx="4356932" cy="31173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508" y="2737389"/>
            <a:ext cx="2510805" cy="1571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8911" y="4293096"/>
            <a:ext cx="2641476" cy="17609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m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5996" y="4426489"/>
            <a:ext cx="1655064" cy="219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tângulo 9"/>
          <p:cNvSpPr/>
          <p:nvPr/>
        </p:nvSpPr>
        <p:spPr>
          <a:xfrm>
            <a:off x="520716" y="3903269"/>
            <a:ext cx="8030559" cy="523220"/>
          </a:xfrm>
          <a:prstGeom prst="rect">
            <a:avLst/>
          </a:prstGeom>
          <a:solidFill>
            <a:schemeClr val="accent2">
              <a:lumMod val="60000"/>
              <a:lumOff val="40000"/>
              <a:alpha val="76000"/>
            </a:schemeClr>
          </a:solidFill>
        </p:spPr>
        <p:txBody>
          <a:bodyPr wrap="square">
            <a:spAutoFit/>
          </a:bodyPr>
          <a:lstStyle/>
          <a:p>
            <a:pPr algn="ctr"/>
            <a:r>
              <a:rPr lang="pt-BR" sz="2800" b="1" dirty="0" smtClean="0"/>
              <a:t>As </a:t>
            </a:r>
            <a:r>
              <a:rPr lang="pt-BR" sz="2800" b="1" dirty="0"/>
              <a:t>características adquiridas não são </a:t>
            </a:r>
            <a:r>
              <a:rPr lang="pt-BR" sz="2800" b="1" dirty="0" smtClean="0"/>
              <a:t>hereditárias</a:t>
            </a:r>
            <a:endParaRPr lang="pt-BR" dirty="0"/>
          </a:p>
        </p:txBody>
      </p:sp>
    </p:spTree>
    <p:extLst>
      <p:ext uri="{BB962C8B-B14F-4D97-AF65-F5344CB8AC3E}">
        <p14:creationId xmlns:p14="http://schemas.microsoft.com/office/powerpoint/2010/main" val="39862896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a:xfrm>
            <a:off x="457200" y="188640"/>
            <a:ext cx="8229600" cy="1143000"/>
          </a:xfrm>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566487" y="1196752"/>
            <a:ext cx="7939017" cy="3888432"/>
          </a:xfrm>
        </p:spPr>
        <p:txBody>
          <a:bodyPr>
            <a:normAutofit/>
          </a:bodyPr>
          <a:lstStyle/>
          <a:p>
            <a:pPr algn="just"/>
            <a:r>
              <a:rPr lang="pt-BR" dirty="0" smtClean="0"/>
              <a:t> </a:t>
            </a:r>
            <a:r>
              <a:rPr lang="pt-BR" b="1" u="sng" dirty="0" smtClean="0"/>
              <a:t>Teorias da </a:t>
            </a:r>
            <a:r>
              <a:rPr lang="pt-BR" b="1" u="sng" dirty="0"/>
              <a:t>e</a:t>
            </a:r>
            <a:r>
              <a:rPr lang="pt-BR" b="1" u="sng" dirty="0" smtClean="0"/>
              <a:t>volução: </a:t>
            </a:r>
          </a:p>
          <a:p>
            <a:pPr marL="514350" indent="-514350" algn="just">
              <a:buFont typeface="+mj-lt"/>
              <a:buAutoNum type="arabicPeriod" startAt="3"/>
            </a:pPr>
            <a:r>
              <a:rPr lang="pt-BR" b="1" dirty="0">
                <a:solidFill>
                  <a:schemeClr val="accent3">
                    <a:lumMod val="50000"/>
                  </a:schemeClr>
                </a:solidFill>
              </a:rPr>
              <a:t>Teoria </a:t>
            </a:r>
            <a:r>
              <a:rPr lang="pt-BR" b="1" dirty="0" smtClean="0">
                <a:solidFill>
                  <a:schemeClr val="accent3">
                    <a:lumMod val="50000"/>
                  </a:schemeClr>
                </a:solidFill>
              </a:rPr>
              <a:t>de Darwin: </a:t>
            </a:r>
          </a:p>
          <a:p>
            <a:pPr marL="0" indent="0" algn="just">
              <a:buNone/>
            </a:pPr>
            <a:r>
              <a:rPr lang="pt-BR" b="1" dirty="0"/>
              <a:t>Charles Darwin</a:t>
            </a:r>
            <a:r>
              <a:rPr lang="pt-BR" dirty="0"/>
              <a:t> ( 1809-1882 ), naturalista inglês, desenvolveu uma teoria evolutiva que é a base da moderna teoria sintética: a teoria da </a:t>
            </a:r>
            <a:r>
              <a:rPr lang="pt-BR" b="1" dirty="0"/>
              <a:t>seleção natural</a:t>
            </a:r>
            <a:r>
              <a:rPr lang="pt-BR" dirty="0"/>
              <a:t>. </a:t>
            </a:r>
            <a:endParaRPr lang="pt-BR" dirty="0" smtClean="0"/>
          </a:p>
        </p:txBody>
      </p:sp>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4352279"/>
            <a:ext cx="1582602" cy="22260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0436" y="4014192"/>
            <a:ext cx="2062595" cy="1680077"/>
          </a:xfrm>
          <a:prstGeom prst="rect">
            <a:avLst/>
          </a:prstGeom>
          <a:ln>
            <a:noFill/>
          </a:ln>
          <a:effectLst>
            <a:outerShdw blurRad="292100" dist="139700" dir="2700000" algn="tl" rotWithShape="0">
              <a:srgbClr val="333333">
                <a:alpha val="65000"/>
              </a:srgbClr>
            </a:outerShdw>
          </a:effectLst>
        </p:spPr>
      </p:pic>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1066" y="5517232"/>
            <a:ext cx="1343931" cy="13439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7824" y="4409206"/>
            <a:ext cx="2952328" cy="2024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3440160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a:xfrm>
            <a:off x="457200" y="188640"/>
            <a:ext cx="8229600" cy="1143000"/>
          </a:xfrm>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566487" y="1196752"/>
            <a:ext cx="7939017" cy="4806034"/>
          </a:xfrm>
        </p:spPr>
        <p:txBody>
          <a:bodyPr>
            <a:normAutofit/>
          </a:bodyPr>
          <a:lstStyle/>
          <a:p>
            <a:pPr algn="just"/>
            <a:r>
              <a:rPr lang="pt-BR" dirty="0" smtClean="0"/>
              <a:t> </a:t>
            </a:r>
            <a:r>
              <a:rPr lang="pt-BR" b="1" u="sng" dirty="0" smtClean="0"/>
              <a:t>Teorias da </a:t>
            </a:r>
            <a:r>
              <a:rPr lang="pt-BR" b="1" u="sng" dirty="0"/>
              <a:t>e</a:t>
            </a:r>
            <a:r>
              <a:rPr lang="pt-BR" b="1" u="sng" dirty="0" smtClean="0"/>
              <a:t>volução: </a:t>
            </a:r>
          </a:p>
          <a:p>
            <a:pPr marL="514350" indent="-514350" algn="just">
              <a:buFont typeface="+mj-lt"/>
              <a:buAutoNum type="arabicPeriod" startAt="3"/>
            </a:pPr>
            <a:r>
              <a:rPr lang="pt-BR" b="1" dirty="0">
                <a:solidFill>
                  <a:schemeClr val="accent3">
                    <a:lumMod val="50000"/>
                  </a:schemeClr>
                </a:solidFill>
              </a:rPr>
              <a:t>Teoria </a:t>
            </a:r>
            <a:r>
              <a:rPr lang="pt-BR" b="1" dirty="0" smtClean="0">
                <a:solidFill>
                  <a:schemeClr val="accent3">
                    <a:lumMod val="50000"/>
                  </a:schemeClr>
                </a:solidFill>
              </a:rPr>
              <a:t>de Darwin: Seleção natural</a:t>
            </a:r>
          </a:p>
          <a:p>
            <a:pPr marL="0" indent="0" algn="just">
              <a:buNone/>
            </a:pPr>
            <a:r>
              <a:rPr lang="pt-BR" dirty="0" smtClean="0"/>
              <a:t>Segundo </a:t>
            </a:r>
            <a:r>
              <a:rPr lang="pt-BR" dirty="0"/>
              <a:t>Darwin, os organismos mais bem adaptados ao meio têm maiores chances de sobrevivência do que os menos adaptados, deixando um número maior de descendentes. Os organismos mais bem adaptados são, portanto, selecionados para aquele ambiente</a:t>
            </a:r>
            <a:r>
              <a:rPr lang="pt-BR" dirty="0" smtClean="0"/>
              <a:t>.</a:t>
            </a:r>
            <a:endParaRPr lang="pt-BR" b="1" dirty="0" smtClean="0">
              <a:solidFill>
                <a:schemeClr val="accent3">
                  <a:lumMod val="50000"/>
                </a:schemeClr>
              </a:solidFill>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066" y="5517232"/>
            <a:ext cx="1343931" cy="13439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213465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590872" y="476672"/>
            <a:ext cx="8229600" cy="1143000"/>
          </a:xfrm>
        </p:spPr>
        <p:txBody>
          <a:bodyPr>
            <a:normAutofit fontScale="90000"/>
          </a:bodyPr>
          <a:lstStyle/>
          <a:p>
            <a:r>
              <a:rPr lang="pt-BR" b="1" dirty="0" smtClean="0">
                <a:solidFill>
                  <a:schemeClr val="accent3">
                    <a:lumMod val="75000"/>
                  </a:schemeClr>
                </a:solidFill>
              </a:rPr>
              <a:t>MORFOLOGIA E FISIOLOGIA VEGETAL</a:t>
            </a:r>
            <a:endParaRPr lang="pt-BR" b="1" dirty="0">
              <a:solidFill>
                <a:schemeClr val="accent3">
                  <a:lumMod val="75000"/>
                </a:schemeClr>
              </a:solidFill>
            </a:endParaRPr>
          </a:p>
        </p:txBody>
      </p:sp>
      <p:sp>
        <p:nvSpPr>
          <p:cNvPr id="7" name="Espaço Reservado para Conteúdo 6"/>
          <p:cNvSpPr>
            <a:spLocks noGrp="1"/>
          </p:cNvSpPr>
          <p:nvPr>
            <p:ph idx="1"/>
          </p:nvPr>
        </p:nvSpPr>
        <p:spPr>
          <a:xfrm>
            <a:off x="462372" y="1484312"/>
            <a:ext cx="8147248" cy="4969024"/>
          </a:xfrm>
        </p:spPr>
        <p:txBody>
          <a:bodyPr>
            <a:normAutofit/>
          </a:bodyPr>
          <a:lstStyle/>
          <a:p>
            <a:pPr marL="0" lvl="0" indent="0">
              <a:buNone/>
            </a:pPr>
            <a:r>
              <a:rPr lang="pt-BR" b="1" u="sng" dirty="0" smtClean="0">
                <a:solidFill>
                  <a:schemeClr val="accent6">
                    <a:lumMod val="50000"/>
                  </a:schemeClr>
                </a:solidFill>
              </a:rPr>
              <a:t>Conteúdos:</a:t>
            </a:r>
          </a:p>
          <a:p>
            <a:pPr marL="0" indent="0">
              <a:buNone/>
            </a:pPr>
            <a:r>
              <a:rPr lang="pt-BR" sz="2800" b="1" dirty="0"/>
              <a:t>4</a:t>
            </a:r>
            <a:r>
              <a:rPr lang="pt-BR" sz="3000" b="1" dirty="0" smtClean="0"/>
              <a:t>. Anatomia e morfologia vegetal:</a:t>
            </a:r>
            <a:endParaRPr lang="pt-BR" sz="3000" b="1" dirty="0"/>
          </a:p>
          <a:p>
            <a:pPr marL="0" indent="265113">
              <a:buNone/>
            </a:pPr>
            <a:r>
              <a:rPr lang="pt-BR" sz="3000" b="1" dirty="0" smtClean="0"/>
              <a:t>4.3 Caule:</a:t>
            </a:r>
          </a:p>
          <a:p>
            <a:pPr marL="0" indent="265113">
              <a:buNone/>
            </a:pPr>
            <a:r>
              <a:rPr lang="pt-BR" sz="3000" dirty="0" smtClean="0"/>
              <a:t>4.3.1 Tipos;</a:t>
            </a:r>
          </a:p>
          <a:p>
            <a:pPr marL="0" indent="265113">
              <a:buNone/>
            </a:pPr>
            <a:r>
              <a:rPr lang="pt-BR" sz="3000" dirty="0" smtClean="0"/>
              <a:t>4.3.2 Formas e funções </a:t>
            </a:r>
            <a:r>
              <a:rPr lang="pt-BR" sz="3000" dirty="0"/>
              <a:t>do </a:t>
            </a:r>
            <a:r>
              <a:rPr lang="pt-BR" sz="3000" dirty="0" smtClean="0"/>
              <a:t>caule. </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Image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4059" y="1548418"/>
            <a:ext cx="1928614" cy="2080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1849" y="4362632"/>
            <a:ext cx="1568028" cy="20907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8149" y="3661456"/>
            <a:ext cx="1820011" cy="1365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883005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a:xfrm>
            <a:off x="457200" y="188640"/>
            <a:ext cx="8229600" cy="1143000"/>
          </a:xfrm>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566488" y="1124744"/>
            <a:ext cx="7866544" cy="4992446"/>
          </a:xfrm>
        </p:spPr>
        <p:txBody>
          <a:bodyPr>
            <a:normAutofit lnSpcReduction="10000"/>
          </a:bodyPr>
          <a:lstStyle/>
          <a:p>
            <a:pPr algn="just"/>
            <a:r>
              <a:rPr lang="pt-BR" dirty="0" smtClean="0"/>
              <a:t> </a:t>
            </a:r>
            <a:r>
              <a:rPr lang="pt-BR" b="1" u="sng" dirty="0" smtClean="0"/>
              <a:t>Teorias da </a:t>
            </a:r>
            <a:r>
              <a:rPr lang="pt-BR" b="1" u="sng" dirty="0"/>
              <a:t>e</a:t>
            </a:r>
            <a:r>
              <a:rPr lang="pt-BR" b="1" u="sng" dirty="0" smtClean="0"/>
              <a:t>volução: </a:t>
            </a:r>
          </a:p>
          <a:p>
            <a:pPr marL="514350" indent="-514350" algn="just">
              <a:buFont typeface="+mj-lt"/>
              <a:buAutoNum type="arabicPeriod" startAt="3"/>
            </a:pPr>
            <a:r>
              <a:rPr lang="pt-BR" b="1" dirty="0">
                <a:solidFill>
                  <a:schemeClr val="accent3">
                    <a:lumMod val="50000"/>
                  </a:schemeClr>
                </a:solidFill>
              </a:rPr>
              <a:t>Teoria </a:t>
            </a:r>
            <a:r>
              <a:rPr lang="pt-BR" b="1" dirty="0" smtClean="0">
                <a:solidFill>
                  <a:schemeClr val="accent3">
                    <a:lumMod val="50000"/>
                  </a:schemeClr>
                </a:solidFill>
              </a:rPr>
              <a:t>de Darwin: Seleção natural</a:t>
            </a:r>
          </a:p>
          <a:p>
            <a:pPr algn="just"/>
            <a:r>
              <a:rPr lang="pt-BR" dirty="0"/>
              <a:t>Os indivíduos de uma mesma espécie apresentam variações em todos os caracteres, não sendo, portanto, </a:t>
            </a:r>
            <a:r>
              <a:rPr lang="pt-BR" dirty="0" smtClean="0"/>
              <a:t>idênticos </a:t>
            </a:r>
            <a:r>
              <a:rPr lang="pt-BR" dirty="0"/>
              <a:t>entre si</a:t>
            </a:r>
            <a:r>
              <a:rPr lang="pt-BR" dirty="0" smtClean="0"/>
              <a:t>.</a:t>
            </a:r>
            <a:endParaRPr lang="pt-BR" dirty="0"/>
          </a:p>
          <a:p>
            <a:pPr algn="just"/>
            <a:r>
              <a:rPr lang="pt-BR" dirty="0"/>
              <a:t>Todo organismo tem grande capacidade de reprodução, produzindo muitos descendentes. Entretanto, apenas alguns dos descendentes chegam à idade adulta</a:t>
            </a:r>
            <a:r>
              <a:rPr lang="pt-BR" dirty="0" smtClean="0"/>
              <a:t>.</a:t>
            </a:r>
            <a:endParaRPr lang="pt-BR"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066" y="5517232"/>
            <a:ext cx="1343931" cy="13439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823335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a:xfrm>
            <a:off x="457200" y="188640"/>
            <a:ext cx="8229600" cy="1143000"/>
          </a:xfrm>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566488" y="1124744"/>
            <a:ext cx="7866544" cy="4992446"/>
          </a:xfrm>
        </p:spPr>
        <p:txBody>
          <a:bodyPr>
            <a:normAutofit lnSpcReduction="10000"/>
          </a:bodyPr>
          <a:lstStyle/>
          <a:p>
            <a:pPr algn="just"/>
            <a:r>
              <a:rPr lang="pt-BR" dirty="0" smtClean="0"/>
              <a:t> </a:t>
            </a:r>
            <a:r>
              <a:rPr lang="pt-BR" b="1" u="sng" dirty="0" smtClean="0"/>
              <a:t>Teorias da </a:t>
            </a:r>
            <a:r>
              <a:rPr lang="pt-BR" b="1" u="sng" dirty="0"/>
              <a:t>e</a:t>
            </a:r>
            <a:r>
              <a:rPr lang="pt-BR" b="1" u="sng" dirty="0" smtClean="0"/>
              <a:t>volução: </a:t>
            </a:r>
          </a:p>
          <a:p>
            <a:pPr marL="514350" indent="-514350" algn="just">
              <a:buFont typeface="+mj-lt"/>
              <a:buAutoNum type="arabicPeriod" startAt="3"/>
            </a:pPr>
            <a:r>
              <a:rPr lang="pt-BR" b="1" dirty="0">
                <a:solidFill>
                  <a:schemeClr val="accent3">
                    <a:lumMod val="50000"/>
                  </a:schemeClr>
                </a:solidFill>
              </a:rPr>
              <a:t>Teoria </a:t>
            </a:r>
            <a:r>
              <a:rPr lang="pt-BR" b="1" dirty="0" smtClean="0">
                <a:solidFill>
                  <a:schemeClr val="accent3">
                    <a:lumMod val="50000"/>
                  </a:schemeClr>
                </a:solidFill>
              </a:rPr>
              <a:t>de Darwin: Seleção natural</a:t>
            </a:r>
          </a:p>
          <a:p>
            <a:pPr algn="just"/>
            <a:r>
              <a:rPr lang="pt-BR" dirty="0" smtClean="0"/>
              <a:t>O </a:t>
            </a:r>
            <a:r>
              <a:rPr lang="pt-BR" dirty="0"/>
              <a:t>número de indivíduos de uma espécie é mantido mais ou menos constante ao longo das gerações. </a:t>
            </a:r>
          </a:p>
          <a:p>
            <a:pPr algn="just"/>
            <a:r>
              <a:rPr lang="pt-BR" dirty="0"/>
              <a:t>Assim, há grande "luta" pela vida entre os descendentes, pois apesar de nascerem muitos indivíduos poucos atingem a </a:t>
            </a:r>
            <a:r>
              <a:rPr lang="pt-BR" dirty="0" err="1"/>
              <a:t>maturalidade</a:t>
            </a:r>
            <a:r>
              <a:rPr lang="pt-BR" dirty="0"/>
              <a:t>, o que mantém constante o número de indivíduos na espécie. </a:t>
            </a: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066" y="5517232"/>
            <a:ext cx="1343931" cy="13439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268548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a:xfrm>
            <a:off x="457200" y="188640"/>
            <a:ext cx="8229600" cy="1143000"/>
          </a:xfrm>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566487" y="1196751"/>
            <a:ext cx="7939017" cy="4824537"/>
          </a:xfrm>
        </p:spPr>
        <p:txBody>
          <a:bodyPr>
            <a:normAutofit fontScale="92500" lnSpcReduction="20000"/>
          </a:bodyPr>
          <a:lstStyle/>
          <a:p>
            <a:pPr algn="just"/>
            <a:r>
              <a:rPr lang="pt-BR" dirty="0" smtClean="0"/>
              <a:t> </a:t>
            </a:r>
            <a:r>
              <a:rPr lang="pt-BR" b="1" u="sng" dirty="0" smtClean="0"/>
              <a:t>Teorias da </a:t>
            </a:r>
            <a:r>
              <a:rPr lang="pt-BR" b="1" u="sng" dirty="0"/>
              <a:t>e</a:t>
            </a:r>
            <a:r>
              <a:rPr lang="pt-BR" b="1" u="sng" dirty="0" smtClean="0"/>
              <a:t>volução: </a:t>
            </a:r>
          </a:p>
          <a:p>
            <a:pPr marL="514350" indent="-514350" algn="just">
              <a:buFont typeface="+mj-lt"/>
              <a:buAutoNum type="arabicPeriod" startAt="3"/>
            </a:pPr>
            <a:r>
              <a:rPr lang="pt-BR" b="1" dirty="0">
                <a:solidFill>
                  <a:schemeClr val="accent3">
                    <a:lumMod val="50000"/>
                  </a:schemeClr>
                </a:solidFill>
              </a:rPr>
              <a:t>Teoria </a:t>
            </a:r>
            <a:r>
              <a:rPr lang="pt-BR" b="1" dirty="0" smtClean="0">
                <a:solidFill>
                  <a:schemeClr val="accent3">
                    <a:lumMod val="50000"/>
                  </a:schemeClr>
                </a:solidFill>
              </a:rPr>
              <a:t>de Darwin: Seleção natural</a:t>
            </a:r>
          </a:p>
          <a:p>
            <a:pPr algn="just"/>
            <a:r>
              <a:rPr lang="pt-BR" dirty="0" smtClean="0"/>
              <a:t>Na </a:t>
            </a:r>
            <a:r>
              <a:rPr lang="pt-BR" dirty="0"/>
              <a:t>"luta" pela vida, organismos com variações favoráveis ás condições do ambiente onde vivem têm maiores chances de sobreviver, quando comparados aos organismos com variações menos favoráveis. </a:t>
            </a:r>
          </a:p>
          <a:p>
            <a:pPr algn="just"/>
            <a:r>
              <a:rPr lang="pt-BR" dirty="0"/>
              <a:t>Os organismos com essas variações vantajosas têm maiores chances de deixar descendentes. Como há transmissão de caracteres de pais para filhos, estes apresentam essas variações vantajosas. </a:t>
            </a: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066" y="5517232"/>
            <a:ext cx="1343931" cy="13439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433313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a:xfrm>
            <a:off x="457200" y="188640"/>
            <a:ext cx="8229600" cy="1143000"/>
          </a:xfrm>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566487" y="1196751"/>
            <a:ext cx="7939017" cy="4824537"/>
          </a:xfrm>
        </p:spPr>
        <p:txBody>
          <a:bodyPr>
            <a:normAutofit/>
          </a:bodyPr>
          <a:lstStyle/>
          <a:p>
            <a:pPr algn="just"/>
            <a:r>
              <a:rPr lang="pt-BR" dirty="0" smtClean="0"/>
              <a:t> </a:t>
            </a:r>
            <a:r>
              <a:rPr lang="pt-BR" b="1" u="sng" dirty="0" smtClean="0"/>
              <a:t>Teorias da </a:t>
            </a:r>
            <a:r>
              <a:rPr lang="pt-BR" b="1" u="sng" dirty="0"/>
              <a:t>e</a:t>
            </a:r>
            <a:r>
              <a:rPr lang="pt-BR" b="1" u="sng" dirty="0" smtClean="0"/>
              <a:t>volução: </a:t>
            </a:r>
          </a:p>
          <a:p>
            <a:pPr marL="514350" indent="-514350" algn="just">
              <a:buFont typeface="+mj-lt"/>
              <a:buAutoNum type="arabicPeriod" startAt="3"/>
            </a:pPr>
            <a:r>
              <a:rPr lang="pt-BR" b="1" dirty="0">
                <a:solidFill>
                  <a:schemeClr val="accent3">
                    <a:lumMod val="50000"/>
                  </a:schemeClr>
                </a:solidFill>
              </a:rPr>
              <a:t>Teoria </a:t>
            </a:r>
            <a:r>
              <a:rPr lang="pt-BR" b="1" dirty="0" smtClean="0">
                <a:solidFill>
                  <a:schemeClr val="accent3">
                    <a:lumMod val="50000"/>
                  </a:schemeClr>
                </a:solidFill>
              </a:rPr>
              <a:t>de Darwin: Seleção natural</a:t>
            </a:r>
          </a:p>
          <a:p>
            <a:pPr algn="just"/>
            <a:r>
              <a:rPr lang="pt-BR" dirty="0" smtClean="0"/>
              <a:t>Assim </a:t>
            </a:r>
            <a:r>
              <a:rPr lang="pt-BR" dirty="0"/>
              <a:t>, ao longo das gerações, a atuação da seleção natural sobre os indivíduos mantém ou melhora o grau de adaptação destes ao meio. </a:t>
            </a: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066" y="5517232"/>
            <a:ext cx="1343931" cy="13439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329950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a:xfrm>
            <a:off x="457200" y="188640"/>
            <a:ext cx="8229600" cy="1143000"/>
          </a:xfrm>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566487" y="1196751"/>
            <a:ext cx="7939017" cy="4824537"/>
          </a:xfrm>
        </p:spPr>
        <p:txBody>
          <a:bodyPr>
            <a:normAutofit/>
          </a:bodyPr>
          <a:lstStyle/>
          <a:p>
            <a:pPr algn="just"/>
            <a:r>
              <a:rPr lang="pt-BR" dirty="0" smtClean="0"/>
              <a:t> </a:t>
            </a:r>
            <a:r>
              <a:rPr lang="pt-BR" b="1" u="sng" dirty="0" smtClean="0"/>
              <a:t>Teorias da </a:t>
            </a:r>
            <a:r>
              <a:rPr lang="pt-BR" b="1" u="sng" dirty="0"/>
              <a:t>e</a:t>
            </a:r>
            <a:r>
              <a:rPr lang="pt-BR" b="1" u="sng" dirty="0" smtClean="0"/>
              <a:t>volução: </a:t>
            </a:r>
          </a:p>
          <a:p>
            <a:pPr marL="514350" indent="-514350" algn="just">
              <a:buFont typeface="+mj-lt"/>
              <a:buAutoNum type="arabicPeriod" startAt="3"/>
            </a:pPr>
            <a:r>
              <a:rPr lang="pt-BR" b="1" dirty="0">
                <a:solidFill>
                  <a:schemeClr val="accent3">
                    <a:lumMod val="50000"/>
                  </a:schemeClr>
                </a:solidFill>
              </a:rPr>
              <a:t>Teoria </a:t>
            </a:r>
            <a:r>
              <a:rPr lang="pt-BR" b="1" dirty="0" smtClean="0">
                <a:solidFill>
                  <a:schemeClr val="accent3">
                    <a:lumMod val="50000"/>
                  </a:schemeClr>
                </a:solidFill>
              </a:rPr>
              <a:t>de Darwin: Seleção natural</a:t>
            </a: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066" y="5517232"/>
            <a:ext cx="1343931" cy="13439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28" y="2348880"/>
            <a:ext cx="3528392" cy="42960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336120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a:xfrm>
            <a:off x="457200" y="188640"/>
            <a:ext cx="8229600" cy="1143000"/>
          </a:xfrm>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395536" y="1196751"/>
            <a:ext cx="8280920" cy="4464497"/>
          </a:xfrm>
        </p:spPr>
        <p:txBody>
          <a:bodyPr>
            <a:normAutofit/>
          </a:bodyPr>
          <a:lstStyle/>
          <a:p>
            <a:pPr algn="just"/>
            <a:r>
              <a:rPr lang="pt-BR" dirty="0" smtClean="0"/>
              <a:t> </a:t>
            </a:r>
            <a:r>
              <a:rPr lang="pt-BR" b="1" u="sng" dirty="0" smtClean="0"/>
              <a:t>Teorias da </a:t>
            </a:r>
            <a:r>
              <a:rPr lang="pt-BR" b="1" u="sng" dirty="0"/>
              <a:t>e</a:t>
            </a:r>
            <a:r>
              <a:rPr lang="pt-BR" b="1" u="sng" dirty="0" smtClean="0"/>
              <a:t>volução: </a:t>
            </a:r>
          </a:p>
          <a:p>
            <a:pPr marL="514350" indent="-514350">
              <a:buFont typeface="+mj-lt"/>
              <a:buAutoNum type="arabicPeriod" startAt="4"/>
            </a:pPr>
            <a:r>
              <a:rPr lang="pt-BR" b="1" dirty="0">
                <a:solidFill>
                  <a:schemeClr val="accent3">
                    <a:lumMod val="50000"/>
                  </a:schemeClr>
                </a:solidFill>
              </a:rPr>
              <a:t>Teoria </a:t>
            </a:r>
            <a:r>
              <a:rPr lang="pt-BR" b="1" dirty="0" smtClean="0">
                <a:solidFill>
                  <a:schemeClr val="accent3">
                    <a:lumMod val="50000"/>
                  </a:schemeClr>
                </a:solidFill>
              </a:rPr>
              <a:t>sintética da </a:t>
            </a:r>
            <a:r>
              <a:rPr lang="pt-BR" b="1" dirty="0" err="1" smtClean="0">
                <a:solidFill>
                  <a:schemeClr val="accent3">
                    <a:lumMod val="50000"/>
                  </a:schemeClr>
                </a:solidFill>
              </a:rPr>
              <a:t>evolução:</a:t>
            </a:r>
            <a:r>
              <a:rPr lang="pt-BR" b="1" dirty="0" err="1" smtClean="0">
                <a:solidFill>
                  <a:schemeClr val="accent2"/>
                </a:solidFill>
              </a:rPr>
              <a:t>“</a:t>
            </a:r>
            <a:r>
              <a:rPr lang="pt-BR" sz="2800" b="1" dirty="0" err="1" smtClean="0">
                <a:solidFill>
                  <a:schemeClr val="accent2"/>
                </a:solidFill>
              </a:rPr>
              <a:t>neodarwinismo</a:t>
            </a:r>
            <a:r>
              <a:rPr lang="pt-BR" sz="2800" b="1" dirty="0" smtClean="0">
                <a:solidFill>
                  <a:schemeClr val="accent2"/>
                </a:solidFill>
              </a:rPr>
              <a:t>” </a:t>
            </a:r>
          </a:p>
          <a:p>
            <a:pPr marL="0" indent="0" algn="just">
              <a:buNone/>
            </a:pPr>
            <a:r>
              <a:rPr lang="pt-BR" sz="2800" dirty="0" smtClean="0"/>
              <a:t>-Noções </a:t>
            </a:r>
            <a:r>
              <a:rPr lang="pt-BR" sz="2800" dirty="0"/>
              <a:t>de Darwin sobre a seleção natural e incorporando noções atuais de </a:t>
            </a:r>
            <a:r>
              <a:rPr lang="pt-BR" sz="2800" dirty="0" smtClean="0"/>
              <a:t>genética.</a:t>
            </a:r>
          </a:p>
          <a:p>
            <a:pPr marL="0" indent="0" algn="just">
              <a:buNone/>
            </a:pPr>
            <a:r>
              <a:rPr lang="pt-BR" sz="2800" dirty="0" smtClean="0"/>
              <a:t>-Considera a </a:t>
            </a:r>
            <a:r>
              <a:rPr lang="pt-BR" sz="2800" b="1" dirty="0"/>
              <a:t>população </a:t>
            </a:r>
            <a:r>
              <a:rPr lang="pt-BR" sz="2800" dirty="0"/>
              <a:t>como unidade evolutiva. A </a:t>
            </a:r>
            <a:r>
              <a:rPr lang="pt-BR" sz="2800" b="1" dirty="0"/>
              <a:t>população</a:t>
            </a:r>
            <a:r>
              <a:rPr lang="pt-BR" sz="2800" dirty="0"/>
              <a:t> pode ser definida como </a:t>
            </a:r>
            <a:r>
              <a:rPr lang="pt-BR" sz="2800" b="1" dirty="0"/>
              <a:t>grupamento de indivíduos de uma mesma espécie que ocorrem em uma mesma área geográfica, em um mesmo intervalo de tempo.</a:t>
            </a:r>
            <a:endParaRPr lang="pt-BR" sz="2800" b="1" dirty="0" smtClean="0">
              <a:solidFill>
                <a:schemeClr val="accent3">
                  <a:lumMod val="50000"/>
                </a:schemeClr>
              </a:solidFill>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066" y="5517232"/>
            <a:ext cx="1343931" cy="13439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8496" y="5217790"/>
            <a:ext cx="1905000" cy="1428750"/>
          </a:xfrm>
          <a:prstGeom prst="rect">
            <a:avLst/>
          </a:prstGeom>
          <a:ln>
            <a:noFill/>
          </a:ln>
          <a:effectLst>
            <a:outerShdw blurRad="292100" dist="139700" dir="2700000" algn="tl" rotWithShape="0">
              <a:srgbClr val="333333">
                <a:alpha val="65000"/>
              </a:srgbClr>
            </a:outerShdw>
          </a:effectLst>
        </p:spPr>
      </p:pic>
      <p:pic>
        <p:nvPicPr>
          <p:cNvPr id="12" name="Image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762" y="5517232"/>
            <a:ext cx="1857375" cy="1267056"/>
          </a:xfrm>
          <a:prstGeom prst="rect">
            <a:avLst/>
          </a:prstGeom>
          <a:ln>
            <a:noFill/>
          </a:ln>
          <a:effectLst>
            <a:outerShdw blurRad="292100" dist="139700" dir="2700000" algn="tl" rotWithShape="0">
              <a:srgbClr val="333333">
                <a:alpha val="65000"/>
              </a:srgbClr>
            </a:outerShdw>
          </a:effectLst>
        </p:spPr>
      </p:pic>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6068" y="5322110"/>
            <a:ext cx="1899855" cy="14481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697442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a:xfrm>
            <a:off x="457200" y="188640"/>
            <a:ext cx="8229600" cy="1143000"/>
          </a:xfrm>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395536" y="1196751"/>
            <a:ext cx="8280920" cy="4824537"/>
          </a:xfrm>
        </p:spPr>
        <p:txBody>
          <a:bodyPr>
            <a:normAutofit/>
          </a:bodyPr>
          <a:lstStyle/>
          <a:p>
            <a:pPr algn="just"/>
            <a:r>
              <a:rPr lang="pt-BR" dirty="0" smtClean="0"/>
              <a:t> </a:t>
            </a:r>
            <a:r>
              <a:rPr lang="pt-BR" b="1" u="sng" dirty="0" smtClean="0"/>
              <a:t>Teorias da </a:t>
            </a:r>
            <a:r>
              <a:rPr lang="pt-BR" b="1" u="sng" dirty="0"/>
              <a:t>e</a:t>
            </a:r>
            <a:r>
              <a:rPr lang="pt-BR" b="1" u="sng" dirty="0" smtClean="0"/>
              <a:t>volução: </a:t>
            </a:r>
          </a:p>
          <a:p>
            <a:pPr marL="514350" indent="-514350">
              <a:buFont typeface="+mj-lt"/>
              <a:buAutoNum type="arabicPeriod" startAt="4"/>
            </a:pPr>
            <a:r>
              <a:rPr lang="pt-BR" b="1" dirty="0">
                <a:solidFill>
                  <a:schemeClr val="accent3">
                    <a:lumMod val="50000"/>
                  </a:schemeClr>
                </a:solidFill>
              </a:rPr>
              <a:t>Teoria </a:t>
            </a:r>
            <a:r>
              <a:rPr lang="pt-BR" b="1" dirty="0" smtClean="0">
                <a:solidFill>
                  <a:schemeClr val="accent3">
                    <a:lumMod val="50000"/>
                  </a:schemeClr>
                </a:solidFill>
              </a:rPr>
              <a:t>sintética da </a:t>
            </a:r>
            <a:r>
              <a:rPr lang="pt-BR" b="1" dirty="0" err="1" smtClean="0">
                <a:solidFill>
                  <a:schemeClr val="accent3">
                    <a:lumMod val="50000"/>
                  </a:schemeClr>
                </a:solidFill>
              </a:rPr>
              <a:t>evolução:</a:t>
            </a:r>
            <a:r>
              <a:rPr lang="pt-BR" b="1" dirty="0" err="1" smtClean="0">
                <a:solidFill>
                  <a:schemeClr val="accent2"/>
                </a:solidFill>
              </a:rPr>
              <a:t>“</a:t>
            </a:r>
            <a:r>
              <a:rPr lang="pt-BR" sz="2800" b="1" dirty="0" err="1" smtClean="0">
                <a:solidFill>
                  <a:schemeClr val="accent2"/>
                </a:solidFill>
              </a:rPr>
              <a:t>neodarwinismo</a:t>
            </a:r>
            <a:r>
              <a:rPr lang="pt-BR" sz="2800" b="1" dirty="0" smtClean="0">
                <a:solidFill>
                  <a:schemeClr val="accent2"/>
                </a:solidFill>
              </a:rPr>
              <a:t>” </a:t>
            </a:r>
          </a:p>
          <a:p>
            <a:pPr marL="0" indent="0" algn="just">
              <a:buNone/>
            </a:pPr>
            <a:r>
              <a:rPr lang="pt-BR" sz="2800" dirty="0"/>
              <a:t>A mais importante contribuição individual da Genética, extraída dos trabalhos de Mendel, substituiu o conceito antigo de herança através da mistura de sangue pelo conceito de herança através de partículas: os genes</a:t>
            </a:r>
            <a:endParaRPr lang="pt-BR" sz="2800" b="1" dirty="0" smtClean="0">
              <a:solidFill>
                <a:schemeClr val="accent3">
                  <a:lumMod val="50000"/>
                </a:schemeClr>
              </a:solidFill>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066" y="5517232"/>
            <a:ext cx="1343931" cy="13439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87" y="4986424"/>
            <a:ext cx="2117382" cy="1508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5111" y="5037982"/>
            <a:ext cx="908784" cy="15715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6060" y="4434261"/>
            <a:ext cx="1249758" cy="2245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1374" y="5021898"/>
            <a:ext cx="1826577" cy="16576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35996" y="4961027"/>
            <a:ext cx="2060064" cy="1720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156809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a:xfrm>
            <a:off x="457200" y="188640"/>
            <a:ext cx="8229600" cy="1143000"/>
          </a:xfrm>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395536" y="1196751"/>
            <a:ext cx="8280920" cy="4320481"/>
          </a:xfrm>
        </p:spPr>
        <p:txBody>
          <a:bodyPr>
            <a:normAutofit/>
          </a:bodyPr>
          <a:lstStyle/>
          <a:p>
            <a:pPr algn="just"/>
            <a:r>
              <a:rPr lang="pt-BR" dirty="0" smtClean="0"/>
              <a:t> </a:t>
            </a:r>
            <a:r>
              <a:rPr lang="pt-BR" b="1" u="sng" dirty="0" smtClean="0"/>
              <a:t>Teorias da </a:t>
            </a:r>
            <a:r>
              <a:rPr lang="pt-BR" b="1" u="sng" dirty="0"/>
              <a:t>e</a:t>
            </a:r>
            <a:r>
              <a:rPr lang="pt-BR" b="1" u="sng" dirty="0" smtClean="0"/>
              <a:t>volução: </a:t>
            </a:r>
          </a:p>
          <a:p>
            <a:pPr marL="514350" indent="-514350">
              <a:buFont typeface="+mj-lt"/>
              <a:buAutoNum type="arabicPeriod" startAt="4"/>
            </a:pPr>
            <a:r>
              <a:rPr lang="pt-BR" sz="2800" b="1" dirty="0">
                <a:solidFill>
                  <a:schemeClr val="accent3">
                    <a:lumMod val="50000"/>
                  </a:schemeClr>
                </a:solidFill>
              </a:rPr>
              <a:t>Teoria </a:t>
            </a:r>
            <a:r>
              <a:rPr lang="pt-BR" sz="2800" b="1" dirty="0" smtClean="0">
                <a:solidFill>
                  <a:schemeClr val="accent3">
                    <a:lumMod val="50000"/>
                  </a:schemeClr>
                </a:solidFill>
              </a:rPr>
              <a:t>sintética da </a:t>
            </a:r>
            <a:r>
              <a:rPr lang="pt-BR" sz="2800" b="1" dirty="0" err="1" smtClean="0">
                <a:solidFill>
                  <a:schemeClr val="accent3">
                    <a:lumMod val="50000"/>
                  </a:schemeClr>
                </a:solidFill>
              </a:rPr>
              <a:t>evolução:</a:t>
            </a:r>
            <a:r>
              <a:rPr lang="pt-BR" sz="2800" b="1" dirty="0" err="1" smtClean="0">
                <a:solidFill>
                  <a:schemeClr val="accent2"/>
                </a:solidFill>
              </a:rPr>
              <a:t>“neodarwinismo</a:t>
            </a:r>
            <a:r>
              <a:rPr lang="pt-BR" sz="2800" b="1" dirty="0" smtClean="0">
                <a:solidFill>
                  <a:schemeClr val="accent2"/>
                </a:solidFill>
              </a:rPr>
              <a:t>” </a:t>
            </a:r>
          </a:p>
          <a:p>
            <a:pPr algn="just"/>
            <a:r>
              <a:rPr lang="pt-BR" sz="2800" dirty="0"/>
              <a:t>A </a:t>
            </a:r>
            <a:r>
              <a:rPr lang="pt-BR" sz="2800" dirty="0" smtClean="0"/>
              <a:t>compreensão </a:t>
            </a:r>
            <a:r>
              <a:rPr lang="pt-BR" sz="2800" dirty="0"/>
              <a:t>da variabilidade genética e fenotípica dos indivíduos de uma população é fundamental para o estudo dos fenômenos </a:t>
            </a:r>
            <a:r>
              <a:rPr lang="pt-BR" sz="2800" dirty="0" smtClean="0"/>
              <a:t>evolutivos.</a:t>
            </a:r>
          </a:p>
          <a:p>
            <a:pPr algn="just"/>
            <a:r>
              <a:rPr lang="pt-BR" sz="2800" b="1" dirty="0" smtClean="0"/>
              <a:t>Evolução</a:t>
            </a:r>
            <a:r>
              <a:rPr lang="pt-BR" sz="2800" dirty="0" smtClean="0"/>
              <a:t> é a </a:t>
            </a:r>
            <a:r>
              <a:rPr lang="pt-BR" sz="2800" dirty="0"/>
              <a:t>transformação estatística de populações ao longo do tempo, ou ainda, alterações na frequência dos genes dessa população. </a:t>
            </a: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066" y="5517232"/>
            <a:ext cx="1343931" cy="13439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682560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a:xfrm>
            <a:off x="457200" y="188640"/>
            <a:ext cx="8229600" cy="1143000"/>
          </a:xfrm>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566953" y="1196751"/>
            <a:ext cx="8037495" cy="4824537"/>
          </a:xfrm>
        </p:spPr>
        <p:txBody>
          <a:bodyPr>
            <a:normAutofit/>
          </a:bodyPr>
          <a:lstStyle/>
          <a:p>
            <a:pPr algn="just"/>
            <a:r>
              <a:rPr lang="pt-BR" dirty="0" smtClean="0"/>
              <a:t> </a:t>
            </a:r>
            <a:r>
              <a:rPr lang="pt-BR" b="1" u="sng" dirty="0" smtClean="0"/>
              <a:t>Teorias da </a:t>
            </a:r>
            <a:r>
              <a:rPr lang="pt-BR" b="1" u="sng" dirty="0"/>
              <a:t>e</a:t>
            </a:r>
            <a:r>
              <a:rPr lang="pt-BR" b="1" u="sng" dirty="0" smtClean="0"/>
              <a:t>volução: </a:t>
            </a:r>
          </a:p>
          <a:p>
            <a:pPr marL="514350" indent="-514350">
              <a:buFont typeface="+mj-lt"/>
              <a:buAutoNum type="arabicPeriod" startAt="4"/>
            </a:pPr>
            <a:r>
              <a:rPr lang="pt-BR" sz="2800" b="1" dirty="0">
                <a:solidFill>
                  <a:schemeClr val="accent3">
                    <a:lumMod val="50000"/>
                  </a:schemeClr>
                </a:solidFill>
              </a:rPr>
              <a:t>Teoria </a:t>
            </a:r>
            <a:r>
              <a:rPr lang="pt-BR" sz="2800" b="1" dirty="0" smtClean="0">
                <a:solidFill>
                  <a:schemeClr val="accent3">
                    <a:lumMod val="50000"/>
                  </a:schemeClr>
                </a:solidFill>
              </a:rPr>
              <a:t>sintética da </a:t>
            </a:r>
            <a:r>
              <a:rPr lang="pt-BR" sz="2800" b="1" dirty="0" err="1" smtClean="0">
                <a:solidFill>
                  <a:schemeClr val="accent3">
                    <a:lumMod val="50000"/>
                  </a:schemeClr>
                </a:solidFill>
              </a:rPr>
              <a:t>evolução:</a:t>
            </a:r>
            <a:r>
              <a:rPr lang="pt-BR" sz="2800" b="1" dirty="0" err="1" smtClean="0">
                <a:solidFill>
                  <a:schemeClr val="accent2"/>
                </a:solidFill>
              </a:rPr>
              <a:t>“neodarwinismo</a:t>
            </a:r>
            <a:r>
              <a:rPr lang="pt-BR" sz="2800" b="1" dirty="0" smtClean="0">
                <a:solidFill>
                  <a:schemeClr val="accent2"/>
                </a:solidFill>
              </a:rPr>
              <a:t>” </a:t>
            </a:r>
          </a:p>
          <a:p>
            <a:pPr algn="just"/>
            <a:r>
              <a:rPr lang="pt-BR" sz="2800" dirty="0" smtClean="0"/>
              <a:t>Os </a:t>
            </a:r>
            <a:r>
              <a:rPr lang="pt-BR" sz="2800" dirty="0"/>
              <a:t>fatores que determinam alterações na frequência dos genes são denominados </a:t>
            </a:r>
            <a:r>
              <a:rPr lang="pt-BR" sz="2800" b="1" dirty="0"/>
              <a:t>fatores evolutivos</a:t>
            </a:r>
            <a:r>
              <a:rPr lang="pt-BR" sz="2800" dirty="0"/>
              <a:t>. </a:t>
            </a:r>
            <a:endParaRPr lang="pt-BR" sz="2800" dirty="0" smtClean="0"/>
          </a:p>
          <a:p>
            <a:pPr algn="just"/>
            <a:r>
              <a:rPr lang="pt-BR" sz="2800" dirty="0" smtClean="0"/>
              <a:t>Cada </a:t>
            </a:r>
            <a:r>
              <a:rPr lang="pt-BR" sz="2800" dirty="0"/>
              <a:t>população apresenta um </a:t>
            </a:r>
            <a:r>
              <a:rPr lang="pt-BR" sz="2800" b="1" dirty="0"/>
              <a:t>conjunto gênico</a:t>
            </a:r>
            <a:r>
              <a:rPr lang="pt-BR" sz="2800" dirty="0"/>
              <a:t>, que sujeito a fatores </a:t>
            </a:r>
            <a:r>
              <a:rPr lang="pt-BR" sz="2800" dirty="0" smtClean="0"/>
              <a:t>evolutivos, </a:t>
            </a:r>
            <a:r>
              <a:rPr lang="pt-BR" sz="2800" dirty="0"/>
              <a:t>pode ser alterado. O conjunto gênico de uma população é o conjunto de todos os genes presentes nessa população. </a:t>
            </a:r>
            <a:r>
              <a:rPr lang="pt-BR" sz="2800" b="1" dirty="0" smtClean="0"/>
              <a:t>Relacionado à variabilidade genética. </a:t>
            </a:r>
            <a:endParaRPr lang="pt-BR" sz="2800" b="1"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066" y="5517232"/>
            <a:ext cx="1343931" cy="13439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42259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a:xfrm>
            <a:off x="457200" y="188640"/>
            <a:ext cx="8229600" cy="1143000"/>
          </a:xfrm>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539552" y="1196751"/>
            <a:ext cx="8136904" cy="4824537"/>
          </a:xfrm>
        </p:spPr>
        <p:txBody>
          <a:bodyPr>
            <a:normAutofit fontScale="92500" lnSpcReduction="20000"/>
          </a:bodyPr>
          <a:lstStyle/>
          <a:p>
            <a:pPr algn="just"/>
            <a:r>
              <a:rPr lang="pt-BR" dirty="0" smtClean="0"/>
              <a:t> </a:t>
            </a:r>
            <a:r>
              <a:rPr lang="pt-BR" b="1" u="sng" dirty="0" smtClean="0"/>
              <a:t>Teorias da </a:t>
            </a:r>
            <a:r>
              <a:rPr lang="pt-BR" b="1" u="sng" dirty="0"/>
              <a:t>e</a:t>
            </a:r>
            <a:r>
              <a:rPr lang="pt-BR" b="1" u="sng" dirty="0" smtClean="0"/>
              <a:t>volução: </a:t>
            </a:r>
          </a:p>
          <a:p>
            <a:pPr marL="514350" indent="-514350">
              <a:buFont typeface="+mj-lt"/>
              <a:buAutoNum type="arabicPeriod" startAt="4"/>
            </a:pPr>
            <a:r>
              <a:rPr lang="pt-BR" sz="3000" b="1" dirty="0">
                <a:solidFill>
                  <a:schemeClr val="accent3">
                    <a:lumMod val="50000"/>
                  </a:schemeClr>
                </a:solidFill>
              </a:rPr>
              <a:t>Teoria </a:t>
            </a:r>
            <a:r>
              <a:rPr lang="pt-BR" sz="3000" b="1" dirty="0" smtClean="0">
                <a:solidFill>
                  <a:schemeClr val="accent3">
                    <a:lumMod val="50000"/>
                  </a:schemeClr>
                </a:solidFill>
              </a:rPr>
              <a:t>sintética da </a:t>
            </a:r>
            <a:r>
              <a:rPr lang="pt-BR" sz="3000" b="1" err="1" smtClean="0">
                <a:solidFill>
                  <a:schemeClr val="accent3">
                    <a:lumMod val="50000"/>
                  </a:schemeClr>
                </a:solidFill>
              </a:rPr>
              <a:t>evolução</a:t>
            </a:r>
            <a:r>
              <a:rPr lang="pt-BR" sz="3000" b="1" smtClean="0">
                <a:solidFill>
                  <a:schemeClr val="accent3">
                    <a:lumMod val="50000"/>
                  </a:schemeClr>
                </a:solidFill>
              </a:rPr>
              <a:t>: </a:t>
            </a:r>
            <a:r>
              <a:rPr lang="pt-BR" sz="3000" b="1" smtClean="0">
                <a:solidFill>
                  <a:schemeClr val="accent2"/>
                </a:solidFill>
              </a:rPr>
              <a:t>“</a:t>
            </a:r>
            <a:r>
              <a:rPr lang="pt-BR" sz="3000" b="1" dirty="0" err="1" smtClean="0">
                <a:solidFill>
                  <a:schemeClr val="accent2"/>
                </a:solidFill>
              </a:rPr>
              <a:t>neodarwinismo</a:t>
            </a:r>
            <a:r>
              <a:rPr lang="pt-BR" sz="3000" b="1" dirty="0" smtClean="0">
                <a:solidFill>
                  <a:schemeClr val="accent2"/>
                </a:solidFill>
              </a:rPr>
              <a:t>” </a:t>
            </a:r>
          </a:p>
          <a:p>
            <a:pPr marL="0" indent="0" algn="just">
              <a:buNone/>
            </a:pPr>
            <a:r>
              <a:rPr lang="pt-BR" sz="2800" dirty="0" smtClean="0"/>
              <a:t>Os </a:t>
            </a:r>
            <a:r>
              <a:rPr lang="pt-BR" sz="2800" dirty="0"/>
              <a:t>fatores evolutivos que atuam sobre o conjunto gênico da população podem ser reunidos duas categorias: </a:t>
            </a:r>
            <a:endParaRPr lang="pt-BR" sz="2800" dirty="0" smtClean="0"/>
          </a:p>
          <a:p>
            <a:pPr marL="0" indent="0" algn="just">
              <a:buNone/>
            </a:pPr>
            <a:endParaRPr lang="pt-BR" sz="2800" dirty="0"/>
          </a:p>
          <a:p>
            <a:pPr marL="0" indent="0" algn="just">
              <a:buNone/>
            </a:pPr>
            <a:r>
              <a:rPr lang="pt-BR" sz="2800" dirty="0" smtClean="0"/>
              <a:t>   - </a:t>
            </a:r>
            <a:r>
              <a:rPr lang="pt-BR" sz="2800" dirty="0"/>
              <a:t>Fatores que tendem a aumentar a variabilidade genética da população: </a:t>
            </a:r>
            <a:r>
              <a:rPr lang="pt-BR" sz="2800" b="1" dirty="0"/>
              <a:t>mutação gênica, mutação </a:t>
            </a:r>
            <a:r>
              <a:rPr lang="pt-BR" sz="2800" b="1" dirty="0" err="1" smtClean="0"/>
              <a:t>cromossônica</a:t>
            </a:r>
            <a:r>
              <a:rPr lang="pt-BR" sz="2800" b="1" dirty="0" smtClean="0"/>
              <a:t>, </a:t>
            </a:r>
            <a:r>
              <a:rPr lang="pt-BR" sz="2800" b="1" dirty="0"/>
              <a:t>recombinação</a:t>
            </a:r>
            <a:r>
              <a:rPr lang="pt-BR" sz="2800" b="1" dirty="0" smtClean="0"/>
              <a:t>;</a:t>
            </a:r>
          </a:p>
          <a:p>
            <a:pPr marL="0" indent="0" algn="just">
              <a:buNone/>
            </a:pPr>
            <a:r>
              <a:rPr lang="pt-BR" sz="2800" dirty="0" smtClean="0"/>
              <a:t> </a:t>
            </a:r>
            <a:br>
              <a:rPr lang="pt-BR" sz="2800" dirty="0" smtClean="0"/>
            </a:br>
            <a:r>
              <a:rPr lang="pt-BR" sz="2800" dirty="0" smtClean="0"/>
              <a:t>  - Fatores que atuam sobre a variabilidade genética já estabelecida: </a:t>
            </a:r>
            <a:r>
              <a:rPr lang="pt-BR" sz="2800" b="1" dirty="0" smtClean="0"/>
              <a:t>seleção natural, migração e oscilação genética</a:t>
            </a:r>
            <a:endParaRPr lang="pt-BR" sz="2800"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066" y="5517232"/>
            <a:ext cx="1343931" cy="13439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867421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590872" y="476672"/>
            <a:ext cx="8229600" cy="1143000"/>
          </a:xfrm>
        </p:spPr>
        <p:txBody>
          <a:bodyPr>
            <a:normAutofit fontScale="90000"/>
          </a:bodyPr>
          <a:lstStyle/>
          <a:p>
            <a:r>
              <a:rPr lang="pt-BR" b="1" dirty="0" smtClean="0">
                <a:solidFill>
                  <a:schemeClr val="accent3">
                    <a:lumMod val="75000"/>
                  </a:schemeClr>
                </a:solidFill>
              </a:rPr>
              <a:t>MORFOLOGIA E FISIOLOGIA VEGETAL</a:t>
            </a:r>
            <a:endParaRPr lang="pt-BR" b="1" dirty="0">
              <a:solidFill>
                <a:schemeClr val="accent3">
                  <a:lumMod val="75000"/>
                </a:schemeClr>
              </a:solidFill>
            </a:endParaRPr>
          </a:p>
        </p:txBody>
      </p:sp>
      <p:sp>
        <p:nvSpPr>
          <p:cNvPr id="7" name="Espaço Reservado para Conteúdo 6"/>
          <p:cNvSpPr>
            <a:spLocks noGrp="1"/>
          </p:cNvSpPr>
          <p:nvPr>
            <p:ph idx="1"/>
          </p:nvPr>
        </p:nvSpPr>
        <p:spPr>
          <a:xfrm>
            <a:off x="462372" y="1484312"/>
            <a:ext cx="8147248" cy="4969024"/>
          </a:xfrm>
        </p:spPr>
        <p:txBody>
          <a:bodyPr>
            <a:normAutofit/>
          </a:bodyPr>
          <a:lstStyle/>
          <a:p>
            <a:pPr marL="0" lvl="0" indent="0">
              <a:buNone/>
            </a:pPr>
            <a:r>
              <a:rPr lang="pt-BR" b="1" u="sng" dirty="0" smtClean="0">
                <a:solidFill>
                  <a:schemeClr val="accent6">
                    <a:lumMod val="50000"/>
                  </a:schemeClr>
                </a:solidFill>
              </a:rPr>
              <a:t>Conteúdos:</a:t>
            </a:r>
          </a:p>
          <a:p>
            <a:pPr marL="0" indent="0">
              <a:buNone/>
            </a:pPr>
            <a:r>
              <a:rPr lang="pt-BR" sz="2800" b="1" dirty="0"/>
              <a:t>4</a:t>
            </a:r>
            <a:r>
              <a:rPr lang="pt-BR" sz="3000" b="1" dirty="0" smtClean="0"/>
              <a:t>. Anatomia e morfologia vegetal:</a:t>
            </a:r>
            <a:endParaRPr lang="pt-BR" sz="3000" b="1" dirty="0"/>
          </a:p>
          <a:p>
            <a:pPr marL="0" indent="265113">
              <a:buNone/>
            </a:pPr>
            <a:r>
              <a:rPr lang="pt-BR" sz="3000" b="1" dirty="0" smtClean="0"/>
              <a:t>4.4 Folhas:</a:t>
            </a:r>
          </a:p>
          <a:p>
            <a:pPr marL="0" indent="265113">
              <a:buNone/>
            </a:pPr>
            <a:r>
              <a:rPr lang="pt-BR" sz="3000" dirty="0" smtClean="0"/>
              <a:t>4.4.1 Tipos;</a:t>
            </a:r>
          </a:p>
          <a:p>
            <a:pPr marL="0" indent="265113">
              <a:buNone/>
            </a:pPr>
            <a:r>
              <a:rPr lang="pt-BR" sz="3000" dirty="0" smtClean="0"/>
              <a:t>4.4.2 Composição;</a:t>
            </a:r>
          </a:p>
          <a:p>
            <a:pPr marL="0" indent="265113">
              <a:buNone/>
            </a:pPr>
            <a:r>
              <a:rPr lang="pt-BR" sz="3000" dirty="0" smtClean="0"/>
              <a:t>4.4.3 Formas e funções das  folhas.</a:t>
            </a:r>
            <a:endParaRPr lang="pt-BR" sz="3000" b="1" dirty="0" smtClean="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8514" y="2708920"/>
            <a:ext cx="1652460" cy="1560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0973" y="1844824"/>
            <a:ext cx="2388586" cy="1791440"/>
          </a:xfrm>
          <a:prstGeom prst="rect">
            <a:avLst/>
          </a:prstGeom>
          <a:ln>
            <a:noFill/>
          </a:ln>
          <a:effectLst>
            <a:outerShdw blurRad="292100" dist="139700" dir="2700000" algn="tl" rotWithShape="0">
              <a:srgbClr val="333333">
                <a:alpha val="65000"/>
              </a:srgbClr>
            </a:outerShdw>
          </a:effectLst>
        </p:spPr>
      </p:pic>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0959" y="3589226"/>
            <a:ext cx="1898600" cy="1423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8278" y="4882852"/>
            <a:ext cx="2093978" cy="1570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1525708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395536" y="1202022"/>
            <a:ext cx="7939017" cy="4525963"/>
          </a:xfrm>
        </p:spPr>
        <p:txBody>
          <a:bodyPr/>
          <a:lstStyle/>
          <a:p>
            <a:pPr algn="just"/>
            <a:r>
              <a:rPr lang="pt-BR" dirty="0" smtClean="0"/>
              <a:t> </a:t>
            </a:r>
            <a:r>
              <a:rPr lang="pt-BR" b="1" u="sng" dirty="0" smtClean="0"/>
              <a:t>Evolução dos vegetais:  </a:t>
            </a:r>
          </a:p>
          <a:p>
            <a:pPr marL="0" indent="0" algn="just">
              <a:buNone/>
            </a:pPr>
            <a:endParaRPr lang="pt-BR" b="1" u="sng" dirty="0"/>
          </a:p>
          <a:p>
            <a:pPr marL="0" indent="0" algn="just">
              <a:buNone/>
            </a:pPr>
            <a:endParaRPr lang="pt-BR" b="1" u="sng" dirty="0"/>
          </a:p>
        </p:txBody>
      </p:sp>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1835870"/>
            <a:ext cx="6120680" cy="4617466"/>
          </a:xfrm>
          <a:prstGeom prst="rect">
            <a:avLst/>
          </a:prstGeom>
          <a:ln>
            <a:noFill/>
          </a:ln>
          <a:effectLst>
            <a:outerShdw blurRad="292100" dist="139700" dir="2700000" algn="tl" rotWithShape="0">
              <a:srgbClr val="333333">
                <a:alpha val="65000"/>
              </a:srgbClr>
            </a:outerShdw>
          </a:effectLst>
        </p:spPr>
      </p:pic>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6" y="5400687"/>
            <a:ext cx="1837170" cy="10526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6135" y="5412301"/>
            <a:ext cx="1448862" cy="14488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348793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611560" y="1202022"/>
            <a:ext cx="7722993" cy="4525963"/>
          </a:xfrm>
        </p:spPr>
        <p:txBody>
          <a:bodyPr/>
          <a:lstStyle/>
          <a:p>
            <a:pPr algn="just"/>
            <a:r>
              <a:rPr lang="pt-BR" dirty="0" smtClean="0"/>
              <a:t> </a:t>
            </a:r>
            <a:r>
              <a:rPr lang="pt-BR" b="1" u="sng" dirty="0" smtClean="0"/>
              <a:t>Evolução dos vegetais: </a:t>
            </a:r>
          </a:p>
          <a:p>
            <a:pPr algn="just"/>
            <a:endParaRPr lang="pt-BR" b="1" u="sng" dirty="0"/>
          </a:p>
          <a:p>
            <a:pPr marL="0" indent="0" algn="just">
              <a:buNone/>
            </a:pPr>
            <a:r>
              <a:rPr lang="pt-BR" b="1" dirty="0" smtClean="0"/>
              <a:t>Atividade:</a:t>
            </a:r>
          </a:p>
          <a:p>
            <a:pPr algn="just"/>
            <a:r>
              <a:rPr lang="pt-BR" b="1" dirty="0" smtClean="0">
                <a:solidFill>
                  <a:srgbClr val="FF0000"/>
                </a:solidFill>
              </a:rPr>
              <a:t>Faça um texto sobre a evolução dos vegetais. (</a:t>
            </a:r>
          </a:p>
          <a:p>
            <a:pPr algn="just"/>
            <a:r>
              <a:rPr lang="pt-BR" b="1" dirty="0" smtClean="0">
                <a:solidFill>
                  <a:srgbClr val="FF0000"/>
                </a:solidFill>
              </a:rPr>
              <a:t>Individual. </a:t>
            </a:r>
            <a:endParaRPr lang="pt-BR" b="1" dirty="0">
              <a:solidFill>
                <a:srgbClr val="FF0000"/>
              </a:solidFill>
            </a:endParaRPr>
          </a:p>
          <a:p>
            <a:pPr marL="0" indent="0" algn="just">
              <a:buNone/>
            </a:pPr>
            <a:endParaRPr lang="pt-BR" b="1" u="sng" dirty="0"/>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6135" y="5412301"/>
            <a:ext cx="1448862" cy="14488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579243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pt-BR"/>
          </a:p>
        </p:txBody>
      </p:sp>
      <p:sp>
        <p:nvSpPr>
          <p:cNvPr id="5" name="Título 4"/>
          <p:cNvSpPr>
            <a:spLocks noGrp="1"/>
          </p:cNvSpPr>
          <p:nvPr>
            <p:ph type="title"/>
          </p:nvPr>
        </p:nvSpPr>
        <p:spPr/>
        <p:txBody>
          <a:bodyPr/>
          <a:lstStyle/>
          <a:p>
            <a:r>
              <a:rPr lang="pt-BR" b="1" dirty="0">
                <a:solidFill>
                  <a:schemeClr val="accent3">
                    <a:lumMod val="50000"/>
                  </a:schemeClr>
                </a:solidFill>
              </a:rPr>
              <a:t>Reino </a:t>
            </a:r>
            <a:r>
              <a:rPr lang="pt-BR" b="1" dirty="0" err="1" smtClean="0">
                <a:solidFill>
                  <a:schemeClr val="accent3">
                    <a:lumMod val="50000"/>
                  </a:schemeClr>
                </a:solidFill>
              </a:rPr>
              <a:t>Plantae</a:t>
            </a:r>
            <a:endParaRPr lang="pt-BR" dirty="0">
              <a:solidFill>
                <a:schemeClr val="accent3">
                  <a:lumMod val="50000"/>
                </a:schemeClr>
              </a:solidFill>
            </a:endParaRPr>
          </a:p>
        </p:txBody>
      </p:sp>
      <p:sp>
        <p:nvSpPr>
          <p:cNvPr id="3" name="Espaço Reservado para Conteúdo 2"/>
          <p:cNvSpPr>
            <a:spLocks noGrp="1"/>
          </p:cNvSpPr>
          <p:nvPr>
            <p:ph idx="1"/>
          </p:nvPr>
        </p:nvSpPr>
        <p:spPr>
          <a:xfrm>
            <a:off x="449407" y="1382701"/>
            <a:ext cx="7939017" cy="4525963"/>
          </a:xfrm>
        </p:spPr>
        <p:txBody>
          <a:bodyPr/>
          <a:lstStyle/>
          <a:p>
            <a:pPr algn="just"/>
            <a:r>
              <a:rPr lang="pt-BR" dirty="0" smtClean="0"/>
              <a:t> Aspectos anatômicos, morfológico, fisiológicos e sistemáticos das plantas.</a:t>
            </a:r>
          </a:p>
          <a:p>
            <a:pPr algn="just"/>
            <a:r>
              <a:rPr lang="pt-BR" dirty="0" smtClean="0"/>
              <a:t>Maior ênfase às angiospermas.  </a:t>
            </a:r>
            <a:endParaRPr lang="pt-BR" dirty="0"/>
          </a:p>
        </p:txBody>
      </p:sp>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082" y="3870874"/>
            <a:ext cx="1923678" cy="2564904"/>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2189" y="3060167"/>
            <a:ext cx="2848157" cy="2313049"/>
          </a:xfrm>
          <a:prstGeom prst="rect">
            <a:avLst/>
          </a:prstGeom>
        </p:spPr>
      </p:pic>
      <p:pic>
        <p:nvPicPr>
          <p:cNvPr id="8" name="Image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0938" y="5026081"/>
            <a:ext cx="2746538" cy="1831919"/>
          </a:xfrm>
          <a:prstGeom prst="rect">
            <a:avLst/>
          </a:prstGeom>
        </p:spPr>
      </p:pic>
      <p:pic>
        <p:nvPicPr>
          <p:cNvPr id="9" name="Image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0346" y="3060167"/>
            <a:ext cx="2729880" cy="2047410"/>
          </a:xfrm>
          <a:prstGeom prst="rect">
            <a:avLst/>
          </a:prstGeom>
        </p:spPr>
      </p:pic>
      <p:pic>
        <p:nvPicPr>
          <p:cNvPr id="10" name="Image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3525" y="5107577"/>
            <a:ext cx="2073630" cy="1555223"/>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7154" y="5053320"/>
            <a:ext cx="1807843" cy="18078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072450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pt-BR"/>
          </a:p>
        </p:txBody>
      </p:sp>
      <p:sp>
        <p:nvSpPr>
          <p:cNvPr id="3" name="Subtítulo 2"/>
          <p:cNvSpPr>
            <a:spLocks noGrp="1"/>
          </p:cNvSpPr>
          <p:nvPr>
            <p:ph type="subTitle" idx="1"/>
          </p:nvPr>
        </p:nvSpPr>
        <p:spPr/>
        <p:txBody>
          <a:bodyPr/>
          <a:lstStyle/>
          <a:p>
            <a:endParaRPr lang="pt-BR"/>
          </a:p>
        </p:txBody>
      </p:sp>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2780928"/>
            <a:ext cx="2833635" cy="2562330"/>
          </a:xfrm>
          <a:prstGeom prst="rect">
            <a:avLst/>
          </a:prstGeom>
        </p:spPr>
      </p:pic>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877" y="5013176"/>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Image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2114" y="492628"/>
            <a:ext cx="2694342" cy="1916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3981469"/>
            <a:ext cx="3425875" cy="2492871"/>
          </a:xfrm>
          <a:prstGeom prst="rect">
            <a:avLst/>
          </a:prstGeom>
          <a:ln>
            <a:noFill/>
          </a:ln>
          <a:effectLst>
            <a:outerShdw blurRad="292100" dist="139700" dir="2700000" algn="tl" rotWithShape="0">
              <a:srgbClr val="333333">
                <a:alpha val="65000"/>
              </a:srgbClr>
            </a:outerShdw>
          </a:effectLst>
        </p:spPr>
      </p:pic>
      <p:pic>
        <p:nvPicPr>
          <p:cNvPr id="11" name="Image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3768" y="525134"/>
            <a:ext cx="1748605" cy="28765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CaixaDeTexto 9"/>
          <p:cNvSpPr txBox="1"/>
          <p:nvPr/>
        </p:nvSpPr>
        <p:spPr>
          <a:xfrm>
            <a:off x="1072275" y="2803575"/>
            <a:ext cx="7128792" cy="769441"/>
          </a:xfrm>
          <a:prstGeom prst="rect">
            <a:avLst/>
          </a:prstGeom>
          <a:solidFill>
            <a:schemeClr val="bg2">
              <a:lumMod val="75000"/>
            </a:schemeClr>
          </a:solidFill>
        </p:spPr>
        <p:txBody>
          <a:bodyPr wrap="square" rtlCol="0">
            <a:spAutoFit/>
          </a:bodyPr>
          <a:lstStyle/>
          <a:p>
            <a:pPr algn="ctr"/>
            <a:r>
              <a:rPr lang="pt-BR" sz="4400" b="1" dirty="0" smtClean="0">
                <a:solidFill>
                  <a:schemeClr val="accent3">
                    <a:lumMod val="75000"/>
                  </a:schemeClr>
                </a:solidFill>
              </a:rPr>
              <a:t>OBRIGADA!</a:t>
            </a:r>
            <a:endParaRPr lang="pt-BR" sz="4400" b="1" dirty="0">
              <a:solidFill>
                <a:schemeClr val="accent3">
                  <a:lumMod val="75000"/>
                </a:schemeClr>
              </a:solidFill>
            </a:endParaRPr>
          </a:p>
        </p:txBody>
      </p:sp>
      <p:pic>
        <p:nvPicPr>
          <p:cNvPr id="5" name="Imagem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2576"/>
            <a:ext cx="3219450" cy="1419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CaixaDeTexto 11"/>
          <p:cNvSpPr txBox="1"/>
          <p:nvPr/>
        </p:nvSpPr>
        <p:spPr>
          <a:xfrm>
            <a:off x="4355976" y="4077072"/>
            <a:ext cx="4320480" cy="954107"/>
          </a:xfrm>
          <a:prstGeom prst="rect">
            <a:avLst/>
          </a:prstGeom>
          <a:noFill/>
        </p:spPr>
        <p:txBody>
          <a:bodyPr wrap="square" rtlCol="0">
            <a:spAutoFit/>
          </a:bodyPr>
          <a:lstStyle/>
          <a:p>
            <a:r>
              <a:rPr lang="pt-BR" sz="2800" b="1" dirty="0" err="1" smtClean="0">
                <a:solidFill>
                  <a:schemeClr val="tx1">
                    <a:lumMod val="95000"/>
                    <a:lumOff val="5000"/>
                  </a:schemeClr>
                </a:solidFill>
              </a:rPr>
              <a:t>Profª</a:t>
            </a:r>
            <a:r>
              <a:rPr lang="pt-BR" sz="2800" b="1" dirty="0" smtClean="0">
                <a:solidFill>
                  <a:schemeClr val="tx1">
                    <a:lumMod val="95000"/>
                    <a:lumOff val="5000"/>
                  </a:schemeClr>
                </a:solidFill>
              </a:rPr>
              <a:t> </a:t>
            </a:r>
            <a:r>
              <a:rPr lang="pt-BR" sz="2800" b="1" dirty="0" err="1" smtClean="0">
                <a:solidFill>
                  <a:schemeClr val="tx1">
                    <a:lumMod val="95000"/>
                    <a:lumOff val="5000"/>
                  </a:schemeClr>
                </a:solidFill>
              </a:rPr>
              <a:t>Msc</a:t>
            </a:r>
            <a:r>
              <a:rPr lang="pt-BR" sz="2800" b="1" dirty="0" smtClean="0">
                <a:solidFill>
                  <a:schemeClr val="tx1">
                    <a:lumMod val="95000"/>
                    <a:lumOff val="5000"/>
                  </a:schemeClr>
                </a:solidFill>
              </a:rPr>
              <a:t>.  </a:t>
            </a:r>
            <a:r>
              <a:rPr lang="pt-BR" sz="2800" b="1" dirty="0" err="1" smtClean="0">
                <a:solidFill>
                  <a:schemeClr val="tx1">
                    <a:lumMod val="95000"/>
                    <a:lumOff val="5000"/>
                  </a:schemeClr>
                </a:solidFill>
              </a:rPr>
              <a:t>Hélida</a:t>
            </a:r>
            <a:r>
              <a:rPr lang="pt-BR" sz="2800" b="1" dirty="0" smtClean="0">
                <a:solidFill>
                  <a:schemeClr val="tx1">
                    <a:lumMod val="95000"/>
                    <a:lumOff val="5000"/>
                  </a:schemeClr>
                </a:solidFill>
              </a:rPr>
              <a:t> Mesquita</a:t>
            </a:r>
          </a:p>
          <a:p>
            <a:r>
              <a:rPr lang="pt-BR" sz="2800" b="1" dirty="0" err="1" smtClean="0">
                <a:solidFill>
                  <a:schemeClr val="tx1">
                    <a:lumMod val="95000"/>
                    <a:lumOff val="5000"/>
                  </a:schemeClr>
                </a:solidFill>
              </a:rPr>
              <a:t>Engª</a:t>
            </a:r>
            <a:r>
              <a:rPr lang="pt-BR" sz="2800" b="1" dirty="0" smtClean="0">
                <a:solidFill>
                  <a:schemeClr val="tx1">
                    <a:lumMod val="95000"/>
                    <a:lumOff val="5000"/>
                  </a:schemeClr>
                </a:solidFill>
              </a:rPr>
              <a:t> Agrônoma </a:t>
            </a:r>
          </a:p>
        </p:txBody>
      </p:sp>
      <p:sp>
        <p:nvSpPr>
          <p:cNvPr id="13" name="CaixaDeTexto 12"/>
          <p:cNvSpPr txBox="1"/>
          <p:nvPr/>
        </p:nvSpPr>
        <p:spPr>
          <a:xfrm>
            <a:off x="3818037" y="5766454"/>
            <a:ext cx="2046733" cy="707886"/>
          </a:xfrm>
          <a:prstGeom prst="rect">
            <a:avLst/>
          </a:prstGeom>
          <a:noFill/>
        </p:spPr>
        <p:txBody>
          <a:bodyPr wrap="square" rtlCol="0">
            <a:spAutoFit/>
          </a:bodyPr>
          <a:lstStyle/>
          <a:p>
            <a:pPr algn="ctr"/>
            <a:r>
              <a:rPr lang="pt-BR" sz="2000" b="1" dirty="0" smtClean="0">
                <a:solidFill>
                  <a:srgbClr val="FF0000"/>
                </a:solidFill>
              </a:rPr>
              <a:t>Apodi-RN </a:t>
            </a:r>
          </a:p>
          <a:p>
            <a:pPr algn="ctr"/>
            <a:r>
              <a:rPr lang="pt-BR" sz="2000" b="1" dirty="0" smtClean="0">
                <a:solidFill>
                  <a:srgbClr val="FF0000"/>
                </a:solidFill>
              </a:rPr>
              <a:t>2012</a:t>
            </a:r>
            <a:endParaRPr lang="pt-BR" sz="2000" b="1" dirty="0">
              <a:solidFill>
                <a:srgbClr val="FF0000"/>
              </a:solidFill>
            </a:endParaRPr>
          </a:p>
        </p:txBody>
      </p:sp>
    </p:spTree>
    <p:extLst>
      <p:ext uri="{BB962C8B-B14F-4D97-AF65-F5344CB8AC3E}">
        <p14:creationId xmlns:p14="http://schemas.microsoft.com/office/powerpoint/2010/main" val="33555474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edondar Retângulo em um Canto Diagonal 3"/>
          <p:cNvSpPr/>
          <p:nvPr/>
        </p:nvSpPr>
        <p:spPr>
          <a:xfrm>
            <a:off x="395536" y="476672"/>
            <a:ext cx="8280920" cy="5976664"/>
          </a:xfrm>
          <a:prstGeom prst="round2DiagRect">
            <a:avLst/>
          </a:prstGeom>
          <a:solidFill>
            <a:schemeClr val="accent3">
              <a:lumMod val="40000"/>
              <a:lumOff val="60000"/>
            </a:schemeClr>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ítulo 5"/>
          <p:cNvSpPr>
            <a:spLocks noGrp="1"/>
          </p:cNvSpPr>
          <p:nvPr>
            <p:ph type="title"/>
          </p:nvPr>
        </p:nvSpPr>
        <p:spPr>
          <a:xfrm>
            <a:off x="590872" y="476672"/>
            <a:ext cx="8229600" cy="1143000"/>
          </a:xfrm>
        </p:spPr>
        <p:txBody>
          <a:bodyPr>
            <a:normAutofit fontScale="90000"/>
          </a:bodyPr>
          <a:lstStyle/>
          <a:p>
            <a:r>
              <a:rPr lang="pt-BR" b="1" dirty="0" smtClean="0">
                <a:solidFill>
                  <a:schemeClr val="accent3">
                    <a:lumMod val="75000"/>
                  </a:schemeClr>
                </a:solidFill>
              </a:rPr>
              <a:t>MORFOLOGIA E FISIOLOGIA VEGETAL</a:t>
            </a:r>
            <a:endParaRPr lang="pt-BR" b="1" dirty="0">
              <a:solidFill>
                <a:schemeClr val="accent3">
                  <a:lumMod val="75000"/>
                </a:schemeClr>
              </a:solidFill>
            </a:endParaRPr>
          </a:p>
        </p:txBody>
      </p:sp>
      <p:sp>
        <p:nvSpPr>
          <p:cNvPr id="7" name="Espaço Reservado para Conteúdo 6"/>
          <p:cNvSpPr>
            <a:spLocks noGrp="1"/>
          </p:cNvSpPr>
          <p:nvPr>
            <p:ph idx="1"/>
          </p:nvPr>
        </p:nvSpPr>
        <p:spPr>
          <a:xfrm>
            <a:off x="462372" y="1484312"/>
            <a:ext cx="8147248" cy="4969024"/>
          </a:xfrm>
        </p:spPr>
        <p:txBody>
          <a:bodyPr>
            <a:normAutofit/>
          </a:bodyPr>
          <a:lstStyle/>
          <a:p>
            <a:pPr marL="0" lvl="0" indent="0">
              <a:buNone/>
            </a:pPr>
            <a:r>
              <a:rPr lang="pt-BR" b="1" u="sng" dirty="0" smtClean="0">
                <a:solidFill>
                  <a:schemeClr val="accent6">
                    <a:lumMod val="50000"/>
                  </a:schemeClr>
                </a:solidFill>
              </a:rPr>
              <a:t>Conteúdos:</a:t>
            </a:r>
          </a:p>
          <a:p>
            <a:pPr marL="0" indent="0">
              <a:buNone/>
            </a:pPr>
            <a:r>
              <a:rPr lang="pt-BR" sz="2800" b="1" dirty="0"/>
              <a:t>4</a:t>
            </a:r>
            <a:r>
              <a:rPr lang="pt-BR" sz="3000" b="1" dirty="0" smtClean="0"/>
              <a:t>. Anatomia e morfologia vegetal:</a:t>
            </a:r>
            <a:endParaRPr lang="pt-BR" sz="3000" b="1" dirty="0"/>
          </a:p>
          <a:p>
            <a:pPr marL="0" indent="265113">
              <a:buNone/>
            </a:pPr>
            <a:r>
              <a:rPr lang="pt-BR" sz="3000" b="1" dirty="0" smtClean="0"/>
              <a:t>4.5 Flor:</a:t>
            </a:r>
          </a:p>
          <a:p>
            <a:pPr marL="0" indent="265113">
              <a:buNone/>
            </a:pPr>
            <a:r>
              <a:rPr lang="pt-BR" sz="3000" dirty="0" smtClean="0"/>
              <a:t>4.5.1 </a:t>
            </a:r>
            <a:r>
              <a:rPr lang="pt-BR" sz="3000" dirty="0"/>
              <a:t>Tipos;</a:t>
            </a:r>
          </a:p>
          <a:p>
            <a:pPr marL="0" indent="265113">
              <a:buNone/>
            </a:pPr>
            <a:r>
              <a:rPr lang="pt-BR" sz="3000" dirty="0" smtClean="0"/>
              <a:t>4.5.2 </a:t>
            </a:r>
            <a:r>
              <a:rPr lang="pt-BR" sz="3000" dirty="0"/>
              <a:t>Composição;</a:t>
            </a:r>
          </a:p>
          <a:p>
            <a:pPr marL="0" indent="265113">
              <a:buNone/>
            </a:pPr>
            <a:r>
              <a:rPr lang="pt-BR" sz="3000" dirty="0" smtClean="0"/>
              <a:t>4.5.3 </a:t>
            </a:r>
            <a:r>
              <a:rPr lang="pt-BR" sz="3000" dirty="0"/>
              <a:t>Formas ;</a:t>
            </a:r>
          </a:p>
          <a:p>
            <a:pPr marL="0" indent="265113">
              <a:buNone/>
            </a:pPr>
            <a:r>
              <a:rPr lang="pt-BR" sz="3000" dirty="0" smtClean="0"/>
              <a:t>4.5.4 </a:t>
            </a:r>
            <a:r>
              <a:rPr lang="pt-BR" sz="3000" dirty="0"/>
              <a:t>Funções da flor</a:t>
            </a:r>
            <a:r>
              <a:rPr lang="pt-BR" sz="3000" dirty="0" smtClean="0"/>
              <a:t>.</a:t>
            </a:r>
            <a:endParaRPr lang="pt-BR" sz="3000" b="1" dirty="0" smtClean="0"/>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176" y="1340768"/>
            <a:ext cx="2465850" cy="1849388"/>
          </a:xfrm>
          <a:prstGeom prst="rect">
            <a:avLst/>
          </a:prstGeom>
          <a:ln>
            <a:noFill/>
          </a:ln>
          <a:effectLst>
            <a:outerShdw blurRad="292100" dist="139700" dir="2700000" algn="tl" rotWithShape="0">
              <a:srgbClr val="333333">
                <a:alpha val="65000"/>
              </a:srgbClr>
            </a:outerShdw>
          </a:effectLst>
        </p:spPr>
      </p:pic>
      <p:pic>
        <p:nvPicPr>
          <p:cNvPr id="11" name="Image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964" y="3190155"/>
            <a:ext cx="2491062" cy="2548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m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3968" y="3185567"/>
            <a:ext cx="1872208" cy="187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877" y="5057775"/>
            <a:ext cx="1905000" cy="190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Imagem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3322" y="5057775"/>
            <a:ext cx="1859618" cy="1396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1750903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6510</TotalTime>
  <Words>2185</Words>
  <Application>Microsoft Office PowerPoint</Application>
  <PresentationFormat>Apresentação na tela (4:3)</PresentationFormat>
  <Paragraphs>376</Paragraphs>
  <Slides>83</Slides>
  <Notes>4</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83</vt:i4>
      </vt:variant>
    </vt:vector>
  </HeadingPairs>
  <TitlesOfParts>
    <vt:vector size="87" baseType="lpstr">
      <vt:lpstr>Arial</vt:lpstr>
      <vt:lpstr>Calibri</vt:lpstr>
      <vt:lpstr>Wingdings</vt:lpstr>
      <vt:lpstr>Tema do Office</vt:lpstr>
      <vt:lpstr>Apresentação do PowerPoint</vt:lpstr>
      <vt:lpstr>MORFOLOGIA E FISIOLOGIA VEGETAL</vt:lpstr>
      <vt:lpstr>MORFOLOGIA E FISIOLOGIA VEGETAL</vt:lpstr>
      <vt:lpstr>MORFOLOGIA E FISIOLOGIA VEGETAL</vt:lpstr>
      <vt:lpstr>MORFOLOGIA E FISIOLOGIA VEGETAL</vt:lpstr>
      <vt:lpstr>MORFOLOGIA E FISIOLOGIA VEGETAL</vt:lpstr>
      <vt:lpstr>MORFOLOGIA E FISIOLOGIA VEGETAL</vt:lpstr>
      <vt:lpstr>MORFOLOGIA E FISIOLOGIA VEGETAL</vt:lpstr>
      <vt:lpstr>MORFOLOGIA E FISIOLOGIA VEGETAL</vt:lpstr>
      <vt:lpstr>MORFOLOGIA E FISIOLOGIA VEGETAL</vt:lpstr>
      <vt:lpstr>MORFOLOGIA E FISIOLOGIA VEGETAL</vt:lpstr>
      <vt:lpstr>MORFOLOGIA E FISIOLOGIA VEGETAL</vt:lpstr>
      <vt:lpstr>MORFOLOGIA E FISIOLOGIA VEGETAL</vt:lpstr>
      <vt:lpstr>MORFOLOGIA E FISIOLOGIA VEGETAL</vt:lpstr>
      <vt:lpstr>MORFOLOGIA E FISIOLOGIA VEGETAL</vt:lpstr>
      <vt:lpstr>MORFOLOGIA E FISIOLOGIA VEGETAL</vt:lpstr>
      <vt:lpstr>MORFOLOGIA E FISIOLOGIA VEGETAL</vt:lpstr>
      <vt:lpstr>MORFOLOGIA E FISIOLOGIA VEGETAL</vt:lpstr>
      <vt:lpstr>Apresentação do PowerPoint</vt:lpstr>
      <vt:lpstr>Qual a diferença entre as duas plantas?</vt:lpstr>
      <vt:lpstr>Seres vivos!</vt:lpstr>
      <vt:lpstr>Diversidade </vt:lpstr>
      <vt:lpstr>Diversidade </vt:lpstr>
      <vt:lpstr>Diversidade </vt:lpstr>
      <vt:lpstr>Diversidade </vt:lpstr>
      <vt:lpstr>Diversidade</vt:lpstr>
      <vt:lpstr>Diversidade</vt:lpstr>
      <vt:lpstr>Diversidade</vt:lpstr>
      <vt:lpstr>Taxonomia </vt:lpstr>
      <vt:lpstr>Taxonomia </vt:lpstr>
      <vt:lpstr>Taxonomia </vt:lpstr>
      <vt:lpstr>Taxonomia </vt:lpstr>
      <vt:lpstr>Taxonomia </vt:lpstr>
      <vt:lpstr>Taxonomia </vt:lpstr>
      <vt:lpstr>Taxonomia </vt:lpstr>
      <vt:lpstr>Taxonomia </vt:lpstr>
      <vt:lpstr>Taxonomia </vt:lpstr>
      <vt:lpstr>Taxonomia </vt:lpstr>
      <vt:lpstr>Taxonomia </vt:lpstr>
      <vt:lpstr>Taxonomia </vt:lpstr>
      <vt:lpstr>Características do Reino Plantae</vt:lpstr>
      <vt:lpstr>PRINCIPAIS GRUPOS</vt:lpstr>
      <vt:lpstr>CRIPTÓGAMAS</vt:lpstr>
      <vt:lpstr>BRIÓFITAS</vt:lpstr>
      <vt:lpstr>Apresentação do PowerPoint</vt:lpstr>
      <vt:lpstr>PTERIDÓFITAS  </vt:lpstr>
      <vt:lpstr>Apresentação do PowerPoint</vt:lpstr>
      <vt:lpstr>Fanerógamas (Fâneros – Expostos – Gamos – Casamento)</vt:lpstr>
      <vt:lpstr>GIMNOSPERMAS</vt:lpstr>
      <vt:lpstr>Apresentação do PowerPoint</vt:lpstr>
      <vt:lpstr>ANGIOSPERMA</vt:lpstr>
      <vt:lpstr>Apresentação do PowerPoint</vt:lpstr>
      <vt:lpstr>Apresentação do PowerPoint</vt:lpstr>
      <vt:lpstr>Apresentação do PowerPoint</vt:lpstr>
      <vt:lpstr>Apresentação do PowerPoint</vt:lpstr>
      <vt:lpstr>Apresentação do PowerPoint</vt:lpstr>
      <vt:lpstr>Apresentação do PowerPoint</vt:lpstr>
      <vt:lpstr>Reino Plantae</vt:lpstr>
      <vt:lpstr>Reino Plantae</vt:lpstr>
      <vt:lpstr>Reino Plantae</vt:lpstr>
      <vt:lpstr>Reino Plantae</vt:lpstr>
      <vt:lpstr>Reino Plantae</vt:lpstr>
      <vt:lpstr>Reino Plantae</vt:lpstr>
      <vt:lpstr>Reino Plantae</vt:lpstr>
      <vt:lpstr>Reino Plantae</vt:lpstr>
      <vt:lpstr>Reino Plantae</vt:lpstr>
      <vt:lpstr>Reino Plantae</vt:lpstr>
      <vt:lpstr>Reino Plantae</vt:lpstr>
      <vt:lpstr>Reino Plantae</vt:lpstr>
      <vt:lpstr>Reino Plantae</vt:lpstr>
      <vt:lpstr>Reino Plantae</vt:lpstr>
      <vt:lpstr>Reino Plantae</vt:lpstr>
      <vt:lpstr>Reino Plantae</vt:lpstr>
      <vt:lpstr>Reino Plantae</vt:lpstr>
      <vt:lpstr>Reino Plantae</vt:lpstr>
      <vt:lpstr>Reino Plantae</vt:lpstr>
      <vt:lpstr>Reino Plantae</vt:lpstr>
      <vt:lpstr>Reino Plantae</vt:lpstr>
      <vt:lpstr>Reino Plantae</vt:lpstr>
      <vt:lpstr>Reino Plantae</vt:lpstr>
      <vt:lpstr>Reino Plantae</vt:lpstr>
      <vt:lpstr>Reino Plantae</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Hélida</dc:creator>
  <cp:lastModifiedBy>REVISOR</cp:lastModifiedBy>
  <cp:revision>138</cp:revision>
  <dcterms:created xsi:type="dcterms:W3CDTF">2012-10-24T19:18:38Z</dcterms:created>
  <dcterms:modified xsi:type="dcterms:W3CDTF">2014-10-23T19:55:54Z</dcterms:modified>
</cp:coreProperties>
</file>