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sldIdLst>
    <p:sldId id="256" r:id="rId2"/>
    <p:sldId id="257" r:id="rId3"/>
    <p:sldId id="269" r:id="rId4"/>
    <p:sldId id="259" r:id="rId5"/>
    <p:sldId id="260" r:id="rId6"/>
    <p:sldId id="262" r:id="rId7"/>
    <p:sldId id="261" r:id="rId8"/>
    <p:sldId id="264" r:id="rId9"/>
    <p:sldId id="263" r:id="rId10"/>
    <p:sldId id="272" r:id="rId11"/>
    <p:sldId id="265" r:id="rId12"/>
    <p:sldId id="258" r:id="rId13"/>
    <p:sldId id="267" r:id="rId14"/>
    <p:sldId id="268" r:id="rId15"/>
    <p:sldId id="270" r:id="rId16"/>
    <p:sldId id="271" r:id="rId17"/>
    <p:sldId id="266" r:id="rId18"/>
    <p:sldId id="291" r:id="rId19"/>
    <p:sldId id="280" r:id="rId20"/>
    <p:sldId id="290" r:id="rId21"/>
    <p:sldId id="274" r:id="rId22"/>
    <p:sldId id="278" r:id="rId23"/>
    <p:sldId id="275" r:id="rId24"/>
    <p:sldId id="279" r:id="rId25"/>
    <p:sldId id="281" r:id="rId26"/>
    <p:sldId id="282" r:id="rId27"/>
    <p:sldId id="285" r:id="rId28"/>
    <p:sldId id="284" r:id="rId29"/>
    <p:sldId id="283" r:id="rId30"/>
    <p:sldId id="288" r:id="rId31"/>
    <p:sldId id="286" r:id="rId32"/>
    <p:sldId id="289" r:id="rId33"/>
    <p:sldId id="303" r:id="rId34"/>
    <p:sldId id="304" r:id="rId35"/>
    <p:sldId id="309" r:id="rId36"/>
    <p:sldId id="305" r:id="rId37"/>
    <p:sldId id="306" r:id="rId38"/>
    <p:sldId id="310" r:id="rId39"/>
    <p:sldId id="311" r:id="rId40"/>
    <p:sldId id="314" r:id="rId41"/>
    <p:sldId id="312" r:id="rId42"/>
    <p:sldId id="313" r:id="rId43"/>
    <p:sldId id="307" r:id="rId44"/>
    <p:sldId id="315" r:id="rId45"/>
    <p:sldId id="317" r:id="rId46"/>
    <p:sldId id="308" r:id="rId47"/>
    <p:sldId id="296" r:id="rId48"/>
    <p:sldId id="318" r:id="rId49"/>
    <p:sldId id="320" r:id="rId50"/>
    <p:sldId id="322" r:id="rId51"/>
    <p:sldId id="319" r:id="rId52"/>
    <p:sldId id="324" r:id="rId53"/>
    <p:sldId id="326" r:id="rId54"/>
    <p:sldId id="325" r:id="rId55"/>
    <p:sldId id="328" r:id="rId56"/>
    <p:sldId id="327" r:id="rId57"/>
    <p:sldId id="287" r:id="rId58"/>
    <p:sldId id="331" r:id="rId59"/>
    <p:sldId id="329" r:id="rId60"/>
    <p:sldId id="330" r:id="rId61"/>
    <p:sldId id="292" r:id="rId62"/>
    <p:sldId id="332" r:id="rId63"/>
    <p:sldId id="333" r:id="rId64"/>
    <p:sldId id="334" r:id="rId65"/>
    <p:sldId id="336" r:id="rId66"/>
    <p:sldId id="293" r:id="rId67"/>
    <p:sldId id="297" r:id="rId68"/>
    <p:sldId id="337" r:id="rId69"/>
    <p:sldId id="335" r:id="rId70"/>
    <p:sldId id="338" r:id="rId71"/>
    <p:sldId id="295" r:id="rId72"/>
    <p:sldId id="339" r:id="rId73"/>
    <p:sldId id="341" r:id="rId74"/>
    <p:sldId id="343" r:id="rId75"/>
    <p:sldId id="342" r:id="rId76"/>
    <p:sldId id="344" r:id="rId77"/>
    <p:sldId id="345" r:id="rId78"/>
    <p:sldId id="294" r:id="rId79"/>
    <p:sldId id="346" r:id="rId80"/>
    <p:sldId id="347" r:id="rId81"/>
    <p:sldId id="350" r:id="rId82"/>
    <p:sldId id="351" r:id="rId83"/>
    <p:sldId id="354" r:id="rId84"/>
    <p:sldId id="299" r:id="rId85"/>
    <p:sldId id="355" r:id="rId86"/>
    <p:sldId id="356" r:id="rId87"/>
    <p:sldId id="357" r:id="rId88"/>
    <p:sldId id="353" r:id="rId89"/>
    <p:sldId id="358" r:id="rId90"/>
    <p:sldId id="352" r:id="rId91"/>
    <p:sldId id="359" r:id="rId92"/>
    <p:sldId id="360" r:id="rId93"/>
    <p:sldId id="361" r:id="rId94"/>
    <p:sldId id="300" r:id="rId95"/>
    <p:sldId id="364" r:id="rId96"/>
    <p:sldId id="365" r:id="rId97"/>
    <p:sldId id="366" r:id="rId98"/>
    <p:sldId id="372" r:id="rId99"/>
    <p:sldId id="371" r:id="rId100"/>
    <p:sldId id="373" r:id="rId101"/>
    <p:sldId id="298" r:id="rId102"/>
    <p:sldId id="301" r:id="rId103"/>
    <p:sldId id="367" r:id="rId104"/>
    <p:sldId id="302" r:id="rId105"/>
    <p:sldId id="370" r:id="rId106"/>
    <p:sldId id="368" r:id="rId107"/>
    <p:sldId id="369" r:id="rId108"/>
    <p:sldId id="362" r:id="rId109"/>
    <p:sldId id="374" r:id="rId110"/>
    <p:sldId id="316" r:id="rId111"/>
    <p:sldId id="363" r:id="rId11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Estilo Médio 1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60"/>
  </p:normalViewPr>
  <p:slideViewPr>
    <p:cSldViewPr>
      <p:cViewPr varScale="1">
        <p:scale>
          <a:sx n="65" d="100"/>
          <a:sy n="65" d="100"/>
        </p:scale>
        <p:origin x="-14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A3D2E-3E47-4AC1-B714-296A2E36A880}" type="datetimeFigureOut">
              <a:rPr lang="pt-BR" smtClean="0"/>
              <a:t>31/01/2013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81DF3-7AC7-4AC9-BA9E-1EC732E2D7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9908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110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32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34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35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36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37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38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39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40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41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42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43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44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45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46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57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58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59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60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61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62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63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64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65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71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72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73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74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75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76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77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78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79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80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81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82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83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84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85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86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87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88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89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90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91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92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93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94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95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96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97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98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99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100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101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102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103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104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105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106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107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108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1DF3-7AC7-4AC9-BA9E-1EC732E2D72E}" type="slidenum">
              <a:rPr lang="pt-BR" smtClean="0"/>
              <a:t>109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65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47137-D97C-4AE3-AD64-77BBACBD0332}" type="datetimeFigureOut">
              <a:rPr lang="pt-BR" smtClean="0"/>
              <a:t>31/01/2013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D551-0791-4A11-BEE4-DE2BC9D83A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757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47137-D97C-4AE3-AD64-77BBACBD0332}" type="datetimeFigureOut">
              <a:rPr lang="pt-BR" smtClean="0"/>
              <a:t>31/01/2013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D551-0791-4A11-BEE4-DE2BC9D83A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809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47137-D97C-4AE3-AD64-77BBACBD0332}" type="datetimeFigureOut">
              <a:rPr lang="pt-BR" smtClean="0"/>
              <a:t>31/01/2013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D551-0791-4A11-BEE4-DE2BC9D83A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554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47137-D97C-4AE3-AD64-77BBACBD0332}" type="datetimeFigureOut">
              <a:rPr lang="pt-BR" smtClean="0"/>
              <a:t>31/01/2013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D551-0791-4A11-BEE4-DE2BC9D83A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614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47137-D97C-4AE3-AD64-77BBACBD0332}" type="datetimeFigureOut">
              <a:rPr lang="pt-BR" smtClean="0"/>
              <a:t>31/01/2013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D551-0791-4A11-BEE4-DE2BC9D83A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748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47137-D97C-4AE3-AD64-77BBACBD0332}" type="datetimeFigureOut">
              <a:rPr lang="pt-BR" smtClean="0"/>
              <a:t>31/01/2013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D551-0791-4A11-BEE4-DE2BC9D83A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730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47137-D97C-4AE3-AD64-77BBACBD0332}" type="datetimeFigureOut">
              <a:rPr lang="pt-BR" smtClean="0"/>
              <a:t>31/01/2013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D551-0791-4A11-BEE4-DE2BC9D83A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205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47137-D97C-4AE3-AD64-77BBACBD0332}" type="datetimeFigureOut">
              <a:rPr lang="pt-BR" smtClean="0"/>
              <a:t>31/01/2013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D551-0791-4A11-BEE4-DE2BC9D83A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88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47137-D97C-4AE3-AD64-77BBACBD0332}" type="datetimeFigureOut">
              <a:rPr lang="pt-BR" smtClean="0"/>
              <a:t>31/01/2013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D551-0791-4A11-BEE4-DE2BC9D83A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515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47137-D97C-4AE3-AD64-77BBACBD0332}" type="datetimeFigureOut">
              <a:rPr lang="pt-BR" smtClean="0"/>
              <a:t>31/01/2013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D551-0791-4A11-BEE4-DE2BC9D83A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053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47137-D97C-4AE3-AD64-77BBACBD0332}" type="datetimeFigureOut">
              <a:rPr lang="pt-BR" smtClean="0"/>
              <a:t>31/01/2013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D551-0791-4A11-BEE4-DE2BC9D83A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852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47137-D97C-4AE3-AD64-77BBACBD0332}" type="datetimeFigureOut">
              <a:rPr lang="pt-BR" smtClean="0"/>
              <a:t>31/01/2013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1D551-0791-4A11-BEE4-DE2BC9D83A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675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gif"/><Relationship Id="rId4" Type="http://schemas.openxmlformats.org/officeDocument/2006/relationships/image" Target="../media/image13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gif"/><Relationship Id="rId4" Type="http://schemas.openxmlformats.org/officeDocument/2006/relationships/image" Target="../media/image130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3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gif"/><Relationship Id="rId5" Type="http://schemas.openxmlformats.org/officeDocument/2006/relationships/image" Target="../media/image134.jpg"/><Relationship Id="rId4" Type="http://schemas.openxmlformats.org/officeDocument/2006/relationships/image" Target="../media/image133.gi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gif"/><Relationship Id="rId4" Type="http://schemas.openxmlformats.org/officeDocument/2006/relationships/image" Target="../media/image137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8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eg"/><Relationship Id="rId9" Type="http://schemas.openxmlformats.org/officeDocument/2006/relationships/image" Target="../media/image39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97.gi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jp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5" Type="http://schemas.openxmlformats.org/officeDocument/2006/relationships/image" Target="../media/image61.png"/><Relationship Id="rId4" Type="http://schemas.openxmlformats.org/officeDocument/2006/relationships/image" Target="../media/image60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8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59.jpg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71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gif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g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43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27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gif"/><Relationship Id="rId4" Type="http://schemas.openxmlformats.org/officeDocument/2006/relationships/image" Target="../media/image9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g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g"/><Relationship Id="rId4" Type="http://schemas.openxmlformats.org/officeDocument/2006/relationships/image" Target="../media/image106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g"/><Relationship Id="rId5" Type="http://schemas.openxmlformats.org/officeDocument/2006/relationships/image" Target="../media/image103.png"/><Relationship Id="rId4" Type="http://schemas.openxmlformats.org/officeDocument/2006/relationships/image" Target="../media/image10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gif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g"/><Relationship Id="rId4" Type="http://schemas.openxmlformats.org/officeDocument/2006/relationships/image" Target="../media/image1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g"/><Relationship Id="rId4" Type="http://schemas.openxmlformats.org/officeDocument/2006/relationships/image" Target="../media/image118.gi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g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g"/><Relationship Id="rId4" Type="http://schemas.openxmlformats.org/officeDocument/2006/relationships/image" Target="../media/image124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476672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6"/>
            <a:ext cx="3219450" cy="1419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CaixaDeTexto 7"/>
          <p:cNvSpPr txBox="1"/>
          <p:nvPr/>
        </p:nvSpPr>
        <p:spPr>
          <a:xfrm>
            <a:off x="3818037" y="5555833"/>
            <a:ext cx="2046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accent3"/>
                </a:solidFill>
              </a:rPr>
              <a:t>Apodi-RN </a:t>
            </a:r>
          </a:p>
          <a:p>
            <a:pPr algn="ctr"/>
            <a:r>
              <a:rPr lang="pt-BR" sz="2800" b="1" dirty="0" smtClean="0">
                <a:solidFill>
                  <a:schemeClr val="accent3"/>
                </a:solidFill>
              </a:rPr>
              <a:t>2012</a:t>
            </a:r>
            <a:endParaRPr lang="pt-BR" sz="2800" b="1" dirty="0">
              <a:solidFill>
                <a:schemeClr val="accent3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5178"/>
            <a:ext cx="2619032" cy="1407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74" y="606750"/>
            <a:ext cx="2448872" cy="1781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29" y="4184119"/>
            <a:ext cx="1834904" cy="1392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3" y="4184119"/>
            <a:ext cx="1753844" cy="1798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725" y="606750"/>
            <a:ext cx="2292604" cy="1920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1072275" y="2534919"/>
            <a:ext cx="7128792" cy="1446550"/>
          </a:xfrm>
          <a:prstGeom prst="rect">
            <a:avLst/>
          </a:prstGeom>
          <a:solidFill>
            <a:schemeClr val="accent6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/>
              <a:t>MORFOLOGIA E FISIOLOGIA VEGETAL: </a:t>
            </a:r>
            <a:r>
              <a:rPr lang="pt-BR" sz="4400" b="1" dirty="0" smtClean="0">
                <a:solidFill>
                  <a:schemeClr val="accent3"/>
                </a:solidFill>
              </a:rPr>
              <a:t>Célula vegetal</a:t>
            </a:r>
            <a:endParaRPr lang="pt-BR" sz="4400" b="1" dirty="0">
              <a:solidFill>
                <a:schemeClr val="accent3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355976" y="4322729"/>
            <a:ext cx="432048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Prof.ª Hélida Mesquita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54" y="5157191"/>
            <a:ext cx="1822745" cy="18227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2593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76" y="3111066"/>
            <a:ext cx="4741455" cy="3199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96752"/>
            <a:ext cx="2644212" cy="1898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2304256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280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5169017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>
              <a:buNone/>
            </a:pPr>
            <a:r>
              <a:rPr lang="pt-BR" sz="2800" b="1" dirty="0" smtClean="0">
                <a:solidFill>
                  <a:schemeClr val="tx2"/>
                </a:solidFill>
              </a:rPr>
              <a:t>Plastídios: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pt-BR" sz="28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76" y="1586567"/>
            <a:ext cx="5101387" cy="527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0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i="1" dirty="0" smtClean="0">
                <a:solidFill>
                  <a:schemeClr val="bg1">
                    <a:lumMod val="50000"/>
                  </a:schemeClr>
                </a:solidFill>
              </a:rPr>
              <a:t>Vacúolos: </a:t>
            </a:r>
          </a:p>
          <a:p>
            <a:pPr algn="just"/>
            <a:r>
              <a:rPr lang="pt-BR" sz="2800" dirty="0" smtClean="0"/>
              <a:t>As células vegetais maduras apresentam grandes vacúolos  centrais, que podem ocupar 80 a 90 % do seu volume total. </a:t>
            </a:r>
          </a:p>
          <a:p>
            <a:pPr algn="just"/>
            <a:r>
              <a:rPr lang="pt-BR" sz="2800" dirty="0" smtClean="0"/>
              <a:t>Nas células jovens os vacúolos são menores e mais numerosos, que posteriormente se coalescem (se unem) com o amadurecimento. </a:t>
            </a:r>
          </a:p>
          <a:p>
            <a:pPr algn="just"/>
            <a:r>
              <a:rPr lang="pt-BR" sz="2800" dirty="0" smtClean="0"/>
              <a:t>São produzidos pelo complexo de </a:t>
            </a:r>
            <a:r>
              <a:rPr lang="pt-BR" sz="2800" dirty="0" err="1" smtClean="0"/>
              <a:t>golgi</a:t>
            </a:r>
            <a:r>
              <a:rPr lang="pt-BR" sz="28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6514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i="1" dirty="0" smtClean="0">
                <a:solidFill>
                  <a:schemeClr val="bg1">
                    <a:lumMod val="50000"/>
                  </a:schemeClr>
                </a:solidFill>
              </a:rPr>
              <a:t>Vacúolos: estrutura</a:t>
            </a:r>
          </a:p>
          <a:p>
            <a:pPr marL="0" indent="0" algn="just">
              <a:buNone/>
            </a:pP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93558"/>
            <a:ext cx="4608512" cy="380202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872" y="1164947"/>
            <a:ext cx="3384376" cy="559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 fontScale="92500" lnSpcReduction="20000"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i="1" dirty="0" smtClean="0">
                <a:solidFill>
                  <a:schemeClr val="bg1">
                    <a:lumMod val="50000"/>
                  </a:schemeClr>
                </a:solidFill>
              </a:rPr>
              <a:t>Vacúolos:</a:t>
            </a:r>
          </a:p>
          <a:p>
            <a:pPr algn="just"/>
            <a:r>
              <a:rPr lang="pt-BR" sz="2800" dirty="0"/>
              <a:t>Delimitado por uma membrana denominada </a:t>
            </a:r>
            <a:r>
              <a:rPr lang="pt-BR" sz="2800" b="1" dirty="0" err="1"/>
              <a:t>tonoplasto</a:t>
            </a:r>
            <a:r>
              <a:rPr lang="pt-BR" sz="2800" b="1" dirty="0"/>
              <a:t>.</a:t>
            </a:r>
            <a:r>
              <a:rPr lang="pt-BR" sz="2800" dirty="0"/>
              <a:t> </a:t>
            </a:r>
            <a:endParaRPr lang="pt-BR" sz="2800" dirty="0" smtClean="0"/>
          </a:p>
          <a:p>
            <a:pPr algn="just"/>
            <a:r>
              <a:rPr lang="pt-BR" sz="2800" dirty="0" smtClean="0"/>
              <a:t>Contém </a:t>
            </a:r>
            <a:r>
              <a:rPr lang="pt-BR" sz="2800" dirty="0"/>
              <a:t>água, açúcares, proteínas; pigmentos como as antocianinas,  cristais de oxalato de cálcio (drusas,  </a:t>
            </a:r>
            <a:r>
              <a:rPr lang="pt-BR" sz="2800" dirty="0" err="1"/>
              <a:t>rafídios</a:t>
            </a:r>
            <a:r>
              <a:rPr lang="pt-BR" sz="2800" dirty="0"/>
              <a:t>, etc</a:t>
            </a:r>
            <a:r>
              <a:rPr lang="pt-BR" sz="2800" dirty="0" smtClean="0"/>
              <a:t>.), os quais muitas vezes exercem funções de defesa – </a:t>
            </a:r>
            <a:r>
              <a:rPr lang="pt-BR" sz="2800" b="1" dirty="0" smtClean="0"/>
              <a:t>Substância </a:t>
            </a:r>
            <a:r>
              <a:rPr lang="pt-BR" sz="2800" b="1" dirty="0" err="1" smtClean="0"/>
              <a:t>ergásticas</a:t>
            </a:r>
            <a:r>
              <a:rPr lang="pt-BR" sz="2800" dirty="0" smtClean="0"/>
              <a:t>. </a:t>
            </a:r>
          </a:p>
          <a:p>
            <a:pPr algn="just"/>
            <a:r>
              <a:rPr lang="pt-BR" sz="2800" dirty="0" smtClean="0"/>
              <a:t>O acúmulo de solutos produz uma força osmótica para a </a:t>
            </a:r>
            <a:r>
              <a:rPr lang="pt-BR" sz="2800" dirty="0" err="1" smtClean="0"/>
              <a:t>obsorção</a:t>
            </a:r>
            <a:r>
              <a:rPr lang="pt-BR" sz="2800" dirty="0" smtClean="0"/>
              <a:t> de água pelo vacúolo.  </a:t>
            </a:r>
          </a:p>
          <a:p>
            <a:pPr algn="just"/>
            <a:r>
              <a:rPr lang="pt-BR" sz="2800" dirty="0" smtClean="0"/>
              <a:t>A turgência gerada mantem o porte </a:t>
            </a:r>
            <a:r>
              <a:rPr lang="pt-BR" sz="2800" dirty="0"/>
              <a:t>eretas </a:t>
            </a:r>
            <a:r>
              <a:rPr lang="pt-BR" sz="2800" dirty="0" smtClean="0"/>
              <a:t>das plantas herbáceas. </a:t>
            </a:r>
          </a:p>
          <a:p>
            <a:pPr algn="just"/>
            <a:endParaRPr lang="pt-BR" sz="2800" dirty="0"/>
          </a:p>
          <a:p>
            <a:pPr marL="0" indent="0" algn="just">
              <a:buNone/>
            </a:pP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3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i="1" dirty="0">
                <a:solidFill>
                  <a:schemeClr val="bg1">
                    <a:lumMod val="50000"/>
                  </a:schemeClr>
                </a:solidFill>
              </a:rPr>
              <a:t>V</a:t>
            </a:r>
            <a:r>
              <a:rPr lang="pt-BR" sz="2800" b="1" i="1" dirty="0" smtClean="0">
                <a:solidFill>
                  <a:schemeClr val="bg1">
                    <a:lumMod val="50000"/>
                  </a:schemeClr>
                </a:solidFill>
              </a:rPr>
              <a:t>acúolos</a:t>
            </a: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2" y="3007127"/>
            <a:ext cx="3960440" cy="326736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178" y="1795021"/>
            <a:ext cx="4272706" cy="305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7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i="1" dirty="0" smtClean="0">
                <a:solidFill>
                  <a:schemeClr val="bg1">
                    <a:lumMod val="50000"/>
                  </a:schemeClr>
                </a:solidFill>
              </a:rPr>
              <a:t>Vacúolos: Substâncias </a:t>
            </a:r>
            <a:r>
              <a:rPr lang="pt-BR" sz="2800" b="1" dirty="0" err="1">
                <a:solidFill>
                  <a:schemeClr val="bg1">
                    <a:lumMod val="50000"/>
                  </a:schemeClr>
                </a:solidFill>
              </a:rPr>
              <a:t>ergásticas</a:t>
            </a:r>
            <a:endParaRPr lang="pt-BR" sz="2800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pt-BR" sz="2800" dirty="0"/>
              <a:t>Componentes que não são organelas protoplasmáticas, podem ser </a:t>
            </a:r>
            <a:r>
              <a:rPr lang="pt-BR" sz="2800" b="1" dirty="0"/>
              <a:t>produtos de reserva </a:t>
            </a:r>
            <a:r>
              <a:rPr lang="pt-BR" sz="2800" dirty="0"/>
              <a:t>ou produtos do metabolismo celular</a:t>
            </a:r>
            <a:r>
              <a:rPr lang="pt-BR" sz="2800" dirty="0" smtClean="0"/>
              <a:t>.</a:t>
            </a:r>
            <a:endParaRPr lang="pt-BR" sz="2800" dirty="0"/>
          </a:p>
          <a:p>
            <a:pPr algn="just"/>
            <a:r>
              <a:rPr lang="pt-BR" sz="2800" dirty="0"/>
              <a:t>Exemplos: </a:t>
            </a:r>
            <a:r>
              <a:rPr lang="pt-BR" sz="2800" b="1" dirty="0"/>
              <a:t>amido, proteínas, óleos, ceras, taninos, cristais, pigmentos, entre outros.</a:t>
            </a:r>
          </a:p>
          <a:p>
            <a:pPr marL="0" indent="0" algn="just">
              <a:buNone/>
            </a:pP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97994"/>
            <a:ext cx="2680814" cy="211538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767" y="5630316"/>
            <a:ext cx="1932994" cy="129559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733" y="4487951"/>
            <a:ext cx="1905000" cy="143827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26" y="4509441"/>
            <a:ext cx="2731008" cy="23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9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i="1" dirty="0" smtClean="0">
                <a:solidFill>
                  <a:schemeClr val="bg1">
                    <a:lumMod val="50000"/>
                  </a:schemeClr>
                </a:solidFill>
              </a:rPr>
              <a:t>Vacúolos: regulação osmótica</a:t>
            </a: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39" y="2479944"/>
            <a:ext cx="6079496" cy="332531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94" y="1820091"/>
            <a:ext cx="2471059" cy="176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i="1" dirty="0" smtClean="0">
                <a:solidFill>
                  <a:schemeClr val="bg1">
                    <a:lumMod val="50000"/>
                  </a:schemeClr>
                </a:solidFill>
              </a:rPr>
              <a:t>Vacúolos: Funções</a:t>
            </a:r>
          </a:p>
          <a:p>
            <a:pPr algn="just"/>
            <a:r>
              <a:rPr lang="pt-BR" sz="2800" dirty="0" smtClean="0"/>
              <a:t>Armazenamento </a:t>
            </a:r>
            <a:r>
              <a:rPr lang="pt-BR" sz="2800" dirty="0"/>
              <a:t>de substâncias  (vacúolos </a:t>
            </a:r>
            <a:r>
              <a:rPr lang="pt-BR" sz="2800" dirty="0" smtClean="0"/>
              <a:t>pequenos.</a:t>
            </a:r>
          </a:p>
          <a:p>
            <a:pPr algn="just"/>
            <a:r>
              <a:rPr lang="pt-BR" sz="2800" dirty="0" smtClean="0"/>
              <a:t> Acúmulo </a:t>
            </a:r>
            <a:r>
              <a:rPr lang="pt-BR" sz="2800" dirty="0"/>
              <a:t>de proteínas, íons e outros metabólitos, substâncias </a:t>
            </a:r>
            <a:r>
              <a:rPr lang="pt-BR" sz="2800" dirty="0" err="1"/>
              <a:t>protéicas</a:t>
            </a:r>
            <a:r>
              <a:rPr lang="pt-BR" sz="2800" dirty="0"/>
              <a:t> – aleurona)</a:t>
            </a:r>
          </a:p>
          <a:p>
            <a:pPr algn="just"/>
            <a:r>
              <a:rPr lang="pt-BR" sz="2800" dirty="0" smtClean="0"/>
              <a:t>Controle </a:t>
            </a:r>
            <a:r>
              <a:rPr lang="pt-BR" sz="2800" dirty="0"/>
              <a:t>osmótico da célula</a:t>
            </a:r>
          </a:p>
          <a:p>
            <a:pPr algn="just"/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6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4"/>
            <a:ext cx="9139674" cy="685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50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20" y="0"/>
            <a:ext cx="8306929" cy="685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268760"/>
            <a:ext cx="8136904" cy="4464496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pt-BR" sz="4000" b="1" dirty="0" smtClean="0"/>
              <a:t>Princípios fundamentais da célula</a:t>
            </a:r>
            <a:r>
              <a:rPr lang="pt-BR" sz="4000" dirty="0" smtClean="0"/>
              <a:t>:</a:t>
            </a:r>
            <a:endParaRPr lang="pt-BR" sz="4000" dirty="0"/>
          </a:p>
          <a:p>
            <a:pPr marL="0" indent="0" algn="just">
              <a:buNone/>
            </a:pPr>
            <a:r>
              <a:rPr lang="pt-BR" sz="4000" dirty="0" smtClean="0">
                <a:solidFill>
                  <a:schemeClr val="accent3">
                    <a:lumMod val="75000"/>
                  </a:schemeClr>
                </a:solidFill>
              </a:rPr>
              <a:t>1. Todo </a:t>
            </a:r>
            <a:r>
              <a:rPr lang="pt-BR" sz="4000" dirty="0">
                <a:solidFill>
                  <a:schemeClr val="accent3">
                    <a:lumMod val="75000"/>
                  </a:schemeClr>
                </a:solidFill>
              </a:rPr>
              <a:t>e qualquer ser vivo é formado por células, pois elas são a unidade morfológica dos seres vivos</a:t>
            </a:r>
            <a:r>
              <a:rPr lang="pt-BR" sz="4000" dirty="0" smtClean="0">
                <a:solidFill>
                  <a:schemeClr val="accent3">
                    <a:lumMod val="75000"/>
                  </a:schemeClr>
                </a:solidFill>
              </a:rPr>
              <a:t>;</a:t>
            </a:r>
            <a:endParaRPr lang="pt-BR" sz="40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pt-BR" sz="4000" dirty="0" smtClean="0"/>
              <a:t>2. As </a:t>
            </a:r>
            <a:r>
              <a:rPr lang="pt-BR" sz="4000" dirty="0"/>
              <a:t>células são as unidades funcionais dos seres vivos; dessa forma, todo o metabolismo dos seres vivos depende das propriedades de suas </a:t>
            </a:r>
            <a:r>
              <a:rPr lang="pt-BR" sz="4000" dirty="0" smtClean="0"/>
              <a:t>células;</a:t>
            </a:r>
          </a:p>
          <a:p>
            <a:pPr marL="0" indent="0" algn="just">
              <a:buNone/>
            </a:pPr>
            <a:r>
              <a:rPr lang="pt-BR" sz="4000" dirty="0" smtClean="0">
                <a:solidFill>
                  <a:schemeClr val="accent3">
                    <a:lumMod val="75000"/>
                  </a:schemeClr>
                </a:solidFill>
              </a:rPr>
              <a:t>3. As células sempre se originam de uma célula preexistente através da divisão celular.</a:t>
            </a:r>
          </a:p>
          <a:p>
            <a:pPr marL="0" indent="0" algn="just">
              <a:buNone/>
            </a:pPr>
            <a:r>
              <a:rPr lang="pt-BR" sz="4000" dirty="0" smtClean="0"/>
              <a:t>A </a:t>
            </a:r>
            <a:r>
              <a:rPr lang="pt-BR" sz="4000" dirty="0"/>
              <a:t>partir da </a:t>
            </a:r>
            <a:r>
              <a:rPr lang="pt-BR" sz="4000" b="1" dirty="0"/>
              <a:t>teoria celular</a:t>
            </a:r>
            <a:r>
              <a:rPr lang="pt-BR" sz="4000" dirty="0"/>
              <a:t> podemos observar que apesar das diferenças entre os mais diversos tipos de células, todos os seres vivos são constituídos por elas.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3" y="5455600"/>
            <a:ext cx="1025957" cy="1410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67" y="5455601"/>
            <a:ext cx="1695738" cy="1431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305" y="5446950"/>
            <a:ext cx="1869865" cy="1402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841" y="5445224"/>
            <a:ext cx="1046211" cy="1387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32" y="5445224"/>
            <a:ext cx="1894316" cy="1420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55601"/>
            <a:ext cx="1822936" cy="1429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5455600"/>
            <a:ext cx="1131360" cy="1402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897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253111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Transporte de substancias na célula</a:t>
            </a:r>
          </a:p>
          <a:p>
            <a:r>
              <a:rPr lang="pt-BR" sz="2800" b="1" dirty="0" smtClean="0"/>
              <a:t>Divisão celular</a:t>
            </a:r>
          </a:p>
          <a:p>
            <a:r>
              <a:rPr lang="pt-BR" sz="2800" b="1" dirty="0" smtClean="0"/>
              <a:t>Síntese de proteínas</a:t>
            </a:r>
          </a:p>
          <a:p>
            <a:pPr marL="0" indent="0">
              <a:buNone/>
            </a:pPr>
            <a:endParaRPr lang="pt-BR" sz="2800" b="1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937471"/>
            <a:ext cx="2976330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86" y="1771577"/>
            <a:ext cx="3171654" cy="2378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829510"/>
            <a:ext cx="3221732" cy="2680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369" y="4132309"/>
            <a:ext cx="2412966" cy="1443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335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476672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6"/>
            <a:ext cx="3219450" cy="1419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CaixaDeTexto 7"/>
          <p:cNvSpPr txBox="1"/>
          <p:nvPr/>
        </p:nvSpPr>
        <p:spPr>
          <a:xfrm>
            <a:off x="3818037" y="5555833"/>
            <a:ext cx="2046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accent3"/>
                </a:solidFill>
              </a:rPr>
              <a:t>Apodi-RN </a:t>
            </a:r>
          </a:p>
          <a:p>
            <a:pPr algn="ctr"/>
            <a:r>
              <a:rPr lang="pt-BR" sz="2800" b="1" dirty="0" smtClean="0">
                <a:solidFill>
                  <a:schemeClr val="accent3"/>
                </a:solidFill>
              </a:rPr>
              <a:t>2012</a:t>
            </a:r>
            <a:endParaRPr lang="pt-BR" sz="2800" b="1" dirty="0">
              <a:solidFill>
                <a:schemeClr val="accent3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5178"/>
            <a:ext cx="2619032" cy="1407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74" y="606750"/>
            <a:ext cx="2448872" cy="1781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29" y="4184119"/>
            <a:ext cx="1834904" cy="1392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3" y="4184119"/>
            <a:ext cx="1753844" cy="1798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725" y="606750"/>
            <a:ext cx="2292604" cy="1920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1228955" y="2741729"/>
            <a:ext cx="7128792" cy="1446550"/>
          </a:xfrm>
          <a:prstGeom prst="rect">
            <a:avLst/>
          </a:prstGeom>
          <a:solidFill>
            <a:schemeClr val="accent6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/>
              <a:t>MORFOLOGIA E FISIOLOGIA VEGETAL: </a:t>
            </a:r>
            <a:r>
              <a:rPr lang="pt-BR" sz="4400" b="1" dirty="0" smtClean="0">
                <a:solidFill>
                  <a:schemeClr val="accent3"/>
                </a:solidFill>
              </a:rPr>
              <a:t>Célula vegetal</a:t>
            </a:r>
            <a:endParaRPr lang="pt-BR" sz="4400" b="1" dirty="0">
              <a:solidFill>
                <a:schemeClr val="accent3"/>
              </a:solidFill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54" y="5157191"/>
            <a:ext cx="1822745" cy="18227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660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4380" y="1412776"/>
            <a:ext cx="8147248" cy="4525963"/>
          </a:xfrm>
        </p:spPr>
        <p:txBody>
          <a:bodyPr>
            <a:normAutofit/>
          </a:bodyPr>
          <a:lstStyle/>
          <a:p>
            <a:r>
              <a:rPr lang="pt-BR" dirty="0" smtClean="0"/>
              <a:t> </a:t>
            </a:r>
            <a:r>
              <a:rPr lang="pt-BR" b="1" dirty="0" smtClean="0"/>
              <a:t>Célula: </a:t>
            </a:r>
            <a:endParaRPr lang="pt-BR" dirty="0"/>
          </a:p>
          <a:p>
            <a:pPr marL="0" indent="0" algn="just">
              <a:buNone/>
            </a:pPr>
            <a:r>
              <a:rPr lang="pt-BR" dirty="0"/>
              <a:t>A </a:t>
            </a:r>
            <a:r>
              <a:rPr lang="pt-BR" b="1" dirty="0"/>
              <a:t>célula</a:t>
            </a:r>
            <a:r>
              <a:rPr lang="pt-BR" dirty="0"/>
              <a:t> representa a menor porção de matéria viva. São as unidades estruturais e funcionais dos organismos </a:t>
            </a:r>
            <a:r>
              <a:rPr lang="pt-BR" dirty="0" smtClean="0"/>
              <a:t>vivos. </a:t>
            </a:r>
            <a:endParaRPr lang="pt-BR" dirty="0"/>
          </a:p>
          <a:p>
            <a:pPr marL="0" indent="0">
              <a:buNone/>
            </a:pP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54" y="5157191"/>
            <a:ext cx="1822745" cy="18227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974" y="4005064"/>
            <a:ext cx="3036117" cy="2760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7" y="3606041"/>
            <a:ext cx="3190983" cy="2153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014" y="3127863"/>
            <a:ext cx="2856002" cy="175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30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1470484"/>
            <a:ext cx="8064896" cy="4334780"/>
          </a:xfrm>
        </p:spPr>
        <p:txBody>
          <a:bodyPr>
            <a:normAutofit/>
          </a:bodyPr>
          <a:lstStyle/>
          <a:p>
            <a:pPr algn="just"/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Tipos de células: </a:t>
            </a:r>
            <a:r>
              <a:rPr lang="pt-BR" sz="2800" b="1" dirty="0" smtClean="0"/>
              <a:t>Dois grupos de organismos fundamentalmente distintos. </a:t>
            </a:r>
            <a:endParaRPr lang="pt-BR" sz="2800" b="1" dirty="0"/>
          </a:p>
          <a:p>
            <a:pPr marL="0" indent="0">
              <a:buNone/>
            </a:pP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Procariontes </a:t>
            </a:r>
            <a:r>
              <a:rPr lang="pt-BR" sz="2800" b="1" dirty="0" smtClean="0"/>
              <a:t>= Antes do núcleo </a:t>
            </a:r>
          </a:p>
          <a:p>
            <a:pPr marL="0" indent="0">
              <a:buNone/>
            </a:pP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Eucariontes</a:t>
            </a:r>
            <a:r>
              <a:rPr lang="pt-BR" sz="2800" b="1" dirty="0" smtClean="0"/>
              <a:t> = Com núcleo verdadeiro</a:t>
            </a:r>
          </a:p>
          <a:p>
            <a:pPr marL="0" indent="0">
              <a:buNone/>
            </a:pPr>
            <a:endParaRPr lang="pt-BR" sz="2800" b="1" i="1" dirty="0" smtClean="0"/>
          </a:p>
          <a:p>
            <a:pPr marL="0" indent="0">
              <a:buNone/>
            </a:pPr>
            <a:r>
              <a:rPr lang="pt-BR" sz="2800" b="1" i="1" dirty="0" err="1" smtClean="0">
                <a:solidFill>
                  <a:schemeClr val="accent3">
                    <a:lumMod val="75000"/>
                  </a:schemeClr>
                </a:solidFill>
              </a:rPr>
              <a:t>Karyon</a:t>
            </a: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pt-BR" sz="2800" b="1" dirty="0" smtClean="0"/>
              <a:t>= Grego “Miolo” (Núcleo)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42931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340768"/>
            <a:ext cx="8064896" cy="3701008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Tipos de células:</a:t>
            </a:r>
            <a:endParaRPr lang="pt-BR" sz="28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Procariontes</a:t>
            </a:r>
            <a:r>
              <a:rPr lang="pt-BR" sz="2800" b="1" dirty="0" smtClean="0"/>
              <a:t>  </a:t>
            </a:r>
            <a:r>
              <a:rPr lang="pt-BR" sz="2800" b="1" dirty="0" smtClean="0">
                <a:sym typeface="Wingdings" pitchFamily="2" charset="2"/>
              </a:rPr>
              <a:t> Ausência de núcleos, o DNA não é envolvido por envelope membranoso, e não se associa a proteínas para formar cromossomos. </a:t>
            </a:r>
            <a:endParaRPr lang="pt-BR" sz="2800" b="1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502" y="3294504"/>
            <a:ext cx="2448272" cy="2983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28020"/>
            <a:ext cx="379095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96752"/>
            <a:ext cx="8136904" cy="3701008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Tipos de células:</a:t>
            </a:r>
            <a:endParaRPr lang="pt-BR" sz="28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Eucariontes</a:t>
            </a:r>
            <a:r>
              <a:rPr lang="pt-BR" sz="2800" b="1" dirty="0"/>
              <a:t> </a:t>
            </a:r>
            <a:r>
              <a:rPr lang="pt-BR" sz="2800" b="1" dirty="0" smtClean="0">
                <a:sym typeface="Wingdings" pitchFamily="2" charset="2"/>
              </a:rPr>
              <a:t> O DNA é encontrado nos cromossomos associados a proteínas, que estão em um núcleo delimitado por duas membranas denominado por duas membranas denominadas envelope nuclear. As célula eucarióticas são divididas em diferentes compartimentos que realizam diversas funções. </a:t>
            </a:r>
            <a:endParaRPr lang="pt-BR" sz="2800" b="1" dirty="0" smtClean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365104"/>
            <a:ext cx="30480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302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96752"/>
            <a:ext cx="8136904" cy="3701008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Tipos de células:</a:t>
            </a:r>
            <a:endParaRPr lang="pt-BR" sz="28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Eucariontes</a:t>
            </a:r>
            <a:r>
              <a:rPr lang="pt-BR" sz="2800" b="1" dirty="0"/>
              <a:t> </a:t>
            </a:r>
            <a:r>
              <a:rPr lang="pt-BR" sz="2800" b="1" dirty="0" smtClean="0">
                <a:sym typeface="Wingdings" pitchFamily="2" charset="2"/>
              </a:rPr>
              <a:t> A compartimentalização é efetuada por intermédio de membranas. </a:t>
            </a:r>
            <a:endParaRPr lang="pt-BR" sz="2800" b="1" dirty="0" smtClean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447" y="2642671"/>
            <a:ext cx="4302223" cy="3441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82" y="2656990"/>
            <a:ext cx="3614350" cy="2208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95" y="4046525"/>
            <a:ext cx="2088232" cy="1664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157192"/>
            <a:ext cx="3013636" cy="1674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861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240160"/>
            <a:ext cx="8136904" cy="3701008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598315"/>
            <a:ext cx="7344816" cy="536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27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240159"/>
            <a:ext cx="8136904" cy="964705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</p:txBody>
      </p:sp>
      <p:pic>
        <p:nvPicPr>
          <p:cNvPr id="7" name="Picture 3" descr="Representação esquemática da teoria endossimbiótica para o surgimento da célula eucariót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31193"/>
            <a:ext cx="5159536" cy="4853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27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240159"/>
            <a:ext cx="8136904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 = </a:t>
            </a:r>
            <a:r>
              <a:rPr lang="pt-BR" sz="2800" b="1" dirty="0" err="1" smtClean="0"/>
              <a:t>Protoplasto</a:t>
            </a:r>
            <a:endParaRPr lang="pt-BR" sz="2800" b="1" dirty="0" smtClean="0"/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- Membrana plasmática</a:t>
            </a:r>
            <a:endParaRPr lang="pt-BR" sz="28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- Citoplasma  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- Núcleo </a:t>
            </a:r>
            <a:endParaRPr lang="pt-BR" sz="28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320988"/>
            <a:ext cx="3550150" cy="3227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10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 </a:t>
            </a:r>
            <a:r>
              <a:rPr lang="pt-BR" b="1" dirty="0" smtClean="0"/>
              <a:t>O que é célula?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54" y="5157191"/>
            <a:ext cx="1822745" cy="18227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560" y="3668263"/>
            <a:ext cx="3048000" cy="24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356292"/>
            <a:ext cx="2520280" cy="26239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95" y="1052736"/>
            <a:ext cx="1961643" cy="3017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1005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click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240159"/>
            <a:ext cx="8136904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Membrana plasmática: </a:t>
            </a:r>
            <a:r>
              <a:rPr lang="pt-BR" sz="2800" dirty="0" smtClean="0"/>
              <a:t>Envolve </a:t>
            </a:r>
            <a:r>
              <a:rPr lang="pt-BR" sz="2800" dirty="0"/>
              <a:t>a célula, define seus limites, e mantêm as diferenças essenciais entre o </a:t>
            </a:r>
            <a:r>
              <a:rPr lang="pt-BR" sz="2800" dirty="0" err="1"/>
              <a:t>citosol</a:t>
            </a:r>
            <a:r>
              <a:rPr lang="pt-BR" sz="2800" dirty="0"/>
              <a:t> e o meio extracelular. Dentro da </a:t>
            </a:r>
            <a:r>
              <a:rPr lang="pt-BR" sz="2800" dirty="0" smtClean="0"/>
              <a:t>célula mantêm </a:t>
            </a:r>
            <a:r>
              <a:rPr lang="pt-BR" sz="2800" dirty="0"/>
              <a:t>as diferenças características entre os conteúdos de cada organela e o </a:t>
            </a:r>
            <a:r>
              <a:rPr lang="pt-BR" sz="2800" dirty="0" err="1"/>
              <a:t>citosol</a:t>
            </a:r>
            <a:r>
              <a:rPr lang="pt-BR" sz="2800" dirty="0"/>
              <a:t>.</a:t>
            </a:r>
            <a:endParaRPr lang="pt-BR" sz="28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3717032"/>
            <a:ext cx="3240361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84" y="4384413"/>
            <a:ext cx="2376264" cy="1893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0820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432273"/>
            <a:ext cx="1547663" cy="15476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240159"/>
            <a:ext cx="8136904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Membrana plasmática: </a:t>
            </a:r>
            <a:r>
              <a:rPr lang="pt-BR" sz="2800" dirty="0"/>
              <a:t>é um filme muito fino de lipídeos e de proteínas mantidas juntas principalmente por interações não covalentes. 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4" y="3068959"/>
            <a:ext cx="4370434" cy="2670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9501"/>
          <a:stretch/>
        </p:blipFill>
        <p:spPr bwMode="auto">
          <a:xfrm>
            <a:off x="4897012" y="3068960"/>
            <a:ext cx="3898348" cy="2134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27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240159"/>
            <a:ext cx="8136904" cy="4336129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Membrana plasmática: </a:t>
            </a:r>
            <a:r>
              <a:rPr lang="pt-BR" sz="2800" dirty="0"/>
              <a:t>S</a:t>
            </a:r>
            <a:r>
              <a:rPr lang="pt-BR" sz="2800" dirty="0" smtClean="0"/>
              <a:t>ão </a:t>
            </a:r>
            <a:r>
              <a:rPr lang="pt-BR" sz="2800" dirty="0"/>
              <a:t>estruturas dinâmicas, fluidas, e a maior parte de suas moléculas são capazes de mover-se no plano da </a:t>
            </a:r>
            <a:r>
              <a:rPr lang="pt-BR" sz="2800" dirty="0" smtClean="0"/>
              <a:t>membrana. As </a:t>
            </a:r>
            <a:r>
              <a:rPr lang="pt-BR" sz="2800" dirty="0"/>
              <a:t>moléculas lipídicas são arranjadas como uma dupla camada contínua com cerca de 5nm de espessura. </a:t>
            </a:r>
            <a:r>
              <a:rPr lang="pt-BR" sz="2800" dirty="0" smtClean="0"/>
              <a:t>Essa </a:t>
            </a:r>
            <a:r>
              <a:rPr lang="pt-BR" sz="2800" dirty="0"/>
              <a:t>bicamada lipídica fornece a estrutura básica da membrana e atua como uma barreira relativamente impermeável à passagem da maioria das molécula hidrossolúveis.</a:t>
            </a:r>
          </a:p>
        </p:txBody>
      </p:sp>
    </p:spTree>
    <p:extLst>
      <p:ext uri="{BB962C8B-B14F-4D97-AF65-F5344CB8AC3E}">
        <p14:creationId xmlns:p14="http://schemas.microsoft.com/office/powerpoint/2010/main" val="113484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980728"/>
            <a:ext cx="8136904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Membrana plasmática: </a:t>
            </a:r>
            <a:r>
              <a:rPr lang="pt-BR" sz="2800" dirty="0"/>
              <a:t>As membranas plasmáticas de eucariotos contêm quantidades particularmente grandes de </a:t>
            </a:r>
            <a:r>
              <a:rPr lang="pt-BR" sz="2800" dirty="0" smtClean="0"/>
              <a:t>colesterol, que aumentam </a:t>
            </a:r>
            <a:r>
              <a:rPr lang="pt-BR" sz="2800" dirty="0"/>
              <a:t>as propriedades de barreira da bicamada </a:t>
            </a:r>
            <a:r>
              <a:rPr lang="pt-BR" sz="2800" dirty="0" smtClean="0"/>
              <a:t>lipídica.</a:t>
            </a:r>
            <a:endParaRPr lang="pt-BR" sz="2800" dirty="0"/>
          </a:p>
          <a:p>
            <a:pPr marL="0" indent="0" algn="just">
              <a:buNone/>
            </a:pPr>
            <a:r>
              <a:rPr lang="pt-BR" sz="2800" dirty="0"/>
              <a:t>A maioria dos lipídeos que compõem a membrana são </a:t>
            </a:r>
            <a:r>
              <a:rPr lang="pt-BR" sz="2800" b="1" dirty="0" err="1"/>
              <a:t>fosfolipídeos</a:t>
            </a:r>
            <a:r>
              <a:rPr lang="pt-BR" sz="2800" dirty="0"/>
              <a:t> dos quais predominam: </a:t>
            </a:r>
            <a:r>
              <a:rPr lang="pt-BR" sz="2800" dirty="0" err="1"/>
              <a:t>fosfatidilcolina</a:t>
            </a:r>
            <a:r>
              <a:rPr lang="pt-BR" sz="2800" dirty="0"/>
              <a:t>, </a:t>
            </a:r>
            <a:r>
              <a:rPr lang="pt-BR" sz="2800" dirty="0" err="1"/>
              <a:t>esfingomielina</a:t>
            </a:r>
            <a:r>
              <a:rPr lang="pt-BR" sz="2800" dirty="0"/>
              <a:t>, </a:t>
            </a:r>
            <a:r>
              <a:rPr lang="pt-BR" sz="2800" dirty="0" err="1"/>
              <a:t>fosfatidilserina</a:t>
            </a:r>
            <a:r>
              <a:rPr lang="pt-BR" sz="2800" dirty="0"/>
              <a:t> e </a:t>
            </a:r>
            <a:r>
              <a:rPr lang="pt-BR" sz="2800" dirty="0" err="1"/>
              <a:t>fosfatidiletanolamina</a:t>
            </a:r>
            <a:r>
              <a:rPr lang="pt-BR" sz="2800" dirty="0"/>
              <a:t>.</a:t>
            </a:r>
          </a:p>
          <a:p>
            <a:pPr marL="0" indent="0" algn="just">
              <a:buNone/>
            </a:pPr>
            <a:endParaRPr lang="pt-BR" sz="28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37" y="4681768"/>
            <a:ext cx="3782479" cy="155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6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980728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Funções da membrana plasmática: </a:t>
            </a:r>
          </a:p>
          <a:p>
            <a:pPr marL="514350" indent="-514350" algn="just">
              <a:buAutoNum type="arabicPeriod"/>
            </a:pPr>
            <a:r>
              <a:rPr lang="pt-BR" sz="2800" b="1" dirty="0" smtClean="0"/>
              <a:t>Medeia o transporte de substâncias para o interior e para fora do </a:t>
            </a:r>
            <a:r>
              <a:rPr lang="pt-BR" sz="2800" b="1" dirty="0" err="1" smtClean="0"/>
              <a:t>protoplasto</a:t>
            </a:r>
            <a:r>
              <a:rPr lang="pt-BR" sz="2800" b="1" dirty="0" smtClean="0"/>
              <a:t>;</a:t>
            </a:r>
          </a:p>
          <a:p>
            <a:pPr marL="514350" indent="-514350" algn="just">
              <a:buAutoNum type="arabicPeriod"/>
            </a:pPr>
            <a:r>
              <a:rPr lang="pt-BR" sz="2800" b="1" dirty="0" smtClean="0"/>
              <a:t>Traduz sinais hormonais e do ambiente envolvidos no controle do crescimento celular e diferenciação. </a:t>
            </a:r>
            <a:endParaRPr lang="pt-BR" sz="2800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91" y="4291168"/>
            <a:ext cx="4831473" cy="198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9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980728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Funcionamento da membrana plasmática: </a:t>
            </a:r>
            <a:r>
              <a:rPr lang="pt-BR" sz="2800" b="1" u="sng" dirty="0" smtClean="0">
                <a:solidFill>
                  <a:schemeClr val="accent3">
                    <a:lumMod val="75000"/>
                  </a:schemeClr>
                </a:solidFill>
              </a:rPr>
              <a:t>permeabilidade.</a:t>
            </a: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8" name="Picture 8" descr="membr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24" y="1988840"/>
            <a:ext cx="5327848" cy="3169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membra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3565974" cy="2772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76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Citoplasma: </a:t>
            </a:r>
          </a:p>
          <a:p>
            <a:pPr marL="0" indent="0" algn="just">
              <a:buNone/>
            </a:pPr>
            <a:r>
              <a:rPr lang="pt-BR" sz="2800" dirty="0"/>
              <a:t>O citoplasma é o espaço </a:t>
            </a:r>
            <a:r>
              <a:rPr lang="pt-BR" sz="2800" dirty="0" err="1"/>
              <a:t>intra-celular</a:t>
            </a:r>
            <a:r>
              <a:rPr lang="pt-BR" sz="2800" dirty="0"/>
              <a:t> entre a membrana plasmática e o envoltório nuclear em seres eucariontes, enquanto nos procariotos corresponde a totalidade da área </a:t>
            </a:r>
            <a:r>
              <a:rPr lang="pt-BR" sz="2800" dirty="0" err="1"/>
              <a:t>intra-celular</a:t>
            </a:r>
            <a:r>
              <a:rPr lang="pt-BR" sz="2800" dirty="0" smtClean="0"/>
              <a:t>.</a:t>
            </a:r>
          </a:p>
          <a:p>
            <a:pPr marL="0" indent="0" algn="just">
              <a:buNone/>
            </a:pPr>
            <a:r>
              <a:rPr lang="pt-BR" sz="2800" dirty="0" smtClean="0"/>
              <a:t>O </a:t>
            </a:r>
            <a:r>
              <a:rPr lang="pt-BR" sz="2800" dirty="0"/>
              <a:t>citoplasma é preenchido por substância </a:t>
            </a:r>
            <a:r>
              <a:rPr lang="pt-BR" sz="2800" dirty="0" err="1"/>
              <a:t>semi-fluída</a:t>
            </a:r>
            <a:r>
              <a:rPr lang="pt-BR" sz="2800" dirty="0"/>
              <a:t> denominada </a:t>
            </a:r>
            <a:r>
              <a:rPr lang="pt-BR" sz="2800" u="sng" dirty="0"/>
              <a:t>hialoplasma</a:t>
            </a:r>
            <a:r>
              <a:rPr lang="pt-BR" sz="2800" dirty="0"/>
              <a:t>, e neste fluído estão suspensos as organelas </a:t>
            </a:r>
            <a:r>
              <a:rPr lang="pt-BR" sz="2800" dirty="0" smtClean="0"/>
              <a:t>celulares. </a:t>
            </a:r>
            <a:endParaRPr lang="pt-BR" sz="2800" dirty="0"/>
          </a:p>
          <a:p>
            <a:pPr marL="0" indent="0" algn="just">
              <a:buNone/>
            </a:pP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8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Citoplasma: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5" y="2132856"/>
            <a:ext cx="6050479" cy="4145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148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 fontScale="92500" lnSpcReduction="20000"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Citoplasma: 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pt-BR" sz="3000" b="1" dirty="0"/>
              <a:t>O componente não solúvel do citoplasma é </a:t>
            </a:r>
            <a:r>
              <a:rPr lang="pt-BR" sz="3000" b="1" dirty="0" smtClean="0"/>
              <a:t>constituído </a:t>
            </a:r>
            <a:r>
              <a:rPr lang="pt-BR" sz="3000" b="1" dirty="0"/>
              <a:t>por  </a:t>
            </a:r>
            <a:r>
              <a:rPr lang="pt-BR" sz="3000" b="1" u="sng" dirty="0" smtClean="0"/>
              <a:t>Organelas</a:t>
            </a:r>
            <a:r>
              <a:rPr lang="pt-BR" sz="3000" b="1" dirty="0"/>
              <a:t>: </a:t>
            </a:r>
            <a:r>
              <a:rPr lang="pt-BR" sz="3000" b="1" dirty="0">
                <a:solidFill>
                  <a:schemeClr val="accent2">
                    <a:lumMod val="75000"/>
                  </a:schemeClr>
                </a:solidFill>
              </a:rPr>
              <a:t>mitocôndrias</a:t>
            </a:r>
            <a:r>
              <a:rPr lang="pt-BR" sz="3000" b="1" dirty="0"/>
              <a:t>, </a:t>
            </a:r>
            <a:r>
              <a:rPr lang="pt-BR" sz="3000" b="1" dirty="0" smtClean="0">
                <a:solidFill>
                  <a:schemeClr val="accent3"/>
                </a:solidFill>
              </a:rPr>
              <a:t>cloroplastos</a:t>
            </a:r>
            <a:r>
              <a:rPr lang="pt-BR" sz="3000" b="1" dirty="0" smtClean="0"/>
              <a:t>, </a:t>
            </a:r>
            <a:r>
              <a:rPr lang="pt-BR" sz="3000" b="1" i="1" dirty="0" smtClean="0">
                <a:solidFill>
                  <a:schemeClr val="tx2"/>
                </a:solidFill>
              </a:rPr>
              <a:t>lisossomos</a:t>
            </a:r>
            <a:r>
              <a:rPr lang="pt-BR" sz="3000" b="1" dirty="0"/>
              <a:t>, </a:t>
            </a:r>
            <a:r>
              <a:rPr lang="pt-BR" sz="3000" b="1" dirty="0" err="1" smtClean="0">
                <a:solidFill>
                  <a:schemeClr val="bg2">
                    <a:lumMod val="50000"/>
                  </a:schemeClr>
                </a:solidFill>
              </a:rPr>
              <a:t>peroxissomos</a:t>
            </a:r>
            <a:r>
              <a:rPr lang="pt-BR" sz="3000" b="1" dirty="0"/>
              <a:t>, </a:t>
            </a:r>
            <a:r>
              <a:rPr lang="pt-BR" sz="3000" b="1" i="1" dirty="0" smtClean="0">
                <a:solidFill>
                  <a:srgbClr val="FF0000"/>
                </a:solidFill>
              </a:rPr>
              <a:t>ribossomos</a:t>
            </a:r>
            <a:r>
              <a:rPr lang="pt-BR" sz="3000" b="1" dirty="0" smtClean="0"/>
              <a:t>, </a:t>
            </a:r>
            <a:r>
              <a:rPr lang="pt-BR" sz="3000" b="1" i="1" dirty="0">
                <a:solidFill>
                  <a:schemeClr val="bg1">
                    <a:lumMod val="50000"/>
                  </a:schemeClr>
                </a:solidFill>
              </a:rPr>
              <a:t>vacúolos</a:t>
            </a:r>
            <a:r>
              <a:rPr lang="pt-BR" sz="3000" b="1" dirty="0"/>
              <a:t>, </a:t>
            </a:r>
            <a:r>
              <a:rPr lang="pt-BR" sz="3000" b="1" dirty="0">
                <a:solidFill>
                  <a:schemeClr val="bg2">
                    <a:lumMod val="25000"/>
                  </a:schemeClr>
                </a:solidFill>
              </a:rPr>
              <a:t>citoesqueleto</a:t>
            </a:r>
            <a:r>
              <a:rPr lang="pt-BR" sz="3000" b="1" dirty="0"/>
              <a:t> e outras estruturas </a:t>
            </a:r>
            <a:r>
              <a:rPr lang="pt-BR" sz="3000" b="1" dirty="0" err="1"/>
              <a:t>membranares</a:t>
            </a:r>
            <a:r>
              <a:rPr lang="pt-BR" sz="3000" b="1" dirty="0"/>
              <a:t> </a:t>
            </a:r>
            <a:r>
              <a:rPr lang="pt-BR" sz="3000" b="1" dirty="0" smtClean="0"/>
              <a:t>(</a:t>
            </a:r>
            <a:r>
              <a:rPr lang="pt-BR" sz="3000" b="1" i="1" dirty="0" smtClean="0">
                <a:solidFill>
                  <a:schemeClr val="accent4">
                    <a:lumMod val="75000"/>
                  </a:schemeClr>
                </a:solidFill>
              </a:rPr>
              <a:t>aparelho </a:t>
            </a:r>
            <a:r>
              <a:rPr lang="pt-BR" sz="3000" b="1" i="1" dirty="0">
                <a:solidFill>
                  <a:schemeClr val="accent4">
                    <a:lumMod val="75000"/>
                  </a:schemeClr>
                </a:solidFill>
              </a:rPr>
              <a:t>de Golgi</a:t>
            </a:r>
            <a:r>
              <a:rPr lang="pt-BR" sz="3000" b="1" dirty="0"/>
              <a:t> e </a:t>
            </a:r>
            <a:r>
              <a:rPr lang="pt-BR" sz="3000" b="1" i="1" dirty="0" smtClean="0">
                <a:solidFill>
                  <a:schemeClr val="accent6">
                    <a:lumMod val="75000"/>
                  </a:schemeClr>
                </a:solidFill>
              </a:rPr>
              <a:t>retículo endoplasmático</a:t>
            </a:r>
            <a:r>
              <a:rPr lang="pt-BR" sz="3000" b="1" dirty="0"/>
              <a:t>).</a:t>
            </a:r>
          </a:p>
          <a:p>
            <a:pPr marL="0" indent="0" algn="just">
              <a:buNone/>
            </a:pP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52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5169017"/>
          </a:xfrm>
        </p:spPr>
        <p:txBody>
          <a:bodyPr>
            <a:normAutofit fontScale="77500" lnSpcReduction="20000"/>
          </a:bodyPr>
          <a:lstStyle/>
          <a:p>
            <a:r>
              <a:rPr lang="pt-BR" sz="36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3600" b="1" dirty="0" smtClean="0">
                <a:solidFill>
                  <a:schemeClr val="accent3">
                    <a:lumMod val="75000"/>
                  </a:schemeClr>
                </a:solidFill>
              </a:rPr>
              <a:t>Citoplasma: </a:t>
            </a:r>
          </a:p>
          <a:p>
            <a:pPr marL="0" indent="0" algn="just">
              <a:lnSpc>
                <a:spcPct val="130000"/>
              </a:lnSpc>
              <a:buNone/>
              <a:defRPr/>
            </a:pPr>
            <a:r>
              <a:rPr lang="pt-BR" sz="2800" b="1" dirty="0"/>
              <a:t>O componente aquoso do citoplasma (cerca de 80%) é composta por íons e macromoléculas solúveis </a:t>
            </a:r>
            <a:r>
              <a:rPr lang="pt-BR" sz="2800" b="1" dirty="0">
                <a:solidFill>
                  <a:schemeClr val="accent3">
                    <a:lumMod val="75000"/>
                  </a:schemeClr>
                </a:solidFill>
              </a:rPr>
              <a:t>(enzimas, carboidratos, sais, proteínas e uma grande proporção de RNA).</a:t>
            </a:r>
          </a:p>
          <a:p>
            <a:pPr marL="0" indent="0" algn="just">
              <a:lnSpc>
                <a:spcPct val="50000"/>
              </a:lnSpc>
              <a:buNone/>
              <a:defRPr/>
            </a:pPr>
            <a:endParaRPr lang="pt-BR" sz="2800" b="1" dirty="0"/>
          </a:p>
          <a:p>
            <a:pPr marL="0" indent="0" algn="just">
              <a:lnSpc>
                <a:spcPct val="130000"/>
              </a:lnSpc>
              <a:buNone/>
              <a:defRPr/>
            </a:pPr>
            <a:r>
              <a:rPr lang="pt-BR" sz="2800" b="1" dirty="0"/>
              <a:t>O hialoplasma pode ter uma maior ou menor consistência gelificada, isso dependendo das condições do meio e da fase de atividade em </a:t>
            </a:r>
            <a:r>
              <a:rPr lang="pt-BR" sz="2800" b="1" dirty="0" smtClean="0"/>
              <a:t>que </a:t>
            </a:r>
            <a:r>
              <a:rPr lang="pt-BR" sz="2800" b="1" dirty="0"/>
              <a:t>a célula se </a:t>
            </a:r>
            <a:r>
              <a:rPr lang="pt-BR" sz="2800" b="1" dirty="0" smtClean="0"/>
              <a:t>encontra:</a:t>
            </a:r>
          </a:p>
          <a:p>
            <a:pPr algn="just">
              <a:lnSpc>
                <a:spcPct val="130000"/>
              </a:lnSpc>
              <a:buFontTx/>
              <a:buChar char="-"/>
              <a:defRPr/>
            </a:pPr>
            <a:r>
              <a:rPr lang="pt-BR" b="1" i="1" dirty="0" smtClean="0">
                <a:solidFill>
                  <a:schemeClr val="accent3">
                    <a:lumMod val="75000"/>
                  </a:schemeClr>
                </a:solidFill>
              </a:rPr>
              <a:t>quanto </a:t>
            </a:r>
            <a:r>
              <a:rPr lang="pt-BR" b="1" i="1" dirty="0">
                <a:solidFill>
                  <a:schemeClr val="accent3">
                    <a:lumMod val="75000"/>
                  </a:schemeClr>
                </a:solidFill>
              </a:rPr>
              <a:t>mais viscoso é denominado </a:t>
            </a:r>
            <a:r>
              <a:rPr lang="pt-BR" b="1" i="1" dirty="0" smtClean="0">
                <a:solidFill>
                  <a:schemeClr val="accent3">
                    <a:lumMod val="75000"/>
                  </a:schemeClr>
                </a:solidFill>
              </a:rPr>
              <a:t> CITOGEL;</a:t>
            </a:r>
          </a:p>
          <a:p>
            <a:pPr algn="just">
              <a:lnSpc>
                <a:spcPct val="130000"/>
              </a:lnSpc>
              <a:buFontTx/>
              <a:buChar char="-"/>
              <a:defRPr/>
            </a:pPr>
            <a:r>
              <a:rPr lang="pt-BR" b="1" i="1" dirty="0" smtClean="0">
                <a:solidFill>
                  <a:schemeClr val="accent3">
                    <a:lumMod val="75000"/>
                  </a:schemeClr>
                </a:solidFill>
              </a:rPr>
              <a:t>quanto </a:t>
            </a:r>
            <a:r>
              <a:rPr lang="pt-BR" b="1" i="1" dirty="0">
                <a:solidFill>
                  <a:schemeClr val="accent3">
                    <a:lumMod val="75000"/>
                  </a:schemeClr>
                </a:solidFill>
              </a:rPr>
              <a:t>mais aquoso é denominado CITOSOL, composto por líquido em movimento. </a:t>
            </a:r>
          </a:p>
          <a:p>
            <a:pPr marL="0" indent="0" algn="just">
              <a:buNone/>
            </a:pP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4380" y="1412776"/>
            <a:ext cx="8147248" cy="4525963"/>
          </a:xfrm>
        </p:spPr>
        <p:txBody>
          <a:bodyPr>
            <a:normAutofit/>
          </a:bodyPr>
          <a:lstStyle/>
          <a:p>
            <a:r>
              <a:rPr lang="pt-BR" dirty="0" smtClean="0"/>
              <a:t> </a:t>
            </a:r>
            <a:r>
              <a:rPr lang="pt-BR" b="1" dirty="0" smtClean="0"/>
              <a:t>Célula: </a:t>
            </a:r>
            <a:endParaRPr lang="pt-BR" dirty="0"/>
          </a:p>
          <a:p>
            <a:pPr marL="0" indent="0" algn="just">
              <a:buNone/>
            </a:pPr>
            <a:r>
              <a:rPr lang="pt-BR" dirty="0"/>
              <a:t>A </a:t>
            </a:r>
            <a:r>
              <a:rPr lang="pt-BR" b="1" dirty="0"/>
              <a:t>célula</a:t>
            </a:r>
            <a:r>
              <a:rPr lang="pt-BR" dirty="0"/>
              <a:t> representa a menor porção de matéria viva. São as unidades estruturais e funcionais dos organismos </a:t>
            </a:r>
            <a:r>
              <a:rPr lang="pt-BR" dirty="0" smtClean="0"/>
              <a:t>vivos. </a:t>
            </a:r>
            <a:endParaRPr lang="pt-BR" dirty="0"/>
          </a:p>
          <a:p>
            <a:pPr marL="0" indent="0">
              <a:buNone/>
            </a:pP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54" y="5157191"/>
            <a:ext cx="1822745" cy="18227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974" y="4005064"/>
            <a:ext cx="3036117" cy="2760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7" y="3606041"/>
            <a:ext cx="3190983" cy="2153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014" y="3127863"/>
            <a:ext cx="2856002" cy="175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376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5169017"/>
          </a:xfrm>
        </p:spPr>
        <p:txBody>
          <a:bodyPr>
            <a:normAutofit/>
          </a:bodyPr>
          <a:lstStyle/>
          <a:p>
            <a:r>
              <a:rPr lang="pt-BR" sz="36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3600" b="1" dirty="0" smtClean="0">
                <a:solidFill>
                  <a:schemeClr val="accent3">
                    <a:lumMod val="75000"/>
                  </a:schemeClr>
                </a:solidFill>
              </a:rPr>
              <a:t>Citoplasma: </a:t>
            </a:r>
            <a:r>
              <a:rPr lang="pt-BR" sz="36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pt-BR" sz="3600" b="1" dirty="0" err="1" smtClean="0">
                <a:solidFill>
                  <a:schemeClr val="accent3">
                    <a:lumMod val="75000"/>
                  </a:schemeClr>
                </a:solidFill>
              </a:rPr>
              <a:t>Citogel</a:t>
            </a:r>
            <a:r>
              <a:rPr lang="pt-BR" sz="3600" b="1" dirty="0" smtClean="0">
                <a:solidFill>
                  <a:schemeClr val="accent3">
                    <a:lumMod val="75000"/>
                  </a:schemeClr>
                </a:solidFill>
              </a:rPr>
              <a:t> e </a:t>
            </a:r>
            <a:r>
              <a:rPr lang="pt-BR" sz="3600" b="1" dirty="0" err="1" smtClean="0">
                <a:solidFill>
                  <a:schemeClr val="accent3">
                    <a:lumMod val="75000"/>
                  </a:schemeClr>
                </a:solidFill>
              </a:rPr>
              <a:t>citosol</a:t>
            </a:r>
            <a:endParaRPr lang="pt-BR" sz="36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just"/>
            <a:r>
              <a:rPr lang="pt-BR" sz="3600" dirty="0" smtClean="0"/>
              <a:t>Movimentos </a:t>
            </a:r>
            <a:r>
              <a:rPr lang="pt-BR" sz="3600" dirty="0" err="1" smtClean="0"/>
              <a:t>amebóides</a:t>
            </a:r>
            <a:r>
              <a:rPr lang="pt-BR" sz="3600" dirty="0" smtClean="0"/>
              <a:t>;</a:t>
            </a:r>
          </a:p>
          <a:p>
            <a:pPr algn="just"/>
            <a:r>
              <a:rPr lang="pt-BR" sz="3600" dirty="0" err="1" smtClean="0"/>
              <a:t>Ciclose</a:t>
            </a:r>
            <a:r>
              <a:rPr lang="pt-BR" sz="3600" dirty="0"/>
              <a:t>.</a:t>
            </a:r>
            <a:endParaRPr lang="pt-BR" sz="3600" dirty="0" smtClean="0"/>
          </a:p>
          <a:p>
            <a:pPr algn="just"/>
            <a:endParaRPr lang="pt-BR" sz="3600" b="1" dirty="0" smtClean="0"/>
          </a:p>
          <a:p>
            <a:pPr marL="0" indent="0" algn="just">
              <a:buNone/>
            </a:pP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590" y="3320988"/>
            <a:ext cx="3402378" cy="268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7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Citoplasma: </a:t>
            </a:r>
          </a:p>
          <a:p>
            <a:pPr marL="0" indent="0" algn="just">
              <a:buNone/>
            </a:pPr>
            <a:r>
              <a:rPr lang="pt-BR" sz="2800" b="1" dirty="0"/>
              <a:t>Desempenha um papel estrutural, </a:t>
            </a:r>
            <a:r>
              <a:rPr lang="pt-BR" sz="2800" b="1" u="sng" dirty="0"/>
              <a:t>mantendo a consistência e a forma da célula.</a:t>
            </a:r>
            <a:r>
              <a:rPr lang="pt-BR" sz="2800" b="1" dirty="0"/>
              <a:t> É também o local de armazenamento de substâncias químicas indispensáveis à vida. As reações metabólicas vitais têm lugar neste compartimento celular: </a:t>
            </a:r>
            <a:r>
              <a:rPr lang="pt-BR" sz="2800" b="1" u="sng" dirty="0"/>
              <a:t>glicólise anaeróbia</a:t>
            </a:r>
            <a:r>
              <a:rPr lang="pt-BR" sz="2800" b="1" dirty="0"/>
              <a:t> e a </a:t>
            </a:r>
            <a:r>
              <a:rPr lang="pt-BR" sz="2800" b="1" u="sng" dirty="0"/>
              <a:t>síntese </a:t>
            </a:r>
            <a:r>
              <a:rPr lang="pt-BR" sz="2800" b="1" u="sng" dirty="0" err="1"/>
              <a:t>protéica</a:t>
            </a:r>
            <a:r>
              <a:rPr lang="pt-BR" sz="2800" b="1" dirty="0"/>
              <a:t>.</a:t>
            </a:r>
          </a:p>
          <a:p>
            <a:pPr marL="0" indent="0" algn="just">
              <a:buNone/>
            </a:pP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72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4">
                    <a:lumMod val="75000"/>
                  </a:schemeClr>
                </a:solidFill>
              </a:rPr>
              <a:t>Núcleo</a:t>
            </a:r>
          </a:p>
          <a:p>
            <a:pPr marL="0" indent="0" algn="just">
              <a:buNone/>
            </a:pPr>
            <a:r>
              <a:rPr lang="pt-BR" sz="2800" dirty="0" smtClean="0"/>
              <a:t>Estrutura que abriga </a:t>
            </a:r>
            <a:r>
              <a:rPr lang="pt-BR" sz="2800" dirty="0"/>
              <a:t>os genes, o </a:t>
            </a:r>
            <a:r>
              <a:rPr lang="pt-BR" sz="2800" dirty="0" smtClean="0"/>
              <a:t>material genético </a:t>
            </a:r>
            <a:r>
              <a:rPr lang="pt-BR" sz="2800" dirty="0"/>
              <a:t>que codifica a síntese de proteínas </a:t>
            </a:r>
            <a:r>
              <a:rPr lang="pt-BR" sz="2800" dirty="0" smtClean="0"/>
              <a:t>e “</a:t>
            </a:r>
            <a:r>
              <a:rPr lang="pt-BR" sz="2800" dirty="0"/>
              <a:t>programa” a atividade celular.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320" y="3523201"/>
            <a:ext cx="3361368" cy="2831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4271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 fontScale="92500"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4">
                    <a:lumMod val="75000"/>
                  </a:schemeClr>
                </a:solidFill>
              </a:rPr>
              <a:t>Núcleo: Componentes</a:t>
            </a: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 algn="just"/>
            <a:r>
              <a:rPr lang="pt-BR" sz="2800" dirty="0" smtClean="0"/>
              <a:t>A descrição componentes </a:t>
            </a:r>
            <a:r>
              <a:rPr lang="pt-BR" sz="2800" dirty="0"/>
              <a:t>de </a:t>
            </a:r>
            <a:r>
              <a:rPr lang="pt-BR" sz="2800" dirty="0" smtClean="0"/>
              <a:t>núcleo depende da fase </a:t>
            </a:r>
            <a:r>
              <a:rPr lang="pt-BR" sz="2800" dirty="0"/>
              <a:t>de seu </a:t>
            </a:r>
            <a:r>
              <a:rPr lang="pt-BR" sz="2800" dirty="0" smtClean="0"/>
              <a:t>ciclo. No </a:t>
            </a:r>
            <a:r>
              <a:rPr lang="pt-BR" sz="2800" dirty="0"/>
              <a:t>nosso estudo, veremos um </a:t>
            </a:r>
            <a:r>
              <a:rPr lang="pt-BR" sz="2800" dirty="0" smtClean="0"/>
              <a:t>núcleo </a:t>
            </a:r>
            <a:r>
              <a:rPr lang="pt-BR" sz="2800" dirty="0" err="1" smtClean="0"/>
              <a:t>interfásico.O</a:t>
            </a:r>
            <a:r>
              <a:rPr lang="pt-BR" sz="2800" dirty="0" smtClean="0"/>
              <a:t> </a:t>
            </a:r>
            <a:r>
              <a:rPr lang="pt-BR" sz="2800" dirty="0"/>
              <a:t>núcleo interfásico é composto por</a:t>
            </a:r>
            <a:r>
              <a:rPr lang="pt-BR" sz="2800" dirty="0" smtClean="0"/>
              <a:t>:</a:t>
            </a:r>
            <a:endParaRPr lang="pt-BR" sz="2800" dirty="0"/>
          </a:p>
          <a:p>
            <a:r>
              <a:rPr lang="pt-BR" sz="2800" dirty="0" err="1" smtClean="0">
                <a:solidFill>
                  <a:schemeClr val="accent4">
                    <a:lumMod val="75000"/>
                  </a:schemeClr>
                </a:solidFill>
              </a:rPr>
              <a:t>Carioteca</a:t>
            </a:r>
            <a:endParaRPr lang="pt-BR" sz="28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pt-BR" sz="2800" dirty="0" err="1" smtClean="0">
                <a:solidFill>
                  <a:schemeClr val="accent4">
                    <a:lumMod val="75000"/>
                  </a:schemeClr>
                </a:solidFill>
              </a:rPr>
              <a:t>Cariolinfa</a:t>
            </a:r>
            <a:endParaRPr lang="pt-BR" sz="28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pt-BR" sz="2800" dirty="0" smtClean="0">
                <a:solidFill>
                  <a:schemeClr val="accent4">
                    <a:lumMod val="75000"/>
                  </a:schemeClr>
                </a:solidFill>
              </a:rPr>
              <a:t>Cromatina</a:t>
            </a:r>
            <a:endParaRPr lang="pt-BR" sz="28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pt-BR" sz="2800" dirty="0">
                <a:solidFill>
                  <a:schemeClr val="accent4">
                    <a:lumMod val="75000"/>
                  </a:schemeClr>
                </a:solidFill>
              </a:rPr>
              <a:t>Nucléolo</a:t>
            </a:r>
          </a:p>
          <a:p>
            <a:pPr marL="0" indent="0" algn="just">
              <a:buNone/>
            </a:pP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06" y="3320988"/>
            <a:ext cx="4415284" cy="3271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2738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 fontScale="92500"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4">
                    <a:lumMod val="75000"/>
                  </a:schemeClr>
                </a:solidFill>
              </a:rPr>
              <a:t>Núcleo:</a:t>
            </a: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pt-BR" sz="2800" b="1" dirty="0" err="1" smtClean="0">
                <a:solidFill>
                  <a:schemeClr val="accent4">
                    <a:lumMod val="75000"/>
                  </a:schemeClr>
                </a:solidFill>
              </a:rPr>
              <a:t>Carioteca</a:t>
            </a:r>
            <a:endParaRPr lang="pt-BR" sz="28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pt-BR" sz="2800" dirty="0"/>
              <a:t>Envolve o núcleo celular das </a:t>
            </a:r>
            <a:r>
              <a:rPr lang="pt-BR" sz="2800" dirty="0" smtClean="0"/>
              <a:t>células eucarióticas. É </a:t>
            </a:r>
            <a:r>
              <a:rPr lang="pt-BR" sz="2800" dirty="0"/>
              <a:t>formada por duas membranas</a:t>
            </a:r>
            <a:r>
              <a:rPr lang="pt-BR" sz="2800" dirty="0" smtClean="0"/>
              <a:t>:</a:t>
            </a:r>
            <a:endParaRPr lang="pt-BR" sz="2800" dirty="0"/>
          </a:p>
          <a:p>
            <a:pPr algn="just"/>
            <a:r>
              <a:rPr lang="pt-BR" sz="2800" b="1" dirty="0">
                <a:solidFill>
                  <a:schemeClr val="accent4">
                    <a:lumMod val="75000"/>
                  </a:schemeClr>
                </a:solidFill>
              </a:rPr>
              <a:t>Lamela </a:t>
            </a:r>
            <a:r>
              <a:rPr lang="pt-BR" sz="2800" b="1" dirty="0" smtClean="0">
                <a:solidFill>
                  <a:schemeClr val="accent4">
                    <a:lumMod val="75000"/>
                  </a:schemeClr>
                </a:solidFill>
              </a:rPr>
              <a:t>interna</a:t>
            </a:r>
            <a:endParaRPr lang="pt-BR" sz="28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just"/>
            <a:r>
              <a:rPr lang="pt-BR" sz="2800" b="1" dirty="0">
                <a:solidFill>
                  <a:schemeClr val="accent4">
                    <a:lumMod val="75000"/>
                  </a:schemeClr>
                </a:solidFill>
              </a:rPr>
              <a:t>Lamela externa</a:t>
            </a:r>
          </a:p>
          <a:p>
            <a:pPr marL="0" indent="0" algn="just">
              <a:buNone/>
            </a:pPr>
            <a:r>
              <a:rPr lang="pt-BR" sz="2800" dirty="0"/>
              <a:t>Entre estas membranas, existe um </a:t>
            </a:r>
            <a:r>
              <a:rPr lang="pt-BR" sz="2800" dirty="0" smtClean="0"/>
              <a:t>espaço denominado </a:t>
            </a:r>
            <a:r>
              <a:rPr lang="pt-BR" sz="2800" dirty="0"/>
              <a:t>perinuclear</a:t>
            </a:r>
            <a:r>
              <a:rPr lang="pt-BR" sz="2800" dirty="0" smtClean="0"/>
              <a:t>. É </a:t>
            </a:r>
            <a:r>
              <a:rPr lang="pt-BR" sz="2800" dirty="0"/>
              <a:t>dotada de numerosos poros que permitem </a:t>
            </a:r>
            <a:r>
              <a:rPr lang="pt-BR" sz="2800" dirty="0" smtClean="0"/>
              <a:t>a comunicação </a:t>
            </a:r>
            <a:r>
              <a:rPr lang="pt-BR" sz="2800" dirty="0"/>
              <a:t>do citoplasma com o </a:t>
            </a:r>
            <a:r>
              <a:rPr lang="pt-BR" sz="2800" dirty="0" smtClean="0"/>
              <a:t>material nuclear</a:t>
            </a:r>
            <a:r>
              <a:rPr lang="pt-BR" sz="2800" dirty="0"/>
              <a:t>.</a:t>
            </a:r>
          </a:p>
          <a:p>
            <a:pPr marL="0" indent="0" algn="just">
              <a:buNone/>
            </a:pP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21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4">
                    <a:lumMod val="75000"/>
                  </a:schemeClr>
                </a:solidFill>
              </a:rPr>
              <a:t>Núcleo:</a:t>
            </a: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pt-BR" sz="2800" b="1" dirty="0" err="1" smtClean="0">
                <a:solidFill>
                  <a:schemeClr val="accent4">
                    <a:lumMod val="75000"/>
                  </a:schemeClr>
                </a:solidFill>
              </a:rPr>
              <a:t>Carioteca</a:t>
            </a:r>
            <a:endParaRPr lang="pt-BR" sz="28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67004"/>
            <a:ext cx="5328592" cy="401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9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4">
                    <a:lumMod val="75000"/>
                  </a:schemeClr>
                </a:solidFill>
              </a:rPr>
              <a:t>Núcleo:</a:t>
            </a: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pt-BR" sz="2800" b="1" dirty="0" err="1" smtClean="0">
                <a:solidFill>
                  <a:schemeClr val="accent4">
                    <a:lumMod val="75000"/>
                  </a:schemeClr>
                </a:solidFill>
              </a:rPr>
              <a:t>Cariolinfa</a:t>
            </a:r>
            <a:endParaRPr lang="pt-BR" sz="28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pt-BR" sz="2800" dirty="0"/>
              <a:t>Massa incolor, constituída de proteínas e água</a:t>
            </a:r>
            <a:r>
              <a:rPr lang="pt-BR" sz="2800" dirty="0" smtClean="0"/>
              <a:t>. Preenche </a:t>
            </a:r>
            <a:r>
              <a:rPr lang="pt-BR" sz="2800" dirty="0"/>
              <a:t>o núcleo celular</a:t>
            </a:r>
            <a:r>
              <a:rPr lang="pt-BR" sz="2800" dirty="0" smtClean="0"/>
              <a:t>. Também </a:t>
            </a:r>
            <a:r>
              <a:rPr lang="pt-BR" sz="2800" dirty="0"/>
              <a:t>chamada de nucleoplasma ou </a:t>
            </a:r>
            <a:r>
              <a:rPr lang="pt-BR" sz="2800" b="1" dirty="0" smtClean="0"/>
              <a:t>suco nuclear</a:t>
            </a:r>
            <a:r>
              <a:rPr lang="pt-BR" sz="2800" dirty="0"/>
              <a:t>.</a:t>
            </a:r>
          </a:p>
          <a:p>
            <a:pPr marL="0" indent="0" algn="just">
              <a:buNone/>
            </a:pP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003" y="3589383"/>
            <a:ext cx="3090245" cy="3004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tângulo de cantos arredondados 6"/>
          <p:cNvSpPr/>
          <p:nvPr/>
        </p:nvSpPr>
        <p:spPr>
          <a:xfrm>
            <a:off x="5436096" y="3589383"/>
            <a:ext cx="1368152" cy="84772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945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 fontScale="92500"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4">
                    <a:lumMod val="75000"/>
                  </a:schemeClr>
                </a:solidFill>
              </a:rPr>
              <a:t>Núcleo: Cromatina</a:t>
            </a:r>
          </a:p>
          <a:p>
            <a:pPr marL="0" indent="0" algn="just">
              <a:buNone/>
            </a:pPr>
            <a:r>
              <a:rPr lang="pt-BR" sz="2800" dirty="0"/>
              <a:t>Representa o </a:t>
            </a:r>
            <a:r>
              <a:rPr lang="pt-BR" sz="2800" b="1" dirty="0"/>
              <a:t>material genético </a:t>
            </a:r>
            <a:r>
              <a:rPr lang="pt-BR" sz="2800" dirty="0"/>
              <a:t>contido </a:t>
            </a:r>
            <a:r>
              <a:rPr lang="pt-BR" sz="2800" dirty="0" smtClean="0"/>
              <a:t>na célula. As </a:t>
            </a:r>
            <a:r>
              <a:rPr lang="pt-BR" sz="2800" dirty="0"/>
              <a:t>cromatinas são proteínas </a:t>
            </a:r>
            <a:r>
              <a:rPr lang="pt-BR" sz="2800" dirty="0" smtClean="0"/>
              <a:t>conjugadas (</a:t>
            </a:r>
            <a:r>
              <a:rPr lang="pt-BR" sz="2800" dirty="0"/>
              <a:t>nucleoproteínas), resultantes da associação </a:t>
            </a:r>
            <a:r>
              <a:rPr lang="pt-BR" sz="2800" dirty="0" smtClean="0"/>
              <a:t>de proteínas </a:t>
            </a:r>
            <a:r>
              <a:rPr lang="pt-BR" sz="2800" dirty="0"/>
              <a:t>simples e moléculas de </a:t>
            </a:r>
            <a:r>
              <a:rPr lang="pt-BR" sz="2800" b="1" dirty="0"/>
              <a:t>DNA</a:t>
            </a:r>
            <a:r>
              <a:rPr lang="pt-BR" sz="2800" dirty="0" smtClean="0"/>
              <a:t>. </a:t>
            </a:r>
          </a:p>
          <a:p>
            <a:pPr marL="0" indent="0" algn="just">
              <a:buNone/>
            </a:pPr>
            <a:r>
              <a:rPr lang="pt-BR" sz="2800" dirty="0" smtClean="0"/>
              <a:t>Aparece</a:t>
            </a:r>
            <a:r>
              <a:rPr lang="pt-BR" sz="2800" dirty="0"/>
              <a:t>, no núcleo interfásico como </a:t>
            </a:r>
            <a:r>
              <a:rPr lang="pt-BR" sz="2800" dirty="0" smtClean="0"/>
              <a:t>um emaranhado </a:t>
            </a:r>
            <a:r>
              <a:rPr lang="pt-BR" sz="2800" dirty="0"/>
              <a:t>de filamentos longos e finos</a:t>
            </a:r>
            <a:r>
              <a:rPr lang="pt-BR" sz="2800" dirty="0" smtClean="0"/>
              <a:t>, denominados </a:t>
            </a:r>
            <a:r>
              <a:rPr lang="pt-BR" sz="2800" b="1" dirty="0"/>
              <a:t>cromonemas</a:t>
            </a:r>
            <a:r>
              <a:rPr lang="pt-BR" sz="2800" dirty="0" smtClean="0"/>
              <a:t>. Durante </a:t>
            </a:r>
            <a:r>
              <a:rPr lang="pt-BR" sz="2800" dirty="0"/>
              <a:t>a divisão celular, os cromonemas </a:t>
            </a:r>
            <a:r>
              <a:rPr lang="pt-BR" sz="2800" dirty="0" smtClean="0"/>
              <a:t>se tornam </a:t>
            </a:r>
            <a:r>
              <a:rPr lang="pt-BR" sz="2800" dirty="0"/>
              <a:t>mais curtos e grossos, passando a </a:t>
            </a:r>
            <a:r>
              <a:rPr lang="pt-BR" sz="2800" dirty="0" smtClean="0"/>
              <a:t>ser </a:t>
            </a:r>
            <a:r>
              <a:rPr lang="pt-BR" sz="2800" b="1" dirty="0" smtClean="0"/>
              <a:t>cromossomos</a:t>
            </a:r>
            <a:r>
              <a:rPr lang="pt-BR" sz="2800" dirty="0"/>
              <a:t>.</a:t>
            </a:r>
          </a:p>
          <a:p>
            <a:pPr marL="0" indent="0" algn="just">
              <a:buNone/>
            </a:pP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37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4">
                    <a:lumMod val="75000"/>
                  </a:schemeClr>
                </a:solidFill>
              </a:rPr>
              <a:t>Núcleo: Cromatina</a:t>
            </a:r>
          </a:p>
          <a:p>
            <a:pPr marL="0" indent="0" algn="just">
              <a:buNone/>
            </a:pP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48880"/>
            <a:ext cx="5256584" cy="3894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392625"/>
            <a:ext cx="2808312" cy="2548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540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4">
                    <a:lumMod val="75000"/>
                  </a:schemeClr>
                </a:solidFill>
              </a:rPr>
              <a:t>Núcleo: DNA</a:t>
            </a:r>
          </a:p>
          <a:p>
            <a:pPr marL="0" indent="0" algn="just">
              <a:lnSpc>
                <a:spcPct val="90000"/>
              </a:lnSpc>
              <a:buNone/>
              <a:defRPr/>
            </a:pPr>
            <a:r>
              <a:rPr lang="pt-BR" sz="2800" dirty="0"/>
              <a:t>Dois ramos compostos por moléculas de açúcar (desoxirribose) e de fosfatos</a:t>
            </a:r>
            <a:r>
              <a:rPr lang="pt-BR" sz="2800" dirty="0" smtClean="0"/>
              <a:t>;</a:t>
            </a:r>
            <a:endParaRPr lang="pt-BR" sz="2800" dirty="0"/>
          </a:p>
          <a:p>
            <a:pPr marL="0" indent="0" algn="just">
              <a:lnSpc>
                <a:spcPct val="80000"/>
              </a:lnSpc>
              <a:buNone/>
              <a:defRPr/>
            </a:pPr>
            <a:r>
              <a:rPr lang="pt-BR" sz="2800" dirty="0"/>
              <a:t>Ligam-se devido ao pareamento de quatro moléculas denominadas bases nitrogenadas: </a:t>
            </a:r>
            <a:r>
              <a:rPr lang="pt-BR" sz="2800" b="1" dirty="0">
                <a:solidFill>
                  <a:schemeClr val="bg1">
                    <a:lumMod val="50000"/>
                  </a:schemeClr>
                </a:solidFill>
              </a:rPr>
              <a:t>Adenina (A</a:t>
            </a:r>
            <a:r>
              <a:rPr lang="pt-BR" sz="2800" b="1" dirty="0" smtClean="0">
                <a:solidFill>
                  <a:schemeClr val="bg1">
                    <a:lumMod val="50000"/>
                  </a:schemeClr>
                </a:solidFill>
              </a:rPr>
              <a:t>), </a:t>
            </a:r>
            <a:r>
              <a:rPr lang="pt-BR" sz="2800" b="1" dirty="0" smtClean="0">
                <a:solidFill>
                  <a:schemeClr val="accent6"/>
                </a:solidFill>
              </a:rPr>
              <a:t>Timina </a:t>
            </a:r>
            <a:r>
              <a:rPr lang="pt-BR" sz="2800" b="1" dirty="0">
                <a:solidFill>
                  <a:schemeClr val="accent6"/>
                </a:solidFill>
              </a:rPr>
              <a:t>(</a:t>
            </a:r>
            <a:r>
              <a:rPr lang="pt-BR" sz="2800" b="1" dirty="0" smtClean="0">
                <a:solidFill>
                  <a:schemeClr val="accent6"/>
                </a:solidFill>
              </a:rPr>
              <a:t>T), </a:t>
            </a:r>
            <a:r>
              <a:rPr lang="pt-BR" sz="2800" b="1" dirty="0" smtClean="0">
                <a:solidFill>
                  <a:srgbClr val="FF0000"/>
                </a:solidFill>
              </a:rPr>
              <a:t>Guanina </a:t>
            </a:r>
            <a:r>
              <a:rPr lang="pt-BR" sz="2800" b="1" dirty="0">
                <a:solidFill>
                  <a:srgbClr val="FF0000"/>
                </a:solidFill>
              </a:rPr>
              <a:t>(</a:t>
            </a:r>
            <a:r>
              <a:rPr lang="pt-BR" sz="2800" b="1" dirty="0" smtClean="0">
                <a:solidFill>
                  <a:srgbClr val="FF0000"/>
                </a:solidFill>
              </a:rPr>
              <a:t>G)</a:t>
            </a:r>
            <a:r>
              <a:rPr lang="pt-BR" sz="2800" b="1" dirty="0" smtClean="0"/>
              <a:t>, </a:t>
            </a:r>
            <a:r>
              <a:rPr lang="pt-BR" sz="2800" b="1" dirty="0" smtClean="0">
                <a:solidFill>
                  <a:schemeClr val="accent1"/>
                </a:solidFill>
              </a:rPr>
              <a:t>Citosina </a:t>
            </a:r>
            <a:r>
              <a:rPr lang="pt-BR" sz="2800" b="1" dirty="0">
                <a:solidFill>
                  <a:schemeClr val="accent1"/>
                </a:solidFill>
              </a:rPr>
              <a:t>(C</a:t>
            </a:r>
            <a:r>
              <a:rPr lang="pt-BR" sz="2800" b="1" dirty="0" smtClean="0">
                <a:solidFill>
                  <a:schemeClr val="accent1"/>
                </a:solidFill>
              </a:rPr>
              <a:t>)</a:t>
            </a:r>
            <a:r>
              <a:rPr lang="pt-BR" sz="2800" b="1" dirty="0" smtClean="0"/>
              <a:t>. </a:t>
            </a:r>
            <a:endParaRPr lang="pt-BR" sz="2800" b="1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107" y="4112476"/>
            <a:ext cx="1229017" cy="2564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77073"/>
            <a:ext cx="2304255" cy="256028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3" y="4475854"/>
            <a:ext cx="1272707" cy="2200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tângulo 2"/>
          <p:cNvSpPr/>
          <p:nvPr/>
        </p:nvSpPr>
        <p:spPr>
          <a:xfrm>
            <a:off x="5652120" y="4301750"/>
            <a:ext cx="3328255" cy="690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pt-BR" sz="2400" b="1" dirty="0"/>
              <a:t>Ligações: </a:t>
            </a:r>
            <a:endParaRPr lang="pt-BR" sz="2400" b="1" dirty="0" smtClean="0"/>
          </a:p>
          <a:p>
            <a:pPr>
              <a:lnSpc>
                <a:spcPct val="80000"/>
              </a:lnSpc>
              <a:defRPr/>
            </a:pPr>
            <a:r>
              <a:rPr lang="pt-BR" sz="2400" b="1" dirty="0" smtClean="0">
                <a:solidFill>
                  <a:schemeClr val="accent3"/>
                </a:solidFill>
              </a:rPr>
              <a:t>Pontes </a:t>
            </a:r>
            <a:r>
              <a:rPr lang="pt-BR" sz="2400" b="1" dirty="0">
                <a:solidFill>
                  <a:schemeClr val="accent3"/>
                </a:solidFill>
              </a:rPr>
              <a:t>de hidrogênio</a:t>
            </a:r>
          </a:p>
        </p:txBody>
      </p:sp>
    </p:spTree>
    <p:extLst>
      <p:ext uri="{BB962C8B-B14F-4D97-AF65-F5344CB8AC3E}">
        <p14:creationId xmlns:p14="http://schemas.microsoft.com/office/powerpoint/2010/main" val="404542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 </a:t>
            </a:r>
            <a:r>
              <a:rPr lang="pt-BR" b="1" dirty="0" smtClean="0"/>
              <a:t>Descobrimento da célula: </a:t>
            </a:r>
          </a:p>
          <a:p>
            <a:pPr marL="0" indent="0">
              <a:buNone/>
            </a:pP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Robert </a:t>
            </a:r>
            <a:r>
              <a:rPr lang="pt-BR" b="1" dirty="0" err="1" smtClean="0">
                <a:solidFill>
                  <a:schemeClr val="accent3">
                    <a:lumMod val="75000"/>
                  </a:schemeClr>
                </a:solidFill>
              </a:rPr>
              <a:t>Hooke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 (1665) 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54" y="5157191"/>
            <a:ext cx="1822745" cy="18227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36" y="2977508"/>
            <a:ext cx="2251341" cy="2125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764967"/>
            <a:ext cx="2397224" cy="288568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635" y="477308"/>
            <a:ext cx="2244260" cy="180887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51483"/>
            <a:ext cx="2189683" cy="3009565"/>
          </a:xfrm>
          <a:prstGeom prst="rect">
            <a:avLst/>
          </a:prstGeom>
        </p:spPr>
      </p:pic>
      <p:sp>
        <p:nvSpPr>
          <p:cNvPr id="15" name="Seta para a esquerda e para a direita 14"/>
          <p:cNvSpPr/>
          <p:nvPr/>
        </p:nvSpPr>
        <p:spPr>
          <a:xfrm>
            <a:off x="2627784" y="4040141"/>
            <a:ext cx="720080" cy="383982"/>
          </a:xfrm>
          <a:prstGeom prst="left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8" y="4883904"/>
            <a:ext cx="1524000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CaixaDeTexto 15"/>
          <p:cNvSpPr txBox="1"/>
          <p:nvPr/>
        </p:nvSpPr>
        <p:spPr>
          <a:xfrm>
            <a:off x="3275856" y="5665044"/>
            <a:ext cx="2397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Microscópio de Christopher </a:t>
            </a:r>
            <a:r>
              <a:rPr lang="pt-BR" b="1" dirty="0" err="1"/>
              <a:t>Cock</a:t>
            </a:r>
            <a:endParaRPr lang="pt-BR" b="1" dirty="0"/>
          </a:p>
          <a:p>
            <a:endParaRPr lang="pt-BR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5817095" y="2238844"/>
            <a:ext cx="3939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smtClean="0"/>
              <a:t>Pulga (</a:t>
            </a:r>
            <a:r>
              <a:rPr lang="pt-BR" b="1" i="1" dirty="0" err="1" smtClean="0"/>
              <a:t>Ceratophyllus</a:t>
            </a:r>
            <a:r>
              <a:rPr lang="pt-BR" b="1" i="1" dirty="0" smtClean="0"/>
              <a:t> </a:t>
            </a:r>
            <a:r>
              <a:rPr lang="pt-BR" b="1" i="1" dirty="0" err="1" smtClean="0"/>
              <a:t>faciatus</a:t>
            </a:r>
            <a:r>
              <a:rPr lang="pt-BR" b="1" i="1" dirty="0" smtClean="0"/>
              <a:t>)</a:t>
            </a:r>
          </a:p>
          <a:p>
            <a:r>
              <a:rPr lang="pt-BR" b="1" dirty="0" smtClean="0"/>
              <a:t>por </a:t>
            </a:r>
            <a:r>
              <a:rPr lang="pt-BR" b="1" dirty="0"/>
              <a:t>Robert </a:t>
            </a:r>
            <a:r>
              <a:rPr lang="pt-BR" b="1" dirty="0" err="1" smtClean="0"/>
              <a:t>Hooke</a:t>
            </a:r>
            <a:endParaRPr lang="pt-BR" b="1" dirty="0"/>
          </a:p>
          <a:p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70889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4">
                    <a:lumMod val="75000"/>
                  </a:schemeClr>
                </a:solidFill>
              </a:rPr>
              <a:t>Núcleo: Cromossomos</a:t>
            </a:r>
          </a:p>
          <a:p>
            <a:pPr marL="0" indent="0" algn="just">
              <a:buNone/>
            </a:pP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25" y="3627576"/>
            <a:ext cx="1603126" cy="2269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895" y="2693477"/>
            <a:ext cx="2058619" cy="1868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674" y="4694591"/>
            <a:ext cx="2246910" cy="1877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m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047" y="1623232"/>
            <a:ext cx="2631425" cy="3071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584" y="4183464"/>
            <a:ext cx="2321768" cy="1939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92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4">
                    <a:lumMod val="75000"/>
                  </a:schemeClr>
                </a:solidFill>
              </a:rPr>
              <a:t>Núcleo: Cromossomos</a:t>
            </a:r>
          </a:p>
          <a:p>
            <a:pPr marL="0" indent="0" algn="just">
              <a:buNone/>
            </a:pPr>
            <a:r>
              <a:rPr lang="pt-BR" sz="2800" dirty="0"/>
              <a:t>Armazena e organiza o DNA no núcleo das células. </a:t>
            </a:r>
          </a:p>
          <a:p>
            <a:pPr marL="0" indent="0" algn="just">
              <a:buNone/>
            </a:pP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688" y="2658358"/>
            <a:ext cx="3660507" cy="3660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97221"/>
            <a:ext cx="2592288" cy="206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73" y="4764492"/>
            <a:ext cx="3777315" cy="174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35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4">
                    <a:lumMod val="75000"/>
                  </a:schemeClr>
                </a:solidFill>
              </a:rPr>
              <a:t>Núcleo: Cromossomos</a:t>
            </a:r>
          </a:p>
          <a:p>
            <a:pPr marL="0" indent="0">
              <a:buNone/>
              <a:defRPr/>
            </a:pPr>
            <a:r>
              <a:rPr lang="pt-BR" sz="2800" b="1" dirty="0"/>
              <a:t>Pares homólogos:</a:t>
            </a:r>
          </a:p>
          <a:p>
            <a:pPr marL="0" indent="0">
              <a:buNone/>
              <a:defRPr/>
            </a:pPr>
            <a:r>
              <a:rPr lang="pt-BR" sz="2800" dirty="0"/>
              <a:t>Mesmo tamanho</a:t>
            </a:r>
          </a:p>
          <a:p>
            <a:pPr marL="0" indent="0">
              <a:buNone/>
              <a:defRPr/>
            </a:pPr>
            <a:r>
              <a:rPr lang="pt-BR" sz="2800" dirty="0"/>
              <a:t>Mesma posição relativa dos centrômeros</a:t>
            </a:r>
          </a:p>
          <a:p>
            <a:pPr marL="0" indent="0">
              <a:buNone/>
              <a:defRPr/>
            </a:pPr>
            <a:r>
              <a:rPr lang="pt-BR" sz="2800" dirty="0"/>
              <a:t>Mesma posição de constrições secundárias</a:t>
            </a:r>
          </a:p>
          <a:p>
            <a:pPr marL="0" indent="0">
              <a:buNone/>
              <a:defRPr/>
            </a:pPr>
            <a:r>
              <a:rPr lang="pt-BR" sz="2800" dirty="0"/>
              <a:t>Presença de satélites</a:t>
            </a:r>
          </a:p>
          <a:p>
            <a:pPr marL="0" indent="0">
              <a:buNone/>
              <a:defRPr/>
            </a:pPr>
            <a:r>
              <a:rPr lang="pt-BR" sz="2800" dirty="0"/>
              <a:t>Distribuição de cromômeros.</a:t>
            </a:r>
          </a:p>
          <a:p>
            <a:pPr marL="0" indent="0" algn="just">
              <a:buNone/>
            </a:pP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72" y="4434244"/>
            <a:ext cx="3429000" cy="2284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86" y="1142899"/>
            <a:ext cx="2520280" cy="2105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2615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>
                <a:solidFill>
                  <a:schemeClr val="accent4">
                    <a:lumMod val="75000"/>
                  </a:schemeClr>
                </a:solidFill>
              </a:rPr>
              <a:t>Núcleo: G</a:t>
            </a:r>
            <a:r>
              <a:rPr lang="pt-BR" sz="2800" b="1" dirty="0" smtClean="0">
                <a:solidFill>
                  <a:schemeClr val="accent4">
                    <a:lumMod val="75000"/>
                  </a:schemeClr>
                </a:solidFill>
              </a:rPr>
              <a:t>enes</a:t>
            </a:r>
            <a:endParaRPr lang="pt-BR" sz="28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pt-BR" sz="2800" dirty="0"/>
              <a:t>Segmento de DNA que ocupa uma posição específica de um determinado cromossomo e que participa da manifestação fenotípica de uma determinada característica</a:t>
            </a: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005064"/>
            <a:ext cx="1501746" cy="2697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35290"/>
            <a:ext cx="3631195" cy="2889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96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>
                <a:solidFill>
                  <a:schemeClr val="accent4">
                    <a:lumMod val="75000"/>
                  </a:schemeClr>
                </a:solidFill>
              </a:rPr>
              <a:t>Núcleo: </a:t>
            </a:r>
            <a:r>
              <a:rPr lang="pt-BR" sz="2800" b="1" dirty="0" smtClean="0">
                <a:solidFill>
                  <a:schemeClr val="accent4">
                    <a:lumMod val="75000"/>
                  </a:schemeClr>
                </a:solidFill>
              </a:rPr>
              <a:t>Cariótipo</a:t>
            </a:r>
            <a:endParaRPr lang="pt-BR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" y="2600614"/>
            <a:ext cx="3863975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4"/>
          <p:cNvSpPr txBox="1">
            <a:spLocks noChangeArrowheads="1"/>
          </p:cNvSpPr>
          <p:nvPr/>
        </p:nvSpPr>
        <p:spPr bwMode="auto">
          <a:xfrm>
            <a:off x="784224" y="5497802"/>
            <a:ext cx="3124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b="1">
                <a:solidFill>
                  <a:srgbClr val="FF0000"/>
                </a:solidFill>
              </a:rPr>
              <a:t>23 pares </a:t>
            </a:r>
            <a:r>
              <a:rPr lang="pt-BR" b="1"/>
              <a:t>de cromossomos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129" y="2360737"/>
            <a:ext cx="4350251" cy="2897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CaixaDeTexto 13"/>
          <p:cNvSpPr txBox="1">
            <a:spLocks noChangeArrowheads="1"/>
          </p:cNvSpPr>
          <p:nvPr/>
        </p:nvSpPr>
        <p:spPr bwMode="auto">
          <a:xfrm>
            <a:off x="533399" y="2641889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b="1">
                <a:solidFill>
                  <a:schemeClr val="tx2"/>
                </a:solidFill>
              </a:rPr>
              <a:t>Homem</a:t>
            </a:r>
          </a:p>
        </p:txBody>
      </p:sp>
    </p:spTree>
    <p:extLst>
      <p:ext uri="{BB962C8B-B14F-4D97-AF65-F5344CB8AC3E}">
        <p14:creationId xmlns:p14="http://schemas.microsoft.com/office/powerpoint/2010/main" val="22184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>
                <a:solidFill>
                  <a:schemeClr val="accent4">
                    <a:lumMod val="75000"/>
                  </a:schemeClr>
                </a:solidFill>
              </a:rPr>
              <a:t>Núcleo: </a:t>
            </a:r>
            <a:r>
              <a:rPr lang="pt-BR" sz="2800" b="1" dirty="0" smtClean="0">
                <a:solidFill>
                  <a:schemeClr val="accent4">
                    <a:lumMod val="75000"/>
                  </a:schemeClr>
                </a:solidFill>
              </a:rPr>
              <a:t>Cariótipo</a:t>
            </a:r>
            <a:endParaRPr lang="pt-BR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693258"/>
              </p:ext>
            </p:extLst>
          </p:nvPr>
        </p:nvGraphicFramePr>
        <p:xfrm>
          <a:off x="1187624" y="2420888"/>
          <a:ext cx="6840760" cy="356616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420380"/>
                <a:gridCol w="3420380"/>
              </a:tblGrid>
              <a:tr h="796734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Espécie 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Número de Cromossomos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55276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Humana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46</a:t>
                      </a:r>
                    </a:p>
                  </a:txBody>
                  <a:tcPr anchor="ctr"/>
                </a:tc>
              </a:tr>
              <a:tr h="455276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Milho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20</a:t>
                      </a:r>
                    </a:p>
                  </a:txBody>
                  <a:tcPr anchor="ctr"/>
                </a:tc>
              </a:tr>
              <a:tr h="455276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Ervilha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14</a:t>
                      </a:r>
                    </a:p>
                  </a:txBody>
                  <a:tcPr anchor="ctr"/>
                </a:tc>
              </a:tr>
              <a:tr h="455276">
                <a:tc>
                  <a:txBody>
                    <a:bodyPr/>
                    <a:lstStyle/>
                    <a:p>
                      <a:pPr algn="ctr"/>
                      <a:r>
                        <a:rPr lang="pt-BR" sz="2400"/>
                        <a:t>Drosophila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8</a:t>
                      </a:r>
                    </a:p>
                  </a:txBody>
                  <a:tcPr anchor="ctr"/>
                </a:tc>
              </a:tr>
              <a:tr h="455276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Tatu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64</a:t>
                      </a:r>
                    </a:p>
                  </a:txBody>
                  <a:tcPr anchor="ctr"/>
                </a:tc>
              </a:tr>
              <a:tr h="455276">
                <a:tc>
                  <a:txBody>
                    <a:bodyPr/>
                    <a:lstStyle/>
                    <a:p>
                      <a:pPr algn="ctr"/>
                      <a:r>
                        <a:rPr lang="pt-BR" sz="2400"/>
                        <a:t>Cavalo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64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8377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4">
                    <a:lumMod val="75000"/>
                  </a:schemeClr>
                </a:solidFill>
              </a:rPr>
              <a:t>Núcleo: Nucléolo </a:t>
            </a:r>
          </a:p>
          <a:p>
            <a:pPr marL="0" indent="0" algn="just">
              <a:buNone/>
            </a:pPr>
            <a:r>
              <a:rPr lang="pt-BR" sz="2800" dirty="0"/>
              <a:t>Corpúsculo esponjoso, desprovido </a:t>
            </a:r>
            <a:r>
              <a:rPr lang="pt-BR" sz="2800" dirty="0" smtClean="0"/>
              <a:t>de membranas</a:t>
            </a:r>
            <a:r>
              <a:rPr lang="pt-BR" sz="2800" dirty="0"/>
              <a:t>, que se encontra em contato </a:t>
            </a:r>
            <a:r>
              <a:rPr lang="pt-BR" sz="2800" dirty="0" smtClean="0"/>
              <a:t>direto com </a:t>
            </a:r>
            <a:r>
              <a:rPr lang="pt-BR" sz="2800" dirty="0"/>
              <a:t>o suco celular</a:t>
            </a:r>
            <a:r>
              <a:rPr lang="pt-BR" sz="2800" dirty="0" smtClean="0"/>
              <a:t>. Atua </a:t>
            </a:r>
            <a:r>
              <a:rPr lang="pt-BR" sz="2800" dirty="0"/>
              <a:t>como fonte de </a:t>
            </a:r>
            <a:r>
              <a:rPr lang="pt-BR" sz="2800" dirty="0" err="1" smtClean="0"/>
              <a:t>ribonúcleo</a:t>
            </a:r>
            <a:r>
              <a:rPr lang="pt-BR" sz="2800" dirty="0" smtClean="0"/>
              <a:t> </a:t>
            </a:r>
            <a:r>
              <a:rPr lang="pt-BR" sz="2800" dirty="0"/>
              <a:t>proteínas, </a:t>
            </a:r>
            <a:r>
              <a:rPr lang="pt-BR" sz="2800" dirty="0" smtClean="0"/>
              <a:t>queiram </a:t>
            </a:r>
            <a:r>
              <a:rPr lang="pt-BR" sz="2800" dirty="0"/>
              <a:t>ajudar na síntese </a:t>
            </a:r>
            <a:r>
              <a:rPr lang="pt-BR" sz="2800" dirty="0" smtClean="0"/>
              <a:t>proteica.</a:t>
            </a:r>
            <a:endParaRPr lang="pt-BR" sz="2800" dirty="0"/>
          </a:p>
          <a:p>
            <a:pPr marL="0" indent="0" algn="just">
              <a:buNone/>
            </a:pP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005064"/>
            <a:ext cx="2808312" cy="2365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5386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bg2">
                    <a:lumMod val="25000"/>
                  </a:schemeClr>
                </a:solidFill>
              </a:rPr>
              <a:t>Citoesqueleto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284" y="1999126"/>
            <a:ext cx="3654151" cy="2643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76872"/>
            <a:ext cx="3168352" cy="2918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573" y="4744835"/>
            <a:ext cx="1110823" cy="166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984201"/>
          </a:xfrm>
        </p:spPr>
        <p:txBody>
          <a:bodyPr>
            <a:normAutofit fontScale="85000" lnSpcReduction="20000"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bg2">
                    <a:lumMod val="25000"/>
                  </a:schemeClr>
                </a:solidFill>
              </a:rPr>
              <a:t>Citoesqueleto</a:t>
            </a:r>
          </a:p>
          <a:p>
            <a:pPr algn="just"/>
            <a:r>
              <a:rPr lang="pt-BR" sz="2800" dirty="0" smtClean="0"/>
              <a:t>O </a:t>
            </a:r>
            <a:r>
              <a:rPr lang="pt-BR" sz="2800" dirty="0" err="1" smtClean="0"/>
              <a:t>citosol</a:t>
            </a:r>
            <a:r>
              <a:rPr lang="pt-BR" sz="2800" dirty="0" smtClean="0"/>
              <a:t> está organizado em uma rede tridimensional de proteínas filamentosas. </a:t>
            </a:r>
          </a:p>
          <a:p>
            <a:pPr algn="just"/>
            <a:r>
              <a:rPr lang="pt-BR" sz="2800" dirty="0" smtClean="0"/>
              <a:t>É o “esqueleto</a:t>
            </a:r>
            <a:r>
              <a:rPr lang="pt-BR" sz="2800" dirty="0"/>
              <a:t>” da </a:t>
            </a:r>
            <a:r>
              <a:rPr lang="pt-BR" sz="2800" dirty="0" smtClean="0"/>
              <a:t>célula. </a:t>
            </a:r>
            <a:endParaRPr lang="pt-BR" sz="2800" dirty="0"/>
          </a:p>
          <a:p>
            <a:pPr algn="just"/>
            <a:r>
              <a:rPr lang="pt-BR" sz="2800" dirty="0" smtClean="0"/>
              <a:t>Mantém </a:t>
            </a:r>
            <a:r>
              <a:rPr lang="pt-BR" sz="2800" dirty="0"/>
              <a:t>a forma da célula, as organizações do seu espaço interior, como também a capacidade de </a:t>
            </a:r>
            <a:r>
              <a:rPr lang="pt-BR" sz="2800" dirty="0" smtClean="0"/>
              <a:t>movimentação.</a:t>
            </a:r>
          </a:p>
          <a:p>
            <a:pPr algn="just"/>
            <a:r>
              <a:rPr lang="pt-BR" sz="2800" dirty="0" smtClean="0"/>
              <a:t>Apresenta papel fundamental nos processos de divisão  e diferenciação celular, deposito de parede e manutenção da forma celular.</a:t>
            </a:r>
            <a:endParaRPr lang="pt-BR" sz="2800" dirty="0"/>
          </a:p>
          <a:p>
            <a:pPr algn="just"/>
            <a:r>
              <a:rPr lang="pt-BR" sz="2800" dirty="0" smtClean="0"/>
              <a:t>Citoesqueleto </a:t>
            </a:r>
            <a:r>
              <a:rPr lang="pt-BR" sz="2800" dirty="0"/>
              <a:t>é composto por </a:t>
            </a:r>
            <a:r>
              <a:rPr lang="pt-BR" sz="2800" b="1" dirty="0"/>
              <a:t>três tipos </a:t>
            </a:r>
            <a:r>
              <a:rPr lang="pt-BR" sz="2800" dirty="0"/>
              <a:t>principais de filamentos e, cada um possui características peculiares que os diferenciam um dos </a:t>
            </a:r>
            <a:r>
              <a:rPr lang="pt-BR" sz="2800" dirty="0" smtClean="0"/>
              <a:t>outros: </a:t>
            </a:r>
            <a:r>
              <a:rPr lang="pt-BR" sz="2800" b="1" dirty="0" err="1" smtClean="0"/>
              <a:t>Microtúbulos</a:t>
            </a:r>
            <a:r>
              <a:rPr lang="pt-BR" sz="2800" b="1" dirty="0" smtClean="0"/>
              <a:t>, </a:t>
            </a:r>
            <a:r>
              <a:rPr lang="pt-BR" sz="2800" b="1" dirty="0" err="1" smtClean="0"/>
              <a:t>microfilamentos</a:t>
            </a:r>
            <a:r>
              <a:rPr lang="pt-BR" sz="2800" b="1" dirty="0" smtClean="0"/>
              <a:t> de </a:t>
            </a:r>
            <a:r>
              <a:rPr lang="pt-BR" sz="2800" b="1" dirty="0" err="1" smtClean="0"/>
              <a:t>actina</a:t>
            </a:r>
            <a:r>
              <a:rPr lang="pt-BR" sz="2800" b="1" dirty="0" smtClean="0"/>
              <a:t> e filamentos intermediários.  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6451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980728"/>
            <a:ext cx="7902623" cy="4984201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bg2">
                    <a:lumMod val="25000"/>
                  </a:schemeClr>
                </a:solidFill>
              </a:rPr>
              <a:t>Citoesqueleto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2060848"/>
            <a:ext cx="6246467" cy="45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5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 </a:t>
            </a:r>
            <a:r>
              <a:rPr lang="pt-BR" b="1" dirty="0" smtClean="0"/>
              <a:t>Descobrimento da célula: </a:t>
            </a:r>
          </a:p>
          <a:p>
            <a:pPr marL="0" indent="0">
              <a:buNone/>
            </a:pP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Robert </a:t>
            </a:r>
            <a:r>
              <a:rPr lang="pt-BR" b="1" dirty="0" err="1" smtClean="0">
                <a:solidFill>
                  <a:schemeClr val="accent3">
                    <a:lumMod val="75000"/>
                  </a:schemeClr>
                </a:solidFill>
              </a:rPr>
              <a:t>Hooke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 1665 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432273"/>
            <a:ext cx="1547663" cy="15476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79662"/>
            <a:ext cx="2513578" cy="1873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779662"/>
            <a:ext cx="2251341" cy="2125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Seta para a esquerda e para a direita 14"/>
          <p:cNvSpPr/>
          <p:nvPr/>
        </p:nvSpPr>
        <p:spPr>
          <a:xfrm>
            <a:off x="3347864" y="3515436"/>
            <a:ext cx="720080" cy="383982"/>
          </a:xfrm>
          <a:prstGeom prst="left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684" y="1484784"/>
            <a:ext cx="15240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5"/>
          <p:cNvSpPr txBox="1"/>
          <p:nvPr/>
        </p:nvSpPr>
        <p:spPr>
          <a:xfrm>
            <a:off x="524822" y="4992017"/>
            <a:ext cx="807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Célula = </a:t>
            </a:r>
            <a:r>
              <a:rPr lang="pt-BR" sz="2400" b="1" i="1" dirty="0" err="1" smtClean="0"/>
              <a:t>Cella</a:t>
            </a:r>
            <a:r>
              <a:rPr lang="pt-BR" sz="2400" b="1" dirty="0" smtClean="0"/>
              <a:t> (Latim), espaço vazio, dispensa ou câmaras. 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22077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980728"/>
            <a:ext cx="7902623" cy="4984201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bg2">
                    <a:lumMod val="25000"/>
                  </a:schemeClr>
                </a:solidFill>
              </a:rPr>
              <a:t>Citoesqueleto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1936" t="24546" r="1774" b="1693"/>
          <a:stretch/>
        </p:blipFill>
        <p:spPr bwMode="auto">
          <a:xfrm>
            <a:off x="576023" y="2082571"/>
            <a:ext cx="7740394" cy="422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9106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984201"/>
          </a:xfrm>
        </p:spPr>
        <p:txBody>
          <a:bodyPr>
            <a:normAutofit lnSpcReduction="10000"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bg2">
                    <a:lumMod val="25000"/>
                  </a:schemeClr>
                </a:solidFill>
              </a:rPr>
              <a:t>Citoesqueleto: </a:t>
            </a:r>
            <a:r>
              <a:rPr lang="pt-BR" sz="2800" b="1" dirty="0" err="1" smtClean="0">
                <a:solidFill>
                  <a:srgbClr val="00B050"/>
                </a:solidFill>
              </a:rPr>
              <a:t>Microfilamentos</a:t>
            </a:r>
            <a:r>
              <a:rPr lang="pt-BR" sz="2800" b="1" dirty="0" smtClean="0">
                <a:solidFill>
                  <a:srgbClr val="00B050"/>
                </a:solidFill>
              </a:rPr>
              <a:t> de </a:t>
            </a:r>
            <a:r>
              <a:rPr lang="pt-BR" sz="2800" b="1" dirty="0" err="1" smtClean="0">
                <a:solidFill>
                  <a:srgbClr val="00B050"/>
                </a:solidFill>
              </a:rPr>
              <a:t>actina</a:t>
            </a:r>
            <a:endParaRPr lang="pt-BR" sz="2800" b="1" dirty="0" smtClean="0">
              <a:solidFill>
                <a:srgbClr val="00B050"/>
              </a:solidFill>
            </a:endParaRPr>
          </a:p>
          <a:p>
            <a:pPr marL="0" indent="0" algn="just">
              <a:buNone/>
            </a:pPr>
            <a:r>
              <a:rPr lang="pt-BR" sz="2800" dirty="0" smtClean="0"/>
              <a:t>São </a:t>
            </a:r>
            <a:r>
              <a:rPr lang="pt-BR" sz="2800" dirty="0"/>
              <a:t>os mais abundantes, constituídos da </a:t>
            </a:r>
            <a:r>
              <a:rPr lang="pt-BR" sz="2800" b="1" dirty="0"/>
              <a:t>proteína contráctil</a:t>
            </a:r>
            <a:r>
              <a:rPr lang="pt-BR" sz="2800" dirty="0"/>
              <a:t> </a:t>
            </a:r>
            <a:r>
              <a:rPr lang="pt-BR" sz="2800" b="1" dirty="0" err="1"/>
              <a:t>actina</a:t>
            </a:r>
            <a:r>
              <a:rPr lang="pt-BR" sz="2800" dirty="0"/>
              <a:t> e encontrados em todas as células eucarióticas. São extremamente finos e flexíveis, chegando a ter 3 a 6 </a:t>
            </a:r>
            <a:r>
              <a:rPr lang="pt-BR" sz="2800" dirty="0" err="1"/>
              <a:t>nm</a:t>
            </a:r>
            <a:r>
              <a:rPr lang="pt-BR" sz="2800" dirty="0"/>
              <a:t> (nanômetros) de diâmetro, </a:t>
            </a:r>
            <a:r>
              <a:rPr lang="pt-BR" sz="2800" b="1" dirty="0"/>
              <a:t>cruzando a célula em diferentes direções , embora concentram-se em maior número na periferia, logo abaixo da membrana plasmática.</a:t>
            </a:r>
            <a:r>
              <a:rPr lang="pt-BR" sz="2800" dirty="0"/>
              <a:t> </a:t>
            </a:r>
            <a:endParaRPr lang="pt-BR" sz="2800" dirty="0" smtClean="0"/>
          </a:p>
          <a:p>
            <a:pPr marL="0" indent="0" algn="just">
              <a:buNone/>
            </a:pPr>
            <a:r>
              <a:rPr lang="pt-BR" sz="2800" dirty="0" smtClean="0"/>
              <a:t>Muitos </a:t>
            </a:r>
            <a:r>
              <a:rPr lang="pt-BR" sz="2800" dirty="0"/>
              <a:t>movimentos executados por células animais e vegetais são possíveis graças aos </a:t>
            </a:r>
            <a:r>
              <a:rPr lang="pt-BR" sz="2800" dirty="0" err="1"/>
              <a:t>microfilamentos</a:t>
            </a:r>
            <a:r>
              <a:rPr lang="pt-BR" sz="2800" dirty="0"/>
              <a:t> de </a:t>
            </a:r>
            <a:r>
              <a:rPr lang="pt-BR" sz="2800" dirty="0" err="1"/>
              <a:t>actina</a:t>
            </a:r>
            <a:r>
              <a:rPr lang="pt-BR" sz="2800" dirty="0"/>
              <a:t>.</a:t>
            </a:r>
            <a:endParaRPr lang="pt-BR" sz="2800" b="1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09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984201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bg2">
                    <a:lumMod val="25000"/>
                  </a:schemeClr>
                </a:solidFill>
              </a:rPr>
              <a:t>Citoesqueleto: </a:t>
            </a:r>
            <a:r>
              <a:rPr lang="pt-BR" sz="2800" b="1" dirty="0" err="1" smtClean="0">
                <a:solidFill>
                  <a:srgbClr val="00B050"/>
                </a:solidFill>
              </a:rPr>
              <a:t>Microfilamentos</a:t>
            </a:r>
            <a:r>
              <a:rPr lang="pt-BR" sz="2800" b="1" dirty="0" smtClean="0">
                <a:solidFill>
                  <a:srgbClr val="00B050"/>
                </a:solidFill>
              </a:rPr>
              <a:t> de </a:t>
            </a:r>
            <a:r>
              <a:rPr lang="pt-BR" sz="2800" b="1" dirty="0" err="1" smtClean="0">
                <a:solidFill>
                  <a:srgbClr val="00B050"/>
                </a:solidFill>
              </a:rPr>
              <a:t>actina</a:t>
            </a:r>
            <a:endParaRPr lang="pt-BR" sz="2800" b="1" dirty="0" smtClean="0">
              <a:solidFill>
                <a:srgbClr val="00B050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665" y="3140968"/>
            <a:ext cx="3478510" cy="125851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66200"/>
            <a:ext cx="4176464" cy="34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3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984201"/>
          </a:xfrm>
        </p:spPr>
        <p:txBody>
          <a:bodyPr>
            <a:normAutofit fontScale="92500" lnSpcReduction="20000"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bg2">
                    <a:lumMod val="25000"/>
                  </a:schemeClr>
                </a:solidFill>
              </a:rPr>
              <a:t>Citoesqueleto: </a:t>
            </a:r>
            <a:r>
              <a:rPr lang="pt-BR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Microtúbulos</a:t>
            </a:r>
            <a:endParaRPr lang="pt-BR" sz="28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pt-BR" sz="2800" dirty="0" smtClean="0"/>
              <a:t>São </a:t>
            </a:r>
            <a:r>
              <a:rPr lang="pt-BR" sz="2800" dirty="0"/>
              <a:t>filamentos mais grossos, de cerca de 20 a 25 </a:t>
            </a:r>
            <a:r>
              <a:rPr lang="pt-BR" sz="2800" dirty="0" err="1"/>
              <a:t>nm</a:t>
            </a:r>
            <a:r>
              <a:rPr lang="pt-BR" sz="2800" dirty="0"/>
              <a:t> de diâmetro, que </a:t>
            </a:r>
            <a:r>
              <a:rPr lang="pt-BR" sz="2800" b="1" dirty="0"/>
              <a:t>funcionam como verdadeiros andaimes de todas as células eucarióticas</a:t>
            </a:r>
            <a:r>
              <a:rPr lang="pt-BR" sz="2800" dirty="0"/>
              <a:t>. </a:t>
            </a:r>
            <a:endParaRPr lang="pt-BR" sz="2800" dirty="0" smtClean="0"/>
          </a:p>
          <a:p>
            <a:pPr algn="just"/>
            <a:r>
              <a:rPr lang="pt-BR" sz="2800" dirty="0" smtClean="0"/>
              <a:t>São rígidos </a:t>
            </a:r>
            <a:r>
              <a:rPr lang="pt-BR" sz="2800" dirty="0"/>
              <a:t>e constituídos por moléculas de proteínas conhecidas como </a:t>
            </a:r>
            <a:r>
              <a:rPr lang="pt-BR" sz="2800" b="1" dirty="0" err="1"/>
              <a:t>tubulinas</a:t>
            </a:r>
            <a:r>
              <a:rPr lang="pt-BR" sz="2800" dirty="0"/>
              <a:t>, dispostas </a:t>
            </a:r>
            <a:r>
              <a:rPr lang="pt-BR" sz="2800" dirty="0" err="1"/>
              <a:t>helicoidalmente</a:t>
            </a:r>
            <a:r>
              <a:rPr lang="pt-BR" sz="2800" dirty="0"/>
              <a:t>, formando um cilindro. </a:t>
            </a:r>
            <a:r>
              <a:rPr lang="pt-BR" sz="2800" b="1" dirty="0" smtClean="0"/>
              <a:t>Organiza </a:t>
            </a:r>
            <a:r>
              <a:rPr lang="pt-BR" sz="2800" b="1" dirty="0"/>
              <a:t>o chamado fuso de divisão celular</a:t>
            </a:r>
            <a:r>
              <a:rPr lang="pt-BR" sz="2800" dirty="0"/>
              <a:t>. </a:t>
            </a:r>
            <a:endParaRPr lang="pt-BR" sz="2800" dirty="0" smtClean="0"/>
          </a:p>
          <a:p>
            <a:pPr algn="just"/>
            <a:r>
              <a:rPr lang="pt-BR" sz="2800" dirty="0" smtClean="0"/>
              <a:t>Funcionam como “</a:t>
            </a:r>
            <a:r>
              <a:rPr lang="pt-BR" sz="2800" dirty="0"/>
              <a:t>esteiras” rolantes que permitem o deslocamento de substâncias, de vesículas e de </a:t>
            </a:r>
            <a:r>
              <a:rPr lang="pt-BR" sz="2800" dirty="0" err="1"/>
              <a:t>organóides</a:t>
            </a:r>
            <a:r>
              <a:rPr lang="pt-BR" sz="2800" dirty="0"/>
              <a:t> como as mitocôndrias e cloroplastos pelo interior da célula. </a:t>
            </a:r>
            <a:endParaRPr lang="pt-BR" sz="2800" dirty="0" smtClean="0"/>
          </a:p>
        </p:txBody>
      </p:sp>
    </p:spTree>
    <p:extLst>
      <p:ext uri="{BB962C8B-B14F-4D97-AF65-F5344CB8AC3E}">
        <p14:creationId xmlns:p14="http://schemas.microsoft.com/office/powerpoint/2010/main" val="104782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984201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bg2">
                    <a:lumMod val="25000"/>
                  </a:schemeClr>
                </a:solidFill>
              </a:rPr>
              <a:t>Citoesqueleto: </a:t>
            </a:r>
            <a:r>
              <a:rPr lang="pt-BR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Microtúbulos</a:t>
            </a:r>
            <a:endParaRPr lang="pt-BR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just">
              <a:buNone/>
            </a:pPr>
            <a:endParaRPr lang="pt-BR" sz="2800" b="1" dirty="0" smtClean="0">
              <a:solidFill>
                <a:srgbClr val="00B050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780928"/>
            <a:ext cx="3138672" cy="128826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66200"/>
            <a:ext cx="4680520" cy="383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0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768177"/>
          </a:xfrm>
        </p:spPr>
        <p:txBody>
          <a:bodyPr>
            <a:normAutofit fontScale="92500" lnSpcReduction="10000"/>
          </a:bodyPr>
          <a:lstStyle/>
          <a:p>
            <a:r>
              <a:rPr lang="pt-BR" sz="3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3500" b="1" dirty="0" smtClean="0">
                <a:solidFill>
                  <a:schemeClr val="bg2">
                    <a:lumMod val="25000"/>
                  </a:schemeClr>
                </a:solidFill>
              </a:rPr>
              <a:t>Citoesqueleto: </a:t>
            </a:r>
            <a:r>
              <a:rPr lang="pt-BR" sz="3500" b="1" dirty="0" smtClean="0">
                <a:solidFill>
                  <a:schemeClr val="bg2">
                    <a:lumMod val="75000"/>
                  </a:schemeClr>
                </a:solidFill>
              </a:rPr>
              <a:t>Filamentos intermediários</a:t>
            </a:r>
          </a:p>
          <a:p>
            <a:pPr marL="0" indent="0" algn="just">
              <a:buNone/>
            </a:pPr>
            <a:r>
              <a:rPr lang="pt-BR" sz="3000" dirty="0"/>
              <a:t>Os filamentos intermediários </a:t>
            </a:r>
            <a:r>
              <a:rPr lang="pt-BR" sz="3000" dirty="0" smtClean="0"/>
              <a:t>apresentam um </a:t>
            </a:r>
            <a:r>
              <a:rPr lang="pt-BR" sz="3000" dirty="0"/>
              <a:t>diâmetro intermediário </a:t>
            </a:r>
            <a:r>
              <a:rPr lang="pt-BR" sz="3000" dirty="0" smtClean="0"/>
              <a:t>em </a:t>
            </a:r>
            <a:r>
              <a:rPr lang="pt-BR" sz="3000" dirty="0"/>
              <a:t>relação aos outros dois tipos de filamentos </a:t>
            </a:r>
            <a:r>
              <a:rPr lang="pt-BR" sz="3000" dirty="0" err="1"/>
              <a:t>protéicos</a:t>
            </a:r>
            <a:r>
              <a:rPr lang="pt-BR" sz="3000" dirty="0"/>
              <a:t>.</a:t>
            </a:r>
            <a:endParaRPr lang="pt-BR" sz="30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 algn="just">
              <a:buNone/>
            </a:pPr>
            <a:r>
              <a:rPr lang="pt-BR" sz="3000" dirty="0" smtClean="0"/>
              <a:t>Impede que </a:t>
            </a:r>
            <a:r>
              <a:rPr lang="pt-BR" sz="3000" dirty="0"/>
              <a:t>as células desse tecido se separem ou rompam ao serem submetidas, por exemplo, a um </a:t>
            </a:r>
            <a:r>
              <a:rPr lang="pt-BR" sz="3000" dirty="0" smtClean="0"/>
              <a:t>estiramento, promovendo </a:t>
            </a:r>
            <a:r>
              <a:rPr lang="pt-BR" sz="3000" dirty="0"/>
              <a:t>uma “amarração” entre elas em determinados pontos, o que garante a estabilidade do tecido no caso da ação de algum agente externo que tente separá-las. </a:t>
            </a:r>
            <a:endParaRPr lang="pt-BR" sz="3000" dirty="0" smtClean="0"/>
          </a:p>
        </p:txBody>
      </p:sp>
    </p:spTree>
    <p:extLst>
      <p:ext uri="{BB962C8B-B14F-4D97-AF65-F5344CB8AC3E}">
        <p14:creationId xmlns:p14="http://schemas.microsoft.com/office/powerpoint/2010/main" val="169751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984201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bg2">
                    <a:lumMod val="25000"/>
                  </a:schemeClr>
                </a:solidFill>
              </a:rPr>
              <a:t>Citoesqueleto: </a:t>
            </a:r>
            <a:r>
              <a:rPr lang="pt-BR" sz="2800" b="1" dirty="0">
                <a:solidFill>
                  <a:schemeClr val="bg2">
                    <a:lumMod val="75000"/>
                  </a:schemeClr>
                </a:solidFill>
              </a:rPr>
              <a:t>Filamentos intermediários</a:t>
            </a:r>
            <a:endParaRPr lang="pt-BR" sz="2800" b="1" dirty="0" smtClean="0">
              <a:solidFill>
                <a:srgbClr val="00B05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542" y="2938397"/>
            <a:ext cx="3173961" cy="136026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66200"/>
            <a:ext cx="4680520" cy="383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7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pt-BR" sz="2800" b="1" dirty="0" smtClean="0">
                <a:solidFill>
                  <a:schemeClr val="accent2">
                    <a:lumMod val="75000"/>
                  </a:schemeClr>
                </a:solidFill>
              </a:rPr>
              <a:t>itocôndrias</a:t>
            </a: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2" name="Picture 25" descr="mitocond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193" y="3765562"/>
            <a:ext cx="3962982" cy="2543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93" y="2420888"/>
            <a:ext cx="3810000" cy="2962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8645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pt-BR" sz="2800" b="1" dirty="0" smtClean="0">
                <a:solidFill>
                  <a:schemeClr val="accent2">
                    <a:lumMod val="75000"/>
                  </a:schemeClr>
                </a:solidFill>
              </a:rPr>
              <a:t>itocôndrias</a:t>
            </a: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3675632" cy="355194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26"/>
          <a:stretch/>
        </p:blipFill>
        <p:spPr>
          <a:xfrm>
            <a:off x="7181424" y="2155415"/>
            <a:ext cx="1619995" cy="254969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2181882"/>
            <a:ext cx="1401117" cy="2465966"/>
          </a:xfrm>
          <a:prstGeom prst="rect">
            <a:avLst/>
          </a:prstGeom>
        </p:spPr>
      </p:pic>
      <p:sp>
        <p:nvSpPr>
          <p:cNvPr id="6" name="Seta para a direita 5"/>
          <p:cNvSpPr/>
          <p:nvPr/>
        </p:nvSpPr>
        <p:spPr>
          <a:xfrm>
            <a:off x="6156176" y="3068960"/>
            <a:ext cx="792088" cy="3613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40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2">
                    <a:lumMod val="75000"/>
                  </a:schemeClr>
                </a:solidFill>
              </a:rPr>
              <a:t>Mitocôndrias</a:t>
            </a:r>
          </a:p>
          <a:p>
            <a:pPr algn="just"/>
            <a:r>
              <a:rPr lang="pt-BR" sz="2800" b="1" dirty="0"/>
              <a:t>Respiração celular</a:t>
            </a:r>
            <a:r>
              <a:rPr lang="pt-BR" sz="2800" dirty="0"/>
              <a:t>, </a:t>
            </a:r>
            <a:r>
              <a:rPr lang="pt-BR" sz="2800" dirty="0" smtClean="0"/>
              <a:t>onde moléculas </a:t>
            </a:r>
            <a:r>
              <a:rPr lang="pt-BR" sz="2800" dirty="0"/>
              <a:t>orgânicas são quebradas liberando </a:t>
            </a:r>
            <a:r>
              <a:rPr lang="pt-BR" sz="2800" b="1" dirty="0" smtClean="0"/>
              <a:t>energia</a:t>
            </a:r>
            <a:r>
              <a:rPr lang="pt-BR" sz="2800" dirty="0" smtClean="0"/>
              <a:t> que </a:t>
            </a:r>
            <a:r>
              <a:rPr lang="pt-BR" sz="2800" dirty="0"/>
              <a:t>é então transferida para formar </a:t>
            </a:r>
            <a:r>
              <a:rPr lang="pt-BR" sz="2800" dirty="0" smtClean="0"/>
              <a:t>ATP.</a:t>
            </a:r>
          </a:p>
          <a:p>
            <a:pPr algn="just"/>
            <a:r>
              <a:rPr lang="pt-BR" sz="2800" dirty="0" smtClean="0"/>
              <a:t>Quanto maior a atividade celular maior o número de mitocôndrias. </a:t>
            </a:r>
          </a:p>
          <a:p>
            <a:pPr algn="just"/>
            <a:r>
              <a:rPr lang="pt-BR" sz="2800" dirty="0" smtClean="0"/>
              <a:t>Formada </a:t>
            </a:r>
            <a:r>
              <a:rPr lang="pt-BR" sz="2800" dirty="0"/>
              <a:t>por duas membranas lipoprotéicas. </a:t>
            </a:r>
            <a:endParaRPr lang="pt-BR" sz="2800" dirty="0" smtClean="0"/>
          </a:p>
          <a:p>
            <a:pPr marL="0" indent="0" algn="just">
              <a:buNone/>
            </a:pP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75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 </a:t>
            </a:r>
            <a:r>
              <a:rPr lang="pt-BR" b="1" dirty="0" smtClean="0"/>
              <a:t>Descobrimento da célula: </a:t>
            </a:r>
          </a:p>
          <a:p>
            <a:pPr marL="0" indent="0">
              <a:buNone/>
            </a:pP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Robert </a:t>
            </a:r>
            <a:r>
              <a:rPr lang="pt-BR" b="1" dirty="0" err="1" smtClean="0">
                <a:solidFill>
                  <a:schemeClr val="accent3">
                    <a:lumMod val="75000"/>
                  </a:schemeClr>
                </a:solidFill>
              </a:rPr>
              <a:t>Hooke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 1665 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432273"/>
            <a:ext cx="1547663" cy="15476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765" y="2977095"/>
            <a:ext cx="2513578" cy="1873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80928"/>
            <a:ext cx="1760722" cy="2985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575" y="2780928"/>
            <a:ext cx="3510140" cy="2635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903933"/>
            <a:ext cx="1754903" cy="1886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CaixaDeTexto 12"/>
          <p:cNvSpPr txBox="1"/>
          <p:nvPr/>
        </p:nvSpPr>
        <p:spPr>
          <a:xfrm>
            <a:off x="3518591" y="5492562"/>
            <a:ext cx="3690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/>
              <a:t>S</a:t>
            </a:r>
            <a:r>
              <a:rPr lang="pt-PT" sz="2400" b="1" dirty="0" smtClean="0"/>
              <a:t>obreiro </a:t>
            </a:r>
            <a:r>
              <a:rPr lang="pt-PT" sz="2400" b="1" dirty="0"/>
              <a:t>(</a:t>
            </a:r>
            <a:r>
              <a:rPr lang="pt-PT" sz="2400" b="1" i="1" dirty="0"/>
              <a:t>Quercus Suber</a:t>
            </a:r>
            <a:r>
              <a:rPr lang="pt-PT" sz="2400" b="1" dirty="0"/>
              <a:t> </a:t>
            </a:r>
            <a:r>
              <a:rPr lang="pt-PT" sz="2400" b="1" i="1" dirty="0" smtClean="0"/>
              <a:t>L.</a:t>
            </a:r>
            <a:r>
              <a:rPr lang="pt-PT" sz="2400" b="1" dirty="0" smtClean="0"/>
              <a:t>)</a:t>
            </a:r>
            <a:endParaRPr lang="pt-BR" sz="2400" b="1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18" y="351271"/>
            <a:ext cx="1565406" cy="1174055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969" y="1525733"/>
            <a:ext cx="2264102" cy="1509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5992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2">
                    <a:lumMod val="75000"/>
                  </a:schemeClr>
                </a:solidFill>
              </a:rPr>
              <a:t>Mitocôndrias</a:t>
            </a:r>
          </a:p>
          <a:p>
            <a:pPr algn="just"/>
            <a:r>
              <a:rPr lang="pt-BR" sz="2800" b="1" dirty="0" smtClean="0"/>
              <a:t>Membrana </a:t>
            </a:r>
            <a:r>
              <a:rPr lang="pt-BR" sz="2800" b="1" dirty="0"/>
              <a:t>externa </a:t>
            </a:r>
            <a:r>
              <a:rPr lang="pt-BR" sz="2800" dirty="0"/>
              <a:t>(com </a:t>
            </a:r>
            <a:r>
              <a:rPr lang="pt-BR" sz="2800" dirty="0" err="1"/>
              <a:t>porinas</a:t>
            </a:r>
            <a:r>
              <a:rPr lang="pt-BR" sz="2800" dirty="0"/>
              <a:t>, muitas enzimas)</a:t>
            </a:r>
          </a:p>
          <a:p>
            <a:pPr algn="just"/>
            <a:r>
              <a:rPr lang="pt-BR" sz="2800" b="1" dirty="0" smtClean="0"/>
              <a:t>Membrana </a:t>
            </a:r>
            <a:r>
              <a:rPr lang="pt-BR" sz="2800" b="1" dirty="0"/>
              <a:t>interna </a:t>
            </a:r>
            <a:r>
              <a:rPr lang="pt-BR" sz="2800" dirty="0"/>
              <a:t>(transportadores, ATP </a:t>
            </a:r>
            <a:r>
              <a:rPr lang="pt-BR" sz="2800" dirty="0" err="1"/>
              <a:t>sintetase</a:t>
            </a:r>
            <a:r>
              <a:rPr lang="pt-BR" sz="2800" dirty="0"/>
              <a:t>)</a:t>
            </a:r>
          </a:p>
          <a:p>
            <a:pPr algn="just"/>
            <a:r>
              <a:rPr lang="pt-BR" sz="2800" b="1" dirty="0" smtClean="0"/>
              <a:t>Matriz </a:t>
            </a:r>
            <a:r>
              <a:rPr lang="pt-BR" sz="2800" b="1" dirty="0"/>
              <a:t>mitocondrial </a:t>
            </a:r>
            <a:r>
              <a:rPr lang="pt-BR" sz="2800" dirty="0"/>
              <a:t>(DNA mitocondrial, </a:t>
            </a:r>
            <a:r>
              <a:rPr lang="pt-BR" sz="2800" dirty="0" smtClean="0"/>
              <a:t>ribossomos enzimas</a:t>
            </a:r>
            <a:r>
              <a:rPr lang="pt-BR" sz="2800" dirty="0"/>
              <a:t>, </a:t>
            </a:r>
            <a:r>
              <a:rPr lang="pt-BR" sz="2800" dirty="0" err="1"/>
              <a:t>etc</a:t>
            </a:r>
            <a:r>
              <a:rPr lang="pt-BR" sz="2800" dirty="0"/>
              <a:t>)</a:t>
            </a:r>
            <a:endParaRPr lang="pt-BR" sz="2800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83" y="4207738"/>
            <a:ext cx="3528392" cy="2391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5083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5169017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i="1" dirty="0" smtClean="0">
                <a:solidFill>
                  <a:schemeClr val="tx2"/>
                </a:solidFill>
              </a:rPr>
              <a:t>Lisossomos</a:t>
            </a:r>
          </a:p>
          <a:p>
            <a:pPr algn="just">
              <a:spcBef>
                <a:spcPct val="50000"/>
              </a:spcBef>
            </a:pPr>
            <a:r>
              <a:rPr lang="pt-BR" sz="2800" dirty="0" smtClean="0"/>
              <a:t>Estrutura </a:t>
            </a:r>
            <a:r>
              <a:rPr lang="pt-BR" sz="2800" dirty="0"/>
              <a:t>que apresenta enzimas digestivas capazes de digerir um grande número de produtos </a:t>
            </a:r>
            <a:r>
              <a:rPr lang="pt-BR" sz="2800" dirty="0" smtClean="0"/>
              <a:t>orgânicos.</a:t>
            </a:r>
          </a:p>
          <a:p>
            <a:pPr algn="just">
              <a:spcBef>
                <a:spcPct val="50000"/>
              </a:spcBef>
            </a:pPr>
            <a:r>
              <a:rPr lang="pt-BR" sz="2800" dirty="0" smtClean="0"/>
              <a:t>Realiza </a:t>
            </a:r>
            <a:r>
              <a:rPr lang="pt-BR" sz="2800" dirty="0"/>
              <a:t>a digestão intracelular. </a:t>
            </a:r>
            <a:endParaRPr lang="pt-BR" sz="2800" dirty="0" smtClean="0"/>
          </a:p>
          <a:p>
            <a:pPr algn="just">
              <a:spcBef>
                <a:spcPct val="50000"/>
              </a:spcBef>
            </a:pPr>
            <a:r>
              <a:rPr lang="pt-BR" sz="2800" dirty="0" smtClean="0"/>
              <a:t>Autofagia.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615109"/>
            <a:ext cx="2376264" cy="246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2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i="1" dirty="0" smtClean="0">
                <a:solidFill>
                  <a:schemeClr val="tx2"/>
                </a:solidFill>
              </a:rPr>
              <a:t>Lisossomos: Digestão celular</a:t>
            </a:r>
          </a:p>
          <a:p>
            <a:pPr marL="0" indent="0" algn="just">
              <a:spcBef>
                <a:spcPct val="50000"/>
              </a:spcBef>
              <a:buNone/>
            </a:pP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87936"/>
            <a:ext cx="6732274" cy="370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8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i="1" dirty="0" smtClean="0">
                <a:solidFill>
                  <a:schemeClr val="tx2"/>
                </a:solidFill>
              </a:rPr>
              <a:t>Lisossomos: Digestão celular</a:t>
            </a:r>
          </a:p>
          <a:p>
            <a:pPr marL="0" indent="0" algn="just">
              <a:spcBef>
                <a:spcPct val="50000"/>
              </a:spcBef>
              <a:buNone/>
            </a:pPr>
            <a:endParaRPr lang="pt-BR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11325"/>
            <a:ext cx="6696744" cy="405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3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5169017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i="1" dirty="0" smtClean="0">
                <a:solidFill>
                  <a:schemeClr val="tx2"/>
                </a:solidFill>
              </a:rPr>
              <a:t>Lisossomos</a:t>
            </a:r>
          </a:p>
          <a:p>
            <a:pPr algn="just">
              <a:spcBef>
                <a:spcPct val="50000"/>
              </a:spcBef>
            </a:pPr>
            <a:r>
              <a:rPr lang="pt-BR" sz="2800" dirty="0"/>
              <a:t>São bolsas circundadas por membrana, que são agregados proteicos de enzimas </a:t>
            </a:r>
            <a:r>
              <a:rPr lang="pt-BR" sz="2800" dirty="0" err="1"/>
              <a:t>hidrolíticas</a:t>
            </a:r>
            <a:r>
              <a:rPr lang="pt-BR" sz="2800" dirty="0"/>
              <a:t> (digestivas) capazes de digerir diversas substâncias orgânicas. </a:t>
            </a:r>
          </a:p>
          <a:p>
            <a:pPr algn="just">
              <a:spcBef>
                <a:spcPct val="50000"/>
              </a:spcBef>
            </a:pPr>
            <a:r>
              <a:rPr lang="pt-BR" sz="2800" dirty="0"/>
              <a:t>São originados no complexo de Golgi.</a:t>
            </a:r>
            <a:endParaRPr lang="pt-BR" sz="28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t-BR" sz="2800" b="1" i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3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5169017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i="1" dirty="0" smtClean="0">
                <a:solidFill>
                  <a:schemeClr val="tx2"/>
                </a:solidFill>
              </a:rPr>
              <a:t>Lisossomos</a:t>
            </a:r>
          </a:p>
          <a:p>
            <a:pPr marL="0" indent="0" algn="just">
              <a:buNone/>
            </a:pPr>
            <a:endParaRPr lang="pt-BR" sz="2800" b="1" i="1" dirty="0" smtClean="0">
              <a:solidFill>
                <a:schemeClr val="tx2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556792"/>
            <a:ext cx="428625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 fontScale="92500" lnSpcReduction="20000"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err="1" smtClean="0">
                <a:solidFill>
                  <a:schemeClr val="bg2">
                    <a:lumMod val="50000"/>
                  </a:schemeClr>
                </a:solidFill>
              </a:rPr>
              <a:t>Peroxissomos</a:t>
            </a:r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algn="just"/>
            <a:r>
              <a:rPr lang="pt-BR" sz="2800" dirty="0"/>
              <a:t>São pequenas vesículas semelhantes aos </a:t>
            </a:r>
            <a:r>
              <a:rPr lang="pt-BR" sz="2800" dirty="0" smtClean="0"/>
              <a:t>lisossomos.</a:t>
            </a:r>
          </a:p>
          <a:p>
            <a:pPr algn="just"/>
            <a:r>
              <a:rPr lang="pt-BR" sz="2800" dirty="0" smtClean="0"/>
              <a:t>Sua </a:t>
            </a:r>
            <a:r>
              <a:rPr lang="pt-BR" sz="2800" dirty="0"/>
              <a:t>enzima principal é a </a:t>
            </a:r>
            <a:r>
              <a:rPr lang="pt-BR" sz="2800" dirty="0" err="1"/>
              <a:t>peroxidase</a:t>
            </a:r>
            <a:r>
              <a:rPr lang="pt-BR" sz="2800" dirty="0"/>
              <a:t> (</a:t>
            </a:r>
            <a:r>
              <a:rPr lang="pt-BR" sz="2800" b="1" dirty="0" err="1"/>
              <a:t>catalase</a:t>
            </a:r>
            <a:r>
              <a:rPr lang="pt-BR" sz="2800" dirty="0"/>
              <a:t>). Esta enzima degrada as moléculas de peróxido de hidrogênio </a:t>
            </a:r>
            <a:r>
              <a:rPr lang="pt-BR" sz="2800" b="1" dirty="0"/>
              <a:t>(água oxigenada) </a:t>
            </a:r>
            <a:r>
              <a:rPr lang="pt-BR" sz="2800" dirty="0"/>
              <a:t>que se formam como resultado do metabolismo </a:t>
            </a:r>
            <a:r>
              <a:rPr lang="pt-BR" sz="2800" dirty="0" smtClean="0"/>
              <a:t>celular</a:t>
            </a:r>
            <a:r>
              <a:rPr lang="pt-BR" sz="2800" dirty="0"/>
              <a:t>.</a:t>
            </a:r>
          </a:p>
          <a:p>
            <a:pPr algn="just"/>
            <a:r>
              <a:rPr lang="pt-BR" sz="2800" dirty="0"/>
              <a:t>O peróxido de hidrogênio pode ser muito tóxico para a célula porque pode levar a produção de radicais livres. Estes radicais são capazes de danificar as </a:t>
            </a:r>
            <a:r>
              <a:rPr lang="pt-BR" sz="2800" dirty="0" smtClean="0"/>
              <a:t>células.</a:t>
            </a:r>
          </a:p>
          <a:p>
            <a:pPr algn="just"/>
            <a:r>
              <a:rPr lang="pt-BR" sz="2800" b="1" dirty="0" smtClean="0"/>
              <a:t>Desintoxicação celular.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740015"/>
            <a:ext cx="2227943" cy="186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649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 fontScale="92500" lnSpcReduction="10000"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rgbClr val="FF0000"/>
                </a:solidFill>
              </a:rPr>
              <a:t>Centríolos:</a:t>
            </a:r>
          </a:p>
          <a:p>
            <a:pPr algn="just"/>
            <a:r>
              <a:rPr lang="pt-BR" sz="2800" dirty="0"/>
              <a:t>O centríolo é um cilindro cuja parede é constituída </a:t>
            </a:r>
            <a:r>
              <a:rPr lang="pt-BR" sz="2800" dirty="0" smtClean="0"/>
              <a:t>por nove </a:t>
            </a:r>
            <a:r>
              <a:rPr lang="pt-BR" sz="2800" dirty="0"/>
              <a:t>conjuntos de três </a:t>
            </a:r>
            <a:r>
              <a:rPr lang="pt-BR" sz="2800" b="1" dirty="0" err="1" smtClean="0"/>
              <a:t>microtúbulos</a:t>
            </a:r>
            <a:r>
              <a:rPr lang="pt-BR" sz="2800" b="1" dirty="0" smtClean="0"/>
              <a:t> </a:t>
            </a:r>
            <a:r>
              <a:rPr lang="pt-BR" sz="2800" dirty="0" smtClean="0"/>
              <a:t>(</a:t>
            </a:r>
            <a:r>
              <a:rPr lang="pt-BR" sz="2800" dirty="0" err="1" smtClean="0"/>
              <a:t>tubulina</a:t>
            </a:r>
            <a:r>
              <a:rPr lang="pt-BR" sz="2800" dirty="0" smtClean="0"/>
              <a:t>) e geralmente ocorrem </a:t>
            </a:r>
            <a:r>
              <a:rPr lang="pt-BR" sz="2800" b="1" dirty="0"/>
              <a:t>aos pares </a:t>
            </a:r>
            <a:r>
              <a:rPr lang="pt-BR" sz="2800" dirty="0"/>
              <a:t>nas células.</a:t>
            </a:r>
          </a:p>
          <a:p>
            <a:pPr algn="just"/>
            <a:r>
              <a:rPr lang="pt-BR" sz="2800" dirty="0"/>
              <a:t>É responsável pela divisão </a:t>
            </a:r>
            <a:r>
              <a:rPr lang="pt-BR" sz="2800" dirty="0" smtClean="0"/>
              <a:t>celular </a:t>
            </a:r>
            <a:r>
              <a:rPr lang="pt-BR" sz="2800" dirty="0"/>
              <a:t>“</a:t>
            </a:r>
            <a:r>
              <a:rPr lang="pt-BR" sz="2800" dirty="0" err="1"/>
              <a:t>orientando”o</a:t>
            </a:r>
            <a:r>
              <a:rPr lang="pt-BR" sz="2800" dirty="0"/>
              <a:t> deslocamento dos cromossomos para as células que estão sendo formadas</a:t>
            </a:r>
            <a:r>
              <a:rPr lang="pt-BR" sz="2800" dirty="0" smtClean="0"/>
              <a:t>.</a:t>
            </a:r>
            <a:endParaRPr lang="pt-BR" sz="2800" dirty="0"/>
          </a:p>
          <a:p>
            <a:pPr algn="just"/>
            <a:r>
              <a:rPr lang="pt-BR" sz="2800" dirty="0"/>
              <a:t>Originam os Cílios e flagelos</a:t>
            </a:r>
            <a:r>
              <a:rPr lang="pt-BR" sz="2800" dirty="0" smtClean="0"/>
              <a:t>.</a:t>
            </a:r>
          </a:p>
          <a:p>
            <a:pPr algn="just"/>
            <a:r>
              <a:rPr lang="pt-BR" sz="2800" dirty="0" smtClean="0"/>
              <a:t>Raros nas células vegetais. </a:t>
            </a:r>
            <a:endParaRPr lang="pt-BR" sz="2800" dirty="0"/>
          </a:p>
          <a:p>
            <a:pPr marL="0" indent="0" algn="just">
              <a:buNone/>
            </a:pPr>
            <a:endParaRPr lang="pt-BR" sz="2800" b="1" dirty="0" smtClean="0">
              <a:solidFill>
                <a:srgbClr val="FF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09" y="4601451"/>
            <a:ext cx="2559943" cy="1797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772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rgbClr val="FF0000"/>
                </a:solidFill>
              </a:rPr>
              <a:t>Centríolos:</a:t>
            </a:r>
          </a:p>
          <a:p>
            <a:pPr marL="0" indent="0" algn="just">
              <a:buNone/>
            </a:pPr>
            <a:endParaRPr lang="pt-BR" sz="2800" b="1" dirty="0" smtClean="0">
              <a:solidFill>
                <a:srgbClr val="FF0000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844823"/>
            <a:ext cx="5310335" cy="4248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8" y="2078543"/>
            <a:ext cx="2734968" cy="219709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62" y="4269993"/>
            <a:ext cx="2689178" cy="254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2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 fontScale="85000" lnSpcReduction="20000"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i="1" dirty="0" smtClean="0">
                <a:solidFill>
                  <a:srgbClr val="FF0000"/>
                </a:solidFill>
              </a:rPr>
              <a:t>Ribossomos</a:t>
            </a:r>
            <a:endParaRPr lang="pt-BR" sz="2800" b="1" dirty="0"/>
          </a:p>
          <a:p>
            <a:pPr algn="just"/>
            <a:r>
              <a:rPr lang="pt-BR" sz="3000" dirty="0"/>
              <a:t>Ribossomos são os locais de síntese de proteína</a:t>
            </a:r>
            <a:r>
              <a:rPr lang="pt-BR" sz="3000" dirty="0" smtClean="0"/>
              <a:t>.</a:t>
            </a:r>
          </a:p>
          <a:p>
            <a:pPr lvl="0" algn="just"/>
            <a:r>
              <a:rPr lang="pt-BR" sz="3000" dirty="0" smtClean="0"/>
              <a:t>Organela </a:t>
            </a:r>
            <a:r>
              <a:rPr lang="pt-BR" sz="3000" dirty="0"/>
              <a:t>não membranosa que é composta de RNA ribossômico e proteínas. </a:t>
            </a:r>
          </a:p>
          <a:p>
            <a:pPr lvl="0" algn="just"/>
            <a:r>
              <a:rPr lang="pt-BR" sz="3000" dirty="0" smtClean="0"/>
              <a:t>Encontrasse </a:t>
            </a:r>
            <a:r>
              <a:rPr lang="pt-BR" sz="3000" dirty="0"/>
              <a:t>presente nos eucariontes e nos procariontes.</a:t>
            </a:r>
          </a:p>
          <a:p>
            <a:pPr lvl="0" algn="just"/>
            <a:r>
              <a:rPr lang="pt-BR" sz="3000" dirty="0" smtClean="0"/>
              <a:t>São </a:t>
            </a:r>
            <a:r>
              <a:rPr lang="pt-BR" sz="3000" dirty="0"/>
              <a:t>encontrados livres no </a:t>
            </a:r>
            <a:r>
              <a:rPr lang="pt-BR" sz="3000" dirty="0" err="1"/>
              <a:t>citosol</a:t>
            </a:r>
            <a:r>
              <a:rPr lang="pt-BR" sz="3000" dirty="0"/>
              <a:t> ou na forma de </a:t>
            </a:r>
            <a:r>
              <a:rPr lang="pt-BR" sz="3000" dirty="0" err="1"/>
              <a:t>polissomos</a:t>
            </a:r>
            <a:r>
              <a:rPr lang="pt-BR" sz="3000" dirty="0"/>
              <a:t>, na forma de </a:t>
            </a:r>
            <a:r>
              <a:rPr lang="pt-BR" sz="3000" dirty="0" err="1"/>
              <a:t>polissomos</a:t>
            </a:r>
            <a:r>
              <a:rPr lang="pt-BR" sz="3000" dirty="0"/>
              <a:t> presos ao retículo endoplasmático rugoso (RER), dentro das mitocôndrias e </a:t>
            </a:r>
            <a:r>
              <a:rPr lang="pt-BR" sz="3000" dirty="0" smtClean="0"/>
              <a:t>cloroplastos.</a:t>
            </a:r>
            <a:endParaRPr lang="pt-BR" sz="3000" dirty="0"/>
          </a:p>
          <a:p>
            <a:pPr marL="0" indent="0" algn="just">
              <a:buNone/>
            </a:pPr>
            <a:r>
              <a:rPr lang="pt-BR" sz="3000" b="1" dirty="0" smtClean="0"/>
              <a:t> </a:t>
            </a:r>
            <a:endParaRPr lang="pt-BR" sz="30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384" y="4782067"/>
            <a:ext cx="3264108" cy="195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825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5983020" cy="3701008"/>
          </a:xfrm>
        </p:spPr>
        <p:txBody>
          <a:bodyPr>
            <a:normAutofit fontScale="62500" lnSpcReduction="20000"/>
          </a:bodyPr>
          <a:lstStyle/>
          <a:p>
            <a:r>
              <a:rPr lang="pt-BR" sz="4000" dirty="0" smtClean="0"/>
              <a:t> </a:t>
            </a:r>
            <a:r>
              <a:rPr lang="pt-BR" sz="4000" b="1" dirty="0" smtClean="0"/>
              <a:t>Descobrimento da célula: </a:t>
            </a:r>
          </a:p>
          <a:p>
            <a:pPr marL="0" indent="0">
              <a:buNone/>
            </a:pPr>
            <a:r>
              <a:rPr lang="pt-BR" sz="4000" b="1" dirty="0" smtClean="0">
                <a:solidFill>
                  <a:schemeClr val="accent3">
                    <a:lumMod val="75000"/>
                  </a:schemeClr>
                </a:solidFill>
              </a:rPr>
              <a:t>Robert </a:t>
            </a:r>
            <a:r>
              <a:rPr lang="pt-BR" sz="4000" b="1" dirty="0" err="1" smtClean="0">
                <a:solidFill>
                  <a:schemeClr val="accent3">
                    <a:lumMod val="75000"/>
                  </a:schemeClr>
                </a:solidFill>
              </a:rPr>
              <a:t>Hooke</a:t>
            </a:r>
            <a:r>
              <a:rPr lang="pt-BR" sz="4000" b="1" dirty="0" smtClean="0">
                <a:solidFill>
                  <a:schemeClr val="accent3">
                    <a:lumMod val="75000"/>
                  </a:schemeClr>
                </a:solidFill>
              </a:rPr>
              <a:t> 1665</a:t>
            </a:r>
          </a:p>
          <a:p>
            <a:pPr marL="0" indent="0" algn="just">
              <a:buNone/>
            </a:pPr>
            <a:r>
              <a:rPr lang="pt-BR" sz="4000" dirty="0"/>
              <a:t>Na mesma época em que </a:t>
            </a:r>
            <a:r>
              <a:rPr lang="pt-BR" sz="4000" dirty="0" err="1"/>
              <a:t>Hooke</a:t>
            </a:r>
            <a:r>
              <a:rPr lang="pt-BR" sz="4000" dirty="0"/>
              <a:t> publicou a </a:t>
            </a:r>
            <a:r>
              <a:rPr lang="pt-BR" sz="4000" dirty="0" err="1"/>
              <a:t>Micrographia</a:t>
            </a:r>
            <a:r>
              <a:rPr lang="pt-BR" sz="4000" dirty="0"/>
              <a:t>, começaram a surgir outras obras sobre a observação microscópica, principalmente dos </a:t>
            </a:r>
            <a:r>
              <a:rPr lang="pt-BR" sz="4000" dirty="0" smtClean="0"/>
              <a:t>vegetais. Os </a:t>
            </a:r>
            <a:r>
              <a:rPr lang="pt-BR" sz="4000" dirty="0"/>
              <a:t>cientistas usavam o termo célula para muitas outras estruturas, além de usarem expressões como "poros microscópicos", "bolhas", "sáculos" e "utrículos</a:t>
            </a:r>
            <a:r>
              <a:rPr lang="pt-BR" sz="4000" dirty="0" smtClean="0"/>
              <a:t>".</a:t>
            </a:r>
            <a:endParaRPr lang="pt-BR" sz="4000" dirty="0"/>
          </a:p>
          <a:p>
            <a:pPr marL="0" indent="0">
              <a:buNone/>
            </a:pP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432273"/>
            <a:ext cx="1547663" cy="15476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29" y="5088570"/>
            <a:ext cx="1440160" cy="1733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220" y="1124744"/>
            <a:ext cx="2312232" cy="396382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056941"/>
            <a:ext cx="1778314" cy="1678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1159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i="1" dirty="0" smtClean="0">
                <a:solidFill>
                  <a:srgbClr val="FF0000"/>
                </a:solidFill>
              </a:rPr>
              <a:t>Ribossomos</a:t>
            </a:r>
            <a:endParaRPr lang="pt-BR" sz="2800" b="1" dirty="0"/>
          </a:p>
          <a:p>
            <a:pPr marL="0" indent="0" algn="just">
              <a:buNone/>
            </a:pPr>
            <a:r>
              <a:rPr lang="pt-BR" sz="3000" b="1" dirty="0" smtClean="0"/>
              <a:t> </a:t>
            </a:r>
            <a:endParaRPr lang="pt-BR" sz="30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15" y="1916832"/>
            <a:ext cx="4788961" cy="3280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77527"/>
            <a:ext cx="3565557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6385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i="1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pt-BR" sz="2800" b="1" i="1" dirty="0" smtClean="0">
                <a:solidFill>
                  <a:schemeClr val="accent6">
                    <a:lumMod val="75000"/>
                  </a:schemeClr>
                </a:solidFill>
              </a:rPr>
              <a:t>etículo endoplasmático</a:t>
            </a:r>
          </a:p>
          <a:p>
            <a:pPr marL="0" indent="0">
              <a:buNone/>
            </a:pPr>
            <a:r>
              <a:rPr lang="pt-BR" sz="2800" b="1" dirty="0"/>
              <a:t>Atua como transportador de </a:t>
            </a:r>
            <a:r>
              <a:rPr lang="pt-BR" sz="2800" b="1" dirty="0" smtClean="0"/>
              <a:t>substâncias.</a:t>
            </a:r>
          </a:p>
          <a:p>
            <a:pPr marL="0" indent="0" algn="just">
              <a:buNone/>
            </a:pPr>
            <a:r>
              <a:rPr lang="pt-BR" sz="2800" dirty="0" smtClean="0"/>
              <a:t>Formado </a:t>
            </a:r>
            <a:r>
              <a:rPr lang="pt-BR" sz="2800" dirty="0"/>
              <a:t>por um sistema de membranas intracelulares encontrado em células eucarióticas, dividido em :</a:t>
            </a:r>
          </a:p>
          <a:p>
            <a:pPr algn="just"/>
            <a:r>
              <a:rPr lang="pt-BR" sz="2800" b="1" dirty="0">
                <a:solidFill>
                  <a:schemeClr val="accent4">
                    <a:lumMod val="75000"/>
                  </a:schemeClr>
                </a:solidFill>
              </a:rPr>
              <a:t>Retículo </a:t>
            </a:r>
            <a:r>
              <a:rPr lang="pt-BR" sz="2800" b="1" dirty="0" smtClean="0">
                <a:solidFill>
                  <a:schemeClr val="accent4">
                    <a:lumMod val="75000"/>
                  </a:schemeClr>
                </a:solidFill>
              </a:rPr>
              <a:t>Endoplasmático Rugoso (RER).</a:t>
            </a:r>
            <a:endParaRPr lang="pt-BR" sz="28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just"/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Retículo</a:t>
            </a:r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Endoplasmático </a:t>
            </a: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Liso (REL) </a:t>
            </a:r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pt-BR" sz="2800" dirty="0" err="1" smtClean="0">
                <a:solidFill>
                  <a:schemeClr val="accent6">
                    <a:lumMod val="75000"/>
                  </a:schemeClr>
                </a:solidFill>
              </a:rPr>
              <a:t>agranular</a:t>
            </a:r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</a:rPr>
              <a:t>). </a:t>
            </a:r>
            <a:endParaRPr lang="pt-BR" sz="2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44" y="5085184"/>
            <a:ext cx="2317407" cy="1772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319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i="1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pt-BR" sz="2800" b="1" i="1" dirty="0" smtClean="0">
                <a:solidFill>
                  <a:schemeClr val="accent6">
                    <a:lumMod val="75000"/>
                  </a:schemeClr>
                </a:solidFill>
              </a:rPr>
              <a:t>etículo endoplasmático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204864"/>
            <a:ext cx="5310335" cy="4248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Elipse 2"/>
          <p:cNvSpPr/>
          <p:nvPr/>
        </p:nvSpPr>
        <p:spPr>
          <a:xfrm>
            <a:off x="3563888" y="3320988"/>
            <a:ext cx="2664296" cy="248427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61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980728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4">
                    <a:lumMod val="75000"/>
                  </a:schemeClr>
                </a:solidFill>
              </a:rPr>
              <a:t>Retículo Endoplasmático Rugoso (RER):</a:t>
            </a:r>
          </a:p>
          <a:p>
            <a:pPr algn="just"/>
            <a:r>
              <a:rPr lang="pt-BR" sz="2800" dirty="0" smtClean="0"/>
              <a:t>Com função de </a:t>
            </a:r>
            <a:r>
              <a:rPr lang="pt-BR" sz="2800" dirty="0"/>
              <a:t>armazenamento e transporte de </a:t>
            </a:r>
            <a:r>
              <a:rPr lang="pt-BR" sz="2800" dirty="0" smtClean="0"/>
              <a:t>substâncias;</a:t>
            </a:r>
          </a:p>
          <a:p>
            <a:pPr algn="just"/>
            <a:r>
              <a:rPr lang="pt-BR" sz="2800" dirty="0"/>
              <a:t>S</a:t>
            </a:r>
            <a:r>
              <a:rPr lang="pt-BR" sz="2800" dirty="0" smtClean="0"/>
              <a:t>e </a:t>
            </a:r>
            <a:r>
              <a:rPr lang="pt-BR" sz="2800" dirty="0"/>
              <a:t>encontram aderidos a sua superfície externa os </a:t>
            </a:r>
            <a:r>
              <a:rPr lang="pt-BR" sz="2800" dirty="0" smtClean="0"/>
              <a:t>ribossomos; </a:t>
            </a:r>
          </a:p>
          <a:p>
            <a:pPr algn="just"/>
            <a:r>
              <a:rPr lang="pt-BR" sz="2800" dirty="0" smtClean="0"/>
              <a:t>Local </a:t>
            </a:r>
            <a:r>
              <a:rPr lang="pt-BR" sz="2800" dirty="0"/>
              <a:t>de produção de </a:t>
            </a:r>
            <a:r>
              <a:rPr lang="pt-BR" sz="2800" b="1" dirty="0"/>
              <a:t>proteínas</a:t>
            </a:r>
            <a:r>
              <a:rPr lang="pt-BR" sz="2800" dirty="0"/>
              <a:t>, as quais serão transportadas internamente para o Complexo de Golgi.</a:t>
            </a:r>
          </a:p>
          <a:p>
            <a:pPr marL="0" indent="0" algn="just">
              <a:buNone/>
            </a:pPr>
            <a:endParaRPr lang="pt-BR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157192"/>
            <a:ext cx="2914650" cy="1562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375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980728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4">
                    <a:lumMod val="75000"/>
                  </a:schemeClr>
                </a:solidFill>
              </a:rPr>
              <a:t>Retículo Endoplasmático Rugoso (RER):</a:t>
            </a:r>
          </a:p>
          <a:p>
            <a:pPr marL="0" indent="0" algn="just">
              <a:buNone/>
            </a:pPr>
            <a:endParaRPr lang="pt-BR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48879"/>
            <a:ext cx="3954398" cy="2904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831" y="2093518"/>
            <a:ext cx="4091344" cy="4184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315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980728"/>
            <a:ext cx="7902623" cy="4336129"/>
          </a:xfrm>
        </p:spPr>
        <p:txBody>
          <a:bodyPr>
            <a:normAutofit/>
          </a:bodyPr>
          <a:lstStyle/>
          <a:p>
            <a:pPr algn="just"/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Retículo</a:t>
            </a:r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Endoplasmático </a:t>
            </a: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Liso (REL) </a:t>
            </a:r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pt-BR" sz="2800" dirty="0" err="1" smtClean="0">
                <a:solidFill>
                  <a:schemeClr val="accent6">
                    <a:lumMod val="75000"/>
                  </a:schemeClr>
                </a:solidFill>
              </a:rPr>
              <a:t>agranular</a:t>
            </a:r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</a:rPr>
              <a:t>):</a:t>
            </a:r>
          </a:p>
          <a:p>
            <a:pPr algn="just"/>
            <a:r>
              <a:rPr lang="pt-BR" sz="2800" dirty="0"/>
              <a:t>Com função de armazenamento e transporte de </a:t>
            </a:r>
            <a:r>
              <a:rPr lang="pt-BR" sz="2800" dirty="0" smtClean="0"/>
              <a:t>substâncias; </a:t>
            </a:r>
          </a:p>
          <a:p>
            <a:pPr algn="just"/>
            <a:r>
              <a:rPr lang="pt-BR" sz="2800" dirty="0" smtClean="0"/>
              <a:t>Responsável pela síntese </a:t>
            </a:r>
            <a:r>
              <a:rPr lang="pt-BR" sz="2800" dirty="0"/>
              <a:t>de lipídios </a:t>
            </a:r>
            <a:r>
              <a:rPr lang="pt-BR" sz="2800" dirty="0" smtClean="0"/>
              <a:t>;</a:t>
            </a:r>
            <a:endParaRPr lang="pt-BR" sz="2800" dirty="0"/>
          </a:p>
          <a:p>
            <a:pPr algn="just"/>
            <a:r>
              <a:rPr lang="pt-BR" sz="2800" dirty="0"/>
              <a:t>Formado por sistema tubular.</a:t>
            </a:r>
          </a:p>
          <a:p>
            <a:pPr marL="0" indent="0" algn="just">
              <a:buNone/>
            </a:pPr>
            <a:r>
              <a:rPr lang="pt-BR" sz="2800" dirty="0" smtClean="0"/>
              <a:t> </a:t>
            </a:r>
            <a:endParaRPr lang="pt-BR" sz="2800" dirty="0"/>
          </a:p>
          <a:p>
            <a:pPr marL="0" indent="0" algn="just">
              <a:buNone/>
            </a:pPr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pt-BR" sz="2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3" t="50000" r="21629"/>
          <a:stretch/>
        </p:blipFill>
        <p:spPr>
          <a:xfrm>
            <a:off x="5724128" y="4149080"/>
            <a:ext cx="1781984" cy="2294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6947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980728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Retículo</a:t>
            </a:r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Endoplasmático </a:t>
            </a: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Liso (REL) </a:t>
            </a:r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pt-BR" sz="2800" dirty="0" err="1" smtClean="0">
                <a:solidFill>
                  <a:schemeClr val="accent6">
                    <a:lumMod val="75000"/>
                  </a:schemeClr>
                </a:solidFill>
              </a:rPr>
              <a:t>agranular</a:t>
            </a:r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</a:rPr>
              <a:t>):</a:t>
            </a:r>
          </a:p>
          <a:p>
            <a:pPr marL="0" indent="0" algn="just">
              <a:buNone/>
            </a:pPr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pt-BR" sz="2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61013"/>
            <a:ext cx="4633176" cy="332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673" y="2042213"/>
            <a:ext cx="4153799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3153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678171"/>
            <a:ext cx="1110473" cy="11104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980728"/>
            <a:ext cx="7902623" cy="5040560"/>
          </a:xfrm>
        </p:spPr>
        <p:txBody>
          <a:bodyPr>
            <a:normAutofit fontScale="85000" lnSpcReduction="10000"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i="1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pt-BR" sz="2800" b="1" i="1" dirty="0" smtClean="0">
                <a:solidFill>
                  <a:schemeClr val="accent4">
                    <a:lumMod val="75000"/>
                  </a:schemeClr>
                </a:solidFill>
              </a:rPr>
              <a:t>parelho </a:t>
            </a:r>
            <a:r>
              <a:rPr lang="pt-BR" sz="2800" b="1" i="1" dirty="0">
                <a:solidFill>
                  <a:schemeClr val="accent4">
                    <a:lumMod val="75000"/>
                  </a:schemeClr>
                </a:solidFill>
              </a:rPr>
              <a:t>de </a:t>
            </a:r>
            <a:r>
              <a:rPr lang="pt-BR" sz="2800" b="1" i="1" dirty="0" smtClean="0">
                <a:solidFill>
                  <a:schemeClr val="accent4">
                    <a:lumMod val="75000"/>
                  </a:schemeClr>
                </a:solidFill>
              </a:rPr>
              <a:t>Golgi</a:t>
            </a:r>
          </a:p>
          <a:p>
            <a:pPr algn="just"/>
            <a:r>
              <a:rPr lang="pt-BR" sz="2800" b="1" dirty="0"/>
              <a:t>S</a:t>
            </a:r>
            <a:r>
              <a:rPr lang="pt-BR" sz="2800" b="1" dirty="0" smtClean="0"/>
              <a:t>istema </a:t>
            </a:r>
            <a:r>
              <a:rPr lang="pt-BR" sz="2800" b="1" dirty="0"/>
              <a:t>central de distribuição na célula</a:t>
            </a:r>
            <a:r>
              <a:rPr lang="pt-BR" sz="2800" dirty="0"/>
              <a:t>, atua como centro de armazenamento, transformação, empacotamento e remessa de substâncias na célula. </a:t>
            </a:r>
            <a:endParaRPr lang="pt-BR" sz="2800" dirty="0" smtClean="0"/>
          </a:p>
          <a:p>
            <a:pPr algn="just"/>
            <a:r>
              <a:rPr lang="pt-BR" sz="2800" dirty="0" smtClean="0"/>
              <a:t>Muitas </a:t>
            </a:r>
            <a:r>
              <a:rPr lang="pt-BR" sz="2800" dirty="0"/>
              <a:t>das substâncias que passam por esta organela serão eliminadas da célula, indo atuar em diferentes partes do organismo. </a:t>
            </a:r>
            <a:endParaRPr lang="pt-BR" sz="2800" dirty="0" smtClean="0"/>
          </a:p>
          <a:p>
            <a:pPr algn="just"/>
            <a:r>
              <a:rPr lang="pt-BR" sz="2800" dirty="0" smtClean="0"/>
              <a:t>Encontra-se entre </a:t>
            </a:r>
            <a:r>
              <a:rPr lang="pt-BR" sz="2800" i="1" dirty="0" smtClean="0"/>
              <a:t> </a:t>
            </a:r>
            <a:r>
              <a:rPr lang="pt-BR" sz="2800" dirty="0"/>
              <a:t>o RE e a </a:t>
            </a:r>
            <a:r>
              <a:rPr lang="pt-BR" sz="2800" dirty="0" smtClean="0"/>
              <a:t>membrana plasmática. </a:t>
            </a:r>
          </a:p>
          <a:p>
            <a:pPr algn="just">
              <a:spcBef>
                <a:spcPct val="50000"/>
              </a:spcBef>
            </a:pPr>
            <a:r>
              <a:rPr lang="pt-BR" sz="2800" dirty="0"/>
              <a:t>São bolsas membranosas e </a:t>
            </a:r>
            <a:r>
              <a:rPr lang="pt-BR" sz="2800" dirty="0" smtClean="0"/>
              <a:t>achatadas</a:t>
            </a:r>
          </a:p>
          <a:p>
            <a:pPr algn="just">
              <a:spcBef>
                <a:spcPct val="50000"/>
              </a:spcBef>
            </a:pPr>
            <a:r>
              <a:rPr lang="pt-BR" sz="2800" dirty="0" smtClean="0"/>
              <a:t>Transformam </a:t>
            </a:r>
            <a:r>
              <a:rPr lang="pt-BR" sz="2800" dirty="0"/>
              <a:t>substâncias que chegam via </a:t>
            </a:r>
            <a:r>
              <a:rPr lang="pt-BR" sz="2800" b="1" dirty="0"/>
              <a:t>retículo </a:t>
            </a:r>
            <a:r>
              <a:rPr lang="pt-BR" sz="2800" b="1" dirty="0" smtClean="0"/>
              <a:t>endoplasmático</a:t>
            </a:r>
            <a:r>
              <a:rPr lang="pt-BR" sz="2800" dirty="0"/>
              <a:t> </a:t>
            </a:r>
            <a:r>
              <a:rPr lang="pt-BR" sz="2800" dirty="0" smtClean="0"/>
              <a:t>e eliminam </a:t>
            </a:r>
            <a:r>
              <a:rPr lang="pt-BR" sz="2800" dirty="0"/>
              <a:t>substâncias produzidas pela célula, mas que irão atuar fora dela (enzimas por exemplo). </a:t>
            </a:r>
          </a:p>
          <a:p>
            <a:pPr algn="just"/>
            <a:endParaRPr lang="pt-BR" sz="2800" dirty="0" smtClean="0"/>
          </a:p>
        </p:txBody>
      </p:sp>
    </p:spTree>
    <p:extLst>
      <p:ext uri="{BB962C8B-B14F-4D97-AF65-F5344CB8AC3E}">
        <p14:creationId xmlns:p14="http://schemas.microsoft.com/office/powerpoint/2010/main" val="420901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6"/>
            <a:ext cx="8136904" cy="4467194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i="1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pt-BR" sz="2800" b="1" i="1" dirty="0" smtClean="0">
                <a:solidFill>
                  <a:schemeClr val="accent4">
                    <a:lumMod val="75000"/>
                  </a:schemeClr>
                </a:solidFill>
              </a:rPr>
              <a:t>parelho </a:t>
            </a:r>
            <a:r>
              <a:rPr lang="pt-BR" sz="2800" b="1" i="1" dirty="0">
                <a:solidFill>
                  <a:schemeClr val="accent4">
                    <a:lumMod val="75000"/>
                  </a:schemeClr>
                </a:solidFill>
              </a:rPr>
              <a:t>de </a:t>
            </a:r>
            <a:r>
              <a:rPr lang="pt-BR" sz="2800" b="1" i="1" dirty="0" smtClean="0">
                <a:solidFill>
                  <a:schemeClr val="accent4">
                    <a:lumMod val="75000"/>
                  </a:schemeClr>
                </a:solidFill>
              </a:rPr>
              <a:t>Golgi</a:t>
            </a:r>
          </a:p>
          <a:p>
            <a:pPr algn="just"/>
            <a:r>
              <a:rPr lang="pt-BR" sz="2400" dirty="0" smtClean="0"/>
              <a:t>Responsável pela formação </a:t>
            </a:r>
            <a:r>
              <a:rPr lang="pt-BR" sz="2400" dirty="0"/>
              <a:t>dos lisossomos, da </a:t>
            </a:r>
            <a:r>
              <a:rPr lang="pt-BR" sz="2400" b="1" dirty="0"/>
              <a:t>lamela média </a:t>
            </a:r>
            <a:r>
              <a:rPr lang="pt-BR" sz="2400" dirty="0"/>
              <a:t>dos vegetais </a:t>
            </a:r>
            <a:r>
              <a:rPr lang="pt-BR" sz="2400" dirty="0" smtClean="0"/>
              <a:t>do </a:t>
            </a:r>
            <a:r>
              <a:rPr lang="pt-BR" sz="2400" dirty="0" err="1"/>
              <a:t>acrossomo</a:t>
            </a:r>
            <a:r>
              <a:rPr lang="pt-BR" sz="2400" dirty="0"/>
              <a:t> do </a:t>
            </a:r>
            <a:r>
              <a:rPr lang="pt-BR" sz="2400" dirty="0" smtClean="0"/>
              <a:t>espermatozoide, estando </a:t>
            </a:r>
            <a:r>
              <a:rPr lang="pt-BR" sz="2400" dirty="0"/>
              <a:t>ligado à </a:t>
            </a:r>
            <a:r>
              <a:rPr lang="pt-BR" sz="2400" dirty="0" smtClean="0"/>
              <a:t>síntese </a:t>
            </a:r>
            <a:r>
              <a:rPr lang="pt-BR" sz="2400" dirty="0"/>
              <a:t>de polissacarídeos como a </a:t>
            </a:r>
            <a:r>
              <a:rPr lang="pt-BR" sz="2400" b="1" dirty="0" err="1"/>
              <a:t>hemicelulose</a:t>
            </a:r>
            <a:r>
              <a:rPr lang="pt-BR" sz="2400" dirty="0"/>
              <a:t> presente na parede celular de plantas e os carboidratos </a:t>
            </a:r>
            <a:r>
              <a:rPr lang="pt-BR" sz="2400" dirty="0" smtClean="0"/>
              <a:t>das glicoproteínas.</a:t>
            </a:r>
          </a:p>
          <a:p>
            <a:pPr marL="0" indent="0" algn="just">
              <a:buNone/>
            </a:pPr>
            <a:r>
              <a:rPr lang="pt-BR" sz="2400" dirty="0"/>
              <a:t/>
            </a:r>
            <a:br>
              <a:rPr lang="pt-BR" sz="2400" dirty="0"/>
            </a:br>
            <a:endParaRPr lang="pt-BR" sz="2400" dirty="0" smtClean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997" y="4098916"/>
            <a:ext cx="4562475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68143"/>
            <a:ext cx="4006477" cy="2594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75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6"/>
            <a:ext cx="8136904" cy="4467194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i="1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pt-BR" sz="2800" b="1" i="1" dirty="0" smtClean="0">
                <a:solidFill>
                  <a:schemeClr val="accent4">
                    <a:lumMod val="75000"/>
                  </a:schemeClr>
                </a:solidFill>
              </a:rPr>
              <a:t>parelho </a:t>
            </a:r>
            <a:r>
              <a:rPr lang="pt-BR" sz="2800" b="1" i="1" dirty="0">
                <a:solidFill>
                  <a:schemeClr val="accent4">
                    <a:lumMod val="75000"/>
                  </a:schemeClr>
                </a:solidFill>
              </a:rPr>
              <a:t>de </a:t>
            </a:r>
            <a:r>
              <a:rPr lang="pt-BR" sz="2800" b="1" i="1" dirty="0" smtClean="0">
                <a:solidFill>
                  <a:schemeClr val="accent4">
                    <a:lumMod val="75000"/>
                  </a:schemeClr>
                </a:solidFill>
              </a:rPr>
              <a:t>Golgi</a:t>
            </a:r>
          </a:p>
          <a:p>
            <a:pPr marL="0" indent="0" algn="just">
              <a:buNone/>
            </a:pPr>
            <a:r>
              <a:rPr lang="pt-BR" sz="2400" dirty="0" smtClean="0"/>
              <a:t>.</a:t>
            </a:r>
          </a:p>
          <a:p>
            <a:pPr marL="0" indent="0" algn="just">
              <a:buNone/>
            </a:pPr>
            <a:r>
              <a:rPr lang="pt-BR" sz="2400" dirty="0"/>
              <a:t/>
            </a:r>
            <a:br>
              <a:rPr lang="pt-BR" sz="2400" dirty="0"/>
            </a:br>
            <a:endParaRPr lang="pt-BR" sz="2400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35" y="2118320"/>
            <a:ext cx="5133975" cy="419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910" y="980727"/>
            <a:ext cx="3343275" cy="341947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106" y="4303709"/>
            <a:ext cx="3382188" cy="2254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0312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340768"/>
            <a:ext cx="7912967" cy="4205063"/>
          </a:xfrm>
        </p:spPr>
        <p:txBody>
          <a:bodyPr>
            <a:normAutofit fontScale="92500" lnSpcReduction="10000"/>
          </a:bodyPr>
          <a:lstStyle/>
          <a:p>
            <a:r>
              <a:rPr lang="pt-BR" sz="4000" dirty="0" smtClean="0"/>
              <a:t> </a:t>
            </a:r>
            <a:r>
              <a:rPr lang="pt-BR" b="1" dirty="0" smtClean="0"/>
              <a:t>Descobrimento da célula: </a:t>
            </a:r>
          </a:p>
          <a:p>
            <a:pPr marL="0" indent="0" algn="just">
              <a:buNone/>
            </a:pP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Estrutura gelatinosa  </a:t>
            </a:r>
            <a:r>
              <a:rPr lang="pt-BR" b="1" dirty="0" smtClean="0"/>
              <a:t>- </a:t>
            </a:r>
            <a:r>
              <a:rPr lang="pt-BR" dirty="0"/>
              <a:t>material gelatinoso que constitui o </a:t>
            </a:r>
            <a:r>
              <a:rPr lang="pt-BR" b="1" dirty="0"/>
              <a:t>citoplasma</a:t>
            </a:r>
            <a:r>
              <a:rPr lang="pt-BR" i="1" dirty="0"/>
              <a:t> </a:t>
            </a:r>
            <a:r>
              <a:rPr lang="pt-BR" dirty="0"/>
              <a:t>das células. </a:t>
            </a:r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Em </a:t>
            </a:r>
            <a:r>
              <a:rPr lang="pt-BR" dirty="0"/>
              <a:t>1833, o botânico escocês </a:t>
            </a:r>
            <a:r>
              <a:rPr lang="pt-BR" b="1" dirty="0"/>
              <a:t>Robert Brown (1773-1858) </a:t>
            </a:r>
            <a:r>
              <a:rPr lang="pt-BR" dirty="0"/>
              <a:t>constatou que a grande maioria das células tinha uma estrutura interna </a:t>
            </a:r>
            <a:r>
              <a:rPr lang="pt-BR" dirty="0" err="1"/>
              <a:t>ovóide</a:t>
            </a:r>
            <a:r>
              <a:rPr lang="pt-BR" dirty="0"/>
              <a:t> ou esférica, a que chamou de </a:t>
            </a:r>
            <a:r>
              <a:rPr lang="pt-BR" b="1" dirty="0"/>
              <a:t>núcleo</a:t>
            </a:r>
            <a:r>
              <a:rPr lang="pt-BR" dirty="0"/>
              <a:t>.</a:t>
            </a:r>
            <a:endParaRPr lang="pt-BR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“Células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se originavam da aglomeração de algumas 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substâncias.”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96" y="5229200"/>
            <a:ext cx="2310745" cy="1420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60" y="5460142"/>
            <a:ext cx="1098396" cy="1305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4963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6"/>
            <a:ext cx="8136904" cy="4467194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</a:pPr>
            <a:r>
              <a:rPr lang="pt-BR" sz="2800" b="1" i="1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pt-BR" sz="2800" b="1" i="1" dirty="0" smtClean="0">
                <a:solidFill>
                  <a:schemeClr val="accent4">
                    <a:lumMod val="75000"/>
                  </a:schemeClr>
                </a:solidFill>
              </a:rPr>
              <a:t>parelho </a:t>
            </a:r>
            <a:r>
              <a:rPr lang="pt-BR" sz="2800" b="1" i="1" dirty="0">
                <a:solidFill>
                  <a:schemeClr val="accent4">
                    <a:lumMod val="75000"/>
                  </a:schemeClr>
                </a:solidFill>
              </a:rPr>
              <a:t>de </a:t>
            </a:r>
            <a:r>
              <a:rPr lang="pt-BR" sz="2800" b="1" i="1" dirty="0" smtClean="0">
                <a:solidFill>
                  <a:schemeClr val="accent4">
                    <a:lumMod val="75000"/>
                  </a:schemeClr>
                </a:solidFill>
              </a:rPr>
              <a:t>Golgi</a:t>
            </a:r>
          </a:p>
          <a:p>
            <a:pPr marL="0" indent="0" algn="just">
              <a:buNone/>
            </a:pPr>
            <a:r>
              <a:rPr lang="pt-BR" sz="2400" dirty="0" smtClean="0"/>
              <a:t>.</a:t>
            </a:r>
          </a:p>
          <a:p>
            <a:pPr marL="0" indent="0" algn="just">
              <a:buNone/>
            </a:pPr>
            <a:r>
              <a:rPr lang="pt-BR" sz="2400" dirty="0"/>
              <a:t/>
            </a:r>
            <a:br>
              <a:rPr lang="pt-BR" sz="2400" dirty="0"/>
            </a:br>
            <a:endParaRPr lang="pt-BR" sz="2400" dirty="0" smtClean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36" y="2060847"/>
            <a:ext cx="7336186" cy="4750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615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  <a:defRPr/>
            </a:pP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Parede celular</a:t>
            </a:r>
            <a:endParaRPr lang="pt-B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742392"/>
            <a:ext cx="1979712" cy="1484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4" descr="parede%20celul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032233"/>
            <a:ext cx="1008112" cy="1194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20888"/>
            <a:ext cx="6442474" cy="4123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274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Parede celular</a:t>
            </a:r>
          </a:p>
          <a:p>
            <a:pPr algn="just">
              <a:lnSpc>
                <a:spcPct val="80000"/>
              </a:lnSpc>
            </a:pPr>
            <a:r>
              <a:rPr lang="pt-BR" sz="2800" dirty="0"/>
              <a:t>Confere proteção às células</a:t>
            </a:r>
            <a:r>
              <a:rPr lang="pt-BR" sz="2800" dirty="0" smtClean="0"/>
              <a:t>;</a:t>
            </a:r>
            <a:endParaRPr lang="pt-BR" sz="2800" dirty="0"/>
          </a:p>
          <a:p>
            <a:pPr algn="just">
              <a:lnSpc>
                <a:spcPct val="80000"/>
              </a:lnSpc>
            </a:pPr>
            <a:r>
              <a:rPr lang="pt-BR" sz="2800" dirty="0"/>
              <a:t>Constituição depende do tipo celular</a:t>
            </a:r>
            <a:r>
              <a:rPr lang="pt-BR" sz="2800" dirty="0" smtClean="0"/>
              <a:t>;</a:t>
            </a:r>
            <a:endParaRPr lang="pt-BR" sz="2800" dirty="0"/>
          </a:p>
          <a:p>
            <a:pPr algn="just">
              <a:lnSpc>
                <a:spcPct val="80000"/>
              </a:lnSpc>
            </a:pPr>
            <a:r>
              <a:rPr lang="pt-BR" sz="2800" dirty="0"/>
              <a:t>Restringe a distensão do </a:t>
            </a:r>
            <a:r>
              <a:rPr lang="pt-BR" sz="2800" dirty="0" err="1"/>
              <a:t>protoplasto</a:t>
            </a:r>
            <a:r>
              <a:rPr lang="pt-BR" sz="2800" dirty="0"/>
              <a:t> configurando, à célula adulta, tamanho e formas fixos; </a:t>
            </a:r>
            <a:endParaRPr lang="pt-BR" sz="2800" dirty="0" smtClean="0"/>
          </a:p>
          <a:p>
            <a:pPr algn="just">
              <a:lnSpc>
                <a:spcPct val="80000"/>
              </a:lnSpc>
            </a:pPr>
            <a:r>
              <a:rPr lang="pt-BR" sz="2800" dirty="0" smtClean="0"/>
              <a:t>Confere </a:t>
            </a:r>
            <a:r>
              <a:rPr lang="pt-BR" sz="2800" dirty="0"/>
              <a:t>proteção aos componentes do </a:t>
            </a:r>
            <a:r>
              <a:rPr lang="pt-BR" sz="2800" dirty="0" err="1"/>
              <a:t>protoplasto</a:t>
            </a:r>
            <a:r>
              <a:rPr lang="pt-BR" sz="2800" dirty="0"/>
              <a:t>; 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pt-B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4" descr="parede%20celu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944" y="4773335"/>
            <a:ext cx="1616483" cy="191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09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Parede celular</a:t>
            </a:r>
          </a:p>
          <a:p>
            <a:r>
              <a:rPr lang="pt-BR" sz="2800" dirty="0"/>
              <a:t>Determina o tamanho e forma da célula;</a:t>
            </a:r>
          </a:p>
          <a:p>
            <a:r>
              <a:rPr lang="pt-BR" sz="2800" dirty="0"/>
              <a:t> </a:t>
            </a:r>
            <a:r>
              <a:rPr lang="pt-BR" sz="2800" dirty="0" err="1"/>
              <a:t>Semi-rigída</a:t>
            </a:r>
            <a:r>
              <a:rPr lang="pt-BR" sz="2800" dirty="0"/>
              <a:t>;</a:t>
            </a:r>
          </a:p>
          <a:p>
            <a:r>
              <a:rPr lang="pt-BR" sz="2800" dirty="0"/>
              <a:t> Totalmente permeável;</a:t>
            </a:r>
          </a:p>
          <a:p>
            <a:r>
              <a:rPr lang="pt-BR" sz="2800" dirty="0"/>
              <a:t> Estrutura de revestimento;</a:t>
            </a:r>
          </a:p>
          <a:p>
            <a:r>
              <a:rPr lang="pt-BR" sz="2800" dirty="0"/>
              <a:t> Grande resistência a tensão.</a:t>
            </a:r>
            <a:endParaRPr lang="pt-B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4" descr="parede%20celu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944" y="4773335"/>
            <a:ext cx="1616483" cy="191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77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Parede celular</a:t>
            </a:r>
          </a:p>
          <a:p>
            <a:pPr algn="just">
              <a:defRPr/>
            </a:pPr>
            <a:r>
              <a:rPr lang="pt-BR" sz="2800" dirty="0" smtClean="0"/>
              <a:t>Parede celular primária </a:t>
            </a:r>
            <a:r>
              <a:rPr lang="pt-BR" sz="2800" b="1" dirty="0" smtClean="0">
                <a:solidFill>
                  <a:schemeClr val="tx2"/>
                </a:solidFill>
              </a:rPr>
              <a:t>(pectina </a:t>
            </a:r>
            <a:r>
              <a:rPr lang="pt-BR" sz="2800" b="1" dirty="0">
                <a:solidFill>
                  <a:schemeClr val="tx2"/>
                </a:solidFill>
              </a:rPr>
              <a:t>e </a:t>
            </a:r>
            <a:r>
              <a:rPr lang="pt-BR" sz="2800" b="1" dirty="0" err="1" smtClean="0">
                <a:solidFill>
                  <a:schemeClr val="tx2"/>
                </a:solidFill>
              </a:rPr>
              <a:t>hemicelulose</a:t>
            </a:r>
            <a:r>
              <a:rPr lang="pt-BR" sz="2800" b="1" dirty="0" smtClean="0">
                <a:solidFill>
                  <a:schemeClr val="tx2"/>
                </a:solidFill>
              </a:rPr>
              <a:t>)</a:t>
            </a:r>
            <a:r>
              <a:rPr lang="pt-BR" sz="2800" dirty="0" smtClean="0"/>
              <a:t>;</a:t>
            </a:r>
            <a:endParaRPr lang="pt-BR" sz="2800" dirty="0"/>
          </a:p>
          <a:p>
            <a:pPr algn="just">
              <a:defRPr/>
            </a:pPr>
            <a:r>
              <a:rPr lang="pt-BR" sz="2800" dirty="0" smtClean="0"/>
              <a:t>Parede celular secundária </a:t>
            </a:r>
            <a:r>
              <a:rPr lang="pt-BR" sz="2800" b="1" dirty="0" smtClean="0">
                <a:solidFill>
                  <a:schemeClr val="tx2"/>
                </a:solidFill>
              </a:rPr>
              <a:t>(celulose);</a:t>
            </a:r>
          </a:p>
          <a:p>
            <a:pPr algn="just">
              <a:defRPr/>
            </a:pPr>
            <a:r>
              <a:rPr lang="pt-BR" sz="2800" dirty="0" smtClean="0"/>
              <a:t>Lamela média </a:t>
            </a:r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pt-BR" sz="2800" b="1" dirty="0">
                <a:solidFill>
                  <a:schemeClr val="tx2">
                    <a:lumMod val="75000"/>
                  </a:schemeClr>
                </a:solidFill>
              </a:rPr>
              <a:t>pectina e </a:t>
            </a:r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</a:rPr>
              <a:t>carboidrato)</a:t>
            </a:r>
            <a:r>
              <a:rPr lang="pt-BR" sz="2800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algn="just">
              <a:defRPr/>
            </a:pPr>
            <a:r>
              <a:rPr lang="pt-BR" sz="2800" dirty="0" err="1" smtClean="0"/>
              <a:t>Plasmodesmos</a:t>
            </a:r>
            <a:r>
              <a:rPr lang="pt-BR" sz="2800" dirty="0" smtClean="0"/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151757"/>
            <a:ext cx="4817528" cy="2689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0634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Parede celular: </a:t>
            </a:r>
            <a:r>
              <a:rPr lang="pt-BR" sz="2800" b="1" dirty="0" smtClean="0"/>
              <a:t>Parede celular primária</a:t>
            </a:r>
          </a:p>
          <a:p>
            <a:pPr algn="just"/>
            <a:r>
              <a:rPr lang="pt-BR" sz="2800" dirty="0"/>
              <a:t>Formada pelas primeiras camadas </a:t>
            </a:r>
            <a:r>
              <a:rPr lang="pt-BR" sz="2800" dirty="0" smtClean="0"/>
              <a:t>da parede </a:t>
            </a:r>
            <a:r>
              <a:rPr lang="pt-BR" sz="2800" dirty="0"/>
              <a:t>celular;</a:t>
            </a:r>
          </a:p>
          <a:p>
            <a:pPr algn="just"/>
            <a:r>
              <a:rPr lang="pt-BR" sz="2800" dirty="0" smtClean="0"/>
              <a:t>Camada </a:t>
            </a:r>
            <a:r>
              <a:rPr lang="pt-BR" sz="2800" dirty="0"/>
              <a:t>externa depositada durante </a:t>
            </a:r>
            <a:r>
              <a:rPr lang="pt-BR" sz="2800" dirty="0" smtClean="0"/>
              <a:t>o crescimento </a:t>
            </a:r>
            <a:r>
              <a:rPr lang="pt-BR" sz="2800" dirty="0"/>
              <a:t>da </a:t>
            </a:r>
            <a:r>
              <a:rPr lang="pt-BR" sz="2800" dirty="0" smtClean="0"/>
              <a:t>célula.</a:t>
            </a:r>
            <a:endParaRPr lang="pt-BR" sz="28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19" y="4077072"/>
            <a:ext cx="4742553" cy="2529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6431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Parede celular: </a:t>
            </a:r>
            <a:r>
              <a:rPr lang="pt-BR" sz="2800" b="1" dirty="0" smtClean="0"/>
              <a:t>Parede celular secundária</a:t>
            </a:r>
          </a:p>
          <a:p>
            <a:r>
              <a:rPr lang="pt-BR" sz="2800" dirty="0"/>
              <a:t>Depositada internamente à parede primária;</a:t>
            </a:r>
          </a:p>
          <a:p>
            <a:r>
              <a:rPr lang="pt-BR" sz="2800" dirty="0" smtClean="0"/>
              <a:t>É </a:t>
            </a:r>
            <a:r>
              <a:rPr lang="pt-BR" sz="2800" dirty="0"/>
              <a:t>o deposito de células </a:t>
            </a:r>
            <a:r>
              <a:rPr lang="pt-BR" sz="2800" dirty="0" smtClean="0"/>
              <a:t>adicionas, que pode ou não acontecer na célula;</a:t>
            </a:r>
            <a:endParaRPr lang="pt-BR" sz="2800" dirty="0"/>
          </a:p>
          <a:p>
            <a:r>
              <a:rPr lang="pt-BR" sz="2800" dirty="0" smtClean="0"/>
              <a:t>Função</a:t>
            </a:r>
            <a:r>
              <a:rPr lang="pt-BR" sz="2800" dirty="0"/>
              <a:t>: aumentar a </a:t>
            </a:r>
            <a:r>
              <a:rPr lang="pt-BR" sz="2800" dirty="0" smtClean="0"/>
              <a:t>resistência.</a:t>
            </a:r>
          </a:p>
          <a:p>
            <a:pPr marL="0" indent="0" algn="just">
              <a:buNone/>
              <a:defRPr/>
            </a:pPr>
            <a:endParaRPr lang="pt-BR" sz="2800" b="1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777" y="4330830"/>
            <a:ext cx="4742553" cy="2529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7566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Parede celular: </a:t>
            </a:r>
            <a:r>
              <a:rPr lang="pt-BR" sz="2800" b="1" dirty="0" smtClean="0"/>
              <a:t>Lamela média;</a:t>
            </a:r>
          </a:p>
          <a:p>
            <a:pPr marL="0" indent="0" algn="just">
              <a:buNone/>
              <a:defRPr/>
            </a:pPr>
            <a:r>
              <a:rPr lang="pt-BR" sz="2800" dirty="0"/>
              <a:t>A </a:t>
            </a:r>
            <a:r>
              <a:rPr lang="pt-BR" sz="2800" b="1" dirty="0"/>
              <a:t>lamela mediana (LM)</a:t>
            </a:r>
            <a:r>
              <a:rPr lang="pt-BR" sz="2800" dirty="0"/>
              <a:t>, que une as células vizinhas, forma uma camada delicada, entre elas, composta principalmente de substâncias </a:t>
            </a:r>
            <a:r>
              <a:rPr lang="pt-BR" sz="2800" dirty="0" smtClean="0"/>
              <a:t>pécticas (</a:t>
            </a:r>
            <a:r>
              <a:rPr lang="pt-BR" sz="2800" b="1" dirty="0">
                <a:solidFill>
                  <a:schemeClr val="tx2">
                    <a:lumMod val="75000"/>
                  </a:schemeClr>
                </a:solidFill>
              </a:rPr>
              <a:t>pectina e </a:t>
            </a:r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</a:rPr>
              <a:t>carboidrato)</a:t>
            </a:r>
            <a:r>
              <a:rPr lang="pt-BR" sz="2800" dirty="0" smtClean="0"/>
              <a:t>. </a:t>
            </a:r>
            <a:endParaRPr lang="pt-BR" sz="2800" dirty="0"/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pt-BR" sz="2800" b="1" dirty="0" smtClean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933056"/>
            <a:ext cx="4802024" cy="2561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9592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42980" y="1048048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Parede celular: </a:t>
            </a:r>
            <a:r>
              <a:rPr lang="pt-BR" sz="2800" b="1" dirty="0" err="1" smtClean="0"/>
              <a:t>Plasmodesmos</a:t>
            </a:r>
            <a:endParaRPr lang="pt-BR" sz="2800" b="1" dirty="0" smtClean="0"/>
          </a:p>
          <a:p>
            <a:r>
              <a:rPr lang="pt-BR" sz="2800" dirty="0"/>
              <a:t>Filamentos citoplasmáticos;</a:t>
            </a:r>
          </a:p>
          <a:p>
            <a:r>
              <a:rPr lang="pt-BR" sz="2800" dirty="0" smtClean="0"/>
              <a:t>Atravessam </a:t>
            </a:r>
            <a:r>
              <a:rPr lang="pt-BR" sz="2800" dirty="0"/>
              <a:t>a parede celular;</a:t>
            </a:r>
          </a:p>
          <a:p>
            <a:r>
              <a:rPr lang="pt-BR" sz="2800" dirty="0" smtClean="0"/>
              <a:t>Interligam </a:t>
            </a:r>
            <a:r>
              <a:rPr lang="pt-BR" sz="2800" dirty="0"/>
              <a:t>os </a:t>
            </a:r>
            <a:r>
              <a:rPr lang="pt-BR" sz="2800" dirty="0" err="1"/>
              <a:t>protoplastos</a:t>
            </a:r>
            <a:r>
              <a:rPr lang="pt-BR" sz="2800" dirty="0"/>
              <a:t> das </a:t>
            </a:r>
            <a:r>
              <a:rPr lang="pt-BR" sz="2800" dirty="0" smtClean="0"/>
              <a:t>células fornecendo </a:t>
            </a:r>
            <a:r>
              <a:rPr lang="pt-BR" sz="2800" dirty="0"/>
              <a:t>uma via para o transporte </a:t>
            </a:r>
            <a:r>
              <a:rPr lang="pt-BR" sz="2800" dirty="0" smtClean="0"/>
              <a:t>de substâncias.</a:t>
            </a:r>
            <a:endParaRPr lang="pt-B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8" t="52975" r="9778"/>
          <a:stretch/>
        </p:blipFill>
        <p:spPr>
          <a:xfrm>
            <a:off x="4026307" y="4430807"/>
            <a:ext cx="3714045" cy="2290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2655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42980" y="1048048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Parede celular: </a:t>
            </a:r>
            <a:r>
              <a:rPr lang="pt-BR" sz="2800" b="1" dirty="0" err="1" smtClean="0">
                <a:solidFill>
                  <a:schemeClr val="accent6">
                    <a:lumMod val="75000"/>
                  </a:schemeClr>
                </a:solidFill>
              </a:rPr>
              <a:t>Plasmodesmos</a:t>
            </a:r>
            <a:endParaRPr lang="pt-B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 descr="PC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28636"/>
            <a:ext cx="4680000" cy="2462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40" y="2313555"/>
            <a:ext cx="4221087" cy="2014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1592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412776"/>
            <a:ext cx="8280920" cy="3701008"/>
          </a:xfrm>
        </p:spPr>
        <p:txBody>
          <a:bodyPr>
            <a:normAutofit/>
          </a:bodyPr>
          <a:lstStyle/>
          <a:p>
            <a:r>
              <a:rPr lang="pt-BR" sz="4000" dirty="0" smtClean="0"/>
              <a:t> </a:t>
            </a:r>
            <a:r>
              <a:rPr lang="pt-BR" sz="4000" b="1" dirty="0" smtClean="0"/>
              <a:t>Descobrimento da célula: </a:t>
            </a:r>
          </a:p>
          <a:p>
            <a:pPr marL="0" indent="0">
              <a:buNone/>
            </a:pP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Walther </a:t>
            </a:r>
            <a:r>
              <a:rPr lang="pt-BR" b="1" dirty="0" err="1" smtClean="0">
                <a:solidFill>
                  <a:schemeClr val="accent3">
                    <a:lumMod val="75000"/>
                  </a:schemeClr>
                </a:solidFill>
              </a:rPr>
              <a:t>Flemming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 ( 1878) - biólogo alemão  </a:t>
            </a:r>
            <a:r>
              <a:rPr lang="pt-BR" sz="2800" dirty="0"/>
              <a:t>D</a:t>
            </a:r>
            <a:r>
              <a:rPr lang="pt-BR" sz="2800" dirty="0" smtClean="0"/>
              <a:t>escreveu </a:t>
            </a:r>
            <a:r>
              <a:rPr lang="pt-BR" sz="2800" dirty="0"/>
              <a:t>em detalhes a divisão de uma célula em duas e chamou esse processo de </a:t>
            </a:r>
            <a:r>
              <a:rPr lang="pt-BR" sz="2800" b="1" dirty="0" smtClean="0"/>
              <a:t>mitose.</a:t>
            </a: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pt-BR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432273"/>
            <a:ext cx="1547663" cy="15476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450" y="3718932"/>
            <a:ext cx="1800200" cy="2400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3684342"/>
            <a:ext cx="2148088" cy="3053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0300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Parede celular: componentes químicos</a:t>
            </a:r>
          </a:p>
          <a:p>
            <a:pPr marL="0" indent="0">
              <a:buNone/>
            </a:pPr>
            <a:r>
              <a:rPr lang="pt-BR" sz="2800" dirty="0"/>
              <a:t>Constituição varia com o determinado </a:t>
            </a:r>
            <a:r>
              <a:rPr lang="pt-BR" sz="2800" dirty="0" smtClean="0"/>
              <a:t>tipo celular. </a:t>
            </a:r>
          </a:p>
          <a:p>
            <a:pPr algn="just">
              <a:defRPr/>
            </a:pPr>
            <a:r>
              <a:rPr lang="pt-BR" sz="2800" dirty="0" smtClean="0"/>
              <a:t>Celulose</a:t>
            </a:r>
          </a:p>
          <a:p>
            <a:pPr algn="just">
              <a:defRPr/>
            </a:pPr>
            <a:r>
              <a:rPr lang="pt-BR" sz="2800" dirty="0" smtClean="0"/>
              <a:t>Lignina  </a:t>
            </a:r>
          </a:p>
          <a:p>
            <a:pPr algn="just">
              <a:defRPr/>
            </a:pPr>
            <a:r>
              <a:rPr lang="pt-BR" sz="2800" dirty="0" smtClean="0"/>
              <a:t>pectina</a:t>
            </a:r>
            <a:endParaRPr lang="pt-BR" sz="28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140968"/>
            <a:ext cx="5173503" cy="3491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3350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3544041"/>
          </a:xfrm>
        </p:spPr>
        <p:txBody>
          <a:bodyPr>
            <a:normAutofit fontScale="92500" lnSpcReduction="10000"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  <a:defRPr/>
            </a:pP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Parede celular: componentes químicos</a:t>
            </a:r>
          </a:p>
          <a:p>
            <a:pPr algn="just">
              <a:defRPr/>
            </a:pPr>
            <a:r>
              <a:rPr lang="pt-BR" sz="2800" b="1" dirty="0" smtClean="0"/>
              <a:t>Celulose:</a:t>
            </a:r>
            <a:r>
              <a:rPr lang="pt-BR" sz="2800" dirty="0" smtClean="0"/>
              <a:t> </a:t>
            </a:r>
            <a:r>
              <a:rPr lang="pt-PT" sz="2800" dirty="0"/>
              <a:t>A </a:t>
            </a:r>
            <a:r>
              <a:rPr lang="pt-PT" sz="2800" b="1" dirty="0"/>
              <a:t>celulose</a:t>
            </a:r>
            <a:r>
              <a:rPr lang="pt-PT" sz="2800" dirty="0"/>
              <a:t> (C</a:t>
            </a:r>
            <a:r>
              <a:rPr lang="pt-PT" sz="2800" baseline="-25000" dirty="0"/>
              <a:t>6</a:t>
            </a:r>
            <a:r>
              <a:rPr lang="pt-PT" sz="2800" dirty="0"/>
              <a:t>H</a:t>
            </a:r>
            <a:r>
              <a:rPr lang="pt-PT" sz="2800" baseline="-25000" dirty="0"/>
              <a:t>10</a:t>
            </a:r>
            <a:r>
              <a:rPr lang="pt-PT" sz="2800" dirty="0"/>
              <a:t>O</a:t>
            </a:r>
            <a:r>
              <a:rPr lang="pt-PT" sz="2800" baseline="-25000" dirty="0"/>
              <a:t>5</a:t>
            </a:r>
            <a:r>
              <a:rPr lang="pt-PT" sz="2800" dirty="0"/>
              <a:t>)n é um polímero de cadeia longa composto de um só monômero (glicose), classificado como polissacarídeo ou carboidrato. </a:t>
            </a:r>
            <a:endParaRPr lang="pt-PT" sz="2800" dirty="0" smtClean="0"/>
          </a:p>
          <a:p>
            <a:pPr algn="just">
              <a:defRPr/>
            </a:pPr>
            <a:r>
              <a:rPr lang="pt-PT" sz="2800" dirty="0" smtClean="0"/>
              <a:t>Constitue as </a:t>
            </a:r>
            <a:r>
              <a:rPr lang="pt-PT" sz="2800" dirty="0"/>
              <a:t>paredes celulares das </a:t>
            </a:r>
            <a:r>
              <a:rPr lang="pt-PT" sz="2800" dirty="0" smtClean="0"/>
              <a:t>plantas </a:t>
            </a:r>
            <a:r>
              <a:rPr lang="pt-PT" sz="2800" dirty="0" smtClean="0">
                <a:sym typeface="Wingdings" pitchFamily="2" charset="2"/>
              </a:rPr>
              <a:t> rigidez.</a:t>
            </a:r>
            <a:endParaRPr lang="pt-PT" sz="2800" dirty="0" smtClean="0"/>
          </a:p>
          <a:p>
            <a:pPr algn="just">
              <a:defRPr/>
            </a:pPr>
            <a:r>
              <a:rPr lang="pt-PT" sz="2800" dirty="0" smtClean="0"/>
              <a:t>Digerível pelos ruminantes</a:t>
            </a:r>
            <a:r>
              <a:rPr lang="pt-PT" sz="2800" dirty="0"/>
              <a:t>, podem digerir celulose com a ajuda de microrganismos </a:t>
            </a:r>
            <a:r>
              <a:rPr lang="pt-PT" sz="2800" dirty="0" smtClean="0"/>
              <a:t>simbióticos. </a:t>
            </a:r>
            <a:endParaRPr lang="pt-BR" sz="2800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42398"/>
            <a:ext cx="4248472" cy="2110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865" y="4298589"/>
            <a:ext cx="2213134" cy="1475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376" y="4690271"/>
            <a:ext cx="2574889" cy="1941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1364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  <a:defRPr/>
            </a:pP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Parede celular: componentes químicos</a:t>
            </a:r>
          </a:p>
          <a:p>
            <a:pPr algn="just">
              <a:defRPr/>
            </a:pPr>
            <a:r>
              <a:rPr lang="pt-BR" sz="2800" b="1" dirty="0" smtClean="0"/>
              <a:t>Lignina:</a:t>
            </a:r>
            <a:r>
              <a:rPr lang="pt-BR" sz="2800" dirty="0" smtClean="0"/>
              <a:t> Conhecida </a:t>
            </a:r>
            <a:r>
              <a:rPr lang="pt-BR" sz="2800" dirty="0"/>
              <a:t>como </a:t>
            </a:r>
            <a:r>
              <a:rPr lang="pt-BR" sz="2800" b="1" dirty="0"/>
              <a:t>lenhina</a:t>
            </a:r>
            <a:r>
              <a:rPr lang="pt-BR" sz="2800" dirty="0"/>
              <a:t>, é uma molécula tridimensional amorfa observada nas plantas </a:t>
            </a:r>
            <a:r>
              <a:rPr lang="pt-BR" sz="2800" dirty="0" smtClean="0"/>
              <a:t>terrestres. </a:t>
            </a:r>
          </a:p>
          <a:p>
            <a:pPr algn="just">
              <a:defRPr/>
            </a:pPr>
            <a:r>
              <a:rPr lang="pt-BR" sz="2800" dirty="0" smtClean="0"/>
              <a:t>Em </a:t>
            </a:r>
            <a:r>
              <a:rPr lang="pt-BR" sz="2800" dirty="0"/>
              <a:t>associação com a celulose na parede celular</a:t>
            </a:r>
            <a:r>
              <a:rPr lang="pt-BR" sz="2800" dirty="0" smtClean="0"/>
              <a:t>, confere </a:t>
            </a:r>
            <a:r>
              <a:rPr lang="pt-BR" sz="2800" dirty="0"/>
              <a:t>rigidez, impermeabilidade e resistência contra ataques biológicos aos tecidos vegetais.</a:t>
            </a:r>
            <a:endParaRPr lang="pt-BR" sz="2800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044" y="4928032"/>
            <a:ext cx="1944216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238" y="5028378"/>
            <a:ext cx="2446298" cy="152893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928032"/>
            <a:ext cx="2707726" cy="1729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138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Parede celular: componentes químicos</a:t>
            </a:r>
          </a:p>
          <a:p>
            <a:pPr algn="just"/>
            <a:r>
              <a:rPr lang="pt-BR" sz="2800" b="1" dirty="0" smtClean="0"/>
              <a:t>Pectina:</a:t>
            </a:r>
            <a:r>
              <a:rPr lang="pt-BR" sz="2800" dirty="0" smtClean="0"/>
              <a:t> É um polissacarídeo, componente </a:t>
            </a:r>
            <a:r>
              <a:rPr lang="pt-BR" sz="2800" dirty="0"/>
              <a:t>multifuncional na parede celular dos vegetais, </a:t>
            </a:r>
            <a:r>
              <a:rPr lang="pt-BR" sz="2800" dirty="0" smtClean="0"/>
              <a:t>participando </a:t>
            </a:r>
            <a:r>
              <a:rPr lang="pt-BR" sz="2800" dirty="0"/>
              <a:t>na manutenção da união </a:t>
            </a:r>
            <a:r>
              <a:rPr lang="pt-BR" sz="2800" dirty="0" smtClean="0"/>
              <a:t>intercelular.</a:t>
            </a:r>
          </a:p>
          <a:p>
            <a:pPr marL="0" indent="0" algn="just">
              <a:buNone/>
            </a:pPr>
            <a:r>
              <a:rPr lang="pt-BR" sz="2800" dirty="0" smtClean="0"/>
              <a:t>  </a:t>
            </a:r>
            <a:endParaRPr lang="pt-BR" sz="28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819" y="3816562"/>
            <a:ext cx="4007590" cy="2129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97" y="3816562"/>
            <a:ext cx="4249422" cy="1449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6683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92" y="1052736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  <a:defRPr/>
            </a:pPr>
            <a:r>
              <a:rPr lang="pt-BR" sz="2800" b="1" dirty="0" smtClean="0">
                <a:solidFill>
                  <a:schemeClr val="accent3"/>
                </a:solidFill>
              </a:rPr>
              <a:t>Cloroplastos</a:t>
            </a:r>
          </a:p>
          <a:p>
            <a:pPr algn="just">
              <a:defRPr/>
            </a:pPr>
            <a:r>
              <a:rPr lang="pt-BR" sz="2400" dirty="0" smtClean="0"/>
              <a:t>Responsável pela fotossíntese - Clorofila. </a:t>
            </a:r>
          </a:p>
          <a:p>
            <a:pPr algn="just">
              <a:defRPr/>
            </a:pPr>
            <a:r>
              <a:rPr lang="pt-BR" sz="2400" dirty="0"/>
              <a:t>Apresentam forma esférica ou </a:t>
            </a:r>
            <a:r>
              <a:rPr lang="pt-BR" sz="2400" dirty="0" smtClean="0"/>
              <a:t>ovalada.</a:t>
            </a:r>
          </a:p>
          <a:p>
            <a:pPr algn="just">
              <a:defRPr/>
            </a:pPr>
            <a:r>
              <a:rPr lang="pt-BR" sz="2400" dirty="0" smtClean="0"/>
              <a:t>Organela envolvida por dupla membrana pertencente ao grupo dos </a:t>
            </a:r>
            <a:r>
              <a:rPr lang="pt-BR" sz="2400" b="1" dirty="0" smtClean="0"/>
              <a:t>plastídios</a:t>
            </a:r>
            <a:r>
              <a:rPr lang="pt-BR" sz="2400" dirty="0" smtClean="0"/>
              <a:t>. </a:t>
            </a:r>
          </a:p>
          <a:p>
            <a:pPr algn="just">
              <a:defRPr/>
            </a:pPr>
            <a:r>
              <a:rPr lang="pt-BR" sz="2400" dirty="0"/>
              <a:t>Apresentam membranas interna e externa, e um terceiro sistema de membranas, os </a:t>
            </a:r>
            <a:r>
              <a:rPr lang="pt-BR" sz="2400" b="1" dirty="0" err="1"/>
              <a:t>tilacóides</a:t>
            </a:r>
            <a:r>
              <a:rPr lang="pt-BR" sz="2400" b="1" dirty="0"/>
              <a:t>. </a:t>
            </a:r>
          </a:p>
          <a:p>
            <a:pPr algn="just">
              <a:defRPr/>
            </a:pPr>
            <a:endParaRPr lang="pt-BR" sz="2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160" y="4383163"/>
            <a:ext cx="2794384" cy="2386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1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 fontScale="92500" lnSpcReduction="20000"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pt-BR" sz="2800" b="1" dirty="0" smtClean="0">
                <a:solidFill>
                  <a:schemeClr val="accent3"/>
                </a:solidFill>
              </a:rPr>
              <a:t>Cloroplastos</a:t>
            </a:r>
          </a:p>
          <a:p>
            <a:pPr algn="just">
              <a:defRPr/>
            </a:pPr>
            <a:r>
              <a:rPr lang="pt-BR" sz="2800" dirty="0" smtClean="0"/>
              <a:t>As proteínas e os pigmentos </a:t>
            </a:r>
            <a:r>
              <a:rPr lang="pt-BR" sz="2800" b="1" dirty="0" smtClean="0"/>
              <a:t>(</a:t>
            </a:r>
            <a:r>
              <a:rPr lang="pt-BR" sz="2800" b="1" dirty="0" smtClean="0">
                <a:solidFill>
                  <a:srgbClr val="00B050"/>
                </a:solidFill>
              </a:rPr>
              <a:t>clorofilas</a:t>
            </a:r>
            <a:r>
              <a:rPr lang="pt-BR" sz="2800" b="1" dirty="0" smtClean="0"/>
              <a:t> e </a:t>
            </a:r>
            <a:r>
              <a:rPr lang="pt-BR" sz="2800" b="1" dirty="0" err="1" smtClean="0">
                <a:solidFill>
                  <a:schemeClr val="accent6">
                    <a:lumMod val="75000"/>
                  </a:schemeClr>
                </a:solidFill>
              </a:rPr>
              <a:t>carotenóides</a:t>
            </a:r>
            <a:r>
              <a:rPr lang="pt-BR" sz="2800" b="1" dirty="0" smtClean="0"/>
              <a:t>) </a:t>
            </a:r>
            <a:r>
              <a:rPr lang="pt-BR" sz="2800" dirty="0" smtClean="0"/>
              <a:t>estão embebidos na membrana </a:t>
            </a:r>
            <a:r>
              <a:rPr lang="pt-BR" sz="2800" dirty="0" err="1" smtClean="0"/>
              <a:t>tilacóide</a:t>
            </a:r>
            <a:r>
              <a:rPr lang="pt-BR" sz="2800" dirty="0" smtClean="0"/>
              <a:t>. </a:t>
            </a:r>
          </a:p>
          <a:p>
            <a:pPr algn="just">
              <a:defRPr/>
            </a:pPr>
            <a:r>
              <a:rPr lang="pt-BR" sz="2800" dirty="0" smtClean="0"/>
              <a:t>Os </a:t>
            </a:r>
            <a:r>
              <a:rPr lang="pt-BR" sz="2800" dirty="0" err="1" smtClean="0"/>
              <a:t>tilacoides</a:t>
            </a:r>
            <a:r>
              <a:rPr lang="pt-BR" sz="2800" dirty="0" smtClean="0"/>
              <a:t> são organizados em pilhas (</a:t>
            </a:r>
            <a:r>
              <a:rPr lang="pt-BR" sz="2800" i="1" dirty="0" err="1" smtClean="0"/>
              <a:t>granum</a:t>
            </a:r>
            <a:r>
              <a:rPr lang="pt-BR" sz="2800" i="1" dirty="0" smtClean="0"/>
              <a:t>, </a:t>
            </a:r>
            <a:r>
              <a:rPr lang="pt-BR" sz="2800" dirty="0" smtClean="0"/>
              <a:t>Pl. </a:t>
            </a:r>
            <a:r>
              <a:rPr lang="pt-BR" sz="2800" i="1" dirty="0" smtClean="0"/>
              <a:t>grana</a:t>
            </a:r>
            <a:r>
              <a:rPr lang="pt-BR" sz="2800" dirty="0" smtClean="0"/>
              <a:t>)</a:t>
            </a:r>
          </a:p>
          <a:p>
            <a:pPr algn="just">
              <a:defRPr/>
            </a:pPr>
            <a:r>
              <a:rPr lang="pt-BR" sz="2800" dirty="0" smtClean="0"/>
              <a:t> O compartimento fluido que circunda  é o </a:t>
            </a:r>
            <a:r>
              <a:rPr lang="pt-BR" sz="2800" b="1" dirty="0" smtClean="0"/>
              <a:t>estroma</a:t>
            </a:r>
            <a:r>
              <a:rPr lang="pt-BR" sz="2800" dirty="0" smtClean="0"/>
              <a:t>, é análogo à matriz  mitocondrial. </a:t>
            </a:r>
          </a:p>
          <a:p>
            <a:pPr algn="just">
              <a:defRPr/>
            </a:pPr>
            <a:r>
              <a:rPr lang="pt-BR" sz="2800" dirty="0" smtClean="0"/>
              <a:t>O grana é conectado por membranas as lamelas do estroma.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5453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09095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pt-BR" sz="2800" b="1" dirty="0" smtClean="0">
                <a:solidFill>
                  <a:schemeClr val="accent3"/>
                </a:solidFill>
              </a:rPr>
              <a:t>Cloroplastos</a:t>
            </a:r>
            <a:endParaRPr lang="pt-BR" sz="28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368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980728"/>
            <a:ext cx="7902623" cy="5112568"/>
          </a:xfrm>
        </p:spPr>
        <p:txBody>
          <a:bodyPr>
            <a:normAutofit fontScale="92500" lnSpcReduction="10000"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  <a:defRPr/>
            </a:pPr>
            <a:r>
              <a:rPr lang="pt-BR" sz="2800" b="1" dirty="0" smtClean="0">
                <a:solidFill>
                  <a:schemeClr val="accent3"/>
                </a:solidFill>
              </a:rPr>
              <a:t>Cloroplastos:</a:t>
            </a:r>
          </a:p>
          <a:p>
            <a:pPr>
              <a:lnSpc>
                <a:spcPct val="120000"/>
              </a:lnSpc>
            </a:pPr>
            <a:r>
              <a:rPr lang="pt-BR" sz="2800" b="1" dirty="0"/>
              <a:t>Envelope</a:t>
            </a:r>
            <a:r>
              <a:rPr lang="pt-BR" sz="2800" dirty="0"/>
              <a:t>: dupla membrana externa que delimita o </a:t>
            </a:r>
            <a:r>
              <a:rPr lang="pt-BR" sz="2800" dirty="0" err="1"/>
              <a:t>tilacóide</a:t>
            </a:r>
            <a:r>
              <a:rPr lang="pt-BR" sz="2800" dirty="0" smtClean="0"/>
              <a:t>;</a:t>
            </a:r>
            <a:endParaRPr lang="pt-BR" sz="2800" dirty="0"/>
          </a:p>
          <a:p>
            <a:pPr>
              <a:lnSpc>
                <a:spcPct val="120000"/>
              </a:lnSpc>
            </a:pPr>
            <a:r>
              <a:rPr lang="pt-BR" sz="2800" b="1" dirty="0" err="1"/>
              <a:t>Tilacóide</a:t>
            </a:r>
            <a:r>
              <a:rPr lang="pt-BR" sz="2800" dirty="0"/>
              <a:t>: estruturas discoidais, em seu interior encontramos clorofilas, carotenos e xantofilas</a:t>
            </a:r>
            <a:r>
              <a:rPr lang="pt-BR" sz="2800" dirty="0" smtClean="0"/>
              <a:t>;</a:t>
            </a:r>
            <a:endParaRPr lang="pt-BR" sz="2800" dirty="0"/>
          </a:p>
          <a:p>
            <a:pPr>
              <a:lnSpc>
                <a:spcPct val="120000"/>
              </a:lnSpc>
            </a:pPr>
            <a:r>
              <a:rPr lang="pt-BR" sz="2800" b="1" dirty="0" err="1"/>
              <a:t>Granum</a:t>
            </a:r>
            <a:r>
              <a:rPr lang="pt-BR" sz="2800" dirty="0"/>
              <a:t>: conjunto de </a:t>
            </a:r>
            <a:r>
              <a:rPr lang="pt-BR" sz="2800" dirty="0" err="1"/>
              <a:t>tilacóides</a:t>
            </a:r>
            <a:r>
              <a:rPr lang="pt-BR" sz="2800" dirty="0"/>
              <a:t> (grana plural</a:t>
            </a:r>
            <a:r>
              <a:rPr lang="pt-BR" sz="2800" dirty="0" smtClean="0"/>
              <a:t>);</a:t>
            </a:r>
            <a:endParaRPr lang="pt-BR" sz="2800" dirty="0"/>
          </a:p>
          <a:p>
            <a:pPr>
              <a:lnSpc>
                <a:spcPct val="120000"/>
              </a:lnSpc>
            </a:pPr>
            <a:r>
              <a:rPr lang="pt-BR" sz="2800" b="1" dirty="0"/>
              <a:t>Lamela lipoproteica</a:t>
            </a:r>
            <a:r>
              <a:rPr lang="pt-BR" sz="2800" dirty="0"/>
              <a:t>: pontes que ligam os </a:t>
            </a:r>
            <a:r>
              <a:rPr lang="pt-BR" sz="2800" dirty="0" err="1"/>
              <a:t>tilacóides</a:t>
            </a:r>
            <a:r>
              <a:rPr lang="pt-BR" sz="2800" dirty="0" smtClean="0"/>
              <a:t>;</a:t>
            </a:r>
            <a:endParaRPr lang="pt-BR" sz="2800" dirty="0"/>
          </a:p>
          <a:p>
            <a:pPr>
              <a:lnSpc>
                <a:spcPct val="120000"/>
              </a:lnSpc>
            </a:pPr>
            <a:r>
              <a:rPr lang="pt-BR" sz="2800" b="1" dirty="0"/>
              <a:t>Estroma</a:t>
            </a:r>
            <a:r>
              <a:rPr lang="pt-BR" sz="2800" dirty="0"/>
              <a:t>: matriz proteica, onde encontramos DNA, </a:t>
            </a:r>
            <a:r>
              <a:rPr lang="pt-BR" sz="2800" dirty="0" smtClean="0"/>
              <a:t>RNA </a:t>
            </a:r>
            <a:r>
              <a:rPr lang="pt-BR" sz="2800" dirty="0"/>
              <a:t>e ribossomos. (</a:t>
            </a:r>
            <a:r>
              <a:rPr lang="pt-BR" sz="2800" dirty="0" err="1"/>
              <a:t>colóide</a:t>
            </a:r>
            <a:r>
              <a:rPr lang="pt-BR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953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980728"/>
            <a:ext cx="7902623" cy="4336129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 algn="just">
              <a:buNone/>
              <a:defRPr/>
            </a:pPr>
            <a:r>
              <a:rPr lang="pt-BR" sz="2800" b="1" dirty="0" smtClean="0">
                <a:solidFill>
                  <a:schemeClr val="accent3"/>
                </a:solidFill>
              </a:rPr>
              <a:t>Cloroplastos:</a:t>
            </a:r>
          </a:p>
          <a:p>
            <a:pPr marL="0" indent="0" algn="just">
              <a:buNone/>
            </a:pPr>
            <a:r>
              <a:rPr lang="pt-BR" sz="2800" dirty="0" smtClean="0"/>
              <a:t>São </a:t>
            </a:r>
            <a:r>
              <a:rPr lang="pt-BR" sz="2800" dirty="0"/>
              <a:t>produzidos a partir de um </a:t>
            </a:r>
            <a:r>
              <a:rPr lang="pt-BR" sz="2800" b="1" dirty="0" err="1"/>
              <a:t>proplasto</a:t>
            </a:r>
            <a:r>
              <a:rPr lang="pt-BR" sz="2800" dirty="0"/>
              <a:t> na presença de </a:t>
            </a:r>
            <a:r>
              <a:rPr lang="pt-BR" sz="2800" dirty="0" smtClean="0"/>
              <a:t>luz:</a:t>
            </a:r>
            <a:endParaRPr lang="pt-BR" sz="2800" b="1" dirty="0" smtClean="0">
              <a:solidFill>
                <a:schemeClr val="accent3"/>
              </a:solidFill>
            </a:endParaRPr>
          </a:p>
        </p:txBody>
      </p:sp>
      <p:pic>
        <p:nvPicPr>
          <p:cNvPr id="6" name="Picture 4" descr="plastídi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82"/>
          <a:stretch>
            <a:fillRect/>
          </a:stretch>
        </p:blipFill>
        <p:spPr bwMode="auto">
          <a:xfrm>
            <a:off x="900113" y="2986088"/>
            <a:ext cx="7451725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918260" y="5786649"/>
            <a:ext cx="2232100" cy="86180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400" dirty="0" err="1"/>
              <a:t>Leucoplasto</a:t>
            </a:r>
            <a:endParaRPr lang="pt-BR" sz="2400" dirty="0"/>
          </a:p>
          <a:p>
            <a:pPr algn="ctr"/>
            <a:r>
              <a:rPr lang="pt-BR" sz="2400" dirty="0"/>
              <a:t>(armazenamento) 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771929" y="5847211"/>
            <a:ext cx="1708092" cy="8012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400" dirty="0"/>
              <a:t>Cloroplasto</a:t>
            </a:r>
          </a:p>
          <a:p>
            <a:pPr algn="ctr"/>
            <a:r>
              <a:rPr lang="pt-BR" sz="2400" dirty="0"/>
              <a:t>(fotossíntese) 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346319" y="5858657"/>
            <a:ext cx="1970097" cy="78979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400" dirty="0" err="1"/>
              <a:t>Cromoplasto</a:t>
            </a:r>
            <a:endParaRPr lang="pt-BR" sz="2400" dirty="0"/>
          </a:p>
          <a:p>
            <a:pPr algn="ctr"/>
            <a:r>
              <a:rPr lang="pt-BR" sz="2400" dirty="0"/>
              <a:t>(atração) </a:t>
            </a: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5683371" y="3429000"/>
            <a:ext cx="914400" cy="914400"/>
          </a:xfrm>
          <a:prstGeom prst="irregularSeal1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400" dirty="0"/>
              <a:t>luz</a:t>
            </a: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4762872" y="4077072"/>
            <a:ext cx="914400" cy="914400"/>
          </a:xfrm>
          <a:prstGeom prst="irregularSeal1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400" dirty="0"/>
              <a:t>luz</a:t>
            </a:r>
          </a:p>
        </p:txBody>
      </p:sp>
    </p:spTree>
    <p:extLst>
      <p:ext uri="{BB962C8B-B14F-4D97-AF65-F5344CB8AC3E}">
        <p14:creationId xmlns:p14="http://schemas.microsoft.com/office/powerpoint/2010/main" val="235600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/>
        </p:nvSpPr>
        <p:spPr>
          <a:xfrm>
            <a:off x="395536" y="332656"/>
            <a:ext cx="8424936" cy="597666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Célula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egetal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76289"/>
            <a:ext cx="1403647" cy="1403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052736"/>
            <a:ext cx="7902623" cy="5169017"/>
          </a:xfrm>
        </p:spPr>
        <p:txBody>
          <a:bodyPr>
            <a:normAutofit fontScale="77500" lnSpcReduction="20000"/>
          </a:bodyPr>
          <a:lstStyle/>
          <a:p>
            <a:r>
              <a:rPr lang="pt-BR" sz="2800" b="1" dirty="0" smtClean="0"/>
              <a:t>Componentes da célula</a:t>
            </a:r>
          </a:p>
          <a:p>
            <a:pPr marL="0" indent="0">
              <a:buNone/>
            </a:pPr>
            <a:r>
              <a:rPr lang="pt-BR" sz="2800" b="1" dirty="0" smtClean="0">
                <a:solidFill>
                  <a:schemeClr val="tx2"/>
                </a:solidFill>
              </a:rPr>
              <a:t>Plastídios:</a:t>
            </a:r>
          </a:p>
          <a:p>
            <a:pPr algn="just"/>
            <a:r>
              <a:rPr lang="pt-BR" sz="2800" b="1" dirty="0" err="1" smtClean="0"/>
              <a:t>Proplastos</a:t>
            </a:r>
            <a:r>
              <a:rPr lang="pt-BR" sz="2800" b="1" dirty="0" smtClean="0"/>
              <a:t>: </a:t>
            </a:r>
            <a:r>
              <a:rPr lang="pt-BR" sz="2800" dirty="0" smtClean="0"/>
              <a:t>Precursores dos demais </a:t>
            </a:r>
            <a:r>
              <a:rPr lang="pt-BR" sz="2800" dirty="0" err="1" smtClean="0"/>
              <a:t>pastídeos</a:t>
            </a:r>
            <a:r>
              <a:rPr lang="pt-BR" sz="2800" dirty="0" smtClean="0"/>
              <a:t>. Presentes em células do meristema. </a:t>
            </a:r>
          </a:p>
          <a:p>
            <a:pPr algn="just"/>
            <a:r>
              <a:rPr lang="pt-BR" sz="2800" b="1" dirty="0" smtClean="0"/>
              <a:t>Cloroplastos</a:t>
            </a:r>
            <a:r>
              <a:rPr lang="pt-BR" sz="2800" b="1" dirty="0"/>
              <a:t>:</a:t>
            </a:r>
            <a:r>
              <a:rPr lang="pt-BR" sz="2800" dirty="0"/>
              <a:t> </a:t>
            </a:r>
            <a:r>
              <a:rPr lang="pt-BR" sz="2800" dirty="0" smtClean="0"/>
              <a:t>Portam pigmentos fotossintetizantes: as clorofilas. </a:t>
            </a:r>
            <a:endParaRPr lang="pt-BR" sz="2800" dirty="0"/>
          </a:p>
          <a:p>
            <a:pPr algn="just"/>
            <a:r>
              <a:rPr lang="pt-BR" sz="2800" b="1" dirty="0" err="1"/>
              <a:t>Cromoplastos</a:t>
            </a:r>
            <a:r>
              <a:rPr lang="pt-BR" sz="2800" b="1" dirty="0"/>
              <a:t>: </a:t>
            </a:r>
            <a:r>
              <a:rPr lang="pt-BR" sz="2800" dirty="0"/>
              <a:t>Portam pigmentos </a:t>
            </a:r>
            <a:r>
              <a:rPr lang="pt-BR" sz="2800" dirty="0" err="1"/>
              <a:t>carotenóides</a:t>
            </a:r>
            <a:r>
              <a:rPr lang="pt-BR" sz="2800" dirty="0"/>
              <a:t> (geralmente amarelos, alaranjados ou avermelhados); são encontrados em estruturas coloridas como pétalas, frutos e algumas raízes. Surgem a partir dos cloroplastos</a:t>
            </a:r>
            <a:r>
              <a:rPr lang="pt-BR" sz="2800" dirty="0" smtClean="0"/>
              <a:t>.</a:t>
            </a:r>
            <a:endParaRPr lang="pt-BR" sz="2800" dirty="0"/>
          </a:p>
          <a:p>
            <a:pPr algn="just"/>
            <a:r>
              <a:rPr lang="pt-BR" sz="2800" b="1" dirty="0" err="1"/>
              <a:t>Leucoplastos</a:t>
            </a:r>
            <a:r>
              <a:rPr lang="pt-BR" sz="2800" b="1" dirty="0"/>
              <a:t>:</a:t>
            </a:r>
            <a:r>
              <a:rPr lang="pt-BR" sz="2800" dirty="0"/>
              <a:t> Sem pigmentos; podem armazenar várias substâncias:</a:t>
            </a:r>
          </a:p>
          <a:p>
            <a:pPr marL="0" indent="0" algn="just">
              <a:buNone/>
            </a:pPr>
            <a:r>
              <a:rPr lang="pt-BR" sz="2800" u="sng" dirty="0" err="1" smtClean="0"/>
              <a:t>Amiloplastos</a:t>
            </a:r>
            <a:r>
              <a:rPr lang="pt-BR" sz="2800" u="sng" dirty="0"/>
              <a:t>:</a:t>
            </a:r>
            <a:r>
              <a:rPr lang="pt-BR" sz="2800" dirty="0"/>
              <a:t> </a:t>
            </a:r>
            <a:r>
              <a:rPr lang="pt-BR" sz="2800" dirty="0" smtClean="0"/>
              <a:t>Armazenam </a:t>
            </a:r>
            <a:r>
              <a:rPr lang="pt-BR" sz="2800" dirty="0"/>
              <a:t>amido</a:t>
            </a:r>
            <a:r>
              <a:rPr lang="pt-BR" sz="2800" dirty="0" smtClean="0"/>
              <a:t>.</a:t>
            </a:r>
          </a:p>
          <a:p>
            <a:pPr marL="0" indent="0" algn="just">
              <a:buNone/>
            </a:pPr>
            <a:r>
              <a:rPr lang="pt-BR" sz="2800" dirty="0" smtClean="0"/>
              <a:t> </a:t>
            </a:r>
            <a:r>
              <a:rPr lang="pt-BR" sz="2800" b="1" dirty="0"/>
              <a:t>Ex.: </a:t>
            </a:r>
            <a:r>
              <a:rPr lang="pt-BR" sz="2800" dirty="0"/>
              <a:t>em tubérculos de batatinha inglesa (</a:t>
            </a:r>
            <a:r>
              <a:rPr lang="pt-BR" sz="2800" i="1" dirty="0" err="1"/>
              <a:t>Solanum</a:t>
            </a:r>
            <a:r>
              <a:rPr lang="pt-BR" sz="2800" i="1" dirty="0"/>
              <a:t> </a:t>
            </a:r>
            <a:r>
              <a:rPr lang="pt-BR" sz="2800" i="1" dirty="0" err="1"/>
              <a:t>tuberosum</a:t>
            </a:r>
            <a:r>
              <a:rPr lang="pt-BR" sz="2800" dirty="0"/>
              <a:t>).</a:t>
            </a:r>
          </a:p>
          <a:p>
            <a:pPr marL="0" indent="0" algn="just">
              <a:buNone/>
            </a:pPr>
            <a:r>
              <a:rPr lang="pt-BR" sz="2800" u="sng" dirty="0" err="1" smtClean="0"/>
              <a:t>Proteinoplastos</a:t>
            </a:r>
            <a:r>
              <a:rPr lang="pt-BR" sz="2800" u="sng" dirty="0"/>
              <a:t>: </a:t>
            </a:r>
            <a:r>
              <a:rPr lang="pt-BR" sz="2800" dirty="0" smtClean="0"/>
              <a:t>Armazenam </a:t>
            </a:r>
            <a:r>
              <a:rPr lang="pt-BR" sz="2800" dirty="0"/>
              <a:t>proteínas.</a:t>
            </a:r>
          </a:p>
          <a:p>
            <a:pPr marL="0" indent="0" algn="just">
              <a:buNone/>
            </a:pPr>
            <a:r>
              <a:rPr lang="pt-BR" sz="2800" u="sng" dirty="0" err="1"/>
              <a:t>E</a:t>
            </a:r>
            <a:r>
              <a:rPr lang="pt-BR" sz="2800" u="sng" dirty="0" err="1" smtClean="0"/>
              <a:t>laioplastos</a:t>
            </a:r>
            <a:r>
              <a:rPr lang="pt-BR" sz="2800" u="sng" dirty="0"/>
              <a:t>:</a:t>
            </a:r>
            <a:r>
              <a:rPr lang="pt-BR" sz="2800" dirty="0"/>
              <a:t> </a:t>
            </a:r>
            <a:r>
              <a:rPr lang="pt-BR" sz="2800" dirty="0" smtClean="0"/>
              <a:t>Armazenam </a:t>
            </a:r>
            <a:r>
              <a:rPr lang="pt-BR" sz="2800" dirty="0"/>
              <a:t>lipídios. </a:t>
            </a:r>
            <a:endParaRPr lang="pt-BR" sz="2800" dirty="0" smtClean="0"/>
          </a:p>
          <a:p>
            <a:pPr marL="0" indent="0" algn="just">
              <a:buNone/>
            </a:pPr>
            <a:r>
              <a:rPr lang="pt-BR" sz="2800" b="1" dirty="0" smtClean="0"/>
              <a:t>Ex</a:t>
            </a:r>
            <a:r>
              <a:rPr lang="pt-BR" sz="2800" b="1" dirty="0"/>
              <a:t>.: </a:t>
            </a:r>
            <a:r>
              <a:rPr lang="pt-BR" sz="2800" dirty="0"/>
              <a:t>abacate (</a:t>
            </a:r>
            <a:r>
              <a:rPr lang="pt-BR" sz="2800" i="1" dirty="0" err="1"/>
              <a:t>Persea</a:t>
            </a:r>
            <a:r>
              <a:rPr lang="pt-BR" sz="2800" i="1" dirty="0"/>
              <a:t> americana</a:t>
            </a:r>
            <a:r>
              <a:rPr lang="pt-BR" sz="2800" dirty="0"/>
              <a:t>).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35848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12066</TotalTime>
  <Words>3683</Words>
  <Application>Microsoft Office PowerPoint</Application>
  <PresentationFormat>Apresentação na tela (4:3)</PresentationFormat>
  <Paragraphs>637</Paragraphs>
  <Slides>111</Slides>
  <Notes>100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111</vt:i4>
      </vt:variant>
    </vt:vector>
  </HeadingPairs>
  <TitlesOfParts>
    <vt:vector size="112" baseType="lpstr">
      <vt:lpstr>Tema do Office</vt:lpstr>
      <vt:lpstr>Apresentação do PowerPoint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Célula Vegetal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Hélida</dc:creator>
  <cp:lastModifiedBy>Hélida</cp:lastModifiedBy>
  <cp:revision>166</cp:revision>
  <dcterms:created xsi:type="dcterms:W3CDTF">2012-12-13T19:44:16Z</dcterms:created>
  <dcterms:modified xsi:type="dcterms:W3CDTF">2013-02-01T01:57:19Z</dcterms:modified>
</cp:coreProperties>
</file>