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0.jpg" ContentType="image/gif"/>
  <Override PartName="/ppt/media/image83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7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7" r:id="rId2"/>
    <p:sldId id="264" r:id="rId3"/>
    <p:sldId id="269" r:id="rId4"/>
    <p:sldId id="271" r:id="rId5"/>
    <p:sldId id="270" r:id="rId6"/>
    <p:sldId id="272" r:id="rId7"/>
    <p:sldId id="268" r:id="rId8"/>
    <p:sldId id="265" r:id="rId9"/>
    <p:sldId id="287" r:id="rId10"/>
    <p:sldId id="267" r:id="rId11"/>
    <p:sldId id="292" r:id="rId12"/>
    <p:sldId id="273" r:id="rId13"/>
    <p:sldId id="288" r:id="rId14"/>
    <p:sldId id="284" r:id="rId15"/>
    <p:sldId id="291" r:id="rId16"/>
    <p:sldId id="293" r:id="rId17"/>
    <p:sldId id="294" r:id="rId18"/>
    <p:sldId id="295" r:id="rId19"/>
    <p:sldId id="283" r:id="rId20"/>
    <p:sldId id="274" r:id="rId21"/>
    <p:sldId id="275" r:id="rId22"/>
    <p:sldId id="299" r:id="rId23"/>
    <p:sldId id="296" r:id="rId24"/>
    <p:sldId id="290" r:id="rId25"/>
    <p:sldId id="297" r:id="rId26"/>
    <p:sldId id="303" r:id="rId27"/>
    <p:sldId id="276" r:id="rId28"/>
    <p:sldId id="304" r:id="rId29"/>
    <p:sldId id="300" r:id="rId30"/>
    <p:sldId id="305" r:id="rId31"/>
    <p:sldId id="301" r:id="rId32"/>
    <p:sldId id="306" r:id="rId33"/>
    <p:sldId id="302" r:id="rId34"/>
    <p:sldId id="289" r:id="rId35"/>
    <p:sldId id="279" r:id="rId36"/>
    <p:sldId id="307" r:id="rId37"/>
    <p:sldId id="308" r:id="rId38"/>
    <p:sldId id="309" r:id="rId39"/>
    <p:sldId id="281" r:id="rId40"/>
    <p:sldId id="280" r:id="rId41"/>
    <p:sldId id="282" r:id="rId42"/>
    <p:sldId id="313" r:id="rId43"/>
    <p:sldId id="314" r:id="rId44"/>
    <p:sldId id="319" r:id="rId45"/>
    <p:sldId id="320" r:id="rId46"/>
    <p:sldId id="315" r:id="rId47"/>
    <p:sldId id="322" r:id="rId48"/>
    <p:sldId id="321" r:id="rId49"/>
    <p:sldId id="323" r:id="rId50"/>
    <p:sldId id="330" r:id="rId51"/>
    <p:sldId id="333" r:id="rId52"/>
    <p:sldId id="325" r:id="rId53"/>
    <p:sldId id="331" r:id="rId54"/>
    <p:sldId id="324" r:id="rId55"/>
    <p:sldId id="335" r:id="rId56"/>
    <p:sldId id="336" r:id="rId57"/>
    <p:sldId id="337" r:id="rId58"/>
    <p:sldId id="341" r:id="rId59"/>
    <p:sldId id="326" r:id="rId60"/>
    <p:sldId id="317" r:id="rId61"/>
    <p:sldId id="329" r:id="rId62"/>
    <p:sldId id="316" r:id="rId63"/>
    <p:sldId id="327" r:id="rId64"/>
    <p:sldId id="328" r:id="rId65"/>
    <p:sldId id="318" r:id="rId66"/>
    <p:sldId id="343" r:id="rId67"/>
    <p:sldId id="345" r:id="rId68"/>
    <p:sldId id="346" r:id="rId69"/>
    <p:sldId id="344" r:id="rId70"/>
    <p:sldId id="347" r:id="rId71"/>
    <p:sldId id="350" r:id="rId72"/>
    <p:sldId id="351" r:id="rId73"/>
    <p:sldId id="348" r:id="rId74"/>
    <p:sldId id="352" r:id="rId75"/>
    <p:sldId id="353" r:id="rId76"/>
    <p:sldId id="349" r:id="rId77"/>
    <p:sldId id="311" r:id="rId78"/>
    <p:sldId id="354" r:id="rId79"/>
    <p:sldId id="355" r:id="rId80"/>
    <p:sldId id="356" r:id="rId81"/>
    <p:sldId id="358" r:id="rId82"/>
    <p:sldId id="372" r:id="rId83"/>
    <p:sldId id="357" r:id="rId84"/>
    <p:sldId id="360" r:id="rId85"/>
    <p:sldId id="361" r:id="rId86"/>
    <p:sldId id="362" r:id="rId87"/>
    <p:sldId id="359" r:id="rId88"/>
    <p:sldId id="363" r:id="rId89"/>
    <p:sldId id="364" r:id="rId90"/>
    <p:sldId id="338" r:id="rId91"/>
    <p:sldId id="376" r:id="rId92"/>
    <p:sldId id="377" r:id="rId93"/>
    <p:sldId id="379" r:id="rId94"/>
    <p:sldId id="339" r:id="rId95"/>
    <p:sldId id="365" r:id="rId96"/>
    <p:sldId id="373" r:id="rId97"/>
    <p:sldId id="366" r:id="rId98"/>
    <p:sldId id="368" r:id="rId99"/>
    <p:sldId id="378" r:id="rId100"/>
    <p:sldId id="374" r:id="rId101"/>
    <p:sldId id="375" r:id="rId102"/>
    <p:sldId id="380" r:id="rId103"/>
    <p:sldId id="340" r:id="rId104"/>
    <p:sldId id="369" r:id="rId105"/>
    <p:sldId id="370" r:id="rId106"/>
    <p:sldId id="382" r:id="rId107"/>
    <p:sldId id="384" r:id="rId108"/>
    <p:sldId id="381" r:id="rId109"/>
    <p:sldId id="383" r:id="rId110"/>
    <p:sldId id="371" r:id="rId111"/>
    <p:sldId id="386" r:id="rId112"/>
    <p:sldId id="385" r:id="rId113"/>
    <p:sldId id="342" r:id="rId11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5" autoAdjust="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3A603-334D-42DC-8103-7EC55CFEFB37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36A29-F555-4FF8-B023-66398826F7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02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36A29-F555-4FF8-B023-66398826F7D9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85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36A29-F555-4FF8-B023-66398826F7D9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85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36A29-F555-4FF8-B023-66398826F7D9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85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36A29-F555-4FF8-B023-66398826F7D9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855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36A29-F555-4FF8-B023-66398826F7D9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85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80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9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3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1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02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39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9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5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01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8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67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4ED45-340C-474F-A07C-ED81CBB42483}" type="datetimeFigureOut">
              <a:rPr lang="pt-BR" smtClean="0"/>
              <a:t>06/03/2013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908F1-1FB8-4BAB-A2CE-75976857F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55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73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80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80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g"/><Relationship Id="rId4" Type="http://schemas.openxmlformats.org/officeDocument/2006/relationships/image" Target="../media/image186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g"/><Relationship Id="rId5" Type="http://schemas.openxmlformats.org/officeDocument/2006/relationships/image" Target="../media/image191.jpg"/><Relationship Id="rId4" Type="http://schemas.openxmlformats.org/officeDocument/2006/relationships/image" Target="../media/image190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g"/><Relationship Id="rId3" Type="http://schemas.openxmlformats.org/officeDocument/2006/relationships/image" Target="../media/image194.jpg"/><Relationship Id="rId7" Type="http://schemas.openxmlformats.org/officeDocument/2006/relationships/image" Target="../media/image196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g"/><Relationship Id="rId5" Type="http://schemas.openxmlformats.org/officeDocument/2006/relationships/image" Target="../media/image9.gif"/><Relationship Id="rId4" Type="http://schemas.openxmlformats.org/officeDocument/2006/relationships/image" Target="../media/image10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3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4.jpg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1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gif"/><Relationship Id="rId7" Type="http://schemas.openxmlformats.org/officeDocument/2006/relationships/image" Target="../media/image8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jpg"/><Relationship Id="rId9" Type="http://schemas.openxmlformats.org/officeDocument/2006/relationships/image" Target="../media/image8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4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Relationship Id="rId9" Type="http://schemas.openxmlformats.org/officeDocument/2006/relationships/image" Target="../media/image10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3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7" Type="http://schemas.openxmlformats.org/officeDocument/2006/relationships/image" Target="../media/image1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gif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g"/><Relationship Id="rId7" Type="http://schemas.openxmlformats.org/officeDocument/2006/relationships/image" Target="../media/image14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jpg"/><Relationship Id="rId4" Type="http://schemas.openxmlformats.org/officeDocument/2006/relationships/image" Target="../media/image14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g"/><Relationship Id="rId4" Type="http://schemas.openxmlformats.org/officeDocument/2006/relationships/image" Target="../media/image14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163.gif"/><Relationship Id="rId4" Type="http://schemas.openxmlformats.org/officeDocument/2006/relationships/image" Target="../media/image162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83568" y="2276872"/>
            <a:ext cx="7772400" cy="1470025"/>
          </a:xfrm>
          <a:prstGeom prst="rect">
            <a:avLst/>
          </a:prstGeom>
          <a:solidFill>
            <a:schemeClr val="accent3">
              <a:lumMod val="40000"/>
              <a:lumOff val="60000"/>
              <a:alpha val="8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3995936" y="3861048"/>
            <a:ext cx="4928592" cy="838944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dirty="0" smtClean="0"/>
              <a:t>Prof.ª </a:t>
            </a:r>
            <a:r>
              <a:rPr lang="pt-BR" dirty="0" err="1" smtClean="0"/>
              <a:t>M.Sc</a:t>
            </a:r>
            <a:r>
              <a:rPr lang="pt-BR" dirty="0" smtClean="0"/>
              <a:t>. Hélida Mesquita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5"/>
            <a:ext cx="3219450" cy="1419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Espaço Reservado para Conteúdo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0648"/>
            <a:ext cx="2192288" cy="1888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7" y="4692658"/>
            <a:ext cx="2928075" cy="1966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28" y="5015877"/>
            <a:ext cx="22860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5" y="1411850"/>
            <a:ext cx="2238752" cy="1679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aixaDeTexto 12"/>
          <p:cNvSpPr txBox="1"/>
          <p:nvPr/>
        </p:nvSpPr>
        <p:spPr>
          <a:xfrm>
            <a:off x="3635896" y="5671498"/>
            <a:ext cx="2046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Apodi-RN </a:t>
            </a:r>
          </a:p>
          <a:p>
            <a:pPr algn="ctr"/>
            <a:r>
              <a:rPr lang="pt-BR" sz="2800" b="1" dirty="0" smtClean="0"/>
              <a:t>2013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61032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36" y="4099636"/>
            <a:ext cx="3460324" cy="272673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2097002"/>
            <a:ext cx="3505311" cy="30134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27" y="2097002"/>
            <a:ext cx="3462098" cy="2020138"/>
          </a:xfrm>
          <a:prstGeom prst="rect">
            <a:avLst/>
          </a:prstGeom>
        </p:spPr>
      </p:pic>
      <p:sp>
        <p:nvSpPr>
          <p:cNvPr id="9" name="Espaço Reservado para Conteúdo 5"/>
          <p:cNvSpPr txBox="1">
            <a:spLocks/>
          </p:cNvSpPr>
          <p:nvPr/>
        </p:nvSpPr>
        <p:spPr>
          <a:xfrm>
            <a:off x="457199" y="1340768"/>
            <a:ext cx="841096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b="1" dirty="0" smtClean="0"/>
              <a:t>Células dos tecidos meristemáticos: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7426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XILEMA: </a:t>
            </a:r>
            <a:endParaRPr lang="pt-BR" sz="2400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3" name="Picture 4" descr="XILEMAVIDEI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17" y="0"/>
            <a:ext cx="5114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7568365" y="4500246"/>
            <a:ext cx="1512887" cy="5191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  <a:latin typeface="Arial" charset="0"/>
              </a:rPr>
              <a:t>FIBRAS</a:t>
            </a: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H="1" flipV="1">
            <a:off x="7065127" y="4082733"/>
            <a:ext cx="503238" cy="576263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1"/>
            <a:ext cx="4031517" cy="298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593015" y="2405782"/>
            <a:ext cx="2160587" cy="5191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dirty="0">
                <a:solidFill>
                  <a:srgbClr val="FF0000"/>
                </a:solidFill>
                <a:latin typeface="Arial" charset="0"/>
              </a:rPr>
              <a:t>TRAQUÉIA</a:t>
            </a: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3680577" y="1916832"/>
            <a:ext cx="1655763" cy="792163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5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/>
          <a:lstStyle/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XILEMA: </a:t>
            </a:r>
            <a:endParaRPr lang="pt-BR" sz="2400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" y="2530895"/>
            <a:ext cx="2199670" cy="219967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28204"/>
            <a:ext cx="1848238" cy="420505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42" y="1268760"/>
            <a:ext cx="5428191" cy="4665552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730" y="0"/>
            <a:ext cx="1874912" cy="1399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0" y="5931277"/>
            <a:ext cx="9144000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dirty="0" err="1" smtClean="0">
                <a:solidFill>
                  <a:srgbClr val="FF0000"/>
                </a:solidFill>
                <a:latin typeface="Arial" charset="0"/>
              </a:rPr>
              <a:t>Traqueídeos</a:t>
            </a:r>
            <a:r>
              <a:rPr lang="pt-BR" dirty="0" smtClean="0">
                <a:solidFill>
                  <a:srgbClr val="FF0000"/>
                </a:solidFill>
                <a:latin typeface="Arial" charset="0"/>
              </a:rPr>
              <a:t> são mais seguros para a planta, pois evitam a formação de bolhas. </a:t>
            </a:r>
            <a:endParaRPr lang="pt-BR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sz="36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XILEMA: </a:t>
            </a:r>
            <a:endParaRPr lang="pt-BR" sz="3600" dirty="0">
              <a:cs typeface="Times New Roman" charset="0"/>
            </a:endParaRPr>
          </a:p>
          <a:p>
            <a:pPr marL="0" indent="0">
              <a:buNone/>
            </a:pPr>
            <a:r>
              <a:rPr lang="pt-BR" dirty="0" smtClean="0"/>
              <a:t>- Xilema primário</a:t>
            </a:r>
          </a:p>
          <a:p>
            <a:pPr marL="0" indent="0">
              <a:buNone/>
            </a:pPr>
            <a:r>
              <a:rPr lang="pt-BR" dirty="0" smtClean="0"/>
              <a:t>- Xilema secundário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026" y="2276872"/>
            <a:ext cx="415430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65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 (Líber):</a:t>
            </a:r>
            <a:r>
              <a:rPr lang="pt-BR" sz="3200" dirty="0">
                <a:cs typeface="Times New Roman" charset="0"/>
              </a:rPr>
              <a:t> </a:t>
            </a:r>
            <a:r>
              <a:rPr lang="pt-BR" dirty="0" smtClean="0"/>
              <a:t>Formados </a:t>
            </a:r>
            <a:r>
              <a:rPr lang="pt-BR" dirty="0"/>
              <a:t>por células vivas, que contêm aberturas em formas de canais. Esses canais sofrem interrupções de espaço em espaço, por uma fina membrana em posição transversal aos canais. </a:t>
            </a:r>
            <a:endParaRPr lang="pt-BR" dirty="0" smtClean="0"/>
          </a:p>
          <a:p>
            <a:pPr marL="457200" lvl="1" indent="-457200" algn="just"/>
            <a:r>
              <a:rPr lang="pt-BR" dirty="0" smtClean="0"/>
              <a:t>Essa </a:t>
            </a:r>
            <a:r>
              <a:rPr lang="pt-BR" dirty="0"/>
              <a:t>membrana apresenta perfurações denominadas crivos ou </a:t>
            </a:r>
            <a:r>
              <a:rPr lang="pt-BR" b="1" dirty="0" smtClean="0"/>
              <a:t>placas crivadas</a:t>
            </a:r>
            <a:r>
              <a:rPr lang="pt-BR" dirty="0" smtClean="0"/>
              <a:t>. </a:t>
            </a:r>
          </a:p>
          <a:p>
            <a:pPr marL="457200" lvl="1" indent="-457200" algn="just"/>
            <a:r>
              <a:rPr lang="pt-BR" dirty="0" smtClean="0"/>
              <a:t>A </a:t>
            </a:r>
            <a:r>
              <a:rPr lang="pt-BR" dirty="0"/>
              <a:t>seiva elaborada escoa pelos canais atravessando as placas crivadas, e é distribuída por toda a planta.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27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FLOEMA: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"/>
          <a:stretch>
            <a:fillRect/>
          </a:stretch>
        </p:blipFill>
        <p:spPr bwMode="auto">
          <a:xfrm>
            <a:off x="313311" y="-5438"/>
            <a:ext cx="3466601" cy="357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54" y="-24527"/>
            <a:ext cx="1890209" cy="340237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0" y="419"/>
            <a:ext cx="2811264" cy="2413002"/>
          </a:xfrm>
          <a:prstGeom prst="rect">
            <a:avLst/>
          </a:prstGeom>
        </p:spPr>
      </p:pic>
      <p:pic>
        <p:nvPicPr>
          <p:cNvPr id="20" name="Picture 3" descr="11-BioC-fig-0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6513"/>
            <a:ext cx="626586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251894" y="6284738"/>
            <a:ext cx="23143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b="1" dirty="0"/>
              <a:t>Célula </a:t>
            </a:r>
            <a:r>
              <a:rPr lang="pt-BR" b="1" dirty="0" smtClean="0"/>
              <a:t>companheira</a:t>
            </a:r>
            <a:endParaRPr lang="pt-BR" b="1" dirty="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96132" y="3620913"/>
            <a:ext cx="174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Vaso liberiano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901182" y="3692351"/>
            <a:ext cx="174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Vaso liberiano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341044" y="6141863"/>
            <a:ext cx="164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Placa crivada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6069832" y="6141863"/>
            <a:ext cx="257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Célula do parênquima</a:t>
            </a:r>
          </a:p>
        </p:txBody>
      </p:sp>
    </p:spTree>
    <p:extLst>
      <p:ext uri="{BB962C8B-B14F-4D97-AF65-F5344CB8AC3E}">
        <p14:creationId xmlns:p14="http://schemas.microsoft.com/office/powerpoint/2010/main" val="12652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95534" y="980728"/>
            <a:ext cx="8229600" cy="4525963"/>
          </a:xfrm>
        </p:spPr>
        <p:txBody>
          <a:bodyPr>
            <a:noAutofit/>
          </a:bodyPr>
          <a:lstStyle/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FLOEMA:</a:t>
            </a:r>
            <a:r>
              <a:rPr lang="pt-BR" dirty="0">
                <a:cs typeface="Times New Roman" charset="0"/>
              </a:rPr>
              <a:t> </a:t>
            </a:r>
            <a:r>
              <a:rPr lang="pt-BR" dirty="0" smtClean="0">
                <a:cs typeface="Times New Roman" charset="0"/>
                <a:sym typeface="Wingdings" pitchFamily="2" charset="2"/>
              </a:rPr>
              <a:t>Tecido </a:t>
            </a:r>
            <a:r>
              <a:rPr lang="pt-BR" dirty="0">
                <a:cs typeface="Times New Roman" charset="0"/>
                <a:sym typeface="Wingdings" pitchFamily="2" charset="2"/>
              </a:rPr>
              <a:t>constituído de células vivas</a:t>
            </a:r>
            <a:r>
              <a:rPr lang="pt-BR" dirty="0" smtClean="0">
                <a:cs typeface="Times New Roman" charset="0"/>
                <a:sym typeface="Wingdings" pitchFamily="2" charset="2"/>
              </a:rPr>
              <a:t>.</a:t>
            </a:r>
            <a:endParaRPr lang="pt-BR" dirty="0">
              <a:cs typeface="Times New Roman" charset="0"/>
              <a:sym typeface="Wingdings" pitchFamily="2" charset="2"/>
            </a:endParaRPr>
          </a:p>
          <a:p>
            <a:pPr>
              <a:lnSpc>
                <a:spcPct val="90000"/>
              </a:lnSpc>
              <a:buNone/>
            </a:pPr>
            <a:r>
              <a:rPr lang="pt-BR" sz="2800" dirty="0">
                <a:cs typeface="Times New Roman" charset="0"/>
                <a:sym typeface="Wingdings" pitchFamily="2" charset="2"/>
              </a:rPr>
              <a:t>	</a:t>
            </a:r>
            <a:r>
              <a:rPr lang="pt-BR" sz="2800" b="1" u="sng" dirty="0">
                <a:cs typeface="Times New Roman" charset="0"/>
                <a:sym typeface="Wingdings" pitchFamily="2" charset="2"/>
              </a:rPr>
              <a:t>Tipos </a:t>
            </a:r>
            <a:r>
              <a:rPr lang="pt-BR" sz="2800" b="1" u="sng" dirty="0" smtClean="0">
                <a:cs typeface="Times New Roman" charset="0"/>
                <a:sym typeface="Wingdings" pitchFamily="2" charset="2"/>
              </a:rPr>
              <a:t>celulares</a:t>
            </a:r>
            <a:endParaRPr lang="pt-BR" sz="2800" b="1" u="sng" dirty="0">
              <a:cs typeface="Times New Roman" charset="0"/>
              <a:sym typeface="Wingdings" pitchFamily="2" charset="2"/>
            </a:endParaRPr>
          </a:p>
          <a:p>
            <a:pPr marL="88900" indent="-88900">
              <a:lnSpc>
                <a:spcPct val="90000"/>
              </a:lnSpc>
            </a:pPr>
            <a:r>
              <a:rPr lang="pt-BR" sz="2800" dirty="0" smtClean="0">
                <a:cs typeface="Times New Roman" charset="0"/>
                <a:sym typeface="Wingdings" pitchFamily="2" charset="2"/>
              </a:rPr>
              <a:t>Elementos crivados;</a:t>
            </a:r>
          </a:p>
          <a:p>
            <a:pPr marL="88900" indent="-88900">
              <a:lnSpc>
                <a:spcPct val="90000"/>
              </a:lnSpc>
            </a:pPr>
            <a:r>
              <a:rPr lang="pt-BR" sz="2800" dirty="0" smtClean="0">
                <a:cs typeface="Times New Roman" charset="0"/>
                <a:sym typeface="Wingdings" pitchFamily="2" charset="2"/>
              </a:rPr>
              <a:t>Células crivadas;</a:t>
            </a:r>
          </a:p>
          <a:p>
            <a:pPr marL="88900" indent="-88900">
              <a:lnSpc>
                <a:spcPct val="90000"/>
              </a:lnSpc>
            </a:pPr>
            <a:r>
              <a:rPr lang="pt-BR" sz="2800" dirty="0" smtClean="0">
                <a:cs typeface="Times New Roman" charset="0"/>
                <a:sym typeface="Wingdings" pitchFamily="2" charset="2"/>
              </a:rPr>
              <a:t>Célula companheira.</a:t>
            </a:r>
            <a:r>
              <a:rPr lang="pt-BR" sz="2800" dirty="0">
                <a:cs typeface="Times New Roman" charset="0"/>
                <a:sym typeface="Wingdings" pitchFamily="2" charset="2"/>
              </a:rPr>
              <a:t>	</a:t>
            </a:r>
          </a:p>
          <a:p>
            <a:pPr algn="just">
              <a:lnSpc>
                <a:spcPct val="90000"/>
              </a:lnSpc>
              <a:buNone/>
            </a:pPr>
            <a:r>
              <a:rPr lang="pt-BR" sz="2800" dirty="0">
                <a:cs typeface="Times New Roman" charset="0"/>
                <a:sym typeface="Wingdings" pitchFamily="2" charset="2"/>
              </a:rPr>
              <a:t>	A comunicação entre os adjacentes é feita em nível de suas paredes transversais perfuradas, onde numerosos </a:t>
            </a:r>
            <a:r>
              <a:rPr lang="pt-BR" sz="2800" dirty="0" err="1">
                <a:cs typeface="Times New Roman" charset="0"/>
                <a:sym typeface="Wingdings" pitchFamily="2" charset="2"/>
              </a:rPr>
              <a:t>plasmodesmos</a:t>
            </a:r>
            <a:r>
              <a:rPr lang="pt-BR" sz="2800" dirty="0">
                <a:cs typeface="Times New Roman" charset="0"/>
                <a:sym typeface="Wingdings" pitchFamily="2" charset="2"/>
              </a:rPr>
              <a:t> atravessam os poros estabelecendo comunicação entre os citoplasmas. As paredes celulares perfuradas são chamadas de </a:t>
            </a:r>
            <a:r>
              <a:rPr lang="pt-BR" sz="2800" u="sng" dirty="0">
                <a:cs typeface="Times New Roman" charset="0"/>
                <a:sym typeface="Wingdings" pitchFamily="2" charset="2"/>
              </a:rPr>
              <a:t>placas crivadas</a:t>
            </a:r>
            <a:r>
              <a:rPr lang="pt-BR" sz="2800" dirty="0" smtClean="0">
                <a:cs typeface="Times New Roman" charset="0"/>
                <a:sym typeface="Wingdings" pitchFamily="2" charset="2"/>
              </a:rPr>
              <a:t>.</a:t>
            </a:r>
            <a:endParaRPr lang="pt-BR" sz="2800" dirty="0">
              <a:cs typeface="Times New Roman" charset="0"/>
              <a:sym typeface="Wingdings" pitchFamily="2" charset="2"/>
            </a:endParaRPr>
          </a:p>
          <a:p>
            <a:pPr algn="just">
              <a:lnSpc>
                <a:spcPct val="90000"/>
              </a:lnSpc>
            </a:pPr>
            <a:r>
              <a:rPr lang="pt-BR" sz="2800" b="1" dirty="0">
                <a:cs typeface="Times New Roman" charset="0"/>
                <a:sym typeface="Wingdings" pitchFamily="2" charset="2"/>
              </a:rPr>
              <a:t>Corpo caloso </a:t>
            </a:r>
            <a:r>
              <a:rPr lang="pt-BR" sz="2800" dirty="0">
                <a:cs typeface="Times New Roman" charset="0"/>
                <a:sym typeface="Wingdings" pitchFamily="2" charset="2"/>
              </a:rPr>
              <a:t>- deposição de calose (carboidrato) no interior da célula </a:t>
            </a:r>
            <a:r>
              <a:rPr lang="pt-BR" sz="2800" dirty="0" smtClean="0">
                <a:cs typeface="Times New Roman" charset="0"/>
                <a:sym typeface="Wingdings" pitchFamily="2" charset="2"/>
              </a:rPr>
              <a:t>crivada, </a:t>
            </a:r>
            <a:r>
              <a:rPr lang="pt-BR" sz="2800" dirty="0">
                <a:sym typeface="Wingdings" pitchFamily="2" charset="2"/>
              </a:rPr>
              <a:t>o</a:t>
            </a:r>
            <a:r>
              <a:rPr lang="pt-BR" sz="2800" dirty="0" smtClean="0"/>
              <a:t>bstruindo a placa</a:t>
            </a:r>
            <a:r>
              <a:rPr lang="pt-BR" sz="2800" dirty="0" smtClean="0">
                <a:cs typeface="Times New Roman" charset="0"/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0236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FLOEMA:</a:t>
            </a:r>
          </a:p>
          <a:p>
            <a:pPr marL="0" lvl="1" indent="0" algn="just">
              <a:buNone/>
            </a:pPr>
            <a:r>
              <a:rPr lang="pt-BR" dirty="0" smtClean="0">
                <a:cs typeface="Times New Roman" charset="0"/>
              </a:rPr>
              <a:t>As células do floema, ao contrário das do xilema, permanecem vivas na maturidade, porém não se verifica a presença do núcleo, apenas de reminiscência  do mesmo. </a:t>
            </a:r>
          </a:p>
          <a:p>
            <a:pPr marL="0" lvl="1" indent="0" algn="just">
              <a:buNone/>
            </a:pPr>
            <a:r>
              <a:rPr lang="pt-BR" dirty="0" smtClean="0">
                <a:cs typeface="Times New Roman" charset="0"/>
              </a:rPr>
              <a:t>O conteúdo citoplasmático e do vacúolo não é delimitado (desaparecimento do </a:t>
            </a:r>
            <a:r>
              <a:rPr lang="pt-BR" dirty="0" err="1" smtClean="0">
                <a:cs typeface="Times New Roman" charset="0"/>
              </a:rPr>
              <a:t>tonoplasto</a:t>
            </a:r>
            <a:r>
              <a:rPr lang="pt-BR" dirty="0" smtClean="0">
                <a:cs typeface="Times New Roman" charset="0"/>
              </a:rPr>
              <a:t>). </a:t>
            </a:r>
          </a:p>
          <a:p>
            <a:pPr marL="0" lvl="1" indent="0" algn="just">
              <a:buNone/>
            </a:pPr>
            <a:r>
              <a:rPr lang="pt-BR" dirty="0" smtClean="0">
                <a:cs typeface="Times New Roman" charset="0"/>
              </a:rPr>
              <a:t>As células companheiras são células de mesma origem dos tubos crivados com função de transporte de substâncias para dentro da mesma.  </a:t>
            </a:r>
          </a:p>
          <a:p>
            <a:pPr marL="0" lvl="1" indent="0" algn="just">
              <a:buNone/>
            </a:pPr>
            <a:r>
              <a:rPr lang="pt-BR" dirty="0" smtClean="0">
                <a:cs typeface="Times New Roman" charset="0"/>
              </a:rPr>
              <a:t>As placas crivadas normalmente localizada nas extremidades das células tem poros maiores e uniformes. 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1796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FLOEMA: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"/>
          <a:stretch>
            <a:fillRect/>
          </a:stretch>
        </p:blipFill>
        <p:spPr bwMode="auto">
          <a:xfrm>
            <a:off x="313311" y="-5438"/>
            <a:ext cx="3466601" cy="357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54" y="-24527"/>
            <a:ext cx="1890209" cy="340237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0" y="419"/>
            <a:ext cx="2811264" cy="2413002"/>
          </a:xfrm>
          <a:prstGeom prst="rect">
            <a:avLst/>
          </a:prstGeom>
        </p:spPr>
      </p:pic>
      <p:pic>
        <p:nvPicPr>
          <p:cNvPr id="20" name="Picture 3" descr="11-BioC-fig-0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6513"/>
            <a:ext cx="626586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251894" y="6284738"/>
            <a:ext cx="23143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b="1" dirty="0"/>
              <a:t>Célula </a:t>
            </a:r>
            <a:r>
              <a:rPr lang="pt-BR" b="1" dirty="0" smtClean="0"/>
              <a:t>companheira</a:t>
            </a:r>
            <a:endParaRPr lang="pt-BR" b="1" dirty="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96132" y="3620913"/>
            <a:ext cx="174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Vaso liberiano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901182" y="3692351"/>
            <a:ext cx="174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Vaso liberiano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341044" y="6141863"/>
            <a:ext cx="164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Placa crivada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6069832" y="6141863"/>
            <a:ext cx="257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/>
              <a:t>Célula do parênquima</a:t>
            </a:r>
          </a:p>
        </p:txBody>
      </p:sp>
    </p:spTree>
    <p:extLst>
      <p:ext uri="{BB962C8B-B14F-4D97-AF65-F5344CB8AC3E}">
        <p14:creationId xmlns:p14="http://schemas.microsoft.com/office/powerpoint/2010/main" val="22784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FLOEMA: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"/>
          <a:stretch>
            <a:fillRect/>
          </a:stretch>
        </p:blipFill>
        <p:spPr bwMode="auto">
          <a:xfrm>
            <a:off x="107504" y="2636912"/>
            <a:ext cx="3672408" cy="378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loe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435600" y="333375"/>
            <a:ext cx="3024188" cy="5191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dirty="0">
                <a:solidFill>
                  <a:srgbClr val="FF0000"/>
                </a:solidFill>
                <a:latin typeface="Arial" charset="0"/>
              </a:rPr>
              <a:t>TUBO CRIVADO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07950" y="4133850"/>
            <a:ext cx="3311525" cy="5191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dirty="0">
                <a:solidFill>
                  <a:srgbClr val="FF0000"/>
                </a:solidFill>
                <a:latin typeface="Arial" charset="0"/>
              </a:rPr>
              <a:t>PLACA CRIVADA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2700338" y="2924175"/>
            <a:ext cx="1150937" cy="1225550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2700338" y="4149725"/>
            <a:ext cx="1439862" cy="0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5400000">
            <a:off x="4572795" y="1088231"/>
            <a:ext cx="1763712" cy="1190625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0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FLOEMA: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" y="3712748"/>
            <a:ext cx="3614943" cy="314525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26" y="1056953"/>
            <a:ext cx="5513471" cy="579803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" y="1779172"/>
            <a:ext cx="23622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Mitose: </a:t>
            </a:r>
            <a:r>
              <a:rPr lang="pt-BR" dirty="0"/>
              <a:t>processo pelo qual uma célula </a:t>
            </a:r>
            <a:r>
              <a:rPr lang="pt-BR" dirty="0" err="1"/>
              <a:t>diplóide</a:t>
            </a:r>
            <a:r>
              <a:rPr lang="pt-BR" dirty="0"/>
              <a:t> dá origem a duas outras células </a:t>
            </a:r>
            <a:r>
              <a:rPr lang="pt-BR" dirty="0" err="1"/>
              <a:t>diplóides</a:t>
            </a:r>
            <a:r>
              <a:rPr lang="pt-BR" dirty="0"/>
              <a:t>, idênticas à célula-mãe e entre si</a:t>
            </a:r>
            <a:r>
              <a:rPr lang="pt-BR" dirty="0" smtClean="0"/>
              <a:t>.</a:t>
            </a:r>
          </a:p>
        </p:txBody>
      </p:sp>
      <p:pic>
        <p:nvPicPr>
          <p:cNvPr id="11" name="Picture 2" descr="http://image.slidesharecdn.com/mitose-120629131053-phpapp02/95/slide-15-728.jpg?134099449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8" t="17325" r="3701" b="6390"/>
          <a:stretch/>
        </p:blipFill>
        <p:spPr bwMode="auto">
          <a:xfrm>
            <a:off x="3923928" y="3140968"/>
            <a:ext cx="2303423" cy="3540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3641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46856" y="1567333"/>
            <a:ext cx="8229600" cy="4525963"/>
          </a:xfrm>
        </p:spPr>
        <p:txBody>
          <a:bodyPr/>
          <a:lstStyle/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FLOEMA: </a:t>
            </a:r>
            <a:r>
              <a:rPr lang="pt-BR" dirty="0" smtClean="0">
                <a:cs typeface="Times New Roman" charset="0"/>
              </a:rPr>
              <a:t>Calose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Picture 4" descr="flo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8920"/>
            <a:ext cx="4394197" cy="329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97" y="3806887"/>
            <a:ext cx="4068151" cy="30511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00" y="1215782"/>
            <a:ext cx="3734216" cy="257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" y="-2993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540681" cy="4464496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07631"/>
            <a:ext cx="3150957" cy="236321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66523"/>
            <a:ext cx="2492444" cy="182851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27087"/>
            <a:ext cx="3020802" cy="226195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14" y="1300089"/>
            <a:ext cx="2840286" cy="12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26366" y="2924944"/>
            <a:ext cx="8410963" cy="820687"/>
          </a:xfrm>
          <a:solidFill>
            <a:schemeClr val="accent2">
              <a:lumMod val="75000"/>
              <a:alpha val="76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800" b="1" dirty="0" smtClean="0">
                <a:solidFill>
                  <a:schemeClr val="bg1"/>
                </a:solidFill>
              </a:rPr>
              <a:t>Estudem!</a:t>
            </a:r>
            <a:endParaRPr lang="pt-BR" sz="480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57" y="3931674"/>
            <a:ext cx="2913881" cy="229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8" y="1268760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39965"/>
            <a:ext cx="1535528" cy="235053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63" y="1325910"/>
            <a:ext cx="2543175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975122"/>
            <a:ext cx="1885950" cy="141922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30872"/>
            <a:ext cx="1750913" cy="1750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72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Mitose: </a:t>
            </a:r>
            <a:r>
              <a:rPr lang="pt-BR" dirty="0"/>
              <a:t>processo pelo qual uma célula </a:t>
            </a:r>
            <a:r>
              <a:rPr lang="pt-BR" dirty="0" err="1"/>
              <a:t>diplóide</a:t>
            </a:r>
            <a:r>
              <a:rPr lang="pt-BR" dirty="0"/>
              <a:t> dá origem a duas outras células </a:t>
            </a:r>
            <a:r>
              <a:rPr lang="pt-BR" dirty="0" err="1"/>
              <a:t>diplóides</a:t>
            </a:r>
            <a:r>
              <a:rPr lang="pt-BR" dirty="0"/>
              <a:t>, idênticas à célula-mãe e entre si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Multiplicação!</a:t>
            </a:r>
          </a:p>
          <a:p>
            <a:pPr marL="0" indent="0" algn="just">
              <a:buNone/>
            </a:pPr>
            <a:r>
              <a:rPr lang="pt-BR" dirty="0" smtClean="0"/>
              <a:t>Ciclo celular: conjunto de </a:t>
            </a:r>
            <a:r>
              <a:rPr lang="pt-BR" dirty="0"/>
              <a:t>fenômenos que ocorre numa célula viva durante um período entre </a:t>
            </a:r>
            <a:r>
              <a:rPr lang="pt-BR" dirty="0" smtClean="0"/>
              <a:t>divisões. </a:t>
            </a:r>
            <a:endParaRPr lang="pt-BR" dirty="0"/>
          </a:p>
        </p:txBody>
      </p:sp>
      <p:sp>
        <p:nvSpPr>
          <p:cNvPr id="6" name="Elipse 5"/>
          <p:cNvSpPr/>
          <p:nvPr/>
        </p:nvSpPr>
        <p:spPr>
          <a:xfrm>
            <a:off x="3707904" y="5013176"/>
            <a:ext cx="1716032" cy="1429318"/>
          </a:xfrm>
          <a:prstGeom prst="ellipse">
            <a:avLst/>
          </a:prstGeom>
          <a:noFill/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932040" y="5507940"/>
            <a:ext cx="1152128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MITOSE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547664" y="5507940"/>
            <a:ext cx="187220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Ciclo celular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Mitose: Importância </a:t>
            </a: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Renovação celular;</a:t>
            </a:r>
          </a:p>
          <a:p>
            <a:pPr marL="0" indent="0" algn="just">
              <a:buNone/>
            </a:pPr>
            <a:r>
              <a:rPr lang="pt-BR" dirty="0" smtClean="0"/>
              <a:t>Crescimento do indivíduo;</a:t>
            </a:r>
          </a:p>
          <a:p>
            <a:pPr marL="0" indent="0" algn="just">
              <a:buNone/>
            </a:pPr>
            <a:r>
              <a:rPr lang="pt-BR" dirty="0" smtClean="0"/>
              <a:t>Cicatrização e regeneração.</a:t>
            </a:r>
          </a:p>
          <a:p>
            <a:pPr marL="0" indent="0" algn="just">
              <a:buNone/>
            </a:pPr>
            <a:endParaRPr lang="pt-BR" b="1" dirty="0" smtClean="0"/>
          </a:p>
        </p:txBody>
      </p:sp>
      <p:pic>
        <p:nvPicPr>
          <p:cNvPr id="6" name="Espaço Reservado para Conteúdo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72" y="2060211"/>
            <a:ext cx="3460324" cy="2726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49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b="1" dirty="0" smtClean="0"/>
              <a:t>Fases da mitose:</a:t>
            </a:r>
          </a:p>
          <a:p>
            <a:pPr marL="0" indent="0" algn="just">
              <a:buNone/>
            </a:pPr>
            <a:r>
              <a:rPr lang="pt-BR" b="1" dirty="0" smtClean="0"/>
              <a:t>Interfase: </a:t>
            </a:r>
            <a:r>
              <a:rPr lang="pt-BR" dirty="0" smtClean="0"/>
              <a:t>Período de intensa atividade metabólica que prepara a célula para a </a:t>
            </a:r>
            <a:r>
              <a:rPr lang="pt-BR" b="1" dirty="0" smtClean="0"/>
              <a:t>divisão celular</a:t>
            </a:r>
            <a:r>
              <a:rPr lang="pt-BR" dirty="0" smtClean="0"/>
              <a:t>. Durante a interfase há grande produção de materiais (como proteínas), crescimento, duplicação do DNA, formação das cromátides e duplicação dos centríolos. </a:t>
            </a:r>
          </a:p>
          <a:p>
            <a:pPr marL="0" indent="0" algn="just">
              <a:buNone/>
            </a:pPr>
            <a:r>
              <a:rPr lang="pt-BR" b="1" dirty="0" smtClean="0"/>
              <a:t>Prófase</a:t>
            </a:r>
          </a:p>
          <a:p>
            <a:pPr marL="0" indent="0" algn="just">
              <a:buNone/>
            </a:pPr>
            <a:r>
              <a:rPr lang="pt-BR" b="1" dirty="0" smtClean="0"/>
              <a:t>Metáfase</a:t>
            </a:r>
          </a:p>
          <a:p>
            <a:pPr marL="0" indent="0" algn="just">
              <a:buNone/>
            </a:pPr>
            <a:r>
              <a:rPr lang="pt-BR" b="1" dirty="0" smtClean="0"/>
              <a:t>Anáfase</a:t>
            </a:r>
          </a:p>
          <a:p>
            <a:pPr marL="0" indent="0" algn="just">
              <a:buNone/>
            </a:pPr>
            <a:r>
              <a:rPr lang="pt-BR" b="1" dirty="0" smtClean="0"/>
              <a:t>Telófase</a:t>
            </a:r>
          </a:p>
        </p:txBody>
      </p:sp>
    </p:spTree>
    <p:extLst>
      <p:ext uri="{BB962C8B-B14F-4D97-AF65-F5344CB8AC3E}">
        <p14:creationId xmlns:p14="http://schemas.microsoft.com/office/powerpoint/2010/main" val="27279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17048" y="1395163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 smtClean="0"/>
              <a:t>Fases da mitose:</a:t>
            </a:r>
          </a:p>
          <a:p>
            <a:pPr marL="0" indent="0" algn="just">
              <a:buNone/>
            </a:pPr>
            <a:r>
              <a:rPr lang="pt-BR" b="1" dirty="0" smtClean="0"/>
              <a:t>Prófase:</a:t>
            </a:r>
            <a:endParaRPr lang="pt-BR" dirty="0"/>
          </a:p>
          <a:p>
            <a:pPr algn="just"/>
            <a:r>
              <a:rPr lang="pt-BR" sz="3000" dirty="0" smtClean="0"/>
              <a:t>Os cromossomos ficam visíveis durante a espiralização que sofrem;</a:t>
            </a:r>
          </a:p>
          <a:p>
            <a:pPr algn="just"/>
            <a:r>
              <a:rPr lang="pt-BR" sz="3000" dirty="0" smtClean="0"/>
              <a:t>O nucléolo começa a desaparecer;</a:t>
            </a:r>
          </a:p>
          <a:p>
            <a:pPr algn="just"/>
            <a:r>
              <a:rPr lang="pt-BR" sz="3000" dirty="0" smtClean="0"/>
              <a:t>Um conjunto de fibras chamados fusos de divisão organiza-se em torno do núcleo;</a:t>
            </a:r>
          </a:p>
          <a:p>
            <a:pPr algn="just"/>
            <a:r>
              <a:rPr lang="pt-BR" sz="3000" dirty="0" smtClean="0"/>
              <a:t>A </a:t>
            </a:r>
            <a:r>
              <a:rPr lang="pt-BR" sz="3000" dirty="0" err="1" smtClean="0"/>
              <a:t>carioteca</a:t>
            </a:r>
            <a:r>
              <a:rPr lang="pt-BR" sz="3000" dirty="0" smtClean="0"/>
              <a:t> desorganiza-se devido a absorção de água no núcleo. </a:t>
            </a:r>
          </a:p>
        </p:txBody>
      </p:sp>
      <p:pic>
        <p:nvPicPr>
          <p:cNvPr id="6" name="Picture 3" descr="http://image.slidesharecdn.com/mitose-120629131053-phpapp02/95/slide-16-728.jpg?134099449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4" t="24819" r="5979" b="37591"/>
          <a:stretch/>
        </p:blipFill>
        <p:spPr bwMode="auto">
          <a:xfrm>
            <a:off x="6732240" y="476672"/>
            <a:ext cx="1799304" cy="1954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3" descr="http://image.slidesharecdn.com/mitose-120629131053-phpapp02/95/slide-16-728.jpg?134099449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6" t="62409"/>
          <a:stretch/>
        </p:blipFill>
        <p:spPr bwMode="auto">
          <a:xfrm>
            <a:off x="5076056" y="5393032"/>
            <a:ext cx="2035266" cy="15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0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17048" y="139516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Fases da mitose:</a:t>
            </a:r>
          </a:p>
          <a:p>
            <a:pPr marL="0" indent="0" algn="just">
              <a:buNone/>
            </a:pPr>
            <a:r>
              <a:rPr lang="pt-BR" b="1" dirty="0" smtClean="0"/>
              <a:t>Metáfase:</a:t>
            </a:r>
          </a:p>
          <a:p>
            <a:pPr algn="just"/>
            <a:r>
              <a:rPr lang="pt-BR" dirty="0" smtClean="0"/>
              <a:t>Os cromossomos atingem em espiralização, encurtam e tornam-se visíveis;</a:t>
            </a:r>
          </a:p>
          <a:p>
            <a:pPr algn="just"/>
            <a:r>
              <a:rPr lang="pt-BR" dirty="0" smtClean="0"/>
              <a:t>Com a </a:t>
            </a:r>
            <a:r>
              <a:rPr lang="pt-BR" dirty="0" err="1" smtClean="0"/>
              <a:t>carioteca</a:t>
            </a:r>
            <a:r>
              <a:rPr lang="pt-BR" dirty="0" smtClean="0"/>
              <a:t> desfeita os cromossomos prendem-se às fibras do fuso;</a:t>
            </a:r>
          </a:p>
          <a:p>
            <a:pPr algn="just"/>
            <a:r>
              <a:rPr lang="pt-BR" dirty="0" smtClean="0"/>
              <a:t>No final ocorre a duplicação </a:t>
            </a:r>
            <a:r>
              <a:rPr lang="pt-BR" b="1" dirty="0" smtClean="0"/>
              <a:t>centrômeros.</a:t>
            </a:r>
            <a:endParaRPr lang="pt-BR" dirty="0"/>
          </a:p>
        </p:txBody>
      </p:sp>
      <p:pic>
        <p:nvPicPr>
          <p:cNvPr id="11" name="Picture 4" descr="http://image.slidesharecdn.com/mitose-120629131053-phpapp02/95/slide-17-728.jpg?134099449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8" t="23310" r="-1" b="23650"/>
          <a:stretch/>
        </p:blipFill>
        <p:spPr bwMode="auto">
          <a:xfrm>
            <a:off x="6557724" y="647760"/>
            <a:ext cx="2586276" cy="18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8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17048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Fases da mitose:</a:t>
            </a:r>
          </a:p>
          <a:p>
            <a:pPr marL="0" indent="0" algn="just">
              <a:buNone/>
            </a:pPr>
            <a:r>
              <a:rPr lang="pt-BR" b="1" dirty="0" smtClean="0"/>
              <a:t>Anáfase:</a:t>
            </a:r>
          </a:p>
          <a:p>
            <a:pPr algn="just"/>
            <a:r>
              <a:rPr lang="pt-BR" dirty="0" smtClean="0"/>
              <a:t>As fibras do fuso começam a encurtar;</a:t>
            </a:r>
          </a:p>
          <a:p>
            <a:pPr algn="just"/>
            <a:r>
              <a:rPr lang="pt-BR" dirty="0" smtClean="0"/>
              <a:t>Em consequência, cada lote de cromossomos-irmão é puxado para os </a:t>
            </a:r>
            <a:r>
              <a:rPr lang="pt-BR" dirty="0" err="1" smtClean="0"/>
              <a:t>pólos</a:t>
            </a:r>
            <a:r>
              <a:rPr lang="pt-BR" dirty="0" smtClean="0"/>
              <a:t> opostos da célula;</a:t>
            </a:r>
          </a:p>
          <a:p>
            <a:pPr algn="just"/>
            <a:r>
              <a:rPr lang="pt-BR" dirty="0" smtClean="0"/>
              <a:t>A célula fica temporariamente tetraploide (4n).</a:t>
            </a:r>
          </a:p>
        </p:txBody>
      </p:sp>
      <p:pic>
        <p:nvPicPr>
          <p:cNvPr id="9218" name="Picture 2" descr="http://image.slidesharecdn.com/mitose-120629131053-phpapp02/95/slide-18-728.jpg?134099449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9" t="39712" b="17183"/>
          <a:stretch/>
        </p:blipFill>
        <p:spPr bwMode="auto">
          <a:xfrm>
            <a:off x="3635896" y="5278139"/>
            <a:ext cx="2648868" cy="162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17048" y="126876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 smtClean="0"/>
              <a:t>Fases da mitose:</a:t>
            </a:r>
          </a:p>
          <a:p>
            <a:pPr marL="0" indent="0" algn="just">
              <a:buNone/>
            </a:pPr>
            <a:r>
              <a:rPr lang="pt-BR" b="1" dirty="0" smtClean="0"/>
              <a:t>Telófase:</a:t>
            </a:r>
          </a:p>
          <a:p>
            <a:pPr algn="just"/>
            <a:r>
              <a:rPr lang="pt-BR" dirty="0" smtClean="0"/>
              <a:t>Os cromossomos iniciam o </a:t>
            </a:r>
            <a:r>
              <a:rPr lang="pt-BR" dirty="0" err="1" smtClean="0"/>
              <a:t>proceso</a:t>
            </a:r>
            <a:r>
              <a:rPr lang="pt-BR" dirty="0" smtClean="0"/>
              <a:t> de desespiralização;</a:t>
            </a:r>
          </a:p>
          <a:p>
            <a:pPr algn="just"/>
            <a:r>
              <a:rPr lang="pt-BR" dirty="0" smtClean="0"/>
              <a:t>Os nucléolos reaparecem nos novos nucléolos celulares;</a:t>
            </a:r>
          </a:p>
          <a:p>
            <a:pPr algn="just"/>
            <a:r>
              <a:rPr lang="pt-BR" dirty="0" smtClean="0"/>
              <a:t>A </a:t>
            </a:r>
            <a:r>
              <a:rPr lang="pt-BR" dirty="0" err="1" smtClean="0"/>
              <a:t>carioteca</a:t>
            </a:r>
            <a:r>
              <a:rPr lang="pt-BR" dirty="0" smtClean="0"/>
              <a:t> se organiza em cada núcleo-filho;</a:t>
            </a:r>
          </a:p>
          <a:p>
            <a:pPr algn="just"/>
            <a:r>
              <a:rPr lang="pt-BR" dirty="0" smtClean="0"/>
              <a:t>Cada dupla de centríolos já se encontra no local definitivo, nas futuras células-filhas. </a:t>
            </a:r>
          </a:p>
        </p:txBody>
      </p:sp>
      <p:pic>
        <p:nvPicPr>
          <p:cNvPr id="8194" name="Picture 2" descr="http://image.slidesharecdn.com/mitose-120629131053-phpapp02/95/slide-19-728.jpg?134099449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6" t="33285" r="1612" b="18788"/>
          <a:stretch/>
        </p:blipFill>
        <p:spPr bwMode="auto">
          <a:xfrm>
            <a:off x="6694175" y="5140973"/>
            <a:ext cx="2387582" cy="171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2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Mitose: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1850216"/>
            <a:ext cx="8064896" cy="47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404664"/>
            <a:ext cx="8472629" cy="61818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Espaço Reservado para Conteúdo 14"/>
          <p:cNvSpPr>
            <a:spLocks noGrp="1"/>
          </p:cNvSpPr>
          <p:nvPr>
            <p:ph idx="1"/>
          </p:nvPr>
        </p:nvSpPr>
        <p:spPr>
          <a:xfrm>
            <a:off x="517048" y="1556792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/>
              <a:t>Conceito: </a:t>
            </a:r>
            <a:r>
              <a:rPr lang="pt-BR" sz="2800" dirty="0"/>
              <a:t>Grupo</a:t>
            </a:r>
            <a:r>
              <a:rPr lang="pt-BR" dirty="0"/>
              <a:t> de células igualmente especializadas, de mesma origem embrionária e que realizam funções determinadas, no corpo do vegetal.</a:t>
            </a:r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28" y="3495586"/>
            <a:ext cx="2599516" cy="194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28" y="4876572"/>
            <a:ext cx="2560440" cy="192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8" y="3948274"/>
            <a:ext cx="2475460" cy="185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14" y="3120181"/>
            <a:ext cx="1732254" cy="1775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66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Tecidos meristemáticos:</a:t>
            </a:r>
          </a:p>
          <a:p>
            <a:pPr marL="0" indent="0">
              <a:buNone/>
            </a:pPr>
            <a:endParaRPr lang="pt-BR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Primário: </a:t>
            </a:r>
            <a:r>
              <a:rPr lang="pt-BR" dirty="0"/>
              <a:t>crescimento </a:t>
            </a:r>
            <a:r>
              <a:rPr lang="pt-BR" dirty="0" smtClean="0"/>
              <a:t>longitudinal</a:t>
            </a:r>
            <a:endParaRPr lang="pt-BR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Secundário: </a:t>
            </a:r>
            <a:r>
              <a:rPr lang="pt-BR" dirty="0"/>
              <a:t>crescimento diametral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Meristemas primários:</a:t>
            </a:r>
          </a:p>
          <a:p>
            <a:pPr marL="0" indent="0" algn="just">
              <a:buNone/>
            </a:pPr>
            <a:r>
              <a:rPr lang="pt-BR" dirty="0">
                <a:sym typeface="Wingdings" pitchFamily="2" charset="2"/>
              </a:rPr>
              <a:t>Responsável pelo crescimento longitudinal da </a:t>
            </a:r>
            <a:r>
              <a:rPr lang="pt-BR" dirty="0" smtClean="0">
                <a:sym typeface="Wingdings" pitchFamily="2" charset="2"/>
              </a:rPr>
              <a:t>planta. Suas </a:t>
            </a:r>
            <a:r>
              <a:rPr lang="pt-BR" dirty="0">
                <a:sym typeface="Wingdings" pitchFamily="2" charset="2"/>
              </a:rPr>
              <a:t>células originam-se a partir do embrião. São encontrados nas partes em que ocorre crescimento: região </a:t>
            </a:r>
            <a:r>
              <a:rPr lang="pt-BR" b="1" dirty="0">
                <a:sym typeface="Wingdings" pitchFamily="2" charset="2"/>
              </a:rPr>
              <a:t>apical da raiz </a:t>
            </a:r>
            <a:r>
              <a:rPr lang="pt-BR" dirty="0">
                <a:sym typeface="Wingdings" pitchFamily="2" charset="2"/>
              </a:rPr>
              <a:t>e do </a:t>
            </a:r>
            <a:r>
              <a:rPr lang="pt-BR" b="1" dirty="0">
                <a:sym typeface="Wingdings" pitchFamily="2" charset="2"/>
              </a:rPr>
              <a:t>caule</a:t>
            </a:r>
            <a:r>
              <a:rPr lang="pt-BR" dirty="0">
                <a:sym typeface="Wingdings" pitchFamily="2" charset="2"/>
              </a:rPr>
              <a:t>, </a:t>
            </a:r>
            <a:r>
              <a:rPr lang="pt-BR" b="1" dirty="0">
                <a:sym typeface="Wingdings" pitchFamily="2" charset="2"/>
              </a:rPr>
              <a:t>gemas apicais </a:t>
            </a:r>
            <a:r>
              <a:rPr lang="pt-BR" dirty="0">
                <a:sym typeface="Wingdings" pitchFamily="2" charset="2"/>
              </a:rPr>
              <a:t>e </a:t>
            </a:r>
            <a:r>
              <a:rPr lang="pt-BR" b="1" dirty="0">
                <a:sym typeface="Wingdings" pitchFamily="2" charset="2"/>
              </a:rPr>
              <a:t>gemas laterais</a:t>
            </a:r>
            <a:r>
              <a:rPr lang="pt-BR" dirty="0">
                <a:sym typeface="Wingdings" pitchFamily="2" charset="2"/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771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Meristemas primários:</a:t>
            </a:r>
          </a:p>
        </p:txBody>
      </p:sp>
      <p:pic>
        <p:nvPicPr>
          <p:cNvPr id="6" name="Picture 5" descr="constitca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34" y="2195722"/>
            <a:ext cx="3105484" cy="4414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9994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Meristemas primários:</a:t>
            </a:r>
          </a:p>
        </p:txBody>
      </p:sp>
      <p:pic>
        <p:nvPicPr>
          <p:cNvPr id="9" name="Picture 4" descr="tecidos vegetais -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3281" r="3989" b="16335"/>
          <a:stretch>
            <a:fillRect/>
          </a:stretch>
        </p:blipFill>
        <p:spPr bwMode="auto">
          <a:xfrm>
            <a:off x="395534" y="2833450"/>
            <a:ext cx="8064500" cy="338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2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Meristemas primários:</a:t>
            </a:r>
          </a:p>
          <a:p>
            <a:pPr marL="0" indent="0" algn="just">
              <a:buNone/>
            </a:pPr>
            <a:r>
              <a:rPr lang="pt-BR" dirty="0">
                <a:sym typeface="Wingdings" pitchFamily="2" charset="2"/>
              </a:rPr>
              <a:t>À medida que as células do meristema primário se proliferam, dão origem </a:t>
            </a:r>
            <a:r>
              <a:rPr lang="pt-BR" dirty="0" smtClean="0">
                <a:sym typeface="Wingdings" pitchFamily="2" charset="2"/>
              </a:rPr>
              <a:t>a: </a:t>
            </a:r>
          </a:p>
          <a:p>
            <a:pPr marL="0" indent="0" algn="just">
              <a:buNone/>
            </a:pPr>
            <a:r>
              <a:rPr lang="pt-BR" b="1" dirty="0">
                <a:sym typeface="Wingdings" pitchFamily="2" charset="2"/>
              </a:rPr>
              <a:t>E</a:t>
            </a:r>
            <a:r>
              <a:rPr lang="pt-BR" b="1" dirty="0" smtClean="0">
                <a:sym typeface="Wingdings" pitchFamily="2" charset="2"/>
              </a:rPr>
              <a:t>piderme</a:t>
            </a:r>
            <a:r>
              <a:rPr lang="pt-BR" dirty="0" smtClean="0">
                <a:sym typeface="Wingdings" pitchFamily="2" charset="2"/>
              </a:rPr>
              <a:t> </a:t>
            </a:r>
            <a:r>
              <a:rPr lang="pt-BR" dirty="0">
                <a:sym typeface="Wingdings" pitchFamily="2" charset="2"/>
              </a:rPr>
              <a:t>(função de revestimento</a:t>
            </a:r>
            <a:r>
              <a:rPr lang="pt-BR" dirty="0" smtClean="0">
                <a:sym typeface="Wingdings" pitchFamily="2" charset="2"/>
              </a:rPr>
              <a:t>); </a:t>
            </a:r>
          </a:p>
          <a:p>
            <a:pPr marL="0" indent="0" algn="just">
              <a:buNone/>
            </a:pPr>
            <a:r>
              <a:rPr lang="pt-BR" b="1" dirty="0">
                <a:sym typeface="Wingdings" pitchFamily="2" charset="2"/>
              </a:rPr>
              <a:t>C</a:t>
            </a:r>
            <a:r>
              <a:rPr lang="pt-BR" b="1" dirty="0" smtClean="0">
                <a:sym typeface="Wingdings" pitchFamily="2" charset="2"/>
              </a:rPr>
              <a:t>órtex</a:t>
            </a:r>
            <a:r>
              <a:rPr lang="pt-BR" dirty="0" smtClean="0">
                <a:sym typeface="Wingdings" pitchFamily="2" charset="2"/>
              </a:rPr>
              <a:t> </a:t>
            </a:r>
            <a:r>
              <a:rPr lang="pt-BR" dirty="0">
                <a:sym typeface="Wingdings" pitchFamily="2" charset="2"/>
              </a:rPr>
              <a:t>(acumula reservas</a:t>
            </a:r>
            <a:r>
              <a:rPr lang="pt-BR" dirty="0" smtClean="0">
                <a:sym typeface="Wingdings" pitchFamily="2" charset="2"/>
              </a:rPr>
              <a:t>);</a:t>
            </a:r>
          </a:p>
          <a:p>
            <a:pPr marL="0" indent="0" algn="just">
              <a:buNone/>
            </a:pPr>
            <a:r>
              <a:rPr lang="pt-BR" b="1" dirty="0">
                <a:sym typeface="Wingdings" pitchFamily="2" charset="2"/>
              </a:rPr>
              <a:t>C</a:t>
            </a:r>
            <a:r>
              <a:rPr lang="pt-BR" b="1" dirty="0" smtClean="0">
                <a:sym typeface="Wingdings" pitchFamily="2" charset="2"/>
              </a:rPr>
              <a:t>ilindro </a:t>
            </a:r>
            <a:r>
              <a:rPr lang="pt-BR" b="1" dirty="0">
                <a:sym typeface="Wingdings" pitchFamily="2" charset="2"/>
              </a:rPr>
              <a:t>central</a:t>
            </a:r>
            <a:r>
              <a:rPr lang="pt-BR" dirty="0">
                <a:sym typeface="Wingdings" pitchFamily="2" charset="2"/>
              </a:rPr>
              <a:t> (vasos condutores).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77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 smtClean="0"/>
              <a:t>Meristemas primários:</a:t>
            </a:r>
          </a:p>
          <a:p>
            <a:pPr marL="0" indent="0" algn="just">
              <a:buNone/>
            </a:pPr>
            <a:r>
              <a:rPr lang="pt-BR" dirty="0">
                <a:sym typeface="Wingdings" pitchFamily="2" charset="2"/>
              </a:rPr>
              <a:t>Na raiz, além dessas três variedades citadas, </a:t>
            </a:r>
            <a:r>
              <a:rPr lang="pt-BR" dirty="0" smtClean="0">
                <a:sym typeface="Wingdings" pitchFamily="2" charset="2"/>
              </a:rPr>
              <a:t>forma-se:</a:t>
            </a:r>
          </a:p>
          <a:p>
            <a:pPr marL="0" indent="0" algn="just">
              <a:buNone/>
            </a:pPr>
            <a:r>
              <a:rPr lang="pt-BR" b="1" dirty="0" err="1" smtClean="0">
                <a:sym typeface="Wingdings" pitchFamily="2" charset="2"/>
              </a:rPr>
              <a:t>Caliptogênio</a:t>
            </a:r>
            <a:r>
              <a:rPr lang="pt-BR" dirty="0">
                <a:sym typeface="Wingdings" pitchFamily="2" charset="2"/>
              </a:rPr>
              <a:t>, que dará origem a </a:t>
            </a:r>
            <a:r>
              <a:rPr lang="pt-BR" b="1" dirty="0">
                <a:sym typeface="Wingdings" pitchFamily="2" charset="2"/>
              </a:rPr>
              <a:t>coifa</a:t>
            </a:r>
            <a:r>
              <a:rPr lang="pt-BR" dirty="0">
                <a:sym typeface="Wingdings" pitchFamily="2" charset="2"/>
              </a:rPr>
              <a:t>, estrutura rígida que protege a ponta da raiz.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17" y="4135086"/>
            <a:ext cx="3312735" cy="2451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5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Protoderme ou dermatogênio: </a:t>
            </a:r>
          </a:p>
          <a:p>
            <a:pPr marL="0" indent="0" algn="just">
              <a:buNone/>
            </a:pPr>
            <a:r>
              <a:rPr lang="pt-BR" dirty="0" smtClean="0"/>
              <a:t>Camada </a:t>
            </a:r>
            <a:r>
              <a:rPr lang="pt-BR" dirty="0"/>
              <a:t>mais externa do conjunto que irá originar a epiderme.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800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95362" y="1080294"/>
            <a:ext cx="3128962" cy="7937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charset="0"/>
              </a:rPr>
              <a:t>DERMATOGÊNIO </a:t>
            </a:r>
            <a:r>
              <a:rPr lang="pt-BR" sz="1800" dirty="0">
                <a:latin typeface="Arial" charset="0"/>
              </a:rPr>
              <a:t>(PROTODERME)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108699" y="1299369"/>
            <a:ext cx="2039938" cy="5191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latin typeface="Arial" charset="0"/>
              </a:rPr>
              <a:t>EPIDERME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092574" y="1370806"/>
            <a:ext cx="2159000" cy="360363"/>
          </a:xfrm>
          <a:prstGeom prst="rightArrow">
            <a:avLst>
              <a:gd name="adj1" fmla="val 50000"/>
              <a:gd name="adj2" fmla="val 14978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 rot="19584393">
            <a:off x="4379912" y="1226344"/>
            <a:ext cx="1584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dirty="0">
                <a:solidFill>
                  <a:srgbClr val="FF0000"/>
                </a:solidFill>
              </a:rPr>
              <a:t>FORMA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r="3734"/>
          <a:stretch/>
        </p:blipFill>
        <p:spPr>
          <a:xfrm>
            <a:off x="229749" y="1958145"/>
            <a:ext cx="3262131" cy="478322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96" y="5001592"/>
            <a:ext cx="3554324" cy="188379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2080395"/>
            <a:ext cx="5232267" cy="28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Meristema fundamental ou periblema:</a:t>
            </a:r>
          </a:p>
          <a:p>
            <a:pPr marL="0" indent="0" algn="just">
              <a:buNone/>
            </a:pPr>
            <a:r>
              <a:rPr lang="pt-BR" dirty="0"/>
              <a:t>O</a:t>
            </a:r>
            <a:r>
              <a:rPr lang="pt-BR" dirty="0" smtClean="0"/>
              <a:t>rigina </a:t>
            </a:r>
            <a:r>
              <a:rPr lang="pt-BR" dirty="0"/>
              <a:t>parênquima, colênquima e esclerênquima.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21290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95362" y="1230646"/>
            <a:ext cx="3600450" cy="7937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charset="0"/>
              </a:rPr>
              <a:t>PERIBLEMA </a:t>
            </a:r>
          </a:p>
          <a:p>
            <a:r>
              <a:rPr lang="pt-BR" sz="1800" dirty="0">
                <a:latin typeface="Arial" charset="0"/>
              </a:rPr>
              <a:t>(MERISTEMA FUNDAMENTAL)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4451349" y="1446546"/>
            <a:ext cx="1727200" cy="360363"/>
          </a:xfrm>
          <a:prstGeom prst="rightArrow">
            <a:avLst>
              <a:gd name="adj1" fmla="val 50000"/>
              <a:gd name="adj2" fmla="val 119824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108699" y="980728"/>
            <a:ext cx="2757486" cy="138499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pt-BR" dirty="0" smtClean="0">
                <a:latin typeface="Arial" charset="0"/>
              </a:rPr>
              <a:t>COLÊNQUIMA</a:t>
            </a:r>
          </a:p>
          <a:p>
            <a:pPr algn="l"/>
            <a:r>
              <a:rPr lang="pt-BR" dirty="0" smtClean="0">
                <a:latin typeface="Arial" charset="0"/>
              </a:rPr>
              <a:t>ESCLERÊNCIA</a:t>
            </a:r>
          </a:p>
          <a:p>
            <a:pPr algn="l"/>
            <a:r>
              <a:rPr lang="pt-BR" dirty="0" smtClean="0">
                <a:latin typeface="Arial" charset="0"/>
              </a:rPr>
              <a:t>PARÊNQUIMA</a:t>
            </a:r>
            <a:endParaRPr lang="pt-BR" dirty="0">
              <a:latin typeface="Arial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 rot="19584393">
            <a:off x="4595812" y="1303671"/>
            <a:ext cx="158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dirty="0">
                <a:solidFill>
                  <a:srgbClr val="660066"/>
                </a:solidFill>
              </a:rPr>
              <a:t>FORMA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r="3734"/>
          <a:stretch/>
        </p:blipFill>
        <p:spPr>
          <a:xfrm>
            <a:off x="251520" y="2024396"/>
            <a:ext cx="3262131" cy="4783223"/>
          </a:xfrm>
          <a:prstGeom prst="rect">
            <a:avLst/>
          </a:prstGeom>
        </p:spPr>
      </p:pic>
      <p:pic>
        <p:nvPicPr>
          <p:cNvPr id="10" name="Picture 5" descr="cac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05" y="5301208"/>
            <a:ext cx="2006738" cy="1675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brasals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42" y="2559408"/>
            <a:ext cx="3552758" cy="223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OLENQUIMAANGU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23" y="4782442"/>
            <a:ext cx="2923035" cy="20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26" y="2760482"/>
            <a:ext cx="2541133" cy="20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404664"/>
            <a:ext cx="8472629" cy="61818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Espaço Reservado para Conteúdo 14"/>
          <p:cNvSpPr>
            <a:spLocks noGrp="1"/>
          </p:cNvSpPr>
          <p:nvPr>
            <p:ph idx="1"/>
          </p:nvPr>
        </p:nvSpPr>
        <p:spPr>
          <a:xfrm>
            <a:off x="517048" y="1556792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Os tecidos vegetais são divididos em dois grupos: os </a:t>
            </a:r>
            <a:r>
              <a:rPr lang="pt-BR" b="1" dirty="0"/>
              <a:t>meristemas</a:t>
            </a:r>
            <a:r>
              <a:rPr lang="pt-BR" dirty="0"/>
              <a:t> (ou tecidos embrionários) e </a:t>
            </a:r>
            <a:r>
              <a:rPr lang="pt-BR" dirty="0" smtClean="0"/>
              <a:t>os </a:t>
            </a:r>
            <a:r>
              <a:rPr lang="pt-BR" b="1" dirty="0" smtClean="0"/>
              <a:t>tecidos </a:t>
            </a:r>
            <a:r>
              <a:rPr lang="pt-BR" b="1" dirty="0"/>
              <a:t>permanentes</a:t>
            </a:r>
            <a:r>
              <a:rPr lang="pt-BR" dirty="0"/>
              <a:t> </a:t>
            </a:r>
            <a:r>
              <a:rPr lang="pt-BR" dirty="0" smtClean="0"/>
              <a:t>(ou diferenciados, ou adultos).</a:t>
            </a:r>
            <a:endParaRPr lang="pt-BR" dirty="0"/>
          </a:p>
          <a:p>
            <a:pPr marL="0" indent="0" algn="just">
              <a:buNone/>
            </a:pPr>
            <a:endParaRPr lang="pt-BR" b="1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17032"/>
            <a:ext cx="1874533" cy="28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b="1" dirty="0" err="1" smtClean="0"/>
              <a:t>Procâmbio</a:t>
            </a:r>
            <a:r>
              <a:rPr lang="pt-BR" b="1" dirty="0" smtClean="0"/>
              <a:t> ou pleroma: </a:t>
            </a:r>
            <a:r>
              <a:rPr lang="pt-BR" dirty="0"/>
              <a:t>origina os tecidos </a:t>
            </a:r>
            <a:r>
              <a:rPr lang="pt-BR" dirty="0" smtClean="0"/>
              <a:t>vasculares na </a:t>
            </a:r>
            <a:r>
              <a:rPr lang="pt-BR" dirty="0"/>
              <a:t>parte do </a:t>
            </a:r>
            <a:r>
              <a:rPr lang="pt-BR" dirty="0" smtClean="0"/>
              <a:t>câmbio.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2814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519237" y="1374662"/>
            <a:ext cx="1997075" cy="7937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charset="0"/>
              </a:rPr>
              <a:t>PLEROMA </a:t>
            </a:r>
            <a:r>
              <a:rPr lang="pt-BR" sz="1800" dirty="0">
                <a:latin typeface="Arial" charset="0"/>
              </a:rPr>
              <a:t>(PROCÂMBIO)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443287" y="1592150"/>
            <a:ext cx="2735262" cy="360362"/>
          </a:xfrm>
          <a:prstGeom prst="rightArrow">
            <a:avLst>
              <a:gd name="adj1" fmla="val 50000"/>
              <a:gd name="adj2" fmla="val 189758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108699" y="1087325"/>
            <a:ext cx="1728788" cy="13731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charset="0"/>
              </a:rPr>
              <a:t>XILEMA e FLOEMA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 rot="19584393">
            <a:off x="3948112" y="1447687"/>
            <a:ext cx="158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FORMA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88" y="4365215"/>
            <a:ext cx="2452687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880946" y="5443921"/>
            <a:ext cx="1439863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t-BR" dirty="0" err="1"/>
              <a:t>procâmbio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r="3734"/>
          <a:stretch/>
        </p:blipFill>
        <p:spPr>
          <a:xfrm>
            <a:off x="251520" y="2360456"/>
            <a:ext cx="2974099" cy="436088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75" y="2967495"/>
            <a:ext cx="3266295" cy="22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err="1" smtClean="0"/>
              <a:t>Caliptrogênio</a:t>
            </a:r>
            <a:r>
              <a:rPr lang="pt-BR" b="1" dirty="0" smtClean="0"/>
              <a:t>: </a:t>
            </a:r>
            <a:r>
              <a:rPr lang="pt-BR" dirty="0" smtClean="0"/>
              <a:t>Responsável pela formação da coifa.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14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139824" y="1533412"/>
            <a:ext cx="3146425" cy="5191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latin typeface="Arial" charset="0"/>
              </a:rPr>
              <a:t>CALIPTROGÊNIO</a:t>
            </a: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237037" y="1606437"/>
            <a:ext cx="2232025" cy="288925"/>
          </a:xfrm>
          <a:prstGeom prst="rightArrow">
            <a:avLst>
              <a:gd name="adj1" fmla="val 50000"/>
              <a:gd name="adj2" fmla="val 193132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6396037" y="1461974"/>
            <a:ext cx="1290637" cy="5191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latin typeface="Arial" charset="0"/>
              </a:rPr>
              <a:t>COIFA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 rot="19584393">
            <a:off x="4595812" y="1447687"/>
            <a:ext cx="1584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FORMA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2492483"/>
            <a:ext cx="2650383" cy="409402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87" y="3765602"/>
            <a:ext cx="1945946" cy="27535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33" y="2517191"/>
            <a:ext cx="3801894" cy="24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Meristemas primários: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038613"/>
            <a:ext cx="3527425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39657"/>
            <a:ext cx="2452687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6083300" y="4641320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 flipV="1">
            <a:off x="6156325" y="500009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>
            <a:off x="6156325" y="5360457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6299200" y="5576357"/>
            <a:ext cx="208915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4643437" y="4352395"/>
            <a:ext cx="13684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t-BR" dirty="0"/>
              <a:t>protoderme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490912" y="4784195"/>
            <a:ext cx="2427288" cy="503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t-BR" dirty="0"/>
              <a:t>Meristema fundamental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4643437" y="5215995"/>
            <a:ext cx="1439863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t-BR"/>
              <a:t>procâmbio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3706812" y="5649382"/>
            <a:ext cx="2427288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t-BR"/>
              <a:t>Meristema fundamental</a:t>
            </a:r>
          </a:p>
        </p:txBody>
      </p:sp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44107"/>
            <a:ext cx="3168650" cy="2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17048" y="148478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b="1" dirty="0"/>
              <a:t>Meristemas </a:t>
            </a:r>
            <a:r>
              <a:rPr lang="pt-BR" b="1" dirty="0" smtClean="0"/>
              <a:t> secundários: </a:t>
            </a:r>
            <a:r>
              <a:rPr lang="pt-BR" dirty="0" smtClean="0"/>
              <a:t>Responsável </a:t>
            </a:r>
            <a:r>
              <a:rPr lang="pt-BR" dirty="0"/>
              <a:t>pelo crescimento em espessura, é dividido em dois tipos: o </a:t>
            </a:r>
            <a:r>
              <a:rPr lang="pt-BR" b="1" dirty="0"/>
              <a:t>felogênio</a:t>
            </a:r>
            <a:r>
              <a:rPr lang="pt-BR" dirty="0"/>
              <a:t> e o </a:t>
            </a:r>
            <a:r>
              <a:rPr lang="pt-BR" b="1" dirty="0"/>
              <a:t>câmbio</a:t>
            </a:r>
            <a:r>
              <a:rPr lang="pt-BR" dirty="0"/>
              <a:t>.  </a:t>
            </a:r>
            <a:endParaRPr lang="pt-BR" b="1" dirty="0" smtClean="0"/>
          </a:p>
          <a:p>
            <a:pPr marL="0" indent="0" algn="just">
              <a:buNone/>
            </a:pPr>
            <a:r>
              <a:rPr lang="pt-BR" b="1" dirty="0" smtClean="0"/>
              <a:t>Felogênio </a:t>
            </a:r>
            <a:r>
              <a:rPr lang="pt-BR" b="1" dirty="0"/>
              <a:t>– </a:t>
            </a:r>
            <a:r>
              <a:rPr lang="pt-BR" dirty="0"/>
              <a:t>produz o súber ou cortiça (tecido morto com função de proteção) e o feloderma, tecido vivo com função de </a:t>
            </a:r>
            <a:r>
              <a:rPr lang="pt-BR" dirty="0" smtClean="0"/>
              <a:t>preenchimento.</a:t>
            </a:r>
          </a:p>
          <a:p>
            <a:pPr marL="0" indent="0" algn="just">
              <a:buNone/>
            </a:pPr>
            <a:r>
              <a:rPr lang="pt-BR" b="1" dirty="0" smtClean="0"/>
              <a:t>Câmbio </a:t>
            </a:r>
            <a:r>
              <a:rPr lang="pt-BR" b="1" dirty="0"/>
              <a:t>–</a:t>
            </a:r>
            <a:r>
              <a:rPr lang="pt-BR" dirty="0"/>
              <a:t> forma-se por diferenciação de células do cilindro central. Essas células se proliferam, dando origem aos vasos condutores de seiva: </a:t>
            </a:r>
            <a:r>
              <a:rPr lang="pt-BR" b="1" dirty="0">
                <a:solidFill>
                  <a:srgbClr val="FF0000"/>
                </a:solidFill>
              </a:rPr>
              <a:t>os lenhosos</a:t>
            </a:r>
            <a:r>
              <a:rPr lang="pt-BR" dirty="0"/>
              <a:t> e </a:t>
            </a:r>
            <a:r>
              <a:rPr lang="pt-BR" b="1" dirty="0">
                <a:solidFill>
                  <a:srgbClr val="FF0000"/>
                </a:solidFill>
              </a:rPr>
              <a:t>os liberianos</a:t>
            </a:r>
            <a:r>
              <a:rPr lang="pt-BR" dirty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506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64" y="5663875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4859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Meristemas </a:t>
            </a:r>
            <a:r>
              <a:rPr lang="pt-BR" b="1" dirty="0" smtClean="0"/>
              <a:t> secundários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5" y="4565476"/>
            <a:ext cx="4733925" cy="22479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5" y="2500573"/>
            <a:ext cx="2088232" cy="20464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27" y="2019745"/>
            <a:ext cx="3733526" cy="256560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51" y="4585347"/>
            <a:ext cx="2462041" cy="227265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77" y="2616259"/>
            <a:ext cx="2719323" cy="18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17048" y="126876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/>
              <a:t>Meristemas </a:t>
            </a:r>
            <a:r>
              <a:rPr lang="pt-BR" b="1" dirty="0" smtClean="0"/>
              <a:t> secundários:</a:t>
            </a:r>
            <a:endParaRPr lang="pt-BR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03500" y="2838723"/>
            <a:ext cx="1555750" cy="369332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charset="0"/>
              </a:rPr>
              <a:t>CÂMBIO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38750" y="2191023"/>
            <a:ext cx="1655762" cy="369332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Arial" charset="0"/>
              </a:rPr>
              <a:t>FLOEMA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310186" y="3270523"/>
            <a:ext cx="1584325" cy="369332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XILEMA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95536" y="5507940"/>
            <a:ext cx="2195513" cy="369332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charset="0"/>
              </a:rPr>
              <a:t>FELOGÊNIO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310187" y="4710385"/>
            <a:ext cx="1584324" cy="369332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SÚBER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259387" y="6021660"/>
            <a:ext cx="1995537" cy="369332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Arial" charset="0"/>
              </a:rPr>
              <a:t>FELODERMA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2159250" y="2421210"/>
            <a:ext cx="1150937" cy="6477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2159250" y="3068910"/>
            <a:ext cx="1223962" cy="50482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2591050" y="4942160"/>
            <a:ext cx="719137" cy="719138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2591050" y="5661298"/>
            <a:ext cx="719137" cy="649287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894512" y="2132856"/>
            <a:ext cx="17285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 smtClean="0"/>
              <a:t>PARA FORA</a:t>
            </a:r>
            <a:endParaRPr lang="pt-BR" sz="2400" dirty="0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894661" y="3255367"/>
            <a:ext cx="23764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/>
              <a:t>PARA DENTRO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895653" y="4695527"/>
            <a:ext cx="23034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 smtClean="0"/>
              <a:t>PARA FORA</a:t>
            </a:r>
            <a:endParaRPr lang="pt-BR" sz="2400" dirty="0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254924" y="5991671"/>
            <a:ext cx="24482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/>
              <a:t>PARA DENTRO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43" y="4059594"/>
            <a:ext cx="2790931" cy="1917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20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17048" y="112474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/>
              <a:t>Meristemas </a:t>
            </a:r>
            <a:r>
              <a:rPr lang="pt-BR" b="1" dirty="0" smtClean="0"/>
              <a:t> secundários:</a:t>
            </a:r>
          </a:p>
          <a:p>
            <a:pPr marL="0" indent="0" algn="just">
              <a:buNone/>
            </a:pPr>
            <a:r>
              <a:rPr lang="pt-BR" dirty="0" smtClean="0"/>
              <a:t>O crescimento secundário é ausente em monocotiledôneas e em dicotiledôneas anuais.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2732031" cy="19385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52" y="5053183"/>
            <a:ext cx="2870800" cy="188196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7392"/>
            <a:ext cx="3059832" cy="204060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7" y="3027162"/>
            <a:ext cx="3073880" cy="204925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4740240"/>
            <a:ext cx="3202662" cy="211776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45" y="3339948"/>
            <a:ext cx="30670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“A </a:t>
            </a:r>
            <a:r>
              <a:rPr lang="pt-BR" dirty="0">
                <a:solidFill>
                  <a:srgbClr val="FF0000"/>
                </a:solidFill>
              </a:rPr>
              <a:t>natureza não faz nada em vão</a:t>
            </a:r>
            <a:r>
              <a:rPr lang="pt-BR" dirty="0" smtClean="0">
                <a:solidFill>
                  <a:srgbClr val="FF0000"/>
                </a:solidFill>
              </a:rPr>
              <a:t>.” </a:t>
            </a:r>
            <a:r>
              <a:rPr lang="pt-BR" b="1" dirty="0" smtClean="0"/>
              <a:t>(</a:t>
            </a:r>
            <a:r>
              <a:rPr lang="pt-BR" b="1" i="1" dirty="0" smtClean="0"/>
              <a:t>Aristóteles)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14" y="5517232"/>
            <a:ext cx="1849986" cy="1385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51" y="1876446"/>
            <a:ext cx="3565645" cy="2674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5" y="1614044"/>
            <a:ext cx="2171307" cy="2895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08" y="2522403"/>
            <a:ext cx="1331640" cy="1351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73584"/>
            <a:ext cx="4600308" cy="3450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72" y="4221088"/>
            <a:ext cx="2692168" cy="3589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tângulo 12"/>
          <p:cNvSpPr/>
          <p:nvPr/>
        </p:nvSpPr>
        <p:spPr>
          <a:xfrm>
            <a:off x="3057241" y="1700808"/>
            <a:ext cx="376673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PT" sz="2800" i="1" dirty="0" smtClean="0"/>
              <a:t>Tabebuia</a:t>
            </a:r>
            <a:r>
              <a:rPr lang="pt-PT" sz="2800" dirty="0" smtClean="0"/>
              <a:t> sp. </a:t>
            </a:r>
            <a:r>
              <a:rPr lang="pt-BR" sz="2800" dirty="0" err="1"/>
              <a:t>Sandwith</a:t>
            </a:r>
            <a:r>
              <a:rPr lang="pt-PT" sz="2800" dirty="0" smtClean="0"/>
              <a:t>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506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404664"/>
            <a:ext cx="8472629" cy="61818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874837" y="3503613"/>
            <a:ext cx="792162" cy="10795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 flipV="1">
            <a:off x="1874837" y="1992313"/>
            <a:ext cx="1079500" cy="1150938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89012" y="3140076"/>
            <a:ext cx="3390900" cy="579437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l"/>
            <a:r>
              <a:rPr lang="pt-BR" sz="3200" dirty="0">
                <a:solidFill>
                  <a:srgbClr val="003399"/>
                </a:solidFill>
                <a:latin typeface="Arial" charset="0"/>
              </a:rPr>
              <a:t>EMBRIONÁRIOS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00162" y="996951"/>
            <a:ext cx="2735262" cy="10668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t-BR" sz="3200">
                <a:solidFill>
                  <a:schemeClr val="bg1"/>
                </a:solidFill>
                <a:latin typeface="Arial" charset="0"/>
              </a:rPr>
              <a:t>MERISTEMA PRIMÁRIO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298574" y="4597401"/>
            <a:ext cx="2952750" cy="106680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t-BR" sz="3200">
                <a:solidFill>
                  <a:schemeClr val="bg1"/>
                </a:solidFill>
                <a:latin typeface="Arial" charset="0"/>
              </a:rPr>
              <a:t>MERISTEMA SECUNDÁRIO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899024" y="766763"/>
            <a:ext cx="3302000" cy="579438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l"/>
            <a:r>
              <a:rPr lang="pt-BR" sz="3200" dirty="0">
                <a:solidFill>
                  <a:srgbClr val="003399"/>
                </a:solidFill>
                <a:latin typeface="Arial" charset="0"/>
              </a:rPr>
              <a:t>PERMANENTES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835649" y="1774826"/>
            <a:ext cx="3024188" cy="94615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t-BR">
                <a:solidFill>
                  <a:schemeClr val="bg1"/>
                </a:solidFill>
                <a:latin typeface="Arial" charset="0"/>
              </a:rPr>
              <a:t>REVESTIMENTO E PROTEÇÃO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835649" y="3205163"/>
            <a:ext cx="3024188" cy="519113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t-BR">
                <a:solidFill>
                  <a:schemeClr val="bg1"/>
                </a:solidFill>
                <a:latin typeface="Arial" charset="0"/>
              </a:rPr>
              <a:t>SUSTENTAÇÃO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907087" y="4137026"/>
            <a:ext cx="2376487" cy="519112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pt-BR">
                <a:solidFill>
                  <a:schemeClr val="bg1"/>
                </a:solidFill>
                <a:latin typeface="Arial" charset="0"/>
              </a:rPr>
              <a:t>CONDUÇÃO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012160" y="5282044"/>
            <a:ext cx="3346575" cy="523220"/>
          </a:xfrm>
          <a:prstGeom prst="rect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pt-BR" sz="2700" dirty="0" smtClean="0">
                <a:solidFill>
                  <a:schemeClr val="bg1"/>
                </a:solidFill>
                <a:latin typeface="Arial" charset="0"/>
              </a:rPr>
              <a:t>PREENCHIMENTO</a:t>
            </a:r>
            <a:endParaRPr lang="pt-BR" sz="27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 rot="18136943">
            <a:off x="3246809" y="2008231"/>
            <a:ext cx="219075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400" dirty="0" smtClean="0">
                <a:solidFill>
                  <a:schemeClr val="bg1"/>
                </a:solidFill>
              </a:rPr>
              <a:t>FORMAM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5259387" y="1343026"/>
            <a:ext cx="0" cy="42497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5259387" y="2279651"/>
            <a:ext cx="576262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V="1">
            <a:off x="5259387" y="3432176"/>
            <a:ext cx="576262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5259387" y="4367213"/>
            <a:ext cx="6477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5259387" y="5592763"/>
            <a:ext cx="792162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Tecidos permanentes:</a:t>
            </a:r>
          </a:p>
          <a:p>
            <a:pPr marL="0" indent="0" algn="just">
              <a:buNone/>
            </a:pPr>
            <a:r>
              <a:rPr lang="pt-BR" sz="2400" dirty="0">
                <a:cs typeface="Times New Roman" charset="0"/>
              </a:rPr>
              <a:t>Originados a partir dos meristemas. São tidos como diferenciados ou duradouros. Apresentam-se relativamente especializados e agrupam-se em sistemas de acordo com as semelhanças estruturais e fisiológicas.</a:t>
            </a:r>
          </a:p>
          <a:p>
            <a:pPr lvl="1" algn="just"/>
            <a:r>
              <a:rPr lang="pt-BR" sz="2400" dirty="0">
                <a:cs typeface="Times New Roman" charset="0"/>
              </a:rPr>
              <a:t>Revestimento (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EPIDERME E PERIDERME</a:t>
            </a:r>
            <a:r>
              <a:rPr lang="pt-BR" sz="2400" dirty="0">
                <a:cs typeface="Times New Roman" charset="0"/>
              </a:rPr>
              <a:t>)</a:t>
            </a:r>
          </a:p>
          <a:p>
            <a:pPr lvl="1" algn="just"/>
            <a:r>
              <a:rPr lang="pt-BR" sz="2400" dirty="0">
                <a:cs typeface="Times New Roman" charset="0"/>
              </a:rPr>
              <a:t>Sustentação (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COLÊNQUIMA E ESCLERÊNQUIMA</a:t>
            </a:r>
            <a:r>
              <a:rPr lang="pt-BR" sz="2400" dirty="0">
                <a:cs typeface="Times New Roman" charset="0"/>
              </a:rPr>
              <a:t>)</a:t>
            </a:r>
          </a:p>
          <a:p>
            <a:pPr lvl="1" algn="just"/>
            <a:r>
              <a:rPr lang="pt-BR" sz="2400" dirty="0">
                <a:cs typeface="Times New Roman" charset="0"/>
              </a:rPr>
              <a:t>Preenchimento e armazenamento (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PARÊNQUIMA</a:t>
            </a:r>
            <a:r>
              <a:rPr lang="pt-BR" sz="2400" dirty="0">
                <a:cs typeface="Times New Roman" charset="0"/>
              </a:rPr>
              <a:t>)</a:t>
            </a:r>
          </a:p>
          <a:p>
            <a:pPr lvl="1" algn="just"/>
            <a:r>
              <a:rPr lang="pt-BR" sz="2400" dirty="0">
                <a:cs typeface="Times New Roman" charset="0"/>
              </a:rPr>
              <a:t>Condução de seiva (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 E FLOEMA</a:t>
            </a:r>
            <a:r>
              <a:rPr lang="pt-BR" sz="2400" dirty="0">
                <a:cs typeface="Times New Roman" charset="0"/>
              </a:rPr>
              <a:t>)</a:t>
            </a:r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7477"/>
            <a:ext cx="1530523" cy="1530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42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pt-BR" sz="3200" b="1" dirty="0" smtClean="0"/>
              <a:t>Tecido de revestimento: </a:t>
            </a:r>
            <a:r>
              <a:rPr lang="pt-BR" sz="3200" dirty="0">
                <a:cs typeface="Times New Roman" charset="0"/>
              </a:rPr>
              <a:t>Revestem externamente o corpo da planta protegendo contra a perda excessiva de água e variação de temperatura. Garantem ainda a proteção mecânica. </a:t>
            </a:r>
          </a:p>
          <a:p>
            <a:pPr marL="0" indent="0">
              <a:buNone/>
            </a:pPr>
            <a:r>
              <a:rPr lang="pt-BR" b="1" dirty="0" smtClean="0"/>
              <a:t>-Epiderme</a:t>
            </a:r>
          </a:p>
          <a:p>
            <a:pPr marL="0" indent="0">
              <a:buNone/>
            </a:pPr>
            <a:r>
              <a:rPr lang="pt-BR" b="1" dirty="0" smtClean="0"/>
              <a:t>-Súber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07" y="4300030"/>
            <a:ext cx="4706393" cy="257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92" y="3861048"/>
            <a:ext cx="2181225" cy="2505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58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17048" y="1268760"/>
            <a:ext cx="8229600" cy="4525963"/>
          </a:xfrm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pt-BR" b="1" dirty="0" smtClean="0"/>
              <a:t>Epiderme: </a:t>
            </a:r>
            <a:r>
              <a:rPr lang="pt-BR" dirty="0" smtClean="0">
                <a:cs typeface="Times New Roman" charset="0"/>
              </a:rPr>
              <a:t>Formado por uma camada de células justapostas, aclorofiladas. É revestida, externamente, pela </a:t>
            </a:r>
            <a:r>
              <a:rPr lang="pt-BR" b="1" dirty="0" smtClean="0">
                <a:cs typeface="Times New Roman" charset="0"/>
              </a:rPr>
              <a:t>cutícula</a:t>
            </a:r>
            <a:r>
              <a:rPr lang="pt-BR" dirty="0" smtClean="0">
                <a:cs typeface="Times New Roman" charset="0"/>
              </a:rPr>
              <a:t> (cutina). Esta substância é de natureza </a:t>
            </a:r>
            <a:r>
              <a:rPr lang="pt-BR" b="1" dirty="0" smtClean="0">
                <a:cs typeface="Times New Roman" charset="0"/>
              </a:rPr>
              <a:t>graxa (ceras)</a:t>
            </a:r>
            <a:r>
              <a:rPr lang="pt-BR" dirty="0" smtClean="0">
                <a:cs typeface="Times New Roman" charset="0"/>
              </a:rPr>
              <a:t>, diminuindo a transpiração da planta. Reveste o corpo jovem do vegetal ou ainda plantas que não apresentam crescimento secundário (em espessura). </a:t>
            </a:r>
          </a:p>
          <a:p>
            <a:pPr marL="0" lvl="1" indent="0" algn="just">
              <a:buNone/>
            </a:pPr>
            <a:r>
              <a:rPr lang="pt-BR" dirty="0" smtClean="0"/>
              <a:t>Envolve externamente as raízes, os caules, as folhas, as flores, os frutos e as sementes.</a:t>
            </a:r>
          </a:p>
          <a:p>
            <a:pPr marL="0" lvl="1" indent="0" algn="just">
              <a:buNone/>
            </a:pP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2" y="4797152"/>
            <a:ext cx="2937895" cy="195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17" y="4806609"/>
            <a:ext cx="1889348" cy="1417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ângulo 5"/>
          <p:cNvSpPr/>
          <p:nvPr/>
        </p:nvSpPr>
        <p:spPr>
          <a:xfrm>
            <a:off x="3325614" y="6217178"/>
            <a:ext cx="3929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err="1"/>
              <a:t>Copernicia</a:t>
            </a:r>
            <a:r>
              <a:rPr lang="pt-BR" i="1" dirty="0"/>
              <a:t> </a:t>
            </a:r>
            <a:r>
              <a:rPr lang="pt-BR" i="1" dirty="0" err="1" smtClean="0"/>
              <a:t>prunifera</a:t>
            </a:r>
            <a:r>
              <a:rPr lang="pt-BR" i="1" dirty="0" smtClean="0"/>
              <a:t> </a:t>
            </a:r>
            <a:r>
              <a:rPr lang="pt-BR" dirty="0"/>
              <a:t>(Miller) H.E. Moore</a:t>
            </a:r>
            <a:endParaRPr lang="pt-BR" i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5" y="4797152"/>
            <a:ext cx="2063915" cy="147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73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/>
              <a:t>E</a:t>
            </a:r>
            <a:r>
              <a:rPr lang="pt-BR" b="1" dirty="0" smtClean="0"/>
              <a:t>piderme:</a:t>
            </a:r>
            <a:endParaRPr lang="pt-BR" b="1" dirty="0"/>
          </a:p>
        </p:txBody>
      </p:sp>
      <p:pic>
        <p:nvPicPr>
          <p:cNvPr id="6" name="Picture 9" descr="papilalfaf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12917"/>
          <a:stretch/>
        </p:blipFill>
        <p:spPr>
          <a:xfrm>
            <a:off x="5199226" y="3596454"/>
            <a:ext cx="3668937" cy="27300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2" descr="R - Histologia Vegetal - Extrutura Interna da Fol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9" y="2204864"/>
            <a:ext cx="492918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94" y="1534281"/>
            <a:ext cx="3622769" cy="20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b="1" dirty="0"/>
              <a:t>E</a:t>
            </a:r>
            <a:r>
              <a:rPr lang="pt-BR" b="1" dirty="0" smtClean="0"/>
              <a:t>piderme: </a:t>
            </a:r>
          </a:p>
          <a:p>
            <a:pPr algn="just"/>
            <a:r>
              <a:rPr lang="pt-BR" dirty="0" smtClean="0"/>
              <a:t>As células que compõem a epiderme são variáveis em função e estrutura. </a:t>
            </a:r>
          </a:p>
          <a:p>
            <a:pPr algn="just"/>
            <a:r>
              <a:rPr lang="pt-BR" dirty="0" smtClean="0"/>
              <a:t>A massa básica de células epidérmicas é arranjada compactamente e fornece considerável proteção mecânica ao vegetal. </a:t>
            </a:r>
          </a:p>
          <a:p>
            <a:pPr algn="just"/>
            <a:r>
              <a:rPr lang="pt-BR" dirty="0" smtClean="0"/>
              <a:t>A cutícula está presente nas células epidérmicas dos órgãos aéreos .</a:t>
            </a:r>
          </a:p>
          <a:p>
            <a:pPr marL="0" indent="0" algn="just">
              <a:buNone/>
            </a:pP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99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/>
              <a:t>E</a:t>
            </a:r>
            <a:r>
              <a:rPr lang="pt-BR" b="1" dirty="0" smtClean="0"/>
              <a:t>piderme: 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18" y="1741806"/>
            <a:ext cx="6337745" cy="347216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700"/>
            <a:ext cx="3810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b="1" dirty="0" smtClean="0"/>
              <a:t>Especializações da epiderme: </a:t>
            </a:r>
            <a:r>
              <a:rPr lang="pt-BR" dirty="0" smtClean="0"/>
              <a:t>As células da epiderme apresentam uma serie de especializações em suas funções ou apêndices específico.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Cutícula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Acúleos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b="1" i="1" dirty="0" err="1">
                <a:solidFill>
                  <a:schemeClr val="accent3">
                    <a:lumMod val="75000"/>
                  </a:schemeClr>
                </a:solidFill>
              </a:rPr>
              <a:t>Pêlos</a:t>
            </a:r>
            <a:endParaRPr lang="pt-BR" b="1" i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Estômatos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t-BR" b="1" i="1" dirty="0">
                <a:solidFill>
                  <a:schemeClr val="accent3">
                    <a:lumMod val="75000"/>
                  </a:schemeClr>
                </a:solidFill>
              </a:rPr>
              <a:t>Hidatódios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6" name="Picture 2" descr="09 e 10-BioC-fig-01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2189"/>
            <a:ext cx="4935824" cy="347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0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Cutícula: </a:t>
            </a:r>
            <a:r>
              <a:rPr lang="pt-BR" dirty="0" smtClean="0"/>
              <a:t>camada </a:t>
            </a:r>
            <a:r>
              <a:rPr lang="pt-BR" dirty="0"/>
              <a:t>de lipídeos, com função </a:t>
            </a:r>
            <a:r>
              <a:rPr lang="pt-BR" dirty="0" err="1"/>
              <a:t>impermeabilizadora</a:t>
            </a:r>
            <a:r>
              <a:rPr lang="pt-BR" dirty="0"/>
              <a:t>, evitando a desidratação da planta.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6" name="Picture 16" descr="parênquima clo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01" y="3284984"/>
            <a:ext cx="3096346" cy="3285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60649"/>
            <a:ext cx="1658552" cy="1243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09 e 10-BioC-fig-01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99" y="3649864"/>
            <a:ext cx="4023291" cy="2832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Acúleos: </a:t>
            </a:r>
            <a:r>
              <a:rPr lang="pt-BR" dirty="0"/>
              <a:t>projeções pontiagudas e resistentes, com função de proteção. São comuns em roseiras e facilmente confundidos com espinhos.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pt-BR" b="1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6" name="Picture 2" descr="http://mundoeducacao.uol.com.br/upload/conteudo/images/acul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" y="3934536"/>
            <a:ext cx="4008951" cy="267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49" y="3752439"/>
            <a:ext cx="1947279" cy="29282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28" y="3140968"/>
            <a:ext cx="2564853" cy="192364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75" y="5064608"/>
            <a:ext cx="2339752" cy="1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t-BR" b="1" i="1" dirty="0" err="1" smtClean="0">
                <a:solidFill>
                  <a:schemeClr val="accent3">
                    <a:lumMod val="75000"/>
                  </a:schemeClr>
                </a:solidFill>
              </a:rPr>
              <a:t>Pêlos</a:t>
            </a: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pt-BR" dirty="0" smtClean="0"/>
              <a:t>Quando </a:t>
            </a:r>
            <a:r>
              <a:rPr lang="pt-BR" dirty="0"/>
              <a:t>presentes nas folhas, protegem contra a perda de água. Nas raízes, são encontrados os </a:t>
            </a:r>
            <a:r>
              <a:rPr lang="pt-BR" dirty="0" err="1"/>
              <a:t>pêlos</a:t>
            </a:r>
            <a:r>
              <a:rPr lang="pt-BR" dirty="0"/>
              <a:t> </a:t>
            </a:r>
            <a:r>
              <a:rPr lang="pt-BR" b="1" dirty="0"/>
              <a:t>absorventes</a:t>
            </a:r>
            <a:r>
              <a:rPr lang="pt-BR" dirty="0"/>
              <a:t>, com função de absorver do solo água e sais minerais</a:t>
            </a:r>
            <a:r>
              <a:rPr lang="pt-BR" dirty="0" smtClean="0"/>
              <a:t>. </a:t>
            </a:r>
            <a:endParaRPr lang="pt-BR" dirty="0"/>
          </a:p>
          <a:p>
            <a:pPr algn="just">
              <a:lnSpc>
                <a:spcPct val="90000"/>
              </a:lnSpc>
              <a:buFontTx/>
              <a:buNone/>
            </a:pP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pt-BR" b="1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6" name="Picture 2" descr="http://www.universo42.com/wp-content/uploads/2009/06/icelandpopp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75" y="3863418"/>
            <a:ext cx="3646686" cy="296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1.bp.blogspot.com/_hXDwNciA5aU/S-iO1_MjUqI/AAAAAAAAA5g/sVgvvFo7gNA/s1600/urtig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91" y="4400649"/>
            <a:ext cx="3428628" cy="256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99" y="0"/>
            <a:ext cx="1883701" cy="141277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" y="5157192"/>
            <a:ext cx="2158504" cy="166744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" y="3547485"/>
            <a:ext cx="2158504" cy="170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-108520" y="-171400"/>
            <a:ext cx="9252520" cy="7029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607" y="121444"/>
            <a:ext cx="197485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 sz="1800" dirty="0"/>
          </a:p>
          <a:p>
            <a:endParaRPr lang="pt-BR" sz="1800" dirty="0"/>
          </a:p>
          <a:p>
            <a:r>
              <a:rPr lang="pt-BR" sz="1800" dirty="0"/>
              <a:t>Tecidos </a:t>
            </a:r>
          </a:p>
          <a:p>
            <a:r>
              <a:rPr lang="pt-BR" sz="1800" dirty="0"/>
              <a:t>meristemáticos</a:t>
            </a:r>
          </a:p>
          <a:p>
            <a:r>
              <a:rPr lang="pt-BR" sz="1800" dirty="0"/>
              <a:t>ou embrionários</a:t>
            </a:r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r>
              <a:rPr lang="pt-BR" sz="1800" dirty="0"/>
              <a:t>Tecidos</a:t>
            </a:r>
          </a:p>
          <a:p>
            <a:r>
              <a:rPr lang="pt-BR" sz="1800" dirty="0"/>
              <a:t>adultos ou</a:t>
            </a:r>
          </a:p>
          <a:p>
            <a:r>
              <a:rPr lang="pt-BR" sz="1800" dirty="0"/>
              <a:t>permanentes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99532" y="192881"/>
            <a:ext cx="3405187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pt-BR" sz="1800" b="0" dirty="0">
                <a:solidFill>
                  <a:srgbClr val="FF3300"/>
                </a:solidFill>
              </a:rPr>
              <a:t>tecidos </a:t>
            </a:r>
          </a:p>
          <a:p>
            <a:r>
              <a:rPr lang="pt-BR" sz="1800" b="0" dirty="0">
                <a:solidFill>
                  <a:srgbClr val="FF3300"/>
                </a:solidFill>
              </a:rPr>
              <a:t>meristemáticos</a:t>
            </a:r>
          </a:p>
          <a:p>
            <a:r>
              <a:rPr lang="pt-BR" sz="1800" b="0" dirty="0">
                <a:solidFill>
                  <a:srgbClr val="FF3300"/>
                </a:solidFill>
              </a:rPr>
              <a:t>primários</a:t>
            </a:r>
          </a:p>
          <a:p>
            <a:endParaRPr lang="pt-BR" sz="1800" b="0" dirty="0"/>
          </a:p>
          <a:p>
            <a:r>
              <a:rPr lang="pt-BR" sz="1800" b="0" dirty="0">
                <a:solidFill>
                  <a:srgbClr val="3333FF"/>
                </a:solidFill>
              </a:rPr>
              <a:t>tecidos</a:t>
            </a:r>
          </a:p>
          <a:p>
            <a:r>
              <a:rPr lang="pt-BR" sz="1800" b="0" dirty="0">
                <a:solidFill>
                  <a:srgbClr val="3333FF"/>
                </a:solidFill>
              </a:rPr>
              <a:t>meristemáticos</a:t>
            </a:r>
          </a:p>
          <a:p>
            <a:r>
              <a:rPr lang="pt-BR" sz="1800" b="0" dirty="0">
                <a:solidFill>
                  <a:srgbClr val="3333FF"/>
                </a:solidFill>
              </a:rPr>
              <a:t>secundários</a:t>
            </a:r>
          </a:p>
          <a:p>
            <a:endParaRPr lang="pt-BR" sz="1800" b="0" dirty="0"/>
          </a:p>
          <a:p>
            <a:endParaRPr lang="pt-BR" sz="1800" b="0" dirty="0"/>
          </a:p>
          <a:p>
            <a:endParaRPr lang="pt-BR" sz="1800" b="0" dirty="0"/>
          </a:p>
          <a:p>
            <a:r>
              <a:rPr lang="pt-BR" sz="1800" b="0" dirty="0">
                <a:solidFill>
                  <a:srgbClr val="008000"/>
                </a:solidFill>
              </a:rPr>
              <a:t>tecidos de revestimento </a:t>
            </a:r>
          </a:p>
          <a:p>
            <a:r>
              <a:rPr lang="pt-BR" sz="1800" b="0" dirty="0">
                <a:solidFill>
                  <a:srgbClr val="008000"/>
                </a:solidFill>
              </a:rPr>
              <a:t>ou proteção</a:t>
            </a:r>
          </a:p>
          <a:p>
            <a:endParaRPr lang="pt-BR" sz="1800" b="0" dirty="0">
              <a:solidFill>
                <a:srgbClr val="008000"/>
              </a:solidFill>
            </a:endParaRPr>
          </a:p>
          <a:p>
            <a:r>
              <a:rPr lang="pt-BR" sz="1800" b="0" dirty="0">
                <a:solidFill>
                  <a:srgbClr val="990099"/>
                </a:solidFill>
              </a:rPr>
              <a:t>tecidos de sustentação</a:t>
            </a:r>
          </a:p>
          <a:p>
            <a:endParaRPr lang="pt-BR" sz="1800" b="0" dirty="0"/>
          </a:p>
          <a:p>
            <a:r>
              <a:rPr lang="pt-BR" sz="1800" b="0" dirty="0"/>
              <a:t> </a:t>
            </a:r>
            <a:r>
              <a:rPr lang="pt-BR" sz="1800" b="0" dirty="0">
                <a:solidFill>
                  <a:srgbClr val="FF0066"/>
                </a:solidFill>
              </a:rPr>
              <a:t>tecidos de condução de seivas</a:t>
            </a:r>
          </a:p>
          <a:p>
            <a:endParaRPr lang="pt-BR" sz="1800" b="0" dirty="0"/>
          </a:p>
          <a:p>
            <a:endParaRPr lang="pt-BR" sz="1800" b="0" dirty="0"/>
          </a:p>
          <a:p>
            <a:endParaRPr lang="pt-BR" sz="1800" b="0" dirty="0"/>
          </a:p>
          <a:p>
            <a:r>
              <a:rPr lang="pt-BR" sz="1800" b="0" dirty="0"/>
              <a:t> tecidos de preenchimento</a:t>
            </a:r>
          </a:p>
          <a:p>
            <a:r>
              <a:rPr lang="pt-BR" sz="1800" b="0" dirty="0"/>
              <a:t>ou parênquimas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88682" y="213519"/>
            <a:ext cx="39560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pt-BR" sz="1800" b="0" dirty="0">
                <a:solidFill>
                  <a:srgbClr val="FF3300"/>
                </a:solidFill>
              </a:rPr>
              <a:t>dermatogênio ou protoderme</a:t>
            </a:r>
          </a:p>
          <a:p>
            <a:r>
              <a:rPr lang="pt-BR" sz="1800" b="0" dirty="0">
                <a:solidFill>
                  <a:srgbClr val="FF3300"/>
                </a:solidFill>
              </a:rPr>
              <a:t>periblema ou meristema fundamental</a:t>
            </a:r>
          </a:p>
          <a:p>
            <a:r>
              <a:rPr lang="pt-BR" sz="1800" b="0" dirty="0">
                <a:solidFill>
                  <a:srgbClr val="FF3300"/>
                </a:solidFill>
              </a:rPr>
              <a:t>pleroma ou </a:t>
            </a:r>
            <a:r>
              <a:rPr lang="pt-BR" sz="1800" b="0" dirty="0" err="1">
                <a:solidFill>
                  <a:srgbClr val="FF3300"/>
                </a:solidFill>
              </a:rPr>
              <a:t>procâmbio</a:t>
            </a:r>
            <a:endParaRPr lang="pt-BR" sz="1800" b="0" dirty="0">
              <a:solidFill>
                <a:srgbClr val="FF3300"/>
              </a:solidFill>
            </a:endParaRPr>
          </a:p>
          <a:p>
            <a:r>
              <a:rPr lang="pt-BR" sz="1800" b="0" dirty="0" err="1">
                <a:solidFill>
                  <a:srgbClr val="FF3300"/>
                </a:solidFill>
              </a:rPr>
              <a:t>caliptrogênio</a:t>
            </a:r>
            <a:endParaRPr lang="pt-BR" sz="1800" b="0" dirty="0">
              <a:solidFill>
                <a:srgbClr val="FF3300"/>
              </a:solidFill>
            </a:endParaRPr>
          </a:p>
          <a:p>
            <a:endParaRPr lang="pt-BR" sz="1800" b="0" dirty="0"/>
          </a:p>
          <a:p>
            <a:r>
              <a:rPr lang="pt-BR" sz="1800" b="0" dirty="0">
                <a:solidFill>
                  <a:srgbClr val="3333FF"/>
                </a:solidFill>
              </a:rPr>
              <a:t>Câmbio</a:t>
            </a:r>
            <a:r>
              <a:rPr lang="pt-BR" sz="1400" b="0" dirty="0">
                <a:solidFill>
                  <a:srgbClr val="3333FF"/>
                </a:solidFill>
              </a:rPr>
              <a:t> </a:t>
            </a:r>
            <a:endParaRPr lang="pt-BR" sz="1800" b="0" dirty="0">
              <a:solidFill>
                <a:srgbClr val="3333FF"/>
              </a:solidFill>
            </a:endParaRPr>
          </a:p>
          <a:p>
            <a:r>
              <a:rPr lang="pt-BR" sz="1800" b="0" dirty="0">
                <a:solidFill>
                  <a:srgbClr val="3333FF"/>
                </a:solidFill>
              </a:rPr>
              <a:t>Felogênio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12644" y="2671711"/>
            <a:ext cx="30797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pt-BR" sz="1800" b="0" dirty="0"/>
              <a:t>        </a:t>
            </a:r>
            <a:r>
              <a:rPr lang="pt-BR" sz="1800" b="0" dirty="0">
                <a:solidFill>
                  <a:srgbClr val="008000"/>
                </a:solidFill>
              </a:rPr>
              <a:t>epiderme</a:t>
            </a:r>
            <a:r>
              <a:rPr lang="pt-BR" sz="1800" b="0" dirty="0"/>
              <a:t> </a:t>
            </a:r>
            <a:r>
              <a:rPr lang="pt-BR" sz="1400" b="0" dirty="0"/>
              <a:t>(vivo)</a:t>
            </a:r>
            <a:endParaRPr lang="pt-BR" sz="1800" b="0" dirty="0"/>
          </a:p>
          <a:p>
            <a:r>
              <a:rPr lang="pt-BR" sz="1800" b="0" dirty="0"/>
              <a:t>        </a:t>
            </a:r>
            <a:r>
              <a:rPr lang="pt-BR" sz="1800" b="0" dirty="0">
                <a:solidFill>
                  <a:srgbClr val="008000"/>
                </a:solidFill>
              </a:rPr>
              <a:t>súber</a:t>
            </a:r>
            <a:r>
              <a:rPr lang="pt-BR" sz="1800" b="0" dirty="0"/>
              <a:t>      </a:t>
            </a:r>
            <a:r>
              <a:rPr lang="pt-BR" sz="1400" b="0" dirty="0"/>
              <a:t>(morto)</a:t>
            </a:r>
            <a:r>
              <a:rPr lang="pt-BR" sz="1800" b="0" dirty="0"/>
              <a:t> </a:t>
            </a:r>
          </a:p>
          <a:p>
            <a:endParaRPr lang="pt-BR" sz="1800" b="0" dirty="0"/>
          </a:p>
          <a:p>
            <a:r>
              <a:rPr lang="pt-BR" sz="1800" b="0" dirty="0"/>
              <a:t>        </a:t>
            </a:r>
            <a:r>
              <a:rPr lang="pt-BR" sz="1800" b="0" dirty="0">
                <a:solidFill>
                  <a:srgbClr val="990099"/>
                </a:solidFill>
              </a:rPr>
              <a:t>colênquima</a:t>
            </a:r>
            <a:r>
              <a:rPr lang="pt-BR" sz="1800" b="0" dirty="0"/>
              <a:t> </a:t>
            </a:r>
            <a:r>
              <a:rPr lang="pt-BR" sz="1400" b="0" dirty="0"/>
              <a:t>(vivo)</a:t>
            </a:r>
            <a:endParaRPr lang="pt-BR" sz="1800" b="0" dirty="0"/>
          </a:p>
          <a:p>
            <a:r>
              <a:rPr lang="pt-BR" sz="1800" b="0" dirty="0"/>
              <a:t>        </a:t>
            </a:r>
            <a:r>
              <a:rPr lang="pt-BR" sz="1800" b="0" dirty="0">
                <a:solidFill>
                  <a:srgbClr val="990099"/>
                </a:solidFill>
              </a:rPr>
              <a:t>esclerênquima</a:t>
            </a:r>
            <a:r>
              <a:rPr lang="pt-BR" sz="1800" b="0" dirty="0"/>
              <a:t> </a:t>
            </a:r>
            <a:r>
              <a:rPr lang="pt-BR" sz="1400" b="0" dirty="0"/>
              <a:t>(morto)</a:t>
            </a:r>
            <a:endParaRPr lang="pt-BR" sz="1800" b="0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415882" y="4172744"/>
            <a:ext cx="25463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pt-BR" sz="1800" b="0" dirty="0">
                <a:solidFill>
                  <a:srgbClr val="FF0066"/>
                </a:solidFill>
              </a:rPr>
              <a:t>xilema</a:t>
            </a:r>
            <a:r>
              <a:rPr lang="pt-BR" sz="1800" b="0" dirty="0"/>
              <a:t> </a:t>
            </a:r>
            <a:r>
              <a:rPr lang="pt-BR" sz="1400" b="0" dirty="0"/>
              <a:t>(morto)</a:t>
            </a:r>
            <a:endParaRPr lang="pt-BR" sz="1800" b="0" dirty="0"/>
          </a:p>
          <a:p>
            <a:r>
              <a:rPr lang="pt-BR" sz="1800" b="0" dirty="0">
                <a:solidFill>
                  <a:srgbClr val="FF0066"/>
                </a:solidFill>
              </a:rPr>
              <a:t>floema</a:t>
            </a:r>
            <a:r>
              <a:rPr lang="pt-BR" sz="1800" b="0" dirty="0"/>
              <a:t> </a:t>
            </a:r>
            <a:r>
              <a:rPr lang="pt-BR" sz="1400" b="0" dirty="0"/>
              <a:t>(vivo)</a:t>
            </a:r>
            <a:r>
              <a:rPr lang="pt-BR" sz="1800" b="0" dirty="0"/>
              <a:t> </a:t>
            </a:r>
          </a:p>
          <a:p>
            <a:endParaRPr lang="pt-BR" sz="1800" b="0" dirty="0"/>
          </a:p>
          <a:p>
            <a:r>
              <a:rPr lang="pt-BR" sz="1800" b="0" dirty="0"/>
              <a:t>parênquima clorofiliano</a:t>
            </a:r>
          </a:p>
          <a:p>
            <a:r>
              <a:rPr lang="pt-BR" sz="1800" b="0" dirty="0"/>
              <a:t>parênquima amilífero</a:t>
            </a:r>
          </a:p>
          <a:p>
            <a:r>
              <a:rPr lang="pt-BR" sz="1800" b="0" dirty="0"/>
              <a:t>ou de reserva</a:t>
            </a:r>
          </a:p>
          <a:p>
            <a:r>
              <a:rPr lang="pt-BR" sz="1800" b="0" dirty="0"/>
              <a:t>parênquima aerífero</a:t>
            </a:r>
          </a:p>
          <a:p>
            <a:r>
              <a:rPr lang="pt-BR" sz="1800" b="0" dirty="0"/>
              <a:t>parênquima aquífero</a:t>
            </a:r>
          </a:p>
          <a:p>
            <a:endParaRPr lang="pt-BR" sz="1800" b="0" dirty="0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2188369" y="769144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2188369" y="1129506"/>
            <a:ext cx="2873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4348957" y="408781"/>
            <a:ext cx="35877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4348957" y="697706"/>
            <a:ext cx="3587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4348957" y="769144"/>
            <a:ext cx="35877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4348957" y="769144"/>
            <a:ext cx="3587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V="1">
            <a:off x="4348957" y="1705769"/>
            <a:ext cx="35877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4348957" y="1777206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5357019" y="2866973"/>
            <a:ext cx="10080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5357019" y="3155898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V="1">
            <a:off x="5212557" y="3648869"/>
            <a:ext cx="11525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5212557" y="3937794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flipV="1">
            <a:off x="6004719" y="4369594"/>
            <a:ext cx="4318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6" name="Line 31"/>
          <p:cNvSpPr>
            <a:spLocks noChangeShapeType="1"/>
          </p:cNvSpPr>
          <p:nvPr/>
        </p:nvSpPr>
        <p:spPr bwMode="auto">
          <a:xfrm>
            <a:off x="6004719" y="4514056"/>
            <a:ext cx="43180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 flipV="1">
            <a:off x="5428457" y="5161756"/>
            <a:ext cx="10080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8" name="Line 33"/>
          <p:cNvSpPr>
            <a:spLocks noChangeShapeType="1"/>
          </p:cNvSpPr>
          <p:nvPr/>
        </p:nvSpPr>
        <p:spPr bwMode="auto">
          <a:xfrm flipV="1">
            <a:off x="5428457" y="5522119"/>
            <a:ext cx="10080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29" name="Line 34"/>
          <p:cNvSpPr>
            <a:spLocks noChangeShapeType="1"/>
          </p:cNvSpPr>
          <p:nvPr/>
        </p:nvSpPr>
        <p:spPr bwMode="auto">
          <a:xfrm>
            <a:off x="5428457" y="5738019"/>
            <a:ext cx="10080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0" name="Line 35"/>
          <p:cNvSpPr>
            <a:spLocks noChangeShapeType="1"/>
          </p:cNvSpPr>
          <p:nvPr/>
        </p:nvSpPr>
        <p:spPr bwMode="auto">
          <a:xfrm>
            <a:off x="5428457" y="5738019"/>
            <a:ext cx="1008062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flipV="1">
            <a:off x="1899444" y="4514056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2" name="Line 39"/>
          <p:cNvSpPr>
            <a:spLocks noChangeShapeType="1"/>
          </p:cNvSpPr>
          <p:nvPr/>
        </p:nvSpPr>
        <p:spPr bwMode="auto">
          <a:xfrm>
            <a:off x="1899444" y="4729956"/>
            <a:ext cx="7921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 flipV="1">
            <a:off x="1899444" y="3937794"/>
            <a:ext cx="7207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34" name="Line 41"/>
          <p:cNvSpPr>
            <a:spLocks noChangeShapeType="1"/>
          </p:cNvSpPr>
          <p:nvPr/>
        </p:nvSpPr>
        <p:spPr bwMode="auto">
          <a:xfrm flipV="1">
            <a:off x="1899444" y="3432969"/>
            <a:ext cx="720725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7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t-BR" b="1" i="1" dirty="0" err="1" smtClean="0">
                <a:solidFill>
                  <a:schemeClr val="accent3">
                    <a:lumMod val="75000"/>
                  </a:schemeClr>
                </a:solidFill>
              </a:rPr>
              <a:t>Pêlos</a:t>
            </a: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495195"/>
              </p:ext>
            </p:extLst>
          </p:nvPr>
        </p:nvGraphicFramePr>
        <p:xfrm>
          <a:off x="2272911" y="1815815"/>
          <a:ext cx="3091177" cy="3341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Imagem de bitmap" r:id="rId4" imgW="4952381" imgH="5353797" progId="PBrush">
                  <p:embed/>
                </p:oleObj>
              </mc:Choice>
              <mc:Fallback>
                <p:oleObj name="Imagem de bitmap" r:id="rId4" imgW="4952381" imgH="5353797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2911" y="1815815"/>
                        <a:ext cx="3091177" cy="3341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http://dc95.4shared.com/doc/HRsuy4af/preview_html_m258bebe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413" y="2398151"/>
            <a:ext cx="4054084" cy="20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elourticante(lupa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3" y="3554679"/>
            <a:ext cx="4448879" cy="333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 descr="PELOS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413" y="4373696"/>
            <a:ext cx="4299587" cy="24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64197"/>
            <a:ext cx="2267351" cy="150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Plantas carnívoras</a:t>
            </a: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44" y="2484358"/>
            <a:ext cx="2051775" cy="242109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6" y="2404224"/>
            <a:ext cx="2495550" cy="17716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5874"/>
            <a:ext cx="3562350" cy="26765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13" y="531420"/>
            <a:ext cx="1276350" cy="13716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09" y="4905453"/>
            <a:ext cx="2466975" cy="184785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3933056"/>
            <a:ext cx="2108208" cy="281456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83" y="210730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  <a:tabLst>
                <a:tab pos="0" algn="l"/>
                <a:tab pos="176213" algn="l"/>
              </a:tabLst>
            </a:pP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Estômatos: </a:t>
            </a:r>
            <a:r>
              <a:rPr lang="pt-BR" dirty="0"/>
              <a:t>presentes nas folhas, em caules jovens, e em algumas flores. Formado por duas células, com um orifício regulável entre elas, o qual controla as trocas respiratórias e a saída de água na forma de vapor, possibilitando a respiração e a fotossíntese.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pt-BR" b="1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6" name="Espaço Reservado para Conteúdo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55" y="4612480"/>
            <a:ext cx="2690921" cy="231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5981"/>
            <a:ext cx="3196155" cy="221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  <a:tabLst>
                <a:tab pos="0" algn="l"/>
                <a:tab pos="176213" algn="l"/>
              </a:tabLst>
            </a:pP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Estômatos:</a:t>
            </a:r>
            <a:endParaRPr lang="pt-BR" b="1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6" name="Picture 2" descr="09 e 10-BioC-fig-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387391" cy="46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stômatos na epider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59" y="4653136"/>
            <a:ext cx="3124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Espaço Reservado para Conteúdo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59" y="2140024"/>
            <a:ext cx="2690921" cy="231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87001"/>
            <a:ext cx="2682501" cy="20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t-BR" b="1" i="1" dirty="0" smtClean="0">
                <a:solidFill>
                  <a:schemeClr val="accent3">
                    <a:lumMod val="75000"/>
                  </a:schemeClr>
                </a:solidFill>
              </a:rPr>
              <a:t>Hidatódios: </a:t>
            </a:r>
            <a:r>
              <a:rPr lang="pt-BR" dirty="0" smtClean="0"/>
              <a:t>Com </a:t>
            </a:r>
            <a:r>
              <a:rPr lang="pt-BR" dirty="0"/>
              <a:t>características e funções semelhantes às dos estômatos. Localizam-se nas bordas das folhas, por onde são eliminados os excessos de água e sais minerais. Esse fenômeno recebe o nome de </a:t>
            </a:r>
            <a:r>
              <a:rPr lang="pt-BR" dirty="0">
                <a:solidFill>
                  <a:srgbClr val="FF0000"/>
                </a:solidFill>
              </a:rPr>
              <a:t>gutação</a:t>
            </a:r>
            <a:r>
              <a:rPr lang="pt-BR" dirty="0"/>
              <a:t> ou </a:t>
            </a:r>
            <a:r>
              <a:rPr lang="pt-BR" dirty="0">
                <a:solidFill>
                  <a:srgbClr val="FF0000"/>
                </a:solidFill>
              </a:rPr>
              <a:t>sudação</a:t>
            </a:r>
            <a:r>
              <a:rPr lang="pt-BR" dirty="0"/>
              <a:t>.</a:t>
            </a:r>
            <a:endParaRPr lang="pt-BR" b="1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" y="4643120"/>
            <a:ext cx="3251200" cy="22148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29" y="4358867"/>
            <a:ext cx="2495550" cy="18383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04" y="4036060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t-BR" dirty="0"/>
              <a:t>Secreções são substâncias produzidas pelos seres vivos, que devem ser utilizadas pelos mesmos ou jogadas para o exterior.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pt-BR" dirty="0"/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pt-BR" b="1" dirty="0" smtClean="0">
                <a:solidFill>
                  <a:schemeClr val="accent2"/>
                </a:solidFill>
              </a:rPr>
              <a:t>Pelos </a:t>
            </a:r>
            <a:r>
              <a:rPr lang="pt-BR" b="1" dirty="0">
                <a:solidFill>
                  <a:schemeClr val="accent2"/>
                </a:solidFill>
              </a:rPr>
              <a:t>glandulares –</a:t>
            </a:r>
            <a:r>
              <a:rPr lang="pt-BR" dirty="0"/>
              <a:t> encontrados em folhas de urtiga (secretam substâncias urticantes). Plantas carnívoras secretam enzimas digestivas, que promovem a digestão dos insetos.</a:t>
            </a: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74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>
                <a:solidFill>
                  <a:schemeClr val="accent2"/>
                </a:solidFill>
              </a:rPr>
              <a:t>Nectários </a:t>
            </a:r>
            <a:r>
              <a:rPr lang="pt-BR" b="1" dirty="0">
                <a:solidFill>
                  <a:schemeClr val="accent2"/>
                </a:solidFill>
              </a:rPr>
              <a:t>–</a:t>
            </a:r>
            <a:r>
              <a:rPr lang="pt-BR" dirty="0"/>
              <a:t> bolsas secretoras, presentes nas folhas, onde é produzido o néctar e substâncias </a:t>
            </a:r>
            <a:r>
              <a:rPr lang="pt-BR" dirty="0" smtClean="0"/>
              <a:t>aromáticas.</a:t>
            </a:r>
          </a:p>
          <a:p>
            <a:pPr marL="0" indent="0" algn="just">
              <a:buFontTx/>
              <a:buNone/>
            </a:pPr>
            <a:endParaRPr lang="pt-BR" b="1" dirty="0">
              <a:solidFill>
                <a:schemeClr val="accent2"/>
              </a:solidFill>
            </a:endParaRPr>
          </a:p>
          <a:p>
            <a:pPr marL="0" indent="0" algn="just">
              <a:buFontTx/>
              <a:buNone/>
            </a:pPr>
            <a:r>
              <a:rPr lang="pt-BR" b="1" dirty="0" smtClean="0">
                <a:solidFill>
                  <a:schemeClr val="accent2"/>
                </a:solidFill>
              </a:rPr>
              <a:t>Canais </a:t>
            </a:r>
            <a:r>
              <a:rPr lang="pt-BR" b="1" dirty="0">
                <a:solidFill>
                  <a:schemeClr val="accent2"/>
                </a:solidFill>
              </a:rPr>
              <a:t>laticíferos –</a:t>
            </a:r>
            <a:r>
              <a:rPr lang="pt-BR" dirty="0"/>
              <a:t> são canais produtores de látex (</a:t>
            </a:r>
            <a:r>
              <a:rPr lang="pt-BR" i="1" dirty="0"/>
              <a:t>substância leitosa da qual se extrai a borracha</a:t>
            </a:r>
            <a:r>
              <a:rPr lang="pt-BR" dirty="0"/>
              <a:t>), encontrada em plantas como as seringueiras. 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06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79" y="2924944"/>
            <a:ext cx="4065464" cy="31629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9430"/>
            <a:ext cx="4211167" cy="393323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501"/>
            <a:ext cx="2648990" cy="26489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0" y="1401628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6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52" y="4655937"/>
            <a:ext cx="2752093" cy="193057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05" y="4903192"/>
            <a:ext cx="2667887" cy="176937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5" y="2443160"/>
            <a:ext cx="3403145" cy="191213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05" y="2132856"/>
            <a:ext cx="2466975" cy="18478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01170"/>
            <a:ext cx="3052390" cy="228634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97" y="2013204"/>
            <a:ext cx="2606718" cy="28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8076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t-BR" b="1" dirty="0" smtClean="0"/>
              <a:t>Súber ou periderme: </a:t>
            </a:r>
            <a:r>
              <a:rPr lang="pt-BR" dirty="0" smtClean="0">
                <a:cs typeface="Times New Roman" charset="0"/>
              </a:rPr>
              <a:t>Substitui </a:t>
            </a:r>
            <a:r>
              <a:rPr lang="pt-BR" dirty="0">
                <a:cs typeface="Times New Roman" charset="0"/>
              </a:rPr>
              <a:t>a epiderme nas </a:t>
            </a:r>
            <a:r>
              <a:rPr lang="pt-BR" dirty="0" err="1">
                <a:cs typeface="Times New Roman" charset="0"/>
              </a:rPr>
              <a:t>espermatófitas</a:t>
            </a:r>
            <a:r>
              <a:rPr lang="pt-BR" dirty="0">
                <a:cs typeface="Times New Roman" charset="0"/>
              </a:rPr>
              <a:t> com crescimento </a:t>
            </a:r>
            <a:r>
              <a:rPr lang="pt-BR" dirty="0" smtClean="0">
                <a:cs typeface="Times New Roman" charset="0"/>
              </a:rPr>
              <a:t>secundário. Tecido </a:t>
            </a:r>
            <a:r>
              <a:rPr lang="pt-BR" dirty="0">
                <a:cs typeface="Times New Roman" charset="0"/>
              </a:rPr>
              <a:t>mais complexo que a epiderme. </a:t>
            </a:r>
            <a:r>
              <a:rPr lang="pt-BR" dirty="0" smtClean="0">
                <a:cs typeface="Times New Roman" charset="0"/>
              </a:rPr>
              <a:t>É </a:t>
            </a:r>
            <a:r>
              <a:rPr lang="pt-BR" dirty="0">
                <a:cs typeface="Times New Roman" charset="0"/>
              </a:rPr>
              <a:t>formado a partir da atividade de felogênio que produz </a:t>
            </a:r>
            <a:r>
              <a:rPr lang="pt-BR" b="1" dirty="0" smtClean="0">
                <a:cs typeface="Times New Roman" charset="0"/>
              </a:rPr>
              <a:t>súber </a:t>
            </a:r>
            <a:r>
              <a:rPr lang="pt-BR" dirty="0" smtClean="0">
                <a:cs typeface="Times New Roman" charset="0"/>
              </a:rPr>
              <a:t>para </a:t>
            </a:r>
            <a:r>
              <a:rPr lang="pt-BR" dirty="0">
                <a:cs typeface="Times New Roman" charset="0"/>
              </a:rPr>
              <a:t>o lado externo e </a:t>
            </a:r>
            <a:r>
              <a:rPr lang="pt-BR" b="1" dirty="0" smtClean="0">
                <a:cs typeface="Times New Roman" charset="0"/>
              </a:rPr>
              <a:t>feloderma </a:t>
            </a:r>
            <a:r>
              <a:rPr lang="pt-BR" dirty="0">
                <a:cs typeface="Times New Roman" charset="0"/>
              </a:rPr>
              <a:t>para o interno.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pt-BR" dirty="0">
              <a:cs typeface="Times New Roman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pt-BR" b="1" dirty="0" smtClean="0">
                <a:cs typeface="Times New Roman" charset="0"/>
              </a:rPr>
              <a:t>Súber: </a:t>
            </a:r>
            <a:r>
              <a:rPr lang="pt-BR" dirty="0" smtClean="0">
                <a:cs typeface="Times New Roman" charset="0"/>
              </a:rPr>
              <a:t>Tecido </a:t>
            </a:r>
            <a:r>
              <a:rPr lang="pt-BR" dirty="0">
                <a:cs typeface="Times New Roman" charset="0"/>
              </a:rPr>
              <a:t>constituído por células mortas (impermeáveis) onde há deposição de </a:t>
            </a:r>
            <a:r>
              <a:rPr lang="pt-BR" i="1" dirty="0">
                <a:cs typeface="Times New Roman" charset="0"/>
              </a:rPr>
              <a:t>suberina</a:t>
            </a:r>
            <a:r>
              <a:rPr lang="pt-BR" dirty="0">
                <a:cs typeface="Times New Roman" charset="0"/>
              </a:rPr>
              <a:t> na parede celular</a:t>
            </a:r>
            <a:r>
              <a:rPr lang="pt-BR" dirty="0" smtClean="0">
                <a:cs typeface="Times New Roman" charset="0"/>
              </a:rPr>
              <a:t>.</a:t>
            </a:r>
            <a:endParaRPr lang="pt-BR" dirty="0">
              <a:cs typeface="Times New Roman" charset="0"/>
            </a:endParaRPr>
          </a:p>
          <a:p>
            <a:pPr algn="just">
              <a:lnSpc>
                <a:spcPct val="90000"/>
              </a:lnSpc>
            </a:pPr>
            <a:r>
              <a:rPr lang="pt-BR" b="1" dirty="0" smtClean="0">
                <a:cs typeface="Times New Roman" charset="0"/>
              </a:rPr>
              <a:t>Cortiça </a:t>
            </a:r>
            <a:r>
              <a:rPr lang="pt-BR" b="1" dirty="0">
                <a:cs typeface="Times New Roman" charset="0"/>
              </a:rPr>
              <a:t>-</a:t>
            </a:r>
            <a:r>
              <a:rPr lang="pt-BR" dirty="0">
                <a:cs typeface="Times New Roman" charset="0"/>
              </a:rPr>
              <a:t> </a:t>
            </a:r>
            <a:r>
              <a:rPr lang="pt-BR" dirty="0" smtClean="0">
                <a:cs typeface="Times New Roman" charset="0"/>
              </a:rPr>
              <a:t>Espessa </a:t>
            </a:r>
            <a:r>
              <a:rPr lang="pt-BR" dirty="0">
                <a:cs typeface="Times New Roman" charset="0"/>
              </a:rPr>
              <a:t>camada de células suberizadas ao redor do caule.</a:t>
            </a:r>
          </a:p>
          <a:p>
            <a:pPr>
              <a:lnSpc>
                <a:spcPct val="90000"/>
              </a:lnSpc>
            </a:pPr>
            <a:r>
              <a:rPr lang="pt-BR" b="1" dirty="0" smtClean="0">
                <a:cs typeface="Times New Roman" charset="0"/>
              </a:rPr>
              <a:t>Ritidoma  - </a:t>
            </a:r>
            <a:r>
              <a:rPr lang="pt-BR" dirty="0" smtClean="0">
                <a:cs typeface="Times New Roman" charset="0"/>
              </a:rPr>
              <a:t>Placas </a:t>
            </a:r>
            <a:r>
              <a:rPr lang="pt-BR" dirty="0">
                <a:cs typeface="Times New Roman" charset="0"/>
              </a:rPr>
              <a:t>de células mortas que se destacam da planta.</a:t>
            </a:r>
            <a:r>
              <a:rPr lang="pt-BR" dirty="0"/>
              <a:t> </a:t>
            </a:r>
          </a:p>
          <a:p>
            <a:pPr>
              <a:lnSpc>
                <a:spcPct val="90000"/>
              </a:lnSpc>
            </a:pPr>
            <a:r>
              <a:rPr lang="pt-BR" b="1" dirty="0" smtClean="0">
                <a:cs typeface="Times New Roman" charset="0"/>
              </a:rPr>
              <a:t>Lenticelas </a:t>
            </a:r>
            <a:r>
              <a:rPr lang="pt-BR" b="1" dirty="0">
                <a:cs typeface="Times New Roman" charset="0"/>
              </a:rPr>
              <a:t>–</a:t>
            </a:r>
            <a:r>
              <a:rPr lang="pt-BR" dirty="0">
                <a:cs typeface="Times New Roman" charset="0"/>
              </a:rPr>
              <a:t> Orifícios/poros na periderme (trocas gasosas</a:t>
            </a:r>
            <a:r>
              <a:rPr lang="pt-BR" dirty="0" smtClean="0">
                <a:cs typeface="Times New Roman" charset="0"/>
              </a:rPr>
              <a:t>). </a:t>
            </a:r>
            <a:endParaRPr lang="pt-BR" dirty="0"/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5515298"/>
            <a:ext cx="2047057" cy="14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404664"/>
            <a:ext cx="8472629" cy="61818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91" y="1131758"/>
            <a:ext cx="4299513" cy="5442176"/>
          </a:xfrm>
          <a:prstGeom prst="rect">
            <a:avLst/>
          </a:prstGeom>
        </p:spPr>
      </p:pic>
      <p:sp>
        <p:nvSpPr>
          <p:cNvPr id="15" name="Espaço Reservado para Conteúdo 14"/>
          <p:cNvSpPr>
            <a:spLocks noGrp="1"/>
          </p:cNvSpPr>
          <p:nvPr>
            <p:ph idx="1"/>
          </p:nvPr>
        </p:nvSpPr>
        <p:spPr>
          <a:xfrm>
            <a:off x="517048" y="3284984"/>
            <a:ext cx="8229600" cy="864096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/>
              <a:t>Tecidos </a:t>
            </a:r>
            <a:r>
              <a:rPr lang="pt-BR" b="1" dirty="0"/>
              <a:t>meristemáticos ou embrionários</a:t>
            </a:r>
          </a:p>
        </p:txBody>
      </p:sp>
    </p:spTree>
    <p:extLst>
      <p:ext uri="{BB962C8B-B14F-4D97-AF65-F5344CB8AC3E}">
        <p14:creationId xmlns:p14="http://schemas.microsoft.com/office/powerpoint/2010/main" val="18199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4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3" y="-141829"/>
            <a:ext cx="8319924" cy="699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6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" name="Picture 4" descr="PERIDER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80513" cy="68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288" y="6021388"/>
            <a:ext cx="2520950" cy="5191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0" dirty="0">
                <a:solidFill>
                  <a:srgbClr val="FF0000"/>
                </a:solidFill>
                <a:latin typeface="Arial" charset="0"/>
              </a:rPr>
              <a:t>PERIDERME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43663" y="1043444"/>
            <a:ext cx="165735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  <a:latin typeface="Arial" charset="0"/>
              </a:rPr>
              <a:t>SÚBER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4572000" y="1268413"/>
            <a:ext cx="1871663" cy="1081087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372225" y="3275692"/>
            <a:ext cx="2376488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  <a:latin typeface="Arial" charset="0"/>
              </a:rPr>
              <a:t>FELOGÊNIO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5005388" y="3500438"/>
            <a:ext cx="1438275" cy="792162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707904" y="5862638"/>
            <a:ext cx="2519363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  <a:latin typeface="Arial" charset="0"/>
              </a:rPr>
              <a:t>FELODERMA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4427538" y="4868863"/>
            <a:ext cx="504825" cy="1081087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7" name="Picture 2" descr="http://upload.wikimedia.org/wikipedia/commons/e/e5/Oakb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" y="1940854"/>
            <a:ext cx="2143125" cy="2965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865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t-BR" b="1" dirty="0" smtClean="0">
                <a:cs typeface="Times New Roman" charset="0"/>
              </a:rPr>
              <a:t>Cortiça </a:t>
            </a:r>
            <a:r>
              <a:rPr lang="pt-BR" b="1" dirty="0">
                <a:cs typeface="Times New Roman" charset="0"/>
              </a:rPr>
              <a:t>- </a:t>
            </a:r>
            <a:r>
              <a:rPr lang="pt-BR" dirty="0">
                <a:cs typeface="Times New Roman" charset="0"/>
              </a:rPr>
              <a:t>espessa camada de células suberizadas ao redor do caule.</a:t>
            </a:r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6" name="Picture 4" descr="PERIDER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76" y="4149080"/>
            <a:ext cx="361043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60" y="2942754"/>
            <a:ext cx="2275984" cy="38706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143778"/>
            <a:ext cx="3264818" cy="244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t-BR" b="1" dirty="0" smtClean="0">
                <a:cs typeface="Times New Roman" charset="0"/>
              </a:rPr>
              <a:t>Lenticelas </a:t>
            </a:r>
            <a:r>
              <a:rPr lang="pt-BR" b="1" dirty="0">
                <a:cs typeface="Times New Roman" charset="0"/>
              </a:rPr>
              <a:t>–</a:t>
            </a:r>
            <a:r>
              <a:rPr lang="pt-BR" dirty="0">
                <a:cs typeface="Times New Roman" charset="0"/>
              </a:rPr>
              <a:t> Orifícios/poros na periderme (trocas gasosas</a:t>
            </a:r>
            <a:r>
              <a:rPr lang="pt-BR" dirty="0" smtClean="0">
                <a:cs typeface="Times New Roman" charset="0"/>
              </a:rPr>
              <a:t>). </a:t>
            </a:r>
            <a:endParaRPr lang="pt-BR" dirty="0"/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6" name="Picture 8" descr="09 e 10-BioC-fig-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806957"/>
            <a:ext cx="4633334" cy="376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feiradeciencias.com.br/sala26/image26/lent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38" y="2420888"/>
            <a:ext cx="3648091" cy="297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t-BR" b="1" dirty="0" smtClean="0">
                <a:cs typeface="Times New Roman" charset="0"/>
              </a:rPr>
              <a:t>Ritidoma </a:t>
            </a:r>
            <a:r>
              <a:rPr lang="pt-BR" b="1" dirty="0">
                <a:cs typeface="Times New Roman" charset="0"/>
              </a:rPr>
              <a:t>-</a:t>
            </a:r>
            <a:r>
              <a:rPr lang="pt-BR" dirty="0">
                <a:cs typeface="Times New Roman" charset="0"/>
              </a:rPr>
              <a:t> placas de células mortas que se destacam da planta.</a:t>
            </a:r>
            <a:r>
              <a:rPr lang="pt-BR" dirty="0"/>
              <a:t> </a:t>
            </a:r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6" name="Picture 4" descr="RITID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19799"/>
            <a:ext cx="4622282" cy="3466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http://www.feiradeciencias.com.br/sala26/image26/ritido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1541"/>
            <a:ext cx="3209611" cy="4410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None/>
            </a:pPr>
            <a:r>
              <a:rPr lang="pt-BR" sz="2800" dirty="0" smtClean="0"/>
              <a:t>Funcionam </a:t>
            </a:r>
            <a:r>
              <a:rPr lang="pt-BR" sz="2800" dirty="0"/>
              <a:t>como suporte, sustentando e dando apoio ao corpo da planta</a:t>
            </a:r>
            <a:r>
              <a:rPr lang="pt-BR" sz="2800" dirty="0" smtClean="0"/>
              <a:t>. Podem </a:t>
            </a:r>
            <a:r>
              <a:rPr lang="pt-BR" sz="2800" dirty="0"/>
              <a:t>ser de dois tipos</a:t>
            </a:r>
            <a:r>
              <a:rPr lang="pt-BR" sz="2800" dirty="0" smtClean="0"/>
              <a:t>:</a:t>
            </a:r>
            <a:endParaRPr lang="pt-BR" sz="2800" b="1" dirty="0" smtClean="0"/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COLÊNQUIMA  </a:t>
            </a:r>
          </a:p>
          <a:p>
            <a:pPr marL="0" indent="0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ESCLERÊNQUIMA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4300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Colênquima </a:t>
            </a:r>
            <a:r>
              <a:rPr lang="pt-BR" sz="2800" b="1" dirty="0">
                <a:solidFill>
                  <a:schemeClr val="accent3">
                    <a:lumMod val="75000"/>
                  </a:schemeClr>
                </a:solidFill>
              </a:rPr>
              <a:t>–</a:t>
            </a:r>
            <a:r>
              <a:rPr lang="pt-BR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2800" dirty="0" smtClean="0"/>
              <a:t>Formado </a:t>
            </a:r>
            <a:r>
              <a:rPr lang="pt-BR" sz="2800" dirty="0"/>
              <a:t>por células vivas com aspecto de fibras que se multiplicam até a fase adulta. Mesmo com função de sustentar a planta, não apresenta grande rigidez, o que possibilita certa flexibilidade do caule.</a:t>
            </a:r>
            <a:endParaRPr lang="pt-BR" sz="2800" b="1" dirty="0"/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6" name="Picture 6" descr="col�nquima angu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03" y="4522685"/>
            <a:ext cx="2880320" cy="20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l�nquima lamen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23" y="4509120"/>
            <a:ext cx="2952328" cy="20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95534" y="130466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Colênquima</a:t>
            </a:r>
            <a:endParaRPr lang="pt-BR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charset="0"/>
              <a:buChar char="•"/>
            </a:pPr>
            <a:r>
              <a:rPr lang="pt-BR" dirty="0"/>
              <a:t>Paredes celulares reforçadas;</a:t>
            </a:r>
          </a:p>
          <a:p>
            <a:pPr lvl="1">
              <a:buFont typeface="Arial" charset="0"/>
              <a:buChar char="•"/>
            </a:pPr>
            <a:r>
              <a:rPr lang="pt-BR" dirty="0"/>
              <a:t>Células prismáticas ;</a:t>
            </a:r>
          </a:p>
          <a:p>
            <a:pPr lvl="1">
              <a:buFont typeface="Arial" charset="0"/>
              <a:buChar char="•"/>
            </a:pPr>
            <a:r>
              <a:rPr lang="pt-BR" dirty="0"/>
              <a:t>Encontra-se em caules jovens, pecíolos, nervuras foliares;</a:t>
            </a:r>
          </a:p>
          <a:p>
            <a:pPr lvl="1">
              <a:buFont typeface="Arial" charset="0"/>
              <a:buChar char="•"/>
            </a:pPr>
            <a:r>
              <a:rPr lang="pt-BR" dirty="0"/>
              <a:t>Não encontra-se em raízes.</a:t>
            </a:r>
          </a:p>
          <a:p>
            <a:pPr marL="0" indent="0" algn="just">
              <a:buFontTx/>
              <a:buNone/>
            </a:pPr>
            <a:endParaRPr lang="pt-BR" b="1" dirty="0"/>
          </a:p>
        </p:txBody>
      </p:sp>
      <p:pic>
        <p:nvPicPr>
          <p:cNvPr id="6" name="Picture 6" descr="col�nquima angu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23" y="5085184"/>
            <a:ext cx="2284269" cy="1629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8" descr="col�nquima lamen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51088"/>
            <a:ext cx="2362370" cy="1672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343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95534" y="130466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sz="2800" b="1" dirty="0" smtClean="0">
                <a:solidFill>
                  <a:schemeClr val="accent3">
                    <a:lumMod val="75000"/>
                  </a:schemeClr>
                </a:solidFill>
              </a:rPr>
              <a:t>Colênquima</a:t>
            </a:r>
            <a:endParaRPr lang="pt-BR" sz="28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0" y="2762698"/>
            <a:ext cx="4643438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48" y="3619708"/>
            <a:ext cx="3119743" cy="32058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48" y="1696226"/>
            <a:ext cx="4044608" cy="20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Esclerênquima </a:t>
            </a:r>
            <a:r>
              <a:rPr lang="pt-BR" sz="2800" b="1" dirty="0">
                <a:solidFill>
                  <a:schemeClr val="accent3">
                    <a:lumMod val="75000"/>
                  </a:schemeClr>
                </a:solidFill>
              </a:rPr>
              <a:t>–</a:t>
            </a:r>
            <a:r>
              <a:rPr lang="pt-BR" sz="2800" dirty="0"/>
              <a:t> </a:t>
            </a:r>
            <a:r>
              <a:rPr lang="pt-BR" sz="2800" dirty="0" smtClean="0"/>
              <a:t>Formado </a:t>
            </a:r>
            <a:r>
              <a:rPr lang="pt-BR" sz="2800" dirty="0"/>
              <a:t>por células mortas lignificadas</a:t>
            </a:r>
            <a:r>
              <a:rPr lang="pt-BR" sz="2800" dirty="0" smtClean="0"/>
              <a:t>, </a:t>
            </a:r>
            <a:r>
              <a:rPr lang="pt-BR" sz="2800" dirty="0"/>
              <a:t>que dão grande rigidez ao caule.</a:t>
            </a:r>
          </a:p>
          <a:p>
            <a:pPr marL="342900" lvl="1" indent="-342900" algn="just">
              <a:buFont typeface="Arial" charset="0"/>
              <a:buChar char="•"/>
            </a:pPr>
            <a:r>
              <a:rPr lang="pt-BR" dirty="0"/>
              <a:t>Realizam sustentação mecânica dos vegetais;</a:t>
            </a:r>
          </a:p>
          <a:p>
            <a:pPr marL="342900" lvl="1" indent="-342900" algn="just">
              <a:buFont typeface="Arial" charset="0"/>
              <a:buChar char="•"/>
            </a:pPr>
            <a:r>
              <a:rPr lang="pt-BR" dirty="0"/>
              <a:t>Formado por células mortas, cujas paredes estão impregnadas da substância lignina, pois atingiram a maturidade completa (</a:t>
            </a:r>
            <a:r>
              <a:rPr lang="pt-BR" b="1" dirty="0" err="1"/>
              <a:t>esclereídeos</a:t>
            </a:r>
            <a:r>
              <a:rPr lang="pt-BR" dirty="0"/>
              <a:t> e </a:t>
            </a:r>
            <a:r>
              <a:rPr lang="pt-BR" b="1" dirty="0"/>
              <a:t>fibras esclerenquimáticas</a:t>
            </a:r>
            <a:r>
              <a:rPr lang="pt-BR" dirty="0"/>
              <a:t>);</a:t>
            </a:r>
          </a:p>
          <a:p>
            <a:pPr marL="342900" lvl="1" indent="-342900" algn="just">
              <a:buFont typeface="Arial" charset="0"/>
              <a:buChar char="•"/>
            </a:pPr>
            <a:r>
              <a:rPr lang="pt-BR" dirty="0"/>
              <a:t>Podem formar tecidos verdadeiros ou se encontrar esparsos nas células de outros tecidos.</a:t>
            </a:r>
          </a:p>
          <a:p>
            <a:pPr marL="0" indent="0" algn="just">
              <a:buNone/>
            </a:pPr>
            <a:endParaRPr lang="pt-BR" b="1" dirty="0" smtClean="0"/>
          </a:p>
          <a:p>
            <a:pPr marL="0" indent="0" algn="just">
              <a:buNone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5113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404664"/>
            <a:ext cx="8472629" cy="61818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57199" y="1340768"/>
            <a:ext cx="8410963" cy="4525963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Onde encontramos os tecidos meristemáticos?</a:t>
            </a:r>
            <a:endParaRPr lang="pt-BR" b="1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10" y="2060848"/>
            <a:ext cx="2747609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6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Esclerênquima:</a:t>
            </a:r>
            <a:endParaRPr lang="pt-BR" b="1" dirty="0" smtClean="0"/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" y="2863818"/>
            <a:ext cx="19907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brasals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418"/>
            <a:ext cx="3354056" cy="21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55" y="4609840"/>
            <a:ext cx="1389062" cy="21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92" y="1700807"/>
            <a:ext cx="3066694" cy="2293887"/>
          </a:xfrm>
          <a:prstGeom prst="rect">
            <a:avLst/>
          </a:prstGeom>
        </p:spPr>
      </p:pic>
      <p:pic>
        <p:nvPicPr>
          <p:cNvPr id="16" name="Picture 4" descr="http://www.scielo.br/img/revistas/rbfar/v20n2/a13fig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44" y="4022915"/>
            <a:ext cx="3857219" cy="284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8104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Esclerênquima:</a:t>
            </a:r>
            <a:endParaRPr lang="pt-BR" b="1" dirty="0" smtClean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627210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4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Esclerênquima:</a:t>
            </a:r>
            <a:endParaRPr lang="pt-BR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539"/>
            <a:ext cx="9144000" cy="343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Esclerênquima:</a:t>
            </a:r>
            <a:endParaRPr lang="pt-BR" b="1" dirty="0" smtClean="0"/>
          </a:p>
          <a:p>
            <a:pPr marL="0" indent="0" algn="just">
              <a:buClr>
                <a:schemeClr val="accent1"/>
              </a:buClr>
              <a:buNone/>
            </a:pPr>
            <a:r>
              <a:rPr lang="pt-BR" dirty="0">
                <a:latin typeface="+mj-lt"/>
                <a:cs typeface="Times New Roman" charset="0"/>
              </a:rPr>
              <a:t>Fibras (mais alongadas)</a:t>
            </a:r>
          </a:p>
          <a:p>
            <a:pPr marL="0" indent="0" algn="just">
              <a:buClr>
                <a:schemeClr val="accent1"/>
              </a:buClr>
              <a:buNone/>
            </a:pPr>
            <a:r>
              <a:rPr lang="pt-BR" dirty="0" err="1" smtClean="0">
                <a:latin typeface="+mj-lt"/>
                <a:cs typeface="Times New Roman" charset="0"/>
              </a:rPr>
              <a:t>Esclereídeos</a:t>
            </a:r>
            <a:r>
              <a:rPr lang="pt-BR" dirty="0" smtClean="0">
                <a:latin typeface="+mj-lt"/>
                <a:cs typeface="Times New Roman" charset="0"/>
              </a:rPr>
              <a:t> </a:t>
            </a:r>
            <a:r>
              <a:rPr lang="pt-BR" dirty="0">
                <a:latin typeface="+mj-lt"/>
                <a:cs typeface="Times New Roman" charset="0"/>
              </a:rPr>
              <a:t>(formas variadas) </a:t>
            </a:r>
          </a:p>
          <a:p>
            <a:pPr marL="0" indent="0" algn="just">
              <a:buNone/>
            </a:pPr>
            <a:endParaRPr lang="pt-B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36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95534" y="1240291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Esclerênquima:</a:t>
            </a:r>
            <a:endParaRPr lang="pt-BR" b="1" dirty="0" smtClean="0"/>
          </a:p>
          <a:p>
            <a:pPr marL="0" indent="0" algn="just">
              <a:buClr>
                <a:schemeClr val="accent1"/>
              </a:buClr>
              <a:buNone/>
            </a:pPr>
            <a:r>
              <a:rPr lang="pt-BR" dirty="0">
                <a:latin typeface="+mj-lt"/>
                <a:cs typeface="Times New Roman" charset="0"/>
              </a:rPr>
              <a:t>Fibras (mais alongadas)</a:t>
            </a:r>
          </a:p>
          <a:p>
            <a:pPr marL="0" indent="0" algn="just">
              <a:buNone/>
            </a:pPr>
            <a:endParaRPr lang="pt-BR" b="1" dirty="0">
              <a:latin typeface="+mj-lt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72" y="3260864"/>
            <a:ext cx="3220864" cy="350614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4549"/>
            <a:ext cx="3011383" cy="203569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15" y="1412776"/>
            <a:ext cx="3307134" cy="2187396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136" y="3600172"/>
            <a:ext cx="1856027" cy="282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5" y="3035577"/>
            <a:ext cx="2951905" cy="21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pt-BR" b="1" dirty="0" smtClean="0"/>
              <a:t>Tecidos de sustentação: </a:t>
            </a:r>
          </a:p>
          <a:p>
            <a:pPr marL="0" indent="0" algn="just">
              <a:buFontTx/>
              <a:buNone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Esclerênquima:</a:t>
            </a:r>
            <a:endParaRPr lang="pt-BR" b="1" dirty="0" smtClean="0"/>
          </a:p>
          <a:p>
            <a:pPr marL="0" indent="0" algn="just">
              <a:buClr>
                <a:schemeClr val="accent1"/>
              </a:buClr>
              <a:buNone/>
            </a:pPr>
            <a:r>
              <a:rPr lang="pt-BR" dirty="0" err="1">
                <a:cs typeface="Times New Roman" charset="0"/>
              </a:rPr>
              <a:t>Esclereídeos</a:t>
            </a:r>
            <a:r>
              <a:rPr lang="pt-BR" dirty="0">
                <a:cs typeface="Times New Roman" charset="0"/>
              </a:rPr>
              <a:t> (formas variadas) </a:t>
            </a:r>
          </a:p>
          <a:p>
            <a:pPr marL="0" indent="0" algn="just">
              <a:buNone/>
            </a:pPr>
            <a:endParaRPr lang="pt-BR" b="1" dirty="0">
              <a:latin typeface="+mj-lt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765"/>
            <a:ext cx="2381250" cy="22764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88" y="1340768"/>
            <a:ext cx="2466975" cy="18478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27" y="3163047"/>
            <a:ext cx="2514600" cy="18192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39" y="4721390"/>
            <a:ext cx="55245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3242" y="2179017"/>
            <a:ext cx="3124826" cy="675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5221" tIns="67611" rIns="135221" bIns="67611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127125" eaLnBrk="0" hangingPunct="0">
              <a:buFontTx/>
              <a:buChar char="•"/>
              <a:defRPr/>
            </a:pPr>
            <a:r>
              <a:rPr lang="pt-BR" sz="35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Colênquima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8507" y="5001592"/>
            <a:ext cx="3751599" cy="675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35221" tIns="67611" rIns="135221" bIns="67611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127125" eaLnBrk="0" hangingPunct="0">
              <a:buFontTx/>
              <a:buChar char="•"/>
              <a:defRPr/>
            </a:pPr>
            <a:r>
              <a:rPr lang="pt-BR" sz="3500" b="1">
                <a:effectLst>
                  <a:outerShdw blurRad="38100" dist="38100" dir="2700000" algn="tl">
                    <a:srgbClr val="FFFFFF"/>
                  </a:outerShdw>
                </a:effectLst>
              </a:rPr>
              <a:t> Esclerênquima</a:t>
            </a:r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4147393" y="1582117"/>
            <a:ext cx="685800" cy="2101850"/>
          </a:xfrm>
          <a:prstGeom prst="leftBrace">
            <a:avLst>
              <a:gd name="adj1" fmla="val 25540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637931" y="1201117"/>
            <a:ext cx="3070225" cy="272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35221" tIns="67611" rIns="135221" bIns="67611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127125" eaLnBrk="0" hangingPunct="0">
              <a:lnSpc>
                <a:spcPct val="120000"/>
              </a:lnSpc>
              <a:defRPr/>
            </a:pPr>
            <a:r>
              <a:rPr lang="pt-BR" sz="35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Vivo</a:t>
            </a:r>
          </a:p>
          <a:p>
            <a:pPr defTabSz="1127125" eaLnBrk="0" hangingPunct="0">
              <a:lnSpc>
                <a:spcPct val="120000"/>
              </a:lnSpc>
              <a:defRPr/>
            </a:pPr>
            <a:r>
              <a:rPr lang="pt-BR" sz="35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Flexível</a:t>
            </a:r>
          </a:p>
          <a:p>
            <a:pPr defTabSz="1127125" eaLnBrk="0" hangingPunct="0">
              <a:lnSpc>
                <a:spcPct val="120000"/>
              </a:lnSpc>
              <a:defRPr/>
            </a:pPr>
            <a:r>
              <a:rPr lang="pt-BR" sz="35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Celulose</a:t>
            </a:r>
          </a:p>
          <a:p>
            <a:pPr defTabSz="1127125" eaLnBrk="0" hangingPunct="0">
              <a:lnSpc>
                <a:spcPct val="120000"/>
              </a:lnSpc>
              <a:defRPr/>
            </a:pPr>
            <a:r>
              <a:rPr lang="pt-BR" sz="35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Partes jovem</a:t>
            </a:r>
          </a:p>
        </p:txBody>
      </p:sp>
      <p:sp>
        <p:nvSpPr>
          <p:cNvPr id="12" name="AutoShape 8"/>
          <p:cNvSpPr>
            <a:spLocks/>
          </p:cNvSpPr>
          <p:nvPr/>
        </p:nvSpPr>
        <p:spPr bwMode="auto">
          <a:xfrm>
            <a:off x="4680793" y="4433267"/>
            <a:ext cx="685800" cy="2101850"/>
          </a:xfrm>
          <a:prstGeom prst="leftBrace">
            <a:avLst>
              <a:gd name="adj1" fmla="val 25540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>
              <a:solidFill>
                <a:schemeClr val="accent3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212606" y="4020517"/>
            <a:ext cx="2671762" cy="293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35221" tIns="67611" rIns="135221" bIns="67611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127125" eaLnBrk="0" hangingPunct="0">
              <a:lnSpc>
                <a:spcPct val="130000"/>
              </a:lnSpc>
              <a:defRPr/>
            </a:pPr>
            <a:r>
              <a:rPr lang="pt-BR" sz="35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Morto</a:t>
            </a:r>
          </a:p>
          <a:p>
            <a:pPr defTabSz="1127125" eaLnBrk="0" hangingPunct="0">
              <a:lnSpc>
                <a:spcPct val="130000"/>
              </a:lnSpc>
              <a:defRPr/>
            </a:pPr>
            <a:r>
              <a:rPr lang="pt-BR" sz="35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Rígido</a:t>
            </a:r>
          </a:p>
          <a:p>
            <a:pPr defTabSz="1127125" eaLnBrk="0" hangingPunct="0">
              <a:lnSpc>
                <a:spcPct val="130000"/>
              </a:lnSpc>
              <a:defRPr/>
            </a:pPr>
            <a:r>
              <a:rPr lang="pt-BR" sz="35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Lignina</a:t>
            </a:r>
          </a:p>
          <a:p>
            <a:pPr defTabSz="1127125" eaLnBrk="0" hangingPunct="0">
              <a:lnSpc>
                <a:spcPct val="130000"/>
              </a:lnSpc>
              <a:defRPr/>
            </a:pPr>
            <a:r>
              <a:rPr lang="pt-BR" sz="35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Parte velha</a:t>
            </a:r>
          </a:p>
        </p:txBody>
      </p:sp>
    </p:spTree>
    <p:extLst>
      <p:ext uri="{BB962C8B-B14F-4D97-AF65-F5344CB8AC3E}">
        <p14:creationId xmlns:p14="http://schemas.microsoft.com/office/powerpoint/2010/main" val="20818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1" indent="0" algn="just">
              <a:buNone/>
            </a:pPr>
            <a:r>
              <a:rPr lang="pt-BR" sz="3200" b="1" dirty="0" smtClean="0"/>
              <a:t>Tecidos de p</a:t>
            </a:r>
            <a:r>
              <a:rPr lang="pt-BR" sz="3200" b="1" dirty="0" smtClean="0">
                <a:cs typeface="Times New Roman" charset="0"/>
              </a:rPr>
              <a:t>reenchimento </a:t>
            </a:r>
            <a:r>
              <a:rPr lang="pt-BR" sz="3200" b="1" dirty="0">
                <a:cs typeface="Times New Roman" charset="0"/>
              </a:rPr>
              <a:t>e </a:t>
            </a:r>
            <a:r>
              <a:rPr lang="pt-BR" sz="3200" b="1" dirty="0" smtClean="0">
                <a:cs typeface="Times New Roman" charset="0"/>
              </a:rPr>
              <a:t>armazenamento: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PARÊNQUIMA: </a:t>
            </a:r>
            <a:r>
              <a:rPr lang="pt-BR" dirty="0"/>
              <a:t>Também conhecidos como de reserva e assimilação</a:t>
            </a:r>
            <a:r>
              <a:rPr lang="pt-BR" dirty="0" smtClean="0"/>
              <a:t>.</a:t>
            </a:r>
          </a:p>
          <a:p>
            <a:pPr algn="just">
              <a:buClr>
                <a:schemeClr val="accent1"/>
              </a:buClr>
            </a:pPr>
            <a:r>
              <a:rPr lang="pt-BR" dirty="0">
                <a:cs typeface="Times New Roman" charset="0"/>
              </a:rPr>
              <a:t>Tecido constituído por células poliédricas vivas. Apresenta parede celular fina e vacúolos grandes. Amplamente distribuído pelo corpo do vegetal, constituindo a maior parte de sua </a:t>
            </a:r>
            <a:r>
              <a:rPr lang="pt-BR" dirty="0" smtClean="0">
                <a:cs typeface="Times New Roman" charset="0"/>
              </a:rPr>
              <a:t>massa.</a:t>
            </a:r>
          </a:p>
          <a:p>
            <a:pPr algn="just">
              <a:buClr>
                <a:schemeClr val="accent1"/>
              </a:buClr>
            </a:pPr>
            <a:r>
              <a:rPr lang="pt-BR" dirty="0" smtClean="0">
                <a:cs typeface="Times New Roman" charset="0"/>
              </a:rPr>
              <a:t>Produção </a:t>
            </a:r>
            <a:r>
              <a:rPr lang="pt-BR" dirty="0">
                <a:cs typeface="Times New Roman" charset="0"/>
              </a:rPr>
              <a:t>e armazenamento de substâncias, preenchimento de espaços vazios entre os outros tecidos e fotossíntese.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657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sz="3200" b="1" dirty="0" smtClean="0"/>
              <a:t>Tecidos de p</a:t>
            </a:r>
            <a:r>
              <a:rPr lang="pt-BR" sz="3200" b="1" dirty="0" smtClean="0">
                <a:cs typeface="Times New Roman" charset="0"/>
              </a:rPr>
              <a:t>reenchimento </a:t>
            </a:r>
            <a:r>
              <a:rPr lang="pt-BR" sz="3200" b="1" dirty="0">
                <a:cs typeface="Times New Roman" charset="0"/>
              </a:rPr>
              <a:t>e </a:t>
            </a:r>
            <a:r>
              <a:rPr lang="pt-BR" sz="3200" b="1" dirty="0" smtClean="0">
                <a:cs typeface="Times New Roman" charset="0"/>
              </a:rPr>
              <a:t>armazenamento:</a:t>
            </a:r>
          </a:p>
          <a:p>
            <a:pPr marL="0" lvl="1" indent="0" algn="just">
              <a:buNone/>
            </a:pPr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PARÊNQUIMA</a:t>
            </a:r>
            <a:endParaRPr lang="pt-BR" sz="3200" dirty="0">
              <a:cs typeface="Times New Roman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660" y="2166223"/>
            <a:ext cx="5456340" cy="465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3" y="2799184"/>
            <a:ext cx="3501706" cy="28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pt-BR" sz="3200" b="1" dirty="0" smtClean="0"/>
              <a:t>Tecidos de p</a:t>
            </a:r>
            <a:r>
              <a:rPr lang="pt-BR" sz="3200" b="1" dirty="0" smtClean="0">
                <a:cs typeface="Times New Roman" charset="0"/>
              </a:rPr>
              <a:t>reenchimento </a:t>
            </a:r>
            <a:r>
              <a:rPr lang="pt-BR" sz="3200" b="1" dirty="0">
                <a:cs typeface="Times New Roman" charset="0"/>
              </a:rPr>
              <a:t>e </a:t>
            </a:r>
            <a:r>
              <a:rPr lang="pt-BR" sz="3200" b="1" dirty="0" smtClean="0">
                <a:cs typeface="Times New Roman" charset="0"/>
              </a:rPr>
              <a:t>armazenamento:</a:t>
            </a:r>
          </a:p>
          <a:p>
            <a:pPr marL="0" lvl="1" indent="0" algn="just">
              <a:buNone/>
            </a:pPr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PARÊNQUIMA: </a:t>
            </a:r>
            <a:r>
              <a:rPr lang="pt-BR" sz="3200" dirty="0" smtClean="0">
                <a:cs typeface="Times New Roman" charset="0"/>
              </a:rPr>
              <a:t>Existem diversos tipos de tecidos parenquimatosos, que variam sua estrutura baseado na função a ser desempenhada.</a:t>
            </a:r>
            <a:endParaRPr lang="pt-BR" dirty="0">
              <a:cs typeface="Times New Roman" charset="0"/>
            </a:endParaRPr>
          </a:p>
          <a:p>
            <a:pPr algn="just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Clorofiliano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  <a:p>
            <a:pPr algn="just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Reserva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  <a:p>
            <a:pPr algn="just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</a:t>
            </a:r>
            <a:r>
              <a:rPr lang="pt-BR" sz="2800" b="1" dirty="0" err="1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Preeenchimento</a:t>
            </a: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 </a:t>
            </a:r>
            <a:endParaRPr lang="pt-BR" sz="36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404664"/>
            <a:ext cx="8472629" cy="61818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b="1" dirty="0" smtClean="0">
                <a:cs typeface="Times New Roman" charset="0"/>
              </a:rPr>
              <a:t>Tecidos meristemáticos:</a:t>
            </a:r>
          </a:p>
          <a:p>
            <a:pPr algn="just"/>
            <a:r>
              <a:rPr lang="pt-BR" dirty="0" smtClean="0">
                <a:cs typeface="Times New Roman" charset="0"/>
              </a:rPr>
              <a:t>Tecidos </a:t>
            </a:r>
            <a:r>
              <a:rPr lang="pt-BR" b="1" dirty="0">
                <a:cs typeface="Times New Roman" charset="0"/>
              </a:rPr>
              <a:t>indiferenciados</a:t>
            </a:r>
            <a:r>
              <a:rPr lang="pt-BR" dirty="0">
                <a:cs typeface="Times New Roman" charset="0"/>
              </a:rPr>
              <a:t> que dão origem a outros tecidos ou a outras células meristemáticas. Apresentam 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intensa atividade mitótica</a:t>
            </a:r>
            <a:r>
              <a:rPr lang="pt-BR" dirty="0">
                <a:cs typeface="Times New Roman" charset="0"/>
              </a:rPr>
              <a:t>. Encontrados no embrião ou nas partes em crescimento da planta. </a:t>
            </a:r>
          </a:p>
          <a:p>
            <a:pPr algn="just"/>
            <a:endParaRPr lang="pt-BR" sz="1100" dirty="0">
              <a:cs typeface="Times New Roman" charset="0"/>
            </a:endParaRPr>
          </a:p>
          <a:p>
            <a:pPr algn="just"/>
            <a:r>
              <a:rPr lang="pt-BR" dirty="0">
                <a:cs typeface="Times New Roman" charset="0"/>
              </a:rPr>
              <a:t>As células apresentam parede celular delgada, citoplasma abundante, núcleo grande e vacúolos ausentes ou reduzidos.</a:t>
            </a:r>
          </a:p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264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Parênquima clorofiliano: </a:t>
            </a:r>
            <a:r>
              <a:rPr lang="pt-BR" sz="2800" dirty="0" smtClean="0">
                <a:cs typeface="Times New Roman" charset="0"/>
              </a:rPr>
              <a:t>E</a:t>
            </a:r>
            <a:r>
              <a:rPr lang="pt-BR" sz="2800" dirty="0" smtClean="0"/>
              <a:t>ncontrado </a:t>
            </a:r>
            <a:r>
              <a:rPr lang="pt-BR" sz="2800" dirty="0"/>
              <a:t>em grande quantidade nas folhas e nos caules finos e verdes. Suas células são ricas em </a:t>
            </a:r>
            <a:r>
              <a:rPr lang="pt-BR" sz="2800" dirty="0" smtClean="0"/>
              <a:t>clorofila; </a:t>
            </a:r>
          </a:p>
          <a:p>
            <a:pPr marL="0" indent="0" algn="just">
              <a:buNone/>
            </a:pPr>
            <a:r>
              <a:rPr lang="pt-BR" sz="2800" dirty="0" smtClean="0">
                <a:cs typeface="Times New Roman" charset="0"/>
              </a:rPr>
              <a:t>Células </a:t>
            </a:r>
            <a:r>
              <a:rPr lang="pt-BR" sz="2800" dirty="0">
                <a:cs typeface="Times New Roman" charset="0"/>
              </a:rPr>
              <a:t>com cloroplastos abundantes. </a:t>
            </a:r>
            <a:endParaRPr lang="pt-BR" sz="2800" dirty="0" smtClean="0">
              <a:cs typeface="Times New Roman" charset="0"/>
            </a:endParaRPr>
          </a:p>
          <a:p>
            <a:pPr marL="0" indent="0" algn="just">
              <a:buNone/>
            </a:pPr>
            <a:r>
              <a:rPr lang="pt-BR" sz="2800" dirty="0" smtClean="0">
                <a:cs typeface="Times New Roman" charset="0"/>
              </a:rPr>
              <a:t>Sede </a:t>
            </a:r>
            <a:r>
              <a:rPr lang="pt-BR" sz="2800" dirty="0">
                <a:cs typeface="Times New Roman" charset="0"/>
              </a:rPr>
              <a:t>da fotossíntese (paliçádico e lacunoso - mesófilo foliar</a:t>
            </a:r>
            <a:r>
              <a:rPr lang="pt-BR" sz="2800" dirty="0" smtClean="0">
                <a:cs typeface="Times New Roman" charset="0"/>
              </a:rPr>
              <a:t>).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5468"/>
            <a:ext cx="3419872" cy="1812532"/>
          </a:xfrm>
          <a:prstGeom prst="rect">
            <a:avLst/>
          </a:prstGeom>
        </p:spPr>
      </p:pic>
      <p:pic>
        <p:nvPicPr>
          <p:cNvPr id="9" name="Picture 12" descr="R - Histologia Vegetal - Extrutura Interna da Fol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59" y="4013817"/>
            <a:ext cx="3897392" cy="28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4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342557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719" y="0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58143" y="116059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Parênquima clorofiliano: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</p:txBody>
      </p:sp>
      <p:pic>
        <p:nvPicPr>
          <p:cNvPr id="9" name="Picture 2" descr="Folha Est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7" y="1705594"/>
            <a:ext cx="7370328" cy="515240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5481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342557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719" y="0"/>
            <a:ext cx="8229600" cy="1143000"/>
          </a:xfrm>
        </p:spPr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58143" y="116059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Parênquima clorofiliano: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3275335" y="2924175"/>
            <a:ext cx="2447925" cy="863600"/>
          </a:xfrm>
          <a:prstGeom prst="leftRightArrowCallout">
            <a:avLst>
              <a:gd name="adj1" fmla="val 25000"/>
              <a:gd name="adj2" fmla="val 25000"/>
              <a:gd name="adj3" fmla="val 35432"/>
              <a:gd name="adj4" fmla="val 50000"/>
            </a:avLst>
          </a:prstGeom>
          <a:solidFill>
            <a:schemeClr val="accent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b="1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54322" y="1835532"/>
            <a:ext cx="3325590" cy="3693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FUNÇÃO 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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FOTOSSÍNTESE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47203" y="2483604"/>
            <a:ext cx="3188693" cy="3693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LOCALIZAÇÃO 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Arial" charset="0"/>
                <a:sym typeface="Wingdings" pitchFamily="2" charset="2"/>
              </a:rPr>
              <a:t>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FOLHAS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054877" y="3140968"/>
            <a:ext cx="877163" cy="3693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latin typeface="Arial" charset="0"/>
              </a:rPr>
              <a:t>TIPOS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652518" y="5445224"/>
            <a:ext cx="2546808" cy="6463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charset="0"/>
              </a:rPr>
              <a:t>FOTOSSÍNTESE E AREJAMENTO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259632" y="3212976"/>
            <a:ext cx="1603837" cy="3693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latin typeface="Arial" charset="0"/>
              </a:rPr>
              <a:t>PALIÇÁDICO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090796" y="3131676"/>
            <a:ext cx="1505540" cy="3693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latin typeface="Arial" charset="0"/>
              </a:rPr>
              <a:t>LACUNOSO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99033" y="4077072"/>
            <a:ext cx="2836863" cy="3693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pt-BR" b="1" dirty="0">
                <a:latin typeface="Arial" charset="0"/>
              </a:rPr>
              <a:t>CÉLULAS CILÍNDRICAS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096794" y="4941168"/>
            <a:ext cx="1963038" cy="3693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latin typeface="Arial" charset="0"/>
              </a:rPr>
              <a:t>FOTOSSÍNTESE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5340672" y="3860800"/>
            <a:ext cx="3406775" cy="3693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pt-BR" b="1" dirty="0">
                <a:latin typeface="Arial" charset="0"/>
              </a:rPr>
              <a:t>CÉLULAS ARREDONDADAS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040467" y="4653136"/>
            <a:ext cx="1915909" cy="3693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latin typeface="Arial" charset="0"/>
              </a:rPr>
              <a:t>COM LACUNAS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2051372" y="3573016"/>
            <a:ext cx="0" cy="504825"/>
          </a:xfrm>
          <a:prstGeom prst="line">
            <a:avLst/>
          </a:prstGeom>
          <a:ln w="76200"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pt-BR" b="1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2051720" y="4437112"/>
            <a:ext cx="0" cy="503238"/>
          </a:xfrm>
          <a:prstGeom prst="line">
            <a:avLst/>
          </a:prstGeom>
          <a:ln w="76200"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pt-BR" b="1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6875785" y="3500438"/>
            <a:ext cx="0" cy="431800"/>
          </a:xfrm>
          <a:prstGeom prst="line">
            <a:avLst/>
          </a:prstGeom>
          <a:ln w="76200"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pt-BR" b="1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6876256" y="4221088"/>
            <a:ext cx="0" cy="431800"/>
          </a:xfrm>
          <a:prstGeom prst="line">
            <a:avLst/>
          </a:prstGeom>
          <a:ln w="76200"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pt-BR" b="1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>
            <a:off x="6876256" y="5013176"/>
            <a:ext cx="0" cy="431800"/>
          </a:xfrm>
          <a:prstGeom prst="line">
            <a:avLst/>
          </a:prstGeom>
          <a:ln w="76200"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39769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Parênquima </a:t>
            </a:r>
            <a:r>
              <a:rPr lang="pt-BR" sz="2800" b="1" dirty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 </a:t>
            </a: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de reserva: </a:t>
            </a:r>
          </a:p>
          <a:p>
            <a:pPr marL="0" indent="0" algn="just">
              <a:buNone/>
            </a:pPr>
            <a:r>
              <a:rPr lang="pt-BR" dirty="0" smtClean="0"/>
              <a:t>Especializados </a:t>
            </a:r>
            <a:r>
              <a:rPr lang="pt-BR" dirty="0"/>
              <a:t>em armazenar reservas de substâncias. Pode ser dividido em:</a:t>
            </a:r>
          </a:p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</a:rPr>
              <a:t>Parênquima </a:t>
            </a:r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aquífero: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800" dirty="0"/>
              <a:t>armazena </a:t>
            </a:r>
            <a:r>
              <a:rPr lang="pt-BR" sz="2800" dirty="0" smtClean="0"/>
              <a:t>água;</a:t>
            </a:r>
            <a:endParaRPr lang="pt-BR" sz="2800" b="1" dirty="0"/>
          </a:p>
          <a:p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Parênquima aerífero: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800" dirty="0"/>
              <a:t>armazena </a:t>
            </a:r>
            <a:r>
              <a:rPr lang="pt-BR" sz="2800" dirty="0" smtClean="0"/>
              <a:t>ar;</a:t>
            </a:r>
            <a:endParaRPr lang="pt-BR" sz="2800" b="1" dirty="0">
              <a:solidFill>
                <a:schemeClr val="accent2"/>
              </a:solidFill>
            </a:endParaRPr>
          </a:p>
          <a:p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Parênquima amilífero: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800" dirty="0"/>
              <a:t>armazena </a:t>
            </a:r>
            <a:r>
              <a:rPr lang="pt-BR" sz="2800" dirty="0" smtClean="0"/>
              <a:t>amido. </a:t>
            </a:r>
            <a:endParaRPr lang="pt-BR" sz="2800" dirty="0"/>
          </a:p>
          <a:p>
            <a:pPr algn="just">
              <a:buNone/>
            </a:pP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</a:rPr>
              <a:t>Parênquima </a:t>
            </a:r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aquífero: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800" dirty="0"/>
              <a:t>armazena </a:t>
            </a:r>
            <a:r>
              <a:rPr lang="pt-BR" sz="2800" dirty="0" smtClean="0"/>
              <a:t>água </a:t>
            </a:r>
            <a:endParaRPr lang="pt-BR" sz="2800" dirty="0"/>
          </a:p>
          <a:p>
            <a:pPr algn="just">
              <a:buNone/>
            </a:pP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2" y="2154819"/>
            <a:ext cx="2703017" cy="3434421"/>
          </a:xfrm>
          <a:prstGeom prst="rect">
            <a:avLst/>
          </a:prstGeom>
        </p:spPr>
      </p:pic>
      <p:pic>
        <p:nvPicPr>
          <p:cNvPr id="9" name="Picture 3" descr="baob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820" y="2183020"/>
            <a:ext cx="1883355" cy="2757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ac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19" y="2183020"/>
            <a:ext cx="3033083" cy="253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2.bp.blogspot.com/-mhUMPTTJJdQ/TeBBpdIL35I/AAAAAAAAA54/BOXpucuwDyc/s1600/IMG_69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55" y="4824501"/>
            <a:ext cx="3052156" cy="20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19" y="4622307"/>
            <a:ext cx="2930515" cy="219788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0648"/>
            <a:ext cx="3194379" cy="2395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27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</a:rPr>
              <a:t>Parênquima </a:t>
            </a:r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aerífero: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800" dirty="0"/>
              <a:t>armazena </a:t>
            </a:r>
            <a:r>
              <a:rPr lang="pt-BR" sz="2800" dirty="0" smtClean="0"/>
              <a:t>ar;</a:t>
            </a:r>
            <a:endParaRPr lang="pt-BR" sz="2800" b="1" dirty="0">
              <a:solidFill>
                <a:schemeClr val="accent2"/>
              </a:solidFill>
            </a:endParaRPr>
          </a:p>
          <a:p>
            <a:pPr algn="just">
              <a:buNone/>
            </a:pP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</p:txBody>
      </p:sp>
      <p:pic>
        <p:nvPicPr>
          <p:cNvPr id="6" name="Picture 50" descr="cellestrelada.jpg (60338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030055"/>
            <a:ext cx="2736304" cy="268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Parênquima aerífero 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8" y="2033085"/>
            <a:ext cx="2693308" cy="3805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916832"/>
            <a:ext cx="3314700" cy="239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AERENQUI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7" y="4724781"/>
            <a:ext cx="2935704" cy="222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://t0.gstatic.com/images?q=tbn:ANd9GcS_Z7fL6ZguxBKp5Nj8atEkA9vYA5LJqloKmMKpOgwRqCkCZAizH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24781"/>
            <a:ext cx="2860923" cy="214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4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</a:rPr>
              <a:t>Parênquima </a:t>
            </a:r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amilífero:</a:t>
            </a:r>
            <a:r>
              <a:rPr lang="pt-BR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t-BR" sz="2800" dirty="0"/>
              <a:t>armazena </a:t>
            </a:r>
            <a:r>
              <a:rPr lang="pt-BR" sz="2800" dirty="0" smtClean="0"/>
              <a:t>amido. </a:t>
            </a:r>
            <a:endParaRPr lang="pt-BR" sz="2800" dirty="0"/>
          </a:p>
          <a:p>
            <a:pPr algn="just">
              <a:buNone/>
            </a:pP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</p:txBody>
      </p:sp>
      <p:pic>
        <p:nvPicPr>
          <p:cNvPr id="6" name="Picture 2" descr="Parênquima de reser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04" y="2348880"/>
            <a:ext cx="4045079" cy="295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arm4.static.flickr.com/3172/2970148764_9967d90c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62" y="1947843"/>
            <a:ext cx="3842976" cy="288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801" y="5085184"/>
            <a:ext cx="2390775" cy="1914525"/>
          </a:xfrm>
          <a:prstGeom prst="rect">
            <a:avLst/>
          </a:prstGeom>
        </p:spPr>
      </p:pic>
      <p:pic>
        <p:nvPicPr>
          <p:cNvPr id="10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38" y="773093"/>
            <a:ext cx="17621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MILIFEROENDOSPERM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76" y="4234411"/>
            <a:ext cx="3486725" cy="26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Parênquima </a:t>
            </a:r>
            <a:r>
              <a:rPr lang="pt-BR" sz="2800" b="1" dirty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 </a:t>
            </a: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de </a:t>
            </a:r>
            <a:r>
              <a:rPr lang="pt-BR" sz="2800" b="1" dirty="0" err="1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preeenchimento</a:t>
            </a: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: </a:t>
            </a:r>
            <a:r>
              <a:rPr lang="pt-BR" sz="2800" dirty="0">
                <a:cs typeface="Times New Roman" charset="0"/>
              </a:rPr>
              <a:t>Preencher espaços; responsável pela </a:t>
            </a:r>
            <a:r>
              <a:rPr lang="pt-BR" sz="2800" dirty="0" smtClean="0">
                <a:cs typeface="Times New Roman" charset="0"/>
              </a:rPr>
              <a:t>forma </a:t>
            </a:r>
            <a:r>
              <a:rPr lang="pt-BR" sz="2800" dirty="0">
                <a:cs typeface="Times New Roman" charset="0"/>
              </a:rPr>
              <a:t>dos órgãos.</a:t>
            </a: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  </a:t>
            </a:r>
            <a:r>
              <a:rPr lang="pt-BR" sz="2800" dirty="0" smtClean="0">
                <a:cs typeface="Times New Roman" charset="0"/>
              </a:rPr>
              <a:t>L</a:t>
            </a:r>
            <a:r>
              <a:rPr lang="pt-BR" sz="2800" dirty="0" smtClean="0"/>
              <a:t>ocalizam-se </a:t>
            </a:r>
            <a:r>
              <a:rPr lang="pt-BR" sz="2800" dirty="0"/>
              <a:t>basicamente no córtex e na medula da planta, sendo denominados, respectivamente, parênquima cortical e parênquima medular</a:t>
            </a:r>
            <a:r>
              <a:rPr lang="pt-BR" sz="2800" dirty="0" smtClean="0"/>
              <a:t>.</a:t>
            </a:r>
          </a:p>
          <a:p>
            <a:pPr marL="0" indent="0" algn="just">
              <a:buNone/>
            </a:pPr>
            <a:r>
              <a:rPr lang="pt-BR" sz="2800" dirty="0"/>
              <a:t/>
            </a:r>
            <a:br>
              <a:rPr lang="pt-BR" sz="2800" dirty="0"/>
            </a:br>
            <a:endParaRPr lang="pt-BR" sz="2800" b="1" dirty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37" y="3850206"/>
            <a:ext cx="532859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7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4" descr="tecidos vegetais - 2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196752"/>
            <a:ext cx="6120680" cy="592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95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Picture 4" descr="tecidos vegetais - 21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0841"/>
            <a:ext cx="8208963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7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404664"/>
            <a:ext cx="8472629" cy="61818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 smtClean="0">
                <a:cs typeface="Times New Roman" charset="0"/>
              </a:rPr>
              <a:t>Tecidos meristemáticos:</a:t>
            </a:r>
          </a:p>
          <a:p>
            <a:pPr algn="just">
              <a:lnSpc>
                <a:spcPct val="90000"/>
              </a:lnSpc>
            </a:pPr>
            <a:r>
              <a:rPr lang="pt-BR" dirty="0" smtClean="0"/>
              <a:t>O núcleo é volumoso, havendo a presença </a:t>
            </a:r>
            <a:r>
              <a:rPr lang="pt-BR" dirty="0"/>
              <a:t>de precursores de </a:t>
            </a:r>
            <a:r>
              <a:rPr lang="pt-BR" dirty="0" err="1"/>
              <a:t>plastos</a:t>
            </a:r>
            <a:r>
              <a:rPr lang="pt-BR" dirty="0"/>
              <a:t>, os </a:t>
            </a:r>
            <a:r>
              <a:rPr lang="pt-BR" dirty="0" err="1" smtClean="0"/>
              <a:t>proplastídeos</a:t>
            </a:r>
            <a:r>
              <a:rPr lang="pt-BR" dirty="0" smtClean="0"/>
              <a:t>;</a:t>
            </a:r>
          </a:p>
          <a:p>
            <a:pPr algn="just">
              <a:lnSpc>
                <a:spcPct val="90000"/>
              </a:lnSpc>
            </a:pPr>
            <a:r>
              <a:rPr lang="pt-BR" dirty="0" smtClean="0"/>
              <a:t>É verificada a ausência </a:t>
            </a:r>
            <a:r>
              <a:rPr lang="pt-BR" dirty="0"/>
              <a:t>de espaços intercelulares.</a:t>
            </a:r>
          </a:p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4" descr="plastíd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2"/>
          <a:stretch>
            <a:fillRect/>
          </a:stretch>
        </p:blipFill>
        <p:spPr bwMode="auto">
          <a:xfrm>
            <a:off x="72603" y="4277370"/>
            <a:ext cx="4427389" cy="2175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04" y="3652909"/>
            <a:ext cx="1943097" cy="1264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4"/>
          <a:stretch/>
        </p:blipFill>
        <p:spPr>
          <a:xfrm>
            <a:off x="4508721" y="4917026"/>
            <a:ext cx="2378873" cy="19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3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sz="3200" b="1" dirty="0" smtClean="0">
                <a:cs typeface="Times New Roman" charset="0"/>
              </a:rPr>
              <a:t>Tecidos de condução: </a:t>
            </a:r>
            <a:r>
              <a:rPr lang="pt-BR" sz="3200" dirty="0"/>
              <a:t>Presentes nas plantas vasculares ou traqueófitas. É o tecido que se encarrega de transportar pelo corpo do vegetal todas as substâncias necessárias à vida dos mesmos.</a:t>
            </a:r>
            <a:endParaRPr lang="pt-BR" sz="3200" b="1" dirty="0" smtClean="0">
              <a:cs typeface="Times New Roman" charset="0"/>
            </a:endParaRPr>
          </a:p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 (Lenho) </a:t>
            </a:r>
            <a:endParaRPr lang="pt-BR" b="1" dirty="0" smtClean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 (Líber)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Picture 7" descr="ASPARAGUS ROOT STELE (25X)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47" y="3732921"/>
            <a:ext cx="3888557" cy="310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sz="3200" b="1" dirty="0" smtClean="0">
                <a:cs typeface="Times New Roman" charset="0"/>
              </a:rPr>
              <a:t>Tecidos de condução: </a:t>
            </a:r>
            <a:endParaRPr lang="pt-BR" sz="3200" b="1" dirty="0" smtClean="0">
              <a:cs typeface="Times New Roman" charset="0"/>
            </a:endParaRPr>
          </a:p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 (Lenho) </a:t>
            </a:r>
            <a:endParaRPr lang="pt-BR" b="1" dirty="0" smtClean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 (Líber)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04615"/>
            <a:ext cx="3250821" cy="411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10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sz="3200" b="1" dirty="0" smtClean="0">
                <a:cs typeface="Times New Roman" charset="0"/>
              </a:rPr>
              <a:t>Tecidos de condução: </a:t>
            </a:r>
            <a:endParaRPr lang="pt-BR" sz="3200" b="1" dirty="0" smtClean="0">
              <a:cs typeface="Times New Roman" charset="0"/>
            </a:endParaRPr>
          </a:p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 (Lenho) </a:t>
            </a:r>
            <a:endParaRPr lang="pt-BR" b="1" dirty="0" smtClean="0">
              <a:solidFill>
                <a:schemeClr val="accent3">
                  <a:lumMod val="50000"/>
                </a:schemeClr>
              </a:solidFill>
              <a:cs typeface="Times New Roman" charset="0"/>
            </a:endParaRPr>
          </a:p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-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FLOEMA (Líber)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XILEMA: </a:t>
            </a:r>
            <a:endParaRPr lang="pt-BR" sz="2400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0" y="0"/>
            <a:ext cx="7274891" cy="621885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04" y="4707780"/>
            <a:ext cx="3230696" cy="22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XILEMA: </a:t>
            </a:r>
            <a:endParaRPr lang="pt-BR" sz="2400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400"/>
            <a:ext cx="3067050" cy="24384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61" y="1634024"/>
            <a:ext cx="2424542" cy="33791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84959"/>
            <a:ext cx="3810000" cy="340042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7800"/>
            <a:ext cx="1800200" cy="18002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1597478"/>
            <a:ext cx="3899577" cy="2191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93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lnSpcReduction="10000"/>
          </a:bodyPr>
          <a:lstStyle/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 (Lenho): </a:t>
            </a:r>
            <a:r>
              <a:rPr lang="pt-BR" dirty="0">
                <a:cs typeface="Times New Roman" charset="0"/>
                <a:sym typeface="Wingdings" pitchFamily="2" charset="2"/>
              </a:rPr>
              <a:t>Sistema de vasos que percorre o corpo da planta tendo agregado células de preenchimento (parênquima) e de sustentação (fibras esclerenquimáticas). O lenho é um tecido morto, devido à lignificação das células</a:t>
            </a:r>
            <a:r>
              <a:rPr lang="pt-BR" dirty="0" smtClean="0">
                <a:cs typeface="Times New Roman" charset="0"/>
                <a:sym typeface="Wingdings" pitchFamily="2" charset="2"/>
              </a:rPr>
              <a:t>.</a:t>
            </a:r>
          </a:p>
          <a:p>
            <a:pPr marL="0" lvl="1" indent="0" algn="just">
              <a:buNone/>
            </a:pPr>
            <a:r>
              <a:rPr lang="pt-BR" dirty="0" smtClean="0"/>
              <a:t>Responsável </a:t>
            </a:r>
            <a:r>
              <a:rPr lang="pt-BR" dirty="0"/>
              <a:t>por transportar água e sais minerais, absorvidos do solo, e transportar essas substâncias inorgânicas até as folhas, onde são utilizados no processo da </a:t>
            </a:r>
            <a:r>
              <a:rPr lang="pt-BR" dirty="0" smtClean="0"/>
              <a:t>fotossíntese.</a:t>
            </a:r>
            <a:endParaRPr lang="pt-BR" dirty="0">
              <a:cs typeface="Times New Roman" charset="0"/>
              <a:sym typeface="Wingdings" pitchFamily="2" charset="2"/>
            </a:endParaRPr>
          </a:p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 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54" y="4809685"/>
            <a:ext cx="1469666" cy="204831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20" y="4809684"/>
            <a:ext cx="2984580" cy="21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51" y="5589240"/>
            <a:ext cx="1889349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 (Lenho): </a:t>
            </a:r>
            <a:r>
              <a:rPr lang="pt-BR" dirty="0"/>
              <a:t>Formados por células mortas, impregnadas de lignina. O material que forma a célula, ao se decompor, deixa canais através dos quais uma célula se comunica com a </a:t>
            </a:r>
            <a:r>
              <a:rPr lang="pt-BR" dirty="0" smtClean="0"/>
              <a:t>outra.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 </a:t>
            </a:r>
            <a:endParaRPr lang="pt-BR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229857"/>
            <a:ext cx="6444209" cy="336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5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XILEMA: </a:t>
            </a:r>
            <a:r>
              <a:rPr lang="pt-BR" dirty="0" smtClean="0">
                <a:cs typeface="Times New Roman" charset="0"/>
              </a:rPr>
              <a:t>Tipos de células.</a:t>
            </a:r>
          </a:p>
          <a:p>
            <a:pPr algn="just">
              <a:lnSpc>
                <a:spcPct val="90000"/>
              </a:lnSpc>
            </a:pPr>
            <a:r>
              <a:rPr lang="pt-BR" sz="2800" dirty="0" err="1">
                <a:cs typeface="Times New Roman" charset="0"/>
              </a:rPr>
              <a:t>Traqueídes</a:t>
            </a:r>
            <a:r>
              <a:rPr lang="pt-BR" sz="2800" dirty="0">
                <a:cs typeface="Times New Roman" charset="0"/>
              </a:rPr>
              <a:t> - comunicação por pontuações</a:t>
            </a:r>
          </a:p>
          <a:p>
            <a:pPr algn="just">
              <a:lnSpc>
                <a:spcPct val="90000"/>
              </a:lnSpc>
            </a:pPr>
            <a:r>
              <a:rPr lang="pt-BR" sz="2800" dirty="0">
                <a:cs typeface="Times New Roman" charset="0"/>
              </a:rPr>
              <a:t>Elementos de vasos </a:t>
            </a:r>
            <a:r>
              <a:rPr lang="pt-BR" sz="2800" dirty="0" smtClean="0">
                <a:cs typeface="Times New Roman" charset="0"/>
              </a:rPr>
              <a:t>(</a:t>
            </a:r>
            <a:r>
              <a:rPr lang="pt-BR" sz="2800" dirty="0" err="1">
                <a:cs typeface="Times New Roman" charset="0"/>
              </a:rPr>
              <a:t>traquéia</a:t>
            </a:r>
            <a:r>
              <a:rPr lang="pt-BR" sz="2800" dirty="0">
                <a:cs typeface="Times New Roman" charset="0"/>
              </a:rPr>
              <a:t>) - células perfuradas</a:t>
            </a:r>
          </a:p>
          <a:p>
            <a:pPr algn="just">
              <a:lnSpc>
                <a:spcPct val="90000"/>
              </a:lnSpc>
              <a:buNone/>
            </a:pPr>
            <a:r>
              <a:rPr lang="pt-BR" sz="2800" dirty="0">
                <a:cs typeface="Times New Roman" charset="0"/>
              </a:rPr>
              <a:t>				   </a:t>
            </a:r>
            <a:r>
              <a:rPr lang="pt-BR" sz="2800" dirty="0" smtClean="0">
                <a:cs typeface="Times New Roman" charset="0"/>
              </a:rPr>
              <a:t>                  - </a:t>
            </a:r>
            <a:r>
              <a:rPr lang="pt-BR" sz="2800" dirty="0">
                <a:cs typeface="Times New Roman" charset="0"/>
              </a:rPr>
              <a:t>típico de angiospermas</a:t>
            </a:r>
          </a:p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 </a:t>
            </a:r>
            <a:endParaRPr lang="pt-BR" sz="2400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" y="3423579"/>
            <a:ext cx="2986906" cy="343442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93" y="3696683"/>
            <a:ext cx="4117014" cy="2889827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34" y="5141596"/>
            <a:ext cx="2299489" cy="17164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40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XILEMA: </a:t>
            </a:r>
            <a:endParaRPr lang="pt-BR" sz="2400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" y="1984723"/>
            <a:ext cx="2879759" cy="467046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54" y="1320184"/>
            <a:ext cx="5057366" cy="55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95534" y="260648"/>
            <a:ext cx="8472629" cy="6325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Tecidos vegetais</a:t>
            </a: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cs typeface="Times New Roman" charset="0"/>
              </a:rPr>
              <a:t>XILEMA: </a:t>
            </a:r>
            <a:endParaRPr lang="pt-BR" sz="2400" dirty="0">
              <a:cs typeface="Times New Roman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025"/>
            <a:ext cx="5219700" cy="475297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1729528"/>
            <a:ext cx="3941927" cy="33881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189768"/>
            <a:ext cx="2234952" cy="166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9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17855</TotalTime>
  <Words>2660</Words>
  <Application>Microsoft Office PowerPoint</Application>
  <PresentationFormat>Apresentação na tela (4:3)</PresentationFormat>
  <Paragraphs>505</Paragraphs>
  <Slides>113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113</vt:i4>
      </vt:variant>
    </vt:vector>
  </HeadingPairs>
  <TitlesOfParts>
    <vt:vector size="115" baseType="lpstr">
      <vt:lpstr>Tema do Office</vt:lpstr>
      <vt:lpstr>Imagem de bitmap</vt:lpstr>
      <vt:lpstr>Apresentação do PowerPoint</vt:lpstr>
      <vt:lpstr>Tecidos vegetais</vt:lpstr>
      <vt:lpstr>Tecidos vegetais</vt:lpstr>
      <vt:lpstr>Apresentação do PowerPoint</vt:lpstr>
      <vt:lpstr>Apresentação do PowerPoint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Tecidos vegetais</vt:lpstr>
      <vt:lpstr>Apresentação do PowerPoint</vt:lpstr>
      <vt:lpstr>Tecidos vegetais</vt:lpstr>
      <vt:lpstr>Tecidos vegetais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Hélida</dc:creator>
  <cp:lastModifiedBy>Hélida</cp:lastModifiedBy>
  <cp:revision>196</cp:revision>
  <dcterms:created xsi:type="dcterms:W3CDTF">2013-02-10T15:35:40Z</dcterms:created>
  <dcterms:modified xsi:type="dcterms:W3CDTF">2013-03-08T12:12:17Z</dcterms:modified>
</cp:coreProperties>
</file>