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7"/>
  </p:notesMasterIdLst>
  <p:handoutMasterIdLst>
    <p:handoutMasterId r:id="rId8"/>
  </p:handoutMasterIdLst>
  <p:sldIdLst>
    <p:sldId id="269" r:id="rId3"/>
    <p:sldId id="267" r:id="rId4"/>
    <p:sldId id="275" r:id="rId5"/>
    <p:sldId id="268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67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pos="3839">
          <p15:clr>
            <a:srgbClr val="A4A3A4"/>
          </p15:clr>
        </p15:guide>
        <p15:guide id="5" pos="815">
          <p15:clr>
            <a:srgbClr val="A4A3A4"/>
          </p15:clr>
        </p15:guide>
        <p15:guide id="6" pos="68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618" y="60"/>
      </p:cViewPr>
      <p:guideLst>
        <p:guide orient="horz" pos="2160"/>
        <p:guide orient="horz" pos="367"/>
        <p:guide orient="horz" pos="3888"/>
        <p:guide pos="3839"/>
        <p:guide pos="815"/>
        <p:guide pos="686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20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A0844-C266-46EC-A036-E1634F64C44A}" type="datetimeFigureOut">
              <a:rPr lang="pt-BR" smtClean="0"/>
              <a:t>23/10/2014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88AA-226D-4237-A99F-5C4B97F43BA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313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08BCD-7B2F-4BCE-87AF-5D67EFFE4D17}" type="datetimeFigureOut">
              <a:rPr lang="pt-BR" smtClean="0"/>
              <a:t>23/10/2014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20688" y="4283968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1353-EEA5-436B-AB14-1D84B195E66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6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" y="0"/>
            <a:ext cx="12188823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8" name="Round Single Corner Retângulo 7"/>
          <p:cNvSpPr/>
          <p:nvPr/>
        </p:nvSpPr>
        <p:spPr bwMode="ltGray">
          <a:xfrm rot="10800000" flipH="1" flipV="1">
            <a:off x="6926759" y="228598"/>
            <a:ext cx="5035054" cy="5715002"/>
          </a:xfrm>
          <a:prstGeom prst="round1Rect">
            <a:avLst>
              <a:gd name="adj" fmla="val 58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0" y="3"/>
            <a:ext cx="6926756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8013" y="1703718"/>
            <a:ext cx="5791200" cy="37338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85014" y="3429000"/>
            <a:ext cx="4572000" cy="1905000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66013" y="3"/>
            <a:ext cx="47228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83151" y="234351"/>
            <a:ext cx="3773863" cy="46424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sz="44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lvl="0">
              <a:lnSpc>
                <a:spcPct val="80000"/>
              </a:lnSpc>
            </a:pPr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872936" y="5029200"/>
            <a:ext cx="3782586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917-CE56-4645-8050-1555FA0B180B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DA2-3CE4-45BB-9F6F-628A0CFBDB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1" name="Round Single Corner Retângulo 20"/>
          <p:cNvSpPr/>
          <p:nvPr/>
        </p:nvSpPr>
        <p:spPr bwMode="ltGray">
          <a:xfrm rot="10800000" flipV="1">
            <a:off x="227013" y="234351"/>
            <a:ext cx="7238999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flipH="1">
            <a:off x="457198" y="465283"/>
            <a:ext cx="6780215" cy="5249717"/>
          </a:xfrm>
          <a:prstGeom prst="round1Rect">
            <a:avLst>
              <a:gd name="adj" fmla="val 4287"/>
            </a:avLst>
          </a:prstGeo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15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Vertical Espaço Reservado para Text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371600">
              <a:defRPr/>
            </a:lvl6pPr>
            <a:lvl7pPr marL="1600200">
              <a:defRPr/>
            </a:lvl7pPr>
            <a:lvl8pPr marL="1828800">
              <a:defRPr baseline="0"/>
            </a:lvl8pPr>
            <a:lvl9pPr marL="2057400">
              <a:defRPr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Espaço Reservado para Texto 2"/>
          <p:cNvSpPr>
            <a:spLocks noGrp="1"/>
          </p:cNvSpPr>
          <p:nvPr>
            <p:ph type="body" orient="vert" idx="1"/>
          </p:nvPr>
        </p:nvSpPr>
        <p:spPr>
          <a:xfrm>
            <a:off x="1293813" y="582613"/>
            <a:ext cx="8183562" cy="55895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Vertical Título 1"/>
          <p:cNvSpPr>
            <a:spLocks noGrp="1"/>
          </p:cNvSpPr>
          <p:nvPr>
            <p:ph type="title" orient="vert"/>
          </p:nvPr>
        </p:nvSpPr>
        <p:spPr>
          <a:xfrm>
            <a:off x="9705974" y="582613"/>
            <a:ext cx="1951037" cy="55895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o Títul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0" y="3"/>
            <a:ext cx="51800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8013" y="914400"/>
            <a:ext cx="4190999" cy="38862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7799" y="4953000"/>
            <a:ext cx="4201213" cy="990599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Imagem 4"/>
          <p:cNvSpPr>
            <a:spLocks noGrp="1"/>
          </p:cNvSpPr>
          <p:nvPr>
            <p:ph type="pic" sz="quarter" idx="13"/>
          </p:nvPr>
        </p:nvSpPr>
        <p:spPr>
          <a:xfrm>
            <a:off x="5180013" y="228600"/>
            <a:ext cx="6781800" cy="5715000"/>
          </a:xfrm>
          <a:prstGeom prst="round1Rect">
            <a:avLst>
              <a:gd name="adj" fmla="val 5636"/>
            </a:avLst>
          </a:prstGeom>
          <a:solidFill>
            <a:schemeClr val="bg2"/>
          </a:solidFill>
        </p:spPr>
        <p:txBody>
          <a:bodyPr tIns="914400"/>
          <a:lstStyle>
            <a:lvl1pPr marL="0" indent="0" algn="ctr">
              <a:buNone/>
              <a:defRPr/>
            </a:lvl1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13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2876"/>
            <a:ext cx="12188952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451144" y="0"/>
            <a:ext cx="4737681" cy="64770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10" name="Round Single Corner Retângulo 9"/>
          <p:cNvSpPr/>
          <p:nvPr/>
        </p:nvSpPr>
        <p:spPr bwMode="ltGray">
          <a:xfrm rot="10800000" flipV="1">
            <a:off x="219973" y="234351"/>
            <a:ext cx="7237410" cy="60140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0" y="6477000"/>
            <a:ext cx="121889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5638801" cy="4191000"/>
          </a:xfrm>
        </p:spPr>
        <p:txBody>
          <a:bodyPr anchor="b">
            <a:noAutofit/>
          </a:bodyPr>
          <a:lstStyle>
            <a:lvl1pPr algn="l">
              <a:defRPr sz="54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3813" y="5029200"/>
            <a:ext cx="5638800" cy="9144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93813" y="1981200"/>
            <a:ext cx="4648201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46811" y="1981200"/>
            <a:ext cx="4648203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93813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 baseline="0"/>
            </a:lvl8pPr>
            <a:lvl9pPr marL="2057400">
              <a:defRPr sz="16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49862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49862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0" name="Round Single Corner Retângulo 9"/>
          <p:cNvSpPr/>
          <p:nvPr/>
        </p:nvSpPr>
        <p:spPr bwMode="ltGray">
          <a:xfrm rot="10800000" flipH="1" flipV="1">
            <a:off x="4722814" y="234351"/>
            <a:ext cx="7237538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0" y="1"/>
            <a:ext cx="4722811" cy="61722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197" y="234351"/>
            <a:ext cx="3773863" cy="4642450"/>
          </a:xfrm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983" y="5029199"/>
            <a:ext cx="3782586" cy="9144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45139" y="465285"/>
            <a:ext cx="6786614" cy="52497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477000"/>
            <a:ext cx="119603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1960352" y="6477000"/>
            <a:ext cx="228473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" y="0"/>
            <a:ext cx="12188825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pt-BR" dirty="0"/>
          </a:p>
        </p:txBody>
      </p:sp>
      <p:sp>
        <p:nvSpPr>
          <p:cNvPr id="10" name="Round Single Corner Retângulo 9"/>
          <p:cNvSpPr/>
          <p:nvPr/>
        </p:nvSpPr>
        <p:spPr>
          <a:xfrm>
            <a:off x="0" y="228600"/>
            <a:ext cx="11961877" cy="6248400"/>
          </a:xfrm>
          <a:prstGeom prst="round1Rect">
            <a:avLst>
              <a:gd name="adj" fmla="val 45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9601202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913811" y="6248400"/>
            <a:ext cx="1091459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pt-BR" smtClean="0"/>
              <a:pPr/>
              <a:t>23/10/2014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93813" y="6248400"/>
            <a:ext cx="7467598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133011" y="6248400"/>
            <a:ext cx="762003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33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pt-BR" sz="6000" b="0" i="0" dirty="0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Cambria"/>
                <a:ea typeface="+mj-ea"/>
                <a:cs typeface="+mj-cs"/>
              </a:rPr>
              <a:t>Pesquisa</a:t>
            </a:r>
            <a:endParaRPr lang="pt-BR" sz="6000" b="0" i="0" dirty="0">
              <a:solidFill>
                <a:schemeClr val="bg1"/>
              </a:solidFill>
              <a:effectLst>
                <a:outerShdw blurRad="88900" algn="ctr">
                  <a:prstClr val="black">
                    <a:alpha val="35000"/>
                  </a:prstClr>
                </a:outerShdw>
              </a:effectLst>
              <a:latin typeface="Cambria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pt-BR" dirty="0" smtClean="0">
                <a:solidFill>
                  <a:srgbClr val="488E4A">
                    <a:lumMod val="20000"/>
                  </a:srgbClr>
                </a:solidFill>
              </a:rPr>
              <a:t>Caracterização de famílias botânicas</a:t>
            </a:r>
            <a:endParaRPr lang="pt-BR" sz="2000" b="0" i="0" dirty="0">
              <a:solidFill>
                <a:srgbClr val="488E4A">
                  <a:lumMod val="20000"/>
                </a:srgbClr>
              </a:solidFill>
            </a:endParaRPr>
          </a:p>
        </p:txBody>
      </p:sp>
      <p:pic>
        <p:nvPicPr>
          <p:cNvPr id="5" name="Espaço Reservado para Imagem 4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808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Famílias botânicas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Fazer uma pesquisa sobre as principais famílias botânicas relacionadas à atividade agrícola: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Características das plantas pertencentes às </a:t>
            </a:r>
            <a:r>
              <a:rPr lang="pt-BR" dirty="0"/>
              <a:t>famílias (importância da </a:t>
            </a:r>
            <a:r>
              <a:rPr lang="pt-BR" dirty="0" smtClean="0"/>
              <a:t>famílias, características botânicas como </a:t>
            </a:r>
            <a:r>
              <a:rPr lang="pt-BR" dirty="0" smtClean="0"/>
              <a:t>flores, folhas, </a:t>
            </a:r>
            <a:r>
              <a:rPr lang="pt-BR" dirty="0" smtClean="0"/>
              <a:t>frutos, </a:t>
            </a:r>
            <a:r>
              <a:rPr lang="pt-BR" dirty="0" err="1" smtClean="0"/>
              <a:t>raizes</a:t>
            </a:r>
            <a:r>
              <a:rPr lang="pt-BR" dirty="0" smtClean="0"/>
              <a:t>, caules,  </a:t>
            </a:r>
            <a:r>
              <a:rPr lang="pt-BR" dirty="0" smtClean="0"/>
              <a:t>hábito de crescimento, etc.);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Exemplos das principais </a:t>
            </a:r>
            <a:r>
              <a:rPr lang="pt-BR" dirty="0" smtClean="0"/>
              <a:t>espécies</a:t>
            </a:r>
            <a:r>
              <a:rPr lang="pt-BR" dirty="0"/>
              <a:t> </a:t>
            </a:r>
            <a:r>
              <a:rPr lang="pt-BR" dirty="0" smtClean="0"/>
              <a:t>(nome vulgar, nome científico, fotografias e importância econômica, farmacêutica, ambiental, etc.);</a:t>
            </a:r>
          </a:p>
          <a:p>
            <a:pPr>
              <a:buFontTx/>
              <a:buChar char="-"/>
            </a:pPr>
            <a:r>
              <a:rPr lang="pt-BR" dirty="0" smtClean="0"/>
              <a:t>As que tivere</a:t>
            </a:r>
            <a:r>
              <a:rPr lang="pt-BR" dirty="0" smtClean="0"/>
              <a:t>m subfamílias devem ser descritas; </a:t>
            </a:r>
          </a:p>
          <a:p>
            <a:pPr>
              <a:buFontTx/>
              <a:buChar char="-"/>
            </a:pPr>
            <a:r>
              <a:rPr lang="pt-BR" dirty="0" smtClean="0">
                <a:solidFill>
                  <a:srgbClr val="FF0000"/>
                </a:solidFill>
              </a:rPr>
              <a:t>Regras da ABNT!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7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Principais </a:t>
            </a:r>
            <a:r>
              <a:rPr lang="pt-BR" sz="5400" dirty="0" smtClean="0"/>
              <a:t>famílias botânicas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pt-BR" dirty="0" smtClean="0"/>
              <a:t>Considerem os exemplos de maior relevância para a agricultura.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945139" y="465285"/>
            <a:ext cx="3093489" cy="5249716"/>
          </a:xfrm>
        </p:spPr>
        <p:txBody>
          <a:bodyPr/>
          <a:lstStyle/>
          <a:p>
            <a:pPr>
              <a:buFontTx/>
              <a:buChar char="-"/>
            </a:pPr>
            <a:r>
              <a:rPr lang="pt-BR" i="1" dirty="0" err="1" smtClean="0"/>
              <a:t>Poaceae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Fabaceae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Anacardiaceae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Musaceae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Passifloraceae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Euphobiaceae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Solanaceae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Malvaceae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Caricaceae</a:t>
            </a:r>
            <a:endParaRPr lang="pt-BR" i="1" dirty="0" smtClean="0"/>
          </a:p>
          <a:p>
            <a:pPr>
              <a:buFontTx/>
              <a:buChar char="-"/>
            </a:pPr>
            <a:endParaRPr lang="pt-BR" i="1" dirty="0"/>
          </a:p>
        </p:txBody>
      </p:sp>
      <p:sp>
        <p:nvSpPr>
          <p:cNvPr id="5" name="Espaço Reservado para Conteúdo 3"/>
          <p:cNvSpPr txBox="1">
            <a:spLocks/>
          </p:cNvSpPr>
          <p:nvPr/>
        </p:nvSpPr>
        <p:spPr>
          <a:xfrm>
            <a:off x="8326660" y="465285"/>
            <a:ext cx="3093489" cy="5249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pt-BR" i="1" dirty="0" err="1" smtClean="0"/>
              <a:t>Cactaceae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Lilliaceae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Convolvulaceae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 smtClean="0"/>
              <a:t>Cucurbitaceae</a:t>
            </a:r>
            <a:endParaRPr lang="pt-BR" i="1" dirty="0" smtClean="0"/>
          </a:p>
          <a:p>
            <a:pPr>
              <a:buFontTx/>
              <a:buChar char="-"/>
            </a:pPr>
            <a:r>
              <a:rPr lang="pt-BR" i="1" dirty="0" err="1"/>
              <a:t>Orchidaceae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54909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OBRIGADA</a:t>
            </a:r>
            <a:r>
              <a:rPr lang="pt-BR" dirty="0" smtClean="0"/>
              <a:t>!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Data de entrega: </a:t>
            </a:r>
            <a:r>
              <a:rPr lang="pt-BR" dirty="0" smtClean="0"/>
              <a:t>04/12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544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Living_16x9_TP102801095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_16x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tint val="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D3BD3F2-9CCE-4DAB-83AB-05CF741809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sobre a natureza (widescreen)</Template>
  <TotalTime>0</TotalTime>
  <Words>118</Words>
  <Application>Microsoft Office PowerPoint</Application>
  <PresentationFormat>Personalizar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Cambria</vt:lpstr>
      <vt:lpstr>EcoLiving_16x9_TP102801095</vt:lpstr>
      <vt:lpstr>Pesquisa</vt:lpstr>
      <vt:lpstr>Famílias botânicas</vt:lpstr>
      <vt:lpstr>Principais famílias botânicas</vt:lpstr>
      <vt:lpstr>OBRIGADA!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2013-11-14T14:13:04Z</dcterms:created>
  <dcterms:modified xsi:type="dcterms:W3CDTF">2014-10-24T15:15:41Z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TC028010969991</vt:lpwstr>
  </property>
</Properties>
</file>