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52"/>
  </p:notesMasterIdLst>
  <p:handoutMasterIdLst>
    <p:handoutMasterId r:id="rId53"/>
  </p:handoutMasterIdLst>
  <p:sldIdLst>
    <p:sldId id="267" r:id="rId3"/>
    <p:sldId id="278" r:id="rId4"/>
    <p:sldId id="268" r:id="rId5"/>
    <p:sldId id="279" r:id="rId6"/>
    <p:sldId id="281" r:id="rId7"/>
    <p:sldId id="282" r:id="rId8"/>
    <p:sldId id="283" r:id="rId9"/>
    <p:sldId id="280" r:id="rId10"/>
    <p:sldId id="284" r:id="rId11"/>
    <p:sldId id="286" r:id="rId12"/>
    <p:sldId id="287" r:id="rId13"/>
    <p:sldId id="285" r:id="rId14"/>
    <p:sldId id="293" r:id="rId15"/>
    <p:sldId id="302" r:id="rId16"/>
    <p:sldId id="318" r:id="rId17"/>
    <p:sldId id="298" r:id="rId18"/>
    <p:sldId id="296" r:id="rId19"/>
    <p:sldId id="289" r:id="rId20"/>
    <p:sldId id="303" r:id="rId21"/>
    <p:sldId id="291" r:id="rId22"/>
    <p:sldId id="292" r:id="rId23"/>
    <p:sldId id="308" r:id="rId24"/>
    <p:sldId id="297" r:id="rId25"/>
    <p:sldId id="294" r:id="rId26"/>
    <p:sldId id="304" r:id="rId27"/>
    <p:sldId id="290" r:id="rId28"/>
    <p:sldId id="309" r:id="rId29"/>
    <p:sldId id="305" r:id="rId30"/>
    <p:sldId id="306" r:id="rId31"/>
    <p:sldId id="317" r:id="rId32"/>
    <p:sldId id="310" r:id="rId33"/>
    <p:sldId id="307" r:id="rId34"/>
    <p:sldId id="300" r:id="rId35"/>
    <p:sldId id="311" r:id="rId36"/>
    <p:sldId id="301" r:id="rId37"/>
    <p:sldId id="312" r:id="rId38"/>
    <p:sldId id="315" r:id="rId39"/>
    <p:sldId id="314" r:id="rId40"/>
    <p:sldId id="299" r:id="rId41"/>
    <p:sldId id="316" r:id="rId42"/>
    <p:sldId id="313" r:id="rId43"/>
    <p:sldId id="319" r:id="rId44"/>
    <p:sldId id="320" r:id="rId45"/>
    <p:sldId id="321" r:id="rId46"/>
    <p:sldId id="328" r:id="rId47"/>
    <p:sldId id="288" r:id="rId48"/>
    <p:sldId id="322" r:id="rId49"/>
    <p:sldId id="323" r:id="rId50"/>
    <p:sldId id="32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15" userDrawn="1">
          <p15:clr>
            <a:srgbClr val="A4A3A4"/>
          </p15:clr>
        </p15:guide>
        <p15:guide id="3" orient="horz" pos="274" userDrawn="1">
          <p15:clr>
            <a:srgbClr val="A4A3A4"/>
          </p15:clr>
        </p15:guide>
        <p15:guide id="4" orient="horz" pos="3840" userDrawn="1">
          <p15:clr>
            <a:srgbClr val="A4A3A4"/>
          </p15:clr>
        </p15:guide>
        <p15:guide id="5" pos="2880" userDrawn="1">
          <p15:clr>
            <a:srgbClr val="A4A3A4"/>
          </p15:clr>
        </p15:guide>
        <p15:guide id="6" pos="5185" userDrawn="1">
          <p15:clr>
            <a:srgbClr val="A4A3A4"/>
          </p15:clr>
        </p15:guide>
        <p15:guide id="7" pos="57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8" d="100"/>
          <a:sy n="68" d="100"/>
        </p:scale>
        <p:origin x="1344" y="72"/>
      </p:cViewPr>
      <p:guideLst>
        <p:guide orient="horz" pos="2160"/>
        <p:guide orient="horz" pos="1015"/>
        <p:guide orient="horz" pos="274"/>
        <p:guide orient="horz" pos="3840"/>
        <p:guide pos="2880"/>
        <p:guide pos="5185"/>
        <p:guide pos="575"/>
      </p:guideLst>
    </p:cSldViewPr>
  </p:slideViewPr>
  <p:notesTextViewPr>
    <p:cViewPr>
      <p:scale>
        <a:sx n="100" d="100"/>
        <a:sy n="100" d="100"/>
      </p:scale>
      <p:origin x="0" y="0"/>
    </p:cViewPr>
  </p:notesTextViewPr>
  <p:notesViewPr>
    <p:cSldViewPr showGuides="1">
      <p:cViewPr varScale="1">
        <p:scale>
          <a:sx n="82" d="100"/>
          <a:sy n="82" d="100"/>
        </p:scale>
        <p:origin x="201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pt-BR" smtClean="0"/>
              <a:t>21/05/2014</a:t>
            </a:fld>
            <a:endParaRPr lang="pt-BR" dirty="0"/>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lang="pt-BR" smtClean="0"/>
              <a:t>‹nº›</a:t>
            </a:fld>
            <a:endParaRPr lang="pt-B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pt-BR" smtClean="0"/>
              <a:t>21/05/2014</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lang="pt-BR" smtClean="0"/>
              <a:t>‹nº›</a:t>
            </a:fld>
            <a:endParaRPr lang="pt-B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1032863" y="1905004"/>
            <a:ext cx="7078274" cy="1625599"/>
          </a:xfrm>
        </p:spPr>
        <p:txBody>
          <a:bodyPr>
            <a:normAutofit/>
          </a:bodyPr>
          <a:lstStyle>
            <a:lvl1pPr algn="ctr">
              <a:lnSpc>
                <a:spcPct val="90000"/>
              </a:lnSpc>
              <a:defRPr sz="3601">
                <a:solidFill>
                  <a:schemeClr val="tx2"/>
                </a:solidFill>
              </a:defRPr>
            </a:lvl1pPr>
          </a:lstStyle>
          <a:p>
            <a:r>
              <a:rPr lang="pt-BR" smtClean="0"/>
              <a:t>Clique para editar o título mestre</a:t>
            </a:r>
            <a:endParaRPr lang="pt-BR" dirty="0"/>
          </a:p>
        </p:txBody>
      </p:sp>
      <p:sp>
        <p:nvSpPr>
          <p:cNvPr id="3" name="Subtítulo 2"/>
          <p:cNvSpPr>
            <a:spLocks noGrp="1"/>
          </p:cNvSpPr>
          <p:nvPr>
            <p:ph type="subTitle" idx="1"/>
          </p:nvPr>
        </p:nvSpPr>
        <p:spPr>
          <a:xfrm>
            <a:off x="1036847" y="3657124"/>
            <a:ext cx="7074291" cy="991077"/>
          </a:xfrm>
        </p:spPr>
        <p:txBody>
          <a:bodyPr>
            <a:normAutofit/>
          </a:bodyPr>
          <a:lstStyle>
            <a:lvl1pPr marL="0" indent="0" algn="ctr">
              <a:spcBef>
                <a:spcPts val="0"/>
              </a:spcBef>
              <a:buNone/>
              <a:defRPr sz="1500" cap="all" baseline="0">
                <a:solidFill>
                  <a:schemeClr val="tx2"/>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pt-BR" smtClean="0"/>
              <a:t>Clique para editar o estilo do subtítulo mestre</a:t>
            </a:r>
            <a:endParaRPr lang="pt-BR" dirty="0"/>
          </a:p>
        </p:txBody>
      </p:sp>
      <p:sp>
        <p:nvSpPr>
          <p:cNvPr id="4" name="Espaço Reservado para Data 3"/>
          <p:cNvSpPr>
            <a:spLocks noGrp="1"/>
          </p:cNvSpPr>
          <p:nvPr>
            <p:ph type="dt" sz="half" idx="10"/>
          </p:nvPr>
        </p:nvSpPr>
        <p:spPr/>
        <p:txBody>
          <a:bodyPr/>
          <a:lstStyle>
            <a:lvl1pPr>
              <a:defRPr>
                <a:solidFill>
                  <a:schemeClr val="tx2"/>
                </a:solidFill>
              </a:defRPr>
            </a:lvl1pPr>
          </a:lstStyle>
          <a:p>
            <a:fld id="{8E36636D-D922-432D-A958-524484B5923D}" type="datetimeFigureOut">
              <a:rPr lang="pt-BR" smtClean="0"/>
              <a:pPr/>
              <a:t>21/05/2014</a:t>
            </a:fld>
            <a:endParaRPr lang="pt-BR" dirty="0"/>
          </a:p>
        </p:txBody>
      </p:sp>
      <p:sp>
        <p:nvSpPr>
          <p:cNvPr id="5" name="Espaço Reservado para Rodapé 4"/>
          <p:cNvSpPr>
            <a:spLocks noGrp="1"/>
          </p:cNvSpPr>
          <p:nvPr>
            <p:ph type="ftr" sz="quarter" idx="11"/>
          </p:nvPr>
        </p:nvSpPr>
        <p:spPr/>
        <p:txBody>
          <a:bodyPr/>
          <a:lstStyle>
            <a:lvl1pPr>
              <a:defRPr>
                <a:solidFill>
                  <a:schemeClr val="tx2"/>
                </a:solidFill>
              </a:defRPr>
            </a:lvl1pPr>
          </a:lstStyle>
          <a:p>
            <a:endParaRPr lang="pt-BR" dirty="0"/>
          </a:p>
        </p:txBody>
      </p:sp>
      <p:sp>
        <p:nvSpPr>
          <p:cNvPr id="6" name="Espaço Reservado para Número de Slide 5"/>
          <p:cNvSpPr>
            <a:spLocks noGrp="1"/>
          </p:cNvSpPr>
          <p:nvPr>
            <p:ph type="sldNum" sz="quarter" idx="12"/>
          </p:nvPr>
        </p:nvSpPr>
        <p:spPr/>
        <p:txBody>
          <a:bodyPr/>
          <a:lstStyle>
            <a:lvl1pPr>
              <a:defRPr>
                <a:solidFill>
                  <a:schemeClr val="tx2"/>
                </a:solidFill>
              </a:defRPr>
            </a:lvl1pPr>
          </a:lstStyle>
          <a:p>
            <a:fld id="{DF28FB93-0A08-4E7D-8E63-9EFA29F1E093}" type="slidenum">
              <a:rPr lang="pt-BR" smtClean="0"/>
              <a:pPr/>
              <a:t>‹nº›</a:t>
            </a:fld>
            <a:endParaRPr lang="pt-BR" dirty="0"/>
          </a:p>
        </p:txBody>
      </p:sp>
      <p:grpSp>
        <p:nvGrpSpPr>
          <p:cNvPr id="7" name="Grupo 6"/>
          <p:cNvGrpSpPr/>
          <p:nvPr/>
        </p:nvGrpSpPr>
        <p:grpSpPr>
          <a:xfrm>
            <a:off x="914400" y="1600200"/>
            <a:ext cx="7306712" cy="73152"/>
            <a:chOff x="914400" y="1200150"/>
            <a:chExt cx="7306712" cy="54864"/>
          </a:xfrm>
        </p:grpSpPr>
        <p:sp>
          <p:nvSpPr>
            <p:cNvPr id="8" name="Elipse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sp>
          <p:nvSpPr>
            <p:cNvPr id="9" name="Elipse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grpSp>
          <p:nvGrpSpPr>
            <p:cNvPr id="10" name="Grupo 9"/>
            <p:cNvGrpSpPr/>
            <p:nvPr/>
          </p:nvGrpSpPr>
          <p:grpSpPr>
            <a:xfrm>
              <a:off x="1036847" y="1207626"/>
              <a:ext cx="7074290" cy="38998"/>
              <a:chOff x="2141408" y="1752956"/>
              <a:chExt cx="7315200" cy="38998"/>
            </a:xfrm>
            <a:solidFill>
              <a:schemeClr val="tx2"/>
            </a:solidFill>
          </p:grpSpPr>
          <p:cxnSp>
            <p:nvCxnSpPr>
              <p:cNvPr id="11" name="Conector reto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o 12"/>
          <p:cNvGrpSpPr/>
          <p:nvPr/>
        </p:nvGrpSpPr>
        <p:grpSpPr>
          <a:xfrm>
            <a:off x="914400" y="4851400"/>
            <a:ext cx="7306712" cy="73152"/>
            <a:chOff x="914400" y="3638550"/>
            <a:chExt cx="7306712" cy="54864"/>
          </a:xfrm>
        </p:grpSpPr>
        <p:sp>
          <p:nvSpPr>
            <p:cNvPr id="14" name="Elipse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sp>
          <p:nvSpPr>
            <p:cNvPr id="15" name="Elipse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grpSp>
          <p:nvGrpSpPr>
            <p:cNvPr id="16" name="Grupo 15"/>
            <p:cNvGrpSpPr/>
            <p:nvPr/>
          </p:nvGrpSpPr>
          <p:grpSpPr>
            <a:xfrm>
              <a:off x="1036847" y="3646026"/>
              <a:ext cx="7074290" cy="38998"/>
              <a:chOff x="2141408" y="1752956"/>
              <a:chExt cx="7315200" cy="38998"/>
            </a:xfrm>
            <a:solidFill>
              <a:schemeClr val="tx2"/>
            </a:solidFill>
          </p:grpSpPr>
          <p:cxnSp>
            <p:nvCxnSpPr>
              <p:cNvPr id="17" name="Conector reto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Vertical Espaço Reservado para Texto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8E36636D-D922-432D-A958-524484B5923D}" type="datetimeFigureOut">
              <a:rPr lang="pt-BR" smtClean="0"/>
              <a:pPr/>
              <a:t>21/05/2014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F28FB93-0A08-4E7D-8E63-9EFA29F1E093}" type="slidenum">
              <a:rPr lang="pt-BR" smtClean="0"/>
              <a:pPr/>
              <a:t>‹nº›</a:t>
            </a:fld>
            <a:endParaRPr lang="pt-B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ítulo 1"/>
          <p:cNvSpPr>
            <a:spLocks noGrp="1"/>
          </p:cNvSpPr>
          <p:nvPr>
            <p:ph type="title" orient="vert"/>
          </p:nvPr>
        </p:nvSpPr>
        <p:spPr>
          <a:xfrm>
            <a:off x="7377844" y="434976"/>
            <a:ext cx="876528" cy="5661025"/>
          </a:xfrm>
        </p:spPr>
        <p:txBody>
          <a:bodyPr vert="eaVert"/>
          <a:lstStyle/>
          <a:p>
            <a:r>
              <a:rPr lang="pt-BR" smtClean="0"/>
              <a:t>Clique para editar o título mestre</a:t>
            </a:r>
            <a:endParaRPr lang="pt-BR" dirty="0"/>
          </a:p>
        </p:txBody>
      </p:sp>
      <p:sp>
        <p:nvSpPr>
          <p:cNvPr id="3" name="Vertical Espaço Reservado para Texto 2"/>
          <p:cNvSpPr>
            <a:spLocks noGrp="1"/>
          </p:cNvSpPr>
          <p:nvPr>
            <p:ph type="body" orient="vert" idx="1"/>
          </p:nvPr>
        </p:nvSpPr>
        <p:spPr>
          <a:xfrm>
            <a:off x="913448" y="434976"/>
            <a:ext cx="6311956" cy="5661025"/>
          </a:xfrm>
        </p:spPr>
        <p:txBody>
          <a:bodyPr vert="eaVert"/>
          <a:lstStyle>
            <a:lvl5pPr>
              <a:defRPr/>
            </a:lvl5pPr>
            <a:lvl6pPr>
              <a:defRPr/>
            </a:lvl6pPr>
            <a:lvl7pPr>
              <a:defRPr/>
            </a:lvl7pPr>
            <a:lvl8pPr>
              <a:defRPr baseline="0"/>
            </a:lvl8pPr>
            <a:lvl9pPr>
              <a:defRPr baseline="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8E36636D-D922-432D-A958-524484B5923D}" type="datetimeFigureOut">
              <a:rPr lang="pt-BR" smtClean="0"/>
              <a:pPr/>
              <a:t>21/05/2014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F28FB93-0A08-4E7D-8E63-9EFA29F1E093}" type="slidenum">
              <a:rPr lang="pt-BR" smtClean="0"/>
              <a:pPr/>
              <a:t>‹nº›</a:t>
            </a:fld>
            <a:endParaRPr lang="pt-B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lvl5pPr>
              <a:defRPr/>
            </a:lvl5pPr>
            <a:lvl6pPr>
              <a:defRPr/>
            </a:lvl6pPr>
            <a:lvl7pPr>
              <a:defRPr/>
            </a:lvl7pPr>
            <a:lvl8pPr>
              <a:defRPr/>
            </a:lvl8pPr>
            <a:lvl9pPr>
              <a:defRPr/>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8E36636D-D922-432D-A958-524484B5923D}" type="datetimeFigureOut">
              <a:rPr lang="pt-BR" smtClean="0"/>
              <a:pPr/>
              <a:t>21/05/2014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F28FB93-0A08-4E7D-8E63-9EFA29F1E093}" type="slidenum">
              <a:rPr lang="pt-BR" smtClean="0"/>
              <a:pPr/>
              <a:t>‹nº›</a:t>
            </a:fld>
            <a:endParaRPr lang="pt-B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066801" y="990600"/>
            <a:ext cx="7010399" cy="2235203"/>
          </a:xfrm>
        </p:spPr>
        <p:txBody>
          <a:bodyPr anchor="b">
            <a:normAutofit/>
          </a:bodyPr>
          <a:lstStyle>
            <a:lvl1pPr algn="ctr">
              <a:lnSpc>
                <a:spcPct val="90000"/>
              </a:lnSpc>
              <a:defRPr sz="3601" b="0" cap="none" baseline="0"/>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1066801" y="3733800"/>
            <a:ext cx="7010399" cy="1219200"/>
          </a:xfrm>
        </p:spPr>
        <p:txBody>
          <a:bodyPr anchor="t"/>
          <a:lstStyle>
            <a:lvl1pPr marL="0" indent="0" algn="ctr">
              <a:spcBef>
                <a:spcPts val="0"/>
              </a:spcBef>
              <a:buNone/>
              <a:defRPr sz="1500" cap="all" baseline="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E36636D-D922-432D-A958-524484B5923D}" type="datetimeFigureOut">
              <a:rPr lang="pt-BR" smtClean="0"/>
              <a:pPr/>
              <a:t>21/05/2014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F28FB93-0A08-4E7D-8E63-9EFA29F1E093}" type="slidenum">
              <a:rPr lang="pt-BR" smtClean="0"/>
              <a:pPr/>
              <a:t>‹nº›</a:t>
            </a:fld>
            <a:endParaRPr lang="pt-BR" dirty="0"/>
          </a:p>
        </p:txBody>
      </p:sp>
      <p:grpSp>
        <p:nvGrpSpPr>
          <p:cNvPr id="13" name="Grupo 12"/>
          <p:cNvGrpSpPr/>
          <p:nvPr/>
        </p:nvGrpSpPr>
        <p:grpSpPr>
          <a:xfrm>
            <a:off x="2455976" y="3475736"/>
            <a:ext cx="4232051" cy="54864"/>
            <a:chOff x="2455975" y="2588441"/>
            <a:chExt cx="4232051" cy="41148"/>
          </a:xfrm>
        </p:grpSpPr>
        <p:sp>
          <p:nvSpPr>
            <p:cNvPr id="14" name="Elipse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lang="pt-BR" sz="135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Elipse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lang="pt-BR" sz="135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Grupo 15"/>
            <p:cNvGrpSpPr/>
            <p:nvPr/>
          </p:nvGrpSpPr>
          <p:grpSpPr>
            <a:xfrm>
              <a:off x="2563229" y="2594391"/>
              <a:ext cx="4023360" cy="29249"/>
              <a:chOff x="2550323" y="3458731"/>
              <a:chExt cx="4023360" cy="38998"/>
            </a:xfrm>
          </p:grpSpPr>
          <p:cxnSp>
            <p:nvCxnSpPr>
              <p:cNvPr id="17" name="Conector reto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Conector reto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914400" y="1803400"/>
            <a:ext cx="3581400" cy="426720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4648200" y="1803400"/>
            <a:ext cx="3581400" cy="426720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baseline="0"/>
            </a:lvl8pPr>
            <a:lvl9pPr>
              <a:defRPr sz="1350" baseline="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Data 4"/>
          <p:cNvSpPr>
            <a:spLocks noGrp="1"/>
          </p:cNvSpPr>
          <p:nvPr>
            <p:ph type="dt" sz="half" idx="10"/>
          </p:nvPr>
        </p:nvSpPr>
        <p:spPr/>
        <p:txBody>
          <a:bodyPr/>
          <a:lstStyle/>
          <a:p>
            <a:fld id="{8E36636D-D922-432D-A958-524484B5923D}" type="datetimeFigureOut">
              <a:rPr lang="pt-BR" smtClean="0"/>
              <a:pPr/>
              <a:t>21/05/2014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DF28FB93-0A08-4E7D-8E63-9EFA29F1E093}" type="slidenum">
              <a:rPr lang="pt-BR" smtClean="0"/>
              <a:pPr/>
              <a:t>‹nº›</a:t>
            </a:fld>
            <a:endParaRPr lang="pt-B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917448" y="1803400"/>
            <a:ext cx="3578286" cy="711200"/>
          </a:xfrm>
        </p:spPr>
        <p:txBody>
          <a:bodyPr anchor="ctr">
            <a:normAutofit/>
          </a:bodyPr>
          <a:lstStyle>
            <a:lvl1pPr marL="0" indent="0">
              <a:lnSpc>
                <a:spcPct val="90000"/>
              </a:lnSpc>
              <a:spcBef>
                <a:spcPts val="0"/>
              </a:spcBef>
              <a:buNone/>
              <a:defRPr sz="15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pt-BR" smtClean="0"/>
              <a:t>Clique para editar o texto mestre</a:t>
            </a:r>
          </a:p>
        </p:txBody>
      </p:sp>
      <p:sp>
        <p:nvSpPr>
          <p:cNvPr id="4" name="Espaço Reservado para Conteúdo 3"/>
          <p:cNvSpPr>
            <a:spLocks noGrp="1"/>
          </p:cNvSpPr>
          <p:nvPr>
            <p:ph sz="half" idx="2"/>
          </p:nvPr>
        </p:nvSpPr>
        <p:spPr>
          <a:xfrm>
            <a:off x="914400" y="2514600"/>
            <a:ext cx="3581400" cy="3556000"/>
          </a:xfrm>
        </p:spPr>
        <p:txBody>
          <a:bodyPr>
            <a:normAutofit/>
          </a:bodyPr>
          <a:lstStyle>
            <a:lvl1pPr>
              <a:spcBef>
                <a:spcPts val="12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Texto 4"/>
          <p:cNvSpPr>
            <a:spLocks noGrp="1"/>
          </p:cNvSpPr>
          <p:nvPr>
            <p:ph type="body" sz="quarter" idx="3"/>
          </p:nvPr>
        </p:nvSpPr>
        <p:spPr>
          <a:xfrm>
            <a:off x="4651248" y="1803400"/>
            <a:ext cx="3578286" cy="711200"/>
          </a:xfrm>
        </p:spPr>
        <p:txBody>
          <a:bodyPr anchor="ctr">
            <a:normAutofit/>
          </a:bodyPr>
          <a:lstStyle>
            <a:lvl1pPr marL="0" indent="0">
              <a:lnSpc>
                <a:spcPct val="90000"/>
              </a:lnSpc>
              <a:spcBef>
                <a:spcPts val="0"/>
              </a:spcBef>
              <a:buNone/>
              <a:defRPr sz="15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pt-BR" smtClean="0"/>
              <a:t>Clique para editar o texto mestre</a:t>
            </a:r>
          </a:p>
        </p:txBody>
      </p:sp>
      <p:sp>
        <p:nvSpPr>
          <p:cNvPr id="6" name="Espaço Reservado para Conteúdo 5"/>
          <p:cNvSpPr>
            <a:spLocks noGrp="1"/>
          </p:cNvSpPr>
          <p:nvPr>
            <p:ph sz="quarter" idx="4"/>
          </p:nvPr>
        </p:nvSpPr>
        <p:spPr>
          <a:xfrm>
            <a:off x="4648200" y="2514600"/>
            <a:ext cx="3581400" cy="3556000"/>
          </a:xfrm>
        </p:spPr>
        <p:txBody>
          <a:bodyPr>
            <a:normAutofit/>
          </a:bodyPr>
          <a:lstStyle>
            <a:lvl1pPr>
              <a:spcBef>
                <a:spcPts val="12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7" name="Espaço Reservado para Data 6"/>
          <p:cNvSpPr>
            <a:spLocks noGrp="1"/>
          </p:cNvSpPr>
          <p:nvPr>
            <p:ph type="dt" sz="half" idx="10"/>
          </p:nvPr>
        </p:nvSpPr>
        <p:spPr/>
        <p:txBody>
          <a:bodyPr/>
          <a:lstStyle/>
          <a:p>
            <a:fld id="{8E36636D-D922-432D-A958-524484B5923D}" type="datetimeFigureOut">
              <a:rPr lang="pt-BR" smtClean="0"/>
              <a:pPr/>
              <a:t>21/05/2014</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DF28FB93-0A08-4E7D-8E63-9EFA29F1E093}" type="slidenum">
              <a:rPr lang="pt-BR" smtClean="0"/>
              <a:pPr/>
              <a:t>‹nº›</a:t>
            </a:fld>
            <a:endParaRPr lang="pt-B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Data 2"/>
          <p:cNvSpPr>
            <a:spLocks noGrp="1"/>
          </p:cNvSpPr>
          <p:nvPr>
            <p:ph type="dt" sz="half" idx="10"/>
          </p:nvPr>
        </p:nvSpPr>
        <p:spPr/>
        <p:txBody>
          <a:bodyPr/>
          <a:lstStyle/>
          <a:p>
            <a:fld id="{8E36636D-D922-432D-A958-524484B5923D}" type="datetimeFigureOut">
              <a:rPr lang="pt-BR" smtClean="0"/>
              <a:pPr/>
              <a:t>21/05/2014</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DF28FB93-0A08-4E7D-8E63-9EFA29F1E093}" type="slidenum">
              <a:rPr lang="pt-BR" smtClean="0"/>
              <a:pPr/>
              <a:t>‹nº›</a:t>
            </a:fld>
            <a:endParaRPr lang="pt-B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E36636D-D922-432D-A958-524484B5923D}" type="datetimeFigureOut">
              <a:rPr lang="pt-BR" smtClean="0"/>
              <a:pPr/>
              <a:t>21/05/2014</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DF28FB93-0A08-4E7D-8E63-9EFA29F1E093}" type="slidenum">
              <a:rPr lang="pt-BR" smtClean="0"/>
              <a:pPr/>
              <a:t>‹nº›</a:t>
            </a:fld>
            <a:endParaRPr lang="pt-B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chor="b">
            <a:normAutofit/>
          </a:bodyPr>
          <a:lstStyle>
            <a:lvl1pPr algn="l">
              <a:defRPr sz="2401" b="0"/>
            </a:lvl1pPr>
          </a:lstStyle>
          <a:p>
            <a:r>
              <a:rPr lang="pt-BR" smtClean="0"/>
              <a:t>Clique para editar o título mestre</a:t>
            </a:r>
            <a:endParaRPr lang="pt-BR" dirty="0"/>
          </a:p>
        </p:txBody>
      </p:sp>
      <p:sp>
        <p:nvSpPr>
          <p:cNvPr id="3" name="Espaço Reservado para Conteúdo 2"/>
          <p:cNvSpPr>
            <a:spLocks noGrp="1"/>
          </p:cNvSpPr>
          <p:nvPr>
            <p:ph idx="1"/>
          </p:nvPr>
        </p:nvSpPr>
        <p:spPr>
          <a:xfrm>
            <a:off x="914401" y="1803401"/>
            <a:ext cx="4953001" cy="4267201"/>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baseline="0"/>
            </a:lvl8pPr>
            <a:lvl9pPr>
              <a:defRPr sz="1200" baseline="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Texto 3"/>
          <p:cNvSpPr>
            <a:spLocks noGrp="1"/>
          </p:cNvSpPr>
          <p:nvPr>
            <p:ph type="body" sz="half" idx="2"/>
          </p:nvPr>
        </p:nvSpPr>
        <p:spPr>
          <a:xfrm>
            <a:off x="6096000" y="1803401"/>
            <a:ext cx="2133601" cy="4267201"/>
          </a:xfrm>
        </p:spPr>
        <p:txBody>
          <a:bodyPr>
            <a:normAutofit/>
          </a:bodyPr>
          <a:lstStyle>
            <a:lvl1pPr marL="0" indent="0">
              <a:spcBef>
                <a:spcPts val="12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E36636D-D922-432D-A958-524484B5923D}" type="datetimeFigureOut">
              <a:rPr lang="pt-BR" smtClean="0"/>
              <a:pPr/>
              <a:t>21/05/2014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DF28FB93-0A08-4E7D-8E63-9EFA29F1E093}" type="slidenum">
              <a:rPr lang="pt-BR" smtClean="0"/>
              <a:pPr/>
              <a:t>‹nº›</a:t>
            </a:fld>
            <a:endParaRPr lang="pt-B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tângulo 7"/>
          <p:cNvSpPr/>
          <p:nvPr/>
        </p:nvSpPr>
        <p:spPr>
          <a:xfrm>
            <a:off x="914400" y="1803400"/>
            <a:ext cx="4953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pt-BR" sz="1350" dirty="0"/>
          </a:p>
        </p:txBody>
      </p:sp>
      <p:sp>
        <p:nvSpPr>
          <p:cNvPr id="2" name="Título 1"/>
          <p:cNvSpPr>
            <a:spLocks noGrp="1"/>
          </p:cNvSpPr>
          <p:nvPr>
            <p:ph type="title"/>
          </p:nvPr>
        </p:nvSpPr>
        <p:spPr>
          <a:xfrm>
            <a:off x="914400" y="431800"/>
            <a:ext cx="7315200" cy="1168400"/>
          </a:xfrm>
        </p:spPr>
        <p:txBody>
          <a:bodyPr anchor="b">
            <a:normAutofit/>
          </a:bodyPr>
          <a:lstStyle>
            <a:lvl1pPr algn="l">
              <a:defRPr sz="2401" b="0"/>
            </a:lvl1pPr>
          </a:lstStyle>
          <a:p>
            <a:r>
              <a:rPr lang="pt-BR" smtClean="0"/>
              <a:t>Clique para editar o título mestre</a:t>
            </a:r>
            <a:endParaRPr lang="pt-BR" dirty="0"/>
          </a:p>
        </p:txBody>
      </p:sp>
      <p:sp>
        <p:nvSpPr>
          <p:cNvPr id="3" name="Espaço Reservado para Imagem 2"/>
          <p:cNvSpPr>
            <a:spLocks noGrp="1"/>
          </p:cNvSpPr>
          <p:nvPr>
            <p:ph type="pic" idx="1"/>
          </p:nvPr>
        </p:nvSpPr>
        <p:spPr>
          <a:xfrm>
            <a:off x="1004316" y="1925320"/>
            <a:ext cx="4773168" cy="4023360"/>
          </a:xfrm>
          <a:solidFill>
            <a:schemeClr val="bg2"/>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pt-BR" smtClean="0"/>
              <a:t>Clique no ícone para adicionar uma imagem</a:t>
            </a:r>
            <a:endParaRPr lang="pt-BR" dirty="0"/>
          </a:p>
        </p:txBody>
      </p:sp>
      <p:sp>
        <p:nvSpPr>
          <p:cNvPr id="4" name="Espaço Reservado para Texto 3"/>
          <p:cNvSpPr>
            <a:spLocks noGrp="1"/>
          </p:cNvSpPr>
          <p:nvPr>
            <p:ph type="body" sz="half" idx="2"/>
          </p:nvPr>
        </p:nvSpPr>
        <p:spPr>
          <a:xfrm>
            <a:off x="6096000" y="1803401"/>
            <a:ext cx="2133601" cy="4165600"/>
          </a:xfrm>
        </p:spPr>
        <p:txBody>
          <a:bodyPr>
            <a:normAutofit/>
          </a:bodyPr>
          <a:lstStyle>
            <a:lvl1pPr marL="0" indent="0">
              <a:spcBef>
                <a:spcPts val="12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E36636D-D922-432D-A958-524484B5923D}" type="datetimeFigureOut">
              <a:rPr lang="pt-BR" smtClean="0"/>
              <a:pPr/>
              <a:t>21/05/2014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DF28FB93-0A08-4E7D-8E63-9EFA29F1E093}" type="slidenum">
              <a:rPr lang="pt-BR" smtClean="0"/>
              <a:pPr/>
              <a:t>‹nº›</a:t>
            </a:fld>
            <a:endParaRPr lang="pt-B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tângulo 9"/>
          <p:cNvSpPr/>
          <p:nvPr/>
        </p:nvSpPr>
        <p:spPr>
          <a:xfrm>
            <a:off x="0" y="0"/>
            <a:ext cx="9144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pt-BR" sz="1800" dirty="0"/>
          </a:p>
        </p:txBody>
      </p:sp>
      <p:sp>
        <p:nvSpPr>
          <p:cNvPr id="8" name="Retângulo de cantos arredondados 7"/>
          <p:cNvSpPr/>
          <p:nvPr/>
        </p:nvSpPr>
        <p:spPr>
          <a:xfrm>
            <a:off x="228600" y="301752"/>
            <a:ext cx="86868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pt-BR" sz="1350" dirty="0"/>
          </a:p>
        </p:txBody>
      </p:sp>
      <p:sp>
        <p:nvSpPr>
          <p:cNvPr id="2" name="Espaço Reservado para Título 1"/>
          <p:cNvSpPr>
            <a:spLocks noGrp="1"/>
          </p:cNvSpPr>
          <p:nvPr>
            <p:ph type="title"/>
          </p:nvPr>
        </p:nvSpPr>
        <p:spPr>
          <a:xfrm>
            <a:off x="914400" y="431800"/>
            <a:ext cx="7315200" cy="1168400"/>
          </a:xfrm>
          <a:prstGeom prst="rect">
            <a:avLst/>
          </a:prstGeom>
        </p:spPr>
        <p:txBody>
          <a:bodyPr vert="horz" lIns="91440" tIns="45720" rIns="91440" bIns="45720" rtlCol="0" anchor="b">
            <a:normAutofit/>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914400" y="1803400"/>
            <a:ext cx="7315200" cy="4267200"/>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6629400" y="6172200"/>
            <a:ext cx="914400" cy="304800"/>
          </a:xfrm>
          <a:prstGeom prst="rect">
            <a:avLst/>
          </a:prstGeom>
        </p:spPr>
        <p:txBody>
          <a:bodyPr vert="horz" lIns="91440" tIns="45720" rIns="91440" bIns="45720" rtlCol="0" anchor="ctr"/>
          <a:lstStyle>
            <a:lvl1pPr algn="r">
              <a:defRPr sz="825">
                <a:solidFill>
                  <a:schemeClr val="tx1"/>
                </a:solidFill>
              </a:defRPr>
            </a:lvl1pPr>
          </a:lstStyle>
          <a:p>
            <a:fld id="{8E36636D-D922-432D-A958-524484B5923D}" type="datetimeFigureOut">
              <a:rPr lang="pt-BR" smtClean="0"/>
              <a:pPr/>
              <a:t>21/05/2014</a:t>
            </a:fld>
            <a:endParaRPr lang="pt-BR" dirty="0"/>
          </a:p>
        </p:txBody>
      </p:sp>
      <p:sp>
        <p:nvSpPr>
          <p:cNvPr id="5" name="Espaço Reservado para Rodapé 4"/>
          <p:cNvSpPr>
            <a:spLocks noGrp="1"/>
          </p:cNvSpPr>
          <p:nvPr>
            <p:ph type="ftr" sz="quarter" idx="3"/>
          </p:nvPr>
        </p:nvSpPr>
        <p:spPr>
          <a:xfrm>
            <a:off x="914400" y="6172200"/>
            <a:ext cx="5562601" cy="304800"/>
          </a:xfrm>
          <a:prstGeom prst="rect">
            <a:avLst/>
          </a:prstGeom>
        </p:spPr>
        <p:txBody>
          <a:bodyPr vert="horz" lIns="91440" tIns="45720" rIns="91440" bIns="45720" rtlCol="0" anchor="ctr"/>
          <a:lstStyle>
            <a:lvl1pPr algn="l">
              <a:defRPr sz="825">
                <a:solidFill>
                  <a:schemeClr val="tx1"/>
                </a:solidFill>
              </a:defRPr>
            </a:lvl1pPr>
          </a:lstStyle>
          <a:p>
            <a:endParaRPr lang="pt-BR" dirty="0"/>
          </a:p>
        </p:txBody>
      </p:sp>
      <p:sp>
        <p:nvSpPr>
          <p:cNvPr id="6" name="Espaço Reservado para Número de Slide 5"/>
          <p:cNvSpPr>
            <a:spLocks noGrp="1"/>
          </p:cNvSpPr>
          <p:nvPr>
            <p:ph type="sldNum" sz="quarter" idx="4"/>
          </p:nvPr>
        </p:nvSpPr>
        <p:spPr>
          <a:xfrm>
            <a:off x="7696201" y="6172200"/>
            <a:ext cx="533400" cy="304800"/>
          </a:xfrm>
          <a:prstGeom prst="rect">
            <a:avLst/>
          </a:prstGeom>
        </p:spPr>
        <p:txBody>
          <a:bodyPr vert="horz" lIns="91440" tIns="45720" rIns="91440" bIns="45720" rtlCol="0" anchor="ctr"/>
          <a:lstStyle>
            <a:lvl1pPr algn="r">
              <a:defRPr sz="825">
                <a:solidFill>
                  <a:schemeClr val="tx1"/>
                </a:solidFill>
              </a:defRPr>
            </a:lvl1pPr>
          </a:lstStyle>
          <a:p>
            <a:fld id="{DF28FB93-0A08-4E7D-8E63-9EFA29F1E093}" type="slidenum">
              <a:rPr lang="pt-BR" smtClean="0"/>
              <a:pPr/>
              <a:t>‹nº›</a:t>
            </a:fld>
            <a:endParaRPr lang="pt-B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l" defTabSz="685983" rtl="0" eaLnBrk="1" latinLnBrk="0" hangingPunct="1">
        <a:spcBef>
          <a:spcPct val="0"/>
        </a:spcBef>
        <a:buNone/>
        <a:defRPr sz="2401" kern="1200">
          <a:solidFill>
            <a:schemeClr val="tx1"/>
          </a:solidFill>
          <a:latin typeface="+mj-lt"/>
          <a:ea typeface="+mj-ea"/>
          <a:cs typeface="+mj-cs"/>
        </a:defRPr>
      </a:lvl1pPr>
    </p:titleStyle>
    <p:bodyStyle>
      <a:lvl1pPr marL="185215" indent="-185215" algn="l" defTabSz="685983"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590" indent="-185215" algn="l" defTabSz="685983"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964" indent="-185215" algn="l" defTabSz="685983"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338"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713"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7087"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461"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836"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6210"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1.jpg"/><Relationship Id="rId3" Type="http://schemas.openxmlformats.org/officeDocument/2006/relationships/image" Target="../media/image13.jpg"/><Relationship Id="rId7" Type="http://schemas.openxmlformats.org/officeDocument/2006/relationships/image" Target="../media/image17.jpeg"/><Relationship Id="rId12" Type="http://schemas.openxmlformats.org/officeDocument/2006/relationships/image" Target="../media/image20.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19.jpeg"/><Relationship Id="rId5" Type="http://schemas.openxmlformats.org/officeDocument/2006/relationships/image" Target="../media/image15.jpg"/><Relationship Id="rId15" Type="http://schemas.openxmlformats.org/officeDocument/2006/relationships/image" Target="../media/image22.jpg"/><Relationship Id="rId10" Type="http://schemas.openxmlformats.org/officeDocument/2006/relationships/image" Target="../media/image12.jpg"/><Relationship Id="rId4" Type="http://schemas.openxmlformats.org/officeDocument/2006/relationships/image" Target="../media/image14.jpg"/><Relationship Id="rId9" Type="http://schemas.openxmlformats.org/officeDocument/2006/relationships/image" Target="../media/image9.jpeg"/><Relationship Id="rId1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spcBef>
                <a:spcPts val="0"/>
              </a:spcBef>
            </a:pPr>
            <a:r>
              <a:rPr lang="pt-BR" dirty="0">
                <a:latin typeface="Constantia"/>
              </a:rPr>
              <a:t>Caracterização dos segmentos produtivos </a:t>
            </a:r>
            <a:r>
              <a:rPr lang="pt-BR" dirty="0" smtClean="0">
                <a:latin typeface="Constantia"/>
              </a:rPr>
              <a:t>agropecuários</a:t>
            </a:r>
            <a:endParaRPr lang="pt-BR" dirty="0">
              <a:latin typeface="Constantia"/>
            </a:endParaRPr>
          </a:p>
        </p:txBody>
      </p:sp>
      <p:sp>
        <p:nvSpPr>
          <p:cNvPr id="3" name="Subtítulo 2"/>
          <p:cNvSpPr>
            <a:spLocks noGrp="1"/>
          </p:cNvSpPr>
          <p:nvPr>
            <p:ph type="subTitle" idx="1"/>
          </p:nvPr>
        </p:nvSpPr>
        <p:spPr/>
        <p:txBody>
          <a:bodyPr/>
          <a:lstStyle/>
          <a:p>
            <a:r>
              <a:rPr lang="pt-BR" dirty="0"/>
              <a:t>Prof.ª Hélida mesquita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0"/>
            <a:ext cx="1040003" cy="1391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p:txBody>
          <a:bodyPr>
            <a:normAutofit/>
          </a:bodyPr>
          <a:lstStyle/>
          <a:p>
            <a:pPr algn="just"/>
            <a:r>
              <a:rPr lang="pt-BR" sz="2800" dirty="0" smtClean="0">
                <a:solidFill>
                  <a:schemeClr val="tx2"/>
                </a:solidFill>
              </a:rPr>
              <a:t> </a:t>
            </a:r>
            <a:r>
              <a:rPr lang="pt-BR" sz="2800" dirty="0">
                <a:solidFill>
                  <a:schemeClr val="tx2"/>
                </a:solidFill>
              </a:rPr>
              <a:t>O atual </a:t>
            </a:r>
            <a:r>
              <a:rPr lang="pt-BR" sz="2800" b="1" dirty="0">
                <a:solidFill>
                  <a:schemeClr val="tx2"/>
                </a:solidFill>
              </a:rPr>
              <a:t>cenário mundial</a:t>
            </a:r>
            <a:r>
              <a:rPr lang="pt-BR" sz="2800" dirty="0">
                <a:solidFill>
                  <a:schemeClr val="tx2"/>
                </a:solidFill>
              </a:rPr>
              <a:t> é marcado pela evolução da internacionalização da economia e associado mais recentemente a um quadro de incertezas e instabilidade além das </a:t>
            </a:r>
            <a:r>
              <a:rPr lang="pt-BR" sz="2800" b="1" dirty="0">
                <a:solidFill>
                  <a:schemeClr val="tx2"/>
                </a:solidFill>
              </a:rPr>
              <a:t>características intrínsecas à produção </a:t>
            </a:r>
            <a:r>
              <a:rPr lang="pt-BR" sz="2800" b="1" dirty="0" smtClean="0">
                <a:solidFill>
                  <a:schemeClr val="tx2"/>
                </a:solidFill>
              </a:rPr>
              <a:t>rural</a:t>
            </a:r>
            <a:r>
              <a:rPr lang="pt-BR" sz="2800" dirty="0" smtClean="0">
                <a:solidFill>
                  <a:schemeClr val="tx2"/>
                </a:solidFill>
              </a:rPr>
              <a:t>.  </a:t>
            </a:r>
            <a:endParaRPr lang="pt-BR" sz="2800" dirty="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278257"/>
            <a:ext cx="2699006" cy="1995543"/>
          </a:xfrm>
          <a:prstGeom prst="rect">
            <a:avLst/>
          </a:prstGeom>
        </p:spPr>
      </p:pic>
    </p:spTree>
    <p:extLst>
      <p:ext uri="{BB962C8B-B14F-4D97-AF65-F5344CB8AC3E}">
        <p14:creationId xmlns:p14="http://schemas.microsoft.com/office/powerpoint/2010/main" val="2747340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4560964"/>
            <a:ext cx="2000908" cy="1333938"/>
          </a:xfrm>
          <a:prstGeom prst="rect">
            <a:avLst/>
          </a:prstGeom>
        </p:spPr>
      </p:pic>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20749" y="5727412"/>
            <a:ext cx="2043739" cy="1042854"/>
          </a:xfrm>
          <a:prstGeom prst="rect">
            <a:avLst/>
          </a:prstGeom>
        </p:spPr>
      </p:pic>
      <p:pic>
        <p:nvPicPr>
          <p:cNvPr id="15" name="Image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19" y="5387693"/>
            <a:ext cx="2448272" cy="1382573"/>
          </a:xfrm>
          <a:prstGeom prst="rect">
            <a:avLst/>
          </a:prstGeom>
        </p:spPr>
      </p:pic>
      <p:pic>
        <p:nvPicPr>
          <p:cNvPr id="13" name="Image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077072"/>
            <a:ext cx="2097559" cy="1395831"/>
          </a:xfrm>
          <a:prstGeom prst="rect">
            <a:avLst/>
          </a:prstGeom>
        </p:spPr>
      </p:pic>
      <p:pic>
        <p:nvPicPr>
          <p:cNvPr id="10" name="Image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219" y="2836423"/>
            <a:ext cx="2096525" cy="1284979"/>
          </a:xfrm>
          <a:prstGeom prst="rect">
            <a:avLst/>
          </a:prstGeom>
        </p:spPr>
      </p:pic>
      <p:pic>
        <p:nvPicPr>
          <p:cNvPr id="9" name="Imagem 8"/>
          <p:cNvPicPr>
            <a:picLocks noChangeAspect="1"/>
          </p:cNvPicPr>
          <p:nvPr/>
        </p:nvPicPr>
        <p:blipFill rotWithShape="1">
          <a:blip r:embed="rId7" cstate="print">
            <a:extLst>
              <a:ext uri="{28A0092B-C50C-407E-A947-70E740481C1C}">
                <a14:useLocalDpi xmlns:a14="http://schemas.microsoft.com/office/drawing/2010/main" val="0"/>
              </a:ext>
            </a:extLst>
          </a:blip>
          <a:srcRect l="14937" r="18236"/>
          <a:stretch/>
        </p:blipFill>
        <p:spPr>
          <a:xfrm>
            <a:off x="192735" y="1640287"/>
            <a:ext cx="2055966" cy="1203871"/>
          </a:xfrm>
          <a:prstGeom prst="rect">
            <a:avLst/>
          </a:prstGeom>
        </p:spPr>
      </p:pic>
      <p:pic>
        <p:nvPicPr>
          <p:cNvPr id="4" name="Imagem 3"/>
          <p:cNvPicPr>
            <a:picLocks noChangeAspect="1"/>
          </p:cNvPicPr>
          <p:nvPr/>
        </p:nvPicPr>
        <p:blipFill>
          <a:blip r:embed="rId8"/>
          <a:stretch>
            <a:fillRect/>
          </a:stretch>
        </p:blipFill>
        <p:spPr>
          <a:xfrm>
            <a:off x="2248701" y="0"/>
            <a:ext cx="4716016" cy="6855426"/>
          </a:xfrm>
          <a:prstGeom prst="rect">
            <a:avLst/>
          </a:prstGeom>
        </p:spPr>
      </p:pic>
      <p:pic>
        <p:nvPicPr>
          <p:cNvPr id="5" name="Imagem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3848" y="1124744"/>
            <a:ext cx="1402861" cy="1037222"/>
          </a:xfrm>
          <a:prstGeom prst="rect">
            <a:avLst/>
          </a:prstGeom>
        </p:spPr>
      </p:pic>
      <p:pic>
        <p:nvPicPr>
          <p:cNvPr id="8" name="Imagem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2735" y="272136"/>
            <a:ext cx="2055966" cy="1368152"/>
          </a:xfrm>
          <a:prstGeom prst="rect">
            <a:avLst/>
          </a:prstGeom>
        </p:spPr>
      </p:pic>
      <p:pic>
        <p:nvPicPr>
          <p:cNvPr id="11" name="Imagem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64717" y="272136"/>
            <a:ext cx="2000907" cy="1500680"/>
          </a:xfrm>
          <a:prstGeom prst="rect">
            <a:avLst/>
          </a:prstGeom>
        </p:spPr>
      </p:pic>
      <p:pic>
        <p:nvPicPr>
          <p:cNvPr id="12" name="Imagem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94491" y="1772817"/>
            <a:ext cx="1971134" cy="1311700"/>
          </a:xfrm>
          <a:prstGeom prst="rect">
            <a:avLst/>
          </a:prstGeom>
        </p:spPr>
      </p:pic>
      <p:pic>
        <p:nvPicPr>
          <p:cNvPr id="14" name="Imagem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94491" y="3084517"/>
            <a:ext cx="1971133" cy="1476447"/>
          </a:xfrm>
          <a:prstGeom prst="rect">
            <a:avLst/>
          </a:prstGeom>
        </p:spPr>
      </p:pic>
      <p:pic>
        <p:nvPicPr>
          <p:cNvPr id="16" name="Imagem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93578" y="4774987"/>
            <a:ext cx="1026366" cy="733118"/>
          </a:xfrm>
          <a:prstGeom prst="rect">
            <a:avLst/>
          </a:prstGeom>
        </p:spPr>
      </p:pic>
      <p:pic>
        <p:nvPicPr>
          <p:cNvPr id="17" name="Imagem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26338" y="2798337"/>
            <a:ext cx="1368152" cy="912101"/>
          </a:xfrm>
          <a:prstGeom prst="rect">
            <a:avLst/>
          </a:prstGeom>
        </p:spPr>
      </p:pic>
    </p:spTree>
    <p:extLst>
      <p:ext uri="{BB962C8B-B14F-4D97-AF65-F5344CB8AC3E}">
        <p14:creationId xmlns:p14="http://schemas.microsoft.com/office/powerpoint/2010/main" val="6049938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lnSpcReduction="10000"/>
          </a:bodyPr>
          <a:lstStyle/>
          <a:p>
            <a:pPr algn="just"/>
            <a:r>
              <a:rPr lang="pt-BR" sz="2800" b="1" dirty="0" smtClean="0">
                <a:solidFill>
                  <a:schemeClr val="tx2"/>
                </a:solidFill>
              </a:rPr>
              <a:t>O setor rural e meio ambiente: </a:t>
            </a:r>
          </a:p>
          <a:p>
            <a:pPr marL="0" indent="0" algn="just">
              <a:buNone/>
            </a:pPr>
            <a:r>
              <a:rPr lang="pt-BR" sz="2800" dirty="0" smtClean="0">
                <a:solidFill>
                  <a:schemeClr val="tx2"/>
                </a:solidFill>
              </a:rPr>
              <a:t>Os recursos naturais são importantes fatores de produção para o meio rural (solo, água, luz solar, etc.), se tornando fatores </a:t>
            </a:r>
            <a:r>
              <a:rPr lang="pt-BR" sz="2800" b="1" dirty="0" smtClean="0">
                <a:solidFill>
                  <a:schemeClr val="tx2"/>
                </a:solidFill>
              </a:rPr>
              <a:t>determinantes</a:t>
            </a:r>
            <a:r>
              <a:rPr lang="pt-BR" sz="2800" dirty="0" smtClean="0">
                <a:solidFill>
                  <a:schemeClr val="tx2"/>
                </a:solidFill>
              </a:rPr>
              <a:t> ou </a:t>
            </a:r>
            <a:r>
              <a:rPr lang="pt-BR" sz="2800" b="1" dirty="0" smtClean="0">
                <a:solidFill>
                  <a:schemeClr val="tx2"/>
                </a:solidFill>
              </a:rPr>
              <a:t>limitantes</a:t>
            </a:r>
            <a:r>
              <a:rPr lang="pt-BR" sz="2800" dirty="0" smtClean="0">
                <a:solidFill>
                  <a:schemeClr val="tx2"/>
                </a:solidFill>
              </a:rPr>
              <a:t>. </a:t>
            </a:r>
          </a:p>
          <a:p>
            <a:pPr algn="just">
              <a:buFontTx/>
              <a:buChar char="-"/>
            </a:pPr>
            <a:r>
              <a:rPr lang="pt-BR" sz="2800" dirty="0" smtClean="0"/>
              <a:t>A qualidade </a:t>
            </a:r>
            <a:r>
              <a:rPr lang="pt-BR" sz="2800" dirty="0"/>
              <a:t>do </a:t>
            </a:r>
            <a:r>
              <a:rPr lang="pt-BR" sz="2800" dirty="0" smtClean="0"/>
              <a:t>solo afeta rentabilidade das atividades;</a:t>
            </a:r>
          </a:p>
          <a:p>
            <a:pPr algn="just">
              <a:buFontTx/>
              <a:buChar char="-"/>
            </a:pPr>
            <a:r>
              <a:rPr lang="pt-BR" sz="2800" dirty="0" smtClean="0"/>
              <a:t>A produção depende dos fatores climáticos e biológicos (Sazonalidade da produção e </a:t>
            </a:r>
            <a:r>
              <a:rPr lang="pt-BR" sz="2800" dirty="0" err="1" smtClean="0"/>
              <a:t>perecibilidade</a:t>
            </a:r>
            <a:r>
              <a:rPr lang="pt-BR" sz="2800" dirty="0" smtClean="0"/>
              <a:t> dos produtos); </a:t>
            </a:r>
          </a:p>
          <a:p>
            <a:pPr marL="0" indent="0" algn="just">
              <a:buNone/>
            </a:pPr>
            <a:endParaRPr lang="pt-BR" sz="2800" dirty="0" smtClean="0">
              <a:solidFill>
                <a:schemeClr val="accent3">
                  <a:lumMod val="60000"/>
                  <a:lumOff val="40000"/>
                </a:schemeClr>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5445224"/>
            <a:ext cx="1402861" cy="1037222"/>
          </a:xfrm>
          <a:prstGeom prst="rect">
            <a:avLst/>
          </a:prstGeom>
        </p:spPr>
      </p:pic>
    </p:spTree>
    <p:extLst>
      <p:ext uri="{BB962C8B-B14F-4D97-AF65-F5344CB8AC3E}">
        <p14:creationId xmlns:p14="http://schemas.microsoft.com/office/powerpoint/2010/main" val="25936293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O setor rural e meio ambiente: </a:t>
            </a:r>
          </a:p>
          <a:p>
            <a:pPr algn="just">
              <a:buFontTx/>
              <a:buChar char="-"/>
            </a:pPr>
            <a:r>
              <a:rPr lang="pt-BR" sz="2800" dirty="0" smtClean="0"/>
              <a:t>Especificidade biotecnológica;</a:t>
            </a:r>
          </a:p>
          <a:p>
            <a:pPr algn="just">
              <a:buFontTx/>
              <a:buChar char="-"/>
            </a:pPr>
            <a:r>
              <a:rPr lang="pt-BR" sz="2800" dirty="0" smtClean="0"/>
              <a:t>Riscos </a:t>
            </a:r>
            <a:r>
              <a:rPr lang="pt-BR" sz="2800" dirty="0" err="1" smtClean="0"/>
              <a:t>bioclimáticos</a:t>
            </a:r>
            <a:r>
              <a:rPr lang="pt-BR" sz="2800" dirty="0" smtClean="0"/>
              <a:t> na produção (ataque </a:t>
            </a:r>
            <a:r>
              <a:rPr lang="pt-BR" sz="2800" dirty="0"/>
              <a:t>de pragas doenças e da variação </a:t>
            </a:r>
            <a:r>
              <a:rPr lang="pt-BR" sz="2800" dirty="0" smtClean="0"/>
              <a:t>climatológica);</a:t>
            </a:r>
          </a:p>
          <a:p>
            <a:pPr algn="just">
              <a:buFontTx/>
              <a:buChar char="-"/>
            </a:pPr>
            <a:endParaRPr lang="pt-BR" sz="2800" dirty="0" smtClean="0"/>
          </a:p>
          <a:p>
            <a:pPr marL="0" indent="0" algn="just">
              <a:buNone/>
            </a:pPr>
            <a:endParaRPr lang="pt-BR" sz="2800" dirty="0" smtClean="0">
              <a:solidFill>
                <a:schemeClr val="accent3">
                  <a:lumMod val="60000"/>
                  <a:lumOff val="40000"/>
                </a:schemeClr>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0282" y="4712320"/>
            <a:ext cx="2111929" cy="1561480"/>
          </a:xfrm>
          <a:prstGeom prst="rect">
            <a:avLst/>
          </a:prstGeom>
        </p:spPr>
      </p:pic>
      <p:sp>
        <p:nvSpPr>
          <p:cNvPr id="4" name="Seta para cima e para baixo 3"/>
          <p:cNvSpPr/>
          <p:nvPr/>
        </p:nvSpPr>
        <p:spPr>
          <a:xfrm>
            <a:off x="4067944" y="3956296"/>
            <a:ext cx="720080" cy="158417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sp>
        <p:nvSpPr>
          <p:cNvPr id="6" name="Retângulo 5"/>
          <p:cNvSpPr/>
          <p:nvPr/>
        </p:nvSpPr>
        <p:spPr>
          <a:xfrm>
            <a:off x="1277279" y="5879849"/>
            <a:ext cx="6301410" cy="584775"/>
          </a:xfrm>
          <a:prstGeom prst="rect">
            <a:avLst/>
          </a:prstGeom>
          <a:noFill/>
        </p:spPr>
        <p:txBody>
          <a:bodyPr wrap="square" lIns="91440" tIns="45720" rIns="91440" bIns="45720">
            <a:spAutoFit/>
          </a:bodyPr>
          <a:lstStyle/>
          <a:p>
            <a:pPr algn="ctr"/>
            <a:r>
              <a:rPr lang="pt-BR" sz="3200" b="1" cap="none" spc="0" dirty="0" smtClean="0">
                <a:ln w="22225">
                  <a:solidFill>
                    <a:schemeClr val="accent2"/>
                  </a:solidFill>
                  <a:prstDash val="solid"/>
                </a:ln>
                <a:solidFill>
                  <a:schemeClr val="accent2">
                    <a:lumMod val="40000"/>
                    <a:lumOff val="60000"/>
                  </a:schemeClr>
                </a:solidFill>
                <a:effectLst/>
              </a:rPr>
              <a:t>Atividade de alto risco!</a:t>
            </a:r>
            <a:endParaRPr lang="pt-BR"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3356227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A economia no setor rural:</a:t>
            </a:r>
          </a:p>
          <a:p>
            <a:pPr marL="0" indent="0" algn="just">
              <a:buNone/>
            </a:pPr>
            <a:r>
              <a:rPr lang="pt-BR" sz="2800" dirty="0" smtClean="0">
                <a:solidFill>
                  <a:schemeClr val="tx2"/>
                </a:solidFill>
              </a:rPr>
              <a:t>Os agentes e leis econômicas que atuam no meio rural são comuns aos demais setores da economia, mas o mercado agropecuário apresenta algumas especificidades. </a:t>
            </a: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3811" y="5148354"/>
            <a:ext cx="1247354" cy="922246"/>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014180"/>
            <a:ext cx="2152650" cy="2124075"/>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48" y="4154197"/>
            <a:ext cx="4311352" cy="2198790"/>
          </a:xfrm>
          <a:prstGeom prst="rect">
            <a:avLst/>
          </a:prstGeom>
        </p:spPr>
      </p:pic>
    </p:spTree>
    <p:extLst>
      <p:ext uri="{BB962C8B-B14F-4D97-AF65-F5344CB8AC3E}">
        <p14:creationId xmlns:p14="http://schemas.microsoft.com/office/powerpoint/2010/main" val="11524732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fontScale="92500"/>
          </a:bodyPr>
          <a:lstStyle/>
          <a:p>
            <a:pPr algn="just"/>
            <a:r>
              <a:rPr lang="pt-BR" sz="2800" b="1" dirty="0" smtClean="0">
                <a:solidFill>
                  <a:schemeClr val="tx2"/>
                </a:solidFill>
              </a:rPr>
              <a:t>A economia no setor rural:</a:t>
            </a:r>
          </a:p>
          <a:p>
            <a:pPr marL="0" indent="0" algn="just">
              <a:buNone/>
            </a:pPr>
            <a:r>
              <a:rPr lang="pt-BR" sz="2800" dirty="0">
                <a:solidFill>
                  <a:schemeClr val="tx2"/>
                </a:solidFill>
              </a:rPr>
              <a:t>A produção agropecuária é realizada em condições de incertezas e riscos, pois </a:t>
            </a:r>
            <a:r>
              <a:rPr lang="pt-BR" sz="2800" dirty="0" smtClean="0">
                <a:solidFill>
                  <a:schemeClr val="tx2"/>
                </a:solidFill>
              </a:rPr>
              <a:t>é afetada </a:t>
            </a:r>
            <a:r>
              <a:rPr lang="pt-BR" sz="2800" dirty="0">
                <a:solidFill>
                  <a:schemeClr val="tx2"/>
                </a:solidFill>
              </a:rPr>
              <a:t>por fatores que nem sempre são controláveis pelo produtor, tais como:</a:t>
            </a:r>
          </a:p>
          <a:p>
            <a:pPr marL="0" indent="0">
              <a:buNone/>
            </a:pPr>
            <a:r>
              <a:rPr lang="pt-BR" sz="2800" dirty="0" smtClean="0"/>
              <a:t>Adversidades </a:t>
            </a:r>
            <a:r>
              <a:rPr lang="pt-BR" sz="2800" dirty="0"/>
              <a:t>do clima (geada, estiagem, granizo </a:t>
            </a:r>
            <a:r>
              <a:rPr lang="pt-BR" sz="2800" dirty="0" smtClean="0"/>
              <a:t>)</a:t>
            </a:r>
          </a:p>
          <a:p>
            <a:pPr marL="0" indent="0">
              <a:buNone/>
            </a:pPr>
            <a:r>
              <a:rPr lang="pt-BR" sz="2800" dirty="0" smtClean="0"/>
              <a:t>Mercado </a:t>
            </a:r>
            <a:r>
              <a:rPr lang="pt-BR" sz="2800" dirty="0"/>
              <a:t>interno e externo</a:t>
            </a:r>
          </a:p>
          <a:p>
            <a:pPr marL="0" indent="0">
              <a:buNone/>
            </a:pPr>
            <a:r>
              <a:rPr lang="pt-BR" sz="2800" dirty="0" smtClean="0"/>
              <a:t>Mudanças </a:t>
            </a:r>
            <a:r>
              <a:rPr lang="pt-BR" sz="2800" dirty="0"/>
              <a:t>na legislação</a:t>
            </a:r>
          </a:p>
          <a:p>
            <a:pPr marL="0" indent="0">
              <a:buNone/>
            </a:pPr>
            <a:r>
              <a:rPr lang="pt-BR" sz="2800" dirty="0" smtClean="0"/>
              <a:t>Alterações </a:t>
            </a:r>
            <a:r>
              <a:rPr lang="pt-BR" sz="2800" dirty="0"/>
              <a:t>na política econômica</a:t>
            </a:r>
            <a:r>
              <a:rPr lang="pt-BR" sz="2800" b="1" dirty="0" smtClean="0">
                <a:solidFill>
                  <a:schemeClr val="tx2"/>
                </a:solidFill>
              </a:rPr>
              <a:t> </a:t>
            </a:r>
            <a:endParaRPr lang="pt-BR" sz="2800" b="1" dirty="0" smtClean="0">
              <a:solidFill>
                <a:schemeClr val="accent3">
                  <a:lumMod val="60000"/>
                  <a:lumOff val="40000"/>
                </a:schemeClr>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236578"/>
            <a:ext cx="1402861" cy="1037222"/>
          </a:xfrm>
          <a:prstGeom prst="rect">
            <a:avLst/>
          </a:prstGeom>
        </p:spPr>
      </p:pic>
    </p:spTree>
    <p:extLst>
      <p:ext uri="{BB962C8B-B14F-4D97-AF65-F5344CB8AC3E}">
        <p14:creationId xmlns:p14="http://schemas.microsoft.com/office/powerpoint/2010/main" val="22466419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fontScale="92500" lnSpcReduction="10000"/>
          </a:bodyPr>
          <a:lstStyle/>
          <a:p>
            <a:pPr algn="just"/>
            <a:r>
              <a:rPr lang="pt-BR" sz="2800" b="1" dirty="0" smtClean="0">
                <a:solidFill>
                  <a:schemeClr val="tx2"/>
                </a:solidFill>
              </a:rPr>
              <a:t>A economia no setor rural:</a:t>
            </a:r>
          </a:p>
          <a:p>
            <a:pPr marL="0" indent="0">
              <a:buNone/>
            </a:pPr>
            <a:r>
              <a:rPr lang="pt-BR" sz="2800" b="1" dirty="0" smtClean="0">
                <a:solidFill>
                  <a:schemeClr val="tx2"/>
                </a:solidFill>
              </a:rPr>
              <a:t>- </a:t>
            </a:r>
            <a:r>
              <a:rPr lang="pt-BR" sz="2800" b="1" dirty="0"/>
              <a:t>A RENDA DO PRODUTOR É VARIÁVEL E INCERTA</a:t>
            </a:r>
          </a:p>
          <a:p>
            <a:pPr marL="0" indent="0" algn="just">
              <a:buNone/>
            </a:pPr>
            <a:r>
              <a:rPr lang="pt-BR" sz="2800" dirty="0"/>
              <a:t>A produtividade e os preços dos produtos agropecuários são instáveis, tornando a </a:t>
            </a:r>
            <a:r>
              <a:rPr lang="pt-BR" sz="2800" dirty="0" smtClean="0"/>
              <a:t>renda do </a:t>
            </a:r>
            <a:r>
              <a:rPr lang="pt-BR" sz="2800" dirty="0"/>
              <a:t>setor altamente variável e incerta. A produtividade, independentemente da </a:t>
            </a:r>
            <a:r>
              <a:rPr lang="pt-BR" sz="2800" dirty="0" smtClean="0"/>
              <a:t>tecnologia utilizada</a:t>
            </a:r>
            <a:r>
              <a:rPr lang="pt-BR" sz="2800" dirty="0"/>
              <a:t>, depende dos fatores climáticos e os preços dependem do mercado interno e </a:t>
            </a:r>
            <a:r>
              <a:rPr lang="pt-BR" sz="2800" dirty="0" smtClean="0"/>
              <a:t>externo, afetando </a:t>
            </a:r>
            <a:r>
              <a:rPr lang="pt-BR" sz="2800" dirty="0"/>
              <a:t>o planejamento financeiro da propriedade rural.</a:t>
            </a:r>
            <a:r>
              <a:rPr lang="pt-BR" sz="2800" b="1" dirty="0" smtClean="0">
                <a:solidFill>
                  <a:schemeClr val="tx2"/>
                </a:solidFill>
              </a:rPr>
              <a:t> </a:t>
            </a:r>
            <a:endParaRPr lang="pt-BR" sz="2800" b="1" dirty="0" smtClean="0">
              <a:solidFill>
                <a:schemeClr val="accent3">
                  <a:lumMod val="60000"/>
                  <a:lumOff val="40000"/>
                </a:schemeClr>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77" y="5517232"/>
            <a:ext cx="1023272" cy="756568"/>
          </a:xfrm>
          <a:prstGeom prst="rect">
            <a:avLst/>
          </a:prstGeom>
        </p:spPr>
      </p:pic>
    </p:spTree>
    <p:extLst>
      <p:ext uri="{BB962C8B-B14F-4D97-AF65-F5344CB8AC3E}">
        <p14:creationId xmlns:p14="http://schemas.microsoft.com/office/powerpoint/2010/main" val="20662556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fontScale="92500" lnSpcReduction="20000"/>
          </a:bodyPr>
          <a:lstStyle/>
          <a:p>
            <a:pPr algn="just"/>
            <a:r>
              <a:rPr lang="pt-BR" sz="2800" b="1" dirty="0" smtClean="0">
                <a:solidFill>
                  <a:schemeClr val="tx2"/>
                </a:solidFill>
              </a:rPr>
              <a:t>A economia no setor rural:</a:t>
            </a:r>
          </a:p>
          <a:p>
            <a:pPr marL="0" indent="0">
              <a:buNone/>
            </a:pPr>
            <a:r>
              <a:rPr lang="pt-BR" sz="2800" b="1" dirty="0" smtClean="0"/>
              <a:t>- VARIAÇÃO </a:t>
            </a:r>
            <a:r>
              <a:rPr lang="pt-BR" sz="2800" b="1" dirty="0"/>
              <a:t>DOS PREÇOS DOS PRODUTOS AGROPECUÁRIOS</a:t>
            </a:r>
          </a:p>
          <a:p>
            <a:pPr marL="0" indent="0" algn="just">
              <a:buNone/>
            </a:pPr>
            <a:r>
              <a:rPr lang="pt-BR" sz="2800" dirty="0"/>
              <a:t>Os preços dos produtos agropecuários tendem a ser menores na época da safra e </a:t>
            </a:r>
            <a:r>
              <a:rPr lang="pt-BR" sz="2800" dirty="0" smtClean="0"/>
              <a:t>maiores na </a:t>
            </a:r>
            <a:r>
              <a:rPr lang="pt-BR" sz="2800" dirty="0"/>
              <a:t>época da entressafra. Isto se explica pela grande oferta de produtos na safra, quando </a:t>
            </a:r>
            <a:r>
              <a:rPr lang="pt-BR" sz="2800" dirty="0" smtClean="0"/>
              <a:t>o produtor </a:t>
            </a:r>
            <a:r>
              <a:rPr lang="pt-BR" sz="2800" dirty="0"/>
              <a:t>geralmente necessita de recursos financeiros para liquidar suas dívidas de custeio </a:t>
            </a:r>
            <a:r>
              <a:rPr lang="pt-BR" sz="2800" dirty="0" smtClean="0"/>
              <a:t>das lavouras</a:t>
            </a:r>
            <a:r>
              <a:rPr lang="pt-BR" sz="2800" dirty="0"/>
              <a:t>, bem como para a manutenção familiar. E também pelo aumento da demanda </a:t>
            </a:r>
            <a:r>
              <a:rPr lang="pt-BR" sz="2800" dirty="0" smtClean="0"/>
              <a:t>pelos produtos</a:t>
            </a:r>
            <a:r>
              <a:rPr lang="pt-BR" sz="2800" dirty="0"/>
              <a:t>, por </a:t>
            </a:r>
            <a:r>
              <a:rPr lang="pt-BR" sz="2800" dirty="0" smtClean="0"/>
              <a:t>indústrias processadoras</a:t>
            </a:r>
            <a:r>
              <a:rPr lang="pt-BR" sz="2800" dirty="0"/>
              <a:t>, na época da entressafra </a:t>
            </a:r>
            <a:r>
              <a:rPr lang="pt-BR" sz="2800" dirty="0" smtClean="0"/>
              <a:t>quando precisam </a:t>
            </a:r>
            <a:r>
              <a:rPr lang="pt-BR" sz="2800" dirty="0"/>
              <a:t>garantir </a:t>
            </a:r>
            <a:r>
              <a:rPr lang="pt-BR" sz="2800" dirty="0" smtClean="0"/>
              <a:t>seus estoques</a:t>
            </a:r>
            <a:r>
              <a:rPr lang="pt-BR" sz="2800" dirty="0"/>
              <a:t>.</a:t>
            </a:r>
            <a:r>
              <a:rPr lang="pt-BR" sz="2800" b="1" dirty="0" smtClean="0">
                <a:solidFill>
                  <a:schemeClr val="tx2"/>
                </a:solidFill>
              </a:rPr>
              <a:t> </a:t>
            </a:r>
            <a:endParaRPr lang="pt-BR" sz="2800" b="1" dirty="0" smtClean="0">
              <a:solidFill>
                <a:schemeClr val="accent3">
                  <a:lumMod val="60000"/>
                  <a:lumOff val="40000"/>
                </a:schemeClr>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3937" y="5791569"/>
            <a:ext cx="754789" cy="558062"/>
          </a:xfrm>
          <a:prstGeom prst="rect">
            <a:avLst/>
          </a:prstGeom>
        </p:spPr>
      </p:pic>
    </p:spTree>
    <p:extLst>
      <p:ext uri="{BB962C8B-B14F-4D97-AF65-F5344CB8AC3E}">
        <p14:creationId xmlns:p14="http://schemas.microsoft.com/office/powerpoint/2010/main" val="37387605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A economia no setor rural:</a:t>
            </a:r>
          </a:p>
          <a:p>
            <a:pPr marL="0" indent="0" algn="just">
              <a:buNone/>
            </a:pPr>
            <a:r>
              <a:rPr lang="pt-BR" sz="2800" b="1" dirty="0" smtClean="0">
                <a:solidFill>
                  <a:schemeClr val="tx2"/>
                </a:solidFill>
              </a:rPr>
              <a:t>- </a:t>
            </a:r>
            <a:r>
              <a:rPr lang="pt-BR" sz="2800" b="1" dirty="0"/>
              <a:t>O</a:t>
            </a:r>
            <a:r>
              <a:rPr lang="pt-BR" sz="2800" b="1" dirty="0" smtClean="0"/>
              <a:t>pções de produção e de cultivo são regionalizadas:</a:t>
            </a:r>
            <a:endParaRPr lang="pt-BR" sz="2800" b="1" dirty="0"/>
          </a:p>
          <a:p>
            <a:r>
              <a:rPr lang="pt-BR" sz="2800" dirty="0"/>
              <a:t>As opções de produção e de cultivo tendem a concentrar-se em determinadas regiões.</a:t>
            </a:r>
          </a:p>
          <a:p>
            <a:r>
              <a:rPr lang="pt-BR" sz="2800" dirty="0"/>
              <a:t>Isto ocorre em função principalmente do clima, da </a:t>
            </a:r>
            <a:r>
              <a:rPr lang="pt-BR" sz="2800" dirty="0" err="1"/>
              <a:t>infra-estrutura</a:t>
            </a:r>
            <a:r>
              <a:rPr lang="pt-BR" sz="2800" dirty="0"/>
              <a:t> regional existente e </a:t>
            </a:r>
            <a:r>
              <a:rPr lang="pt-BR" sz="2800" dirty="0" smtClean="0"/>
              <a:t>das condições </a:t>
            </a:r>
            <a:r>
              <a:rPr lang="pt-BR" sz="2800" dirty="0"/>
              <a:t>de mercado na região.</a:t>
            </a:r>
            <a:r>
              <a:rPr lang="pt-BR" sz="2800" b="1" dirty="0" smtClean="0">
                <a:solidFill>
                  <a:schemeClr val="tx2"/>
                </a:solidFill>
              </a:rPr>
              <a:t> </a:t>
            </a:r>
            <a:endParaRPr lang="pt-BR" sz="2800" b="1" dirty="0" smtClean="0">
              <a:solidFill>
                <a:schemeClr val="accent3">
                  <a:lumMod val="60000"/>
                  <a:lumOff val="40000"/>
                </a:schemeClr>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236578"/>
            <a:ext cx="1402861" cy="1037222"/>
          </a:xfrm>
          <a:prstGeom prst="rect">
            <a:avLst/>
          </a:prstGeom>
        </p:spPr>
      </p:pic>
    </p:spTree>
    <p:extLst>
      <p:ext uri="{BB962C8B-B14F-4D97-AF65-F5344CB8AC3E}">
        <p14:creationId xmlns:p14="http://schemas.microsoft.com/office/powerpoint/2010/main" val="21002408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A economia no setor rural:</a:t>
            </a:r>
          </a:p>
          <a:p>
            <a:pPr marL="0" indent="0" algn="just">
              <a:buNone/>
            </a:pPr>
            <a:r>
              <a:rPr lang="pt-BR" sz="2800" dirty="0" smtClean="0">
                <a:solidFill>
                  <a:schemeClr val="tx2"/>
                </a:solidFill>
              </a:rPr>
              <a:t>O rural é um setor </a:t>
            </a:r>
            <a:r>
              <a:rPr lang="pt-BR" sz="2800" b="1" dirty="0" smtClean="0">
                <a:solidFill>
                  <a:schemeClr val="tx2"/>
                </a:solidFill>
              </a:rPr>
              <a:t>primário</a:t>
            </a:r>
            <a:r>
              <a:rPr lang="pt-BR" sz="2800" dirty="0" smtClean="0">
                <a:solidFill>
                  <a:schemeClr val="tx2"/>
                </a:solidFill>
              </a:rPr>
              <a:t>. Os produtos  comercializados tem menor valor agregado que os produtos da indústria. </a:t>
            </a:r>
            <a:endParaRPr lang="pt-BR" sz="2800" dirty="0" smtClean="0">
              <a:solidFill>
                <a:schemeClr val="accent3">
                  <a:lumMod val="60000"/>
                  <a:lumOff val="40000"/>
                </a:schemeClr>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236578"/>
            <a:ext cx="1402861" cy="1037222"/>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92" y="4930528"/>
            <a:ext cx="3571875" cy="1276350"/>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181" y="3691509"/>
            <a:ext cx="2872107" cy="1877194"/>
          </a:xfrm>
          <a:prstGeom prst="rect">
            <a:avLst/>
          </a:prstGeom>
        </p:spPr>
      </p:pic>
    </p:spTree>
    <p:extLst>
      <p:ext uri="{BB962C8B-B14F-4D97-AF65-F5344CB8AC3E}">
        <p14:creationId xmlns:p14="http://schemas.microsoft.com/office/powerpoint/2010/main" val="2255080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a:t>
            </a:r>
            <a:r>
              <a:rPr lang="pt-BR" sz="2800" dirty="0"/>
              <a:t>PRODUTIVO </a:t>
            </a:r>
            <a:r>
              <a:rPr lang="pt-BR" sz="2800" dirty="0" smtClean="0"/>
              <a:t>AGROPECUÁRIO </a:t>
            </a:r>
            <a:endParaRPr lang="pt-BR" sz="2800" dirty="0"/>
          </a:p>
        </p:txBody>
      </p:sp>
      <p:sp>
        <p:nvSpPr>
          <p:cNvPr id="3" name="Espaço Reservado para Conteúdo 2"/>
          <p:cNvSpPr>
            <a:spLocks noGrp="1"/>
          </p:cNvSpPr>
          <p:nvPr>
            <p:ph idx="1"/>
          </p:nvPr>
        </p:nvSpPr>
        <p:spPr/>
        <p:txBody>
          <a:bodyPr>
            <a:normAutofit/>
          </a:bodyPr>
          <a:lstStyle/>
          <a:p>
            <a:pPr algn="just"/>
            <a:r>
              <a:rPr lang="pt-BR" sz="2800" dirty="0">
                <a:solidFill>
                  <a:schemeClr val="tx2"/>
                </a:solidFill>
              </a:rPr>
              <a:t>A </a:t>
            </a:r>
            <a:r>
              <a:rPr lang="pt-BR" sz="2800" dirty="0" smtClean="0">
                <a:solidFill>
                  <a:schemeClr val="tx2"/>
                </a:solidFill>
              </a:rPr>
              <a:t>agropecuária </a:t>
            </a:r>
            <a:r>
              <a:rPr lang="pt-BR" sz="2800" dirty="0">
                <a:solidFill>
                  <a:schemeClr val="tx2"/>
                </a:solidFill>
              </a:rPr>
              <a:t>e a agroindústria formam um dos segmentos mais complexos e dinâmicos da economia brasileira.</a:t>
            </a:r>
            <a:r>
              <a:rPr lang="pt-BR" sz="2800" dirty="0" smtClean="0">
                <a:solidFill>
                  <a:schemeClr val="tx2"/>
                </a:solidFill>
              </a:rPr>
              <a:t> </a:t>
            </a:r>
          </a:p>
          <a:p>
            <a:pPr algn="just"/>
            <a:r>
              <a:rPr lang="pt-BR" sz="2800" dirty="0">
                <a:solidFill>
                  <a:schemeClr val="tx2"/>
                </a:solidFill>
              </a:rPr>
              <a:t>O Brasil, ocupa o primeiro lugar no mundo em produção de café, cana-de-açúcar, laranja e bovinos, além de segundo e terceiro respectivamente na produção de soja (2º), milho (3º), suínos (3º) e equinos (3º).</a:t>
            </a:r>
          </a:p>
          <a:p>
            <a:pPr marL="0" indent="0" algn="just">
              <a:buNone/>
            </a:pPr>
            <a:endParaRPr lang="pt-BR" sz="2800" dirty="0" smtClean="0">
              <a:solidFill>
                <a:schemeClr val="tx2"/>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157192"/>
            <a:ext cx="1849944" cy="1231053"/>
          </a:xfrm>
          <a:prstGeom prst="rect">
            <a:avLst/>
          </a:prstGeom>
        </p:spPr>
      </p:pic>
    </p:spTree>
    <p:extLst>
      <p:ext uri="{BB962C8B-B14F-4D97-AF65-F5344CB8AC3E}">
        <p14:creationId xmlns:p14="http://schemas.microsoft.com/office/powerpoint/2010/main" val="25616935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a:bodyPr>
          <a:lstStyle/>
          <a:p>
            <a:pPr marL="0" indent="0" algn="just">
              <a:buNone/>
            </a:pPr>
            <a:r>
              <a:rPr lang="pt-BR" sz="3200" b="1" i="1" dirty="0">
                <a:solidFill>
                  <a:schemeClr val="tx2"/>
                </a:solidFill>
              </a:rPr>
              <a:t>“ No meio de toda dificuldade </a:t>
            </a:r>
            <a:r>
              <a:rPr lang="pt-BR" sz="3200" b="1" i="1" dirty="0" smtClean="0">
                <a:solidFill>
                  <a:schemeClr val="tx2"/>
                </a:solidFill>
              </a:rPr>
              <a:t>existe sempre </a:t>
            </a:r>
            <a:r>
              <a:rPr lang="pt-BR" sz="3200" b="1" i="1" dirty="0">
                <a:solidFill>
                  <a:schemeClr val="tx2"/>
                </a:solidFill>
              </a:rPr>
              <a:t>uma oportunidade “</a:t>
            </a:r>
          </a:p>
          <a:p>
            <a:pPr marL="0" indent="0" algn="r">
              <a:buNone/>
            </a:pPr>
            <a:r>
              <a:rPr lang="pt-BR" sz="3200" dirty="0" smtClean="0">
                <a:solidFill>
                  <a:schemeClr val="tx2"/>
                </a:solidFill>
              </a:rPr>
              <a:t>(Alberto Einstein)</a:t>
            </a: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236578"/>
            <a:ext cx="1402861" cy="1037222"/>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498514"/>
            <a:ext cx="2073424" cy="2694398"/>
          </a:xfrm>
          <a:prstGeom prst="rect">
            <a:avLst/>
          </a:prstGeom>
        </p:spPr>
      </p:pic>
    </p:spTree>
    <p:extLst>
      <p:ext uri="{BB962C8B-B14F-4D97-AF65-F5344CB8AC3E}">
        <p14:creationId xmlns:p14="http://schemas.microsoft.com/office/powerpoint/2010/main" val="35800227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fontScale="92500" lnSpcReduction="20000"/>
          </a:bodyPr>
          <a:lstStyle/>
          <a:p>
            <a:pPr algn="just"/>
            <a:r>
              <a:rPr lang="pt-BR" sz="2800" dirty="0" smtClean="0">
                <a:solidFill>
                  <a:schemeClr val="tx2"/>
                </a:solidFill>
              </a:rPr>
              <a:t>A estrutura da empresa rural:</a:t>
            </a:r>
          </a:p>
          <a:p>
            <a:pPr marL="0" indent="0" algn="just">
              <a:buNone/>
            </a:pPr>
            <a:r>
              <a:rPr lang="pt-BR" sz="2800" dirty="0">
                <a:solidFill>
                  <a:schemeClr val="tx2"/>
                </a:solidFill>
              </a:rPr>
              <a:t>A empresa rural deve ser entendida como uma unidade de organização que conduz atividades agropecuárias em busca dos seus </a:t>
            </a:r>
            <a:r>
              <a:rPr lang="pt-BR" sz="2800" b="1" dirty="0">
                <a:solidFill>
                  <a:schemeClr val="tx2"/>
                </a:solidFill>
              </a:rPr>
              <a:t>objetivos</a:t>
            </a:r>
            <a:r>
              <a:rPr lang="pt-BR" sz="2800" dirty="0">
                <a:solidFill>
                  <a:schemeClr val="tx2"/>
                </a:solidFill>
              </a:rPr>
              <a:t>. </a:t>
            </a:r>
            <a:endParaRPr lang="pt-BR" sz="2800" dirty="0" smtClean="0">
              <a:solidFill>
                <a:schemeClr val="tx2"/>
              </a:solidFill>
            </a:endParaRPr>
          </a:p>
          <a:p>
            <a:pPr marL="0" indent="0" algn="just">
              <a:buNone/>
            </a:pPr>
            <a:r>
              <a:rPr lang="pt-BR" sz="2800" dirty="0" smtClean="0">
                <a:solidFill>
                  <a:schemeClr val="tx2"/>
                </a:solidFill>
              </a:rPr>
              <a:t>Esses </a:t>
            </a:r>
            <a:r>
              <a:rPr lang="pt-BR" sz="2800" dirty="0">
                <a:solidFill>
                  <a:schemeClr val="tx2"/>
                </a:solidFill>
              </a:rPr>
              <a:t>objetivos, que podem ser diferentes de empresa para empresa, podem ser basicamente: a obtenção de lucros, sobrevivência na atividade, crescimento ou apenas prestigio junto à sociedade. </a:t>
            </a:r>
            <a:endParaRPr lang="pt-BR" sz="2800" dirty="0" smtClean="0">
              <a:solidFill>
                <a:schemeClr val="tx2"/>
              </a:solidFill>
            </a:endParaRPr>
          </a:p>
          <a:p>
            <a:pPr marL="0" indent="0" algn="just">
              <a:buNone/>
            </a:pPr>
            <a:r>
              <a:rPr lang="pt-BR" sz="2800" dirty="0" smtClean="0">
                <a:solidFill>
                  <a:schemeClr val="tx2"/>
                </a:solidFill>
              </a:rPr>
              <a:t>Assim</a:t>
            </a:r>
            <a:r>
              <a:rPr lang="pt-BR" sz="2800" dirty="0">
                <a:solidFill>
                  <a:schemeClr val="tx2"/>
                </a:solidFill>
              </a:rPr>
              <a:t>, para se alcançar esses objetivos, é necessário o uso dos fatores de produção, que no setor agropecuário são basicamente terra, capital e trabalho.</a:t>
            </a:r>
            <a:endParaRPr lang="pt-BR" sz="2800" dirty="0" smtClean="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672088"/>
            <a:ext cx="925879" cy="684560"/>
          </a:xfrm>
          <a:prstGeom prst="rect">
            <a:avLst/>
          </a:prstGeom>
        </p:spPr>
      </p:pic>
    </p:spTree>
    <p:extLst>
      <p:ext uri="{BB962C8B-B14F-4D97-AF65-F5344CB8AC3E}">
        <p14:creationId xmlns:p14="http://schemas.microsoft.com/office/powerpoint/2010/main" val="40468480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a:bodyPr>
          <a:lstStyle/>
          <a:p>
            <a:pPr algn="just"/>
            <a:r>
              <a:rPr lang="pt-BR" sz="2800" dirty="0" smtClean="0">
                <a:solidFill>
                  <a:schemeClr val="tx2"/>
                </a:solidFill>
              </a:rPr>
              <a:t>A estrutura da empresa rural:</a:t>
            </a:r>
          </a:p>
          <a:p>
            <a:pPr marL="0" indent="0" algn="just">
              <a:buNone/>
            </a:pPr>
            <a:r>
              <a:rPr lang="pt-BR" sz="2800" b="1" dirty="0"/>
              <a:t>As empresas fabricam seus produtos, empregam pessoas, utilizam tecnologia, requerem recursos e, acima de tudo, necessitam de administração.</a:t>
            </a:r>
            <a:endParaRPr lang="pt-BR" sz="2800" b="1" dirty="0" smtClean="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236578"/>
            <a:ext cx="1402861" cy="1037222"/>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4213324"/>
            <a:ext cx="3096344" cy="2060476"/>
          </a:xfrm>
          <a:prstGeom prst="rect">
            <a:avLst/>
          </a:prstGeom>
        </p:spPr>
      </p:pic>
    </p:spTree>
    <p:extLst>
      <p:ext uri="{BB962C8B-B14F-4D97-AF65-F5344CB8AC3E}">
        <p14:creationId xmlns:p14="http://schemas.microsoft.com/office/powerpoint/2010/main" val="10141757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fontScale="77500" lnSpcReduction="20000"/>
          </a:bodyPr>
          <a:lstStyle/>
          <a:p>
            <a:pPr algn="just"/>
            <a:r>
              <a:rPr lang="pt-BR" sz="2800" b="1" dirty="0" smtClean="0">
                <a:solidFill>
                  <a:schemeClr val="tx2"/>
                </a:solidFill>
              </a:rPr>
              <a:t>A estrutura da empresa rural:</a:t>
            </a:r>
          </a:p>
          <a:p>
            <a:pPr marL="0" indent="0">
              <a:buNone/>
            </a:pPr>
            <a:r>
              <a:rPr lang="pt-BR" sz="2800" dirty="0" smtClean="0">
                <a:solidFill>
                  <a:schemeClr val="tx2"/>
                </a:solidFill>
              </a:rPr>
              <a:t>Algumas das principais particularidades desta modalidade de organização são: </a:t>
            </a:r>
          </a:p>
          <a:p>
            <a:pPr>
              <a:buFontTx/>
              <a:buChar char="-"/>
            </a:pPr>
            <a:r>
              <a:rPr lang="pt-BR" sz="2800" dirty="0" smtClean="0"/>
              <a:t>Origem e gestão familiar; </a:t>
            </a:r>
          </a:p>
          <a:p>
            <a:pPr algn="just">
              <a:buFontTx/>
              <a:buChar char="-"/>
            </a:pPr>
            <a:r>
              <a:rPr lang="pt-BR" sz="2800" dirty="0" smtClean="0"/>
              <a:t>Ciclo </a:t>
            </a:r>
            <a:r>
              <a:rPr lang="pt-BR" sz="2800" dirty="0"/>
              <a:t>econômico da empresa caracterizado por transmissões por herança (subdivisão sucessiva da empresa); </a:t>
            </a:r>
            <a:endParaRPr lang="pt-BR" sz="2800" dirty="0" smtClean="0"/>
          </a:p>
          <a:p>
            <a:pPr algn="just">
              <a:buFontTx/>
              <a:buChar char="-"/>
            </a:pPr>
            <a:r>
              <a:rPr lang="pt-BR" sz="2800" dirty="0" smtClean="0"/>
              <a:t>Pouco </a:t>
            </a:r>
            <a:r>
              <a:rPr lang="pt-BR" sz="2800" dirty="0"/>
              <a:t>ou nenhum controle sobre parte importante dos fatores de produção, na maior parte das situações; </a:t>
            </a:r>
            <a:endParaRPr lang="pt-BR" sz="2800" dirty="0" smtClean="0"/>
          </a:p>
          <a:p>
            <a:pPr algn="just">
              <a:buFontTx/>
              <a:buChar char="-"/>
            </a:pPr>
            <a:r>
              <a:rPr lang="pt-BR" sz="2800" dirty="0" smtClean="0"/>
              <a:t>Linha </a:t>
            </a:r>
            <a:r>
              <a:rPr lang="pt-BR" sz="2800" dirty="0"/>
              <a:t>de produção viva e, portanto, sujeita às adversidades biológicas e, </a:t>
            </a:r>
            <a:endParaRPr lang="pt-BR" sz="2800" dirty="0" smtClean="0"/>
          </a:p>
          <a:p>
            <a:pPr>
              <a:buFontTx/>
              <a:buChar char="-"/>
            </a:pPr>
            <a:r>
              <a:rPr lang="pt-BR" sz="2800" dirty="0" smtClean="0"/>
              <a:t>A </a:t>
            </a:r>
            <a:r>
              <a:rPr lang="pt-BR" sz="2800" dirty="0"/>
              <a:t>terra (solo) assume importância como fator de produção. </a:t>
            </a:r>
          </a:p>
          <a:p>
            <a:pPr marL="0" indent="0" algn="just">
              <a:buNone/>
            </a:pPr>
            <a:endParaRPr lang="pt-BR" sz="2800" dirty="0" smtClean="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236578"/>
            <a:ext cx="1402861" cy="1037222"/>
          </a:xfrm>
          <a:prstGeom prst="rect">
            <a:avLst/>
          </a:prstGeom>
        </p:spPr>
      </p:pic>
    </p:spTree>
    <p:extLst>
      <p:ext uri="{BB962C8B-B14F-4D97-AF65-F5344CB8AC3E}">
        <p14:creationId xmlns:p14="http://schemas.microsoft.com/office/powerpoint/2010/main" val="20595781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a:bodyPr>
          <a:lstStyle/>
          <a:p>
            <a:pPr algn="just"/>
            <a:r>
              <a:rPr lang="pt-BR" sz="2800" dirty="0" smtClean="0">
                <a:solidFill>
                  <a:schemeClr val="tx2"/>
                </a:solidFill>
              </a:rPr>
              <a:t>A estrutura da empresa rural:</a:t>
            </a:r>
          </a:p>
          <a:p>
            <a:pPr marL="0" indent="0" algn="just">
              <a:buNone/>
            </a:pPr>
            <a:r>
              <a:rPr lang="pt-BR" sz="2800" dirty="0"/>
              <a:t>- As atividade agropecuárias são dispersas pela área da propriedade.</a:t>
            </a:r>
          </a:p>
          <a:p>
            <a:pPr marL="0" indent="0" algn="just">
              <a:buNone/>
            </a:pPr>
            <a:endParaRPr lang="pt-BR" sz="2800" dirty="0" smtClean="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236578"/>
            <a:ext cx="1402861" cy="1037222"/>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573015"/>
            <a:ext cx="3960440" cy="2475275"/>
          </a:xfrm>
          <a:prstGeom prst="rect">
            <a:avLst/>
          </a:prstGeom>
        </p:spPr>
      </p:pic>
    </p:spTree>
    <p:extLst>
      <p:ext uri="{BB962C8B-B14F-4D97-AF65-F5344CB8AC3E}">
        <p14:creationId xmlns:p14="http://schemas.microsoft.com/office/powerpoint/2010/main" val="23369387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a:bodyPr>
          <a:lstStyle/>
          <a:p>
            <a:pPr algn="just"/>
            <a:r>
              <a:rPr lang="pt-BR" sz="2800" dirty="0" smtClean="0">
                <a:solidFill>
                  <a:schemeClr val="tx2"/>
                </a:solidFill>
              </a:rPr>
              <a:t>A estrutura da empresa rural:</a:t>
            </a:r>
          </a:p>
          <a:p>
            <a:pPr marL="0" indent="0" algn="just">
              <a:buNone/>
            </a:pPr>
            <a:r>
              <a:rPr lang="pt-BR" sz="2800" b="1" dirty="0" smtClean="0">
                <a:solidFill>
                  <a:schemeClr val="tx2"/>
                </a:solidFill>
              </a:rPr>
              <a:t>Há </a:t>
            </a:r>
            <a:r>
              <a:rPr lang="pt-BR" sz="2800" b="1" dirty="0">
                <a:solidFill>
                  <a:schemeClr val="tx2"/>
                </a:solidFill>
              </a:rPr>
              <a:t>quatro áreas funcionais bem </a:t>
            </a:r>
            <a:r>
              <a:rPr lang="pt-BR" sz="2800" b="1" dirty="0" smtClean="0">
                <a:solidFill>
                  <a:schemeClr val="tx2"/>
                </a:solidFill>
              </a:rPr>
              <a:t>distintas: </a:t>
            </a:r>
          </a:p>
          <a:p>
            <a:pPr marL="0" indent="0" algn="just">
              <a:buNone/>
            </a:pPr>
            <a:r>
              <a:rPr lang="pt-BR" sz="2800" dirty="0" smtClean="0"/>
              <a:t>-Produção</a:t>
            </a:r>
            <a:r>
              <a:rPr lang="pt-BR" sz="2800" dirty="0"/>
              <a:t>;</a:t>
            </a:r>
            <a:r>
              <a:rPr lang="pt-BR" sz="2800" dirty="0" smtClean="0"/>
              <a:t> </a:t>
            </a:r>
          </a:p>
          <a:p>
            <a:pPr algn="just">
              <a:buFontTx/>
              <a:buChar char="-"/>
            </a:pPr>
            <a:r>
              <a:rPr lang="pt-BR" sz="2800" dirty="0"/>
              <a:t>R</a:t>
            </a:r>
            <a:r>
              <a:rPr lang="pt-BR" sz="2800" dirty="0" smtClean="0"/>
              <a:t>ecursos humanos; </a:t>
            </a:r>
          </a:p>
          <a:p>
            <a:pPr algn="just">
              <a:buFontTx/>
              <a:buChar char="-"/>
            </a:pPr>
            <a:r>
              <a:rPr lang="pt-BR" sz="2800" dirty="0"/>
              <a:t>F</a:t>
            </a:r>
            <a:r>
              <a:rPr lang="pt-BR" sz="2800" dirty="0" smtClean="0"/>
              <a:t>inanças </a:t>
            </a:r>
            <a:r>
              <a:rPr lang="pt-BR" sz="2800" dirty="0"/>
              <a:t>e </a:t>
            </a:r>
            <a:endParaRPr lang="pt-BR" sz="2800" dirty="0" smtClean="0"/>
          </a:p>
          <a:p>
            <a:pPr algn="just">
              <a:buFontTx/>
              <a:buChar char="-"/>
            </a:pPr>
            <a:r>
              <a:rPr lang="pt-BR" sz="2800" dirty="0"/>
              <a:t>C</a:t>
            </a:r>
            <a:r>
              <a:rPr lang="pt-BR" sz="2800" dirty="0" smtClean="0"/>
              <a:t>omercialização </a:t>
            </a:r>
            <a:r>
              <a:rPr lang="pt-BR" sz="2800" dirty="0"/>
              <a:t>e </a:t>
            </a:r>
            <a:r>
              <a:rPr lang="pt-BR" sz="2800" dirty="0" smtClean="0"/>
              <a:t>marketing. </a:t>
            </a: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236578"/>
            <a:ext cx="1402861" cy="1037222"/>
          </a:xfrm>
          <a:prstGeom prst="rect">
            <a:avLst/>
          </a:prstGeom>
        </p:spPr>
      </p:pic>
    </p:spTree>
    <p:extLst>
      <p:ext uri="{BB962C8B-B14F-4D97-AF65-F5344CB8AC3E}">
        <p14:creationId xmlns:p14="http://schemas.microsoft.com/office/powerpoint/2010/main" val="2096605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A produção no setor rural:</a:t>
            </a:r>
          </a:p>
          <a:p>
            <a:pPr marL="0" indent="0" algn="just">
              <a:buNone/>
            </a:pPr>
            <a:endParaRPr lang="pt-BR" sz="2800" dirty="0" smtClean="0"/>
          </a:p>
          <a:p>
            <a:pPr marL="0" indent="0" algn="just">
              <a:buNone/>
            </a:pPr>
            <a:r>
              <a:rPr lang="pt-BR" sz="2800" dirty="0" smtClean="0"/>
              <a:t>A área de produção está intimamente ligada à transformação de </a:t>
            </a:r>
            <a:r>
              <a:rPr lang="pt-BR" sz="2800" b="1" dirty="0" smtClean="0"/>
              <a:t>recursos em produtos </a:t>
            </a:r>
            <a:r>
              <a:rPr lang="pt-BR" sz="2800" dirty="0" smtClean="0"/>
              <a:t>e, à medida que eles são corretamente utilizados e racionalmente aplicados, obtém-se a eficiência. E uma vez atingidos os objetivos, chega-se à eficácia. </a:t>
            </a:r>
            <a:endParaRPr lang="pt-BR" sz="2800" b="1" dirty="0" smtClean="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361827"/>
            <a:ext cx="1190678" cy="880342"/>
          </a:xfrm>
          <a:prstGeom prst="rect">
            <a:avLst/>
          </a:prstGeom>
        </p:spPr>
      </p:pic>
    </p:spTree>
    <p:extLst>
      <p:ext uri="{BB962C8B-B14F-4D97-AF65-F5344CB8AC3E}">
        <p14:creationId xmlns:p14="http://schemas.microsoft.com/office/powerpoint/2010/main" val="4867403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A produção no setor rural:</a:t>
            </a:r>
          </a:p>
          <a:p>
            <a:pPr marL="0" indent="0" algn="just">
              <a:buNone/>
            </a:pPr>
            <a:endParaRPr lang="pt-BR" sz="2800" dirty="0" smtClean="0"/>
          </a:p>
          <a:p>
            <a:pPr marL="0" indent="0" algn="just">
              <a:buNone/>
            </a:pPr>
            <a:r>
              <a:rPr lang="pt-BR" sz="2800" dirty="0" smtClean="0"/>
              <a:t>A </a:t>
            </a:r>
            <a:r>
              <a:rPr lang="pt-BR" sz="2800" dirty="0"/>
              <a:t>área de produção está intimamente ligada à transformação de </a:t>
            </a:r>
            <a:r>
              <a:rPr lang="pt-BR" sz="2800" b="1" dirty="0"/>
              <a:t>recursos em produtos </a:t>
            </a:r>
            <a:r>
              <a:rPr lang="pt-BR" sz="2800" dirty="0"/>
              <a:t>e, à medida que eles são corretamente utilizados e racionalmente aplicados, obtém-se a eficiência. E uma vez atingidos os objetivos, chega-se à eficácia. </a:t>
            </a:r>
            <a:endParaRPr lang="pt-BR" sz="2800" b="1" dirty="0" smtClean="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361827"/>
            <a:ext cx="1190678" cy="880342"/>
          </a:xfrm>
          <a:prstGeom prst="rect">
            <a:avLst/>
          </a:prstGeom>
        </p:spPr>
      </p:pic>
    </p:spTree>
    <p:extLst>
      <p:ext uri="{BB962C8B-B14F-4D97-AF65-F5344CB8AC3E}">
        <p14:creationId xmlns:p14="http://schemas.microsoft.com/office/powerpoint/2010/main" val="36544648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A produção no setor rural:</a:t>
            </a:r>
          </a:p>
          <a:p>
            <a:pPr marL="0" indent="0" algn="just">
              <a:buNone/>
            </a:pPr>
            <a:r>
              <a:rPr lang="pt-BR" sz="2800" dirty="0" smtClean="0">
                <a:solidFill>
                  <a:schemeClr val="tx2"/>
                </a:solidFill>
              </a:rPr>
              <a:t>A produção depende de fatores </a:t>
            </a:r>
            <a:r>
              <a:rPr lang="pt-BR" sz="2800" b="1" dirty="0" err="1" smtClean="0">
                <a:solidFill>
                  <a:schemeClr val="tx2"/>
                </a:solidFill>
              </a:rPr>
              <a:t>bioclimáticos</a:t>
            </a:r>
            <a:r>
              <a:rPr lang="pt-BR" sz="2800" dirty="0" smtClean="0">
                <a:solidFill>
                  <a:schemeClr val="tx2"/>
                </a:solidFill>
              </a:rPr>
              <a:t>, sendo organizada em função destes, dos recursos e do mercado consumidor.</a:t>
            </a:r>
          </a:p>
          <a:p>
            <a:pPr algn="just">
              <a:buFontTx/>
              <a:buChar char="-"/>
            </a:pPr>
            <a:r>
              <a:rPr lang="pt-BR" sz="2800" dirty="0" smtClean="0"/>
              <a:t>Ciclo biológico de animais e plantas;</a:t>
            </a:r>
          </a:p>
          <a:p>
            <a:pPr algn="just">
              <a:buFontTx/>
              <a:buChar char="-"/>
            </a:pPr>
            <a:r>
              <a:rPr lang="pt-BR" sz="2800" dirty="0" smtClean="0"/>
              <a:t>Condições climáticas regionais;</a:t>
            </a:r>
          </a:p>
          <a:p>
            <a:pPr algn="just">
              <a:buFontTx/>
              <a:buChar char="-"/>
            </a:pPr>
            <a:r>
              <a:rPr lang="pt-BR" sz="2800" dirty="0" smtClean="0"/>
              <a:t>Recursos;</a:t>
            </a:r>
          </a:p>
          <a:p>
            <a:pPr algn="just">
              <a:buFontTx/>
              <a:buChar char="-"/>
            </a:pPr>
            <a:r>
              <a:rPr lang="pt-BR" sz="2800" dirty="0" smtClean="0"/>
              <a:t>Mercado.</a:t>
            </a: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361827"/>
            <a:ext cx="1190678" cy="880342"/>
          </a:xfrm>
          <a:prstGeom prst="rect">
            <a:avLst/>
          </a:prstGeom>
        </p:spPr>
      </p:pic>
      <p:sp>
        <p:nvSpPr>
          <p:cNvPr id="4" name="Retângulo 3"/>
          <p:cNvSpPr/>
          <p:nvPr/>
        </p:nvSpPr>
        <p:spPr>
          <a:xfrm>
            <a:off x="3059832" y="5905793"/>
            <a:ext cx="3676776" cy="369332"/>
          </a:xfrm>
          <a:prstGeom prst="rect">
            <a:avLst/>
          </a:prstGeom>
        </p:spPr>
        <p:txBody>
          <a:bodyPr wrap="none">
            <a:spAutoFit/>
          </a:bodyPr>
          <a:lstStyle/>
          <a:p>
            <a:pPr algn="ctr"/>
            <a:r>
              <a:rPr lang="pt-BR" b="1" dirty="0">
                <a:solidFill>
                  <a:srgbClr val="FF0000"/>
                </a:solidFill>
              </a:rPr>
              <a:t>CRONOGRAMA DE PRODUÇÃO</a:t>
            </a:r>
          </a:p>
        </p:txBody>
      </p:sp>
      <p:sp>
        <p:nvSpPr>
          <p:cNvPr id="8" name="Seta para baixo 7"/>
          <p:cNvSpPr/>
          <p:nvPr/>
        </p:nvSpPr>
        <p:spPr>
          <a:xfrm>
            <a:off x="4355976" y="5013176"/>
            <a:ext cx="720080" cy="788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spTree>
    <p:extLst>
      <p:ext uri="{BB962C8B-B14F-4D97-AF65-F5344CB8AC3E}">
        <p14:creationId xmlns:p14="http://schemas.microsoft.com/office/powerpoint/2010/main" val="41754349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A produção no setor rural: </a:t>
            </a:r>
            <a:endParaRPr lang="pt-BR" sz="2800" b="1" dirty="0">
              <a:solidFill>
                <a:schemeClr val="tx2"/>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2644" y="5733256"/>
            <a:ext cx="1493912" cy="933695"/>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654914"/>
            <a:ext cx="4104456" cy="3078342"/>
          </a:xfrm>
          <a:prstGeom prst="rect">
            <a:avLst/>
          </a:prstGeom>
        </p:spPr>
      </p:pic>
    </p:spTree>
    <p:extLst>
      <p:ext uri="{BB962C8B-B14F-4D97-AF65-F5344CB8AC3E}">
        <p14:creationId xmlns:p14="http://schemas.microsoft.com/office/powerpoint/2010/main" val="42510509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p:txBody>
          <a:bodyPr>
            <a:normAutofit/>
          </a:bodyPr>
          <a:lstStyle/>
          <a:p>
            <a:pPr algn="just"/>
            <a:r>
              <a:rPr lang="pt-BR" sz="2800" dirty="0" smtClean="0">
                <a:solidFill>
                  <a:schemeClr val="tx2"/>
                </a:solidFill>
              </a:rPr>
              <a:t> O setor agropecuário movimenta por ano no </a:t>
            </a:r>
            <a:r>
              <a:rPr lang="pt-BR" sz="2800" dirty="0">
                <a:solidFill>
                  <a:schemeClr val="tx2"/>
                </a:solidFill>
              </a:rPr>
              <a:t>Brasil bilhões </a:t>
            </a:r>
            <a:r>
              <a:rPr lang="pt-BR" sz="2800" dirty="0" smtClean="0">
                <a:solidFill>
                  <a:schemeClr val="tx2"/>
                </a:solidFill>
              </a:rPr>
              <a:t>de Reais(R$). </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844400"/>
            <a:ext cx="1961830" cy="1450502"/>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140968"/>
            <a:ext cx="3143204" cy="2388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7034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A produção no setor rural: </a:t>
            </a:r>
            <a:endParaRPr lang="pt-BR" sz="2800" b="1" dirty="0">
              <a:solidFill>
                <a:schemeClr val="tx2"/>
              </a:solidFill>
            </a:endParaRPr>
          </a:p>
          <a:p>
            <a:pPr marL="0" indent="0" algn="just">
              <a:buNone/>
            </a:pPr>
            <a:r>
              <a:rPr lang="pt-BR" sz="2800" dirty="0" smtClean="0">
                <a:solidFill>
                  <a:schemeClr val="tx2"/>
                </a:solidFill>
              </a:rPr>
              <a:t>Quanto á produção as </a:t>
            </a:r>
            <a:r>
              <a:rPr lang="pt-BR" sz="2800" dirty="0">
                <a:solidFill>
                  <a:schemeClr val="tx2"/>
                </a:solidFill>
              </a:rPr>
              <a:t>empresas rurais dividem-se em </a:t>
            </a:r>
            <a:r>
              <a:rPr lang="pt-BR" sz="2800" b="1" dirty="0">
                <a:solidFill>
                  <a:schemeClr val="tx2"/>
                </a:solidFill>
              </a:rPr>
              <a:t>diversificadas</a:t>
            </a:r>
            <a:r>
              <a:rPr lang="pt-BR" sz="2800" dirty="0">
                <a:solidFill>
                  <a:schemeClr val="tx2"/>
                </a:solidFill>
              </a:rPr>
              <a:t> e </a:t>
            </a:r>
            <a:r>
              <a:rPr lang="pt-BR" sz="2800" b="1" dirty="0" smtClean="0">
                <a:solidFill>
                  <a:schemeClr val="tx2"/>
                </a:solidFill>
              </a:rPr>
              <a:t>especializadas. </a:t>
            </a:r>
          </a:p>
          <a:p>
            <a:pPr marL="0" indent="0" algn="just">
              <a:buNone/>
            </a:pPr>
            <a:r>
              <a:rPr lang="pt-BR" sz="2800" dirty="0"/>
              <a:t>Uma empresa rural é considerada especializada quando mais da metade (acima de 70%, para alguns autores) de sua renda bruta for proveniente de uma única atividade. Do contrário, ela é considerada diversificada. </a:t>
            </a:r>
            <a:r>
              <a:rPr lang="pt-BR" sz="2800" dirty="0" smtClean="0">
                <a:solidFill>
                  <a:schemeClr val="tx2"/>
                </a:solidFill>
              </a:rPr>
              <a:t> </a:t>
            </a:r>
            <a:endParaRPr lang="pt-BR" sz="2800" b="1" dirty="0" smtClean="0">
              <a:solidFill>
                <a:schemeClr val="tx2"/>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2644" y="5733256"/>
            <a:ext cx="1493912" cy="933695"/>
          </a:xfrm>
          <a:prstGeom prst="rect">
            <a:avLst/>
          </a:prstGeom>
        </p:spPr>
      </p:pic>
    </p:spTree>
    <p:extLst>
      <p:ext uri="{BB962C8B-B14F-4D97-AF65-F5344CB8AC3E}">
        <p14:creationId xmlns:p14="http://schemas.microsoft.com/office/powerpoint/2010/main" val="14462822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smtClean="0">
                <a:solidFill>
                  <a:schemeClr val="tx2"/>
                </a:solidFill>
              </a:rPr>
              <a:t>A produção no setor rural: </a:t>
            </a:r>
          </a:p>
          <a:p>
            <a:pPr marL="0" indent="0" algn="ctr">
              <a:buNone/>
            </a:pPr>
            <a:r>
              <a:rPr lang="pt-BR" sz="2800" smtClean="0"/>
              <a:t>DIVERSIFICADA OU ESPECIALIZADA? </a:t>
            </a:r>
            <a:r>
              <a:rPr lang="pt-BR" sz="2800" smtClean="0">
                <a:solidFill>
                  <a:schemeClr val="tx2"/>
                </a:solidFill>
              </a:rPr>
              <a:t> </a:t>
            </a:r>
            <a:endParaRPr lang="pt-BR" sz="2800" b="1" dirty="0" smtClean="0">
              <a:solidFill>
                <a:schemeClr val="tx2"/>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2644" y="5733256"/>
            <a:ext cx="1493912" cy="933695"/>
          </a:xfrm>
          <a:prstGeom prst="rect">
            <a:avLst/>
          </a:prstGeom>
        </p:spPr>
      </p:pic>
      <p:grpSp>
        <p:nvGrpSpPr>
          <p:cNvPr id="8" name="Grupo 7"/>
          <p:cNvGrpSpPr/>
          <p:nvPr/>
        </p:nvGrpSpPr>
        <p:grpSpPr>
          <a:xfrm>
            <a:off x="1030170" y="2912165"/>
            <a:ext cx="6336704" cy="3657270"/>
            <a:chOff x="1030170" y="2912165"/>
            <a:chExt cx="6336704" cy="3657270"/>
          </a:xfrm>
        </p:grpSpPr>
        <p:pic>
          <p:nvPicPr>
            <p:cNvPr id="6" name="Imagem 5"/>
            <p:cNvPicPr>
              <a:picLocks noChangeAspect="1"/>
            </p:cNvPicPr>
            <p:nvPr/>
          </p:nvPicPr>
          <p:blipFill>
            <a:blip r:embed="rId3"/>
            <a:stretch>
              <a:fillRect/>
            </a:stretch>
          </p:blipFill>
          <p:spPr>
            <a:xfrm>
              <a:off x="1030170" y="2912165"/>
              <a:ext cx="6336704" cy="3361635"/>
            </a:xfrm>
            <a:prstGeom prst="rect">
              <a:avLst/>
            </a:prstGeom>
          </p:spPr>
        </p:pic>
        <p:sp>
          <p:nvSpPr>
            <p:cNvPr id="7" name="Retângulo 6"/>
            <p:cNvSpPr/>
            <p:nvPr/>
          </p:nvSpPr>
          <p:spPr>
            <a:xfrm>
              <a:off x="1030170" y="6200103"/>
              <a:ext cx="2826415" cy="369332"/>
            </a:xfrm>
            <a:prstGeom prst="rect">
              <a:avLst/>
            </a:prstGeom>
          </p:spPr>
          <p:txBody>
            <a:bodyPr wrap="none">
              <a:spAutoFit/>
            </a:bodyPr>
            <a:lstStyle/>
            <a:p>
              <a:r>
                <a:rPr lang="fr-FR" dirty="0">
                  <a:solidFill>
                    <a:srgbClr val="000000"/>
                  </a:solidFill>
                  <a:latin typeface="Arial" panose="020B0604020202020204" pitchFamily="34" charset="0"/>
                </a:rPr>
                <a:t>Fonte: Souza et al. 1992. </a:t>
              </a:r>
              <a:endParaRPr lang="pt-BR" dirty="0"/>
            </a:p>
          </p:txBody>
        </p:sp>
      </p:grpSp>
    </p:spTree>
    <p:extLst>
      <p:ext uri="{BB962C8B-B14F-4D97-AF65-F5344CB8AC3E}">
        <p14:creationId xmlns:p14="http://schemas.microsoft.com/office/powerpoint/2010/main" val="2550773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fontScale="90000"/>
          </a:bodyPr>
          <a:lstStyle/>
          <a:p>
            <a:pPr algn="just"/>
            <a:r>
              <a:rPr lang="pt-BR" sz="3200" dirty="0"/>
              <a:t/>
            </a:r>
            <a:br>
              <a:rPr lang="pt-BR" sz="3200" dirty="0"/>
            </a:br>
            <a:r>
              <a:rPr lang="pt-BR" sz="3200" b="1" dirty="0"/>
              <a:t>Características e </a:t>
            </a:r>
            <a:r>
              <a:rPr lang="pt-BR" sz="3200" b="1" dirty="0" smtClean="0"/>
              <a:t>particularidades do setor rural</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A produção no setor rural: </a:t>
            </a:r>
            <a:endParaRPr lang="pt-BR" sz="2800" b="1" dirty="0">
              <a:solidFill>
                <a:schemeClr val="tx2"/>
              </a:solidFill>
            </a:endParaRPr>
          </a:p>
          <a:p>
            <a:pPr marL="0" indent="0" algn="just">
              <a:buNone/>
            </a:pPr>
            <a:r>
              <a:rPr lang="pt-BR" sz="2800" dirty="0">
                <a:solidFill>
                  <a:schemeClr val="tx2"/>
                </a:solidFill>
              </a:rPr>
              <a:t>A diversificação pode ser de forma horizontal, quando não há dependência entre as atividades (arroz, feijão, pecuária e café), e de forma vertical, denominada integração, quando há uma dependência entre as </a:t>
            </a:r>
            <a:r>
              <a:rPr lang="pt-BR" sz="2800" dirty="0" smtClean="0">
                <a:solidFill>
                  <a:schemeClr val="tx2"/>
                </a:solidFill>
              </a:rPr>
              <a:t>atividades (milho </a:t>
            </a:r>
            <a:r>
              <a:rPr lang="pt-BR" sz="2800" dirty="0">
                <a:solidFill>
                  <a:schemeClr val="tx2"/>
                </a:solidFill>
              </a:rPr>
              <a:t>x suinocultura x piscicultura). </a:t>
            </a:r>
            <a:endParaRPr lang="pt-BR" sz="2800" b="1" dirty="0" smtClean="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236578"/>
            <a:ext cx="1402861" cy="1037222"/>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5070074"/>
            <a:ext cx="1925960" cy="1203725"/>
          </a:xfrm>
          <a:prstGeom prst="rect">
            <a:avLst/>
          </a:prstGeom>
        </p:spPr>
      </p:pic>
    </p:spTree>
    <p:extLst>
      <p:ext uri="{BB962C8B-B14F-4D97-AF65-F5344CB8AC3E}">
        <p14:creationId xmlns:p14="http://schemas.microsoft.com/office/powerpoint/2010/main" val="28535644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fontScale="92500" lnSpcReduction="20000"/>
          </a:bodyPr>
          <a:lstStyle/>
          <a:p>
            <a:pPr algn="just"/>
            <a:r>
              <a:rPr lang="pt-BR" sz="2800" b="1" dirty="0" smtClean="0">
                <a:solidFill>
                  <a:schemeClr val="tx2"/>
                </a:solidFill>
              </a:rPr>
              <a:t>A estrutura da empresa rural:</a:t>
            </a:r>
          </a:p>
          <a:p>
            <a:pPr algn="just">
              <a:buFontTx/>
              <a:buChar char="-"/>
            </a:pPr>
            <a:r>
              <a:rPr lang="pt-BR" sz="2800" dirty="0" smtClean="0">
                <a:solidFill>
                  <a:schemeClr val="tx2"/>
                </a:solidFill>
              </a:rPr>
              <a:t>Recurso humano na empresa rural:</a:t>
            </a:r>
          </a:p>
          <a:p>
            <a:pPr marL="0" indent="0" algn="just">
              <a:buNone/>
            </a:pPr>
            <a:r>
              <a:rPr lang="pt-BR" sz="2800" dirty="0"/>
              <a:t>A área de recursos humanos está relacionada a todas as pessoas que ingressam, permanecem ou participam da empresa e que promovem seu funcionamento, independentemente de posições, cargos ou tarefas. </a:t>
            </a:r>
            <a:endParaRPr lang="pt-BR" sz="2800" dirty="0" smtClean="0"/>
          </a:p>
          <a:p>
            <a:pPr marL="0" indent="0" algn="just">
              <a:buNone/>
            </a:pPr>
            <a:r>
              <a:rPr lang="pt-BR" sz="2800" dirty="0" smtClean="0"/>
              <a:t>Constitui </a:t>
            </a:r>
            <a:r>
              <a:rPr lang="pt-BR" sz="2800" dirty="0"/>
              <a:t>o chamado recurso vivo e dinâmico da empresa, dotado de uma vocação dirigida para o crescimento e desenvolvimento e capaz de manipular e colocar em ação os demais recursos, que são estáticos e inertes por si. </a:t>
            </a:r>
            <a:endParaRPr lang="pt-BR" sz="2800" dirty="0" smtClean="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745346"/>
            <a:ext cx="826797" cy="611302"/>
          </a:xfrm>
          <a:prstGeom prst="rect">
            <a:avLst/>
          </a:prstGeom>
        </p:spPr>
      </p:pic>
    </p:spTree>
    <p:extLst>
      <p:ext uri="{BB962C8B-B14F-4D97-AF65-F5344CB8AC3E}">
        <p14:creationId xmlns:p14="http://schemas.microsoft.com/office/powerpoint/2010/main" val="34174016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a:bodyPr>
          <a:lstStyle/>
          <a:p>
            <a:pPr algn="just"/>
            <a:r>
              <a:rPr lang="pt-BR" sz="2800" b="1" dirty="0" smtClean="0">
                <a:solidFill>
                  <a:schemeClr val="tx2"/>
                </a:solidFill>
              </a:rPr>
              <a:t>A estrutura da empresa rural:</a:t>
            </a:r>
          </a:p>
          <a:p>
            <a:pPr algn="just">
              <a:buFontTx/>
              <a:buChar char="-"/>
            </a:pPr>
            <a:r>
              <a:rPr lang="pt-BR" sz="2800" dirty="0" smtClean="0">
                <a:solidFill>
                  <a:schemeClr val="tx2"/>
                </a:solidFill>
              </a:rPr>
              <a:t>Recurso humano na empresa rural:</a:t>
            </a:r>
          </a:p>
          <a:p>
            <a:pPr marL="0" indent="0" algn="just">
              <a:buNone/>
            </a:pPr>
            <a:r>
              <a:rPr lang="pt-BR" sz="2800" dirty="0" smtClean="0">
                <a:solidFill>
                  <a:schemeClr val="tx2"/>
                </a:solidFill>
              </a:rPr>
              <a:t>A eficiência no uso de recursos como máquinas e implementos depende da capacidade da pessoa que os operam! </a:t>
            </a:r>
          </a:p>
          <a:p>
            <a:pPr marL="0" indent="0" algn="just">
              <a:buNone/>
            </a:pPr>
            <a:endParaRPr lang="pt-BR" sz="2800" dirty="0" smtClean="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745346"/>
            <a:ext cx="826797" cy="611302"/>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4341215"/>
            <a:ext cx="3240360" cy="1814602"/>
          </a:xfrm>
          <a:prstGeom prst="rect">
            <a:avLst/>
          </a:prstGeom>
        </p:spPr>
      </p:pic>
      <p:sp>
        <p:nvSpPr>
          <p:cNvPr id="6" name="Retângulo 5"/>
          <p:cNvSpPr/>
          <p:nvPr/>
        </p:nvSpPr>
        <p:spPr>
          <a:xfrm>
            <a:off x="4716016" y="4341215"/>
            <a:ext cx="4151393" cy="923330"/>
          </a:xfrm>
          <a:prstGeom prst="rect">
            <a:avLst/>
          </a:prstGeom>
          <a:noFill/>
        </p:spPr>
        <p:txBody>
          <a:bodyPr wrap="none" lIns="91440" tIns="45720" rIns="91440" bIns="45720">
            <a:spAutoFit/>
          </a:bodyPr>
          <a:lstStyle/>
          <a:p>
            <a:pPr algn="ctr"/>
            <a:r>
              <a:rPr lang="pt-BR" sz="5400" b="0" cap="none" spc="0" dirty="0" smtClean="0">
                <a:ln w="0"/>
                <a:solidFill>
                  <a:schemeClr val="tx1"/>
                </a:solidFill>
                <a:effectLst>
                  <a:outerShdw blurRad="38100" dist="19050" dir="2700000" algn="tl" rotWithShape="0">
                    <a:schemeClr val="dk1">
                      <a:alpha val="40000"/>
                    </a:schemeClr>
                  </a:outerShdw>
                </a:effectLst>
              </a:rPr>
              <a:t>Qualificação!</a:t>
            </a:r>
            <a:endParaRPr lang="pt-B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155343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lnSpcReduction="10000"/>
          </a:bodyPr>
          <a:lstStyle/>
          <a:p>
            <a:pPr algn="just"/>
            <a:r>
              <a:rPr lang="pt-BR" sz="2800" b="1" dirty="0" smtClean="0">
                <a:solidFill>
                  <a:schemeClr val="tx2"/>
                </a:solidFill>
              </a:rPr>
              <a:t>A estrutura da empresa rural: Finanças</a:t>
            </a:r>
          </a:p>
          <a:p>
            <a:pPr marL="0" indent="0" algn="just">
              <a:buNone/>
            </a:pPr>
            <a:r>
              <a:rPr lang="pt-BR" sz="2800" dirty="0" smtClean="0"/>
              <a:t>Trata-se </a:t>
            </a:r>
            <a:r>
              <a:rPr lang="pt-BR" sz="2800" dirty="0"/>
              <a:t>da previsão dos recursos monetários necessários à aquisição ou obtenção de insumos, serviços, equipamentos e demais recursos ou fatores para a produção e a comercialização de produtos agropecuários, de forma a atender aos objetivos da empresa</a:t>
            </a:r>
            <a:r>
              <a:rPr lang="pt-BR" sz="2800" dirty="0" smtClean="0"/>
              <a:t>.</a:t>
            </a:r>
          </a:p>
          <a:p>
            <a:pPr marL="0" indent="0" algn="just">
              <a:buNone/>
            </a:pPr>
            <a:r>
              <a:rPr lang="pt-BR" sz="2800" dirty="0" smtClean="0"/>
              <a:t> </a:t>
            </a:r>
            <a:r>
              <a:rPr lang="pt-BR" sz="2800" dirty="0"/>
              <a:t>A área de finanças da empresa rural diz respeito, basicamente, a receitas e a despesas, a investimentos e a financiamentos. </a:t>
            </a:r>
            <a:endParaRPr lang="pt-BR" sz="2800" b="1" dirty="0" smtClean="0">
              <a:solidFill>
                <a:schemeClr val="tx2"/>
              </a:solidFill>
            </a:endParaRPr>
          </a:p>
          <a:p>
            <a:pPr marL="0" indent="0" algn="just">
              <a:buNone/>
            </a:pPr>
            <a:endParaRPr lang="pt-BR" sz="2800" dirty="0" smtClean="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2431" y="5672088"/>
            <a:ext cx="925879" cy="684560"/>
          </a:xfrm>
          <a:prstGeom prst="rect">
            <a:avLst/>
          </a:prstGeom>
        </p:spPr>
      </p:pic>
    </p:spTree>
    <p:extLst>
      <p:ext uri="{BB962C8B-B14F-4D97-AF65-F5344CB8AC3E}">
        <p14:creationId xmlns:p14="http://schemas.microsoft.com/office/powerpoint/2010/main" val="51058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fontScale="92500" lnSpcReduction="10000"/>
          </a:bodyPr>
          <a:lstStyle/>
          <a:p>
            <a:pPr algn="just"/>
            <a:r>
              <a:rPr lang="pt-BR" sz="2800" b="1" dirty="0" smtClean="0">
                <a:solidFill>
                  <a:schemeClr val="tx2"/>
                </a:solidFill>
              </a:rPr>
              <a:t>Comercialização e marketing na empresa rural:</a:t>
            </a:r>
          </a:p>
          <a:p>
            <a:pPr marL="0" indent="0" algn="just">
              <a:buNone/>
            </a:pPr>
            <a:r>
              <a:rPr lang="pt-BR" sz="2800" dirty="0" smtClean="0"/>
              <a:t>A </a:t>
            </a:r>
            <a:r>
              <a:rPr lang="pt-BR" sz="2800" dirty="0"/>
              <a:t>área de comercialização está diretamente relacionada com o cliente ou o consumidor dos produtos da empresa rural. </a:t>
            </a:r>
            <a:endParaRPr lang="pt-BR" sz="2800" dirty="0" smtClean="0"/>
          </a:p>
          <a:p>
            <a:pPr marL="0" indent="0" algn="just">
              <a:buNone/>
            </a:pPr>
            <a:r>
              <a:rPr lang="pt-BR" sz="2800" dirty="0" smtClean="0"/>
              <a:t>Trata-se </a:t>
            </a:r>
            <a:r>
              <a:rPr lang="pt-BR" sz="2800" dirty="0"/>
              <a:t>de um setor </a:t>
            </a:r>
            <a:r>
              <a:rPr lang="pt-BR" sz="2800" dirty="0" smtClean="0"/>
              <a:t>essencial</a:t>
            </a:r>
            <a:r>
              <a:rPr lang="pt-BR" sz="2800" dirty="0"/>
              <a:t>, pois todas as ações das empresas devem ter como propósito atingir o consumidor. </a:t>
            </a:r>
            <a:endParaRPr lang="pt-BR" sz="2800" dirty="0" smtClean="0"/>
          </a:p>
          <a:p>
            <a:pPr marL="0" indent="0" algn="just">
              <a:buNone/>
            </a:pPr>
            <a:r>
              <a:rPr lang="pt-BR" sz="2800" dirty="0" smtClean="0"/>
              <a:t>É </a:t>
            </a:r>
            <a:r>
              <a:rPr lang="pt-BR" sz="2800" dirty="0"/>
              <a:t>necessário que se saiba </a:t>
            </a:r>
            <a:r>
              <a:rPr lang="pt-BR" sz="2800" b="1" dirty="0"/>
              <a:t>como</a:t>
            </a:r>
            <a:r>
              <a:rPr lang="pt-BR" sz="2800" dirty="0"/>
              <a:t> e </a:t>
            </a:r>
            <a:r>
              <a:rPr lang="pt-BR" sz="2800" b="1" dirty="0"/>
              <a:t>onde</a:t>
            </a:r>
            <a:r>
              <a:rPr lang="pt-BR" sz="2800" dirty="0"/>
              <a:t> colocar o produto, quais os melhores canais de distribuição, bem como os pontos de venda. </a:t>
            </a:r>
            <a:endParaRPr lang="pt-BR" sz="2800" dirty="0" smtClean="0"/>
          </a:p>
          <a:p>
            <a:pPr marL="0" indent="0" algn="just">
              <a:buNone/>
            </a:pPr>
            <a:endParaRPr lang="pt-BR" sz="2800" dirty="0" smtClean="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2431" y="5672088"/>
            <a:ext cx="925879" cy="684560"/>
          </a:xfrm>
          <a:prstGeom prst="rect">
            <a:avLst/>
          </a:prstGeom>
        </p:spPr>
      </p:pic>
    </p:spTree>
    <p:extLst>
      <p:ext uri="{BB962C8B-B14F-4D97-AF65-F5344CB8AC3E}">
        <p14:creationId xmlns:p14="http://schemas.microsoft.com/office/powerpoint/2010/main" val="3662275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a:bodyPr>
          <a:lstStyle/>
          <a:p>
            <a:pPr algn="just"/>
            <a:r>
              <a:rPr lang="pt-BR" sz="2800" b="1" dirty="0" smtClean="0">
                <a:solidFill>
                  <a:schemeClr val="tx2"/>
                </a:solidFill>
              </a:rPr>
              <a:t>Comercialização e marketing na empresa rural:</a:t>
            </a:r>
          </a:p>
          <a:p>
            <a:pPr marL="0" indent="0" algn="just">
              <a:buNone/>
            </a:pPr>
            <a:r>
              <a:rPr lang="pt-BR" sz="2800" dirty="0" smtClean="0"/>
              <a:t>Dois </a:t>
            </a:r>
            <a:r>
              <a:rPr lang="pt-BR" sz="2800" dirty="0"/>
              <a:t>aspectos importantes nessa área devem ser observados pelo empresário rural: a </a:t>
            </a:r>
            <a:r>
              <a:rPr lang="pt-BR" sz="2800" b="1" dirty="0"/>
              <a:t>pesquisa</a:t>
            </a:r>
            <a:r>
              <a:rPr lang="pt-BR" sz="2800" dirty="0"/>
              <a:t> e </a:t>
            </a:r>
            <a:r>
              <a:rPr lang="pt-BR" sz="2800" b="1" dirty="0"/>
              <a:t>análise de mercado </a:t>
            </a:r>
            <a:r>
              <a:rPr lang="pt-BR" sz="2800" dirty="0"/>
              <a:t>e os </a:t>
            </a:r>
            <a:r>
              <a:rPr lang="pt-BR" sz="2800" b="1" dirty="0"/>
              <a:t>canais de comercialização</a:t>
            </a:r>
            <a:r>
              <a:rPr lang="pt-BR" sz="2800" dirty="0"/>
              <a:t>. </a:t>
            </a:r>
            <a:r>
              <a:rPr lang="pt-BR" sz="2800" dirty="0" smtClean="0"/>
              <a:t> </a:t>
            </a:r>
            <a:endParaRPr lang="pt-BR" sz="2800" b="1" dirty="0" smtClean="0">
              <a:solidFill>
                <a:schemeClr val="tx2"/>
              </a:solidFill>
            </a:endParaRPr>
          </a:p>
          <a:p>
            <a:pPr marL="0" indent="0" algn="just">
              <a:buNone/>
            </a:pPr>
            <a:endParaRPr lang="pt-BR" sz="2800" dirty="0" smtClean="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7" y="4543603"/>
            <a:ext cx="2452174" cy="1813045"/>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595355"/>
            <a:ext cx="2331343" cy="1551403"/>
          </a:xfrm>
          <a:prstGeom prst="rect">
            <a:avLst/>
          </a:prstGeom>
        </p:spPr>
      </p:pic>
    </p:spTree>
    <p:extLst>
      <p:ext uri="{BB962C8B-B14F-4D97-AF65-F5344CB8AC3E}">
        <p14:creationId xmlns:p14="http://schemas.microsoft.com/office/powerpoint/2010/main" val="14162402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267200"/>
          </a:xfrm>
        </p:spPr>
        <p:txBody>
          <a:bodyPr>
            <a:normAutofit lnSpcReduction="10000"/>
          </a:bodyPr>
          <a:lstStyle/>
          <a:p>
            <a:pPr algn="just"/>
            <a:r>
              <a:rPr lang="pt-BR" sz="2800" b="1" dirty="0" smtClean="0">
                <a:solidFill>
                  <a:schemeClr val="tx2"/>
                </a:solidFill>
              </a:rPr>
              <a:t>Comercialização e marketing na empresa rural:</a:t>
            </a:r>
          </a:p>
          <a:p>
            <a:pPr marL="0" indent="0" algn="just">
              <a:buNone/>
            </a:pPr>
            <a:r>
              <a:rPr lang="pt-BR" sz="3200" dirty="0" smtClean="0"/>
              <a:t>Existem dificuldades na comercialização dos produtos agropecuários?  </a:t>
            </a:r>
          </a:p>
          <a:p>
            <a:pPr marL="0" indent="0" algn="just">
              <a:buNone/>
            </a:pPr>
            <a:r>
              <a:rPr lang="pt-BR" sz="3200" b="1" dirty="0" smtClean="0">
                <a:solidFill>
                  <a:srgbClr val="FF0000"/>
                </a:solidFill>
              </a:rPr>
              <a:t>Quais?</a:t>
            </a:r>
          </a:p>
          <a:p>
            <a:pPr algn="just">
              <a:buFontTx/>
              <a:buChar char="-"/>
            </a:pPr>
            <a:r>
              <a:rPr lang="pt-BR" sz="2400" dirty="0" smtClean="0">
                <a:solidFill>
                  <a:schemeClr val="tx2"/>
                </a:solidFill>
              </a:rPr>
              <a:t>Distancia entre o centro de produção e comercialização (Maiores custos);</a:t>
            </a:r>
          </a:p>
          <a:p>
            <a:pPr algn="just">
              <a:buFontTx/>
              <a:buChar char="-"/>
            </a:pPr>
            <a:r>
              <a:rPr lang="pt-BR" sz="2400" dirty="0" err="1" smtClean="0">
                <a:solidFill>
                  <a:schemeClr val="tx2"/>
                </a:solidFill>
              </a:rPr>
              <a:t>Perecibilidade</a:t>
            </a:r>
            <a:r>
              <a:rPr lang="pt-BR" sz="2400" dirty="0" smtClean="0">
                <a:solidFill>
                  <a:schemeClr val="tx2"/>
                </a:solidFill>
              </a:rPr>
              <a:t> dos produtos </a:t>
            </a:r>
            <a:r>
              <a:rPr lang="pt-BR" sz="2400" dirty="0">
                <a:solidFill>
                  <a:schemeClr val="tx2"/>
                </a:solidFill>
              </a:rPr>
              <a:t>(Maiores custos</a:t>
            </a:r>
            <a:r>
              <a:rPr lang="pt-BR" sz="2400" dirty="0" smtClean="0">
                <a:solidFill>
                  <a:schemeClr val="tx2"/>
                </a:solidFill>
              </a:rPr>
              <a:t>);</a:t>
            </a:r>
          </a:p>
          <a:p>
            <a:pPr algn="just">
              <a:buFontTx/>
              <a:buChar char="-"/>
            </a:pPr>
            <a:r>
              <a:rPr lang="pt-BR" sz="2400" dirty="0" smtClean="0">
                <a:solidFill>
                  <a:schemeClr val="tx2"/>
                </a:solidFill>
              </a:rPr>
              <a:t>Desperdícios na cadeia de comercialização.</a:t>
            </a:r>
          </a:p>
          <a:p>
            <a:pPr algn="just">
              <a:buFontTx/>
              <a:buChar char="-"/>
            </a:pPr>
            <a:endParaRPr lang="pt-BR" sz="2400" dirty="0" smtClean="0">
              <a:solidFill>
                <a:schemeClr val="tx2"/>
              </a:solidFill>
            </a:endParaRPr>
          </a:p>
          <a:p>
            <a:pPr algn="just">
              <a:buFontTx/>
              <a:buChar char="-"/>
            </a:pPr>
            <a:endParaRPr lang="pt-BR" sz="2400" dirty="0" smtClean="0">
              <a:solidFill>
                <a:schemeClr val="tx2"/>
              </a:solidFill>
            </a:endParaRPr>
          </a:p>
          <a:p>
            <a:pPr marL="0" indent="0" algn="just">
              <a:buNone/>
            </a:pPr>
            <a:endParaRPr lang="pt-BR" sz="2800" dirty="0" smtClean="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2431" y="5672088"/>
            <a:ext cx="925879" cy="684560"/>
          </a:xfrm>
          <a:prstGeom prst="rect">
            <a:avLst/>
          </a:prstGeom>
        </p:spPr>
      </p:pic>
    </p:spTree>
    <p:extLst>
      <p:ext uri="{BB962C8B-B14F-4D97-AF65-F5344CB8AC3E}">
        <p14:creationId xmlns:p14="http://schemas.microsoft.com/office/powerpoint/2010/main" val="16235461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608512"/>
          </a:xfrm>
        </p:spPr>
        <p:txBody>
          <a:bodyPr>
            <a:normAutofit fontScale="77500" lnSpcReduction="20000"/>
          </a:bodyPr>
          <a:lstStyle/>
          <a:p>
            <a:pPr algn="just"/>
            <a:r>
              <a:rPr lang="pt-BR" sz="2800" b="1" dirty="0" smtClean="0">
                <a:solidFill>
                  <a:schemeClr val="tx2"/>
                </a:solidFill>
              </a:rPr>
              <a:t>A estrutura da empresa rural:</a:t>
            </a:r>
          </a:p>
          <a:p>
            <a:pPr marL="0" indent="0" algn="just">
              <a:buNone/>
            </a:pPr>
            <a:r>
              <a:rPr lang="pt-BR" sz="2800" dirty="0" smtClean="0">
                <a:solidFill>
                  <a:schemeClr val="tx2"/>
                </a:solidFill>
              </a:rPr>
              <a:t>Características do setor influenciam a estrutura de empresa: </a:t>
            </a:r>
          </a:p>
          <a:p>
            <a:pPr marL="0" indent="0" algn="just">
              <a:buNone/>
            </a:pPr>
            <a:r>
              <a:rPr lang="pt-BR" sz="2800" dirty="0" smtClean="0"/>
              <a:t>1</a:t>
            </a:r>
            <a:r>
              <a:rPr lang="pt-BR" sz="2800" dirty="0"/>
              <a:t>. </a:t>
            </a:r>
            <a:r>
              <a:rPr lang="pt-BR" sz="2800" dirty="0" smtClean="0"/>
              <a:t>Alto </a:t>
            </a:r>
            <a:r>
              <a:rPr lang="pt-BR" sz="2800" dirty="0"/>
              <a:t>grau de ociosidade sobre os fatores de produção em parte das áreas cultivadas com culturas temporárias (anuais); </a:t>
            </a:r>
          </a:p>
          <a:p>
            <a:pPr marL="0" indent="0" algn="just">
              <a:buNone/>
            </a:pPr>
            <a:r>
              <a:rPr lang="pt-BR" sz="2800" dirty="0"/>
              <a:t>2. </a:t>
            </a:r>
            <a:r>
              <a:rPr lang="pt-BR" sz="2800" dirty="0" smtClean="0"/>
              <a:t>Falta </a:t>
            </a:r>
            <a:r>
              <a:rPr lang="pt-BR" sz="2800" dirty="0"/>
              <a:t>de entendimento sobre a diferença entre os conceitos de máxima produtividade agronômica e máxima produtividade econômica (otimização x maximização); </a:t>
            </a:r>
          </a:p>
          <a:p>
            <a:pPr marL="0" indent="0">
              <a:buNone/>
            </a:pPr>
            <a:r>
              <a:rPr lang="pt-BR" sz="2800" dirty="0"/>
              <a:t>3. </a:t>
            </a:r>
            <a:r>
              <a:rPr lang="pt-BR" sz="2800" dirty="0" smtClean="0"/>
              <a:t>Alto </a:t>
            </a:r>
            <a:r>
              <a:rPr lang="pt-BR" sz="2800" dirty="0"/>
              <a:t>nível de endividamento; </a:t>
            </a:r>
          </a:p>
          <a:p>
            <a:pPr marL="0" indent="0" algn="just">
              <a:buNone/>
            </a:pPr>
            <a:r>
              <a:rPr lang="pt-BR" sz="2800" dirty="0"/>
              <a:t>4. </a:t>
            </a:r>
            <a:r>
              <a:rPr lang="pt-BR" sz="2800" dirty="0" smtClean="0"/>
              <a:t>Diversificação </a:t>
            </a:r>
            <a:r>
              <a:rPr lang="pt-BR" sz="2800" dirty="0"/>
              <a:t>mínima ou ausente da matriz produtiva; </a:t>
            </a:r>
          </a:p>
          <a:p>
            <a:pPr marL="0" indent="0" algn="just">
              <a:buNone/>
            </a:pPr>
            <a:r>
              <a:rPr lang="pt-BR" sz="2800" dirty="0"/>
              <a:t>5. </a:t>
            </a:r>
            <a:r>
              <a:rPr lang="pt-BR" sz="2800" dirty="0" smtClean="0"/>
              <a:t>Pequena </a:t>
            </a:r>
            <a:r>
              <a:rPr lang="pt-BR" sz="2800" dirty="0"/>
              <a:t>capacidade de gerenciamento e falta de planejamento sustentável da propriedade para enfrentar períodos de preços baixos e custos altos, </a:t>
            </a:r>
          </a:p>
          <a:p>
            <a:pPr marL="0" indent="0" algn="just">
              <a:buNone/>
            </a:pPr>
            <a:endParaRPr lang="pt-BR" sz="2800"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880449"/>
            <a:ext cx="973427" cy="719715"/>
          </a:xfrm>
          <a:prstGeom prst="rect">
            <a:avLst/>
          </a:prstGeom>
        </p:spPr>
      </p:pic>
    </p:spTree>
    <p:extLst>
      <p:ext uri="{BB962C8B-B14F-4D97-AF65-F5344CB8AC3E}">
        <p14:creationId xmlns:p14="http://schemas.microsoft.com/office/powerpoint/2010/main" val="40719789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a:t>
            </a:r>
            <a:r>
              <a:rPr lang="pt-BR" sz="2800" dirty="0"/>
              <a:t>PRODUTIVO AGROPECUÁRIO </a:t>
            </a:r>
          </a:p>
        </p:txBody>
      </p:sp>
      <p:sp>
        <p:nvSpPr>
          <p:cNvPr id="3" name="Espaço Reservado para Conteúdo 2"/>
          <p:cNvSpPr>
            <a:spLocks noGrp="1"/>
          </p:cNvSpPr>
          <p:nvPr>
            <p:ph idx="1"/>
          </p:nvPr>
        </p:nvSpPr>
        <p:spPr/>
        <p:txBody>
          <a:bodyPr>
            <a:normAutofit/>
          </a:bodyPr>
          <a:lstStyle/>
          <a:p>
            <a:pPr algn="just"/>
            <a:r>
              <a:rPr lang="pt-BR" sz="3200" dirty="0">
                <a:solidFill>
                  <a:schemeClr val="tx2"/>
                </a:solidFill>
              </a:rPr>
              <a:t>O Valor Bruto da Produção (VBP) do setor agropecuário em 2014 deve chegar a </a:t>
            </a:r>
            <a:r>
              <a:rPr lang="pt-BR" sz="3200" b="1" dirty="0">
                <a:solidFill>
                  <a:schemeClr val="tx2"/>
                </a:solidFill>
              </a:rPr>
              <a:t>R$ 444,8 bilhões</a:t>
            </a:r>
            <a:r>
              <a:rPr lang="pt-BR" sz="3200" dirty="0">
                <a:solidFill>
                  <a:schemeClr val="tx2"/>
                </a:solidFill>
              </a:rPr>
              <a:t>, crescimento de 5,5% em relação ao ano </a:t>
            </a:r>
            <a:r>
              <a:rPr lang="pt-BR" sz="3200" dirty="0" smtClean="0">
                <a:solidFill>
                  <a:schemeClr val="tx2"/>
                </a:solidFill>
              </a:rPr>
              <a:t>passado. </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264" y="3951996"/>
            <a:ext cx="2665445" cy="1970728"/>
          </a:xfrm>
          <a:prstGeom prst="rect">
            <a:avLst/>
          </a:prstGeom>
        </p:spPr>
      </p:pic>
      <p:sp>
        <p:nvSpPr>
          <p:cNvPr id="6" name="Retângulo 5"/>
          <p:cNvSpPr/>
          <p:nvPr/>
        </p:nvSpPr>
        <p:spPr>
          <a:xfrm>
            <a:off x="2771800" y="5922724"/>
            <a:ext cx="5905805" cy="369332"/>
          </a:xfrm>
          <a:prstGeom prst="rect">
            <a:avLst/>
          </a:prstGeom>
        </p:spPr>
        <p:txBody>
          <a:bodyPr wrap="square">
            <a:spAutoFit/>
          </a:bodyPr>
          <a:lstStyle/>
          <a:p>
            <a:pPr algn="r"/>
            <a:r>
              <a:rPr lang="pt-BR" dirty="0">
                <a:solidFill>
                  <a:schemeClr val="tx2"/>
                </a:solidFill>
              </a:rPr>
              <a:t>(Confederação da Agricultura e Pecuária do Brasil -  CNA)</a:t>
            </a:r>
          </a:p>
        </p:txBody>
      </p:sp>
    </p:spTree>
    <p:extLst>
      <p:ext uri="{BB962C8B-B14F-4D97-AF65-F5344CB8AC3E}">
        <p14:creationId xmlns:p14="http://schemas.microsoft.com/office/powerpoint/2010/main" val="20890775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608512"/>
          </a:xfrm>
        </p:spPr>
        <p:txBody>
          <a:bodyPr>
            <a:normAutofit/>
          </a:bodyPr>
          <a:lstStyle/>
          <a:p>
            <a:pPr algn="just"/>
            <a:r>
              <a:rPr lang="pt-BR" sz="2800" b="1" dirty="0" smtClean="0">
                <a:solidFill>
                  <a:schemeClr val="tx2"/>
                </a:solidFill>
              </a:rPr>
              <a:t>A estrutura da empresa rural:</a:t>
            </a:r>
          </a:p>
          <a:p>
            <a:pPr marL="0" indent="0" algn="just">
              <a:buNone/>
            </a:pPr>
            <a:r>
              <a:rPr lang="pt-BR" sz="2800" dirty="0" smtClean="0">
                <a:solidFill>
                  <a:schemeClr val="tx2"/>
                </a:solidFill>
              </a:rPr>
              <a:t>As desconformidades </a:t>
            </a:r>
            <a:r>
              <a:rPr lang="pt-BR" sz="2800" dirty="0">
                <a:solidFill>
                  <a:schemeClr val="tx2"/>
                </a:solidFill>
              </a:rPr>
              <a:t>observadas com </a:t>
            </a:r>
            <a:r>
              <a:rPr lang="pt-BR" sz="2800" dirty="0" err="1">
                <a:solidFill>
                  <a:schemeClr val="tx2"/>
                </a:solidFill>
              </a:rPr>
              <a:t>freqüência</a:t>
            </a:r>
            <a:r>
              <a:rPr lang="pt-BR" sz="2800" dirty="0">
                <a:solidFill>
                  <a:schemeClr val="tx2"/>
                </a:solidFill>
              </a:rPr>
              <a:t> nas empresas rurais referem-se à</a:t>
            </a:r>
            <a:r>
              <a:rPr lang="pt-BR" sz="2800" dirty="0"/>
              <a:t> </a:t>
            </a:r>
          </a:p>
          <a:p>
            <a:pPr marL="0" indent="0" algn="just">
              <a:buNone/>
            </a:pPr>
            <a:r>
              <a:rPr lang="pt-BR" sz="2800" dirty="0" smtClean="0"/>
              <a:t>1.Ausência </a:t>
            </a:r>
            <a:r>
              <a:rPr lang="pt-BR" sz="2800" dirty="0"/>
              <a:t>de planejamento formalizado das atividades operacionais e administrativas; </a:t>
            </a:r>
          </a:p>
          <a:p>
            <a:pPr marL="0" indent="0" algn="just">
              <a:buNone/>
            </a:pPr>
            <a:r>
              <a:rPr lang="pt-BR" sz="2800" dirty="0" smtClean="0"/>
              <a:t>2.A </a:t>
            </a:r>
            <a:r>
              <a:rPr lang="pt-BR" sz="2800" dirty="0"/>
              <a:t>falta de padronização das rotinas e controles gerenciais e operacionais; </a:t>
            </a:r>
          </a:p>
          <a:p>
            <a:pPr marL="0" indent="0" algn="just">
              <a:buNone/>
            </a:pPr>
            <a:r>
              <a:rPr lang="pt-BR" sz="2800" dirty="0" smtClean="0"/>
              <a:t>3.Excesso </a:t>
            </a:r>
            <a:r>
              <a:rPr lang="pt-BR" sz="2800" dirty="0"/>
              <a:t>de gastos com peças de reposição e combustíveis; </a:t>
            </a: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2886" y="5707634"/>
            <a:ext cx="973427" cy="719715"/>
          </a:xfrm>
          <a:prstGeom prst="rect">
            <a:avLst/>
          </a:prstGeom>
        </p:spPr>
      </p:pic>
    </p:spTree>
    <p:extLst>
      <p:ext uri="{BB962C8B-B14F-4D97-AF65-F5344CB8AC3E}">
        <p14:creationId xmlns:p14="http://schemas.microsoft.com/office/powerpoint/2010/main" val="22559180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pPr algn="just"/>
            <a:r>
              <a:rPr lang="pt-BR" sz="3200" dirty="0"/>
              <a:t/>
            </a:r>
            <a:br>
              <a:rPr lang="pt-BR" sz="3200" dirty="0"/>
            </a:br>
            <a:r>
              <a:rPr lang="pt-BR" sz="3200" b="1" dirty="0"/>
              <a:t>Características </a:t>
            </a:r>
            <a:r>
              <a:rPr lang="pt-BR" sz="3200" b="1" dirty="0" smtClean="0"/>
              <a:t>da empresa rural</a:t>
            </a:r>
            <a:endParaRPr lang="pt-BR" sz="2800" dirty="0"/>
          </a:p>
        </p:txBody>
      </p:sp>
      <p:sp>
        <p:nvSpPr>
          <p:cNvPr id="3" name="Espaço Reservado para Conteúdo 2"/>
          <p:cNvSpPr>
            <a:spLocks noGrp="1"/>
          </p:cNvSpPr>
          <p:nvPr>
            <p:ph idx="1"/>
          </p:nvPr>
        </p:nvSpPr>
        <p:spPr>
          <a:xfrm>
            <a:off x="914400" y="1844824"/>
            <a:ext cx="7315200" cy="4608512"/>
          </a:xfrm>
        </p:spPr>
        <p:txBody>
          <a:bodyPr>
            <a:normAutofit fontScale="85000" lnSpcReduction="20000"/>
          </a:bodyPr>
          <a:lstStyle/>
          <a:p>
            <a:pPr algn="just"/>
            <a:r>
              <a:rPr lang="pt-BR" sz="2800" b="1" dirty="0" smtClean="0">
                <a:solidFill>
                  <a:schemeClr val="tx2"/>
                </a:solidFill>
              </a:rPr>
              <a:t>A estrutura da empresa rural:</a:t>
            </a:r>
          </a:p>
          <a:p>
            <a:pPr marL="0" indent="0" algn="just">
              <a:buNone/>
            </a:pPr>
            <a:r>
              <a:rPr lang="pt-BR" sz="2800" dirty="0" smtClean="0">
                <a:solidFill>
                  <a:schemeClr val="tx2"/>
                </a:solidFill>
              </a:rPr>
              <a:t>As desconformidades </a:t>
            </a:r>
            <a:r>
              <a:rPr lang="pt-BR" sz="2800" dirty="0">
                <a:solidFill>
                  <a:schemeClr val="tx2"/>
                </a:solidFill>
              </a:rPr>
              <a:t>observadas com </a:t>
            </a:r>
            <a:r>
              <a:rPr lang="pt-BR" sz="2800" dirty="0" err="1">
                <a:solidFill>
                  <a:schemeClr val="tx2"/>
                </a:solidFill>
              </a:rPr>
              <a:t>freqüência</a:t>
            </a:r>
            <a:r>
              <a:rPr lang="pt-BR" sz="2800" dirty="0">
                <a:solidFill>
                  <a:schemeClr val="tx2"/>
                </a:solidFill>
              </a:rPr>
              <a:t> nas empresas rurais referem-se à</a:t>
            </a:r>
            <a:r>
              <a:rPr lang="pt-BR" sz="2800" dirty="0"/>
              <a:t> </a:t>
            </a:r>
          </a:p>
          <a:p>
            <a:pPr marL="0" indent="0" algn="just">
              <a:buNone/>
            </a:pPr>
            <a:r>
              <a:rPr lang="pt-BR" sz="2800" dirty="0" smtClean="0"/>
              <a:t>4</a:t>
            </a:r>
            <a:r>
              <a:rPr lang="pt-BR" sz="2800" dirty="0"/>
              <a:t>. </a:t>
            </a:r>
            <a:r>
              <a:rPr lang="pt-BR" sz="2800" dirty="0" smtClean="0"/>
              <a:t>Consumo </a:t>
            </a:r>
            <a:r>
              <a:rPr lang="pt-BR" sz="2800" dirty="0"/>
              <a:t>excessivo de defensivos agrícolas e fertilizantes; </a:t>
            </a:r>
          </a:p>
          <a:p>
            <a:pPr marL="0" indent="0" algn="just">
              <a:buNone/>
            </a:pPr>
            <a:r>
              <a:rPr lang="pt-BR" sz="2800" dirty="0"/>
              <a:t>5. </a:t>
            </a:r>
            <a:r>
              <a:rPr lang="pt-BR" sz="2800" dirty="0" smtClean="0"/>
              <a:t>Ociosidade </a:t>
            </a:r>
            <a:r>
              <a:rPr lang="pt-BR" sz="2800" dirty="0"/>
              <a:t>sazonal de máquinas (períodos de falta de ocupação); </a:t>
            </a:r>
          </a:p>
          <a:p>
            <a:pPr marL="0" indent="0" algn="just">
              <a:buNone/>
            </a:pPr>
            <a:r>
              <a:rPr lang="pt-BR" sz="2800" dirty="0"/>
              <a:t>6. </a:t>
            </a:r>
            <a:r>
              <a:rPr lang="pt-BR" sz="2800" dirty="0" smtClean="0"/>
              <a:t>Problemas </a:t>
            </a:r>
            <a:r>
              <a:rPr lang="pt-BR" sz="2800" dirty="0"/>
              <a:t>com recursos humanos (rotatividade excessiva, excesso de temporários na capina, ineficiência operacional, baixa qualificação da mão-de-obra), e </a:t>
            </a:r>
          </a:p>
          <a:p>
            <a:pPr marL="0" indent="0" algn="just">
              <a:buNone/>
            </a:pPr>
            <a:r>
              <a:rPr lang="pt-BR" sz="2800" dirty="0"/>
              <a:t>7. </a:t>
            </a:r>
            <a:r>
              <a:rPr lang="pt-BR" sz="2800" dirty="0" smtClean="0"/>
              <a:t>Custo </a:t>
            </a:r>
            <a:r>
              <a:rPr lang="pt-BR" sz="2800" dirty="0"/>
              <a:t>médio de capitais de terceiros incompatível com os resultados da atividade. </a:t>
            </a: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1424" y="5790608"/>
            <a:ext cx="896351" cy="662728"/>
          </a:xfrm>
          <a:prstGeom prst="rect">
            <a:avLst/>
          </a:prstGeom>
        </p:spPr>
      </p:pic>
    </p:spTree>
    <p:extLst>
      <p:ext uri="{BB962C8B-B14F-4D97-AF65-F5344CB8AC3E}">
        <p14:creationId xmlns:p14="http://schemas.microsoft.com/office/powerpoint/2010/main" val="9453121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Índices produtivos da empresa rural:</a:t>
            </a:r>
          </a:p>
          <a:p>
            <a:pPr marL="0" indent="0" algn="just">
              <a:buNone/>
            </a:pPr>
            <a:r>
              <a:rPr lang="pt-BR" sz="2800" dirty="0">
                <a:solidFill>
                  <a:schemeClr val="tx2"/>
                </a:solidFill>
              </a:rPr>
              <a:t>O</a:t>
            </a:r>
            <a:r>
              <a:rPr lang="pt-BR" sz="2800" dirty="0" smtClean="0">
                <a:solidFill>
                  <a:schemeClr val="tx2"/>
                </a:solidFill>
              </a:rPr>
              <a:t> </a:t>
            </a:r>
            <a:r>
              <a:rPr lang="pt-BR" sz="2800" dirty="0">
                <a:solidFill>
                  <a:schemeClr val="tx2"/>
                </a:solidFill>
              </a:rPr>
              <a:t>empresário rural deverá estar atento para quatro pontos básicos: </a:t>
            </a:r>
            <a:r>
              <a:rPr lang="pt-BR" sz="2800" b="1" dirty="0">
                <a:solidFill>
                  <a:schemeClr val="tx2"/>
                </a:solidFill>
              </a:rPr>
              <a:t>produção, produtividade, qualidade e custo.</a:t>
            </a:r>
            <a:endParaRPr lang="pt-BR" sz="2800" b="1" dirty="0" smtClean="0">
              <a:ln w="12700">
                <a:solidFill>
                  <a:schemeClr val="accent3">
                    <a:lumMod val="50000"/>
                  </a:schemeClr>
                </a:solidFill>
                <a:prstDash val="solid"/>
              </a:ln>
              <a:solidFill>
                <a:schemeClr val="tx2"/>
              </a:solidFill>
              <a:effectLst>
                <a:innerShdw blurRad="177800">
                  <a:schemeClr val="accent3">
                    <a:lumMod val="50000"/>
                  </a:schemeClr>
                </a:innerShdw>
              </a:effectLst>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4701067"/>
            <a:ext cx="2116832" cy="1554549"/>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856662"/>
            <a:ext cx="3286192" cy="2433836"/>
          </a:xfrm>
          <a:prstGeom prst="rect">
            <a:avLst/>
          </a:prstGeom>
        </p:spPr>
      </p:pic>
    </p:spTree>
    <p:extLst>
      <p:ext uri="{BB962C8B-B14F-4D97-AF65-F5344CB8AC3E}">
        <p14:creationId xmlns:p14="http://schemas.microsoft.com/office/powerpoint/2010/main" val="22474165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Índices produtivos da empresa rural:</a:t>
            </a:r>
          </a:p>
          <a:p>
            <a:pPr marL="0" indent="0" algn="just">
              <a:buNone/>
            </a:pPr>
            <a:r>
              <a:rPr lang="pt-BR" sz="2800" b="1" dirty="0">
                <a:solidFill>
                  <a:schemeClr val="tx2"/>
                </a:solidFill>
              </a:rPr>
              <a:t>Produção </a:t>
            </a:r>
            <a:r>
              <a:rPr lang="pt-BR" sz="2800" dirty="0">
                <a:solidFill>
                  <a:schemeClr val="tx2"/>
                </a:solidFill>
              </a:rPr>
              <a:t>se refere à quantidade física total a ser produzida.</a:t>
            </a:r>
            <a:endParaRPr lang="pt-BR" sz="2800" b="1" dirty="0" smtClean="0">
              <a:solidFill>
                <a:schemeClr val="tx2"/>
              </a:solidFill>
            </a:endParaRPr>
          </a:p>
          <a:p>
            <a:pPr marL="0" indent="0" algn="just">
              <a:buNone/>
            </a:pPr>
            <a:r>
              <a:rPr lang="pt-BR" sz="2800" b="1" dirty="0" smtClean="0">
                <a:solidFill>
                  <a:schemeClr val="tx2"/>
                </a:solidFill>
              </a:rPr>
              <a:t>Produtividade</a:t>
            </a:r>
            <a:r>
              <a:rPr lang="pt-BR" sz="2800" dirty="0" smtClean="0">
                <a:solidFill>
                  <a:schemeClr val="tx2"/>
                </a:solidFill>
              </a:rPr>
              <a:t> </a:t>
            </a:r>
            <a:r>
              <a:rPr lang="pt-BR" sz="2800" dirty="0">
                <a:solidFill>
                  <a:schemeClr val="tx2"/>
                </a:solidFill>
              </a:rPr>
              <a:t>é a quantidade a ser produzida por unidade de área (por exemplo, sacas de café por hectare, quilos de milho por hectare etc.) ou por outra unidade tomada como referência (quilos de carne por animal, litros de leite por vaca etc.).</a:t>
            </a:r>
            <a:endParaRPr lang="pt-BR" sz="2800" b="1" dirty="0" smtClean="0">
              <a:ln w="12700">
                <a:solidFill>
                  <a:schemeClr val="accent3">
                    <a:lumMod val="50000"/>
                  </a:schemeClr>
                </a:solidFill>
                <a:prstDash val="solid"/>
              </a:ln>
              <a:solidFill>
                <a:schemeClr val="tx2"/>
              </a:solidFill>
              <a:effectLst>
                <a:innerShdw blurRad="177800">
                  <a:schemeClr val="accent3">
                    <a:lumMod val="50000"/>
                  </a:schemeClr>
                </a:innerShdw>
              </a:effectLst>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5445224"/>
            <a:ext cx="1341843" cy="985416"/>
          </a:xfrm>
          <a:prstGeom prst="rect">
            <a:avLst/>
          </a:prstGeom>
        </p:spPr>
      </p:pic>
    </p:spTree>
    <p:extLst>
      <p:ext uri="{BB962C8B-B14F-4D97-AF65-F5344CB8AC3E}">
        <p14:creationId xmlns:p14="http://schemas.microsoft.com/office/powerpoint/2010/main" val="34960764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Índices produtivos da empresa rural:</a:t>
            </a:r>
          </a:p>
          <a:p>
            <a:pPr marL="0" indent="0" algn="just">
              <a:buNone/>
            </a:pPr>
            <a:r>
              <a:rPr lang="pt-BR" sz="2800" b="1" dirty="0">
                <a:solidFill>
                  <a:schemeClr val="tx2"/>
                </a:solidFill>
              </a:rPr>
              <a:t>Qualidade</a:t>
            </a:r>
            <a:r>
              <a:rPr lang="pt-BR" sz="2800" dirty="0">
                <a:solidFill>
                  <a:schemeClr val="tx2"/>
                </a:solidFill>
              </a:rPr>
              <a:t> implica a busca constante de melhores padrões, tanto do ponto de vista físico quanto sanitário do produto. Cada produto deve apresentar certas especificações para que possa atender aos desejos e às necessidades de seus clientes.</a:t>
            </a:r>
            <a:endParaRPr lang="pt-BR" sz="2800" b="1" dirty="0" smtClean="0">
              <a:ln w="12700">
                <a:solidFill>
                  <a:schemeClr val="accent3">
                    <a:lumMod val="50000"/>
                  </a:schemeClr>
                </a:solidFill>
                <a:prstDash val="solid"/>
              </a:ln>
              <a:solidFill>
                <a:schemeClr val="tx2"/>
              </a:solidFill>
              <a:effectLst>
                <a:innerShdw blurRad="177800">
                  <a:schemeClr val="accent3">
                    <a:lumMod val="50000"/>
                  </a:schemeClr>
                </a:innerShdw>
              </a:effectLst>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4701067"/>
            <a:ext cx="2116832" cy="1554549"/>
          </a:xfrm>
          <a:prstGeom prst="rect">
            <a:avLst/>
          </a:prstGeom>
        </p:spPr>
      </p:pic>
    </p:spTree>
    <p:extLst>
      <p:ext uri="{BB962C8B-B14F-4D97-AF65-F5344CB8AC3E}">
        <p14:creationId xmlns:p14="http://schemas.microsoft.com/office/powerpoint/2010/main" val="1617769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p:txBody>
          <a:bodyPr>
            <a:normAutofit lnSpcReduction="10000"/>
          </a:bodyPr>
          <a:lstStyle/>
          <a:p>
            <a:pPr algn="just"/>
            <a:r>
              <a:rPr lang="pt-BR" sz="2800" b="1" dirty="0" smtClean="0">
                <a:solidFill>
                  <a:schemeClr val="tx2"/>
                </a:solidFill>
              </a:rPr>
              <a:t>Índices produtivos da empresa rural</a:t>
            </a:r>
            <a:r>
              <a:rPr lang="pt-BR" sz="2800" b="1" dirty="0" smtClean="0">
                <a:solidFill>
                  <a:schemeClr val="tx2"/>
                </a:solidFill>
              </a:rPr>
              <a:t>:</a:t>
            </a:r>
          </a:p>
          <a:p>
            <a:pPr marL="0" indent="0" algn="just">
              <a:buNone/>
            </a:pPr>
            <a:r>
              <a:rPr lang="pt-BR" sz="2800" dirty="0">
                <a:solidFill>
                  <a:schemeClr val="tx2"/>
                </a:solidFill>
              </a:rPr>
              <a:t>A análise dos </a:t>
            </a:r>
            <a:r>
              <a:rPr lang="pt-BR" sz="2800" b="1" dirty="0">
                <a:solidFill>
                  <a:schemeClr val="tx2"/>
                </a:solidFill>
              </a:rPr>
              <a:t>custos</a:t>
            </a:r>
            <a:r>
              <a:rPr lang="pt-BR" sz="2800" dirty="0">
                <a:solidFill>
                  <a:schemeClr val="tx2"/>
                </a:solidFill>
              </a:rPr>
              <a:t> permite o controle econômico e financeiro das </a:t>
            </a:r>
            <a:r>
              <a:rPr lang="pt-BR" sz="2800" dirty="0" smtClean="0">
                <a:solidFill>
                  <a:schemeClr val="tx2"/>
                </a:solidFill>
              </a:rPr>
              <a:t> atividades </a:t>
            </a:r>
            <a:r>
              <a:rPr lang="pt-BR" sz="2800" dirty="0">
                <a:solidFill>
                  <a:schemeClr val="tx2"/>
                </a:solidFill>
              </a:rPr>
              <a:t>produtivas de modo a se obter produtos de alta qualidade e com o menor valor unitário possível. </a:t>
            </a:r>
            <a:endParaRPr lang="pt-BR" sz="2800" dirty="0" smtClean="0">
              <a:solidFill>
                <a:schemeClr val="tx2"/>
              </a:solidFill>
            </a:endParaRPr>
          </a:p>
          <a:p>
            <a:pPr marL="0" indent="0" algn="just">
              <a:buNone/>
            </a:pPr>
            <a:r>
              <a:rPr lang="pt-BR" sz="2800" dirty="0" smtClean="0">
                <a:solidFill>
                  <a:schemeClr val="tx2"/>
                </a:solidFill>
              </a:rPr>
              <a:t>Assim</a:t>
            </a:r>
            <a:r>
              <a:rPr lang="pt-BR" sz="2800" dirty="0">
                <a:solidFill>
                  <a:schemeClr val="tx2"/>
                </a:solidFill>
              </a:rPr>
              <a:t>, a racionalidade na utilização dos recursos </a:t>
            </a:r>
            <a:r>
              <a:rPr lang="pt-BR" sz="2800" dirty="0" smtClean="0">
                <a:solidFill>
                  <a:schemeClr val="tx2"/>
                </a:solidFill>
              </a:rPr>
              <a:t>é </a:t>
            </a:r>
            <a:r>
              <a:rPr lang="pt-BR" sz="2800" dirty="0">
                <a:solidFill>
                  <a:schemeClr val="tx2"/>
                </a:solidFill>
              </a:rPr>
              <a:t>extremamente importante e exige para isso um acompanhamento constante da aplicação de insumos e da utilização de serviços, máquinas e equipamentos.</a:t>
            </a:r>
            <a:endParaRPr lang="pt-BR" sz="2800" b="1" dirty="0" smtClean="0">
              <a:solidFill>
                <a:schemeClr val="tx2"/>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5692126"/>
            <a:ext cx="925626" cy="679757"/>
          </a:xfrm>
          <a:prstGeom prst="rect">
            <a:avLst/>
          </a:prstGeom>
        </p:spPr>
      </p:pic>
    </p:spTree>
    <p:extLst>
      <p:ext uri="{BB962C8B-B14F-4D97-AF65-F5344CB8AC3E}">
        <p14:creationId xmlns:p14="http://schemas.microsoft.com/office/powerpoint/2010/main" val="21196165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Índices produtivos da empresa rural:</a:t>
            </a:r>
          </a:p>
          <a:p>
            <a:pPr marL="0" indent="0" algn="just">
              <a:buNone/>
            </a:pPr>
            <a:endParaRPr lang="pt-B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lgn="ctr">
              <a:buNone/>
            </a:pPr>
            <a:r>
              <a:rPr lang="pt-B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Máximo agronômico </a:t>
            </a:r>
          </a:p>
          <a:p>
            <a:pPr marL="0" indent="0" algn="ctr">
              <a:buNone/>
            </a:pPr>
            <a:r>
              <a:rPr lang="pt-B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X </a:t>
            </a:r>
          </a:p>
          <a:p>
            <a:pPr marL="0" indent="0" algn="ctr">
              <a:buNone/>
            </a:pPr>
            <a:r>
              <a:rPr lang="pt-B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Máximo econômico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4701067"/>
            <a:ext cx="2116832" cy="1554549"/>
          </a:xfrm>
          <a:prstGeom prst="rect">
            <a:avLst/>
          </a:prstGeom>
        </p:spPr>
      </p:pic>
    </p:spTree>
    <p:extLst>
      <p:ext uri="{BB962C8B-B14F-4D97-AF65-F5344CB8AC3E}">
        <p14:creationId xmlns:p14="http://schemas.microsoft.com/office/powerpoint/2010/main" val="32885624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a:xfrm>
            <a:off x="914400" y="1772816"/>
            <a:ext cx="7315200" cy="4267200"/>
          </a:xfrm>
        </p:spPr>
        <p:txBody>
          <a:bodyPr>
            <a:normAutofit/>
          </a:bodyPr>
          <a:lstStyle/>
          <a:p>
            <a:pPr algn="just"/>
            <a:r>
              <a:rPr lang="pt-BR" sz="2800" b="1" dirty="0" smtClean="0">
                <a:solidFill>
                  <a:schemeClr val="tx2"/>
                </a:solidFill>
              </a:rPr>
              <a:t>Características da </a:t>
            </a:r>
            <a:r>
              <a:rPr lang="pt-BR" sz="2800" b="1" dirty="0" smtClean="0">
                <a:solidFill>
                  <a:schemeClr val="tx2"/>
                </a:solidFill>
              </a:rPr>
              <a:t>Agroindústria</a:t>
            </a:r>
          </a:p>
          <a:p>
            <a:pPr marL="0" indent="0" algn="just">
              <a:buNone/>
            </a:pPr>
            <a:r>
              <a:rPr lang="pt-BR" sz="2800" dirty="0">
                <a:solidFill>
                  <a:schemeClr val="tx2"/>
                </a:solidFill>
              </a:rPr>
              <a:t>A agroindústria é o conjunto de atividades relacionadas à transformação de </a:t>
            </a:r>
            <a:r>
              <a:rPr lang="pt-BR" sz="2800" b="1" dirty="0">
                <a:solidFill>
                  <a:schemeClr val="tx2"/>
                </a:solidFill>
              </a:rPr>
              <a:t>matérias-primas</a:t>
            </a:r>
            <a:r>
              <a:rPr lang="pt-BR" sz="2800" dirty="0">
                <a:solidFill>
                  <a:schemeClr val="tx2"/>
                </a:solidFill>
              </a:rPr>
              <a:t> provenientes da agricultura, pecuária, </a:t>
            </a:r>
            <a:r>
              <a:rPr lang="pt-BR" sz="2800" dirty="0" err="1">
                <a:solidFill>
                  <a:schemeClr val="tx2"/>
                </a:solidFill>
              </a:rPr>
              <a:t>aqüicultura</a:t>
            </a:r>
            <a:r>
              <a:rPr lang="pt-BR" sz="2800" dirty="0">
                <a:solidFill>
                  <a:schemeClr val="tx2"/>
                </a:solidFill>
              </a:rPr>
              <a:t> ou silvicultura. O grau de transformação varia amplamente em função dos objetivos das empresas agroindustriais. </a:t>
            </a:r>
            <a:endParaRPr lang="pt-BR" sz="2800" b="1" dirty="0" smtClean="0">
              <a:ln w="12700">
                <a:solidFill>
                  <a:schemeClr val="accent3">
                    <a:lumMod val="50000"/>
                  </a:schemeClr>
                </a:solidFill>
                <a:prstDash val="solid"/>
              </a:ln>
              <a:solidFill>
                <a:schemeClr val="tx2"/>
              </a:solidFill>
              <a:effectLst>
                <a:innerShdw blurRad="177800">
                  <a:schemeClr val="accent3">
                    <a:lumMod val="50000"/>
                  </a:schemeClr>
                </a:innerShdw>
              </a:effectLst>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5133975"/>
            <a:ext cx="2657475" cy="1724025"/>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4797152"/>
            <a:ext cx="2263712" cy="1845516"/>
          </a:xfrm>
          <a:prstGeom prst="rect">
            <a:avLst/>
          </a:prstGeom>
        </p:spPr>
      </p:pic>
    </p:spTree>
    <p:extLst>
      <p:ext uri="{BB962C8B-B14F-4D97-AF65-F5344CB8AC3E}">
        <p14:creationId xmlns:p14="http://schemas.microsoft.com/office/powerpoint/2010/main" val="11319744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p:txBody>
          <a:bodyPr>
            <a:normAutofit/>
          </a:bodyPr>
          <a:lstStyle/>
          <a:p>
            <a:pPr algn="just"/>
            <a:r>
              <a:rPr lang="pt-BR" sz="2800" b="1" dirty="0" smtClean="0">
                <a:solidFill>
                  <a:schemeClr val="tx2"/>
                </a:solidFill>
              </a:rPr>
              <a:t>Características da </a:t>
            </a:r>
            <a:r>
              <a:rPr lang="pt-BR" sz="2800" b="1" dirty="0" smtClean="0">
                <a:solidFill>
                  <a:schemeClr val="tx2"/>
                </a:solidFill>
              </a:rPr>
              <a:t>Agroindústria</a:t>
            </a:r>
          </a:p>
          <a:p>
            <a:pPr marL="0" indent="0" algn="just">
              <a:buNone/>
            </a:pPr>
            <a:r>
              <a:rPr lang="pt-BR" sz="2800" dirty="0" smtClean="0">
                <a:solidFill>
                  <a:schemeClr val="tx2"/>
                </a:solidFill>
              </a:rPr>
              <a:t> Valor agregado aos produtos! </a:t>
            </a:r>
            <a:r>
              <a:rPr lang="pt-BR" sz="2800" b="1" dirty="0" smtClean="0">
                <a:solidFill>
                  <a:schemeClr val="tx2"/>
                </a:solidFill>
              </a:rPr>
              <a:t> </a:t>
            </a:r>
            <a:endParaRPr lang="pt-BR" sz="2800" b="1" dirty="0" smtClean="0">
              <a:solidFill>
                <a:schemeClr val="tx2"/>
              </a:solidFill>
            </a:endParaRPr>
          </a:p>
          <a:p>
            <a:pPr marL="0" indent="0" algn="just">
              <a:buNone/>
            </a:pPr>
            <a:endParaRPr lang="pt-B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429000"/>
            <a:ext cx="3024981" cy="2268736"/>
          </a:xfrm>
          <a:prstGeom prst="rect">
            <a:avLst/>
          </a:prstGeom>
        </p:spPr>
      </p:pic>
    </p:spTree>
    <p:extLst>
      <p:ext uri="{BB962C8B-B14F-4D97-AF65-F5344CB8AC3E}">
        <p14:creationId xmlns:p14="http://schemas.microsoft.com/office/powerpoint/2010/main" val="32900019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32863" y="2060848"/>
            <a:ext cx="7078274" cy="1625599"/>
          </a:xfrm>
        </p:spPr>
        <p:txBody>
          <a:bodyPr/>
          <a:lstStyle/>
          <a:p>
            <a:pPr>
              <a:spcBef>
                <a:spcPts val="0"/>
              </a:spcBef>
            </a:pPr>
            <a:r>
              <a:rPr lang="pt-BR" u="sng" dirty="0" smtClean="0">
                <a:latin typeface="Constantia"/>
              </a:rPr>
              <a:t>Aula 02</a:t>
            </a:r>
            <a:r>
              <a:rPr lang="pt-BR" dirty="0" smtClean="0">
                <a:latin typeface="Constantia"/>
              </a:rPr>
              <a:t>:</a:t>
            </a:r>
            <a:br>
              <a:rPr lang="pt-BR" dirty="0" smtClean="0">
                <a:latin typeface="Constantia"/>
              </a:rPr>
            </a:br>
            <a:r>
              <a:rPr lang="pt-BR" dirty="0" smtClean="0">
                <a:latin typeface="Constantia"/>
              </a:rPr>
              <a:t>Caracterização </a:t>
            </a:r>
            <a:r>
              <a:rPr lang="pt-BR" dirty="0">
                <a:latin typeface="Constantia"/>
              </a:rPr>
              <a:t>dos segmentos produtivos </a:t>
            </a:r>
            <a:r>
              <a:rPr lang="pt-BR" dirty="0" smtClean="0">
                <a:latin typeface="Constantia"/>
              </a:rPr>
              <a:t>agropecuários</a:t>
            </a:r>
            <a:endParaRPr lang="pt-BR" dirty="0">
              <a:latin typeface="Constantia"/>
            </a:endParaRPr>
          </a:p>
        </p:txBody>
      </p:sp>
      <p:sp>
        <p:nvSpPr>
          <p:cNvPr id="3" name="Subtítulo 2"/>
          <p:cNvSpPr>
            <a:spLocks noGrp="1"/>
          </p:cNvSpPr>
          <p:nvPr>
            <p:ph type="subTitle" idx="1"/>
          </p:nvPr>
        </p:nvSpPr>
        <p:spPr>
          <a:xfrm>
            <a:off x="1036846" y="3933056"/>
            <a:ext cx="7074291" cy="991077"/>
          </a:xfrm>
        </p:spPr>
        <p:txBody>
          <a:bodyPr/>
          <a:lstStyle/>
          <a:p>
            <a:r>
              <a:rPr lang="pt-BR" dirty="0"/>
              <a:t>Prof.ª Hélida mesquita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0"/>
            <a:ext cx="1040003" cy="1391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01254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a:t>
            </a:r>
            <a:r>
              <a:rPr lang="pt-BR" sz="2800" dirty="0"/>
              <a:t>PRODUTIVO AGROPECUÁRIO </a:t>
            </a:r>
          </a:p>
        </p:txBody>
      </p:sp>
      <p:sp>
        <p:nvSpPr>
          <p:cNvPr id="3" name="Espaço Reservado para Conteúdo 2"/>
          <p:cNvSpPr>
            <a:spLocks noGrp="1"/>
          </p:cNvSpPr>
          <p:nvPr>
            <p:ph idx="1"/>
          </p:nvPr>
        </p:nvSpPr>
        <p:spPr/>
        <p:txBody>
          <a:bodyPr>
            <a:normAutofit/>
          </a:bodyPr>
          <a:lstStyle/>
          <a:p>
            <a:pPr algn="just"/>
            <a:r>
              <a:rPr lang="pt-BR" sz="2800" dirty="0" smtClean="0">
                <a:solidFill>
                  <a:schemeClr val="tx2"/>
                </a:solidFill>
              </a:rPr>
              <a:t>O </a:t>
            </a:r>
            <a:r>
              <a:rPr lang="pt-BR" sz="2800" dirty="0">
                <a:solidFill>
                  <a:schemeClr val="tx2"/>
                </a:solidFill>
              </a:rPr>
              <a:t>VBP da agricultura deve totalizar R$ 285,1 bilhões, 5,6% a mais do que em 2013, puxado pelo faturamento da soja, que terá alta de 8,8%, somando R$ 93,8 </a:t>
            </a:r>
            <a:r>
              <a:rPr lang="pt-BR" sz="2800" dirty="0" smtClean="0">
                <a:solidFill>
                  <a:schemeClr val="tx2"/>
                </a:solidFill>
              </a:rPr>
              <a:t>bilhões.</a:t>
            </a:r>
          </a:p>
          <a:p>
            <a:pPr marL="0" indent="0" algn="r">
              <a:buNone/>
            </a:pPr>
            <a:endParaRPr lang="pt-BR" dirty="0" smtClean="0">
              <a:solidFill>
                <a:schemeClr val="tx2"/>
              </a:solidFill>
            </a:endParaRPr>
          </a:p>
          <a:p>
            <a:pPr marL="0" indent="0" algn="r">
              <a:buNone/>
            </a:pPr>
            <a:endParaRPr lang="pt-BR" dirty="0">
              <a:solidFill>
                <a:schemeClr val="tx2"/>
              </a:solidFill>
            </a:endParaRPr>
          </a:p>
          <a:p>
            <a:pPr marL="0" indent="0" algn="r">
              <a:buNone/>
            </a:pPr>
            <a:endParaRPr lang="pt-BR" dirty="0" smtClean="0">
              <a:solidFill>
                <a:schemeClr val="tx2"/>
              </a:solidFill>
            </a:endParaRPr>
          </a:p>
          <a:p>
            <a:pPr marL="0" indent="0" algn="r">
              <a:buNone/>
            </a:pPr>
            <a:endParaRPr lang="pt-BR" dirty="0">
              <a:solidFill>
                <a:schemeClr val="tx2"/>
              </a:solidFill>
            </a:endParaRPr>
          </a:p>
          <a:p>
            <a:pPr marL="0" indent="0" algn="r">
              <a:buNone/>
            </a:pPr>
            <a:endParaRPr lang="pt-BR" dirty="0" smtClean="0">
              <a:solidFill>
                <a:schemeClr val="tx2"/>
              </a:solidFill>
            </a:endParaRPr>
          </a:p>
          <a:p>
            <a:pPr marL="0" indent="0" algn="r">
              <a:buNone/>
            </a:pPr>
            <a:r>
              <a:rPr lang="pt-BR" dirty="0" smtClean="0">
                <a:solidFill>
                  <a:schemeClr val="tx2"/>
                </a:solidFill>
              </a:rPr>
              <a:t>(Confederação </a:t>
            </a:r>
            <a:r>
              <a:rPr lang="pt-BR" dirty="0">
                <a:solidFill>
                  <a:schemeClr val="tx2"/>
                </a:solidFill>
              </a:rPr>
              <a:t>da Agricultura e Pecuária do </a:t>
            </a:r>
            <a:r>
              <a:rPr lang="pt-BR" dirty="0" smtClean="0">
                <a:solidFill>
                  <a:schemeClr val="tx2"/>
                </a:solidFill>
              </a:rPr>
              <a:t>Brasil -  CNA)</a:t>
            </a:r>
            <a:endParaRPr lang="pt-BR" dirty="0">
              <a:solidFill>
                <a:schemeClr val="tx2"/>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454046"/>
            <a:ext cx="2916932" cy="1934053"/>
          </a:xfrm>
          <a:prstGeom prst="rect">
            <a:avLst/>
          </a:prstGeom>
        </p:spPr>
      </p:pic>
    </p:spTree>
    <p:extLst>
      <p:ext uri="{BB962C8B-B14F-4D97-AF65-F5344CB8AC3E}">
        <p14:creationId xmlns:p14="http://schemas.microsoft.com/office/powerpoint/2010/main" val="35275707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a:t>
            </a:r>
            <a:r>
              <a:rPr lang="pt-BR" sz="2800" dirty="0"/>
              <a:t>PRODUTIVO AGROPECUÁRIO </a:t>
            </a:r>
          </a:p>
        </p:txBody>
      </p:sp>
      <p:sp>
        <p:nvSpPr>
          <p:cNvPr id="3" name="Espaço Reservado para Conteúdo 2"/>
          <p:cNvSpPr>
            <a:spLocks noGrp="1"/>
          </p:cNvSpPr>
          <p:nvPr>
            <p:ph idx="1"/>
          </p:nvPr>
        </p:nvSpPr>
        <p:spPr/>
        <p:txBody>
          <a:bodyPr>
            <a:normAutofit fontScale="92500" lnSpcReduction="20000"/>
          </a:bodyPr>
          <a:lstStyle/>
          <a:p>
            <a:pPr algn="just"/>
            <a:r>
              <a:rPr lang="pt-BR" sz="3300" dirty="0" smtClean="0">
                <a:solidFill>
                  <a:schemeClr val="tx2"/>
                </a:solidFill>
              </a:rPr>
              <a:t>Para </a:t>
            </a:r>
            <a:r>
              <a:rPr lang="pt-BR" sz="3300" dirty="0">
                <a:solidFill>
                  <a:schemeClr val="tx2"/>
                </a:solidFill>
              </a:rPr>
              <a:t>a pecuária, a previsão de faturamento este ano é de R$ 159,7 bilhões, quantia 5,3% superior à registrada em 2013, puxada pela carne </a:t>
            </a:r>
            <a:r>
              <a:rPr lang="pt-BR" sz="3300" dirty="0" smtClean="0">
                <a:solidFill>
                  <a:schemeClr val="tx2"/>
                </a:solidFill>
              </a:rPr>
              <a:t>bovina, </a:t>
            </a:r>
            <a:r>
              <a:rPr lang="pt-BR" sz="3300" dirty="0">
                <a:solidFill>
                  <a:schemeClr val="tx2"/>
                </a:solidFill>
              </a:rPr>
              <a:t>cujo VBP deve ser de R$ 71 bilhões, elevação de 9% na comparação com o ano </a:t>
            </a:r>
            <a:r>
              <a:rPr lang="pt-BR" sz="3300" dirty="0" smtClean="0">
                <a:solidFill>
                  <a:schemeClr val="tx2"/>
                </a:solidFill>
              </a:rPr>
              <a:t>passado. </a:t>
            </a:r>
          </a:p>
          <a:p>
            <a:pPr marL="0" indent="0" algn="r">
              <a:buNone/>
            </a:pPr>
            <a:endParaRPr lang="pt-BR" dirty="0" smtClean="0">
              <a:solidFill>
                <a:schemeClr val="tx2"/>
              </a:solidFill>
            </a:endParaRPr>
          </a:p>
          <a:p>
            <a:pPr marL="0" indent="0" algn="r">
              <a:buNone/>
            </a:pPr>
            <a:endParaRPr lang="pt-BR" dirty="0">
              <a:solidFill>
                <a:schemeClr val="tx2"/>
              </a:solidFill>
            </a:endParaRPr>
          </a:p>
          <a:p>
            <a:pPr marL="0" indent="0" algn="r">
              <a:buNone/>
            </a:pPr>
            <a:endParaRPr lang="pt-BR" dirty="0" smtClean="0">
              <a:solidFill>
                <a:schemeClr val="tx2"/>
              </a:solidFill>
            </a:endParaRPr>
          </a:p>
          <a:p>
            <a:pPr marL="0" indent="0" algn="r">
              <a:buNone/>
            </a:pPr>
            <a:endParaRPr lang="pt-BR" dirty="0">
              <a:solidFill>
                <a:schemeClr val="tx2"/>
              </a:solidFill>
            </a:endParaRPr>
          </a:p>
          <a:p>
            <a:pPr marL="0" indent="0" algn="r">
              <a:buNone/>
            </a:pPr>
            <a:r>
              <a:rPr lang="pt-BR" dirty="0" smtClean="0">
                <a:solidFill>
                  <a:schemeClr val="tx2"/>
                </a:solidFill>
              </a:rPr>
              <a:t>(Confederação </a:t>
            </a:r>
            <a:r>
              <a:rPr lang="pt-BR" dirty="0">
                <a:solidFill>
                  <a:schemeClr val="tx2"/>
                </a:solidFill>
              </a:rPr>
              <a:t>da Agricultura e Pecuária do </a:t>
            </a:r>
            <a:r>
              <a:rPr lang="pt-BR" dirty="0" smtClean="0">
                <a:solidFill>
                  <a:schemeClr val="tx2"/>
                </a:solidFill>
              </a:rPr>
              <a:t>Brasil -  CNA)</a:t>
            </a:r>
            <a:endParaRPr lang="pt-BR" dirty="0">
              <a:solidFill>
                <a:schemeClr val="tx2"/>
              </a:solidFill>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933056"/>
            <a:ext cx="2438400" cy="1625600"/>
          </a:xfrm>
          <a:prstGeom prst="rect">
            <a:avLst/>
          </a:prstGeom>
        </p:spPr>
      </p:pic>
    </p:spTree>
    <p:extLst>
      <p:ext uri="{BB962C8B-B14F-4D97-AF65-F5344CB8AC3E}">
        <p14:creationId xmlns:p14="http://schemas.microsoft.com/office/powerpoint/2010/main" val="17205389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p:txBody>
          <a:bodyPr>
            <a:normAutofit fontScale="85000" lnSpcReduction="20000"/>
          </a:bodyPr>
          <a:lstStyle/>
          <a:p>
            <a:pPr algn="just"/>
            <a:r>
              <a:rPr lang="pt-BR" sz="2800" dirty="0" smtClean="0">
                <a:solidFill>
                  <a:schemeClr val="tx2"/>
                </a:solidFill>
              </a:rPr>
              <a:t> </a:t>
            </a:r>
            <a:r>
              <a:rPr lang="pt-BR" sz="2800" dirty="0">
                <a:solidFill>
                  <a:schemeClr val="tx2"/>
                </a:solidFill>
              </a:rPr>
              <a:t>São vários os fatores que favoreceram o acelerado crescimento desse tipo de produção no Brasil, entre os principais estão</a:t>
            </a:r>
            <a:r>
              <a:rPr lang="pt-BR" sz="2800" dirty="0" smtClean="0">
                <a:solidFill>
                  <a:schemeClr val="tx2"/>
                </a:solidFill>
              </a:rPr>
              <a:t>: </a:t>
            </a:r>
          </a:p>
          <a:p>
            <a:pPr marL="0" indent="0" algn="just">
              <a:buNone/>
            </a:pPr>
            <a:r>
              <a:rPr lang="pt-BR" sz="2800" dirty="0" smtClean="0">
                <a:solidFill>
                  <a:schemeClr val="bg2">
                    <a:lumMod val="25000"/>
                  </a:schemeClr>
                </a:solidFill>
              </a:rPr>
              <a:t>- </a:t>
            </a:r>
            <a:r>
              <a:rPr lang="pt-BR" sz="2800" dirty="0">
                <a:solidFill>
                  <a:schemeClr val="bg2">
                    <a:lumMod val="25000"/>
                  </a:schemeClr>
                </a:solidFill>
              </a:rPr>
              <a:t>Grande população com perspectivas de mercado interno, generosa oferta de áreas propícias ao desenvolvimento de tais atividades e o processo de modernização e mecanização da produção rural;</a:t>
            </a:r>
            <a:br>
              <a:rPr lang="pt-BR" sz="2800" dirty="0">
                <a:solidFill>
                  <a:schemeClr val="bg2">
                    <a:lumMod val="25000"/>
                  </a:schemeClr>
                </a:solidFill>
              </a:rPr>
            </a:br>
            <a:r>
              <a:rPr lang="pt-BR" sz="2800" dirty="0">
                <a:solidFill>
                  <a:schemeClr val="tx2"/>
                </a:solidFill>
              </a:rPr>
              <a:t/>
            </a:r>
            <a:br>
              <a:rPr lang="pt-BR" sz="2800" dirty="0">
                <a:solidFill>
                  <a:schemeClr val="tx2"/>
                </a:solidFill>
              </a:rPr>
            </a:br>
            <a:r>
              <a:rPr lang="pt-BR" sz="2800" dirty="0">
                <a:solidFill>
                  <a:schemeClr val="tx1">
                    <a:lumMod val="60000"/>
                    <a:lumOff val="40000"/>
                  </a:schemeClr>
                </a:solidFill>
              </a:rPr>
              <a:t>- Irregularidades da superfície favoráveis à ocupação rural e a boa fertilidade em grande parte do território.</a:t>
            </a:r>
            <a:br>
              <a:rPr lang="pt-BR" sz="2800" dirty="0">
                <a:solidFill>
                  <a:schemeClr val="tx1">
                    <a:lumMod val="60000"/>
                    <a:lumOff val="40000"/>
                  </a:schemeClr>
                </a:solidFill>
              </a:rPr>
            </a:br>
            <a:r>
              <a:rPr lang="pt-BR" sz="2800" dirty="0">
                <a:solidFill>
                  <a:schemeClr val="tx1">
                    <a:lumMod val="60000"/>
                    <a:lumOff val="40000"/>
                  </a:schemeClr>
                </a:solidFill>
              </a:rPr>
              <a:t/>
            </a:r>
            <a:br>
              <a:rPr lang="pt-BR" sz="2800" dirty="0">
                <a:solidFill>
                  <a:schemeClr val="tx1">
                    <a:lumMod val="60000"/>
                    <a:lumOff val="40000"/>
                  </a:schemeClr>
                </a:solidFill>
              </a:rPr>
            </a:br>
            <a:r>
              <a:rPr lang="pt-BR" sz="2800" dirty="0">
                <a:solidFill>
                  <a:schemeClr val="accent3">
                    <a:lumMod val="60000"/>
                    <a:lumOff val="40000"/>
                  </a:schemeClr>
                </a:solidFill>
              </a:rPr>
              <a:t>- A configuração climática foi determinante para a consolidação de culturas tropicais e criação de animais, uma vez que as temperaturas são altas durante todo o ano em grande parte do território.</a:t>
            </a:r>
            <a:endParaRPr lang="pt-BR" sz="2800" dirty="0" smtClean="0">
              <a:solidFill>
                <a:schemeClr val="accent3">
                  <a:lumMod val="60000"/>
                  <a:lumOff val="40000"/>
                </a:schemeClr>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556018"/>
            <a:ext cx="970813" cy="717782"/>
          </a:xfrm>
          <a:prstGeom prst="rect">
            <a:avLst/>
          </a:prstGeom>
        </p:spPr>
      </p:pic>
    </p:spTree>
    <p:extLst>
      <p:ext uri="{BB962C8B-B14F-4D97-AF65-F5344CB8AC3E}">
        <p14:creationId xmlns:p14="http://schemas.microsoft.com/office/powerpoint/2010/main" val="35277874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a:t>
            </a:r>
            <a:r>
              <a:rPr lang="pt-BR" sz="2800" dirty="0"/>
              <a:t>PRODUTIVO AGROPECUÁRIO </a:t>
            </a:r>
          </a:p>
        </p:txBody>
      </p:sp>
      <p:sp>
        <p:nvSpPr>
          <p:cNvPr id="3" name="Espaço Reservado para Conteúdo 2"/>
          <p:cNvSpPr>
            <a:spLocks noGrp="1"/>
          </p:cNvSpPr>
          <p:nvPr>
            <p:ph idx="1"/>
          </p:nvPr>
        </p:nvSpPr>
        <p:spPr>
          <a:xfrm>
            <a:off x="946586" y="2780928"/>
            <a:ext cx="7315200" cy="905520"/>
          </a:xfrm>
        </p:spPr>
        <p:txBody>
          <a:bodyPr>
            <a:normAutofit lnSpcReduction="10000"/>
          </a:bodyPr>
          <a:lstStyle/>
          <a:p>
            <a:pPr marL="0" indent="0" algn="just">
              <a:buNone/>
            </a:pPr>
            <a:r>
              <a:rPr lang="pt-BR"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Agropecuária é R$!</a:t>
            </a:r>
            <a:endParaRPr lang="pt-BR"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564092"/>
            <a:ext cx="1450551" cy="103610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1658819"/>
            <a:ext cx="2664296" cy="952042"/>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909" y="3909242"/>
            <a:ext cx="3756181" cy="2499568"/>
          </a:xfrm>
          <a:prstGeom prst="rect">
            <a:avLst/>
          </a:prstGeom>
        </p:spPr>
      </p:pic>
    </p:spTree>
    <p:extLst>
      <p:ext uri="{BB962C8B-B14F-4D97-AF65-F5344CB8AC3E}">
        <p14:creationId xmlns:p14="http://schemas.microsoft.com/office/powerpoint/2010/main" val="25439865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7315200" cy="1168400"/>
          </a:xfrm>
        </p:spPr>
        <p:txBody>
          <a:bodyPr>
            <a:normAutofit/>
          </a:bodyPr>
          <a:lstStyle/>
          <a:p>
            <a:r>
              <a:rPr lang="pt-BR" sz="2800" dirty="0" smtClean="0"/>
              <a:t>SETOR  PRODUTIVO AGROPECUÁRIO </a:t>
            </a:r>
            <a:endParaRPr lang="pt-BR" sz="2800" dirty="0"/>
          </a:p>
        </p:txBody>
      </p:sp>
      <p:sp>
        <p:nvSpPr>
          <p:cNvPr id="3" name="Espaço Reservado para Conteúdo 2"/>
          <p:cNvSpPr>
            <a:spLocks noGrp="1"/>
          </p:cNvSpPr>
          <p:nvPr>
            <p:ph idx="1"/>
          </p:nvPr>
        </p:nvSpPr>
        <p:spPr/>
        <p:txBody>
          <a:bodyPr>
            <a:normAutofit/>
          </a:bodyPr>
          <a:lstStyle/>
          <a:p>
            <a:pPr algn="just"/>
            <a:r>
              <a:rPr lang="pt-BR" sz="2800" dirty="0" smtClean="0">
                <a:solidFill>
                  <a:schemeClr val="tx2"/>
                </a:solidFill>
              </a:rPr>
              <a:t> É importante conhecer o setor agropecuário de forma ampla para facilitar o processo de gestão; </a:t>
            </a:r>
          </a:p>
          <a:p>
            <a:pPr algn="just"/>
            <a:r>
              <a:rPr lang="pt-BR" sz="2800" dirty="0" smtClean="0">
                <a:solidFill>
                  <a:schemeClr val="tx2"/>
                </a:solidFill>
              </a:rPr>
              <a:t>Um bom gestor conhece os fatores envolvidos no processo produtivo, assim como as especificidades do funcionamento do setor onde atua.  </a:t>
            </a: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650938"/>
            <a:ext cx="2194949" cy="1622862"/>
          </a:xfrm>
          <a:prstGeom prst="rect">
            <a:avLst/>
          </a:prstGeom>
        </p:spPr>
      </p:pic>
    </p:spTree>
    <p:extLst>
      <p:ext uri="{BB962C8B-B14F-4D97-AF65-F5344CB8AC3E}">
        <p14:creationId xmlns:p14="http://schemas.microsoft.com/office/powerpoint/2010/main" val="26324543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Classic_16x9_TP102801058">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E9A6F4-8A9B-43C0-ADFA-18782EC1AA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de livro clássica (widescreen)</Template>
  <TotalTime>0</TotalTime>
  <Words>2183</Words>
  <Application>Microsoft Office PowerPoint</Application>
  <PresentationFormat>Apresentação na tela (4:3)</PresentationFormat>
  <Paragraphs>208</Paragraphs>
  <Slides>49</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49</vt:i4>
      </vt:variant>
    </vt:vector>
  </HeadingPairs>
  <TitlesOfParts>
    <vt:vector size="52" baseType="lpstr">
      <vt:lpstr>Arial</vt:lpstr>
      <vt:lpstr>Constantia</vt:lpstr>
      <vt:lpstr>BooksClassic_16x9_TP102801058</vt:lpstr>
      <vt:lpstr>Caracterização dos segmentos produtivos agropecuários</vt:lpstr>
      <vt:lpstr>SETOR  PRODUTIVO AGROPECUÁRIO </vt:lpstr>
      <vt:lpstr>SETOR  PRODUTIVO AGROPECUÁRIO </vt:lpstr>
      <vt:lpstr>SETOR  PRODUTIVO AGROPECUÁRIO </vt:lpstr>
      <vt:lpstr>SETOR  PRODUTIVO AGROPECUÁRIO </vt:lpstr>
      <vt:lpstr>SETOR  PRODUTIVO AGROPECUÁRIO </vt:lpstr>
      <vt:lpstr>SETOR  PRODUTIVO AGROPECUÁRIO </vt:lpstr>
      <vt:lpstr>SETOR  PRODUTIVO AGROPECUÁRIO </vt:lpstr>
      <vt:lpstr>SETOR  PRODUTIVO AGROPECUÁRIO </vt:lpstr>
      <vt:lpstr>SETOR  PRODUTIVO AGROPECUÁRIO </vt:lpstr>
      <vt:lpstr>Apresentação do PowerPoint</vt:lpstr>
      <vt:lpstr> Características e particularidades do setor rural</vt:lpstr>
      <vt:lpstr> Características e particularidades do setor rural</vt:lpstr>
      <vt:lpstr> Características e particularidades do setor rural</vt:lpstr>
      <vt:lpstr> Características e particularidades do setor rural</vt:lpstr>
      <vt:lpstr> Características e particularidades do setor rural</vt:lpstr>
      <vt:lpstr> Características e particularidades do setor rural</vt:lpstr>
      <vt:lpstr> Características e particularidades do setor rural</vt:lpstr>
      <vt:lpstr> Características e particularidades do setor rural</vt:lpstr>
      <vt:lpstr> Características e particularidades do setor rural</vt:lpstr>
      <vt:lpstr> Características da empresa rural</vt:lpstr>
      <vt:lpstr> Características da empresa rural</vt:lpstr>
      <vt:lpstr> Características da empresa rural</vt:lpstr>
      <vt:lpstr> Características da empresa rural</vt:lpstr>
      <vt:lpstr> Características da empresa rural</vt:lpstr>
      <vt:lpstr> Características e particularidades do setor rural</vt:lpstr>
      <vt:lpstr> Características e particularidades do setor rural</vt:lpstr>
      <vt:lpstr> Características e particularidades do setor rural</vt:lpstr>
      <vt:lpstr> Características e particularidades do setor rural</vt:lpstr>
      <vt:lpstr> Características e particularidades do setor rural</vt:lpstr>
      <vt:lpstr> Características e particularidades do setor rural</vt:lpstr>
      <vt:lpstr> Características e particularidades do setor rural</vt:lpstr>
      <vt:lpstr> Características da empresa rural</vt:lpstr>
      <vt:lpstr> Características da empresa rural</vt:lpstr>
      <vt:lpstr> Características da empresa rural</vt:lpstr>
      <vt:lpstr> Características da empresa rural</vt:lpstr>
      <vt:lpstr> Características da empresa rural</vt:lpstr>
      <vt:lpstr> Características da empresa rural</vt:lpstr>
      <vt:lpstr> Características da empresa rural</vt:lpstr>
      <vt:lpstr> Características da empresa rural</vt:lpstr>
      <vt:lpstr> Características da empresa rural</vt:lpstr>
      <vt:lpstr>SETOR  PRODUTIVO AGROPECUÁRIO </vt:lpstr>
      <vt:lpstr>SETOR  PRODUTIVO AGROPECUÁRIO </vt:lpstr>
      <vt:lpstr>SETOR  PRODUTIVO AGROPECUÁRIO </vt:lpstr>
      <vt:lpstr>SETOR  PRODUTIVO AGROPECUÁRIO </vt:lpstr>
      <vt:lpstr>SETOR  PRODUTIVO AGROPECUÁRIO </vt:lpstr>
      <vt:lpstr>SETOR  PRODUTIVO AGROPECUÁRIO </vt:lpstr>
      <vt:lpstr>SETOR  PRODUTIVO AGROPECUÁRIO </vt:lpstr>
      <vt:lpstr>Aula 02: Caracterização dos segmentos produtivos agropecuários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2014-05-10T20:20:57Z</dcterms:created>
  <dcterms:modified xsi:type="dcterms:W3CDTF">2014-05-22T21:31:22Z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