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82" r:id="rId8"/>
    <p:sldId id="283" r:id="rId9"/>
    <p:sldId id="285" r:id="rId10"/>
    <p:sldId id="284" r:id="rId11"/>
    <p:sldId id="263" r:id="rId12"/>
    <p:sldId id="264" r:id="rId13"/>
    <p:sldId id="267" r:id="rId14"/>
    <p:sldId id="272" r:id="rId15"/>
    <p:sldId id="280" r:id="rId16"/>
    <p:sldId id="281" r:id="rId17"/>
    <p:sldId id="274" r:id="rId18"/>
    <p:sldId id="269" r:id="rId19"/>
    <p:sldId id="273" r:id="rId20"/>
    <p:sldId id="276" r:id="rId21"/>
    <p:sldId id="275" r:id="rId22"/>
    <p:sldId id="279" r:id="rId23"/>
    <p:sldId id="278" r:id="rId24"/>
    <p:sldId id="261" r:id="rId25"/>
    <p:sldId id="262" r:id="rId26"/>
    <p:sldId id="265" r:id="rId27"/>
    <p:sldId id="266" r:id="rId28"/>
    <p:sldId id="27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66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88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45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0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14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25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64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66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90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2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55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5913A-D571-4E3E-B360-D088280B7600}" type="datetimeFigureOut">
              <a:rPr lang="pt-BR" smtClean="0"/>
              <a:t>08/05/2014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A59F9-BF7F-4B41-9694-FC2BF504E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5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8082"/>
            <a:ext cx="7772400" cy="102197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4000" dirty="0" smtClean="0"/>
              <a:t>Gestão da empresa rural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48518" y="3602038"/>
            <a:ext cx="3052482" cy="4320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pt-BR" dirty="0" smtClean="0"/>
              <a:t>Prof.ª Hélida Mesquita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1" y="124912"/>
            <a:ext cx="1306127" cy="174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1385047" y="128800"/>
            <a:ext cx="6118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Instituto Federal de Educação, Ciência e Tecnologia do Rio Grande do Norte – Campus Apodi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729317" y="5997388"/>
            <a:ext cx="1685365" cy="68580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Apodi-RN</a:t>
            </a:r>
          </a:p>
          <a:p>
            <a:r>
              <a:rPr lang="pt-BR" dirty="0" smtClean="0"/>
              <a:t>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11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Trabalho: </a:t>
            </a:r>
            <a:r>
              <a:rPr lang="pt-BR" dirty="0" smtClean="0">
                <a:solidFill>
                  <a:prstClr val="black"/>
                </a:solidFill>
              </a:rPr>
              <a:t>É </a:t>
            </a:r>
            <a:r>
              <a:rPr lang="pt-BR" dirty="0">
                <a:solidFill>
                  <a:prstClr val="black"/>
                </a:solidFill>
              </a:rPr>
              <a:t>o conjunto de atividades desempenhadas pelo homem.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19438"/>
            <a:ext cx="3351679" cy="22323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33" y="2882930"/>
            <a:ext cx="3116217" cy="22367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64" y="51013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2450726" cy="5141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Empresa rural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385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9" y="2215356"/>
            <a:ext cx="3598935" cy="237529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0" y="2215356"/>
            <a:ext cx="3576918" cy="23752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85" y="2402096"/>
            <a:ext cx="1888505" cy="200181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85801" y="4853708"/>
            <a:ext cx="824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Quem é o empresário rural?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76085" y="5378373"/>
            <a:ext cx="739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Quem precisa da gestão de empresas?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897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Conceitua-se </a:t>
            </a:r>
            <a:r>
              <a:rPr lang="pt-BR" dirty="0"/>
              <a:t>como empresa rural a unidade de produção em que são exercidas </a:t>
            </a:r>
            <a:r>
              <a:rPr lang="pt-BR" b="1" dirty="0"/>
              <a:t>atividades</a:t>
            </a:r>
            <a:r>
              <a:rPr lang="pt-BR" dirty="0"/>
              <a:t> que dizem respeito a </a:t>
            </a:r>
            <a:r>
              <a:rPr lang="pt-BR" b="1" dirty="0"/>
              <a:t>culturas agrícolas</a:t>
            </a:r>
            <a:r>
              <a:rPr lang="pt-BR" dirty="0"/>
              <a:t>, </a:t>
            </a:r>
            <a:r>
              <a:rPr lang="pt-BR" b="1" dirty="0"/>
              <a:t>criação de animais</a:t>
            </a:r>
            <a:r>
              <a:rPr lang="pt-BR" dirty="0"/>
              <a:t> ou </a:t>
            </a:r>
            <a:r>
              <a:rPr lang="pt-BR" b="1" dirty="0"/>
              <a:t>culturas florestais</a:t>
            </a:r>
            <a:r>
              <a:rPr lang="pt-BR" dirty="0"/>
              <a:t>, com a </a:t>
            </a:r>
            <a:r>
              <a:rPr lang="pt-BR" b="1" dirty="0"/>
              <a:t>finalidade de obtenção de renda</a:t>
            </a:r>
            <a:r>
              <a:rPr lang="pt-BR" dirty="0"/>
              <a:t>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80354"/>
            <a:ext cx="1971675" cy="23145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4001294"/>
            <a:ext cx="2247900" cy="20383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9" y="4572000"/>
            <a:ext cx="2567209" cy="19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13" y="2326343"/>
            <a:ext cx="6578973" cy="3881594"/>
          </a:xfrm>
        </p:spPr>
      </p:pic>
    </p:spTree>
    <p:extLst>
      <p:ext uri="{BB962C8B-B14F-4D97-AF65-F5344CB8AC3E}">
        <p14:creationId xmlns:p14="http://schemas.microsoft.com/office/powerpoint/2010/main" val="31231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Quais as diferenças?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8" y="2363273"/>
            <a:ext cx="3598935" cy="23752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89" y="2363273"/>
            <a:ext cx="3576918" cy="23752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44" y="2550013"/>
            <a:ext cx="1888505" cy="20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Produtor </a:t>
            </a:r>
            <a:r>
              <a:rPr lang="pt-BR" b="1" dirty="0"/>
              <a:t>rural </a:t>
            </a:r>
            <a:r>
              <a:rPr lang="pt-BR" i="1" dirty="0"/>
              <a:t>versus</a:t>
            </a:r>
            <a:r>
              <a:rPr lang="pt-BR" b="1" i="1" dirty="0"/>
              <a:t> </a:t>
            </a:r>
            <a:r>
              <a:rPr lang="pt-BR" b="1" dirty="0"/>
              <a:t>empresário rural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65806" y="2472144"/>
            <a:ext cx="7612388" cy="43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19578" y="1937685"/>
            <a:ext cx="81048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que faz uma propriedade ter sucesso financeiro?</a:t>
            </a:r>
            <a:endParaRPr lang="pt-B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07" y="3692011"/>
            <a:ext cx="2094245" cy="226404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36255" y="5825750"/>
            <a:ext cx="7071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accent4"/>
                </a:solidFill>
                <a:effectLst/>
              </a:rPr>
              <a:t>Boa gestão dos recursos</a:t>
            </a:r>
            <a:endParaRPr lang="pt-B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71" y="3591489"/>
            <a:ext cx="2571722" cy="25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Como é a gestão nas empresas e estabelecimentos rurais?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33" y="4001294"/>
            <a:ext cx="2769533" cy="20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Dificuldades encontradas: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A RENDA DO </a:t>
            </a:r>
            <a:r>
              <a:rPr lang="pt-BR" dirty="0" smtClean="0"/>
              <a:t>PRODUTOR </a:t>
            </a:r>
            <a:r>
              <a:rPr lang="pt-BR" dirty="0"/>
              <a:t>É VARIÁVEL E </a:t>
            </a:r>
            <a:r>
              <a:rPr lang="pt-BR" dirty="0" smtClean="0"/>
              <a:t>INCERTA;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EXIGÊNCIA DE </a:t>
            </a:r>
            <a:r>
              <a:rPr lang="pt-BR" dirty="0"/>
              <a:t>INFRA-ESTRUTURA </a:t>
            </a:r>
            <a:r>
              <a:rPr lang="pt-BR" dirty="0" smtClean="0"/>
              <a:t>ESPECÍFICA;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MAIOR </a:t>
            </a:r>
            <a:r>
              <a:rPr lang="pt-BR" dirty="0"/>
              <a:t>PODER DE BARGANHA DOS SETORES INDUSTRIAL </a:t>
            </a:r>
            <a:r>
              <a:rPr lang="pt-BR" dirty="0" smtClean="0"/>
              <a:t>E COMERCIAL;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O PRODUTO AGROPECUÁRIO NÃO POSSUI DISTINÇÃO DE </a:t>
            </a:r>
            <a:r>
              <a:rPr lang="pt-BR" dirty="0" smtClean="0"/>
              <a:t>MARCA;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VARIAÇÃO DOS PREÇOS DOS PRODUTOS AGROPECUÁRIOS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9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" y="365126"/>
            <a:ext cx="8320137" cy="59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1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Dificuldades encontradas: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O PROCESSO PRODUTIVO NÃO PODE SER </a:t>
            </a:r>
            <a:r>
              <a:rPr lang="pt-BR" dirty="0" smtClean="0"/>
              <a:t>PARALISADO;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OPÇÕES DE PRODUÇÃO E DE CULTIVO SÃO </a:t>
            </a:r>
            <a:r>
              <a:rPr lang="pt-BR" dirty="0" smtClean="0"/>
              <a:t>REGIONALIZADAS;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OS PRODUTOS AGROPECUÁRIOS SÃO </a:t>
            </a:r>
            <a:r>
              <a:rPr lang="pt-BR" dirty="0" smtClean="0"/>
              <a:t>PERECÍVEIS;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COMPLEXIDADE DO PLANEJAMENTO E CONTROLE DA </a:t>
            </a:r>
            <a:r>
              <a:rPr lang="pt-BR" dirty="0" smtClean="0"/>
              <a:t>PRODUÇÃO AGROPECUÁRIA.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1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Os negócios no meio rural são viáveis?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1" y="2581088"/>
            <a:ext cx="4395694" cy="3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Os negócios no meio rural são viáveis?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481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24784"/>
            <a:ext cx="78867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60096"/>
            <a:ext cx="7886700" cy="4351338"/>
          </a:xfrm>
        </p:spPr>
        <p:txBody>
          <a:bodyPr/>
          <a:lstStyle/>
          <a:p>
            <a:r>
              <a:rPr lang="pt-BR" b="1" dirty="0" smtClean="0"/>
              <a:t>Mercado competitivo;</a:t>
            </a:r>
          </a:p>
          <a:p>
            <a:pPr algn="just"/>
            <a:r>
              <a:rPr lang="pt-BR" b="1" dirty="0" smtClean="0"/>
              <a:t>Necessidade de </a:t>
            </a:r>
            <a:r>
              <a:rPr lang="pt-BR" b="1" dirty="0"/>
              <a:t>profissionalização da empresa </a:t>
            </a:r>
            <a:r>
              <a:rPr lang="pt-BR" b="1" dirty="0" smtClean="0"/>
              <a:t>rural. 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970" y="4411102"/>
            <a:ext cx="3321160" cy="22100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56" y="3512109"/>
            <a:ext cx="4035014" cy="25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8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u="sng" dirty="0" smtClean="0">
                <a:solidFill>
                  <a:srgbClr val="FFFF00"/>
                </a:solidFill>
              </a:rPr>
              <a:t>O</a:t>
            </a:r>
            <a:r>
              <a:rPr lang="pt-BR" b="1" u="sng" dirty="0" smtClean="0">
                <a:solidFill>
                  <a:srgbClr val="FF0066"/>
                </a:solidFill>
              </a:rPr>
              <a:t>B</a:t>
            </a:r>
            <a:r>
              <a:rPr lang="pt-BR" b="1" u="sng" dirty="0" smtClean="0">
                <a:solidFill>
                  <a:srgbClr val="0070C0"/>
                </a:solidFill>
              </a:rPr>
              <a:t>J</a:t>
            </a:r>
            <a:r>
              <a:rPr lang="pt-BR" b="1" u="sng" dirty="0" smtClean="0">
                <a:solidFill>
                  <a:srgbClr val="FFC000"/>
                </a:solidFill>
              </a:rPr>
              <a:t>E</a:t>
            </a:r>
            <a:r>
              <a:rPr lang="pt-BR" b="1" u="sng" dirty="0" smtClean="0"/>
              <a:t>T</a:t>
            </a:r>
            <a:r>
              <a:rPr lang="pt-BR" b="1" u="sng" dirty="0" smtClean="0">
                <a:solidFill>
                  <a:srgbClr val="CC0099"/>
                </a:solidFill>
              </a:rPr>
              <a:t>I</a:t>
            </a:r>
            <a:r>
              <a:rPr lang="pt-BR" b="1" u="sng" dirty="0" smtClean="0">
                <a:solidFill>
                  <a:schemeClr val="accent6"/>
                </a:solidFill>
              </a:rPr>
              <a:t>V</a:t>
            </a:r>
            <a:r>
              <a:rPr lang="pt-BR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pt-BR" b="1" u="sng" dirty="0" smtClean="0">
                <a:solidFill>
                  <a:schemeClr val="accent3"/>
                </a:solidFill>
              </a:rPr>
              <a:t>S</a:t>
            </a:r>
            <a:r>
              <a:rPr lang="pt-BR" b="1" dirty="0" smtClean="0"/>
              <a:t>: </a:t>
            </a:r>
          </a:p>
          <a:p>
            <a:pPr lvl="0"/>
            <a:r>
              <a:rPr lang="pt-BR" dirty="0"/>
              <a:t>Aplicar técnicas de administração </a:t>
            </a:r>
            <a:r>
              <a:rPr lang="pt-BR" dirty="0" smtClean="0"/>
              <a:t>rural; </a:t>
            </a:r>
            <a:endParaRPr lang="pt-BR" dirty="0"/>
          </a:p>
          <a:p>
            <a:pPr lvl="0" algn="just"/>
            <a:r>
              <a:rPr lang="pt-BR" dirty="0"/>
              <a:t>Gerenciamento da estrutura administrativa da empresa rural e ou de empreendimento rural </a:t>
            </a:r>
            <a:r>
              <a:rPr lang="pt-BR" dirty="0" smtClean="0"/>
              <a:t>específico;</a:t>
            </a:r>
            <a:endParaRPr lang="pt-BR" dirty="0"/>
          </a:p>
          <a:p>
            <a:pPr lvl="0"/>
            <a:r>
              <a:rPr lang="pt-BR" dirty="0"/>
              <a:t>Planejamento rural </a:t>
            </a:r>
            <a:r>
              <a:rPr lang="pt-BR" dirty="0" smtClean="0"/>
              <a:t>simplificado; </a:t>
            </a:r>
            <a:endParaRPr lang="pt-BR" dirty="0"/>
          </a:p>
          <a:p>
            <a:pPr lvl="0" algn="just"/>
            <a:r>
              <a:rPr lang="pt-BR" dirty="0"/>
              <a:t>Monitoramento e avaliação do processo produtivo </a:t>
            </a:r>
            <a:r>
              <a:rPr lang="pt-BR" dirty="0" smtClean="0"/>
              <a:t>agropecuário;</a:t>
            </a:r>
            <a:endParaRPr lang="pt-BR" dirty="0"/>
          </a:p>
          <a:p>
            <a:pPr lvl="0" algn="just"/>
            <a:r>
              <a:rPr lang="pt-BR" dirty="0"/>
              <a:t>Técnicas relativas ao processo de elaboração </a:t>
            </a:r>
            <a:r>
              <a:rPr lang="pt-BR" dirty="0" smtClean="0"/>
              <a:t>de projetos </a:t>
            </a:r>
            <a:r>
              <a:rPr lang="pt-BR" dirty="0"/>
              <a:t>agropecuários e agroindustriais </a:t>
            </a:r>
            <a:r>
              <a:rPr lang="pt-BR" dirty="0" smtClean="0"/>
              <a:t>simplificados</a:t>
            </a:r>
            <a:r>
              <a:rPr lang="pt-BR" b="1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86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4435" y="1960096"/>
            <a:ext cx="8619565" cy="4790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u="sng" dirty="0" smtClean="0"/>
              <a:t>Conteúdo programático</a:t>
            </a:r>
            <a:r>
              <a:rPr lang="pt-BR" b="1" dirty="0" smtClean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Introdução à administração rural;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Caracterização dos segmentos produtivos agroindustriais;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Noções de planejamento e gestão organizacional; 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Gestão financeira da empresa rural;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Gestão de comercialização e Marketing; 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Avaliação patrimonial da propriedade rural;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Investimentos, custeios agropecuários; 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Políticas agrícolas, agrárias e crédito rural;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Noções de planejamento e projetos;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/>
              <a:t>Meio ambiente </a:t>
            </a:r>
            <a:r>
              <a:rPr lang="pt-BR" dirty="0"/>
              <a:t>e legislação. 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0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68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u="sng" dirty="0" smtClean="0"/>
              <a:t>Procedimento metodológico</a:t>
            </a:r>
            <a:r>
              <a:rPr lang="pt-BR" b="1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B050"/>
                </a:solidFill>
              </a:rPr>
              <a:t>Aulas teóricas;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B050"/>
                </a:solidFill>
              </a:rPr>
              <a:t>Visitas técnicas;</a:t>
            </a:r>
            <a:endParaRPr lang="pt-B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Avaliações: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B050"/>
                </a:solidFill>
              </a:rPr>
              <a:t>Participação;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B050"/>
                </a:solidFill>
              </a:rPr>
              <a:t>Exercícios;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B050"/>
                </a:solidFill>
              </a:rPr>
              <a:t>Trabalhos individuais;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B050"/>
                </a:solidFill>
              </a:rPr>
              <a:t>Trabalhos em grupo;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B050"/>
                </a:solidFill>
              </a:rPr>
              <a:t>Seminários;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B050"/>
                </a:solidFill>
              </a:rPr>
              <a:t>Relatórios. </a:t>
            </a:r>
            <a:endParaRPr lang="pt-B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8619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Trabalhos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3" y="2258219"/>
            <a:ext cx="3638651" cy="24213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1" y="3772495"/>
            <a:ext cx="3372849" cy="25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Bom semestre de</a:t>
            </a:r>
            <a:r>
              <a:rPr lang="pt-BR" sz="2400" b="1" dirty="0" smtClean="0"/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ESTUDOS</a:t>
            </a:r>
            <a:r>
              <a:rPr lang="pt-BR" sz="2400" b="1" dirty="0" smtClean="0">
                <a:solidFill>
                  <a:schemeClr val="bg1"/>
                </a:solidFill>
              </a:rPr>
              <a:t>!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4724960"/>
            <a:ext cx="2619375" cy="17430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53" y="2017060"/>
            <a:ext cx="2299643" cy="41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/>
              <a:t>O que seria gestão?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46" y="2309079"/>
            <a:ext cx="4814047" cy="42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É </a:t>
            </a:r>
            <a:r>
              <a:rPr lang="pt-BR" dirty="0"/>
              <a:t>a maneira </a:t>
            </a:r>
            <a:r>
              <a:rPr lang="pt-BR" b="1" dirty="0"/>
              <a:t>mais eficiente </a:t>
            </a:r>
            <a:r>
              <a:rPr lang="pt-BR" dirty="0"/>
              <a:t>de utilizar os </a:t>
            </a:r>
            <a:r>
              <a:rPr lang="pt-BR" b="1" dirty="0"/>
              <a:t>recursos</a:t>
            </a:r>
            <a:r>
              <a:rPr lang="pt-BR" dirty="0"/>
              <a:t> da </a:t>
            </a:r>
            <a:r>
              <a:rPr lang="pt-BR" b="1" dirty="0"/>
              <a:t>Empresa Rural</a:t>
            </a:r>
            <a:r>
              <a:rPr lang="pt-BR" dirty="0"/>
              <a:t>, conforme </a:t>
            </a:r>
            <a:r>
              <a:rPr lang="pt-BR" dirty="0" smtClean="0"/>
              <a:t>os objetivos </a:t>
            </a:r>
            <a:r>
              <a:rPr lang="pt-BR" dirty="0"/>
              <a:t>de seu proprietário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1156555" y="1822450"/>
            <a:ext cx="7543691" cy="2370212"/>
            <a:chOff x="1156555" y="1822450"/>
            <a:chExt cx="7543691" cy="2370212"/>
          </a:xfrm>
        </p:grpSpPr>
        <p:grpSp>
          <p:nvGrpSpPr>
            <p:cNvPr id="11" name="Grupo 10"/>
            <p:cNvGrpSpPr/>
            <p:nvPr/>
          </p:nvGrpSpPr>
          <p:grpSpPr>
            <a:xfrm>
              <a:off x="6832786" y="1822450"/>
              <a:ext cx="1867460" cy="1985492"/>
              <a:chOff x="6832786" y="1822450"/>
              <a:chExt cx="1867460" cy="1985492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7073152" y="1822450"/>
                <a:ext cx="1627094" cy="500716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" name="Conector em curva 5"/>
              <p:cNvCxnSpPr/>
              <p:nvPr/>
            </p:nvCxnSpPr>
            <p:spPr>
              <a:xfrm rot="10800000" flipV="1">
                <a:off x="6832786" y="2072808"/>
                <a:ext cx="1867460" cy="1735134"/>
              </a:xfrm>
              <a:prstGeom prst="curvedConnector3">
                <a:avLst>
                  <a:gd name="adj1" fmla="val -11926"/>
                </a:avLst>
              </a:prstGeom>
              <a:ln w="3810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" name="Retângulo 11"/>
            <p:cNvSpPr/>
            <p:nvPr/>
          </p:nvSpPr>
          <p:spPr>
            <a:xfrm>
              <a:off x="1156555" y="3423221"/>
              <a:ext cx="577036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4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Que recursos são estes?</a:t>
              </a:r>
              <a:endParaRPr lang="pt-B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405565" y="4277099"/>
            <a:ext cx="3360951" cy="2147047"/>
            <a:chOff x="4001904" y="4244560"/>
            <a:chExt cx="3360951" cy="2147047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437" y="4953645"/>
              <a:ext cx="542084" cy="988415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1904" y="5154409"/>
              <a:ext cx="322036" cy="587188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417" y="4779114"/>
              <a:ext cx="766633" cy="1397849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334" y="4244560"/>
              <a:ext cx="1177521" cy="2147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72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Qualquer tipo de </a:t>
            </a:r>
            <a:r>
              <a:rPr lang="pt-BR" sz="3200" b="1" dirty="0"/>
              <a:t>Empresa Rural</a:t>
            </a:r>
            <a:r>
              <a:rPr lang="pt-BR" sz="3200" dirty="0"/>
              <a:t>, seja familiar ou patronal, é integrada por </a:t>
            </a:r>
            <a:r>
              <a:rPr lang="pt-BR" sz="3200" dirty="0" smtClean="0"/>
              <a:t>um conjunto </a:t>
            </a:r>
            <a:r>
              <a:rPr lang="pt-BR" sz="3200" dirty="0"/>
              <a:t>de recursos, denominados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fatores da produção</a:t>
            </a:r>
            <a:r>
              <a:rPr lang="pt-BR" sz="3200" dirty="0"/>
              <a:t>.</a:t>
            </a:r>
            <a:r>
              <a:rPr lang="pt-BR" sz="3200" b="1" dirty="0"/>
              <a:t> </a:t>
            </a:r>
            <a:r>
              <a:rPr lang="pt-BR" sz="3200" dirty="0" smtClean="0"/>
              <a:t>São </a:t>
            </a:r>
            <a:r>
              <a:rPr lang="pt-BR" sz="3200" b="1" dirty="0"/>
              <a:t>três</a:t>
            </a:r>
            <a:r>
              <a:rPr lang="pt-BR" sz="3200" dirty="0"/>
              <a:t> os fatores da produção</a:t>
            </a:r>
            <a:r>
              <a:rPr lang="pt-BR" sz="32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Terra;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Capital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Trabalho. </a:t>
            </a:r>
          </a:p>
          <a:p>
            <a:pPr marL="0" indent="0" algn="just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498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Terra: </a:t>
            </a:r>
            <a:r>
              <a:rPr lang="pt-BR" dirty="0" smtClean="0"/>
              <a:t>Onde </a:t>
            </a:r>
            <a:r>
              <a:rPr lang="pt-BR" dirty="0"/>
              <a:t>se aplicam os capitais e se trabalha para obter a produção. É o fator mais importante.</a:t>
            </a:r>
          </a:p>
          <a:p>
            <a:pPr marL="0" indent="0">
              <a:buNone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62" y="2898194"/>
            <a:ext cx="2699716" cy="179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84" y="3240901"/>
            <a:ext cx="2651516" cy="17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85" y="4691256"/>
            <a:ext cx="2691392" cy="201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Capital: </a:t>
            </a:r>
            <a:r>
              <a:rPr lang="pt-BR" dirty="0" smtClean="0">
                <a:solidFill>
                  <a:prstClr val="black"/>
                </a:solidFill>
              </a:rPr>
              <a:t>Representa </a:t>
            </a:r>
            <a:r>
              <a:rPr lang="pt-BR" dirty="0">
                <a:solidFill>
                  <a:prstClr val="black"/>
                </a:solidFill>
              </a:rPr>
              <a:t>o conjunto de bens colocados sobre a terra com objetivo de aumentar sua produtividade e ainda facilitar e melhorar a qualidade do trabalho humano.</a:t>
            </a: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54" y="3566383"/>
            <a:ext cx="2594596" cy="168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97" y="4662104"/>
            <a:ext cx="2907539" cy="192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38" y="3566382"/>
            <a:ext cx="2136938" cy="18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Gestão da empresa rural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60095"/>
            <a:ext cx="78867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Capital:</a:t>
            </a:r>
          </a:p>
          <a:p>
            <a:pPr algn="just"/>
            <a:r>
              <a:rPr lang="pt-BR" dirty="0" smtClean="0"/>
              <a:t>As </a:t>
            </a:r>
            <a:r>
              <a:rPr lang="pt-BR" dirty="0"/>
              <a:t>benfeitorias ( galpões; casas; instalações </a:t>
            </a:r>
            <a:r>
              <a:rPr lang="pt-BR" dirty="0" err="1"/>
              <a:t>etc</a:t>
            </a:r>
            <a:r>
              <a:rPr lang="pt-BR" dirty="0"/>
              <a:t> </a:t>
            </a:r>
            <a:r>
              <a:rPr lang="pt-BR" dirty="0" smtClean="0"/>
              <a:t>)</a:t>
            </a:r>
          </a:p>
          <a:p>
            <a:pPr algn="just"/>
            <a:r>
              <a:rPr lang="pt-BR" dirty="0"/>
              <a:t>A</a:t>
            </a:r>
            <a:r>
              <a:rPr lang="pt-BR" dirty="0" smtClean="0"/>
              <a:t>s </a:t>
            </a:r>
            <a:r>
              <a:rPr lang="pt-BR" dirty="0"/>
              <a:t>máquinas e implementos agrícolas;</a:t>
            </a:r>
          </a:p>
          <a:p>
            <a:pPr algn="just"/>
            <a:r>
              <a:rPr lang="pt-BR" dirty="0" smtClean="0"/>
              <a:t>Os animais </a:t>
            </a:r>
            <a:r>
              <a:rPr lang="pt-BR" dirty="0"/>
              <a:t>de produção (bovinos de cria, bovinos de leite, suínos, aves</a:t>
            </a:r>
            <a:r>
              <a:rPr lang="pt-BR" dirty="0" smtClean="0"/>
              <a:t>);</a:t>
            </a:r>
          </a:p>
          <a:p>
            <a:pPr algn="just"/>
            <a:r>
              <a:rPr lang="pt-BR" dirty="0" smtClean="0"/>
              <a:t>Os </a:t>
            </a:r>
            <a:r>
              <a:rPr lang="pt-BR" dirty="0"/>
              <a:t>insumos agropecuários (sementes; corretivos; fertilizantes; </a:t>
            </a:r>
            <a:r>
              <a:rPr lang="pt-BR" dirty="0" smtClean="0"/>
              <a:t>defensivos agrícolas </a:t>
            </a:r>
            <a:r>
              <a:rPr lang="pt-BR" dirty="0"/>
              <a:t>e pecuários; </a:t>
            </a:r>
            <a:r>
              <a:rPr lang="pt-BR" dirty="0" smtClean="0"/>
              <a:t>alimentação </a:t>
            </a:r>
            <a:r>
              <a:rPr lang="pt-BR" dirty="0" err="1"/>
              <a:t>etc</a:t>
            </a:r>
            <a:r>
              <a:rPr lang="pt-BR" dirty="0"/>
              <a:t> </a:t>
            </a:r>
            <a:r>
              <a:rPr lang="pt-BR" dirty="0" smtClean="0"/>
              <a:t>).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Capital fixo e capital circulante. 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4006</TotalTime>
  <Words>636</Words>
  <Application>Microsoft Office PowerPoint</Application>
  <PresentationFormat>Apresentação na tela (4:3)</PresentationFormat>
  <Paragraphs>102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Tema do Office</vt:lpstr>
      <vt:lpstr>Gestão da empresa rural</vt:lpstr>
      <vt:lpstr>Apresentação do PowerPoint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Gestão da empresa rural</vt:lpstr>
      <vt:lpstr>Trabalhos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da empresa rural</dc:title>
  <dc:creator>REVISOR</dc:creator>
  <cp:lastModifiedBy>REVISOR</cp:lastModifiedBy>
  <cp:revision>50</cp:revision>
  <dcterms:created xsi:type="dcterms:W3CDTF">2014-05-05T11:42:33Z</dcterms:created>
  <dcterms:modified xsi:type="dcterms:W3CDTF">2014-05-08T19:24:43Z</dcterms:modified>
</cp:coreProperties>
</file>