
<file path=[Content_Types].xml><?xml version="1.0" encoding="utf-8"?>
<Types xmlns="http://schemas.openxmlformats.org/package/2006/content-types">
  <Default Extension="png" ContentType="image/png"/>
  <Default Extension="jpeg" ContentType="image/jpeg"/>
  <Default Extension="htm" ContentType="application/xhtml+xml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notesMasterIdLst>
    <p:notesMasterId r:id="rId93"/>
  </p:notesMasterIdLst>
  <p:sldIdLst>
    <p:sldId id="302" r:id="rId2"/>
    <p:sldId id="259" r:id="rId3"/>
    <p:sldId id="263" r:id="rId4"/>
    <p:sldId id="260" r:id="rId5"/>
    <p:sldId id="262" r:id="rId6"/>
    <p:sldId id="322" r:id="rId7"/>
    <p:sldId id="323" r:id="rId8"/>
    <p:sldId id="264" r:id="rId9"/>
    <p:sldId id="265" r:id="rId10"/>
    <p:sldId id="266" r:id="rId11"/>
    <p:sldId id="267" r:id="rId12"/>
    <p:sldId id="325" r:id="rId13"/>
    <p:sldId id="268" r:id="rId14"/>
    <p:sldId id="335" r:id="rId15"/>
    <p:sldId id="273" r:id="rId16"/>
    <p:sldId id="279" r:id="rId17"/>
    <p:sldId id="309" r:id="rId18"/>
    <p:sldId id="280" r:id="rId19"/>
    <p:sldId id="310" r:id="rId20"/>
    <p:sldId id="281" r:id="rId21"/>
    <p:sldId id="282" r:id="rId22"/>
    <p:sldId id="283" r:id="rId23"/>
    <p:sldId id="284" r:id="rId24"/>
    <p:sldId id="291" r:id="rId25"/>
    <p:sldId id="292" r:id="rId26"/>
    <p:sldId id="293" r:id="rId27"/>
    <p:sldId id="294" r:id="rId28"/>
    <p:sldId id="336" r:id="rId29"/>
    <p:sldId id="341" r:id="rId30"/>
    <p:sldId id="342" r:id="rId31"/>
    <p:sldId id="343" r:id="rId32"/>
    <p:sldId id="345" r:id="rId33"/>
    <p:sldId id="344" r:id="rId34"/>
    <p:sldId id="295" r:id="rId35"/>
    <p:sldId id="339" r:id="rId36"/>
    <p:sldId id="349" r:id="rId37"/>
    <p:sldId id="347" r:id="rId38"/>
    <p:sldId id="350" r:id="rId39"/>
    <p:sldId id="311" r:id="rId40"/>
    <p:sldId id="351" r:id="rId41"/>
    <p:sldId id="346" r:id="rId42"/>
    <p:sldId id="285" r:id="rId43"/>
    <p:sldId id="286" r:id="rId44"/>
    <p:sldId id="287" r:id="rId45"/>
    <p:sldId id="340" r:id="rId46"/>
    <p:sldId id="355" r:id="rId47"/>
    <p:sldId id="353" r:id="rId48"/>
    <p:sldId id="352" r:id="rId49"/>
    <p:sldId id="354" r:id="rId50"/>
    <p:sldId id="357" r:id="rId51"/>
    <p:sldId id="338" r:id="rId52"/>
    <p:sldId id="288" r:id="rId53"/>
    <p:sldId id="348" r:id="rId54"/>
    <p:sldId id="289" r:id="rId55"/>
    <p:sldId id="290" r:id="rId56"/>
    <p:sldId id="356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7" r:id="rId66"/>
    <p:sldId id="312" r:id="rId67"/>
    <p:sldId id="313" r:id="rId68"/>
    <p:sldId id="370" r:id="rId69"/>
    <p:sldId id="314" r:id="rId70"/>
    <p:sldId id="371" r:id="rId71"/>
    <p:sldId id="366" r:id="rId72"/>
    <p:sldId id="315" r:id="rId73"/>
    <p:sldId id="321" r:id="rId74"/>
    <p:sldId id="360" r:id="rId75"/>
    <p:sldId id="361" r:id="rId76"/>
    <p:sldId id="359" r:id="rId77"/>
    <p:sldId id="358" r:id="rId78"/>
    <p:sldId id="363" r:id="rId79"/>
    <p:sldId id="367" r:id="rId80"/>
    <p:sldId id="368" r:id="rId81"/>
    <p:sldId id="362" r:id="rId82"/>
    <p:sldId id="365" r:id="rId83"/>
    <p:sldId id="364" r:id="rId84"/>
    <p:sldId id="316" r:id="rId85"/>
    <p:sldId id="372" r:id="rId86"/>
    <p:sldId id="373" r:id="rId87"/>
    <p:sldId id="317" r:id="rId88"/>
    <p:sldId id="374" r:id="rId89"/>
    <p:sldId id="375" r:id="rId90"/>
    <p:sldId id="376" r:id="rId91"/>
    <p:sldId id="324" r:id="rId9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804"/>
    <a:srgbClr val="FCC2B2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70" d="100"/>
          <a:sy n="70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F1811FF-DD7E-4EF8-9055-739B817D97FB}" type="datetimeFigureOut">
              <a:rPr lang="pt-BR"/>
              <a:pPr>
                <a:defRPr/>
              </a:pPr>
              <a:t>03/09/2015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D931FDF-C364-44DC-B993-880668754F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03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107269-0E76-4A92-841E-AD04175A43ED}" type="slidenum">
              <a:rPr lang="pt-BR" altLang="pt-BR" smtClean="0"/>
              <a:pPr/>
              <a:t>47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916293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931FDF-C364-44DC-B993-880668754FA0}" type="slidenum">
              <a:rPr lang="pt-BR" smtClean="0"/>
              <a:pPr>
                <a:defRPr/>
              </a:pPr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25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931FDF-C364-44DC-B993-880668754FA0}" type="slidenum">
              <a:rPr lang="pt-BR" smtClean="0"/>
              <a:pPr>
                <a:defRPr/>
              </a:pPr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603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4763" y="2058988"/>
            <a:ext cx="9147176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/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92086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EF164-1583-4459-AF4E-994D3BA5EB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841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A7118-B3B3-47B5-98A8-58E78C8A8C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412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764338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3025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0" y="6423025"/>
            <a:ext cx="32099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25" y="6423025"/>
            <a:ext cx="66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CE28E-D11C-4F9D-846D-E7EB5DE1C0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21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30E23-F9DA-40FE-B50C-4F86DEDDFB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61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4763" y="2058988"/>
            <a:ext cx="9147176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4006171"/>
            <a:ext cx="7886700" cy="117463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9287310-B215-4E2E-B9EC-8E5AE9DD85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579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3DBA1-1B6F-48F3-9128-E774085352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58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77D8-54C3-491C-8262-DC0B7F04BE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16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DED0-2D79-44C5-AB9D-7645B18B01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68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C6758-5421-4B82-BEC8-FBD1B0AAB9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22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F90BB-F7B1-4D55-9DC6-AF89A80630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75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rtlCol="0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10AB9-C8C3-4323-B537-39FA990B6D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05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6213"/>
            <a:ext cx="9142413" cy="1646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84163"/>
            <a:ext cx="7772400" cy="150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011363"/>
            <a:ext cx="77724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423025"/>
            <a:ext cx="2595562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3025"/>
            <a:ext cx="4060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4525" y="6423025"/>
            <a:ext cx="70961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14DD21-BD00-491B-A15F-224FEAC297F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18" r:id="rId2"/>
    <p:sldLayoutId id="2147483926" r:id="rId3"/>
    <p:sldLayoutId id="2147483919" r:id="rId4"/>
    <p:sldLayoutId id="2147483920" r:id="rId5"/>
    <p:sldLayoutId id="2147483921" r:id="rId6"/>
    <p:sldLayoutId id="2147483927" r:id="rId7"/>
    <p:sldLayoutId id="2147483922" r:id="rId8"/>
    <p:sldLayoutId id="2147483923" r:id="rId9"/>
    <p:sldLayoutId id="2147483924" r:id="rId10"/>
    <p:sldLayoutId id="2147483928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 cap="all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anose="05000000000000000000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1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397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683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2.jpeg"/><Relationship Id="rId7" Type="http://schemas.openxmlformats.org/officeDocument/2006/relationships/image" Target="../media/image105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gif"/><Relationship Id="rId4" Type="http://schemas.openxmlformats.org/officeDocument/2006/relationships/image" Target="../media/image11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htm"/><Relationship Id="rId3" Type="http://schemas.openxmlformats.org/officeDocument/2006/relationships/image" Target="../media/image125.jpeg"/><Relationship Id="rId7" Type="http://schemas.openxmlformats.org/officeDocument/2006/relationships/image" Target="../media/image129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g"/><Relationship Id="rId11" Type="http://schemas.openxmlformats.org/officeDocument/2006/relationships/image" Target="../media/image133.jpg"/><Relationship Id="rId5" Type="http://schemas.openxmlformats.org/officeDocument/2006/relationships/image" Target="../media/image127.jpg"/><Relationship Id="rId10" Type="http://schemas.openxmlformats.org/officeDocument/2006/relationships/image" Target="../media/image132.jpg"/><Relationship Id="rId4" Type="http://schemas.openxmlformats.org/officeDocument/2006/relationships/image" Target="../media/image126.gif"/><Relationship Id="rId9" Type="http://schemas.openxmlformats.org/officeDocument/2006/relationships/image" Target="../media/image13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146.jpg"/><Relationship Id="rId7" Type="http://schemas.openxmlformats.org/officeDocument/2006/relationships/image" Target="../media/image150.jp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pt.com.br/cursos-administracaorural/artigos/acidente-de-trabalho-rural-garanta-a-seguranca-dos-seus-trabalhadores#ixzz3iixZYjl7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258888" y="2492375"/>
            <a:ext cx="6570662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CARTER" panose="02000000000000000000" pitchFamily="2" charset="0"/>
              </a:rPr>
              <a:t>ACIDENTES</a:t>
            </a:r>
          </a:p>
          <a:p>
            <a:pPr algn="ctr" eaLnBrk="1" hangingPunct="1">
              <a:defRPr/>
            </a:pPr>
            <a:r>
              <a:rPr lang="pt-BR" sz="4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CARTER" panose="02000000000000000000" pitchFamily="2" charset="0"/>
              </a:rPr>
              <a:t>DE</a:t>
            </a:r>
          </a:p>
          <a:p>
            <a:pPr algn="ctr" eaLnBrk="1" hangingPunct="1">
              <a:defRPr/>
            </a:pPr>
            <a:r>
              <a:rPr lang="pt-BR" sz="4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CARTER" panose="02000000000000000000" pitchFamily="2" charset="0"/>
              </a:rPr>
              <a:t>TRABALHO</a:t>
            </a:r>
          </a:p>
        </p:txBody>
      </p:sp>
      <p:pic>
        <p:nvPicPr>
          <p:cNvPr id="717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32194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5157788"/>
            <a:ext cx="17843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25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25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25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96975"/>
            <a:ext cx="8229600" cy="49688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en-US" altLang="pt-BR" b="1" smtClean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pt-BR" b="1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pt-BR" sz="7200" b="1" smtClean="0">
                <a:solidFill>
                  <a:schemeClr val="folHlink"/>
                </a:solidFill>
              </a:rPr>
              <a:t>TIPOS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pt-BR" sz="7200" b="1" smtClean="0">
                <a:solidFill>
                  <a:schemeClr val="folHlink"/>
                </a:solidFill>
              </a:rPr>
              <a:t>DE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pt-BR" sz="7200" b="1" smtClean="0">
                <a:solidFill>
                  <a:schemeClr val="folHlink"/>
                </a:solidFill>
              </a:rPr>
              <a:t>ACIDENTES</a:t>
            </a:r>
            <a:endParaRPr lang="pt-BR" altLang="pt-BR" sz="7200" b="1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 rtlCol="0">
            <a:normAutofit/>
          </a:bodyPr>
          <a:lstStyle/>
          <a:p>
            <a:pPr marL="182880" indent="-182880" algn="just" eaLnBrk="1" fontAlgn="auto" hangingPunct="1">
              <a:buFontTx/>
              <a:buChar char="-"/>
              <a:defRPr/>
            </a:pPr>
            <a:r>
              <a:rPr lang="pt-BR" altLang="pt-BR" sz="3600" b="1" dirty="0" smtClean="0"/>
              <a:t>Acidentes de trajeto</a:t>
            </a:r>
          </a:p>
          <a:p>
            <a:pPr marL="0" indent="0" algn="just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3600" b="1" dirty="0" smtClean="0">
                <a:solidFill>
                  <a:schemeClr val="tx2">
                    <a:lumMod val="50000"/>
                  </a:schemeClr>
                </a:solidFill>
              </a:rPr>
              <a:t>-Doenças profissionais</a:t>
            </a:r>
          </a:p>
          <a:p>
            <a:pPr marL="0" indent="0" algn="just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3600" b="1" dirty="0" smtClean="0">
                <a:solidFill>
                  <a:schemeClr val="tx2">
                    <a:lumMod val="50000"/>
                  </a:schemeClr>
                </a:solidFill>
              </a:rPr>
              <a:t>-Doenças do trabalho</a:t>
            </a:r>
          </a:p>
          <a:p>
            <a:pPr marL="182880" indent="-182880" algn="just" eaLnBrk="1" fontAlgn="auto" hangingPunct="1">
              <a:buFontTx/>
              <a:buChar char="-"/>
              <a:defRPr/>
            </a:pPr>
            <a:endParaRPr lang="pt-BR" altLang="pt-BR" sz="3600" b="1" dirty="0" smtClean="0"/>
          </a:p>
          <a:p>
            <a:pPr marL="182880" indent="-182880" algn="just" eaLnBrk="1" fontAlgn="auto" hangingPunct="1">
              <a:buFontTx/>
              <a:buChar char="-"/>
              <a:defRPr/>
            </a:pPr>
            <a:endParaRPr lang="pt-BR" altLang="pt-BR" sz="3600" b="1" dirty="0" smtClean="0"/>
          </a:p>
        </p:txBody>
      </p:sp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457200" y="-3175"/>
            <a:ext cx="82296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4111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6397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8683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0969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5541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0113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4685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29257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4000" b="1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4000" b="1">
                <a:solidFill>
                  <a:schemeClr val="folHlink"/>
                </a:solidFill>
              </a:rPr>
              <a:t>ACIDENTES DE TRABALHO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7200" b="1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7200" b="1" smtClean="0">
                <a:solidFill>
                  <a:schemeClr val="folHlink"/>
                </a:solidFill>
              </a:rPr>
              <a:t>ACIDENTE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7200" b="1" smtClean="0">
                <a:solidFill>
                  <a:schemeClr val="folHlink"/>
                </a:solidFill>
              </a:rPr>
              <a:t>DE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7200" b="1" smtClean="0">
                <a:solidFill>
                  <a:schemeClr val="folHlink"/>
                </a:solidFill>
              </a:rPr>
              <a:t>TRAJETO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268413"/>
            <a:ext cx="8820150" cy="5372100"/>
          </a:xfrm>
        </p:spPr>
        <p:txBody>
          <a:bodyPr rtlCol="0">
            <a:normAutofit fontScale="92500" lnSpcReduction="10000"/>
          </a:bodyPr>
          <a:lstStyle/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endParaRPr lang="pt-BR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Aqueles que ocorrem </a:t>
            </a:r>
            <a:r>
              <a:rPr lang="pt-BR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</a:t>
            </a:r>
            <a:r>
              <a:rPr lang="pt-BR" sz="4000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percurso habitual</a:t>
            </a: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e </a:t>
            </a:r>
            <a:r>
              <a:rPr lang="pt-BR" sz="4000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horário  habitual</a:t>
            </a: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sua  residência  para  a  empresa  ou  da  empresa  para  a  sua  residência.  </a:t>
            </a: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endParaRPr lang="pt-BR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Inclusive no horário de almoço,</a:t>
            </a: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caso  o trabalhador almoce em casa.</a:t>
            </a: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908050"/>
            <a:ext cx="8353425" cy="5372100"/>
          </a:xfrm>
        </p:spPr>
        <p:txBody>
          <a:bodyPr rtlCol="0">
            <a:normAutofit fontScale="85000" lnSpcReduction="10000"/>
          </a:bodyPr>
          <a:lstStyle/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4000" b="1" dirty="0" smtClean="0">
                <a:solidFill>
                  <a:schemeClr val="folHlink"/>
                </a:solidFill>
              </a:rPr>
              <a:t>ACIDENTE </a:t>
            </a:r>
            <a:r>
              <a:rPr lang="pt-BR" sz="4000" b="1" dirty="0">
                <a:solidFill>
                  <a:schemeClr val="folHlink"/>
                </a:solidFill>
              </a:rPr>
              <a:t>DE </a:t>
            </a:r>
            <a:r>
              <a:rPr lang="pt-BR" sz="4000" b="1" dirty="0" smtClean="0">
                <a:solidFill>
                  <a:schemeClr val="folHlink"/>
                </a:solidFill>
              </a:rPr>
              <a:t>TRABALHO</a:t>
            </a: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pt-BR" sz="4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“É </a:t>
            </a: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AQUELE QUE OCORRE PELO EXERCÍCIO DO TRABALHO A SERVIÇO DA EMPRESA, </a:t>
            </a:r>
            <a:r>
              <a:rPr lang="pt-BR" sz="4000" b="1" dirty="0" smtClean="0">
                <a:solidFill>
                  <a:schemeClr val="accent3"/>
                </a:solidFill>
              </a:rPr>
              <a:t>INCLUSIVE NO PERCURSO INDO OU VOLTANDO DO LOCAL DE TRABALHO</a:t>
            </a:r>
            <a:r>
              <a:rPr lang="pt-BR" sz="4000" b="1" dirty="0" smtClean="0"/>
              <a:t>,</a:t>
            </a:r>
            <a:r>
              <a:rPr lang="pt-BR" sz="4000" dirty="0"/>
              <a:t/>
            </a:r>
            <a:br>
              <a:rPr lang="pt-BR" sz="4000" dirty="0"/>
            </a:br>
            <a:r>
              <a:rPr lang="pt-BR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</a:t>
            </a: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PROVOCA LESÃO CORPORAL OU PERTURBAÇÃO FUNCIONAL QUE CAUSE A MORTE, A PERDA OU A REDUÇÃO, PERMANENTE OU TEMPORÁRIA DA CAPACIDADE PARA O TRABALHO”.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71450"/>
            <a:ext cx="8569325" cy="6858000"/>
          </a:xfrm>
        </p:spPr>
        <p:txBody>
          <a:bodyPr rtlCol="0">
            <a:normAutofit/>
          </a:bodyPr>
          <a:lstStyle/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Também são considerados </a:t>
            </a: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2800" b="1" dirty="0">
                <a:solidFill>
                  <a:srgbClr val="F63804"/>
                </a:solidFill>
              </a:rPr>
              <a:t>ACIDENTES DE TRABALHO</a:t>
            </a:r>
            <a:r>
              <a:rPr lang="pt-BR" sz="2800" b="1" dirty="0" smtClean="0">
                <a:solidFill>
                  <a:schemeClr val="folHlink"/>
                </a:solidFill>
              </a:rPr>
              <a:t>:</a:t>
            </a: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endParaRPr lang="pt-BR" sz="2800" dirty="0">
              <a:solidFill>
                <a:schemeClr val="folHlink"/>
              </a:solidFill>
            </a:endParaRPr>
          </a:p>
          <a:p>
            <a:pPr marL="514350" indent="-514350" algn="just" eaLnBrk="1" fontAlgn="auto" hangingPunct="1">
              <a:buFont typeface="+mj-lt"/>
              <a:buAutoNum type="arabicPeriod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ato de sabotagem ou terrorismo praticado por terceiro ou companheiro de trabalho;</a:t>
            </a:r>
          </a:p>
          <a:p>
            <a:pPr marL="514350" indent="-514350" algn="just" eaLnBrk="1" fontAlgn="auto" hangingPunct="1">
              <a:buFont typeface="+mj-lt"/>
              <a:buAutoNum type="arabicPeriod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Ofensa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física intencional de terceiro por motivo de disputa relacionada com o trabalho;</a:t>
            </a:r>
          </a:p>
          <a:p>
            <a:pPr marL="514350" indent="-514350" algn="just" eaLnBrk="1" fontAlgn="auto" hangingPunct="1">
              <a:buFont typeface="+mj-lt"/>
              <a:buAutoNum type="arabicPeriod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Ato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imprudência, negligência ou imperícia de terceiro ou de companheiro de trabalho;</a:t>
            </a:r>
          </a:p>
          <a:p>
            <a:pPr marL="514350" indent="-514350" eaLnBrk="1" fontAlgn="auto" hangingPunct="1">
              <a:buFont typeface="+mj-lt"/>
              <a:buAutoNum type="arabicPeriod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Ato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pessoa privada do uso da razão;</a:t>
            </a:r>
          </a:p>
          <a:p>
            <a:pPr marL="514350" indent="-514350" eaLnBrk="1" fontAlgn="auto" hangingPunct="1">
              <a:buFont typeface="+mj-lt"/>
              <a:buAutoNum type="arabicPeriod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Desabamento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inundação, incêndio e outros casos fortuitos decorrentes de força maior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196975"/>
            <a:ext cx="8137525" cy="4679950"/>
          </a:xfrm>
        </p:spPr>
        <p:txBody>
          <a:bodyPr rtlCol="0">
            <a:normAutofit/>
          </a:bodyPr>
          <a:lstStyle/>
          <a:p>
            <a:pPr marL="91440" indent="-91440" algn="ctr" eaLnBrk="1" fontAlgn="auto" hangingPunct="1">
              <a:defRPr/>
            </a:pPr>
            <a:r>
              <a:rPr lang="pt-BR" sz="3600" b="1" dirty="0" smtClean="0">
                <a:solidFill>
                  <a:schemeClr val="accent6"/>
                </a:solidFill>
              </a:rPr>
              <a:t>PRINCIPAIS CAUSAS </a:t>
            </a:r>
          </a:p>
          <a:p>
            <a:pPr marL="91440" indent="-91440" eaLnBrk="1" fontAlgn="auto" hangingPunct="1">
              <a:defRPr/>
            </a:pP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algn="just" eaLnBrk="1" fontAlgn="auto" hangingPunct="1">
              <a:buFont typeface="+mj-lt"/>
              <a:buAutoNum type="arabicPeriod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Ritmos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acelerados de trabalho, muitas vezes impostos pelas máquinas, exigindo esforços exagerados;</a:t>
            </a:r>
          </a:p>
          <a:p>
            <a:pPr marL="514350" indent="-514350" algn="just" eaLnBrk="1" fontAlgn="auto" hangingPunct="1">
              <a:buFont typeface="+mj-lt"/>
              <a:buAutoNum type="arabicPeriod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Tensão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entre as chefias e subordinados;</a:t>
            </a:r>
          </a:p>
          <a:p>
            <a:pPr marL="514350" indent="-514350" algn="just" eaLnBrk="1" fontAlgn="auto" hangingPunct="1">
              <a:buFont typeface="+mj-lt"/>
              <a:buAutoNum type="arabicPeriod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Ambiente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trabalho inadequado ( frio, calor, ruído, pouca luz,  </a:t>
            </a:r>
            <a:r>
              <a:rPr 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etc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908050"/>
            <a:ext cx="7704137" cy="4813300"/>
          </a:xfrm>
        </p:spPr>
        <p:txBody>
          <a:bodyPr rtlCol="0">
            <a:normAutofit/>
          </a:bodyPr>
          <a:lstStyle/>
          <a:p>
            <a:pPr marL="91440" indent="-91440" algn="ctr" eaLnBrk="1" fontAlgn="auto" hangingPunct="1">
              <a:defRPr/>
            </a:pPr>
            <a:r>
              <a:rPr lang="pt-BR" sz="3600" b="1" dirty="0" smtClean="0">
                <a:solidFill>
                  <a:schemeClr val="accent6"/>
                </a:solidFill>
              </a:rPr>
              <a:t>PRINCIPAIS CAUSAS</a:t>
            </a:r>
          </a:p>
          <a:p>
            <a:pPr marL="91440" indent="-91440" eaLnBrk="1" fontAlgn="auto" hangingPunct="1">
              <a:defRPr/>
            </a:pP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eaLnBrk="1" fontAlgn="auto" hangingPunct="1">
              <a:buFont typeface="+mj-lt"/>
              <a:buAutoNum type="arabicPeriod" startAt="4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Excesso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horas extras;</a:t>
            </a:r>
          </a:p>
          <a:p>
            <a:pPr marL="514350" indent="-514350" algn="just" eaLnBrk="1" fontAlgn="auto" hangingPunct="1">
              <a:buFont typeface="+mj-lt"/>
              <a:buAutoNum type="arabicPeriod" startAt="4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Monotonia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fragmentação do trabalho exigindo gestos repetitivos (cada trabalhador faz apenas uma pequena parte, sem ter a visão do conjunto do processo produtivo);</a:t>
            </a:r>
          </a:p>
          <a:p>
            <a:pPr marL="514350" indent="-514350" algn="just" eaLnBrk="1" fontAlgn="auto" hangingPunct="1">
              <a:buFont typeface="+mj-lt"/>
              <a:buAutoNum type="arabicPeriod" startAt="4"/>
              <a:defRPr/>
            </a:pP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Desconforto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causado pelo uso de móveis adaptados ou aproveitados;</a:t>
            </a:r>
          </a:p>
          <a:p>
            <a:pPr marL="91440" indent="-91440" eaLnBrk="1" fontAlgn="auto" hangingPunct="1">
              <a:defRPr/>
            </a:pP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196975"/>
            <a:ext cx="7993062" cy="4752975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defRPr/>
            </a:pPr>
            <a:r>
              <a:rPr lang="pt-BR" altLang="pt-BR" sz="3200" b="1" dirty="0" smtClean="0">
                <a:solidFill>
                  <a:schemeClr val="accent6"/>
                </a:solidFill>
              </a:rPr>
              <a:t>PRINCIPAIS FATORES DE PREVENÇÃO</a:t>
            </a:r>
            <a:r>
              <a:rPr lang="pt-BR" altLang="pt-BR" sz="3200" dirty="0" smtClean="0">
                <a:solidFill>
                  <a:schemeClr val="accent6"/>
                </a:solidFill>
              </a:rPr>
              <a:t> </a:t>
            </a:r>
          </a:p>
          <a:p>
            <a:pPr marL="182880" indent="-182880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dirty="0" smtClean="0"/>
          </a:p>
          <a:p>
            <a:pPr marL="182880" indent="-182880" algn="just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pt-BR" altLang="pt-BR" sz="2900" dirty="0" smtClean="0"/>
              <a:t> Aumentar o grau de liberdade para a realização da tarefa, reduzindo a repetição e a fragmentação;</a:t>
            </a:r>
          </a:p>
          <a:p>
            <a:pPr marL="182880" indent="-182880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pt-BR" altLang="pt-BR" sz="2900" dirty="0" smtClean="0"/>
              <a:t> Proporcionar rodízios de função;</a:t>
            </a:r>
          </a:p>
          <a:p>
            <a:pPr marL="182880" indent="-182880" algn="just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pt-BR" altLang="pt-BR" sz="2900" dirty="0" smtClean="0"/>
              <a:t> Levar em conta que a capacidade produtiva de uma pessoa pode variar e que essa capacidade é diferente entre uma pessoa e outra;</a:t>
            </a:r>
          </a:p>
          <a:p>
            <a:pPr marL="182880" indent="-182880" eaLnBrk="1" fontAlgn="auto" hangingPunct="1">
              <a:defRPr/>
            </a:pPr>
            <a:endParaRPr lang="pt-BR" altLang="pt-BR" sz="2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 lnSpcReduction="10000"/>
          </a:bodyPr>
          <a:lstStyle/>
          <a:p>
            <a:pPr marL="91440" indent="-91440" algn="ctr" eaLnBrk="1" fontAlgn="auto" hangingPunct="1">
              <a:defRPr/>
            </a:pPr>
            <a:r>
              <a:rPr lang="pt-BR" sz="3200" b="1" dirty="0">
                <a:solidFill>
                  <a:schemeClr val="accent4">
                    <a:lumMod val="75000"/>
                  </a:schemeClr>
                </a:solidFill>
              </a:rPr>
              <a:t>Principais fatores de prevenção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91440" indent="-91440" eaLnBrk="1" fontAlgn="auto" hangingPunct="1">
              <a:defRPr/>
            </a:pPr>
            <a:endParaRPr lang="pt-BR" sz="29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91440" indent="-91440" algn="just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pt-BR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Estabelecer </a:t>
            </a:r>
            <a:r>
              <a:rPr lang="pt-BR" sz="2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pausas, durante a jornada de trabalho para relaxar, já que existem normas e leis que exigem descansos periódicos em determinadas tarefas/funções;</a:t>
            </a:r>
          </a:p>
          <a:p>
            <a:pPr marL="91440" indent="-91440" algn="just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pt-BR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Moveis </a:t>
            </a:r>
            <a:r>
              <a:rPr lang="pt-BR" sz="2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adequados à função, compatíveis com as características físicas de cada trabalhador;</a:t>
            </a:r>
          </a:p>
          <a:p>
            <a:pPr marL="91440" indent="-91440" algn="just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pt-BR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Implantação </a:t>
            </a:r>
            <a:r>
              <a:rPr lang="pt-BR" sz="2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programas onde a criatividade, e a realização profissional sejam objetivos comuns das empresas e trabalhadores;</a:t>
            </a:r>
          </a:p>
          <a:p>
            <a:pPr marL="91440" indent="-91440" eaLnBrk="1" fontAlgn="auto" hangingPunct="1">
              <a:defRPr/>
            </a:pP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49500"/>
            <a:ext cx="9144000" cy="2592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7200" b="1" i="1" dirty="0">
                <a:solidFill>
                  <a:schemeClr val="folHlink"/>
                </a:solidFill>
              </a:rPr>
              <a:t>CONCEITO PREVENCIONISTA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endParaRPr lang="pt-BR" altLang="pt-BR" b="1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b="1" smtClean="0"/>
              <a:t>	</a:t>
            </a:r>
            <a:endParaRPr lang="pt-BR" altLang="pt-BR" sz="4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981075"/>
            <a:ext cx="8229600" cy="6126163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7200" b="1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7200" b="1" smtClean="0">
                <a:solidFill>
                  <a:schemeClr val="folHlink"/>
                </a:solidFill>
              </a:rPr>
              <a:t>CAUSAS DE ACIDENTES DO TRABALHO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989138"/>
            <a:ext cx="8064500" cy="4103687"/>
          </a:xfrm>
        </p:spPr>
        <p:txBody>
          <a:bodyPr rtlCol="0">
            <a:normAutofit fontScale="92500" lnSpcReduction="20000"/>
          </a:bodyPr>
          <a:lstStyle/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ponto de vista </a:t>
            </a:r>
            <a:r>
              <a:rPr lang="pt-BR" sz="4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prevencionista</a:t>
            </a: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t-BR" sz="4000" b="1" dirty="0">
                <a:solidFill>
                  <a:schemeClr val="accent6"/>
                </a:solidFill>
              </a:rPr>
              <a:t>todos os acidentes são evitáveis</a:t>
            </a:r>
            <a:r>
              <a:rPr lang="pt-BR" sz="4000" dirty="0">
                <a:solidFill>
                  <a:schemeClr val="accent6"/>
                </a:solidFill>
              </a:rPr>
              <a:t> </a:t>
            </a: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e, quando ocorrem, o motivo  foi  porque  se  ignoraram   determinadas  regras  e  normas  de segurança   que   os   preveniriam,  ou   porque   não   se  observou   as  condições existentes  no  meio  ambiente ou  a   observação  foi  deficiente.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620713"/>
            <a:ext cx="8229600" cy="6126162"/>
          </a:xfrm>
        </p:spPr>
        <p:txBody>
          <a:bodyPr rtlCol="0">
            <a:normAutofit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sz="4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sz="4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/>
              <a:t>As  causas de  acidentes  do  trabalho são as que podem contribuir para a ocorrência de um acidente, individualmente  ou  em conjunto.</a:t>
            </a:r>
          </a:p>
          <a:p>
            <a:pPr marL="182880" indent="-182880" eaLnBrk="1" fontAlgn="auto" hangingPunct="1">
              <a:defRPr/>
            </a:pPr>
            <a:endParaRPr lang="pt-BR" altLang="pt-BR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8913"/>
            <a:ext cx="8229600" cy="6126162"/>
          </a:xfrm>
        </p:spPr>
        <p:txBody>
          <a:bodyPr rtlCol="0">
            <a:normAutofit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en-US" altLang="pt-BR" b="1" dirty="0" smtClean="0"/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>
                <a:solidFill>
                  <a:schemeClr val="accent4">
                    <a:lumMod val="75000"/>
                  </a:schemeClr>
                </a:solidFill>
              </a:rPr>
              <a:t>São elas:  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>
                <a:solidFill>
                  <a:schemeClr val="accent6"/>
                </a:solidFill>
              </a:rPr>
              <a:t>-CONDIÇÕES INSEGURAS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>
                <a:solidFill>
                  <a:schemeClr val="accent6"/>
                </a:solidFill>
              </a:rPr>
              <a:t>- ATOS INSEGUROS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4000" b="1" dirty="0" smtClean="0">
                <a:solidFill>
                  <a:schemeClr val="accent6"/>
                </a:solidFill>
              </a:rPr>
              <a:t>-FATOR PESSOAL INSEGURO</a:t>
            </a:r>
            <a:r>
              <a:rPr lang="pt-BR" sz="4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t-BR" sz="40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pt-BR" altLang="pt-BR" sz="40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8913"/>
            <a:ext cx="8229600" cy="5505450"/>
          </a:xfrm>
        </p:spPr>
        <p:txBody>
          <a:bodyPr/>
          <a:lstStyle/>
          <a:p>
            <a:pPr marL="609600" indent="-609600" algn="ctr" eaLnBrk="1" hangingPunct="1">
              <a:buFont typeface="Wingdings" panose="05000000000000000000" pitchFamily="2" charset="2"/>
              <a:buNone/>
            </a:pPr>
            <a:endParaRPr lang="pt-BR" altLang="pt-BR" sz="4000" b="1" smtClean="0">
              <a:solidFill>
                <a:schemeClr val="folHlink"/>
              </a:solidFill>
            </a:endParaRP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pt-BR" altLang="pt-BR" sz="4000" b="1" smtClean="0">
                <a:solidFill>
                  <a:schemeClr val="folHlink"/>
                </a:solidFill>
              </a:rPr>
              <a:t>CONDIÇÃO INSEGURA</a:t>
            </a: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endParaRPr lang="pt-BR" altLang="pt-BR" sz="4000" b="1" smtClean="0">
              <a:solidFill>
                <a:schemeClr val="folHlink"/>
              </a:solidFill>
            </a:endParaRPr>
          </a:p>
          <a:p>
            <a:pPr marL="609600" indent="-609600"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pt-BR" sz="3600" b="1" smtClean="0"/>
              <a:t>É aquela que, presente no ambiente de </a:t>
            </a:r>
          </a:p>
          <a:p>
            <a:pPr marL="609600" indent="-609600"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pt-BR" sz="3600" b="1" smtClean="0"/>
              <a:t>trabalho, coloca em risco a integridade física e/ou mental do trabalhador, devido à possibilidade de o mesmo se acidentar.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4000" b="1" smtClean="0"/>
              <a:t>Em se tratando de </a:t>
            </a:r>
            <a:r>
              <a:rPr lang="pt-BR" altLang="pt-BR" sz="4000" b="1" smtClean="0">
                <a:solidFill>
                  <a:schemeClr val="folHlink"/>
                </a:solidFill>
              </a:rPr>
              <a:t>Condição Insegura</a:t>
            </a:r>
            <a:r>
              <a:rPr lang="pt-BR" altLang="pt-BR" sz="4000" b="1" smtClean="0"/>
              <a:t>, o arranjo físico, a limpeza  e a ordem, são pontos básicos para se prevenir acidentes.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229600" cy="3776662"/>
          </a:xfrm>
        </p:spPr>
        <p:txBody>
          <a:bodyPr/>
          <a:lstStyle/>
          <a:p>
            <a:pPr algn="ctr" eaLnBrk="1" hangingPunct="1"/>
            <a:r>
              <a:rPr lang="pt-BR" altLang="pt-BR" smtClean="0"/>
              <a:t> </a:t>
            </a:r>
            <a:r>
              <a:rPr lang="pt-BR" altLang="pt-BR" sz="4400" b="1" smtClean="0"/>
              <a:t>Podemos ressaltar alguns pontos em que as condições inseguras se apresentam como deficiências técnicas: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3600" b="1" dirty="0" smtClean="0">
                <a:solidFill>
                  <a:schemeClr val="tx2">
                    <a:lumMod val="50000"/>
                  </a:schemeClr>
                </a:solidFill>
              </a:rPr>
              <a:t>Nas instalações da empresa: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áreas insuficientes;  pisos irregulares;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excesso de ruídos e trepidações;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falta de ordem e limpeza; 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instalações defeituosas (gambiarras);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falta de sinalização;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260191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75"/>
            <a:ext cx="510698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r="25293"/>
          <a:stretch>
            <a:fillRect/>
          </a:stretch>
        </p:blipFill>
        <p:spPr bwMode="auto">
          <a:xfrm>
            <a:off x="1708150" y="3500438"/>
            <a:ext cx="21590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913" y="260350"/>
            <a:ext cx="6657975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GAMBIARRAS: “Jeitinho Brasileiro”</a:t>
            </a:r>
          </a:p>
        </p:txBody>
      </p:sp>
      <p:pic>
        <p:nvPicPr>
          <p:cNvPr id="35843" name="Imagem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081463"/>
            <a:ext cx="36766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Imagem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481388"/>
            <a:ext cx="246380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agem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076325"/>
            <a:ext cx="3589338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m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31875"/>
            <a:ext cx="382428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0" y="6163696"/>
            <a:ext cx="66261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Somos os reis das gambiarras!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341438"/>
            <a:ext cx="8893175" cy="54006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pt-BR" altLang="pt-BR" sz="4000" b="1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4000" b="1" smtClean="0"/>
              <a:t>“</a:t>
            </a:r>
            <a:r>
              <a:rPr lang="pt-BR" altLang="pt-BR" sz="4000" b="1" smtClean="0">
                <a:solidFill>
                  <a:schemeClr val="folHlink"/>
                </a:solidFill>
              </a:rPr>
              <a:t>ACIDENTE DE TRABALHO</a:t>
            </a:r>
            <a:r>
              <a:rPr lang="pt-BR" altLang="pt-BR" sz="4000" b="1" smtClean="0"/>
              <a:t> É UMA OCORRÊNCIA NÃO PROGRAMADA E INDESEJADA, INESPERADA OU NÃO, QUE INTERROMPE OU INTERFERE NO PROCESSO NORMAL DE UMA ATIVIDADE, TRAZENDO POR CONSEQUÊNCIA DOR, PERDAS OU MORTE”.</a:t>
            </a:r>
          </a:p>
          <a:p>
            <a:pPr eaLnBrk="1" hangingPunct="1"/>
            <a:endParaRPr lang="pt-BR" alt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41588" y="260350"/>
            <a:ext cx="4238625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Algumas engenhosas: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2636838"/>
            <a:ext cx="41052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341438"/>
            <a:ext cx="4602162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2700338"/>
            <a:ext cx="3094037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860675" y="260350"/>
            <a:ext cx="36004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Outras inusitadas:</a:t>
            </a:r>
          </a:p>
        </p:txBody>
      </p:sp>
      <p:pic>
        <p:nvPicPr>
          <p:cNvPr id="37892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52500"/>
            <a:ext cx="36353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459288"/>
            <a:ext cx="3186113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52500"/>
            <a:ext cx="4176712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t="4207" r="15237"/>
          <a:stretch>
            <a:fillRect/>
          </a:stretch>
        </p:blipFill>
        <p:spPr bwMode="auto">
          <a:xfrm>
            <a:off x="6292850" y="4445000"/>
            <a:ext cx="28860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60675" y="260350"/>
            <a:ext cx="36004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Outras inusitadas:</a:t>
            </a:r>
          </a:p>
        </p:txBody>
      </p:sp>
      <p:pic>
        <p:nvPicPr>
          <p:cNvPr id="3891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63600"/>
            <a:ext cx="4319588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8" t="4163" r="14105"/>
          <a:stretch>
            <a:fillRect/>
          </a:stretch>
        </p:blipFill>
        <p:spPr bwMode="auto">
          <a:xfrm>
            <a:off x="5064125" y="3429000"/>
            <a:ext cx="38481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4097338"/>
            <a:ext cx="3816350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815975"/>
            <a:ext cx="38481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263"/>
            <a:ext cx="3563938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8"/>
          <a:stretch>
            <a:fillRect/>
          </a:stretch>
        </p:blipFill>
        <p:spPr bwMode="auto">
          <a:xfrm>
            <a:off x="2503488" y="3452813"/>
            <a:ext cx="287813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23975" y="260350"/>
            <a:ext cx="66738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 algumas podem ser perigosas:</a:t>
            </a:r>
          </a:p>
        </p:txBody>
      </p:sp>
      <p:pic>
        <p:nvPicPr>
          <p:cNvPr id="39941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858838"/>
            <a:ext cx="3821113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917575"/>
            <a:ext cx="34004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3933825"/>
            <a:ext cx="3627437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981075"/>
            <a:ext cx="7543800" cy="4022725"/>
          </a:xfrm>
        </p:spPr>
        <p:txBody>
          <a:bodyPr rtlCol="0">
            <a:normAutofit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3200" b="1" dirty="0" smtClean="0">
                <a:solidFill>
                  <a:schemeClr val="tx2">
                    <a:lumMod val="50000"/>
                  </a:schemeClr>
                </a:solidFill>
              </a:rPr>
              <a:t>Nas máquinas e equipamentos: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localização impróprias das máquinas;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falta de proteção em partes móveis;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máquinas apresentando defeitos;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20713"/>
            <a:ext cx="374332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5808662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4608513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t="8324" r="23674"/>
          <a:stretch>
            <a:fillRect/>
          </a:stretch>
        </p:blipFill>
        <p:spPr bwMode="auto">
          <a:xfrm>
            <a:off x="5580063" y="5275263"/>
            <a:ext cx="2049462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3424238"/>
            <a:ext cx="21812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141663"/>
            <a:ext cx="44783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12738"/>
            <a:ext cx="41148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12738"/>
            <a:ext cx="356393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29088"/>
            <a:ext cx="28003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33375"/>
            <a:ext cx="28321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88913"/>
            <a:ext cx="44577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284538"/>
            <a:ext cx="47736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40449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021013"/>
            <a:ext cx="3167062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 rtlCol="0">
            <a:normAutofit/>
          </a:bodyPr>
          <a:lstStyle/>
          <a:p>
            <a:pPr marL="182880" indent="-182880" algn="ctr" eaLnBrk="1" fontAlgn="auto" hangingPunct="1">
              <a:defRPr/>
            </a:pPr>
            <a:r>
              <a:rPr lang="pt-BR" altLang="pt-BR" dirty="0" smtClean="0"/>
              <a:t> </a:t>
            </a:r>
            <a:r>
              <a:rPr lang="pt-BR" altLang="pt-BR" sz="3600" b="1" dirty="0" smtClean="0">
                <a:solidFill>
                  <a:schemeClr val="tx2">
                    <a:lumMod val="50000"/>
                  </a:schemeClr>
                </a:solidFill>
              </a:rPr>
              <a:t>Na proteção do trabalhador</a:t>
            </a:r>
            <a:r>
              <a:rPr lang="pt-BR" altLang="pt-BR" sz="3600" b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pPr marL="182880" indent="-182880" eaLnBrk="1" fontAlgn="auto" hangingPunct="1">
              <a:defRPr/>
            </a:pPr>
            <a:endParaRPr lang="pt-BR" altLang="pt-BR" dirty="0" smtClean="0"/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proteção insuficiente ou totalmente ausente;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equipamentos de proteção defeituosos ou vencidos;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roupas inadequadas para a execução da tarefa;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3200" dirty="0" smtClean="0"/>
              <a:t> calçados inadequados;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84313"/>
            <a:ext cx="8064500" cy="2881312"/>
          </a:xfrm>
        </p:spPr>
        <p:txBody>
          <a:bodyPr rtlCol="0">
            <a:noAutofit/>
          </a:bodyPr>
          <a:lstStyle/>
          <a:p>
            <a:pPr marL="384048" lvl="1" indent="-182880" eaLnBrk="1" fontAlgn="auto" hangingPunct="1">
              <a:buFont typeface="Wingdings" panose="05000000000000000000" pitchFamily="2" charset="2"/>
              <a:buNone/>
              <a:defRPr/>
            </a:pPr>
            <a:endParaRPr lang="pt-B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84048" lvl="1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uma forma geral o acidente de trabalho é toda ocorrência que  interrompe </a:t>
            </a:r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andamento </a:t>
            </a:r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normal de qualquer tipo de atividade.</a:t>
            </a:r>
            <a:r>
              <a:rPr lang="pt-B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84048" lvl="1" indent="-182880" eaLnBrk="1" fontAlgn="auto" hangingPunct="1">
              <a:buFont typeface="Wingdings" panose="05000000000000000000" pitchFamily="2" charset="2"/>
              <a:buNone/>
              <a:defRPr/>
            </a:pPr>
            <a:endParaRPr lang="pt-B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84048" lvl="1" indent="-182880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0413" y="4005263"/>
            <a:ext cx="7772400" cy="264953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 typeface="Wingdings" pitchFamily="2" charset="2"/>
              <a:buNone/>
              <a:defRPr/>
            </a:pPr>
            <a:r>
              <a:rPr lang="pt-BR" altLang="pt-BR" sz="4400" b="1" dirty="0" smtClean="0">
                <a:solidFill>
                  <a:schemeClr val="accent6"/>
                </a:solidFill>
              </a:rPr>
              <a:t>Assim ele não deve ser entendido apenas em função de causar um ferimento ou um acontecimento desastroso.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92150"/>
            <a:ext cx="2719387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25750"/>
            <a:ext cx="45132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36800"/>
            <a:ext cx="388778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3754438"/>
            <a:ext cx="338455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620713"/>
            <a:ext cx="8496300" cy="5505450"/>
          </a:xfrm>
        </p:spPr>
        <p:txBody>
          <a:bodyPr/>
          <a:lstStyle/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pt-BR" altLang="pt-BR" sz="4000" b="1" smtClean="0">
                <a:solidFill>
                  <a:schemeClr val="folHlink"/>
                </a:solidFill>
              </a:rPr>
              <a:t>ATO INSEGURO</a:t>
            </a: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endParaRPr lang="pt-BR" altLang="pt-BR" sz="4000" b="1" smtClean="0">
              <a:solidFill>
                <a:schemeClr val="folHlink"/>
              </a:solidFill>
            </a:endParaRPr>
          </a:p>
          <a:p>
            <a:pPr marL="609600" indent="-60960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pt-BR" sz="3200" b="1" smtClean="0"/>
              <a:t>             É geralmente definido como causas de acidente de trabalho, que residem exclusivamente no fator humano, isto é, aqueles que decorrem da execução das tarefas de forma contrária às normas de segurança.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12875"/>
            <a:ext cx="8748713" cy="5661025"/>
          </a:xfrm>
        </p:spPr>
        <p:txBody>
          <a:bodyPr rtlCol="0">
            <a:normAutofit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sz="4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/>
              <a:t>Analisando os acidentes 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/>
              <a:t>pelo lado dos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>
                <a:solidFill>
                  <a:schemeClr val="folHlink"/>
                </a:solidFill>
              </a:rPr>
              <a:t>ATOS INSEGUROS</a:t>
            </a:r>
            <a:r>
              <a:rPr lang="pt-BR" altLang="pt-BR" sz="4000" b="1" dirty="0" smtClean="0"/>
              <a:t>, poderemos verificar que os trabalhadores se expõem ao risco por razões, em sua maioria injustificáveis, como por exemplo: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2060575"/>
            <a:ext cx="8218488" cy="3889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pt-BR" altLang="pt-BR" sz="3600" b="1" smtClean="0"/>
              <a:t> Retirar a proteção de máquinas e equipamentos;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pt-BR" altLang="pt-BR" sz="3600" b="1" smtClean="0"/>
              <a:t>Usar ferramentas defeituosas;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pt-BR" altLang="pt-BR" sz="3600" b="1" smtClean="0"/>
              <a:t> Brincadeiras inoportunas;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pt-BR" altLang="pt-BR" sz="3600" b="1" smtClean="0"/>
              <a:t> Deixar de utilizar o EPI;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pt-BR" altLang="pt-BR" sz="3600" b="1" smtClean="0"/>
              <a:t> Improvisação de ferramentas;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33375"/>
            <a:ext cx="302418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765175"/>
            <a:ext cx="45354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54006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73463"/>
            <a:ext cx="49847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2565400"/>
            <a:ext cx="4589462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52673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5567363" y="-187325"/>
            <a:ext cx="4321175" cy="2579688"/>
            <a:chOff x="5567033" y="-186893"/>
            <a:chExt cx="4321027" cy="2578741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033" y="204509"/>
              <a:ext cx="3276911" cy="21873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o explicativo em elipse 3"/>
            <p:cNvSpPr/>
            <p:nvPr/>
          </p:nvSpPr>
          <p:spPr>
            <a:xfrm>
              <a:off x="7471968" y="-186893"/>
              <a:ext cx="1625544" cy="782351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4279" name="CaixaDeTexto 2"/>
            <p:cNvSpPr txBox="1">
              <a:spLocks noChangeArrowheads="1"/>
            </p:cNvSpPr>
            <p:nvPr/>
          </p:nvSpPr>
          <p:spPr bwMode="auto">
            <a:xfrm>
              <a:off x="7799828" y="43755"/>
              <a:ext cx="20882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Eu heim...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3300413"/>
            <a:ext cx="33718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r="13499" b="10242"/>
          <a:stretch>
            <a:fillRect/>
          </a:stretch>
        </p:blipFill>
        <p:spPr bwMode="auto">
          <a:xfrm>
            <a:off x="0" y="0"/>
            <a:ext cx="4537075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4887" r="4100" b="8444"/>
          <a:stretch>
            <a:fillRect/>
          </a:stretch>
        </p:blipFill>
        <p:spPr bwMode="auto">
          <a:xfrm>
            <a:off x="206375" y="3933825"/>
            <a:ext cx="4265613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247650"/>
            <a:ext cx="374015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17613"/>
            <a:ext cx="313531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5600"/>
            <a:ext cx="4884738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24025"/>
            <a:ext cx="33035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229600" cy="3527425"/>
          </a:xfrm>
        </p:spPr>
        <p:txBody>
          <a:bodyPr rtlCol="0">
            <a:normAutofit fontScale="92500"/>
          </a:bodyPr>
          <a:lstStyle/>
          <a:p>
            <a:pPr marL="411480" lvl="1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/>
              <a:t>Um simples escorregão ou tropeço, mesmo não provocando qualquer lesão, já pode ser classificado como acidente, pois está interrompendo uma atividade normal e resultando em perda de tempo</a:t>
            </a:r>
          </a:p>
          <a:p>
            <a:pPr marL="182880" indent="-182880" eaLnBrk="1" fontAlgn="auto" hangingPunct="1">
              <a:defRPr/>
            </a:pPr>
            <a:endParaRPr lang="pt-BR" altLang="pt-B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657725"/>
            <a:ext cx="23368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60800"/>
            <a:ext cx="25209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0500"/>
            <a:ext cx="8320088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3802063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908050"/>
            <a:ext cx="8496300" cy="5505450"/>
          </a:xfrm>
        </p:spPr>
        <p:txBody>
          <a:bodyPr rtlCol="0">
            <a:normAutofit fontScale="92500" lnSpcReduction="10000"/>
          </a:bodyPr>
          <a:lstStyle/>
          <a:p>
            <a:pPr marL="609600" indent="-60960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>
                <a:solidFill>
                  <a:schemeClr val="folHlink"/>
                </a:solidFill>
              </a:rPr>
              <a:t>FATOR PESSOAL INSEGURO</a:t>
            </a:r>
          </a:p>
          <a:p>
            <a:pPr marL="609600" indent="-60960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sz="4000" b="1" dirty="0" smtClean="0">
              <a:solidFill>
                <a:schemeClr val="folHlink"/>
              </a:solidFill>
            </a:endParaRPr>
          </a:p>
          <a:p>
            <a:pPr marL="609600" indent="-609600" algn="just" eaLnBrk="1" fontAlgn="auto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pt-BR" altLang="pt-BR" sz="3500" b="1" dirty="0" smtClean="0"/>
              <a:t>             </a:t>
            </a:r>
            <a:r>
              <a:rPr lang="pt-BR" sz="3500" dirty="0"/>
              <a:t>É a limitação pessoal do indivíduo, relativa à sua condição de saúde; de ordem fisiológica, pode ser surdez, deficiência visual, defeitos físicos, alcoolismo, epilepsia e outros; condição psicológica e emocional, falta de motivação para o trabalho por causa de atritos pessoais no local de trabalho ou em casa e, ainda, limitações de raciocínio, inteligência e habilidade</a:t>
            </a:r>
            <a:r>
              <a:rPr lang="pt-BR" sz="3500" dirty="0" smtClean="0"/>
              <a:t>.</a:t>
            </a:r>
          </a:p>
          <a:p>
            <a:pPr marL="609600" indent="-609600" algn="just" eaLnBrk="1" fontAlgn="auto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pt-BR" sz="3200" dirty="0"/>
              <a:t> </a:t>
            </a:r>
            <a:br>
              <a:rPr lang="pt-BR" sz="3200" dirty="0"/>
            </a:br>
            <a:endParaRPr lang="pt-BR" altLang="pt-BR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88913"/>
            <a:ext cx="8099425" cy="6858000"/>
          </a:xfrm>
        </p:spPr>
        <p:txBody>
          <a:bodyPr rtlCol="0">
            <a:normAutofit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3200" b="1" dirty="0" smtClean="0">
                <a:solidFill>
                  <a:schemeClr val="accent6"/>
                </a:solidFill>
              </a:rPr>
              <a:t>Fatores circunstanciais que  são considerados como fatores que estão influenciando o desempenho do indivíduo no momento:</a:t>
            </a:r>
          </a:p>
          <a:p>
            <a:pPr marL="182880" indent="-182880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b="1" dirty="0" smtClean="0"/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2800" b="1" dirty="0" smtClean="0"/>
              <a:t>Problemas familiares; 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2800" b="1" dirty="0" smtClean="0"/>
              <a:t>Abalos emocionais;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2800" b="1" dirty="0" smtClean="0"/>
              <a:t> Discussão com os colegas; 	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2800" b="1" dirty="0" smtClean="0"/>
              <a:t> Alcoolismo; 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2800" b="1" dirty="0" smtClean="0"/>
              <a:t> Estado de fadiga, doenças; etc...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22263"/>
            <a:ext cx="3671888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365625"/>
            <a:ext cx="420052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3860800"/>
            <a:ext cx="31511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63"/>
            <a:ext cx="5181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b="12390"/>
          <a:stretch>
            <a:fillRect/>
          </a:stretch>
        </p:blipFill>
        <p:spPr bwMode="auto">
          <a:xfrm>
            <a:off x="4768850" y="2012950"/>
            <a:ext cx="43561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-100013"/>
            <a:ext cx="8496300" cy="3744913"/>
          </a:xfrm>
        </p:spPr>
        <p:txBody>
          <a:bodyPr rtlCol="0">
            <a:normAutofit fontScale="92500"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b="1" dirty="0" smtClean="0"/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>
                <a:solidFill>
                  <a:schemeClr val="accent6"/>
                </a:solidFill>
              </a:rPr>
              <a:t>Desconhecimento dos riscos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>
                <a:solidFill>
                  <a:schemeClr val="accent6"/>
                </a:solidFill>
              </a:rPr>
              <a:t>da função, causados por: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en-US" altLang="pt-BR" sz="4000" b="1" dirty="0" smtClean="0"/>
          </a:p>
          <a:p>
            <a:pPr marL="182880" indent="-182880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3200" dirty="0" smtClean="0"/>
              <a:t> </a:t>
            </a:r>
            <a:r>
              <a:rPr lang="pt-BR" altLang="pt-BR" sz="3200" b="1" dirty="0" smtClean="0"/>
              <a:t>- Seleção deficiente; </a:t>
            </a:r>
          </a:p>
          <a:p>
            <a:pPr marL="182880" indent="-182880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3200" b="1" dirty="0" smtClean="0"/>
              <a:t>- Falta de treinamento ou falhas no treinamento.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-3175" y="2060575"/>
            <a:ext cx="9144000" cy="4175125"/>
          </a:xfrm>
        </p:spPr>
        <p:txBody>
          <a:bodyPr rtlCol="0">
            <a:normAutofit lnSpcReduction="10000"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4000" b="1" dirty="0" smtClean="0"/>
              <a:t>Fatores que fazem parte da características de personalidade do trabalhador e se manifestam por comportamentos impróprios</a:t>
            </a:r>
            <a:r>
              <a:rPr lang="pt-BR" altLang="pt-BR" dirty="0" smtClean="0"/>
              <a:t>: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dirty="0" smtClean="0"/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dirty="0" smtClean="0"/>
              <a:t>- </a:t>
            </a:r>
            <a:r>
              <a:rPr lang="pt-BR" altLang="pt-BR" sz="2800" dirty="0" smtClean="0"/>
              <a:t>o brincalhão; o desleixado; o indisciplinado, o exibicionista;  o desatento; o ”machão”.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25538"/>
            <a:ext cx="5761038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-33338" y="2133600"/>
            <a:ext cx="9144001" cy="5805488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b="1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7200" b="1" smtClean="0">
                <a:solidFill>
                  <a:schemeClr val="folHlink"/>
                </a:solidFill>
              </a:rPr>
              <a:t>DOENÇAS PROFISSIONAIS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-242888"/>
            <a:ext cx="8229600" cy="6442076"/>
          </a:xfrm>
        </p:spPr>
        <p:txBody>
          <a:bodyPr rtlCol="0">
            <a:normAutofit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sz="1400" b="1" dirty="0" smtClean="0"/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3600" b="1" dirty="0" smtClean="0">
                <a:solidFill>
                  <a:schemeClr val="accent4">
                    <a:lumMod val="75000"/>
                  </a:schemeClr>
                </a:solidFill>
              </a:rPr>
              <a:t>São aquelas  desencadeadas pelo exercício de trabalho específico a determinadas atividades ou funções.</a:t>
            </a:r>
          </a:p>
          <a:p>
            <a:pPr marL="182880" indent="-182880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2800" b="1" dirty="0" smtClean="0"/>
              <a:t>Exemplos: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2800" b="1" dirty="0" smtClean="0"/>
              <a:t>Tendinite ou Tenossinovite (inflamação dos tendões)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2800" b="1" dirty="0" smtClean="0"/>
              <a:t>Silicose  (inalação do pó de sílica);</a:t>
            </a:r>
          </a:p>
          <a:p>
            <a:pPr marL="182880" indent="-182880" eaLnBrk="1" fontAlgn="auto" hangingPunct="1">
              <a:buFontTx/>
              <a:buChar char="-"/>
              <a:defRPr/>
            </a:pPr>
            <a:r>
              <a:rPr lang="pt-BR" altLang="pt-BR" sz="2800" b="1" dirty="0" smtClean="0"/>
              <a:t>Trabalhador rural- risco ergonômico.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7200" b="1" smtClean="0">
              <a:solidFill>
                <a:schemeClr val="accent1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7200" b="1" smtClean="0">
                <a:solidFill>
                  <a:schemeClr val="accent2"/>
                </a:solidFill>
              </a:rPr>
              <a:t>LER - LESÕES POR ESFORÇOS REPETITIVOS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068638"/>
            <a:ext cx="45116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50736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idx="1"/>
          </p:nvPr>
        </p:nvSpPr>
        <p:spPr>
          <a:xfrm>
            <a:off x="755650" y="1484313"/>
            <a:ext cx="7848600" cy="51847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4000" b="1" smtClean="0"/>
              <a:t>São doenças provocadas pelo uso inadequado e excessivo do sistema que agrupa ossos, nervos, músculos e tendões.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4000" b="1" smtClean="0"/>
              <a:t>Atingem principalmente os membros superiores: mãos, punhos, braços, antebraços, ombros e coluna cervical.</a:t>
            </a:r>
            <a:r>
              <a:rPr lang="pt-BR" altLang="pt-BR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404813"/>
            <a:ext cx="8424862" cy="6453187"/>
          </a:xfrm>
        </p:spPr>
        <p:txBody>
          <a:bodyPr rtlCol="0">
            <a:normAutofit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3600" b="1" dirty="0" smtClean="0"/>
              <a:t>São típicas do trabalho intenso e repetitivo, as </a:t>
            </a:r>
            <a:r>
              <a:rPr lang="pt-BR" altLang="pt-BR" sz="3600" b="1" dirty="0" smtClean="0">
                <a:solidFill>
                  <a:schemeClr val="accent6"/>
                </a:solidFill>
              </a:rPr>
              <a:t>LER</a:t>
            </a:r>
            <a:r>
              <a:rPr lang="pt-BR" altLang="pt-BR" sz="3600" b="1" dirty="0" smtClean="0"/>
              <a:t> são causadas por diversos tipos de pressões  existentes no trabalho que afetam as pessoas tanto física quanto psicologicamente.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en-US" altLang="pt-BR" sz="3600" b="1" dirty="0" err="1" smtClean="0"/>
              <a:t>Diante</a:t>
            </a:r>
            <a:r>
              <a:rPr lang="en-US" altLang="pt-BR" sz="3600" b="1" dirty="0" smtClean="0"/>
              <a:t> </a:t>
            </a:r>
            <a:r>
              <a:rPr lang="en-US" altLang="pt-BR" sz="3600" b="1" dirty="0" err="1" smtClean="0"/>
              <a:t>deste</a:t>
            </a:r>
            <a:r>
              <a:rPr lang="en-US" altLang="pt-BR" sz="3600" b="1" dirty="0" smtClean="0"/>
              <a:t> </a:t>
            </a:r>
            <a:r>
              <a:rPr lang="en-US" altLang="pt-BR" sz="3600" b="1" dirty="0" err="1" smtClean="0"/>
              <a:t>conceito</a:t>
            </a:r>
            <a:r>
              <a:rPr lang="en-US" altLang="pt-BR" sz="3600" b="1" dirty="0" smtClean="0"/>
              <a:t>, a </a:t>
            </a:r>
            <a:r>
              <a:rPr lang="en-US" altLang="pt-BR" sz="3600" b="1" dirty="0" smtClean="0">
                <a:solidFill>
                  <a:schemeClr val="accent6"/>
                </a:solidFill>
              </a:rPr>
              <a:t>LER</a:t>
            </a:r>
            <a:r>
              <a:rPr lang="en-US" altLang="pt-BR" sz="3600" b="1" dirty="0" smtClean="0"/>
              <a:t>, </a:t>
            </a:r>
            <a:r>
              <a:rPr lang="en-US" altLang="pt-BR" sz="3600" b="1" dirty="0" err="1" smtClean="0"/>
              <a:t>passou</a:t>
            </a:r>
            <a:r>
              <a:rPr lang="en-US" altLang="pt-BR" sz="3600" b="1" dirty="0" smtClean="0"/>
              <a:t> a </a:t>
            </a:r>
            <a:r>
              <a:rPr lang="en-US" altLang="pt-BR" sz="3600" b="1" dirty="0" err="1" smtClean="0"/>
              <a:t>ter</a:t>
            </a:r>
            <a:r>
              <a:rPr lang="en-US" altLang="pt-BR" sz="3600" b="1" dirty="0" smtClean="0"/>
              <a:t> </a:t>
            </a:r>
            <a:r>
              <a:rPr lang="en-US" altLang="pt-BR" sz="3600" b="1" dirty="0" err="1" smtClean="0"/>
              <a:t>outra</a:t>
            </a:r>
            <a:r>
              <a:rPr lang="en-US" altLang="pt-BR" sz="3600" b="1" dirty="0" smtClean="0"/>
              <a:t> </a:t>
            </a:r>
            <a:r>
              <a:rPr lang="en-US" altLang="pt-BR" sz="3600" b="1" dirty="0" err="1" smtClean="0"/>
              <a:t>denominação</a:t>
            </a:r>
            <a:r>
              <a:rPr lang="en-US" altLang="pt-BR" sz="3600" b="1" dirty="0" smtClean="0"/>
              <a:t>: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en-US" altLang="pt-BR" sz="6600" b="1" dirty="0" smtClean="0">
                <a:solidFill>
                  <a:schemeClr val="accent6"/>
                </a:solidFill>
              </a:rPr>
              <a:t>DORT</a:t>
            </a:r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en-US" altLang="pt-BR" sz="3600" b="1" dirty="0" err="1" smtClean="0">
                <a:solidFill>
                  <a:schemeClr val="accent6"/>
                </a:solidFill>
              </a:rPr>
              <a:t>Doença</a:t>
            </a:r>
            <a:r>
              <a:rPr lang="en-US" altLang="pt-BR" sz="3600" b="1" dirty="0" smtClean="0">
                <a:solidFill>
                  <a:schemeClr val="accent6"/>
                </a:solidFill>
              </a:rPr>
              <a:t> </a:t>
            </a:r>
            <a:r>
              <a:rPr lang="en-US" altLang="pt-BR" sz="3600" b="1" dirty="0" err="1" smtClean="0">
                <a:solidFill>
                  <a:schemeClr val="accent6"/>
                </a:solidFill>
              </a:rPr>
              <a:t>Osteomuscular</a:t>
            </a:r>
            <a:r>
              <a:rPr lang="en-US" altLang="pt-BR" sz="3600" b="1" dirty="0" smtClean="0">
                <a:solidFill>
                  <a:schemeClr val="accent6"/>
                </a:solidFill>
              </a:rPr>
              <a:t> </a:t>
            </a:r>
            <a:r>
              <a:rPr lang="en-US" altLang="pt-BR" sz="3600" b="1" dirty="0" err="1" smtClean="0">
                <a:solidFill>
                  <a:schemeClr val="accent6"/>
                </a:solidFill>
              </a:rPr>
              <a:t>Relacionada</a:t>
            </a:r>
            <a:r>
              <a:rPr lang="en-US" altLang="pt-BR" sz="3600" b="1" dirty="0" smtClean="0">
                <a:solidFill>
                  <a:schemeClr val="accent6"/>
                </a:solidFill>
              </a:rPr>
              <a:t> </a:t>
            </a:r>
            <a:r>
              <a:rPr lang="en-US" altLang="pt-BR" sz="3600" b="1" dirty="0" err="1" smtClean="0">
                <a:solidFill>
                  <a:schemeClr val="accent6"/>
                </a:solidFill>
              </a:rPr>
              <a:t>ao</a:t>
            </a:r>
            <a:r>
              <a:rPr lang="en-US" altLang="pt-BR" sz="3600" b="1" dirty="0" smtClean="0">
                <a:solidFill>
                  <a:schemeClr val="accent6"/>
                </a:solidFill>
              </a:rPr>
              <a:t> </a:t>
            </a:r>
            <a:r>
              <a:rPr lang="en-US" altLang="pt-BR" sz="3600" b="1" dirty="0" err="1" smtClean="0">
                <a:solidFill>
                  <a:schemeClr val="accent6"/>
                </a:solidFill>
              </a:rPr>
              <a:t>Trabalho</a:t>
            </a:r>
            <a:endParaRPr lang="pt-BR" altLang="pt-BR" sz="3600" b="1" dirty="0" smtClean="0">
              <a:solidFill>
                <a:schemeClr val="accent6"/>
              </a:solidFill>
            </a:endParaRPr>
          </a:p>
          <a:p>
            <a:pPr marL="182880" indent="-182880" eaLnBrk="1" fontAlgn="auto" hangingPunct="1">
              <a:defRPr/>
            </a:pPr>
            <a:endParaRPr lang="pt-BR" altLang="pt-BR" sz="2800" dirty="0" smtClean="0">
              <a:solidFill>
                <a:srgbClr val="1C1C1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205038"/>
            <a:ext cx="8229600" cy="41370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7200" b="1" smtClean="0">
                <a:solidFill>
                  <a:schemeClr val="folHlink"/>
                </a:solidFill>
              </a:rPr>
              <a:t>DOENÇAS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7200" b="1" smtClean="0">
                <a:solidFill>
                  <a:schemeClr val="folHlink"/>
                </a:solidFill>
              </a:rPr>
              <a:t>DO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7200" b="1" smtClean="0">
                <a:solidFill>
                  <a:schemeClr val="folHlink"/>
                </a:solidFill>
              </a:rPr>
              <a:t>TRABALHO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1438"/>
            <a:ext cx="9144000" cy="58039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4000" b="1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4000" b="1" smtClean="0"/>
              <a:t>Adquiridas ou se manifestam em determinados ramos de atividades, em função de condições especiais em que o trabalho é desenvolvido, ou realizado.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4000" b="1" smtClean="0"/>
              <a:t>Por exemplo, tuberculose, bronquite, sinusite, etc...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404813"/>
            <a:ext cx="8229600" cy="40322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4000" b="1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4000" b="1" smtClean="0">
                <a:solidFill>
                  <a:srgbClr val="FF0000"/>
                </a:solidFill>
              </a:rPr>
              <a:t>Observação: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4000" b="1" smtClean="0"/>
              <a:t>Passa a ser considerado </a:t>
            </a:r>
            <a:r>
              <a:rPr lang="pt-BR" altLang="pt-BR" sz="4000" b="1" smtClean="0">
                <a:solidFill>
                  <a:srgbClr val="F63804"/>
                </a:solidFill>
              </a:rPr>
              <a:t>Acidente de Trabalho</a:t>
            </a:r>
            <a:r>
              <a:rPr lang="pt-BR" altLang="pt-BR" sz="4000" b="1" smtClean="0"/>
              <a:t>, a partir do dia em que o médico diagnosticou a doença</a:t>
            </a:r>
            <a:r>
              <a:rPr lang="pt-BR" altLang="pt-BR" sz="4000" smtClean="0"/>
              <a:t>.</a:t>
            </a:r>
          </a:p>
          <a:p>
            <a:pPr eaLnBrk="1" hangingPunct="1"/>
            <a:endParaRPr lang="pt-BR" altLang="pt-BR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549275"/>
            <a:ext cx="8229600" cy="86360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3600" b="1" dirty="0" smtClean="0">
                <a:solidFill>
                  <a:schemeClr val="tx2">
                    <a:lumMod val="50000"/>
                  </a:schemeClr>
                </a:solidFill>
              </a:rPr>
              <a:t>PRINCIPAIS ACIDENTES E DOENÇAS DO TRABALHO NO MEIO RURAL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8313" y="1989138"/>
            <a:ext cx="8424862" cy="52625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Tx/>
              <a:buChar char="-"/>
              <a:defRPr/>
            </a:pPr>
            <a:r>
              <a:rPr lang="pt-BR" sz="2800" dirty="0">
                <a:latin typeface="Corbel" panose="020B0503020204020204" pitchFamily="34" charset="0"/>
              </a:rPr>
              <a:t>A exploração agropecuária, em qualquer país do mundo, é uma atividade importante quer pelo </a:t>
            </a:r>
            <a:r>
              <a:rPr lang="pt-BR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rbel" panose="020B0503020204020204" pitchFamily="34" charset="0"/>
              </a:rPr>
              <a:t>número de pessoas envolvidas</a:t>
            </a:r>
            <a:r>
              <a:rPr lang="pt-BR" sz="2800" dirty="0">
                <a:latin typeface="Corbel" panose="020B0503020204020204" pitchFamily="34" charset="0"/>
              </a:rPr>
              <a:t>, quer pelo capital investido, como também, pelo valor que a mesma representa na economia de qualquer país.</a:t>
            </a:r>
          </a:p>
          <a:p>
            <a:pPr marL="457200" indent="-457200" algn="just">
              <a:buFontTx/>
              <a:buChar char="-"/>
              <a:defRPr/>
            </a:pPr>
            <a:r>
              <a:rPr lang="pt-BR" sz="2800" dirty="0">
                <a:latin typeface="Corbel" panose="020B0503020204020204" pitchFamily="34" charset="0"/>
              </a:rPr>
              <a:t>O número de acidentes que ocorrem a cada ano na agricultura é </a:t>
            </a:r>
            <a:r>
              <a:rPr lang="pt-BR" sz="2800" b="1" dirty="0">
                <a:solidFill>
                  <a:schemeClr val="accent3"/>
                </a:solidFill>
                <a:latin typeface="Corbel" panose="020B0503020204020204" pitchFamily="34" charset="0"/>
              </a:rPr>
              <a:t>desconhecido totalmente</a:t>
            </a:r>
            <a:r>
              <a:rPr lang="pt-BR" sz="2800" dirty="0">
                <a:latin typeface="Corbel" panose="020B0503020204020204" pitchFamily="34" charset="0"/>
              </a:rPr>
              <a:t>, uma vez que os dados oficiais referem-se apenas ao contingente de </a:t>
            </a:r>
            <a:r>
              <a:rPr lang="pt-BR" sz="2800" b="1" dirty="0">
                <a:solidFill>
                  <a:srgbClr val="00B0F0"/>
                </a:solidFill>
                <a:latin typeface="Corbel" panose="020B0503020204020204" pitchFamily="34" charset="0"/>
              </a:rPr>
              <a:t>trabalhadores formais</a:t>
            </a:r>
            <a:r>
              <a:rPr lang="pt-BR" sz="2800" dirty="0">
                <a:latin typeface="Corbel" panose="020B0503020204020204" pitchFamily="34" charset="0"/>
              </a:rPr>
              <a:t>.</a:t>
            </a:r>
          </a:p>
          <a:p>
            <a:pPr algn="just">
              <a:defRPr/>
            </a:pPr>
            <a:r>
              <a:rPr lang="pt-BR" sz="2800" dirty="0">
                <a:latin typeface="Corbel" panose="020B0503020204020204" pitchFamily="34" charset="0"/>
              </a:rPr>
              <a:t/>
            </a:r>
            <a:br>
              <a:rPr lang="pt-BR" sz="2800" dirty="0">
                <a:latin typeface="Corbel" panose="020B0503020204020204" pitchFamily="34" charset="0"/>
              </a:rPr>
            </a:br>
            <a:r>
              <a:rPr lang="pt-BR" sz="2800" dirty="0">
                <a:latin typeface="Corbel" panose="020B0503020204020204" pitchFamily="34" charset="0"/>
              </a:rPr>
              <a:t/>
            </a:r>
            <a:br>
              <a:rPr lang="pt-BR" sz="2800" dirty="0">
                <a:latin typeface="Corbel" panose="020B0503020204020204" pitchFamily="34" charset="0"/>
              </a:rPr>
            </a:br>
            <a:endParaRPr lang="pt-BR" sz="2800" dirty="0">
              <a:latin typeface="Corbel" panose="020B05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Principais acidentes de 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Principais acidentes de trabalho no meio rural</a:t>
            </a:r>
          </a:p>
        </p:txBody>
      </p:sp>
      <p:sp>
        <p:nvSpPr>
          <p:cNvPr id="74755" name="Espaço Reservado para Conteúdo 2"/>
          <p:cNvSpPr>
            <a:spLocks noGrp="1"/>
          </p:cNvSpPr>
          <p:nvPr>
            <p:ph idx="1"/>
          </p:nvPr>
        </p:nvSpPr>
        <p:spPr>
          <a:xfrm>
            <a:off x="677619" y="1916832"/>
            <a:ext cx="7543800" cy="46783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z="2800" dirty="0" smtClean="0"/>
              <a:t> Quedas de trator, carroção ou implementos;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z="2800" dirty="0" smtClean="0"/>
              <a:t> Esmagamento ou atropelamento;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8995"/>
            <a:ext cx="3024336" cy="211703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24944"/>
            <a:ext cx="3674309" cy="208823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11" y="4365470"/>
            <a:ext cx="3005380" cy="2254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Principais acidentes de 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Principais acidentes de trabalho no meio rural</a:t>
            </a:r>
          </a:p>
        </p:txBody>
      </p:sp>
      <p:sp>
        <p:nvSpPr>
          <p:cNvPr id="75779" name="Espaço Reservado para Conteúdo 2"/>
          <p:cNvSpPr>
            <a:spLocks noGrp="1"/>
          </p:cNvSpPr>
          <p:nvPr>
            <p:ph idx="1"/>
          </p:nvPr>
        </p:nvSpPr>
        <p:spPr>
          <a:xfrm>
            <a:off x="690563" y="1989138"/>
            <a:ext cx="7543800" cy="46783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dirty="0" smtClean="0"/>
              <a:t> Acidentes com o eixo de potencia do trator;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pt-BR" altLang="pt-BR" dirty="0" smtClean="0"/>
          </a:p>
        </p:txBody>
      </p:sp>
      <p:pic>
        <p:nvPicPr>
          <p:cNvPr id="75780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3131789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87310"/>
            <a:ext cx="4750296" cy="3163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Principais acidentes de 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Principais acidentes de trabalho no meio rural</a:t>
            </a:r>
          </a:p>
        </p:txBody>
      </p:sp>
      <p:sp>
        <p:nvSpPr>
          <p:cNvPr id="75779" name="Espaço Reservado para Conteúdo 2"/>
          <p:cNvSpPr>
            <a:spLocks noGrp="1"/>
          </p:cNvSpPr>
          <p:nvPr>
            <p:ph idx="1"/>
          </p:nvPr>
        </p:nvSpPr>
        <p:spPr>
          <a:xfrm>
            <a:off x="690563" y="1989138"/>
            <a:ext cx="7543800" cy="46783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dirty="0" smtClean="0"/>
              <a:t> Acidentes com o eixo de potencia do trator;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pt-BR" alt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r="22462"/>
          <a:stretch/>
        </p:blipFill>
        <p:spPr>
          <a:xfrm>
            <a:off x="6661997" y="2609667"/>
            <a:ext cx="2448272" cy="20002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t="8639" r="24078"/>
          <a:stretch/>
        </p:blipFill>
        <p:spPr>
          <a:xfrm>
            <a:off x="3050670" y="2609667"/>
            <a:ext cx="3528392" cy="27982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3" y="2609667"/>
            <a:ext cx="2812992" cy="37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9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Espaço Reservado para Conteúdo 2"/>
          <p:cNvSpPr>
            <a:spLocks noGrp="1"/>
          </p:cNvSpPr>
          <p:nvPr>
            <p:ph idx="1"/>
          </p:nvPr>
        </p:nvSpPr>
        <p:spPr>
          <a:xfrm>
            <a:off x="708025" y="2013250"/>
            <a:ext cx="7543800" cy="46783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dirty="0" smtClean="0"/>
              <a:t> Cortes, trituração, amputação e escoriações de membros;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pt-BR" alt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025" y="211138"/>
            <a:ext cx="7772400" cy="15081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Principais acidentes de 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Principais acidentes de trabalho no meio rural</a:t>
            </a:r>
          </a:p>
        </p:txBody>
      </p:sp>
      <p:pic>
        <p:nvPicPr>
          <p:cNvPr id="7680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70893"/>
            <a:ext cx="276225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10437"/>
            <a:ext cx="2698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804242"/>
            <a:ext cx="240347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1" y="2564904"/>
            <a:ext cx="23939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838276"/>
            <a:ext cx="2448272" cy="1836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16113"/>
            <a:ext cx="67849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242576" y="195541"/>
            <a:ext cx="964515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Alguns escorregões podem causar sérias lesões.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Espaço Reservado para Conteúdo 2"/>
          <p:cNvSpPr>
            <a:spLocks noGrp="1"/>
          </p:cNvSpPr>
          <p:nvPr>
            <p:ph idx="1"/>
          </p:nvPr>
        </p:nvSpPr>
        <p:spPr>
          <a:xfrm>
            <a:off x="708025" y="2013250"/>
            <a:ext cx="7543800" cy="46783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dirty="0" smtClean="0"/>
              <a:t> Cortes, trituração, amputação e escoriações de membros;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pt-BR" alt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025" y="211138"/>
            <a:ext cx="7772400" cy="15081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Principais acidentes de 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Principais acidentes de trabalho no meio rural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53375"/>
            <a:ext cx="2599773" cy="194983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04" y="2708920"/>
            <a:ext cx="3495528" cy="232611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1" y="2708920"/>
            <a:ext cx="3343306" cy="222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Espaço Reservado para Conteúdo 2"/>
          <p:cNvSpPr>
            <a:spLocks noGrp="1"/>
          </p:cNvSpPr>
          <p:nvPr>
            <p:ph idx="1"/>
          </p:nvPr>
        </p:nvSpPr>
        <p:spPr>
          <a:xfrm>
            <a:off x="295250" y="1885768"/>
            <a:ext cx="7543800" cy="46783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mtClean="0"/>
              <a:t> Queimaduras;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pt-BR" altLang="pt-BR" smtClean="0"/>
          </a:p>
        </p:txBody>
      </p:sp>
      <p:pic>
        <p:nvPicPr>
          <p:cNvPr id="77826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5"/>
          <a:stretch>
            <a:fillRect/>
          </a:stretch>
        </p:blipFill>
        <p:spPr bwMode="auto">
          <a:xfrm>
            <a:off x="4620055" y="1885768"/>
            <a:ext cx="194310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Principais acidentes de trabalho no meio rural</a:t>
            </a:r>
            <a:endParaRPr lang="pt-BR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7831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423" y="1979248"/>
            <a:ext cx="2108200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37" y="4876800"/>
            <a:ext cx="2641600" cy="19812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3" y="2293049"/>
            <a:ext cx="3870064" cy="25622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17" y="3648487"/>
            <a:ext cx="2447925" cy="18669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99" y="5004482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5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06" y="5146224"/>
            <a:ext cx="2675594" cy="1774036"/>
          </a:xfrm>
          <a:prstGeom prst="rect">
            <a:avLst/>
          </a:prstGeom>
        </p:spPr>
      </p:pic>
      <p:sp>
        <p:nvSpPr>
          <p:cNvPr id="77828" name="Espaço Reservado para Conteúdo 2"/>
          <p:cNvSpPr>
            <a:spLocks noGrp="1"/>
          </p:cNvSpPr>
          <p:nvPr>
            <p:ph idx="1"/>
          </p:nvPr>
        </p:nvSpPr>
        <p:spPr>
          <a:xfrm>
            <a:off x="295250" y="1885768"/>
            <a:ext cx="7543800" cy="46783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mtClean="0"/>
              <a:t> Queimaduras;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pt-BR" altLang="pt-BR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Principais acidentes de trabalho no meio rural</a:t>
            </a:r>
            <a:endParaRPr lang="pt-BR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7829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72" y="3551803"/>
            <a:ext cx="4392613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15892" b="13383"/>
          <a:stretch/>
        </p:blipFill>
        <p:spPr>
          <a:xfrm>
            <a:off x="368585" y="2564904"/>
            <a:ext cx="3785994" cy="208823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23" y="1965719"/>
            <a:ext cx="3201984" cy="2401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99" y="2529071"/>
            <a:ext cx="2854520" cy="178799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rural: Manuseio de animais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Coices, pisaduras, cifradas e esmagamento;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endParaRPr lang="pt-BR" dirty="0" smtClean="0"/>
          </a:p>
        </p:txBody>
      </p:sp>
      <p:pic>
        <p:nvPicPr>
          <p:cNvPr id="78852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837"/>
            <a:ext cx="27876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7"/>
          <a:stretch>
            <a:fillRect/>
          </a:stretch>
        </p:blipFill>
        <p:spPr bwMode="auto">
          <a:xfrm>
            <a:off x="168123" y="4877510"/>
            <a:ext cx="211931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45354"/>
            <a:ext cx="3356818" cy="223787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74" y="5007283"/>
            <a:ext cx="2136151" cy="159389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00784"/>
            <a:ext cx="3275856" cy="2447892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8" y="82980"/>
            <a:ext cx="7937569" cy="2287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rural: Manuseio de animais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Coices, pisaduras, cifradas e esmagamento;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endParaRPr lang="pt-BR" dirty="0" smtClean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12660" r="13607" b="13024"/>
          <a:stretch/>
        </p:blipFill>
        <p:spPr>
          <a:xfrm>
            <a:off x="207594" y="2412940"/>
            <a:ext cx="2304256" cy="177250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46" y="4572774"/>
            <a:ext cx="3489211" cy="195395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29318"/>
            <a:ext cx="2880320" cy="1829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54" y="2429317"/>
            <a:ext cx="3031544" cy="18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rural: Manuseio de animais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Coices, pisaduras, cifradas e esmagamento;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endParaRPr lang="pt-BR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1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rural: Manuseio de animais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Esterco;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endParaRPr lang="pt-BR" dirty="0" smtClean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8" y="2265123"/>
            <a:ext cx="4198700" cy="254505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56138"/>
            <a:ext cx="2897950" cy="2617211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90" y="4851611"/>
            <a:ext cx="2112269" cy="1666561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5" y="4871738"/>
            <a:ext cx="2583815" cy="1937861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89" y="4728871"/>
            <a:ext cx="2487976" cy="186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4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rural: Manuseio de animais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Cães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endParaRPr lang="pt-BR" dirty="0" smtClean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4"/>
          <a:stretch/>
        </p:blipFill>
        <p:spPr>
          <a:xfrm>
            <a:off x="251520" y="2492896"/>
            <a:ext cx="4072767" cy="309634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71" y="1881275"/>
            <a:ext cx="3932028" cy="230416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417841"/>
            <a:ext cx="2440159" cy="244015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29" y="4185444"/>
            <a:ext cx="38004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rural: Manuseio de animais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Animais peçonhentos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endParaRPr lang="pt-BR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8" y="2588655"/>
            <a:ext cx="3246262" cy="216024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57" y="4395547"/>
            <a:ext cx="4860032" cy="238033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33" y="2098592"/>
            <a:ext cx="2963821" cy="22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4" r="28081"/>
          <a:stretch/>
        </p:blipFill>
        <p:spPr>
          <a:xfrm>
            <a:off x="7641810" y="4792859"/>
            <a:ext cx="1512169" cy="20776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65" y="4780345"/>
            <a:ext cx="2770206" cy="207765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90" y="2425376"/>
            <a:ext cx="2829754" cy="212231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316" y="4758542"/>
            <a:ext cx="2845532" cy="211937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" y="4765796"/>
            <a:ext cx="2789605" cy="209220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9832" cy="212658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90" y="-13034"/>
            <a:ext cx="2809875" cy="215265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2750" r="1964" b="51050"/>
          <a:stretch/>
        </p:blipFill>
        <p:spPr>
          <a:xfrm>
            <a:off x="127976" y="2397664"/>
            <a:ext cx="2931856" cy="215002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-4088" r="27118" b="4088"/>
          <a:stretch/>
        </p:blipFill>
        <p:spPr>
          <a:xfrm>
            <a:off x="6317302" y="2425376"/>
            <a:ext cx="2714116" cy="200575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/>
          <a:stretch/>
        </p:blipFill>
        <p:spPr>
          <a:xfrm>
            <a:off x="6276486" y="115841"/>
            <a:ext cx="2787463" cy="19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2133600"/>
            <a:ext cx="8229600" cy="2232025"/>
          </a:xfrm>
        </p:spPr>
        <p:txBody>
          <a:bodyPr rtlCol="0">
            <a:normAutofit lnSpcReduction="10000"/>
          </a:bodyPr>
          <a:lstStyle/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endParaRPr lang="pt-BR" altLang="pt-BR" sz="7200" b="1" i="1" dirty="0" smtClean="0"/>
          </a:p>
          <a:p>
            <a:pPr marL="182880" indent="-18288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altLang="pt-BR" sz="7200" b="1" i="1" dirty="0" smtClean="0">
                <a:solidFill>
                  <a:schemeClr val="folHlink"/>
                </a:solidFill>
              </a:rPr>
              <a:t>CONCEITO LEGAL</a:t>
            </a:r>
            <a:endParaRPr lang="pt-BR" altLang="pt-BR" sz="7200" dirty="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676456" cy="52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1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rural: Manuseio de animais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1792288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Abatedouros;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39" y="3933056"/>
            <a:ext cx="3616706" cy="27907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5" y="2211425"/>
            <a:ext cx="4612894" cy="318289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9113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5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rural: Manuseio de animais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1792288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Abatedouros;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endParaRPr lang="pt-BR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3280543" cy="244503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61" y="1987808"/>
            <a:ext cx="4074617" cy="271147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28" y="4705039"/>
            <a:ext cx="2813051" cy="205569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1" b="4374"/>
          <a:stretch/>
        </p:blipFill>
        <p:spPr>
          <a:xfrm>
            <a:off x="1123947" y="4131469"/>
            <a:ext cx="1974900" cy="25922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49" y="3527908"/>
            <a:ext cx="1617961" cy="292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rural: Manuseio de animais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1792288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Abatedouros;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endParaRPr lang="pt-BR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84" y="2420888"/>
            <a:ext cx="3399259" cy="380569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15" y="4005064"/>
            <a:ext cx="3069513" cy="26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79875" name="Espaço Reservado para Conteúdo 2"/>
          <p:cNvSpPr>
            <a:spLocks noGrp="1"/>
          </p:cNvSpPr>
          <p:nvPr>
            <p:ph idx="1"/>
          </p:nvPr>
        </p:nvSpPr>
        <p:spPr>
          <a:xfrm>
            <a:off x="182080" y="1916832"/>
            <a:ext cx="7543800" cy="46783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mtClean="0"/>
              <a:t> Choques elétricos;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pt-BR" altLang="pt-BR" smtClean="0"/>
          </a:p>
        </p:txBody>
      </p:sp>
      <p:pic>
        <p:nvPicPr>
          <p:cNvPr id="79877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79" y="1988840"/>
            <a:ext cx="2808313" cy="280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5" y="2305755"/>
            <a:ext cx="3390512" cy="25202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16832"/>
            <a:ext cx="2275313" cy="299505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4" y="4955044"/>
            <a:ext cx="2735205" cy="184179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3"/>
          <a:stretch/>
        </p:blipFill>
        <p:spPr>
          <a:xfrm>
            <a:off x="6351068" y="5006745"/>
            <a:ext cx="2424148" cy="17129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55718" r="50204" b="14163"/>
          <a:stretch/>
        </p:blipFill>
        <p:spPr>
          <a:xfrm>
            <a:off x="3902711" y="4943912"/>
            <a:ext cx="2277545" cy="17519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2" y="285551"/>
            <a:ext cx="8763265" cy="6572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7987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988840"/>
            <a:ext cx="7543800" cy="46783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dirty="0" smtClean="0"/>
              <a:t> Choques elétricos;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pt-BR" alt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2" y="2420888"/>
            <a:ext cx="3373669" cy="25302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97" y="3244827"/>
            <a:ext cx="3395083" cy="254303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r="22826"/>
          <a:stretch/>
        </p:blipFill>
        <p:spPr>
          <a:xfrm>
            <a:off x="6607188" y="3254475"/>
            <a:ext cx="252028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7987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988840"/>
            <a:ext cx="7543800" cy="46783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dirty="0" smtClean="0"/>
              <a:t> Choques elétricos;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pt-BR" altLang="pt-BR" dirty="0" smtClean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528485" cy="235305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46438"/>
            <a:ext cx="3323861" cy="24928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67421"/>
            <a:ext cx="2688299" cy="40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Intoxicações por produtos químicos;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pt-BR" dirty="0" smtClean="0"/>
              <a:t>- Dérmica, Inalação, </a:t>
            </a:r>
            <a:r>
              <a:rPr lang="pt-BR" dirty="0"/>
              <a:t>Ingestão</a:t>
            </a:r>
            <a:r>
              <a:rPr lang="pt-BR" dirty="0" smtClean="0"/>
              <a:t>   </a:t>
            </a:r>
          </a:p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endParaRPr lang="pt-BR" dirty="0" smtClean="0"/>
          </a:p>
        </p:txBody>
      </p:sp>
      <p:pic>
        <p:nvPicPr>
          <p:cNvPr id="8090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50208"/>
            <a:ext cx="268191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4"/>
          <a:stretch/>
        </p:blipFill>
        <p:spPr>
          <a:xfrm>
            <a:off x="467544" y="3050208"/>
            <a:ext cx="4852461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/>
                </a:solidFill>
              </a:rPr>
              <a:t>Principais acidentes de trabalho no meio rural</a:t>
            </a:r>
            <a:endParaRPr lang="pt-BR" b="1" dirty="0">
              <a:solidFill>
                <a:schemeClr val="accent3"/>
              </a:solidFill>
            </a:endParaRP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678362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 Intoxicações por produtos químicos;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pt-BR" dirty="0" smtClean="0"/>
              <a:t>- Dérmica, Inalação, </a:t>
            </a:r>
            <a:r>
              <a:rPr lang="pt-BR" dirty="0"/>
              <a:t>Ingestão</a:t>
            </a:r>
            <a:r>
              <a:rPr lang="pt-BR" dirty="0" smtClean="0"/>
              <a:t>   </a:t>
            </a:r>
          </a:p>
          <a:p>
            <a:pPr marL="182880" indent="-182880" eaLnBrk="1" fontAlgn="auto" hangingPunct="1">
              <a:buFont typeface="Arial" panose="020B0604020202020204" pitchFamily="34" charset="0"/>
              <a:buChar char="•"/>
              <a:defRPr/>
            </a:pPr>
            <a:endParaRPr lang="pt-BR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0" y="2942736"/>
            <a:ext cx="3509019" cy="23042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601998"/>
            <a:ext cx="2443653" cy="325600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75" y="2852936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129614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5400" b="1" i="1" dirty="0" smtClean="0">
                <a:solidFill>
                  <a:srgbClr val="FF0000"/>
                </a:solidFill>
              </a:rPr>
              <a:t>Devemos prevenir os acidentes!</a:t>
            </a:r>
            <a:endParaRPr lang="pt-BR" sz="5400" b="1" i="1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70401" y="2924944"/>
            <a:ext cx="72031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Suas consequências são irreparáveis...</a:t>
            </a:r>
            <a:endParaRPr lang="pt-B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8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908050"/>
            <a:ext cx="8353425" cy="5372100"/>
          </a:xfrm>
        </p:spPr>
        <p:txBody>
          <a:bodyPr rtlCol="0">
            <a:normAutofit fontScale="85000" lnSpcReduction="10000"/>
          </a:bodyPr>
          <a:lstStyle/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4000" b="1" dirty="0" smtClean="0">
                <a:solidFill>
                  <a:schemeClr val="folHlink"/>
                </a:solidFill>
              </a:rPr>
              <a:t>ACIDENTE </a:t>
            </a:r>
            <a:r>
              <a:rPr lang="pt-BR" sz="4000" b="1" dirty="0">
                <a:solidFill>
                  <a:schemeClr val="folHlink"/>
                </a:solidFill>
              </a:rPr>
              <a:t>DE </a:t>
            </a:r>
            <a:r>
              <a:rPr lang="pt-BR" sz="4000" b="1" dirty="0" smtClean="0">
                <a:solidFill>
                  <a:schemeClr val="folHlink"/>
                </a:solidFill>
              </a:rPr>
              <a:t>TRABALHO</a:t>
            </a: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pt-BR" sz="4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pt-BR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“É </a:t>
            </a: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AQUELE QUE OCORRE PELO EXERCÍCIO DO TRABALHO A SERVIÇO DA EMPRESA, </a:t>
            </a:r>
            <a:r>
              <a:rPr lang="pt-BR" sz="4000" b="1" dirty="0" smtClean="0">
                <a:solidFill>
                  <a:schemeClr val="accent3"/>
                </a:solidFill>
              </a:rPr>
              <a:t>INCLUSIVE NO PERCURSO INDO OU VOLTANDO DO LOCAL DE TRABALHO</a:t>
            </a:r>
            <a:r>
              <a:rPr lang="pt-BR" sz="4000" b="1" dirty="0" smtClean="0"/>
              <a:t>,</a:t>
            </a:r>
            <a:r>
              <a:rPr lang="pt-BR" sz="4000" dirty="0"/>
              <a:t/>
            </a:r>
            <a:br>
              <a:rPr lang="pt-BR" sz="4000" dirty="0"/>
            </a:br>
            <a:r>
              <a:rPr lang="pt-BR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</a:t>
            </a:r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PROVOCA LESÃO CORPORAL OU PERTURBAÇÃO FUNCIONAL QUE CAUSE A MORTE, A PERDA OU A REDUÇÃO, PERMANENTE OU TEMPORÁRIA DA CAPACIDADE PARA O TRABALHO”.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49500"/>
            <a:ext cx="9144000" cy="2592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7200" b="1" i="1" dirty="0">
                <a:solidFill>
                  <a:schemeClr val="folHlink"/>
                </a:solidFill>
              </a:rPr>
              <a:t>CONCEITO PREVENCIONISTA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endParaRPr lang="pt-BR" altLang="pt-BR" b="1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b="1" smtClean="0"/>
              <a:t>	</a:t>
            </a:r>
            <a:endParaRPr lang="pt-BR" altLang="pt-BR" sz="4000" b="1" smtClean="0"/>
          </a:p>
        </p:txBody>
      </p:sp>
    </p:spTree>
    <p:extLst>
      <p:ext uri="{BB962C8B-B14F-4D97-AF65-F5344CB8AC3E}">
        <p14:creationId xmlns:p14="http://schemas.microsoft.com/office/powerpoint/2010/main" val="29967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Referências</a:t>
            </a:r>
            <a:endParaRPr lang="pt-B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1923" name="Espaço Reservado para Conteúdo 2"/>
          <p:cNvSpPr>
            <a:spLocks noGrp="1"/>
          </p:cNvSpPr>
          <p:nvPr>
            <p:ph idx="1"/>
          </p:nvPr>
        </p:nvSpPr>
        <p:spPr>
          <a:xfrm>
            <a:off x="654050" y="2133600"/>
            <a:ext cx="8239125" cy="4205288"/>
          </a:xfrm>
        </p:spPr>
        <p:txBody>
          <a:bodyPr/>
          <a:lstStyle/>
          <a:p>
            <a:pPr algn="just" eaLnBrk="1" hangingPunct="1"/>
            <a:r>
              <a:rPr lang="pt-BR" altLang="pt-BR" sz="2400" smtClean="0"/>
              <a:t>CPT. Acidente de trabalho rural – garanta a segurança dos seus trabalhadores. Disponível em: </a:t>
            </a:r>
            <a:r>
              <a:rPr lang="pt-BR" altLang="pt-BR" sz="2400" smtClean="0">
                <a:hlinkClick r:id="rId2"/>
              </a:rPr>
              <a:t>http://www.cpt.com.br/cursos-administracaorural/artigos/ acidente-de-trabalho-rural-garanta-a-seguranca-dos-seus-trabalhadores#ixzz3iixZYjl7</a:t>
            </a:r>
            <a:r>
              <a:rPr lang="pt-BR" altLang="pt-BR" sz="2400" smtClean="0"/>
              <a:t>. Acesso em 13/08/2015 às 14:30. </a:t>
            </a:r>
            <a:endParaRPr lang="pt-BR" alt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m Tiras">
  <a:themeElements>
    <a:clrScheme name="Em Tira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Em Tira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m Tira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tint val="99000"/>
                <a:shade val="96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C3935CB6-B0E3-44A7-AB37-996D901F73AB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m Tiras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TM03090430[[fn=Em Tiras]]</Template>
  <TotalTime>2361</TotalTime>
  <Words>1692</Words>
  <Application>Microsoft Office PowerPoint</Application>
  <PresentationFormat>Apresentação na tela (4:3)</PresentationFormat>
  <Paragraphs>233</Paragraphs>
  <Slides>91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91</vt:i4>
      </vt:variant>
    </vt:vector>
  </HeadingPairs>
  <TitlesOfParts>
    <vt:vector size="97" baseType="lpstr">
      <vt:lpstr>AR CARTER</vt:lpstr>
      <vt:lpstr>Arial</vt:lpstr>
      <vt:lpstr>Calibri</vt:lpstr>
      <vt:lpstr>Corbel</vt:lpstr>
      <vt:lpstr>Wingdings</vt:lpstr>
      <vt:lpstr>Em Tiras</vt:lpstr>
      <vt:lpstr>Apresentação do PowerPoint</vt:lpstr>
      <vt:lpstr>CONCEITO PREVENCIONISTA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acidentes de Principais acidentes de trabalho no meio rural</vt:lpstr>
      <vt:lpstr>Principais acidentes de Principais acidentes de trabalho no meio rural</vt:lpstr>
      <vt:lpstr>Principais acidentes de Principais acidentes de trabalho no meio rural</vt:lpstr>
      <vt:lpstr>Principais acidentes de Principais acidentes de trabalho no meio rural</vt:lpstr>
      <vt:lpstr>Principais acidentes de Principais acidentes de trabalho no meio rural</vt:lpstr>
      <vt:lpstr>Principais acidentes de trabalho no meio rural</vt:lpstr>
      <vt:lpstr>Principais acidentes de trabalho no meio rural</vt:lpstr>
      <vt:lpstr>Principais acidentes de trabalho no meio rural: Manuseio de animais</vt:lpstr>
      <vt:lpstr>Principais acidentes de trabalho no meio rural: Manuseio de animais</vt:lpstr>
      <vt:lpstr>Principais acidentes de trabalho no meio rural: Manuseio de animais</vt:lpstr>
      <vt:lpstr>Principais acidentes de trabalho no meio rural: Manuseio de animais</vt:lpstr>
      <vt:lpstr>Principais acidentes de trabalho no meio rural: Manuseio de animais</vt:lpstr>
      <vt:lpstr>Principais acidentes de trabalho no meio rural: Manuseio de animais</vt:lpstr>
      <vt:lpstr>Apresentação do PowerPoint</vt:lpstr>
      <vt:lpstr>Apresentação do PowerPoint</vt:lpstr>
      <vt:lpstr>Principais acidentes de trabalho no meio rural: Manuseio de animais</vt:lpstr>
      <vt:lpstr>Principais acidentes de trabalho no meio rural: Manuseio de animais</vt:lpstr>
      <vt:lpstr>Principais acidentes de trabalho no meio rural: Manuseio de animais</vt:lpstr>
      <vt:lpstr>Principais acidentes de trabalho no meio rural</vt:lpstr>
      <vt:lpstr>Principais acidentes de trabalho no meio rural</vt:lpstr>
      <vt:lpstr>Principais acidentes de trabalho no meio rural</vt:lpstr>
      <vt:lpstr>Principais acidentes de trabalho no meio rural</vt:lpstr>
      <vt:lpstr>Principais acidentes de trabalho no meio rural</vt:lpstr>
      <vt:lpstr>Devemos prevenir os acidentes!</vt:lpstr>
      <vt:lpstr>CONCEITO PREVENCIONISTA</vt:lpstr>
      <vt:lpstr>Referências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MyNotebook</dc:creator>
  <cp:lastModifiedBy>Hélida Mesquita</cp:lastModifiedBy>
  <cp:revision>109</cp:revision>
  <dcterms:created xsi:type="dcterms:W3CDTF">2006-02-14T16:00:03Z</dcterms:created>
  <dcterms:modified xsi:type="dcterms:W3CDTF">2015-09-03T23:23:27Z</dcterms:modified>
</cp:coreProperties>
</file>