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9" r:id="rId4"/>
    <p:sldId id="266" r:id="rId5"/>
    <p:sldId id="265" r:id="rId6"/>
    <p:sldId id="258" r:id="rId7"/>
    <p:sldId id="259" r:id="rId8"/>
    <p:sldId id="260" r:id="rId9"/>
    <p:sldId id="261" r:id="rId10"/>
    <p:sldId id="263" r:id="rId11"/>
    <p:sldId id="264" r:id="rId12"/>
    <p:sldId id="267" r:id="rId13"/>
    <p:sldId id="268" r:id="rId14"/>
    <p:sldId id="269" r:id="rId15"/>
    <p:sldId id="270" r:id="rId16"/>
    <p:sldId id="271" r:id="rId17"/>
    <p:sldId id="273" r:id="rId18"/>
    <p:sldId id="274" r:id="rId19"/>
    <p:sldId id="275" r:id="rId20"/>
    <p:sldId id="272" r:id="rId21"/>
    <p:sldId id="285" r:id="rId22"/>
    <p:sldId id="262" r:id="rId23"/>
    <p:sldId id="276" r:id="rId24"/>
    <p:sldId id="284" r:id="rId25"/>
    <p:sldId id="277" r:id="rId26"/>
    <p:sldId id="278" r:id="rId27"/>
    <p:sldId id="280" r:id="rId28"/>
    <p:sldId id="283" r:id="rId29"/>
    <p:sldId id="281" r:id="rId30"/>
    <p:sldId id="282" r:id="rId31"/>
    <p:sldId id="286" r:id="rId32"/>
    <p:sldId id="287" r:id="rId33"/>
    <p:sldId id="288" r:id="rId34"/>
    <p:sldId id="289" r:id="rId35"/>
    <p:sldId id="290" r:id="rId36"/>
    <p:sldId id="292" r:id="rId37"/>
    <p:sldId id="293" r:id="rId38"/>
    <p:sldId id="291"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pt-BR" smtClean="0"/>
              <a:t>Clique para editar o título mestre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D52A52AD-7D34-4BCD-B40D-BA9DA1387726}" type="datetimeFigureOut">
              <a:rPr lang="pt-BR" smtClean="0"/>
              <a:t>04/02/2014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374355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52A52AD-7D34-4BCD-B40D-BA9DA1387726}" type="datetimeFigureOut">
              <a:rPr lang="pt-BR" smtClean="0"/>
              <a:t>04/02/2014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289417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52A52AD-7D34-4BCD-B40D-BA9DA1387726}" type="datetimeFigureOut">
              <a:rPr lang="pt-BR" smtClean="0"/>
              <a:t>04/02/2014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98660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pt-BR" smtClean="0"/>
              <a:t>Clique para editar o título mestre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52A52AD-7D34-4BCD-B40D-BA9DA1387726}" type="datetimeFigureOut">
              <a:rPr lang="pt-BR" smtClean="0"/>
              <a:t>04/02/2014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6C1E45-3EF3-4777-A836-73C1E294609E}" type="slidenum">
              <a:rPr lang="pt-BR" smtClean="0"/>
              <a:t>‹nº›</a:t>
            </a:fld>
            <a:endParaRPr lang="pt-BR"/>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12876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52A52AD-7D34-4BCD-B40D-BA9DA1387726}" type="datetimeFigureOut">
              <a:rPr lang="pt-BR" smtClean="0"/>
              <a:t>04/02/2014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61295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2A52AD-7D34-4BCD-B40D-BA9DA1387726}" type="datetimeFigureOut">
              <a:rPr lang="pt-BR" smtClean="0"/>
              <a:t>04/02/2014</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57865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2A52AD-7D34-4BCD-B40D-BA9DA1387726}" type="datetimeFigureOut">
              <a:rPr lang="pt-BR" smtClean="0"/>
              <a:t>04/02/2014</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158916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52A52AD-7D34-4BCD-B40D-BA9DA1387726}" type="datetimeFigureOut">
              <a:rPr lang="pt-BR" smtClean="0"/>
              <a:t>04/02/2014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103462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52A52AD-7D34-4BCD-B40D-BA9DA1387726}" type="datetimeFigureOut">
              <a:rPr lang="pt-BR" smtClean="0"/>
              <a:t>04/02/2014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213966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52A52AD-7D34-4BCD-B40D-BA9DA1387726}" type="datetimeFigureOut">
              <a:rPr lang="pt-BR" smtClean="0"/>
              <a:t>04/02/2014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131997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52A52AD-7D34-4BCD-B40D-BA9DA1387726}" type="datetimeFigureOut">
              <a:rPr lang="pt-BR" smtClean="0"/>
              <a:t>04/02/2014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150056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D52A52AD-7D34-4BCD-B40D-BA9DA1387726}" type="datetimeFigureOut">
              <a:rPr lang="pt-BR" smtClean="0"/>
              <a:t>04/02/2014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252109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D52A52AD-7D34-4BCD-B40D-BA9DA1387726}" type="datetimeFigureOut">
              <a:rPr lang="pt-BR" smtClean="0"/>
              <a:t>04/02/2014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298754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7" name="Date Placeholder 2"/>
          <p:cNvSpPr>
            <a:spLocks noGrp="1"/>
          </p:cNvSpPr>
          <p:nvPr>
            <p:ph type="dt" sz="half" idx="10"/>
          </p:nvPr>
        </p:nvSpPr>
        <p:spPr/>
        <p:txBody>
          <a:bodyPr/>
          <a:lstStyle/>
          <a:p>
            <a:fld id="{D52A52AD-7D34-4BCD-B40D-BA9DA1387726}" type="datetimeFigureOut">
              <a:rPr lang="pt-BR" smtClean="0"/>
              <a:t>04/02/2014</a:t>
            </a:fld>
            <a:endParaRPr lang="pt-BR"/>
          </a:p>
        </p:txBody>
      </p:sp>
      <p:sp>
        <p:nvSpPr>
          <p:cNvPr id="5" name="Footer Placeholder 3"/>
          <p:cNvSpPr>
            <a:spLocks noGrp="1"/>
          </p:cNvSpPr>
          <p:nvPr>
            <p:ph type="ftr" sz="quarter" idx="11"/>
          </p:nvPr>
        </p:nvSpPr>
        <p:spPr/>
        <p:txBody>
          <a:bodyPr/>
          <a:lstStyle/>
          <a:p>
            <a:endParaRPr lang="pt-BR"/>
          </a:p>
        </p:txBody>
      </p:sp>
      <p:sp>
        <p:nvSpPr>
          <p:cNvPr id="6" name="Slide Number Placeholder 4"/>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107487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52A52AD-7D34-4BCD-B40D-BA9DA1387726}" type="datetimeFigureOut">
              <a:rPr lang="pt-BR" smtClean="0"/>
              <a:t>04/02/2014</a:t>
            </a:fld>
            <a:endParaRPr lang="pt-BR"/>
          </a:p>
        </p:txBody>
      </p:sp>
      <p:sp>
        <p:nvSpPr>
          <p:cNvPr id="5" name="Footer Placeholder 2"/>
          <p:cNvSpPr>
            <a:spLocks noGrp="1"/>
          </p:cNvSpPr>
          <p:nvPr>
            <p:ph type="ftr" sz="quarter" idx="11"/>
          </p:nvPr>
        </p:nvSpPr>
        <p:spPr/>
        <p:txBody>
          <a:bodyPr/>
          <a:lstStyle/>
          <a:p>
            <a:endParaRPr lang="pt-BR"/>
          </a:p>
        </p:txBody>
      </p:sp>
      <p:sp>
        <p:nvSpPr>
          <p:cNvPr id="6" name="Slide Number Placeholder 3"/>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407825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Date Placeholder 4"/>
          <p:cNvSpPr>
            <a:spLocks noGrp="1"/>
          </p:cNvSpPr>
          <p:nvPr>
            <p:ph type="dt" sz="half" idx="10"/>
          </p:nvPr>
        </p:nvSpPr>
        <p:spPr/>
        <p:txBody>
          <a:bodyPr/>
          <a:lstStyle/>
          <a:p>
            <a:fld id="{D52A52AD-7D34-4BCD-B40D-BA9DA1387726}" type="datetimeFigureOut">
              <a:rPr lang="pt-BR" smtClean="0"/>
              <a:t>04/02/2014</a:t>
            </a:fld>
            <a:endParaRPr lang="pt-BR"/>
          </a:p>
        </p:txBody>
      </p:sp>
      <p:sp>
        <p:nvSpPr>
          <p:cNvPr id="5" name="Footer Placeholder 5"/>
          <p:cNvSpPr>
            <a:spLocks noGrp="1"/>
          </p:cNvSpPr>
          <p:nvPr>
            <p:ph type="ftr" sz="quarter" idx="11"/>
          </p:nvPr>
        </p:nvSpPr>
        <p:spPr/>
        <p:txBody>
          <a:bodyPr/>
          <a:lstStyle/>
          <a:p>
            <a:endParaRPr lang="pt-BR"/>
          </a:p>
        </p:txBody>
      </p:sp>
      <p:sp>
        <p:nvSpPr>
          <p:cNvPr id="6" name="Slide Number Placeholder 6"/>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145387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52A52AD-7D34-4BCD-B40D-BA9DA1387726}" type="datetimeFigureOut">
              <a:rPr lang="pt-BR" smtClean="0"/>
              <a:t>04/02/2014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B6C1E45-3EF3-4777-A836-73C1E294609E}" type="slidenum">
              <a:rPr lang="pt-BR" smtClean="0"/>
              <a:t>‹nº›</a:t>
            </a:fld>
            <a:endParaRPr lang="pt-BR"/>
          </a:p>
        </p:txBody>
      </p:sp>
    </p:spTree>
    <p:extLst>
      <p:ext uri="{BB962C8B-B14F-4D97-AF65-F5344CB8AC3E}">
        <p14:creationId xmlns:p14="http://schemas.microsoft.com/office/powerpoint/2010/main" val="220613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52A52AD-7D34-4BCD-B40D-BA9DA1387726}" type="datetimeFigureOut">
              <a:rPr lang="pt-BR" smtClean="0"/>
              <a:t>04/02/2014</a:t>
            </a:fld>
            <a:endParaRPr lang="pt-B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t-B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B6C1E45-3EF3-4777-A836-73C1E294609E}" type="slidenum">
              <a:rPr lang="pt-BR" smtClean="0"/>
              <a:t>‹nº›</a:t>
            </a:fld>
            <a:endParaRPr lang="pt-BR"/>
          </a:p>
        </p:txBody>
      </p:sp>
    </p:spTree>
    <p:extLst>
      <p:ext uri="{BB962C8B-B14F-4D97-AF65-F5344CB8AC3E}">
        <p14:creationId xmlns:p14="http://schemas.microsoft.com/office/powerpoint/2010/main" val="284480720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gif"/><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2.wdp"/><Relationship Id="rId7"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75535" y="1190223"/>
            <a:ext cx="6620968" cy="3329581"/>
          </a:xfrm>
        </p:spPr>
        <p:txBody>
          <a:bodyPr>
            <a:noAutofit/>
          </a:bodyPr>
          <a:lstStyle/>
          <a:p>
            <a:pPr algn="ctr"/>
            <a:r>
              <a:rPr lang="pt-BR" sz="5400" dirty="0" smtClean="0"/>
              <a:t>Avaliação dos </a:t>
            </a:r>
            <a:r>
              <a:rPr lang="pt-BR" sz="5400" b="1" dirty="0" smtClean="0"/>
              <a:t>riscos</a:t>
            </a:r>
            <a:r>
              <a:rPr lang="pt-BR" sz="5400" dirty="0" smtClean="0"/>
              <a:t> </a:t>
            </a:r>
            <a:r>
              <a:rPr lang="pt-BR" sz="5400" dirty="0"/>
              <a:t>à segurança e saúde na atividade </a:t>
            </a:r>
            <a:r>
              <a:rPr lang="pt-BR" sz="5400" dirty="0" smtClean="0"/>
              <a:t>rural</a:t>
            </a:r>
            <a:endParaRPr lang="pt-BR" sz="5400" dirty="0"/>
          </a:p>
        </p:txBody>
      </p:sp>
      <p:sp>
        <p:nvSpPr>
          <p:cNvPr id="3" name="Subtítulo 2"/>
          <p:cNvSpPr>
            <a:spLocks noGrp="1"/>
          </p:cNvSpPr>
          <p:nvPr>
            <p:ph type="subTitle" idx="1"/>
          </p:nvPr>
        </p:nvSpPr>
        <p:spPr/>
        <p:txBody>
          <a:bodyPr/>
          <a:lstStyle/>
          <a:p>
            <a:pPr algn="r"/>
            <a:r>
              <a:rPr lang="pt-BR" dirty="0" smtClean="0"/>
              <a:t>Prof.ª Hélida Mesquita</a:t>
            </a:r>
            <a:endParaRPr lang="pt-BR" dirty="0"/>
          </a:p>
        </p:txBody>
      </p:sp>
    </p:spTree>
    <p:extLst>
      <p:ext uri="{BB962C8B-B14F-4D97-AF65-F5344CB8AC3E}">
        <p14:creationId xmlns:p14="http://schemas.microsoft.com/office/powerpoint/2010/main" val="4163099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Avaliação</a:t>
            </a:r>
            <a:endParaRPr lang="pt-BR" dirty="0"/>
          </a:p>
        </p:txBody>
      </p:sp>
      <p:sp>
        <p:nvSpPr>
          <p:cNvPr id="3" name="Espaço Reservado para Conteúdo 2"/>
          <p:cNvSpPr>
            <a:spLocks noGrp="1"/>
          </p:cNvSpPr>
          <p:nvPr>
            <p:ph idx="1"/>
          </p:nvPr>
        </p:nvSpPr>
        <p:spPr>
          <a:xfrm>
            <a:off x="814820" y="1622738"/>
            <a:ext cx="7878419" cy="4848841"/>
          </a:xfrm>
        </p:spPr>
        <p:txBody>
          <a:bodyPr>
            <a:normAutofit/>
          </a:bodyPr>
          <a:lstStyle/>
          <a:p>
            <a:pPr marL="0" indent="0" algn="just">
              <a:buNone/>
            </a:pPr>
            <a:r>
              <a:rPr lang="pt-BR" sz="3200" b="1" dirty="0" smtClean="0"/>
              <a:t>Avaliação dos riscos:</a:t>
            </a:r>
          </a:p>
          <a:p>
            <a:pPr marL="0" indent="0" algn="just">
              <a:buNone/>
            </a:pPr>
            <a:endParaRPr lang="pt-BR" sz="3200" b="1" dirty="0" smtClean="0"/>
          </a:p>
          <a:p>
            <a:pPr marL="0" indent="0" algn="just">
              <a:buNone/>
            </a:pPr>
            <a:endParaRPr lang="pt-BR" sz="3200" b="1" dirty="0" smtClean="0"/>
          </a:p>
          <a:p>
            <a:pPr marL="0" indent="0" algn="just">
              <a:buNone/>
            </a:pPr>
            <a:endParaRPr lang="pt-BR" sz="3200" b="1" dirty="0"/>
          </a:p>
          <a:p>
            <a:pPr algn="just"/>
            <a:endParaRPr lang="pt-BR" sz="3200" b="1" dirty="0" smtClean="0"/>
          </a:p>
          <a:p>
            <a:pPr algn="just"/>
            <a:endParaRPr lang="pt-BR" sz="3200" dirty="0"/>
          </a:p>
          <a:p>
            <a:pPr algn="just"/>
            <a:endParaRPr lang="pt-BR" sz="32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477" y="232777"/>
            <a:ext cx="1466613" cy="1609903"/>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521" y="2644544"/>
            <a:ext cx="3312956" cy="3827035"/>
          </a:xfrm>
          <a:prstGeom prst="rect">
            <a:avLst/>
          </a:prstGeom>
        </p:spPr>
      </p:pic>
    </p:spTree>
    <p:extLst>
      <p:ext uri="{BB962C8B-B14F-4D97-AF65-F5344CB8AC3E}">
        <p14:creationId xmlns:p14="http://schemas.microsoft.com/office/powerpoint/2010/main" val="336674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Avaliação</a:t>
            </a:r>
            <a:endParaRPr lang="pt-BR" dirty="0"/>
          </a:p>
        </p:txBody>
      </p:sp>
      <p:sp>
        <p:nvSpPr>
          <p:cNvPr id="3" name="Espaço Reservado para Conteúdo 2"/>
          <p:cNvSpPr>
            <a:spLocks noGrp="1"/>
          </p:cNvSpPr>
          <p:nvPr>
            <p:ph idx="1"/>
          </p:nvPr>
        </p:nvSpPr>
        <p:spPr>
          <a:xfrm>
            <a:off x="814820" y="1622738"/>
            <a:ext cx="7878419" cy="4848841"/>
          </a:xfrm>
        </p:spPr>
        <p:txBody>
          <a:bodyPr>
            <a:normAutofit/>
          </a:bodyPr>
          <a:lstStyle/>
          <a:p>
            <a:pPr marL="0" indent="0" algn="just">
              <a:buNone/>
            </a:pPr>
            <a:r>
              <a:rPr lang="pt-BR" sz="3200" b="1" dirty="0" smtClean="0"/>
              <a:t>Avaliação dos riscos:</a:t>
            </a:r>
          </a:p>
          <a:p>
            <a:pPr algn="just"/>
            <a:r>
              <a:rPr lang="pt-BR" sz="2800" dirty="0" smtClean="0"/>
              <a:t>O foco </a:t>
            </a:r>
            <a:r>
              <a:rPr lang="pt-BR" sz="2800" dirty="0"/>
              <a:t>principal da análise de riscos </a:t>
            </a:r>
            <a:r>
              <a:rPr lang="pt-BR" sz="2800" dirty="0" smtClean="0"/>
              <a:t>nos locais </a:t>
            </a:r>
            <a:r>
              <a:rPr lang="pt-BR" sz="2800" dirty="0"/>
              <a:t>de trabalho é a </a:t>
            </a:r>
            <a:r>
              <a:rPr lang="pt-BR" sz="2800" b="1" dirty="0"/>
              <a:t>prevenção</a:t>
            </a:r>
            <a:r>
              <a:rPr lang="pt-BR" sz="2800" dirty="0"/>
              <a:t>, ou seja, </a:t>
            </a:r>
            <a:r>
              <a:rPr lang="pt-BR" sz="2800" dirty="0" smtClean="0"/>
              <a:t>os riscos </a:t>
            </a:r>
            <a:r>
              <a:rPr lang="pt-BR" sz="2800" dirty="0"/>
              <a:t>devem ser eliminados sempre que </a:t>
            </a:r>
            <a:r>
              <a:rPr lang="pt-BR" sz="2800" dirty="0" smtClean="0"/>
              <a:t>possível, e </a:t>
            </a:r>
            <a:r>
              <a:rPr lang="pt-BR" sz="2800" dirty="0"/>
              <a:t>o controle dos riscos existentes </a:t>
            </a:r>
            <a:r>
              <a:rPr lang="pt-BR" sz="2800" dirty="0" smtClean="0"/>
              <a:t>deve seguir </a:t>
            </a:r>
            <a:r>
              <a:rPr lang="pt-BR" sz="2800" dirty="0"/>
              <a:t>os padrões de qualidade mais </a:t>
            </a:r>
            <a:r>
              <a:rPr lang="pt-BR" sz="2800" dirty="0" smtClean="0"/>
              <a:t>elevados em </a:t>
            </a:r>
            <a:r>
              <a:rPr lang="pt-BR" sz="2800" dirty="0"/>
              <a:t>termos técnicos e </a:t>
            </a:r>
            <a:r>
              <a:rPr lang="pt-BR" sz="2800" dirty="0" smtClean="0"/>
              <a:t>gerenciais.</a:t>
            </a:r>
            <a:endParaRPr lang="pt-BR" sz="2800" b="1" dirty="0" smtClean="0"/>
          </a:p>
          <a:p>
            <a:pPr marL="0" indent="0" algn="just">
              <a:buNone/>
            </a:pPr>
            <a:endParaRPr lang="pt-BR" sz="3200" b="1" dirty="0" smtClean="0"/>
          </a:p>
          <a:p>
            <a:pPr marL="0" indent="0" algn="just">
              <a:buNone/>
            </a:pPr>
            <a:endParaRPr lang="pt-BR" sz="3200" b="1" dirty="0" smtClean="0"/>
          </a:p>
          <a:p>
            <a:pPr marL="0" indent="0" algn="just">
              <a:buNone/>
            </a:pPr>
            <a:endParaRPr lang="pt-BR" sz="3200" b="1" dirty="0"/>
          </a:p>
          <a:p>
            <a:pPr algn="just"/>
            <a:endParaRPr lang="pt-BR" sz="3200" b="1" dirty="0" smtClean="0"/>
          </a:p>
          <a:p>
            <a:pPr algn="just"/>
            <a:endParaRPr lang="pt-BR" sz="3200" dirty="0"/>
          </a:p>
          <a:p>
            <a:pPr algn="just"/>
            <a:endParaRPr lang="pt-BR" sz="32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477" y="232777"/>
            <a:ext cx="1466613" cy="1609903"/>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783" y="5117534"/>
            <a:ext cx="1746786" cy="1564829"/>
          </a:xfrm>
          <a:prstGeom prst="rect">
            <a:avLst/>
          </a:prstGeom>
        </p:spPr>
      </p:pic>
    </p:spTree>
    <p:extLst>
      <p:ext uri="{BB962C8B-B14F-4D97-AF65-F5344CB8AC3E}">
        <p14:creationId xmlns:p14="http://schemas.microsoft.com/office/powerpoint/2010/main" val="1131516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891" y="3420851"/>
            <a:ext cx="2536200" cy="1772563"/>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915" y="3590459"/>
            <a:ext cx="2466975" cy="3286125"/>
          </a:xfrm>
          <a:prstGeom prst="rect">
            <a:avLst/>
          </a:prstGeom>
        </p:spPr>
      </p:pic>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185540"/>
            <a:ext cx="2747946" cy="1691044"/>
          </a:xfrm>
          <a:prstGeom prst="rect">
            <a:avLst/>
          </a:prstGeom>
        </p:spPr>
      </p:pic>
      <p:pic>
        <p:nvPicPr>
          <p:cNvPr id="10" name="Image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05" y="3061465"/>
            <a:ext cx="2857500" cy="2124075"/>
          </a:xfrm>
          <a:prstGeom prst="rect">
            <a:avLst/>
          </a:prstGeom>
        </p:spPr>
      </p:pic>
      <p:sp>
        <p:nvSpPr>
          <p:cNvPr id="2" name="Título 1"/>
          <p:cNvSpPr>
            <a:spLocks noGrp="1"/>
          </p:cNvSpPr>
          <p:nvPr>
            <p:ph type="title"/>
          </p:nvPr>
        </p:nvSpPr>
        <p:spPr/>
        <p:txBody>
          <a:bodyPr/>
          <a:lstStyle/>
          <a:p>
            <a:r>
              <a:rPr lang="pt-BR" dirty="0"/>
              <a:t>Riscos</a:t>
            </a:r>
            <a:r>
              <a:rPr lang="pt-BR" dirty="0" smtClean="0"/>
              <a:t>: prevenção</a:t>
            </a:r>
            <a:endParaRPr lang="pt-BR" dirty="0"/>
          </a:p>
        </p:txBody>
      </p:sp>
      <p:sp>
        <p:nvSpPr>
          <p:cNvPr id="3" name="Espaço Reservado para Conteúdo 2"/>
          <p:cNvSpPr>
            <a:spLocks noGrp="1"/>
          </p:cNvSpPr>
          <p:nvPr>
            <p:ph idx="1"/>
          </p:nvPr>
        </p:nvSpPr>
        <p:spPr>
          <a:xfrm>
            <a:off x="814820" y="1622738"/>
            <a:ext cx="7878419" cy="4848841"/>
          </a:xfrm>
        </p:spPr>
        <p:txBody>
          <a:bodyPr>
            <a:normAutofit/>
          </a:bodyPr>
          <a:lstStyle/>
          <a:p>
            <a:pPr marL="0" indent="0" algn="just">
              <a:buNone/>
            </a:pPr>
            <a:r>
              <a:rPr lang="pt-BR" sz="3200" dirty="0" smtClean="0"/>
              <a:t>Quase toda situação perigosa que possa oferecer risco pode ser evitada:</a:t>
            </a:r>
          </a:p>
          <a:p>
            <a:pPr marL="0" indent="0" algn="just">
              <a:buNone/>
            </a:pPr>
            <a:endParaRPr lang="pt-BR" sz="3200" b="1" dirty="0" smtClean="0"/>
          </a:p>
          <a:p>
            <a:pPr marL="0" indent="0" algn="just">
              <a:buNone/>
            </a:pPr>
            <a:endParaRPr lang="pt-BR" sz="3200" b="1" dirty="0" smtClean="0"/>
          </a:p>
          <a:p>
            <a:pPr marL="0" indent="0" algn="just">
              <a:buNone/>
            </a:pPr>
            <a:endParaRPr lang="pt-BR" sz="3200" b="1" dirty="0"/>
          </a:p>
          <a:p>
            <a:pPr algn="just"/>
            <a:endParaRPr lang="pt-BR" sz="3200" b="1" dirty="0" smtClean="0"/>
          </a:p>
          <a:p>
            <a:pPr algn="just"/>
            <a:endParaRPr lang="pt-BR" sz="3200" dirty="0"/>
          </a:p>
          <a:p>
            <a:pPr algn="just"/>
            <a:endParaRPr lang="pt-BR" sz="3200" dirty="0"/>
          </a:p>
        </p:txBody>
      </p:sp>
      <p:sp>
        <p:nvSpPr>
          <p:cNvPr id="4" name="Retângulo 3"/>
          <p:cNvSpPr/>
          <p:nvPr/>
        </p:nvSpPr>
        <p:spPr>
          <a:xfrm>
            <a:off x="2536915" y="3778159"/>
            <a:ext cx="4434227" cy="923330"/>
          </a:xfrm>
          <a:prstGeom prst="rect">
            <a:avLst/>
          </a:prstGeom>
          <a:noFill/>
        </p:spPr>
        <p:txBody>
          <a:bodyPr wrap="none" lIns="91440" tIns="45720" rIns="91440" bIns="45720">
            <a:spAutoFit/>
          </a:bodyPr>
          <a:lstStyle/>
          <a:p>
            <a:pPr algn="ctr"/>
            <a:r>
              <a:rPr lang="pt-BR" sz="5400" b="1" cap="none" spc="0" dirty="0" smtClean="0">
                <a:ln w="0"/>
                <a:solidFill>
                  <a:srgbClr val="FF0000"/>
                </a:solidFill>
                <a:effectLst>
                  <a:outerShdw blurRad="38100" dist="25400" dir="5400000" algn="ctr" rotWithShape="0">
                    <a:srgbClr val="6E747A">
                      <a:alpha val="43000"/>
                    </a:srgbClr>
                  </a:outerShdw>
                </a:effectLst>
              </a:rPr>
              <a:t>PREVENÇÃO</a:t>
            </a:r>
            <a:endParaRPr lang="pt-BR" sz="5400" b="1" cap="none" spc="0" dirty="0">
              <a:ln w="0"/>
              <a:solidFill>
                <a:srgbClr val="FF0000"/>
              </a:solidFill>
              <a:effectLst>
                <a:outerShdw blurRad="38100" dist="25400" dir="5400000" algn="ctr" rotWithShape="0">
                  <a:srgbClr val="6E747A">
                    <a:alpha val="43000"/>
                  </a:srgbClr>
                </a:outerShdw>
              </a:effectLst>
            </a:endParaRPr>
          </a:p>
        </p:txBody>
      </p:sp>
      <p:pic>
        <p:nvPicPr>
          <p:cNvPr id="9" name="Image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7005" y="4047158"/>
            <a:ext cx="1776995" cy="1177894"/>
          </a:xfrm>
          <a:prstGeom prst="rect">
            <a:avLst/>
          </a:prstGeom>
        </p:spPr>
      </p:pic>
      <p:pic>
        <p:nvPicPr>
          <p:cNvPr id="12" name="Imagem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9951" y="5193414"/>
            <a:ext cx="2850249" cy="1673184"/>
          </a:xfrm>
          <a:prstGeom prst="rect">
            <a:avLst/>
          </a:prstGeom>
        </p:spPr>
      </p:pic>
    </p:spTree>
    <p:extLst>
      <p:ext uri="{BB962C8B-B14F-4D97-AF65-F5344CB8AC3E}">
        <p14:creationId xmlns:p14="http://schemas.microsoft.com/office/powerpoint/2010/main" val="29788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Avaliação</a:t>
            </a:r>
            <a:endParaRPr lang="pt-BR" dirty="0"/>
          </a:p>
        </p:txBody>
      </p:sp>
      <p:sp>
        <p:nvSpPr>
          <p:cNvPr id="3" name="Espaço Reservado para Conteúdo 2"/>
          <p:cNvSpPr>
            <a:spLocks noGrp="1"/>
          </p:cNvSpPr>
          <p:nvPr>
            <p:ph idx="1"/>
          </p:nvPr>
        </p:nvSpPr>
        <p:spPr>
          <a:xfrm>
            <a:off x="814820" y="1622738"/>
            <a:ext cx="7878419" cy="5074276"/>
          </a:xfrm>
        </p:spPr>
        <p:txBody>
          <a:bodyPr>
            <a:normAutofit fontScale="70000" lnSpcReduction="20000"/>
          </a:bodyPr>
          <a:lstStyle/>
          <a:p>
            <a:pPr marL="0" indent="0" algn="just">
              <a:buNone/>
            </a:pPr>
            <a:r>
              <a:rPr lang="pt-BR" sz="3200" b="1" dirty="0" smtClean="0"/>
              <a:t>Processo </a:t>
            </a:r>
            <a:r>
              <a:rPr lang="pt-BR" sz="3200" b="1" dirty="0"/>
              <a:t>de análise ou avaliação de </a:t>
            </a:r>
            <a:r>
              <a:rPr lang="pt-BR" sz="3200" b="1" dirty="0" smtClean="0"/>
              <a:t>riscos:</a:t>
            </a:r>
          </a:p>
          <a:p>
            <a:pPr marL="0" indent="0" algn="just">
              <a:buNone/>
            </a:pPr>
            <a:r>
              <a:rPr lang="pt-BR" sz="3200" dirty="0"/>
              <a:t>1 –Identificar o agente nocivo de risco</a:t>
            </a:r>
            <a:r>
              <a:rPr lang="pt-BR" sz="3200" dirty="0" smtClean="0"/>
              <a:t>;</a:t>
            </a:r>
          </a:p>
          <a:p>
            <a:pPr marL="0" indent="0" algn="just">
              <a:buNone/>
            </a:pPr>
            <a:r>
              <a:rPr lang="pt-BR" sz="3200" dirty="0" smtClean="0"/>
              <a:t>2 </a:t>
            </a:r>
            <a:r>
              <a:rPr lang="pt-BR" sz="3200" dirty="0"/>
              <a:t>–Verificar a intensidade ou concentração</a:t>
            </a:r>
            <a:r>
              <a:rPr lang="pt-BR" sz="3200" dirty="0" smtClean="0"/>
              <a:t>;</a:t>
            </a:r>
          </a:p>
          <a:p>
            <a:pPr marL="0" indent="0" algn="just">
              <a:buNone/>
            </a:pPr>
            <a:r>
              <a:rPr lang="pt-BR" sz="3200" dirty="0" smtClean="0"/>
              <a:t>3 </a:t>
            </a:r>
            <a:r>
              <a:rPr lang="pt-BR" sz="3200" dirty="0"/>
              <a:t>–A forma de exposição do trabalhador</a:t>
            </a:r>
            <a:r>
              <a:rPr lang="pt-BR" sz="3200" dirty="0" smtClean="0"/>
              <a:t>;</a:t>
            </a:r>
          </a:p>
          <a:p>
            <a:pPr marL="0" indent="0" algn="just">
              <a:buNone/>
            </a:pPr>
            <a:r>
              <a:rPr lang="pt-BR" sz="3200" dirty="0" smtClean="0"/>
              <a:t>4 </a:t>
            </a:r>
            <a:r>
              <a:rPr lang="pt-BR" sz="3200" dirty="0"/>
              <a:t>–O tempo de exposição frente ao risco</a:t>
            </a:r>
            <a:r>
              <a:rPr lang="pt-BR" sz="3200" dirty="0" smtClean="0"/>
              <a:t>:</a:t>
            </a:r>
          </a:p>
          <a:p>
            <a:pPr marL="0" indent="0" algn="just">
              <a:buNone/>
            </a:pPr>
            <a:r>
              <a:rPr lang="pt-BR" sz="3200" dirty="0" smtClean="0"/>
              <a:t>Eventual/ Esporádico/ Ocasional </a:t>
            </a:r>
          </a:p>
          <a:p>
            <a:pPr marL="0" indent="0" algn="just">
              <a:buNone/>
            </a:pPr>
            <a:r>
              <a:rPr lang="pt-BR" sz="3200" dirty="0" smtClean="0"/>
              <a:t>Habitual </a:t>
            </a:r>
          </a:p>
          <a:p>
            <a:pPr marL="0" indent="0" algn="just">
              <a:buNone/>
            </a:pPr>
            <a:r>
              <a:rPr lang="pt-BR" sz="3200" dirty="0" smtClean="0"/>
              <a:t>Intermitente </a:t>
            </a:r>
          </a:p>
          <a:p>
            <a:pPr marL="0" indent="0" algn="just">
              <a:buNone/>
            </a:pPr>
            <a:r>
              <a:rPr lang="pt-BR" sz="3200" dirty="0" smtClean="0"/>
              <a:t>Permanente</a:t>
            </a:r>
          </a:p>
          <a:p>
            <a:pPr marL="0" indent="0" algn="just">
              <a:buNone/>
            </a:pPr>
            <a:r>
              <a:rPr lang="pt-BR" sz="3200" dirty="0" smtClean="0"/>
              <a:t>5 </a:t>
            </a:r>
            <a:r>
              <a:rPr lang="pt-BR" sz="3200" dirty="0"/>
              <a:t>–Eficácia das medidas de controle</a:t>
            </a:r>
            <a:r>
              <a:rPr lang="pt-BR" sz="3200" dirty="0" smtClean="0"/>
              <a:t>;</a:t>
            </a:r>
          </a:p>
          <a:p>
            <a:pPr marL="0" indent="0" algn="just">
              <a:buNone/>
            </a:pPr>
            <a:r>
              <a:rPr lang="pt-BR" sz="3200" dirty="0" smtClean="0"/>
              <a:t>6 </a:t>
            </a:r>
            <a:r>
              <a:rPr lang="pt-BR" sz="3200" dirty="0"/>
              <a:t>–Estimar o grau de potencialidade dos riscos</a:t>
            </a:r>
            <a:r>
              <a:rPr lang="pt-BR" sz="3200" dirty="0" smtClean="0"/>
              <a:t>;</a:t>
            </a:r>
          </a:p>
          <a:p>
            <a:pPr marL="0" indent="0" algn="just">
              <a:buNone/>
            </a:pPr>
            <a:r>
              <a:rPr lang="pt-BR" sz="3200" dirty="0" smtClean="0"/>
              <a:t>7 </a:t>
            </a:r>
            <a:r>
              <a:rPr lang="pt-BR" sz="3200" dirty="0"/>
              <a:t>–Possíveis danos ou </a:t>
            </a:r>
            <a:r>
              <a:rPr lang="pt-BR" sz="3200" dirty="0" smtClean="0"/>
              <a:t>consequências para </a:t>
            </a:r>
            <a:r>
              <a:rPr lang="pt-BR" sz="3200" dirty="0"/>
              <a:t>a saúde.</a:t>
            </a:r>
            <a:endParaRPr lang="pt-BR" sz="3200" b="1" dirty="0" smtClean="0"/>
          </a:p>
          <a:p>
            <a:pPr marL="0" indent="0" algn="just">
              <a:buNone/>
            </a:pPr>
            <a:endParaRPr lang="pt-BR" sz="3200" b="1" dirty="0"/>
          </a:p>
          <a:p>
            <a:pPr algn="just"/>
            <a:endParaRPr lang="pt-BR" sz="3200" b="1" dirty="0" smtClean="0"/>
          </a:p>
          <a:p>
            <a:pPr algn="just"/>
            <a:endParaRPr lang="pt-BR" sz="3200" dirty="0"/>
          </a:p>
          <a:p>
            <a:pPr algn="just"/>
            <a:endParaRPr lang="pt-BR" sz="32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477" y="0"/>
            <a:ext cx="1466613" cy="1609903"/>
          </a:xfrm>
          <a:prstGeom prst="rect">
            <a:avLst/>
          </a:prstGeom>
        </p:spPr>
      </p:pic>
    </p:spTree>
    <p:extLst>
      <p:ext uri="{BB962C8B-B14F-4D97-AF65-F5344CB8AC3E}">
        <p14:creationId xmlns:p14="http://schemas.microsoft.com/office/powerpoint/2010/main" val="238609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Avaliação</a:t>
            </a:r>
            <a:endParaRPr lang="pt-BR" dirty="0"/>
          </a:p>
        </p:txBody>
      </p:sp>
      <p:sp>
        <p:nvSpPr>
          <p:cNvPr id="3" name="Espaço Reservado para Conteúdo 2"/>
          <p:cNvSpPr>
            <a:spLocks noGrp="1"/>
          </p:cNvSpPr>
          <p:nvPr>
            <p:ph idx="1"/>
          </p:nvPr>
        </p:nvSpPr>
        <p:spPr>
          <a:xfrm>
            <a:off x="814820" y="1622738"/>
            <a:ext cx="7878419" cy="5074276"/>
          </a:xfrm>
        </p:spPr>
        <p:txBody>
          <a:bodyPr>
            <a:normAutofit fontScale="92500" lnSpcReduction="10000"/>
          </a:bodyPr>
          <a:lstStyle/>
          <a:p>
            <a:pPr marL="0" indent="0" algn="just">
              <a:buNone/>
            </a:pPr>
            <a:r>
              <a:rPr lang="pt-BR" sz="3200" b="1" i="1" dirty="0" smtClean="0"/>
              <a:t>Classificação</a:t>
            </a:r>
          </a:p>
          <a:p>
            <a:pPr algn="just"/>
            <a:r>
              <a:rPr lang="pt-BR" sz="3200" b="1" i="1" dirty="0" smtClean="0"/>
              <a:t>De </a:t>
            </a:r>
            <a:r>
              <a:rPr lang="pt-BR" sz="3200" b="1" i="1" dirty="0"/>
              <a:t>acordo com o Ministério do Trabalho, os </a:t>
            </a:r>
            <a:r>
              <a:rPr lang="pt-BR" sz="3200" b="1" i="1" dirty="0" smtClean="0"/>
              <a:t>perigos no </a:t>
            </a:r>
            <a:r>
              <a:rPr lang="pt-BR" sz="3200" b="1" i="1" dirty="0"/>
              <a:t>ambiente laboral podem ser classificados em cinco </a:t>
            </a:r>
            <a:r>
              <a:rPr lang="pt-BR" sz="3200" b="1" i="1" dirty="0" smtClean="0"/>
              <a:t>tipos:</a:t>
            </a:r>
          </a:p>
          <a:p>
            <a:pPr marL="514350" indent="-514350" algn="just">
              <a:buAutoNum type="arabicPeriod"/>
            </a:pPr>
            <a:r>
              <a:rPr lang="pt-BR" sz="3200" i="1" dirty="0" smtClean="0"/>
              <a:t>Risco de Acidente</a:t>
            </a:r>
          </a:p>
          <a:p>
            <a:pPr marL="514350" indent="-514350" algn="just">
              <a:buAutoNum type="arabicPeriod"/>
            </a:pPr>
            <a:r>
              <a:rPr lang="pt-BR" sz="3200" i="1" dirty="0" smtClean="0"/>
              <a:t>Risco Ergonômico</a:t>
            </a:r>
          </a:p>
          <a:p>
            <a:pPr marL="514350" indent="-514350" algn="just">
              <a:buAutoNum type="arabicPeriod"/>
            </a:pPr>
            <a:r>
              <a:rPr lang="pt-BR" sz="3200" i="1" dirty="0" smtClean="0"/>
              <a:t>Risco Físico</a:t>
            </a:r>
          </a:p>
          <a:p>
            <a:pPr marL="514350" indent="-514350" algn="just">
              <a:buAutoNum type="arabicPeriod"/>
            </a:pPr>
            <a:r>
              <a:rPr lang="pt-BR" sz="3200" i="1" dirty="0" smtClean="0"/>
              <a:t>Risco Químico</a:t>
            </a:r>
          </a:p>
          <a:p>
            <a:pPr marL="514350" indent="-514350" algn="just">
              <a:buAutoNum type="arabicPeriod"/>
            </a:pPr>
            <a:r>
              <a:rPr lang="pt-BR" sz="3200" i="1" dirty="0" smtClean="0"/>
              <a:t>Risco Biológico</a:t>
            </a:r>
          </a:p>
          <a:p>
            <a:pPr marL="514350" indent="-514350" algn="just">
              <a:buAutoNum type="arabicPeriod"/>
            </a:pPr>
            <a:endParaRPr lang="pt-BR" sz="3200" dirty="0"/>
          </a:p>
          <a:p>
            <a:pPr algn="just"/>
            <a:endParaRPr lang="pt-BR" sz="3200" b="1" dirty="0" smtClean="0"/>
          </a:p>
          <a:p>
            <a:pPr algn="just"/>
            <a:endParaRPr lang="pt-BR" sz="3200" dirty="0"/>
          </a:p>
          <a:p>
            <a:pPr algn="just"/>
            <a:endParaRPr lang="pt-BR" sz="32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477" y="0"/>
            <a:ext cx="1466613" cy="1609903"/>
          </a:xfrm>
          <a:prstGeom prst="rect">
            <a:avLst/>
          </a:prstGeom>
        </p:spPr>
      </p:pic>
    </p:spTree>
    <p:extLst>
      <p:ext uri="{BB962C8B-B14F-4D97-AF65-F5344CB8AC3E}">
        <p14:creationId xmlns:p14="http://schemas.microsoft.com/office/powerpoint/2010/main" val="33534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Avaliação</a:t>
            </a:r>
            <a:endParaRPr lang="pt-BR" dirty="0"/>
          </a:p>
        </p:txBody>
      </p:sp>
      <p:sp>
        <p:nvSpPr>
          <p:cNvPr id="3" name="Espaço Reservado para Conteúdo 2"/>
          <p:cNvSpPr>
            <a:spLocks noGrp="1"/>
          </p:cNvSpPr>
          <p:nvPr>
            <p:ph idx="1"/>
          </p:nvPr>
        </p:nvSpPr>
        <p:spPr>
          <a:xfrm>
            <a:off x="814820" y="1622738"/>
            <a:ext cx="7878419" cy="5074276"/>
          </a:xfrm>
        </p:spPr>
        <p:txBody>
          <a:bodyPr>
            <a:normAutofit lnSpcReduction="10000"/>
          </a:bodyPr>
          <a:lstStyle/>
          <a:p>
            <a:r>
              <a:rPr lang="pt-BR" sz="3200" b="1" dirty="0" smtClean="0"/>
              <a:t>Risco </a:t>
            </a:r>
            <a:r>
              <a:rPr lang="pt-BR" sz="3200" b="1" dirty="0"/>
              <a:t>de acidente</a:t>
            </a:r>
          </a:p>
          <a:p>
            <a:pPr marL="0" indent="0" algn="just">
              <a:buNone/>
            </a:pPr>
            <a:r>
              <a:rPr lang="pt-BR" sz="3200" dirty="0"/>
              <a:t>Qualquer fator que coloque o trabalhador em situação vulnerável e </a:t>
            </a:r>
            <a:r>
              <a:rPr lang="pt-BR" sz="3200" dirty="0" smtClean="0"/>
              <a:t>possa afetar </a:t>
            </a:r>
            <a:r>
              <a:rPr lang="pt-BR" sz="3200" dirty="0"/>
              <a:t>sua integridade e seu bem-estar físico e psíquico. São exemplos </a:t>
            </a:r>
            <a:r>
              <a:rPr lang="pt-BR" sz="3200" dirty="0" smtClean="0"/>
              <a:t>de risco </a:t>
            </a:r>
            <a:r>
              <a:rPr lang="pt-BR" sz="3200" dirty="0"/>
              <a:t>de acidente: as máquinas e equipamentos sem proteção, probabilidade </a:t>
            </a:r>
            <a:r>
              <a:rPr lang="pt-BR" sz="3200" dirty="0" smtClean="0"/>
              <a:t>de incêndio </a:t>
            </a:r>
            <a:r>
              <a:rPr lang="pt-BR" sz="3200" dirty="0"/>
              <a:t>e explosão, arranjo físico inadequado, armazenamento inadequado, etc</a:t>
            </a:r>
            <a:r>
              <a:rPr lang="pt-BR" sz="3200" dirty="0" smtClean="0"/>
              <a:t>.</a:t>
            </a:r>
          </a:p>
          <a:p>
            <a:pPr marL="0" indent="0" algn="just">
              <a:buNone/>
            </a:pPr>
            <a:endParaRPr lang="pt-BR" sz="3200" dirty="0"/>
          </a:p>
          <a:p>
            <a:pPr algn="just"/>
            <a:endParaRPr lang="pt-BR" sz="3200" dirty="0"/>
          </a:p>
          <a:p>
            <a:pPr algn="just"/>
            <a:endParaRPr lang="pt-BR" sz="32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477" y="0"/>
            <a:ext cx="1466613" cy="1609903"/>
          </a:xfrm>
          <a:prstGeom prst="rect">
            <a:avLst/>
          </a:prstGeom>
        </p:spPr>
      </p:pic>
    </p:spTree>
    <p:extLst>
      <p:ext uri="{BB962C8B-B14F-4D97-AF65-F5344CB8AC3E}">
        <p14:creationId xmlns:p14="http://schemas.microsoft.com/office/powerpoint/2010/main" val="2357886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Avaliação</a:t>
            </a:r>
            <a:endParaRPr lang="pt-BR" dirty="0"/>
          </a:p>
        </p:txBody>
      </p:sp>
      <p:sp>
        <p:nvSpPr>
          <p:cNvPr id="3" name="Espaço Reservado para Conteúdo 2"/>
          <p:cNvSpPr>
            <a:spLocks noGrp="1"/>
          </p:cNvSpPr>
          <p:nvPr>
            <p:ph idx="1"/>
          </p:nvPr>
        </p:nvSpPr>
        <p:spPr>
          <a:xfrm>
            <a:off x="814820" y="1622738"/>
            <a:ext cx="7878419" cy="5074276"/>
          </a:xfrm>
        </p:spPr>
        <p:txBody>
          <a:bodyPr>
            <a:normAutofit/>
          </a:bodyPr>
          <a:lstStyle/>
          <a:p>
            <a:r>
              <a:rPr lang="pt-BR" sz="3200" b="1" dirty="0" smtClean="0"/>
              <a:t>Risco </a:t>
            </a:r>
            <a:r>
              <a:rPr lang="pt-BR" sz="3200" b="1" dirty="0"/>
              <a:t>ergonômico</a:t>
            </a:r>
          </a:p>
          <a:p>
            <a:pPr marL="0" indent="0" algn="just">
              <a:buNone/>
            </a:pPr>
            <a:r>
              <a:rPr lang="pt-BR" sz="3200" dirty="0"/>
              <a:t>Qualquer fator que possa interferir nas características </a:t>
            </a:r>
            <a:r>
              <a:rPr lang="pt-BR" sz="3200" dirty="0" err="1" smtClean="0"/>
              <a:t>psicofisiológicas</a:t>
            </a:r>
            <a:r>
              <a:rPr lang="pt-BR" sz="3200" dirty="0"/>
              <a:t> </a:t>
            </a:r>
            <a:r>
              <a:rPr lang="pt-BR" sz="3200" dirty="0" smtClean="0"/>
              <a:t>do </a:t>
            </a:r>
            <a:r>
              <a:rPr lang="pt-BR" sz="3200" dirty="0"/>
              <a:t>trabalhador, causando desconforto ou afetando sua saúde. São </a:t>
            </a:r>
            <a:r>
              <a:rPr lang="pt-BR" sz="3200" dirty="0" smtClean="0"/>
              <a:t>exemplos de </a:t>
            </a:r>
            <a:r>
              <a:rPr lang="pt-BR" sz="3200" dirty="0"/>
              <a:t>risco ergonômico: levantamento de peso, ritmo de trabalho </a:t>
            </a:r>
            <a:r>
              <a:rPr lang="pt-BR" sz="3200" dirty="0" smtClean="0"/>
              <a:t>excessivo, monotonia</a:t>
            </a:r>
            <a:r>
              <a:rPr lang="pt-BR" sz="3200" dirty="0"/>
              <a:t>, repetitividade, postura inadequada, etc.</a:t>
            </a:r>
          </a:p>
          <a:p>
            <a:pPr algn="just"/>
            <a:endParaRPr lang="pt-BR" sz="3200" dirty="0"/>
          </a:p>
          <a:p>
            <a:pPr algn="just"/>
            <a:endParaRPr lang="pt-BR" sz="32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477" y="0"/>
            <a:ext cx="1466613" cy="1609903"/>
          </a:xfrm>
          <a:prstGeom prst="rect">
            <a:avLst/>
          </a:prstGeom>
        </p:spPr>
      </p:pic>
    </p:spTree>
    <p:extLst>
      <p:ext uri="{BB962C8B-B14F-4D97-AF65-F5344CB8AC3E}">
        <p14:creationId xmlns:p14="http://schemas.microsoft.com/office/powerpoint/2010/main" val="391653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Avaliação</a:t>
            </a:r>
            <a:endParaRPr lang="pt-BR" dirty="0"/>
          </a:p>
        </p:txBody>
      </p:sp>
      <p:sp>
        <p:nvSpPr>
          <p:cNvPr id="3" name="Espaço Reservado para Conteúdo 2"/>
          <p:cNvSpPr>
            <a:spLocks noGrp="1"/>
          </p:cNvSpPr>
          <p:nvPr>
            <p:ph idx="1"/>
          </p:nvPr>
        </p:nvSpPr>
        <p:spPr>
          <a:xfrm>
            <a:off x="814820" y="1622738"/>
            <a:ext cx="7878419" cy="5074276"/>
          </a:xfrm>
        </p:spPr>
        <p:txBody>
          <a:bodyPr>
            <a:normAutofit/>
          </a:bodyPr>
          <a:lstStyle/>
          <a:p>
            <a:r>
              <a:rPr lang="pt-BR" sz="3200" b="1" dirty="0" smtClean="0"/>
              <a:t>Risco </a:t>
            </a:r>
            <a:r>
              <a:rPr lang="pt-BR" sz="3200" b="1" dirty="0"/>
              <a:t>físico</a:t>
            </a:r>
          </a:p>
          <a:p>
            <a:pPr marL="0" indent="0" algn="just">
              <a:buNone/>
            </a:pPr>
            <a:r>
              <a:rPr lang="pt-BR" sz="3200" dirty="0"/>
              <a:t>Consideram-se agentes de risco físico as diversas formas de energia </a:t>
            </a:r>
            <a:r>
              <a:rPr lang="pt-BR" sz="3200" dirty="0" smtClean="0"/>
              <a:t>a que </a:t>
            </a:r>
            <a:r>
              <a:rPr lang="pt-BR" sz="3200" dirty="0"/>
              <a:t>possam estar expostos os trabalhadores, tais como: ruído, calor, </a:t>
            </a:r>
            <a:r>
              <a:rPr lang="pt-BR" sz="3200" dirty="0" smtClean="0"/>
              <a:t>frio, pressão</a:t>
            </a:r>
            <a:r>
              <a:rPr lang="pt-BR" sz="3200" dirty="0"/>
              <a:t>, umidade, radiações ionizantes e não-ionizantes, vibração, etc.</a:t>
            </a:r>
          </a:p>
          <a:p>
            <a:pPr algn="just"/>
            <a:endParaRPr lang="pt-BR" sz="3200" dirty="0"/>
          </a:p>
          <a:p>
            <a:pPr algn="just"/>
            <a:endParaRPr lang="pt-BR" sz="32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477" y="0"/>
            <a:ext cx="1466613" cy="1609903"/>
          </a:xfrm>
          <a:prstGeom prst="rect">
            <a:avLst/>
          </a:prstGeom>
        </p:spPr>
      </p:pic>
    </p:spTree>
    <p:extLst>
      <p:ext uri="{BB962C8B-B14F-4D97-AF65-F5344CB8AC3E}">
        <p14:creationId xmlns:p14="http://schemas.microsoft.com/office/powerpoint/2010/main" val="1266562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Avaliação</a:t>
            </a:r>
            <a:endParaRPr lang="pt-BR" dirty="0"/>
          </a:p>
        </p:txBody>
      </p:sp>
      <p:sp>
        <p:nvSpPr>
          <p:cNvPr id="3" name="Espaço Reservado para Conteúdo 2"/>
          <p:cNvSpPr>
            <a:spLocks noGrp="1"/>
          </p:cNvSpPr>
          <p:nvPr>
            <p:ph idx="1"/>
          </p:nvPr>
        </p:nvSpPr>
        <p:spPr>
          <a:xfrm>
            <a:off x="814820" y="1622738"/>
            <a:ext cx="7878419" cy="5074276"/>
          </a:xfrm>
        </p:spPr>
        <p:txBody>
          <a:bodyPr>
            <a:normAutofit/>
          </a:bodyPr>
          <a:lstStyle/>
          <a:p>
            <a:r>
              <a:rPr lang="pt-BR" sz="3200" b="1" dirty="0" smtClean="0"/>
              <a:t>Risco </a:t>
            </a:r>
            <a:r>
              <a:rPr lang="pt-BR" sz="3200" b="1" dirty="0"/>
              <a:t>biológico</a:t>
            </a:r>
          </a:p>
          <a:p>
            <a:pPr marL="0" indent="0" algn="just">
              <a:buNone/>
            </a:pPr>
            <a:r>
              <a:rPr lang="pt-BR" sz="3200" dirty="0"/>
              <a:t>Consideram-se agentes de risco biológico bactérias, vírus, fungos, </a:t>
            </a:r>
            <a:r>
              <a:rPr lang="pt-BR" sz="3200" dirty="0" smtClean="0"/>
              <a:t>parasitos, entre </a:t>
            </a:r>
            <a:r>
              <a:rPr lang="pt-BR" sz="3200" dirty="0"/>
              <a:t>outros.</a:t>
            </a:r>
          </a:p>
          <a:p>
            <a:pPr marL="0" indent="0" algn="just">
              <a:buNone/>
            </a:pPr>
            <a:endParaRPr lang="pt-BR" sz="3200" dirty="0"/>
          </a:p>
          <a:p>
            <a:pPr algn="just"/>
            <a:endParaRPr lang="pt-BR" sz="32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477" y="0"/>
            <a:ext cx="1466613" cy="1609903"/>
          </a:xfrm>
          <a:prstGeom prst="rect">
            <a:avLst/>
          </a:prstGeom>
        </p:spPr>
      </p:pic>
    </p:spTree>
    <p:extLst>
      <p:ext uri="{BB962C8B-B14F-4D97-AF65-F5344CB8AC3E}">
        <p14:creationId xmlns:p14="http://schemas.microsoft.com/office/powerpoint/2010/main" val="946449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Avaliação</a:t>
            </a:r>
            <a:endParaRPr lang="pt-BR" dirty="0"/>
          </a:p>
        </p:txBody>
      </p:sp>
      <p:sp>
        <p:nvSpPr>
          <p:cNvPr id="3" name="Espaço Reservado para Conteúdo 2"/>
          <p:cNvSpPr>
            <a:spLocks noGrp="1"/>
          </p:cNvSpPr>
          <p:nvPr>
            <p:ph idx="1"/>
          </p:nvPr>
        </p:nvSpPr>
        <p:spPr>
          <a:xfrm>
            <a:off x="814820" y="1622738"/>
            <a:ext cx="7878419" cy="5074276"/>
          </a:xfrm>
        </p:spPr>
        <p:txBody>
          <a:bodyPr>
            <a:normAutofit fontScale="92500" lnSpcReduction="10000"/>
          </a:bodyPr>
          <a:lstStyle/>
          <a:p>
            <a:r>
              <a:rPr lang="pt-BR" sz="3200" b="1" dirty="0" smtClean="0"/>
              <a:t>Risco químico</a:t>
            </a:r>
          </a:p>
          <a:p>
            <a:pPr marL="0" indent="0" algn="just">
              <a:buNone/>
            </a:pPr>
            <a:r>
              <a:rPr lang="pt-BR" sz="3200" dirty="0" smtClean="0"/>
              <a:t>Consideram-se agentes de risco químico as substâncias, compostos ou produtos que </a:t>
            </a:r>
            <a:r>
              <a:rPr lang="pt-BR" sz="3200" dirty="0"/>
              <a:t>possam penetrar no organismo do trabalhador pela via </a:t>
            </a:r>
            <a:r>
              <a:rPr lang="pt-BR" sz="3200" dirty="0" smtClean="0"/>
              <a:t>respiratória, na </a:t>
            </a:r>
            <a:r>
              <a:rPr lang="pt-BR" sz="3200" dirty="0"/>
              <a:t>forma de poeiras, fumos, gases, neblinas, névoas ou vapores, ou que </a:t>
            </a:r>
            <a:r>
              <a:rPr lang="pt-BR" sz="3200" dirty="0" smtClean="0"/>
              <a:t>sejam, pela </a:t>
            </a:r>
            <a:r>
              <a:rPr lang="pt-BR" sz="3200" dirty="0"/>
              <a:t>natureza da atividade, de exposição, possam ter contato com o organismo </a:t>
            </a:r>
            <a:r>
              <a:rPr lang="pt-BR" sz="3200" dirty="0" smtClean="0"/>
              <a:t>ou ser </a:t>
            </a:r>
            <a:r>
              <a:rPr lang="pt-BR" sz="3200" dirty="0"/>
              <a:t>absorvidos por ele através da pele ou por ingestão.</a:t>
            </a:r>
          </a:p>
          <a:p>
            <a:pPr algn="just"/>
            <a:endParaRPr lang="pt-BR" sz="3200" dirty="0"/>
          </a:p>
          <a:p>
            <a:pPr algn="just"/>
            <a:endParaRPr lang="pt-BR" sz="32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477" y="0"/>
            <a:ext cx="1466613" cy="1609903"/>
          </a:xfrm>
          <a:prstGeom prst="rect">
            <a:avLst/>
          </a:prstGeom>
        </p:spPr>
      </p:pic>
    </p:spTree>
    <p:extLst>
      <p:ext uri="{BB962C8B-B14F-4D97-AF65-F5344CB8AC3E}">
        <p14:creationId xmlns:p14="http://schemas.microsoft.com/office/powerpoint/2010/main" val="605147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Segurança do trabalho</a:t>
            </a:r>
            <a:endParaRPr lang="pt-BR" dirty="0"/>
          </a:p>
        </p:txBody>
      </p:sp>
      <p:sp>
        <p:nvSpPr>
          <p:cNvPr id="11" name="Espaço Reservado para Conteúdo 10"/>
          <p:cNvSpPr>
            <a:spLocks noGrp="1"/>
          </p:cNvSpPr>
          <p:nvPr>
            <p:ph idx="1"/>
          </p:nvPr>
        </p:nvSpPr>
        <p:spPr>
          <a:xfrm>
            <a:off x="814820" y="1627922"/>
            <a:ext cx="7440537" cy="4195481"/>
          </a:xfrm>
        </p:spPr>
        <p:txBody>
          <a:bodyPr>
            <a:normAutofit/>
          </a:bodyPr>
          <a:lstStyle/>
          <a:p>
            <a:pPr marL="0" indent="0" algn="just">
              <a:buNone/>
            </a:pPr>
            <a:r>
              <a:rPr lang="pt-BR" sz="2400" i="1" dirty="0"/>
              <a:t>É o conjunto de medidas </a:t>
            </a:r>
            <a:r>
              <a:rPr lang="pt-BR" sz="2400" b="1" i="1" dirty="0"/>
              <a:t>técnicas</a:t>
            </a:r>
            <a:r>
              <a:rPr lang="pt-BR" sz="2400" i="1" dirty="0"/>
              <a:t>, </a:t>
            </a:r>
            <a:r>
              <a:rPr lang="pt-BR" sz="2400" b="1" i="1" dirty="0"/>
              <a:t>médicas</a:t>
            </a:r>
            <a:r>
              <a:rPr lang="pt-BR" sz="2400" i="1" dirty="0"/>
              <a:t> e </a:t>
            </a:r>
            <a:r>
              <a:rPr lang="pt-BR" sz="2400" b="1" i="1" dirty="0"/>
              <a:t>educacionais,</a:t>
            </a:r>
            <a:r>
              <a:rPr lang="pt-BR" sz="2400" i="1" dirty="0"/>
              <a:t> empregadas para </a:t>
            </a:r>
            <a:r>
              <a:rPr lang="pt-BR" sz="2400" b="1" i="1" dirty="0"/>
              <a:t>prevenir acidentes</a:t>
            </a:r>
            <a:r>
              <a:rPr lang="pt-BR" sz="2400" i="1" dirty="0"/>
              <a:t>, quer </a:t>
            </a:r>
            <a:r>
              <a:rPr lang="pt-BR" sz="2400" b="1" i="1" dirty="0"/>
              <a:t>eliminando condições inseguras </a:t>
            </a:r>
            <a:r>
              <a:rPr lang="pt-BR" sz="2400" i="1" dirty="0"/>
              <a:t>do ambiente de trabalho quer </a:t>
            </a:r>
            <a:r>
              <a:rPr lang="pt-BR" sz="2400" b="1" i="1" dirty="0"/>
              <a:t>instruindo ou convencionando</a:t>
            </a:r>
            <a:r>
              <a:rPr lang="pt-BR" sz="2400" i="1" dirty="0"/>
              <a:t> pessoas na implantação de práticas preventivas.</a:t>
            </a:r>
            <a:endParaRPr lang="pt-BR" sz="2400" dirty="0"/>
          </a:p>
        </p:txBody>
      </p:sp>
      <p:pic>
        <p:nvPicPr>
          <p:cNvPr id="16" name="Imagem 15"/>
          <p:cNvPicPr>
            <a:picLocks noChangeAspect="1"/>
          </p:cNvPicPr>
          <p:nvPr/>
        </p:nvPicPr>
        <p:blipFill>
          <a:blip r:embed="rId2">
            <a:extLst>
              <a:ext uri="{BEBA8EAE-BF5A-486C-A8C5-ECC9F3942E4B}">
                <a14:imgProps xmlns:a14="http://schemas.microsoft.com/office/drawing/2010/main">
                  <a14:imgLayer r:embed="rId3">
                    <a14:imgEffect>
                      <a14:backgroundRemoval t="7077" b="94462" l="1200" r="96800"/>
                    </a14:imgEffect>
                  </a14:imgLayer>
                </a14:imgProps>
              </a:ext>
              <a:ext uri="{28A0092B-C50C-407E-A947-70E740481C1C}">
                <a14:useLocalDpi xmlns:a14="http://schemas.microsoft.com/office/drawing/2010/main" val="0"/>
              </a:ext>
            </a:extLst>
          </a:blip>
          <a:stretch>
            <a:fillRect/>
          </a:stretch>
        </p:blipFill>
        <p:spPr>
          <a:xfrm>
            <a:off x="6001555" y="4711283"/>
            <a:ext cx="2819132" cy="1832436"/>
          </a:xfrm>
          <a:prstGeom prst="rect">
            <a:avLst/>
          </a:prstGeom>
        </p:spPr>
      </p:pic>
    </p:spTree>
    <p:extLst>
      <p:ext uri="{BB962C8B-B14F-4D97-AF65-F5344CB8AC3E}">
        <p14:creationId xmlns:p14="http://schemas.microsoft.com/office/powerpoint/2010/main" val="287413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Avaliação</a:t>
            </a:r>
            <a:endParaRPr lang="pt-BR" dirty="0"/>
          </a:p>
        </p:txBody>
      </p:sp>
      <p:sp>
        <p:nvSpPr>
          <p:cNvPr id="3" name="Espaço Reservado para Conteúdo 2"/>
          <p:cNvSpPr>
            <a:spLocks noGrp="1"/>
          </p:cNvSpPr>
          <p:nvPr>
            <p:ph idx="1"/>
          </p:nvPr>
        </p:nvSpPr>
        <p:spPr>
          <a:xfrm>
            <a:off x="484710" y="1493949"/>
            <a:ext cx="8208529" cy="5074276"/>
          </a:xfrm>
        </p:spPr>
        <p:txBody>
          <a:bodyPr>
            <a:normAutofit/>
          </a:bodyPr>
          <a:lstStyle/>
          <a:p>
            <a:pPr marL="0" indent="0" algn="just">
              <a:buNone/>
            </a:pPr>
            <a:r>
              <a:rPr lang="pt-BR" sz="3200" b="1" dirty="0">
                <a:solidFill>
                  <a:srgbClr val="92D050"/>
                </a:solidFill>
              </a:rPr>
              <a:t>Exemplos de riscos existentes nos locais de </a:t>
            </a:r>
            <a:r>
              <a:rPr lang="pt-BR" sz="3200" b="1" dirty="0" smtClean="0">
                <a:solidFill>
                  <a:srgbClr val="92D050"/>
                </a:solidFill>
              </a:rPr>
              <a:t>trabalho: </a:t>
            </a:r>
            <a:endParaRPr lang="pt-BR" sz="3200" dirty="0">
              <a:solidFill>
                <a:srgbClr val="92D050"/>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1728252901"/>
              </p:ext>
            </p:extLst>
          </p:nvPr>
        </p:nvGraphicFramePr>
        <p:xfrm>
          <a:off x="712632" y="2673654"/>
          <a:ext cx="7864698" cy="4023360"/>
        </p:xfrm>
        <a:graphic>
          <a:graphicData uri="http://schemas.openxmlformats.org/drawingml/2006/table">
            <a:tbl>
              <a:tblPr firstRow="1" bandRow="1">
                <a:tableStyleId>{5C22544A-7EE6-4342-B048-85BDC9FD1C3A}</a:tableStyleId>
              </a:tblPr>
              <a:tblGrid>
                <a:gridCol w="2621566"/>
                <a:gridCol w="2621566"/>
                <a:gridCol w="2621566"/>
              </a:tblGrid>
              <a:tr h="370840">
                <a:tc>
                  <a:txBody>
                    <a:bodyPr/>
                    <a:lstStyle/>
                    <a:p>
                      <a:r>
                        <a:rPr lang="pt-BR" sz="1800" b="1" i="0" u="none" strike="noStrike" kern="1200" baseline="0" dirty="0" smtClean="0">
                          <a:solidFill>
                            <a:schemeClr val="lt1"/>
                          </a:solidFill>
                          <a:latin typeface="+mn-lt"/>
                          <a:ea typeface="+mn-ea"/>
                          <a:cs typeface="+mn-cs"/>
                        </a:rPr>
                        <a:t>EXEMPLOS DE RISCOS</a:t>
                      </a:r>
                      <a:endParaRPr lang="pt-BR" dirty="0"/>
                    </a:p>
                  </a:txBody>
                  <a:tcPr/>
                </a:tc>
                <a:tc>
                  <a:txBody>
                    <a:bodyPr/>
                    <a:lstStyle/>
                    <a:p>
                      <a:r>
                        <a:rPr lang="pt-BR" sz="1800" b="1" i="0" u="none" strike="noStrike" kern="1200" baseline="0" dirty="0" smtClean="0">
                          <a:solidFill>
                            <a:schemeClr val="lt1"/>
                          </a:solidFill>
                          <a:latin typeface="+mn-lt"/>
                          <a:ea typeface="+mn-ea"/>
                          <a:cs typeface="+mn-cs"/>
                        </a:rPr>
                        <a:t>EXEMPLOS DE EFEITOS</a:t>
                      </a:r>
                    </a:p>
                    <a:p>
                      <a:pPr algn="ctr"/>
                      <a:r>
                        <a:rPr lang="pt-BR" sz="1800" b="1" i="0" u="none" strike="noStrike" kern="1200" baseline="0" dirty="0" smtClean="0">
                          <a:solidFill>
                            <a:schemeClr val="lt1"/>
                          </a:solidFill>
                          <a:latin typeface="+mn-lt"/>
                          <a:ea typeface="+mn-ea"/>
                          <a:cs typeface="+mn-cs"/>
                        </a:rPr>
                        <a:t>PARA A SAÚDE</a:t>
                      </a:r>
                      <a:endParaRPr lang="pt-BR" dirty="0"/>
                    </a:p>
                  </a:txBody>
                  <a:tcPr/>
                </a:tc>
                <a:tc>
                  <a:txBody>
                    <a:bodyPr/>
                    <a:lstStyle/>
                    <a:p>
                      <a:pPr algn="ctr"/>
                      <a:r>
                        <a:rPr lang="pt-BR" sz="1800" b="1" i="0" u="none" strike="noStrike" kern="1200" baseline="0" dirty="0" smtClean="0">
                          <a:solidFill>
                            <a:schemeClr val="lt1"/>
                          </a:solidFill>
                          <a:latin typeface="+mn-lt"/>
                          <a:ea typeface="+mn-ea"/>
                          <a:cs typeface="+mn-cs"/>
                        </a:rPr>
                        <a:t>EXEMPLOS DE SETORES</a:t>
                      </a:r>
                    </a:p>
                    <a:p>
                      <a:pPr algn="ctr"/>
                      <a:r>
                        <a:rPr lang="pt-BR" sz="1800" b="1" i="0" u="none" strike="noStrike" kern="1200" baseline="0" dirty="0" smtClean="0">
                          <a:solidFill>
                            <a:schemeClr val="lt1"/>
                          </a:solidFill>
                          <a:latin typeface="+mn-lt"/>
                          <a:ea typeface="+mn-ea"/>
                          <a:cs typeface="+mn-cs"/>
                        </a:rPr>
                        <a:t>OU CATEGORIAS</a:t>
                      </a:r>
                      <a:endParaRPr lang="pt-BR" dirty="0"/>
                    </a:p>
                  </a:txBody>
                  <a:tcPr/>
                </a:tc>
              </a:tr>
              <a:tr h="370840">
                <a:tc>
                  <a:txBody>
                    <a:bodyPr/>
                    <a:lstStyle/>
                    <a:p>
                      <a:r>
                        <a:rPr lang="pt-BR" sz="1800" b="1" i="0" u="none" strike="noStrike" kern="1200" baseline="0" dirty="0" smtClean="0">
                          <a:solidFill>
                            <a:schemeClr val="dk1"/>
                          </a:solidFill>
                          <a:latin typeface="+mn-lt"/>
                          <a:ea typeface="+mn-ea"/>
                          <a:cs typeface="+mn-cs"/>
                        </a:rPr>
                        <a:t>Riscos Físicos</a:t>
                      </a:r>
                    </a:p>
                    <a:p>
                      <a:r>
                        <a:rPr lang="pt-BR" sz="1800" b="0" i="0" u="none" strike="noStrike" kern="1200" baseline="0" dirty="0" smtClean="0">
                          <a:solidFill>
                            <a:schemeClr val="dk1"/>
                          </a:solidFill>
                          <a:latin typeface="+mn-lt"/>
                          <a:ea typeface="+mn-ea"/>
                          <a:cs typeface="+mn-cs"/>
                        </a:rPr>
                        <a:t>Temperaturas extremas: calor, frio e umidade</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Fadiga, gripes e resfriados</a:t>
                      </a:r>
                      <a:endParaRPr lang="pt-BR" dirty="0"/>
                    </a:p>
                  </a:txBody>
                  <a:tcPr/>
                </a:tc>
                <a:tc>
                  <a:txBody>
                    <a:bodyPr/>
                    <a:lstStyle/>
                    <a:p>
                      <a:r>
                        <a:rPr lang="pt-BR" sz="1800" b="0" i="0" u="none" strike="noStrike" kern="1200" baseline="0" dirty="0" smtClean="0">
                          <a:solidFill>
                            <a:schemeClr val="dk1"/>
                          </a:solidFill>
                          <a:latin typeface="+mn-lt"/>
                          <a:ea typeface="+mn-ea"/>
                          <a:cs typeface="+mn-cs"/>
                        </a:rPr>
                        <a:t>Trabalho a céu aberto; ambientes</a:t>
                      </a:r>
                    </a:p>
                    <a:p>
                      <a:r>
                        <a:rPr lang="pt-BR" sz="1800" b="0" i="0" u="none" strike="noStrike" kern="1200" baseline="0" dirty="0" smtClean="0">
                          <a:solidFill>
                            <a:schemeClr val="dk1"/>
                          </a:solidFill>
                          <a:latin typeface="+mn-lt"/>
                          <a:ea typeface="+mn-ea"/>
                          <a:cs typeface="+mn-cs"/>
                        </a:rPr>
                        <a:t>fechados com ar condicionado; trabalho</a:t>
                      </a:r>
                    </a:p>
                    <a:p>
                      <a:r>
                        <a:rPr lang="pt-BR" sz="1800" b="0" i="0" u="none" strike="noStrike" kern="1200" baseline="0" dirty="0" smtClean="0">
                          <a:solidFill>
                            <a:schemeClr val="dk1"/>
                          </a:solidFill>
                          <a:latin typeface="+mn-lt"/>
                          <a:ea typeface="+mn-ea"/>
                          <a:cs typeface="+mn-cs"/>
                        </a:rPr>
                        <a:t>junto a fornos, caldeiras e</a:t>
                      </a:r>
                    </a:p>
                    <a:p>
                      <a:r>
                        <a:rPr lang="pt-BR" sz="1800" b="0" i="0" u="none" strike="noStrike" kern="1200" baseline="0" dirty="0" smtClean="0">
                          <a:solidFill>
                            <a:schemeClr val="dk1"/>
                          </a:solidFill>
                          <a:latin typeface="+mn-lt"/>
                          <a:ea typeface="+mn-ea"/>
                          <a:cs typeface="+mn-cs"/>
                        </a:rPr>
                        <a:t>outras fontes de calor, como siderúrgicas</a:t>
                      </a:r>
                    </a:p>
                    <a:p>
                      <a:r>
                        <a:rPr lang="pt-BR" sz="1800" b="0" i="0" u="none" strike="noStrike" kern="1200" baseline="0" dirty="0" smtClean="0">
                          <a:solidFill>
                            <a:schemeClr val="dk1"/>
                          </a:solidFill>
                          <a:latin typeface="+mn-lt"/>
                          <a:ea typeface="+mn-ea"/>
                          <a:cs typeface="+mn-cs"/>
                        </a:rPr>
                        <a:t>e fundições.</a:t>
                      </a:r>
                      <a:endParaRPr lang="pt-BR" dirty="0"/>
                    </a:p>
                  </a:txBody>
                  <a:tcPr/>
                </a:tc>
              </a:tr>
            </a:tbl>
          </a:graphicData>
        </a:graphic>
      </p:graphicFrame>
    </p:spTree>
    <p:extLst>
      <p:ext uri="{BB962C8B-B14F-4D97-AF65-F5344CB8AC3E}">
        <p14:creationId xmlns:p14="http://schemas.microsoft.com/office/powerpoint/2010/main" val="783726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709" y="452718"/>
            <a:ext cx="3456225" cy="3471655"/>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934" y="3332021"/>
            <a:ext cx="4866067" cy="3235935"/>
          </a:xfrm>
          <a:prstGeom prst="rect">
            <a:avLst/>
          </a:prstGeom>
        </p:spPr>
      </p:pic>
    </p:spTree>
    <p:extLst>
      <p:ext uri="{BB962C8B-B14F-4D97-AF65-F5344CB8AC3E}">
        <p14:creationId xmlns:p14="http://schemas.microsoft.com/office/powerpoint/2010/main" val="2236249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61799258"/>
              </p:ext>
            </p:extLst>
          </p:nvPr>
        </p:nvGraphicFramePr>
        <p:xfrm>
          <a:off x="248992" y="263660"/>
          <a:ext cx="8573037" cy="6200246"/>
        </p:xfrm>
        <a:graphic>
          <a:graphicData uri="http://schemas.openxmlformats.org/drawingml/2006/table">
            <a:tbl>
              <a:tblPr firstRow="1" bandRow="1">
                <a:tableStyleId>{5C22544A-7EE6-4342-B048-85BDC9FD1C3A}</a:tableStyleId>
              </a:tblPr>
              <a:tblGrid>
                <a:gridCol w="2857679"/>
                <a:gridCol w="2857679"/>
                <a:gridCol w="2857679"/>
              </a:tblGrid>
              <a:tr h="805286">
                <a:tc>
                  <a:txBody>
                    <a:bodyPr/>
                    <a:lstStyle/>
                    <a:p>
                      <a:r>
                        <a:rPr lang="pt-BR" sz="1800" b="1" i="0" u="none" strike="noStrike" kern="1200" baseline="0" dirty="0" smtClean="0">
                          <a:solidFill>
                            <a:schemeClr val="lt1"/>
                          </a:solidFill>
                          <a:latin typeface="+mn-lt"/>
                          <a:ea typeface="+mn-ea"/>
                          <a:cs typeface="+mn-cs"/>
                        </a:rPr>
                        <a:t>EXEMPLOS DE RISCOS</a:t>
                      </a:r>
                      <a:endParaRPr lang="pt-BR" dirty="0"/>
                    </a:p>
                  </a:txBody>
                  <a:tcPr/>
                </a:tc>
                <a:tc>
                  <a:txBody>
                    <a:bodyPr/>
                    <a:lstStyle/>
                    <a:p>
                      <a:r>
                        <a:rPr lang="pt-BR" sz="1800" b="1" i="0" u="none" strike="noStrike" kern="1200" baseline="0" dirty="0" smtClean="0">
                          <a:solidFill>
                            <a:schemeClr val="lt1"/>
                          </a:solidFill>
                          <a:latin typeface="+mn-lt"/>
                          <a:ea typeface="+mn-ea"/>
                          <a:cs typeface="+mn-cs"/>
                        </a:rPr>
                        <a:t>EXEMPLOS DE EFEITOS</a:t>
                      </a:r>
                    </a:p>
                    <a:p>
                      <a:pPr algn="ctr"/>
                      <a:r>
                        <a:rPr lang="pt-BR" sz="1800" b="1" i="0" u="none" strike="noStrike" kern="1200" baseline="0" dirty="0" smtClean="0">
                          <a:solidFill>
                            <a:schemeClr val="lt1"/>
                          </a:solidFill>
                          <a:latin typeface="+mn-lt"/>
                          <a:ea typeface="+mn-ea"/>
                          <a:cs typeface="+mn-cs"/>
                        </a:rPr>
                        <a:t>PARA A SAÚDE</a:t>
                      </a:r>
                      <a:endParaRPr lang="pt-BR" dirty="0"/>
                    </a:p>
                  </a:txBody>
                  <a:tcPr/>
                </a:tc>
                <a:tc>
                  <a:txBody>
                    <a:bodyPr/>
                    <a:lstStyle/>
                    <a:p>
                      <a:pPr algn="ctr"/>
                      <a:r>
                        <a:rPr lang="pt-BR" sz="1800" b="1" i="0" u="none" strike="noStrike" kern="1200" baseline="0" dirty="0" smtClean="0">
                          <a:solidFill>
                            <a:schemeClr val="lt1"/>
                          </a:solidFill>
                          <a:latin typeface="+mn-lt"/>
                          <a:ea typeface="+mn-ea"/>
                          <a:cs typeface="+mn-cs"/>
                        </a:rPr>
                        <a:t>EXEMPLOS DE SETORES</a:t>
                      </a:r>
                    </a:p>
                    <a:p>
                      <a:pPr algn="ctr"/>
                      <a:r>
                        <a:rPr lang="pt-BR" sz="1800" b="1" i="0" u="none" strike="noStrike" kern="1200" baseline="0" dirty="0" smtClean="0">
                          <a:solidFill>
                            <a:schemeClr val="lt1"/>
                          </a:solidFill>
                          <a:latin typeface="+mn-lt"/>
                          <a:ea typeface="+mn-ea"/>
                          <a:cs typeface="+mn-cs"/>
                        </a:rPr>
                        <a:t>OU CATEGORIAS</a:t>
                      </a:r>
                      <a:endParaRPr lang="pt-BR" dirty="0"/>
                    </a:p>
                  </a:txBody>
                  <a:tcPr/>
                </a:tc>
              </a:tr>
              <a:tr h="461009">
                <a:tc>
                  <a:txBody>
                    <a:bodyPr/>
                    <a:lstStyle/>
                    <a:p>
                      <a:r>
                        <a:rPr lang="pt-BR" sz="1800" b="0" i="0" u="none" strike="noStrike" kern="1200" baseline="0" dirty="0" smtClean="0">
                          <a:solidFill>
                            <a:schemeClr val="dk1"/>
                          </a:solidFill>
                          <a:latin typeface="+mn-lt"/>
                          <a:ea typeface="+mn-ea"/>
                          <a:cs typeface="+mn-cs"/>
                        </a:rPr>
                        <a:t>Ruído</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Surdez, nervosismo (estresse)</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Trabalhos com máquinas barulhentas</a:t>
                      </a:r>
                    </a:p>
                    <a:p>
                      <a:pPr algn="ctr"/>
                      <a:r>
                        <a:rPr lang="pt-BR" sz="1800" b="0" i="0" u="none" strike="noStrike" kern="1200" baseline="0" dirty="0" smtClean="0">
                          <a:solidFill>
                            <a:schemeClr val="dk1"/>
                          </a:solidFill>
                          <a:latin typeface="+mn-lt"/>
                          <a:ea typeface="+mn-ea"/>
                          <a:cs typeface="+mn-cs"/>
                        </a:rPr>
                        <a:t>e outras fontes de ruído.</a:t>
                      </a:r>
                      <a:endParaRPr lang="pt-BR" dirty="0"/>
                    </a:p>
                  </a:txBody>
                  <a:tcPr/>
                </a:tc>
              </a:tr>
              <a:tr h="447786">
                <a:tc>
                  <a:txBody>
                    <a:bodyPr/>
                    <a:lstStyle/>
                    <a:p>
                      <a:r>
                        <a:rPr lang="pt-BR" sz="1800" b="0" i="0" u="none" strike="noStrike" kern="1200" baseline="0" dirty="0" smtClean="0">
                          <a:solidFill>
                            <a:schemeClr val="dk1"/>
                          </a:solidFill>
                          <a:latin typeface="+mn-lt"/>
                          <a:ea typeface="+mn-ea"/>
                          <a:cs typeface="+mn-cs"/>
                        </a:rPr>
                        <a:t>Iluminação</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Problemas de visão, dores de cabeça, risco de acidentes. </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Ambientes mal iluminados</a:t>
                      </a:r>
                      <a:endParaRPr lang="pt-BR" dirty="0"/>
                    </a:p>
                  </a:txBody>
                  <a:tcPr/>
                </a:tc>
              </a:tr>
              <a:tr h="447786">
                <a:tc>
                  <a:txBody>
                    <a:bodyPr/>
                    <a:lstStyle/>
                    <a:p>
                      <a:r>
                        <a:rPr lang="pt-BR" sz="1800" b="0" i="0" u="none" strike="noStrike" kern="1200" baseline="0" dirty="0" smtClean="0">
                          <a:solidFill>
                            <a:schemeClr val="dk1"/>
                          </a:solidFill>
                          <a:latin typeface="+mn-lt"/>
                          <a:ea typeface="+mn-ea"/>
                          <a:cs typeface="+mn-cs"/>
                        </a:rPr>
                        <a:t>Eletricidade</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Choques elétricos, inclusive fatais; fontes de incêndios.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Eletricitários, eletricistas, trabalhadores</a:t>
                      </a:r>
                    </a:p>
                    <a:p>
                      <a:pPr algn="ctr"/>
                      <a:r>
                        <a:rPr lang="pt-BR" sz="1800" b="0" i="0" u="none" strike="noStrike" kern="1200" baseline="0" dirty="0" smtClean="0">
                          <a:solidFill>
                            <a:schemeClr val="dk1"/>
                          </a:solidFill>
                          <a:latin typeface="+mn-lt"/>
                          <a:ea typeface="+mn-ea"/>
                          <a:cs typeface="+mn-cs"/>
                        </a:rPr>
                        <a:t>de manutenção</a:t>
                      </a:r>
                      <a:endParaRPr lang="pt-BR" dirty="0"/>
                    </a:p>
                  </a:txBody>
                  <a:tcPr/>
                </a:tc>
              </a:tr>
              <a:tr h="447786">
                <a:tc>
                  <a:txBody>
                    <a:bodyPr/>
                    <a:lstStyle/>
                    <a:p>
                      <a:r>
                        <a:rPr lang="pt-BR" sz="1800" b="0" i="0" u="none" strike="noStrike" kern="1200" baseline="0" dirty="0" smtClean="0">
                          <a:solidFill>
                            <a:schemeClr val="dk1"/>
                          </a:solidFill>
                          <a:latin typeface="+mn-lt"/>
                          <a:ea typeface="+mn-ea"/>
                          <a:cs typeface="+mn-cs"/>
                        </a:rPr>
                        <a:t>Pressões anormais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Afogamentos, distúrbios neurológicos,</a:t>
                      </a:r>
                    </a:p>
                    <a:p>
                      <a:pPr algn="ctr"/>
                      <a:r>
                        <a:rPr lang="pt-BR" sz="1800" b="0" i="0" u="none" strike="noStrike" kern="1200" baseline="0" dirty="0" smtClean="0">
                          <a:solidFill>
                            <a:schemeClr val="dk1"/>
                          </a:solidFill>
                          <a:latin typeface="+mn-lt"/>
                          <a:ea typeface="+mn-ea"/>
                          <a:cs typeface="+mn-cs"/>
                        </a:rPr>
                        <a:t>embolia pulmonar,</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Mergulhadores </a:t>
                      </a:r>
                      <a:r>
                        <a:rPr lang="pt-BR" sz="1800" b="0" i="0" u="none" strike="noStrike" kern="1200" baseline="0" dirty="0" err="1" smtClean="0">
                          <a:solidFill>
                            <a:schemeClr val="dk1"/>
                          </a:solidFill>
                          <a:latin typeface="+mn-lt"/>
                          <a:ea typeface="+mn-ea"/>
                          <a:cs typeface="+mn-cs"/>
                        </a:rPr>
                        <a:t>sub-aquáticos</a:t>
                      </a:r>
                      <a:endParaRPr lang="pt-BR" dirty="0"/>
                    </a:p>
                  </a:txBody>
                  <a:tcPr/>
                </a:tc>
              </a:tr>
              <a:tr h="447786">
                <a:tc>
                  <a:txBody>
                    <a:bodyPr/>
                    <a:lstStyle/>
                    <a:p>
                      <a:pPr algn="l"/>
                      <a:r>
                        <a:rPr lang="pt-BR" sz="1800" b="0" i="0" u="none" strike="noStrike" kern="1200" baseline="0" dirty="0" smtClean="0">
                          <a:solidFill>
                            <a:schemeClr val="dk1"/>
                          </a:solidFill>
                          <a:latin typeface="+mn-lt"/>
                          <a:ea typeface="+mn-ea"/>
                          <a:cs typeface="+mn-cs"/>
                        </a:rPr>
                        <a:t>Vibrações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Distúrbios </a:t>
                      </a:r>
                      <a:r>
                        <a:rPr lang="pt-BR" sz="1800" b="0" i="0" u="none" strike="noStrike" kern="1200" baseline="0" dirty="0" err="1" smtClean="0">
                          <a:solidFill>
                            <a:schemeClr val="dk1"/>
                          </a:solidFill>
                          <a:latin typeface="+mn-lt"/>
                          <a:ea typeface="+mn-ea"/>
                          <a:cs typeface="+mn-cs"/>
                        </a:rPr>
                        <a:t>ósteo-musculares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Operadores de máquinas pneumáticas,</a:t>
                      </a:r>
                    </a:p>
                    <a:p>
                      <a:pPr algn="ctr"/>
                      <a:r>
                        <a:rPr lang="pt-BR" sz="1800" b="0" i="0" u="none" strike="noStrike" kern="1200" baseline="0" dirty="0" smtClean="0">
                          <a:solidFill>
                            <a:schemeClr val="dk1"/>
                          </a:solidFill>
                          <a:latin typeface="+mn-lt"/>
                          <a:ea typeface="+mn-ea"/>
                          <a:cs typeface="+mn-cs"/>
                        </a:rPr>
                        <a:t>motoristas de ônibus e tratores.</a:t>
                      </a:r>
                      <a:endParaRPr lang="pt-BR" dirty="0"/>
                    </a:p>
                  </a:txBody>
                  <a:tcPr/>
                </a:tc>
              </a:tr>
            </a:tbl>
          </a:graphicData>
        </a:graphic>
      </p:graphicFrame>
    </p:spTree>
    <p:extLst>
      <p:ext uri="{BB962C8B-B14F-4D97-AF65-F5344CB8AC3E}">
        <p14:creationId xmlns:p14="http://schemas.microsoft.com/office/powerpoint/2010/main" val="3773160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3370557638"/>
              </p:ext>
            </p:extLst>
          </p:nvPr>
        </p:nvGraphicFramePr>
        <p:xfrm>
          <a:off x="0" y="1"/>
          <a:ext cx="9144000" cy="6857998"/>
        </p:xfrm>
        <a:graphic>
          <a:graphicData uri="http://schemas.openxmlformats.org/drawingml/2006/table">
            <a:tbl>
              <a:tblPr firstRow="1" bandRow="1">
                <a:tableStyleId>{5C22544A-7EE6-4342-B048-85BDC9FD1C3A}</a:tableStyleId>
              </a:tblPr>
              <a:tblGrid>
                <a:gridCol w="3048000"/>
                <a:gridCol w="3048000"/>
                <a:gridCol w="3048000"/>
              </a:tblGrid>
              <a:tr h="664033">
                <a:tc>
                  <a:txBody>
                    <a:bodyPr/>
                    <a:lstStyle/>
                    <a:p>
                      <a:r>
                        <a:rPr lang="pt-BR" sz="1800" b="1" i="0" u="none" strike="noStrike" kern="1200" baseline="0" dirty="0" smtClean="0">
                          <a:solidFill>
                            <a:schemeClr val="lt1"/>
                          </a:solidFill>
                          <a:latin typeface="+mn-lt"/>
                          <a:ea typeface="+mn-ea"/>
                          <a:cs typeface="+mn-cs"/>
                        </a:rPr>
                        <a:t>EXEMPLOS DE RISCOS</a:t>
                      </a:r>
                      <a:endParaRPr lang="pt-BR" dirty="0"/>
                    </a:p>
                  </a:txBody>
                  <a:tcPr/>
                </a:tc>
                <a:tc>
                  <a:txBody>
                    <a:bodyPr/>
                    <a:lstStyle/>
                    <a:p>
                      <a:r>
                        <a:rPr lang="pt-BR" sz="1800" b="1" i="0" u="none" strike="noStrike" kern="1200" baseline="0" dirty="0" smtClean="0">
                          <a:solidFill>
                            <a:schemeClr val="lt1"/>
                          </a:solidFill>
                          <a:latin typeface="+mn-lt"/>
                          <a:ea typeface="+mn-ea"/>
                          <a:cs typeface="+mn-cs"/>
                        </a:rPr>
                        <a:t>EXEMPLOS DE EFEITOS</a:t>
                      </a:r>
                    </a:p>
                    <a:p>
                      <a:pPr algn="ctr"/>
                      <a:r>
                        <a:rPr lang="pt-BR" sz="1800" b="1" i="0" u="none" strike="noStrike" kern="1200" baseline="0" dirty="0" smtClean="0">
                          <a:solidFill>
                            <a:schemeClr val="lt1"/>
                          </a:solidFill>
                          <a:latin typeface="+mn-lt"/>
                          <a:ea typeface="+mn-ea"/>
                          <a:cs typeface="+mn-cs"/>
                        </a:rPr>
                        <a:t>PARA A SAÚDE</a:t>
                      </a:r>
                      <a:endParaRPr lang="pt-BR" dirty="0"/>
                    </a:p>
                  </a:txBody>
                  <a:tcPr/>
                </a:tc>
                <a:tc>
                  <a:txBody>
                    <a:bodyPr/>
                    <a:lstStyle/>
                    <a:p>
                      <a:pPr algn="ctr"/>
                      <a:r>
                        <a:rPr lang="pt-BR" sz="1800" b="1" i="0" u="none" strike="noStrike" kern="1200" baseline="0" dirty="0" smtClean="0">
                          <a:solidFill>
                            <a:schemeClr val="lt1"/>
                          </a:solidFill>
                          <a:latin typeface="+mn-lt"/>
                          <a:ea typeface="+mn-ea"/>
                          <a:cs typeface="+mn-cs"/>
                        </a:rPr>
                        <a:t>EXEMPLOS DE SETORES</a:t>
                      </a:r>
                    </a:p>
                    <a:p>
                      <a:pPr algn="ctr"/>
                      <a:r>
                        <a:rPr lang="pt-BR" sz="1800" b="1" i="0" u="none" strike="noStrike" kern="1200" baseline="0" dirty="0" smtClean="0">
                          <a:solidFill>
                            <a:schemeClr val="lt1"/>
                          </a:solidFill>
                          <a:latin typeface="+mn-lt"/>
                          <a:ea typeface="+mn-ea"/>
                          <a:cs typeface="+mn-cs"/>
                        </a:rPr>
                        <a:t>OU CATEGORIAS</a:t>
                      </a:r>
                      <a:endParaRPr lang="pt-BR" dirty="0"/>
                    </a:p>
                  </a:txBody>
                  <a:tcPr/>
                </a:tc>
              </a:tr>
              <a:tr h="1218538">
                <a:tc>
                  <a:txBody>
                    <a:bodyPr/>
                    <a:lstStyle/>
                    <a:p>
                      <a:r>
                        <a:rPr lang="pt-BR" sz="1800" b="0" i="0" u="none" strike="noStrike" kern="1200" baseline="0" dirty="0" smtClean="0">
                          <a:solidFill>
                            <a:schemeClr val="dk1"/>
                          </a:solidFill>
                          <a:latin typeface="+mn-lt"/>
                          <a:ea typeface="+mn-ea"/>
                          <a:cs typeface="+mn-cs"/>
                        </a:rPr>
                        <a:t>Radiações Ionizantes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Câncer de vários tipos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Indústrias nucleares, trabalhadores de saúde (raio X), ou que lidam com material radioativo</a:t>
                      </a:r>
                      <a:endParaRPr lang="pt-BR" dirty="0"/>
                    </a:p>
                  </a:txBody>
                  <a:tcPr/>
                </a:tc>
              </a:tr>
              <a:tr h="2343343">
                <a:tc>
                  <a:txBody>
                    <a:bodyPr/>
                    <a:lstStyle/>
                    <a:p>
                      <a:pPr algn="ctr"/>
                      <a:r>
                        <a:rPr lang="pt-BR" sz="1800" b="0" i="0" u="none" strike="noStrike" kern="1200" baseline="0" dirty="0" smtClean="0">
                          <a:solidFill>
                            <a:schemeClr val="dk1"/>
                          </a:solidFill>
                          <a:latin typeface="+mn-lt"/>
                          <a:ea typeface="+mn-ea"/>
                          <a:cs typeface="+mn-cs"/>
                        </a:rPr>
                        <a:t>Radiações Não Ionizantes</a:t>
                      </a:r>
                    </a:p>
                    <a:p>
                      <a:pPr algn="ctr"/>
                      <a:r>
                        <a:rPr lang="pt-BR" sz="1800" b="0" i="0" u="none" strike="noStrike" kern="1200" baseline="0" dirty="0" smtClean="0">
                          <a:solidFill>
                            <a:schemeClr val="dk1"/>
                          </a:solidFill>
                          <a:latin typeface="+mn-lt"/>
                          <a:ea typeface="+mn-ea"/>
                          <a:cs typeface="+mn-cs"/>
                        </a:rPr>
                        <a:t>(como ondas eletromagnéticas</a:t>
                      </a:r>
                    </a:p>
                    <a:p>
                      <a:pPr algn="ctr"/>
                      <a:r>
                        <a:rPr lang="pt-BR" sz="1800" b="0" i="0" u="none" strike="noStrike" kern="1200" baseline="0" dirty="0" smtClean="0">
                          <a:solidFill>
                            <a:schemeClr val="dk1"/>
                          </a:solidFill>
                          <a:latin typeface="+mn-lt"/>
                          <a:ea typeface="+mn-ea"/>
                          <a:cs typeface="+mn-cs"/>
                        </a:rPr>
                        <a:t>e ondas de</a:t>
                      </a:r>
                    </a:p>
                    <a:p>
                      <a:pPr algn="ctr"/>
                      <a:r>
                        <a:rPr lang="pt-BR" sz="1800" b="0" i="0" u="none" strike="noStrike" kern="1200" baseline="0" dirty="0" smtClean="0">
                          <a:solidFill>
                            <a:schemeClr val="dk1"/>
                          </a:solidFill>
                          <a:latin typeface="+mn-lt"/>
                          <a:ea typeface="+mn-ea"/>
                          <a:cs typeface="+mn-cs"/>
                        </a:rPr>
                        <a:t>rádio) bem como o </a:t>
                      </a:r>
                      <a:r>
                        <a:rPr lang="pt-BR" sz="1800" b="0" i="0" u="none" strike="noStrike" kern="1200" baseline="0" dirty="0" err="1" smtClean="0">
                          <a:solidFill>
                            <a:schemeClr val="dk1"/>
                          </a:solidFill>
                          <a:latin typeface="+mn-lt"/>
                          <a:ea typeface="+mn-ea"/>
                          <a:cs typeface="+mn-cs"/>
                        </a:rPr>
                        <a:t>infrasom</a:t>
                      </a:r>
                      <a:endParaRPr lang="pt-BR" sz="1800" b="0" i="0" u="none" strike="noStrike" kern="1200" baseline="0" dirty="0" smtClean="0">
                        <a:solidFill>
                          <a:schemeClr val="dk1"/>
                        </a:solidFill>
                        <a:latin typeface="+mn-lt"/>
                        <a:ea typeface="+mn-ea"/>
                        <a:cs typeface="+mn-cs"/>
                      </a:endParaRPr>
                    </a:p>
                    <a:p>
                      <a:pPr algn="ctr"/>
                      <a:r>
                        <a:rPr lang="pt-BR" sz="1800" b="0" i="0" u="none" strike="noStrike" kern="1200" baseline="0" dirty="0" smtClean="0">
                          <a:solidFill>
                            <a:schemeClr val="dk1"/>
                          </a:solidFill>
                          <a:latin typeface="+mn-lt"/>
                          <a:ea typeface="+mn-ea"/>
                          <a:cs typeface="+mn-cs"/>
                        </a:rPr>
                        <a:t>e o </a:t>
                      </a:r>
                      <a:r>
                        <a:rPr lang="pt-BR" sz="1800" b="0" i="0" u="none" strike="noStrike" kern="1200" baseline="0" dirty="0" err="1" smtClean="0">
                          <a:solidFill>
                            <a:schemeClr val="dk1"/>
                          </a:solidFill>
                          <a:latin typeface="+mn-lt"/>
                          <a:ea typeface="+mn-ea"/>
                          <a:cs typeface="+mn-cs"/>
                        </a:rPr>
                        <a:t>ultra-som</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Problemas neurológicos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Eletricitários e trabalhadores próximos</a:t>
                      </a:r>
                    </a:p>
                    <a:p>
                      <a:pPr algn="ctr"/>
                      <a:r>
                        <a:rPr lang="pt-BR" sz="1800" b="0" i="0" u="none" strike="noStrike" kern="1200" baseline="0" dirty="0" smtClean="0">
                          <a:solidFill>
                            <a:schemeClr val="dk1"/>
                          </a:solidFill>
                          <a:latin typeface="+mn-lt"/>
                          <a:ea typeface="+mn-ea"/>
                          <a:cs typeface="+mn-cs"/>
                        </a:rPr>
                        <a:t>a </a:t>
                      </a:r>
                      <a:r>
                        <a:rPr lang="pt-BR" sz="1800" b="0" i="0" u="none" strike="noStrike" kern="1200" baseline="0" dirty="0" err="1" smtClean="0">
                          <a:solidFill>
                            <a:schemeClr val="dk1"/>
                          </a:solidFill>
                          <a:latin typeface="+mn-lt"/>
                          <a:ea typeface="+mn-ea"/>
                          <a:cs typeface="+mn-cs"/>
                        </a:rPr>
                        <a:t>sub-estações</a:t>
                      </a:r>
                      <a:r>
                        <a:rPr lang="pt-BR" sz="1800" b="0" i="0" u="none" strike="noStrike" kern="1200" baseline="0" dirty="0" smtClean="0">
                          <a:solidFill>
                            <a:schemeClr val="dk1"/>
                          </a:solidFill>
                          <a:latin typeface="+mn-lt"/>
                          <a:ea typeface="+mn-ea"/>
                          <a:cs typeface="+mn-cs"/>
                        </a:rPr>
                        <a:t> de eletricidade</a:t>
                      </a:r>
                    </a:p>
                    <a:p>
                      <a:pPr algn="ctr"/>
                      <a:r>
                        <a:rPr lang="pt-BR" sz="1800" b="0" i="0" u="none" strike="noStrike" kern="1200" baseline="0" dirty="0" smtClean="0">
                          <a:solidFill>
                            <a:schemeClr val="dk1"/>
                          </a:solidFill>
                          <a:latin typeface="+mn-lt"/>
                          <a:ea typeface="+mn-ea"/>
                          <a:cs typeface="+mn-cs"/>
                        </a:rPr>
                        <a:t>e estações de transmissão</a:t>
                      </a:r>
                      <a:endParaRPr lang="pt-BR" dirty="0"/>
                    </a:p>
                  </a:txBody>
                  <a:tcPr/>
                </a:tc>
              </a:tr>
              <a:tr h="2632084">
                <a:tc>
                  <a:txBody>
                    <a:bodyPr/>
                    <a:lstStyle/>
                    <a:p>
                      <a:r>
                        <a:rPr lang="pt-BR" sz="1800" b="1" i="0" u="none" strike="noStrike" kern="1200" baseline="0" dirty="0" smtClean="0">
                          <a:solidFill>
                            <a:schemeClr val="dk1"/>
                          </a:solidFill>
                          <a:latin typeface="+mn-lt"/>
                          <a:ea typeface="+mn-ea"/>
                          <a:cs typeface="+mn-cs"/>
                        </a:rPr>
                        <a:t>Riscos físico/Mecânicos</a:t>
                      </a:r>
                    </a:p>
                    <a:p>
                      <a:r>
                        <a:rPr lang="pt-BR" sz="1800" b="0" i="0" u="none" strike="noStrike" kern="1200" baseline="0" dirty="0" smtClean="0">
                          <a:solidFill>
                            <a:schemeClr val="dk1"/>
                          </a:solidFill>
                          <a:latin typeface="+mn-lt"/>
                          <a:ea typeface="+mn-ea"/>
                          <a:cs typeface="+mn-cs"/>
                        </a:rPr>
                        <a:t>Acidentes com quedas</a:t>
                      </a:r>
                    </a:p>
                    <a:p>
                      <a:r>
                        <a:rPr lang="pt-BR" sz="1800" b="0" i="0" u="none" strike="noStrike" kern="1200" baseline="0" dirty="0" smtClean="0">
                          <a:solidFill>
                            <a:schemeClr val="dk1"/>
                          </a:solidFill>
                          <a:latin typeface="+mn-lt"/>
                          <a:ea typeface="+mn-ea"/>
                          <a:cs typeface="+mn-cs"/>
                        </a:rPr>
                        <a:t>Acidentes com veículos</a:t>
                      </a:r>
                    </a:p>
                    <a:p>
                      <a:r>
                        <a:rPr lang="pt-BR" sz="1800" b="0" i="0" u="none" strike="noStrike" kern="1200" baseline="0" dirty="0" smtClean="0">
                          <a:solidFill>
                            <a:schemeClr val="dk1"/>
                          </a:solidFill>
                          <a:latin typeface="+mn-lt"/>
                          <a:ea typeface="+mn-ea"/>
                          <a:cs typeface="+mn-cs"/>
                        </a:rPr>
                        <a:t>Acidentes com máquinas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Traumatismos diversos até a morte.</a:t>
                      </a:r>
                      <a:endParaRPr lang="pt-BR" dirty="0"/>
                    </a:p>
                  </a:txBody>
                  <a:tcPr/>
                </a:tc>
                <a:tc>
                  <a:txBody>
                    <a:bodyPr/>
                    <a:lstStyle/>
                    <a:p>
                      <a:r>
                        <a:rPr lang="pt-BR" sz="1800" b="0" i="0" u="none" strike="noStrike" kern="1200" baseline="0" dirty="0" smtClean="0">
                          <a:solidFill>
                            <a:schemeClr val="dk1"/>
                          </a:solidFill>
                          <a:latin typeface="+mn-lt"/>
                          <a:ea typeface="+mn-ea"/>
                          <a:cs typeface="+mn-cs"/>
                        </a:rPr>
                        <a:t>Trabalhadores da ind. da const. civil; motoristas de transportes coletivos; operadores de máquinas em vários setores, como o metalúrgico e </a:t>
                      </a:r>
                      <a:r>
                        <a:rPr lang="pt-BR" sz="1800" b="0" i="0" u="none" strike="noStrike" kern="1200" baseline="0" dirty="0" err="1" smtClean="0">
                          <a:solidFill>
                            <a:schemeClr val="dk1"/>
                          </a:solidFill>
                          <a:latin typeface="+mn-lt"/>
                          <a:ea typeface="+mn-ea"/>
                          <a:cs typeface="+mn-cs"/>
                        </a:rPr>
                        <a:t>agricultura;trabalhadores</a:t>
                      </a:r>
                      <a:r>
                        <a:rPr lang="pt-BR" sz="1800" b="0" i="0" u="none" strike="noStrike" kern="1200" baseline="0" dirty="0" smtClean="0">
                          <a:solidFill>
                            <a:schemeClr val="dk1"/>
                          </a:solidFill>
                          <a:latin typeface="+mn-lt"/>
                          <a:ea typeface="+mn-ea"/>
                          <a:cs typeface="+mn-cs"/>
                        </a:rPr>
                        <a:t> em geral.</a:t>
                      </a:r>
                      <a:endParaRPr lang="pt-BR" dirty="0"/>
                    </a:p>
                  </a:txBody>
                  <a:tcPr/>
                </a:tc>
              </a:tr>
            </a:tbl>
          </a:graphicData>
        </a:graphic>
      </p:graphicFrame>
    </p:spTree>
    <p:extLst>
      <p:ext uri="{BB962C8B-B14F-4D97-AF65-F5344CB8AC3E}">
        <p14:creationId xmlns:p14="http://schemas.microsoft.com/office/powerpoint/2010/main" val="3371357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6913" y="4237149"/>
            <a:ext cx="1603072" cy="1603072"/>
          </a:xfrm>
        </p:spPr>
      </p:pic>
      <p:pic>
        <p:nvPicPr>
          <p:cNvPr id="4" name="Espaço Reservado para Conteú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10" y="1720638"/>
            <a:ext cx="4446587" cy="2948281"/>
          </a:xfrm>
          <a:prstGeom prst="rect">
            <a:avLst/>
          </a:prstGeom>
        </p:spPr>
      </p:pic>
    </p:spTree>
    <p:extLst>
      <p:ext uri="{BB962C8B-B14F-4D97-AF65-F5344CB8AC3E}">
        <p14:creationId xmlns:p14="http://schemas.microsoft.com/office/powerpoint/2010/main" val="2171011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096909540"/>
              </p:ext>
            </p:extLst>
          </p:nvPr>
        </p:nvGraphicFramePr>
        <p:xfrm>
          <a:off x="1" y="0"/>
          <a:ext cx="9143997" cy="6858000"/>
        </p:xfrm>
        <a:graphic>
          <a:graphicData uri="http://schemas.openxmlformats.org/drawingml/2006/table">
            <a:tbl>
              <a:tblPr firstRow="1" bandRow="1">
                <a:tableStyleId>{5C22544A-7EE6-4342-B048-85BDC9FD1C3A}</a:tableStyleId>
              </a:tblPr>
              <a:tblGrid>
                <a:gridCol w="3047999"/>
                <a:gridCol w="3047999"/>
                <a:gridCol w="3047999"/>
              </a:tblGrid>
              <a:tr h="829545">
                <a:tc>
                  <a:txBody>
                    <a:bodyPr/>
                    <a:lstStyle/>
                    <a:p>
                      <a:r>
                        <a:rPr lang="pt-BR" sz="1800" b="1" i="0" u="none" strike="noStrike" kern="1200" baseline="0" dirty="0" smtClean="0">
                          <a:solidFill>
                            <a:schemeClr val="lt1"/>
                          </a:solidFill>
                          <a:latin typeface="+mn-lt"/>
                          <a:ea typeface="+mn-ea"/>
                          <a:cs typeface="+mn-cs"/>
                        </a:rPr>
                        <a:t>EXEMPLOS DE RISCOS</a:t>
                      </a:r>
                      <a:endParaRPr lang="pt-BR" dirty="0"/>
                    </a:p>
                  </a:txBody>
                  <a:tcPr/>
                </a:tc>
                <a:tc>
                  <a:txBody>
                    <a:bodyPr/>
                    <a:lstStyle/>
                    <a:p>
                      <a:r>
                        <a:rPr lang="pt-BR" sz="1800" b="1" i="0" u="none" strike="noStrike" kern="1200" baseline="0" dirty="0" smtClean="0">
                          <a:solidFill>
                            <a:schemeClr val="lt1"/>
                          </a:solidFill>
                          <a:latin typeface="+mn-lt"/>
                          <a:ea typeface="+mn-ea"/>
                          <a:cs typeface="+mn-cs"/>
                        </a:rPr>
                        <a:t>EXEMPLOS DE EFEITOS</a:t>
                      </a:r>
                    </a:p>
                    <a:p>
                      <a:pPr algn="ctr"/>
                      <a:r>
                        <a:rPr lang="pt-BR" sz="1800" b="1" i="0" u="none" strike="noStrike" kern="1200" baseline="0" dirty="0" smtClean="0">
                          <a:solidFill>
                            <a:schemeClr val="lt1"/>
                          </a:solidFill>
                          <a:latin typeface="+mn-lt"/>
                          <a:ea typeface="+mn-ea"/>
                          <a:cs typeface="+mn-cs"/>
                        </a:rPr>
                        <a:t>PARA A SAÚDE</a:t>
                      </a:r>
                      <a:endParaRPr lang="pt-BR" dirty="0"/>
                    </a:p>
                  </a:txBody>
                  <a:tcPr/>
                </a:tc>
                <a:tc>
                  <a:txBody>
                    <a:bodyPr/>
                    <a:lstStyle/>
                    <a:p>
                      <a:pPr algn="ctr"/>
                      <a:r>
                        <a:rPr lang="pt-BR" sz="1800" b="1" i="0" u="none" strike="noStrike" kern="1200" baseline="0" dirty="0" smtClean="0">
                          <a:solidFill>
                            <a:schemeClr val="lt1"/>
                          </a:solidFill>
                          <a:latin typeface="+mn-lt"/>
                          <a:ea typeface="+mn-ea"/>
                          <a:cs typeface="+mn-cs"/>
                        </a:rPr>
                        <a:t>EXEMPLOS DE SETORES</a:t>
                      </a:r>
                    </a:p>
                    <a:p>
                      <a:pPr algn="ctr"/>
                      <a:r>
                        <a:rPr lang="pt-BR" sz="1800" b="1" i="0" u="none" strike="noStrike" kern="1200" baseline="0" dirty="0" smtClean="0">
                          <a:solidFill>
                            <a:schemeClr val="lt1"/>
                          </a:solidFill>
                          <a:latin typeface="+mn-lt"/>
                          <a:ea typeface="+mn-ea"/>
                          <a:cs typeface="+mn-cs"/>
                        </a:rPr>
                        <a:t>OU CATEGORIAS</a:t>
                      </a:r>
                      <a:endParaRPr lang="pt-BR" dirty="0"/>
                    </a:p>
                  </a:txBody>
                  <a:tcPr/>
                </a:tc>
              </a:tr>
              <a:tr h="6028455">
                <a:tc>
                  <a:txBody>
                    <a:bodyPr/>
                    <a:lstStyle/>
                    <a:p>
                      <a:r>
                        <a:rPr lang="pt-BR" sz="1800" b="1" i="0" u="none" strike="noStrike" kern="1200" baseline="0" dirty="0" smtClean="0">
                          <a:solidFill>
                            <a:schemeClr val="dk1"/>
                          </a:solidFill>
                          <a:latin typeface="+mn-lt"/>
                          <a:ea typeface="+mn-ea"/>
                          <a:cs typeface="+mn-cs"/>
                        </a:rPr>
                        <a:t>Riscos Químicos</a:t>
                      </a:r>
                    </a:p>
                    <a:p>
                      <a:r>
                        <a:rPr lang="pt-BR" sz="1800" b="0" i="0" u="none" strike="noStrike" kern="1200" baseline="0" dirty="0" smtClean="0">
                          <a:solidFill>
                            <a:schemeClr val="dk1"/>
                          </a:solidFill>
                          <a:latin typeface="+mn-lt"/>
                          <a:ea typeface="+mn-ea"/>
                          <a:cs typeface="+mn-cs"/>
                        </a:rPr>
                        <a:t>Substâncias, compostos</a:t>
                      </a:r>
                    </a:p>
                    <a:p>
                      <a:r>
                        <a:rPr lang="pt-BR" sz="1800" b="0" i="0" u="none" strike="noStrike" kern="1200" baseline="0" dirty="0" smtClean="0">
                          <a:solidFill>
                            <a:schemeClr val="dk1"/>
                          </a:solidFill>
                          <a:latin typeface="+mn-lt"/>
                          <a:ea typeface="+mn-ea"/>
                          <a:cs typeface="+mn-cs"/>
                        </a:rPr>
                        <a:t>ou produtos que possam penetrar no organismo, por exposição crônica ou</a:t>
                      </a:r>
                    </a:p>
                    <a:p>
                      <a:r>
                        <a:rPr lang="pt-BR" sz="1800" b="0" i="0" u="none" strike="noStrike" kern="1200" baseline="0" dirty="0" smtClean="0">
                          <a:solidFill>
                            <a:schemeClr val="dk1"/>
                          </a:solidFill>
                          <a:latin typeface="+mn-lt"/>
                          <a:ea typeface="+mn-ea"/>
                          <a:cs typeface="+mn-cs"/>
                        </a:rPr>
                        <a:t>acidental, pela via respiratória, nas formas de poeiras, fumos, névoas, neblinas, gases ou vapores, ou que, pela natureza da atividade ou da exposição, possam ter contato ou serem absorvidos pelo organismo através da pele ou por ingestão. Também incluem os riscos químicos desencadeadores de</a:t>
                      </a:r>
                    </a:p>
                    <a:p>
                      <a:r>
                        <a:rPr lang="pt-BR" sz="1800" b="0" i="0" u="none" strike="noStrike" kern="1200" baseline="0" dirty="0" smtClean="0">
                          <a:solidFill>
                            <a:schemeClr val="dk1"/>
                          </a:solidFill>
                          <a:latin typeface="+mn-lt"/>
                          <a:ea typeface="+mn-ea"/>
                          <a:cs typeface="+mn-cs"/>
                        </a:rPr>
                        <a:t>explosões e incêndios.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Efeitos decorrentes de acidentes químicos, como explosões e incêndios.</a:t>
                      </a:r>
                    </a:p>
                    <a:p>
                      <a:pPr algn="ctr"/>
                      <a:r>
                        <a:rPr lang="pt-BR" sz="1800" b="0" i="0" u="none" strike="noStrike" kern="1200" baseline="0" dirty="0" smtClean="0">
                          <a:solidFill>
                            <a:schemeClr val="dk1"/>
                          </a:solidFill>
                          <a:latin typeface="+mn-lt"/>
                          <a:ea typeface="+mn-ea"/>
                          <a:cs typeface="+mn-cs"/>
                        </a:rPr>
                        <a:t>Contaminações químicas</a:t>
                      </a:r>
                    </a:p>
                    <a:p>
                      <a:pPr algn="ctr"/>
                      <a:r>
                        <a:rPr lang="pt-BR" sz="1800" b="0" i="0" u="none" strike="noStrike" kern="1200" baseline="0" dirty="0" smtClean="0">
                          <a:solidFill>
                            <a:schemeClr val="dk1"/>
                          </a:solidFill>
                          <a:latin typeface="+mn-lt"/>
                          <a:ea typeface="+mn-ea"/>
                          <a:cs typeface="+mn-cs"/>
                        </a:rPr>
                        <a:t>gerando efeitos carcinogênicos, teratogênicos, sistêmicos( como os </a:t>
                      </a:r>
                      <a:r>
                        <a:rPr lang="pt-BR" sz="1800" b="0" i="0" u="none" strike="noStrike" kern="1200" baseline="0" dirty="0" err="1" smtClean="0">
                          <a:solidFill>
                            <a:schemeClr val="dk1"/>
                          </a:solidFill>
                          <a:latin typeface="+mn-lt"/>
                          <a:ea typeface="+mn-ea"/>
                          <a:cs typeface="+mn-cs"/>
                        </a:rPr>
                        <a:t>neurotóxicos</a:t>
                      </a:r>
                      <a:r>
                        <a:rPr lang="pt-BR" sz="1800" b="0" i="0" u="none" strike="noStrike" kern="1200" baseline="0" dirty="0" smtClean="0">
                          <a:solidFill>
                            <a:schemeClr val="dk1"/>
                          </a:solidFill>
                          <a:latin typeface="+mn-lt"/>
                          <a:ea typeface="+mn-ea"/>
                          <a:cs typeface="+mn-cs"/>
                        </a:rPr>
                        <a:t>), irritantes, asfixiantes, anestésicos, </a:t>
                      </a:r>
                      <a:r>
                        <a:rPr lang="pt-BR" sz="1800" b="0" i="0" u="none" strike="noStrike" kern="1200" baseline="0" dirty="0" err="1" smtClean="0">
                          <a:solidFill>
                            <a:schemeClr val="dk1"/>
                          </a:solidFill>
                          <a:latin typeface="+mn-lt"/>
                          <a:ea typeface="+mn-ea"/>
                          <a:cs typeface="+mn-cs"/>
                        </a:rPr>
                        <a:t>alergizantes</a:t>
                      </a:r>
                      <a:r>
                        <a:rPr lang="pt-BR" sz="1800" b="0" i="0" u="none" strike="noStrike" kern="1200" baseline="0" dirty="0" smtClean="0">
                          <a:solidFill>
                            <a:schemeClr val="dk1"/>
                          </a:solidFill>
                          <a:latin typeface="+mn-lt"/>
                          <a:ea typeface="+mn-ea"/>
                          <a:cs typeface="+mn-cs"/>
                        </a:rPr>
                        <a:t>, entre outros.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Indústria química, petroquímica e de petróleo (solventes orgânicos como o benzeno, riscos químicos</a:t>
                      </a:r>
                    </a:p>
                    <a:p>
                      <a:pPr algn="ctr"/>
                      <a:r>
                        <a:rPr lang="pt-BR" sz="1800" b="0" i="0" u="none" strike="noStrike" kern="1200" baseline="0" dirty="0" smtClean="0">
                          <a:solidFill>
                            <a:schemeClr val="dk1"/>
                          </a:solidFill>
                          <a:latin typeface="+mn-lt"/>
                          <a:ea typeface="+mn-ea"/>
                          <a:cs typeface="+mn-cs"/>
                        </a:rPr>
                        <a:t>diversos). Garimpo de ouro e Indústria de cloro-soda com tecnologia de</a:t>
                      </a:r>
                    </a:p>
                    <a:p>
                      <a:pPr algn="ctr"/>
                      <a:r>
                        <a:rPr lang="pt-BR" sz="1800" b="0" i="0" u="none" strike="noStrike" kern="1200" baseline="0" dirty="0" smtClean="0">
                          <a:solidFill>
                            <a:schemeClr val="dk1"/>
                          </a:solidFill>
                          <a:latin typeface="+mn-lt"/>
                          <a:ea typeface="+mn-ea"/>
                          <a:cs typeface="+mn-cs"/>
                        </a:rPr>
                        <a:t>amálgama (mercúrio);</a:t>
                      </a:r>
                    </a:p>
                    <a:p>
                      <a:pPr algn="ctr"/>
                      <a:r>
                        <a:rPr lang="pt-BR" sz="1800" b="0" i="0" u="none" strike="noStrike" kern="1200" baseline="0" dirty="0" smtClean="0">
                          <a:solidFill>
                            <a:schemeClr val="dk1"/>
                          </a:solidFill>
                          <a:latin typeface="+mn-lt"/>
                          <a:ea typeface="+mn-ea"/>
                          <a:cs typeface="+mn-cs"/>
                        </a:rPr>
                        <a:t>Fábrica de baterias (chumbo); Minas de amianto e setor de fibrocimento (amianto)</a:t>
                      </a:r>
                    </a:p>
                    <a:p>
                      <a:pPr algn="ctr"/>
                      <a:r>
                        <a:rPr lang="pt-BR" sz="1800" b="0" i="0" u="none" strike="noStrike" kern="1200" baseline="0" dirty="0" err="1" smtClean="0">
                          <a:solidFill>
                            <a:schemeClr val="dk1"/>
                          </a:solidFill>
                          <a:latin typeface="+mn-lt"/>
                          <a:ea typeface="+mn-ea"/>
                          <a:cs typeface="+mn-cs"/>
                        </a:rPr>
                        <a:t>Jateadores</a:t>
                      </a:r>
                      <a:r>
                        <a:rPr lang="pt-BR" sz="1800" b="0" i="0" u="none" strike="noStrike" kern="1200" baseline="0" dirty="0" smtClean="0">
                          <a:solidFill>
                            <a:schemeClr val="dk1"/>
                          </a:solidFill>
                          <a:latin typeface="+mn-lt"/>
                          <a:ea typeface="+mn-ea"/>
                          <a:cs typeface="+mn-cs"/>
                        </a:rPr>
                        <a:t> de areia no setor metalúrgico e naval (sílica).  Trabalhadores em geral</a:t>
                      </a:r>
                      <a:endParaRPr lang="pt-BR" dirty="0"/>
                    </a:p>
                  </a:txBody>
                  <a:tcPr/>
                </a:tc>
              </a:tr>
            </a:tbl>
          </a:graphicData>
        </a:graphic>
      </p:graphicFrame>
    </p:spTree>
    <p:extLst>
      <p:ext uri="{BB962C8B-B14F-4D97-AF65-F5344CB8AC3E}">
        <p14:creationId xmlns:p14="http://schemas.microsoft.com/office/powerpoint/2010/main" val="3989098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3524846348"/>
              </p:ext>
            </p:extLst>
          </p:nvPr>
        </p:nvGraphicFramePr>
        <p:xfrm>
          <a:off x="248992" y="263660"/>
          <a:ext cx="8573037" cy="6291686"/>
        </p:xfrm>
        <a:graphic>
          <a:graphicData uri="http://schemas.openxmlformats.org/drawingml/2006/table">
            <a:tbl>
              <a:tblPr firstRow="1" bandRow="1">
                <a:tableStyleId>{5C22544A-7EE6-4342-B048-85BDC9FD1C3A}</a:tableStyleId>
              </a:tblPr>
              <a:tblGrid>
                <a:gridCol w="2857679"/>
                <a:gridCol w="2857679"/>
                <a:gridCol w="2857679"/>
              </a:tblGrid>
              <a:tr h="805286">
                <a:tc>
                  <a:txBody>
                    <a:bodyPr/>
                    <a:lstStyle/>
                    <a:p>
                      <a:r>
                        <a:rPr lang="pt-BR" sz="1800" b="1" i="0" u="none" strike="noStrike" kern="1200" baseline="0" dirty="0" smtClean="0">
                          <a:solidFill>
                            <a:schemeClr val="lt1"/>
                          </a:solidFill>
                          <a:latin typeface="+mn-lt"/>
                          <a:ea typeface="+mn-ea"/>
                          <a:cs typeface="+mn-cs"/>
                        </a:rPr>
                        <a:t>EXEMPLOS DE RISCOS</a:t>
                      </a:r>
                      <a:endParaRPr lang="pt-BR" dirty="0"/>
                    </a:p>
                  </a:txBody>
                  <a:tcPr/>
                </a:tc>
                <a:tc>
                  <a:txBody>
                    <a:bodyPr/>
                    <a:lstStyle/>
                    <a:p>
                      <a:r>
                        <a:rPr lang="pt-BR" sz="1800" b="1" i="0" u="none" strike="noStrike" kern="1200" baseline="0" dirty="0" smtClean="0">
                          <a:solidFill>
                            <a:schemeClr val="lt1"/>
                          </a:solidFill>
                          <a:latin typeface="+mn-lt"/>
                          <a:ea typeface="+mn-ea"/>
                          <a:cs typeface="+mn-cs"/>
                        </a:rPr>
                        <a:t>EXEMPLOS DE EFEITOS</a:t>
                      </a:r>
                    </a:p>
                    <a:p>
                      <a:pPr algn="ctr"/>
                      <a:r>
                        <a:rPr lang="pt-BR" sz="1800" b="1" i="0" u="none" strike="noStrike" kern="1200" baseline="0" dirty="0" smtClean="0">
                          <a:solidFill>
                            <a:schemeClr val="lt1"/>
                          </a:solidFill>
                          <a:latin typeface="+mn-lt"/>
                          <a:ea typeface="+mn-ea"/>
                          <a:cs typeface="+mn-cs"/>
                        </a:rPr>
                        <a:t>PARA A SAÚDE</a:t>
                      </a:r>
                      <a:endParaRPr lang="pt-BR" dirty="0"/>
                    </a:p>
                  </a:txBody>
                  <a:tcPr/>
                </a:tc>
                <a:tc>
                  <a:txBody>
                    <a:bodyPr/>
                    <a:lstStyle/>
                    <a:p>
                      <a:pPr algn="ctr"/>
                      <a:r>
                        <a:rPr lang="pt-BR" sz="1800" b="1" i="0" u="none" strike="noStrike" kern="1200" baseline="0" dirty="0" smtClean="0">
                          <a:solidFill>
                            <a:schemeClr val="lt1"/>
                          </a:solidFill>
                          <a:latin typeface="+mn-lt"/>
                          <a:ea typeface="+mn-ea"/>
                          <a:cs typeface="+mn-cs"/>
                        </a:rPr>
                        <a:t>EXEMPLOS DE SETORES</a:t>
                      </a:r>
                    </a:p>
                    <a:p>
                      <a:pPr algn="ctr"/>
                      <a:r>
                        <a:rPr lang="pt-BR" sz="1800" b="1" i="0" u="none" strike="noStrike" kern="1200" baseline="0" dirty="0" smtClean="0">
                          <a:solidFill>
                            <a:schemeClr val="lt1"/>
                          </a:solidFill>
                          <a:latin typeface="+mn-lt"/>
                          <a:ea typeface="+mn-ea"/>
                          <a:cs typeface="+mn-cs"/>
                        </a:rPr>
                        <a:t>OU CATEGORIAS</a:t>
                      </a:r>
                      <a:endParaRPr lang="pt-BR" dirty="0"/>
                    </a:p>
                  </a:txBody>
                  <a:tcPr/>
                </a:tc>
              </a:tr>
              <a:tr h="461009">
                <a:tc>
                  <a:txBody>
                    <a:bodyPr/>
                    <a:lstStyle/>
                    <a:p>
                      <a:r>
                        <a:rPr lang="pt-BR" sz="1800" b="1" i="0" u="none" strike="noStrike" kern="1200" baseline="0" dirty="0" smtClean="0">
                          <a:solidFill>
                            <a:schemeClr val="dk1"/>
                          </a:solidFill>
                          <a:latin typeface="+mn-lt"/>
                          <a:ea typeface="+mn-ea"/>
                          <a:cs typeface="+mn-cs"/>
                        </a:rPr>
                        <a:t>Riscos Ergonômicos</a:t>
                      </a:r>
                    </a:p>
                    <a:p>
                      <a:r>
                        <a:rPr lang="pt-BR" sz="1800" b="0" i="0" u="none" strike="noStrike" kern="1200" baseline="0" dirty="0" smtClean="0">
                          <a:solidFill>
                            <a:schemeClr val="dk1"/>
                          </a:solidFill>
                          <a:latin typeface="+mn-lt"/>
                          <a:ea typeface="+mn-ea"/>
                          <a:cs typeface="+mn-cs"/>
                        </a:rPr>
                        <a:t>Esforços Físicos</a:t>
                      </a:r>
                    </a:p>
                    <a:p>
                      <a:r>
                        <a:rPr lang="pt-BR" sz="1800" b="0" i="0" u="none" strike="noStrike" kern="1200" baseline="0" dirty="0" smtClean="0">
                          <a:solidFill>
                            <a:schemeClr val="dk1"/>
                          </a:solidFill>
                          <a:latin typeface="+mn-lt"/>
                          <a:ea typeface="+mn-ea"/>
                          <a:cs typeface="+mn-cs"/>
                        </a:rPr>
                        <a:t>Posturas Forçadas</a:t>
                      </a:r>
                    </a:p>
                    <a:p>
                      <a:r>
                        <a:rPr lang="pt-BR" sz="1800" b="0" i="0" u="none" strike="noStrike" kern="1200" baseline="0" dirty="0" smtClean="0">
                          <a:solidFill>
                            <a:schemeClr val="dk1"/>
                          </a:solidFill>
                          <a:latin typeface="+mn-lt"/>
                          <a:ea typeface="+mn-ea"/>
                          <a:cs typeface="+mn-cs"/>
                        </a:rPr>
                        <a:t>Movimentos Repetitivos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Problemas na coluna, dores musculares,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Estivadores; carregadores; trabalhadores de linha de montagem;</a:t>
                      </a:r>
                    </a:p>
                    <a:p>
                      <a:pPr algn="ctr"/>
                      <a:r>
                        <a:rPr lang="pt-BR" sz="1800" b="0" i="0" u="none" strike="noStrike" kern="1200" baseline="0" dirty="0" smtClean="0">
                          <a:solidFill>
                            <a:schemeClr val="dk1"/>
                          </a:solidFill>
                          <a:latin typeface="+mn-lt"/>
                          <a:ea typeface="+mn-ea"/>
                          <a:cs typeface="+mn-cs"/>
                        </a:rPr>
                        <a:t>Postos de trabalho mal projetados em geral e com trabalho estático</a:t>
                      </a:r>
                    </a:p>
                    <a:p>
                      <a:pPr algn="ctr"/>
                      <a:r>
                        <a:rPr lang="pt-BR" sz="1800" b="0" i="0" u="none" strike="noStrike" kern="1200" baseline="0" dirty="0" smtClean="0">
                          <a:solidFill>
                            <a:schemeClr val="dk1"/>
                          </a:solidFill>
                          <a:latin typeface="+mn-lt"/>
                          <a:ea typeface="+mn-ea"/>
                          <a:cs typeface="+mn-cs"/>
                        </a:rPr>
                        <a:t>ou repetitivo;</a:t>
                      </a:r>
                      <a:endParaRPr lang="pt-BR" dirty="0"/>
                    </a:p>
                  </a:txBody>
                  <a:tcPr/>
                </a:tc>
              </a:tr>
              <a:tr h="447786">
                <a:tc>
                  <a:txBody>
                    <a:bodyPr/>
                    <a:lstStyle/>
                    <a:p>
                      <a:r>
                        <a:rPr lang="pt-BR" sz="1800" b="1" i="0" u="none" strike="noStrike" kern="1200" baseline="0" dirty="0" smtClean="0">
                          <a:solidFill>
                            <a:schemeClr val="dk1"/>
                          </a:solidFill>
                          <a:latin typeface="+mn-lt"/>
                          <a:ea typeface="+mn-ea"/>
                          <a:cs typeface="+mn-cs"/>
                        </a:rPr>
                        <a:t>Riscos Biológicos</a:t>
                      </a:r>
                    </a:p>
                    <a:p>
                      <a:r>
                        <a:rPr lang="pt-BR" sz="1800" b="0" i="0" u="none" strike="noStrike" kern="1200" baseline="0" dirty="0" err="1" smtClean="0">
                          <a:solidFill>
                            <a:schemeClr val="dk1"/>
                          </a:solidFill>
                          <a:latin typeface="+mn-lt"/>
                          <a:ea typeface="+mn-ea"/>
                          <a:cs typeface="+mn-cs"/>
                        </a:rPr>
                        <a:t>Microorganismos</a:t>
                      </a:r>
                      <a:r>
                        <a:rPr lang="pt-BR" sz="1800" b="0" i="0" u="none" strike="noStrike" kern="1200" baseline="0" dirty="0" smtClean="0">
                          <a:solidFill>
                            <a:schemeClr val="dk1"/>
                          </a:solidFill>
                          <a:latin typeface="+mn-lt"/>
                          <a:ea typeface="+mn-ea"/>
                          <a:cs typeface="+mn-cs"/>
                        </a:rPr>
                        <a:t> patogênicos (bactérias,</a:t>
                      </a:r>
                    </a:p>
                    <a:p>
                      <a:r>
                        <a:rPr lang="pt-BR" sz="1800" b="0" i="0" u="none" strike="noStrike" kern="1200" baseline="0" dirty="0" smtClean="0">
                          <a:solidFill>
                            <a:schemeClr val="dk1"/>
                          </a:solidFill>
                          <a:latin typeface="+mn-lt"/>
                          <a:ea typeface="+mn-ea"/>
                          <a:cs typeface="+mn-cs"/>
                        </a:rPr>
                        <a:t>fungos, bacilos, parasitas, protozoários, vírus, entre outros)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Doenças contagiosas diversas, inclusive gripes e resfriados;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Trabalhadores em ambientes fechados com ar condicionado;</a:t>
                      </a:r>
                    </a:p>
                    <a:p>
                      <a:pPr algn="ctr"/>
                      <a:r>
                        <a:rPr lang="pt-BR" sz="1800" b="0" i="0" u="none" strike="noStrike" kern="1200" baseline="0" dirty="0" smtClean="0">
                          <a:solidFill>
                            <a:schemeClr val="dk1"/>
                          </a:solidFill>
                          <a:latin typeface="+mn-lt"/>
                          <a:ea typeface="+mn-ea"/>
                          <a:cs typeface="+mn-cs"/>
                        </a:rPr>
                        <a:t>Profissionais de saúde; Laboratórios de pesquisa em saúde pública e análises clínicas;</a:t>
                      </a:r>
                      <a:endParaRPr lang="pt-BR" dirty="0"/>
                    </a:p>
                  </a:txBody>
                  <a:tcPr/>
                </a:tc>
              </a:tr>
              <a:tr h="447786">
                <a:tc>
                  <a:txBody>
                    <a:bodyPr/>
                    <a:lstStyle/>
                    <a:p>
                      <a:r>
                        <a:rPr lang="pt-BR" sz="1800" b="0" i="0" u="none" strike="noStrike" kern="1200" baseline="0" dirty="0" smtClean="0">
                          <a:solidFill>
                            <a:schemeClr val="dk1"/>
                          </a:solidFill>
                          <a:latin typeface="+mn-lt"/>
                          <a:ea typeface="+mn-ea"/>
                          <a:cs typeface="+mn-cs"/>
                        </a:rPr>
                        <a:t>Animais peçonhentos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Envenenamento por picada de cobra ou escorpião</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Trabalhadores agrícolas (mordidas de cobra);</a:t>
                      </a:r>
                      <a:endParaRPr lang="pt-BR" dirty="0"/>
                    </a:p>
                  </a:txBody>
                  <a:tcPr/>
                </a:tc>
              </a:tr>
            </a:tbl>
          </a:graphicData>
        </a:graphic>
      </p:graphicFrame>
    </p:spTree>
    <p:extLst>
      <p:ext uri="{BB962C8B-B14F-4D97-AF65-F5344CB8AC3E}">
        <p14:creationId xmlns:p14="http://schemas.microsoft.com/office/powerpoint/2010/main" val="3453465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076901397"/>
              </p:ext>
            </p:extLst>
          </p:nvPr>
        </p:nvGraphicFramePr>
        <p:xfrm>
          <a:off x="274750" y="209124"/>
          <a:ext cx="8573037" cy="6648876"/>
        </p:xfrm>
        <a:graphic>
          <a:graphicData uri="http://schemas.openxmlformats.org/drawingml/2006/table">
            <a:tbl>
              <a:tblPr firstRow="1" bandRow="1">
                <a:tableStyleId>{5C22544A-7EE6-4342-B048-85BDC9FD1C3A}</a:tableStyleId>
              </a:tblPr>
              <a:tblGrid>
                <a:gridCol w="2857679"/>
                <a:gridCol w="2857679"/>
                <a:gridCol w="2857679"/>
              </a:tblGrid>
              <a:tr h="796716">
                <a:tc>
                  <a:txBody>
                    <a:bodyPr/>
                    <a:lstStyle/>
                    <a:p>
                      <a:r>
                        <a:rPr lang="pt-BR" sz="1800" b="1" i="0" u="none" strike="noStrike" kern="1200" baseline="0" dirty="0" smtClean="0">
                          <a:solidFill>
                            <a:schemeClr val="lt1"/>
                          </a:solidFill>
                          <a:latin typeface="+mn-lt"/>
                          <a:ea typeface="+mn-ea"/>
                          <a:cs typeface="+mn-cs"/>
                        </a:rPr>
                        <a:t>EXEMPLOS DE RISCOS</a:t>
                      </a:r>
                      <a:endParaRPr lang="pt-BR" dirty="0"/>
                    </a:p>
                  </a:txBody>
                  <a:tcPr/>
                </a:tc>
                <a:tc>
                  <a:txBody>
                    <a:bodyPr/>
                    <a:lstStyle/>
                    <a:p>
                      <a:r>
                        <a:rPr lang="pt-BR" sz="1800" b="1" i="0" u="none" strike="noStrike" kern="1200" baseline="0" dirty="0" smtClean="0">
                          <a:solidFill>
                            <a:schemeClr val="lt1"/>
                          </a:solidFill>
                          <a:latin typeface="+mn-lt"/>
                          <a:ea typeface="+mn-ea"/>
                          <a:cs typeface="+mn-cs"/>
                        </a:rPr>
                        <a:t>EXEMPLOS DE EFEITOS</a:t>
                      </a:r>
                    </a:p>
                    <a:p>
                      <a:pPr algn="ctr"/>
                      <a:r>
                        <a:rPr lang="pt-BR" sz="1800" b="1" i="0" u="none" strike="noStrike" kern="1200" baseline="0" dirty="0" smtClean="0">
                          <a:solidFill>
                            <a:schemeClr val="lt1"/>
                          </a:solidFill>
                          <a:latin typeface="+mn-lt"/>
                          <a:ea typeface="+mn-ea"/>
                          <a:cs typeface="+mn-cs"/>
                        </a:rPr>
                        <a:t>PARA A SAÚDE</a:t>
                      </a:r>
                      <a:endParaRPr lang="pt-BR" dirty="0"/>
                    </a:p>
                  </a:txBody>
                  <a:tcPr/>
                </a:tc>
                <a:tc>
                  <a:txBody>
                    <a:bodyPr/>
                    <a:lstStyle/>
                    <a:p>
                      <a:pPr algn="ctr"/>
                      <a:r>
                        <a:rPr lang="pt-BR" sz="1800" b="1" i="0" u="none" strike="noStrike" kern="1200" baseline="0" dirty="0" smtClean="0">
                          <a:solidFill>
                            <a:schemeClr val="lt1"/>
                          </a:solidFill>
                          <a:latin typeface="+mn-lt"/>
                          <a:ea typeface="+mn-ea"/>
                          <a:cs typeface="+mn-cs"/>
                        </a:rPr>
                        <a:t>EXEMPLOS DE SETORES</a:t>
                      </a:r>
                    </a:p>
                    <a:p>
                      <a:pPr algn="ctr"/>
                      <a:r>
                        <a:rPr lang="pt-BR" sz="1800" b="1" i="0" u="none" strike="noStrike" kern="1200" baseline="0" dirty="0" smtClean="0">
                          <a:solidFill>
                            <a:schemeClr val="lt1"/>
                          </a:solidFill>
                          <a:latin typeface="+mn-lt"/>
                          <a:ea typeface="+mn-ea"/>
                          <a:cs typeface="+mn-cs"/>
                        </a:rPr>
                        <a:t>OU CATEGORIAS</a:t>
                      </a:r>
                      <a:endParaRPr lang="pt-BR" dirty="0"/>
                    </a:p>
                  </a:txBody>
                  <a:tcPr/>
                </a:tc>
              </a:tr>
              <a:tr h="1176070">
                <a:tc>
                  <a:txBody>
                    <a:bodyPr/>
                    <a:lstStyle/>
                    <a:p>
                      <a:r>
                        <a:rPr lang="pt-BR" sz="1800" b="0" i="0" u="none" strike="noStrike" kern="1200" baseline="0" dirty="0" smtClean="0">
                          <a:solidFill>
                            <a:schemeClr val="dk1"/>
                          </a:solidFill>
                          <a:latin typeface="+mn-lt"/>
                          <a:ea typeface="+mn-ea"/>
                          <a:cs typeface="+mn-cs"/>
                        </a:rPr>
                        <a:t>Presença de vetores</a:t>
                      </a:r>
                    </a:p>
                    <a:p>
                      <a:r>
                        <a:rPr lang="pt-BR" sz="1800" b="0" i="0" u="none" strike="noStrike" kern="1200" baseline="0" dirty="0" smtClean="0">
                          <a:solidFill>
                            <a:schemeClr val="dk1"/>
                          </a:solidFill>
                          <a:latin typeface="+mn-lt"/>
                          <a:ea typeface="+mn-ea"/>
                          <a:cs typeface="+mn-cs"/>
                        </a:rPr>
                        <a:t>(mosquitos, ratos...) e</a:t>
                      </a:r>
                    </a:p>
                    <a:p>
                      <a:r>
                        <a:rPr lang="pt-BR" sz="1800" b="0" i="0" u="none" strike="noStrike" kern="1200" baseline="0" dirty="0" smtClean="0">
                          <a:solidFill>
                            <a:schemeClr val="dk1"/>
                          </a:solidFill>
                          <a:latin typeface="+mn-lt"/>
                          <a:ea typeface="+mn-ea"/>
                          <a:cs typeface="+mn-cs"/>
                        </a:rPr>
                        <a:t>outras mordidas de animais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Doenças contagiosas e feridas por mordidas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Carteiros (mordidas de cães) e trabalhadores</a:t>
                      </a:r>
                    </a:p>
                    <a:p>
                      <a:pPr algn="ctr"/>
                      <a:r>
                        <a:rPr lang="pt-BR" sz="1800" b="0" i="0" u="none" strike="noStrike" kern="1200" baseline="0" dirty="0" smtClean="0">
                          <a:solidFill>
                            <a:schemeClr val="dk1"/>
                          </a:solidFill>
                          <a:latin typeface="+mn-lt"/>
                          <a:ea typeface="+mn-ea"/>
                          <a:cs typeface="+mn-cs"/>
                        </a:rPr>
                        <a:t>em geral</a:t>
                      </a:r>
                      <a:endParaRPr lang="pt-BR" dirty="0"/>
                    </a:p>
                  </a:txBody>
                  <a:tcPr/>
                </a:tc>
              </a:tr>
              <a:tr h="1981257">
                <a:tc>
                  <a:txBody>
                    <a:bodyPr/>
                    <a:lstStyle/>
                    <a:p>
                      <a:r>
                        <a:rPr lang="pt-BR" sz="1800" b="1" i="0" u="none" strike="noStrike" kern="1200" baseline="0" dirty="0" smtClean="0">
                          <a:solidFill>
                            <a:schemeClr val="dk1"/>
                          </a:solidFill>
                          <a:latin typeface="+mn-lt"/>
                          <a:ea typeface="+mn-ea"/>
                          <a:cs typeface="+mn-cs"/>
                        </a:rPr>
                        <a:t>Riscos Diretamente</a:t>
                      </a:r>
                    </a:p>
                    <a:p>
                      <a:r>
                        <a:rPr lang="pt-BR" sz="1800" b="1" i="0" u="none" strike="noStrike" kern="1200" baseline="0" dirty="0" smtClean="0">
                          <a:solidFill>
                            <a:schemeClr val="dk1"/>
                          </a:solidFill>
                          <a:latin typeface="+mn-lt"/>
                          <a:ea typeface="+mn-ea"/>
                          <a:cs typeface="+mn-cs"/>
                        </a:rPr>
                        <a:t>Relacionados à Organização</a:t>
                      </a:r>
                    </a:p>
                    <a:p>
                      <a:r>
                        <a:rPr lang="pt-BR" sz="1800" b="1" i="0" u="none" strike="noStrike" kern="1200" baseline="0" dirty="0" smtClean="0">
                          <a:solidFill>
                            <a:schemeClr val="dk1"/>
                          </a:solidFill>
                          <a:latin typeface="+mn-lt"/>
                          <a:ea typeface="+mn-ea"/>
                          <a:cs typeface="+mn-cs"/>
                        </a:rPr>
                        <a:t>do Trabalho</a:t>
                      </a:r>
                    </a:p>
                    <a:p>
                      <a:r>
                        <a:rPr lang="pt-BR" sz="1800" b="0" i="0" u="none" strike="noStrike" kern="1200" baseline="0" dirty="0" smtClean="0">
                          <a:solidFill>
                            <a:schemeClr val="dk1"/>
                          </a:solidFill>
                          <a:latin typeface="+mn-lt"/>
                          <a:ea typeface="+mn-ea"/>
                          <a:cs typeface="+mn-cs"/>
                        </a:rPr>
                        <a:t>Trabalho Repetitivo e</a:t>
                      </a:r>
                    </a:p>
                    <a:p>
                      <a:r>
                        <a:rPr lang="pt-BR" sz="1800" b="0" i="0" u="none" strike="noStrike" kern="1200" baseline="0" dirty="0" smtClean="0">
                          <a:solidFill>
                            <a:schemeClr val="dk1"/>
                          </a:solidFill>
                          <a:latin typeface="+mn-lt"/>
                          <a:ea typeface="+mn-ea"/>
                          <a:cs typeface="+mn-cs"/>
                        </a:rPr>
                        <a:t>Monótono</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Lesões por Esforços Repetitivos,</a:t>
                      </a:r>
                    </a:p>
                    <a:p>
                      <a:pPr algn="ctr"/>
                      <a:r>
                        <a:rPr lang="pt-BR" sz="1800" b="0" i="0" u="none" strike="noStrike" kern="1200" baseline="0" dirty="0" smtClean="0">
                          <a:solidFill>
                            <a:schemeClr val="dk1"/>
                          </a:solidFill>
                          <a:latin typeface="+mn-lt"/>
                          <a:ea typeface="+mn-ea"/>
                          <a:cs typeface="+mn-cs"/>
                        </a:rPr>
                        <a:t>desmotivação e estresse</a:t>
                      </a:r>
                      <a:endParaRPr lang="pt-BR" dirty="0"/>
                    </a:p>
                  </a:txBody>
                  <a:tcPr anchor="ctr"/>
                </a:tc>
                <a:tc>
                  <a:txBody>
                    <a:bodyPr/>
                    <a:lstStyle/>
                    <a:p>
                      <a:pPr algn="ctr"/>
                      <a:endParaRPr lang="pt-BR" dirty="0" smtClean="0"/>
                    </a:p>
                    <a:p>
                      <a:pPr algn="ctr"/>
                      <a:endParaRPr lang="pt-BR" sz="1800" b="0" i="0" u="none" strike="noStrike" kern="1200" baseline="0" dirty="0" smtClean="0">
                        <a:solidFill>
                          <a:schemeClr val="dk1"/>
                        </a:solidFill>
                        <a:latin typeface="+mn-lt"/>
                        <a:ea typeface="+mn-ea"/>
                        <a:cs typeface="+mn-cs"/>
                      </a:endParaRPr>
                    </a:p>
                    <a:p>
                      <a:pPr algn="ctr"/>
                      <a:r>
                        <a:rPr lang="pt-BR" sz="1800" b="0" i="0" u="none" strike="noStrike" kern="1200" baseline="0" dirty="0" smtClean="0">
                          <a:solidFill>
                            <a:schemeClr val="dk1"/>
                          </a:solidFill>
                          <a:latin typeface="+mn-lt"/>
                          <a:ea typeface="+mn-ea"/>
                          <a:cs typeface="+mn-cs"/>
                        </a:rPr>
                        <a:t>Trabalhadores de banco, processamento</a:t>
                      </a:r>
                    </a:p>
                    <a:p>
                      <a:pPr algn="ctr"/>
                      <a:r>
                        <a:rPr lang="pt-BR" sz="1800" b="0" i="0" u="none" strike="noStrike" kern="1200" baseline="0" dirty="0" smtClean="0">
                          <a:solidFill>
                            <a:schemeClr val="dk1"/>
                          </a:solidFill>
                          <a:latin typeface="+mn-lt"/>
                          <a:ea typeface="+mn-ea"/>
                          <a:cs typeface="+mn-cs"/>
                        </a:rPr>
                        <a:t>de dados e linhas de montagem,</a:t>
                      </a:r>
                    </a:p>
                    <a:p>
                      <a:pPr algn="ctr"/>
                      <a:r>
                        <a:rPr lang="pt-BR" sz="1800" b="0" i="0" u="none" strike="noStrike" kern="1200" baseline="0" dirty="0" err="1" smtClean="0">
                          <a:solidFill>
                            <a:schemeClr val="dk1"/>
                          </a:solidFill>
                          <a:latin typeface="+mn-lt"/>
                          <a:ea typeface="+mn-ea"/>
                          <a:cs typeface="+mn-cs"/>
                        </a:rPr>
                        <a:t>freqüentemente</a:t>
                      </a:r>
                      <a:r>
                        <a:rPr lang="pt-BR" sz="1800" b="0" i="0" u="none" strike="noStrike" kern="1200" baseline="0" dirty="0" smtClean="0">
                          <a:solidFill>
                            <a:schemeClr val="dk1"/>
                          </a:solidFill>
                          <a:latin typeface="+mn-lt"/>
                          <a:ea typeface="+mn-ea"/>
                          <a:cs typeface="+mn-cs"/>
                        </a:rPr>
                        <a:t> mulheres;</a:t>
                      </a:r>
                      <a:endParaRPr lang="pt-BR" dirty="0"/>
                    </a:p>
                  </a:txBody>
                  <a:tcPr/>
                </a:tc>
              </a:tr>
              <a:tr h="904669">
                <a:tc>
                  <a:txBody>
                    <a:bodyPr/>
                    <a:lstStyle/>
                    <a:p>
                      <a:r>
                        <a:rPr lang="pt-BR" sz="1800" b="0" i="0" u="none" strike="noStrike" kern="1200" baseline="0" dirty="0" smtClean="0">
                          <a:solidFill>
                            <a:schemeClr val="dk1"/>
                          </a:solidFill>
                          <a:latin typeface="+mn-lt"/>
                          <a:ea typeface="+mn-ea"/>
                          <a:cs typeface="+mn-cs"/>
                        </a:rPr>
                        <a:t>Trabalho em turnos</a:t>
                      </a:r>
                    </a:p>
                    <a:p>
                      <a:r>
                        <a:rPr lang="pt-BR" sz="1800" b="0" i="0" u="none" strike="noStrike" kern="1200" baseline="0" dirty="0" smtClean="0">
                          <a:solidFill>
                            <a:schemeClr val="dk1"/>
                          </a:solidFill>
                          <a:latin typeface="+mn-lt"/>
                          <a:ea typeface="+mn-ea"/>
                          <a:cs typeface="+mn-cs"/>
                        </a:rPr>
                        <a:t>noturnos e alternados</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Distúrbios do sono, estresse</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Indústrias de processo contínuo,</a:t>
                      </a:r>
                    </a:p>
                    <a:p>
                      <a:pPr algn="ctr"/>
                      <a:r>
                        <a:rPr lang="pt-BR" sz="1800" b="0" i="0" u="none" strike="noStrike" kern="1200" baseline="0" dirty="0" smtClean="0">
                          <a:solidFill>
                            <a:schemeClr val="dk1"/>
                          </a:solidFill>
                          <a:latin typeface="+mn-lt"/>
                          <a:ea typeface="+mn-ea"/>
                          <a:cs typeface="+mn-cs"/>
                        </a:rPr>
                        <a:t>plantonistas de saúde</a:t>
                      </a:r>
                      <a:endParaRPr lang="pt-BR" dirty="0"/>
                    </a:p>
                  </a:txBody>
                  <a:tcPr/>
                </a:tc>
              </a:tr>
              <a:tr h="1447471">
                <a:tc>
                  <a:txBody>
                    <a:bodyPr/>
                    <a:lstStyle/>
                    <a:p>
                      <a:r>
                        <a:rPr lang="pt-BR" sz="1800" b="0" i="0" u="none" strike="noStrike" kern="1200" baseline="0" dirty="0" smtClean="0">
                          <a:solidFill>
                            <a:schemeClr val="dk1"/>
                          </a:solidFill>
                          <a:latin typeface="+mn-lt"/>
                          <a:ea typeface="+mn-ea"/>
                          <a:cs typeface="+mn-cs"/>
                        </a:rPr>
                        <a:t>Trabalho sob forte pressão</a:t>
                      </a:r>
                    </a:p>
                    <a:p>
                      <a:r>
                        <a:rPr lang="pt-BR" sz="1800" b="0" i="0" u="none" strike="noStrike" kern="1200" baseline="0" dirty="0" smtClean="0">
                          <a:solidFill>
                            <a:schemeClr val="dk1"/>
                          </a:solidFill>
                          <a:latin typeface="+mn-lt"/>
                          <a:ea typeface="+mn-ea"/>
                          <a:cs typeface="+mn-cs"/>
                        </a:rPr>
                        <a:t>e cobrança</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Fadiga física e mental, predisposição a acidentes, estresse</a:t>
                      </a:r>
                      <a:endParaRPr lang="pt-BR" dirty="0"/>
                    </a:p>
                  </a:txBody>
                  <a:tcPr/>
                </a:tc>
                <a:tc>
                  <a:txBody>
                    <a:bodyPr/>
                    <a:lstStyle/>
                    <a:p>
                      <a:r>
                        <a:rPr lang="pt-BR" sz="1800" b="0" i="0" u="none" strike="noStrike" kern="1200" baseline="0" dirty="0" smtClean="0">
                          <a:solidFill>
                            <a:schemeClr val="dk1"/>
                          </a:solidFill>
                          <a:latin typeface="+mn-lt"/>
                          <a:ea typeface="+mn-ea"/>
                          <a:cs typeface="+mn-cs"/>
                        </a:rPr>
                        <a:t>Setores em crise ou após reestruturações</a:t>
                      </a:r>
                    </a:p>
                    <a:p>
                      <a:r>
                        <a:rPr lang="pt-BR" sz="1800" b="0" i="0" u="none" strike="noStrike" kern="1200" baseline="0" dirty="0" smtClean="0">
                          <a:solidFill>
                            <a:schemeClr val="dk1"/>
                          </a:solidFill>
                          <a:latin typeface="+mn-lt"/>
                          <a:ea typeface="+mn-ea"/>
                          <a:cs typeface="+mn-cs"/>
                        </a:rPr>
                        <a:t>produtivas, redução de</a:t>
                      </a:r>
                    </a:p>
                    <a:p>
                      <a:r>
                        <a:rPr lang="pt-BR" sz="1800" b="0" i="0" u="none" strike="noStrike" kern="1200" baseline="0" dirty="0" smtClean="0">
                          <a:solidFill>
                            <a:schemeClr val="dk1"/>
                          </a:solidFill>
                          <a:latin typeface="+mn-lt"/>
                          <a:ea typeface="+mn-ea"/>
                          <a:cs typeface="+mn-cs"/>
                        </a:rPr>
                        <a:t>efetivos e aumento de responsabilidades. </a:t>
                      </a:r>
                      <a:endParaRPr lang="pt-BR" dirty="0"/>
                    </a:p>
                  </a:txBody>
                  <a:tcPr/>
                </a:tc>
              </a:tr>
            </a:tbl>
          </a:graphicData>
        </a:graphic>
      </p:graphicFrame>
    </p:spTree>
    <p:extLst>
      <p:ext uri="{BB962C8B-B14F-4D97-AF65-F5344CB8AC3E}">
        <p14:creationId xmlns:p14="http://schemas.microsoft.com/office/powerpoint/2010/main" val="3820289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304405" y="561263"/>
            <a:ext cx="2477432" cy="2968619"/>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683" y="417518"/>
            <a:ext cx="3639503" cy="2667117"/>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2186" y="988183"/>
            <a:ext cx="2665339" cy="2096452"/>
          </a:xfrm>
          <a:prstGeom prst="rect">
            <a:avLst/>
          </a:prstGeom>
        </p:spPr>
      </p:pic>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2402" y="4556706"/>
            <a:ext cx="2301294" cy="2301294"/>
          </a:xfrm>
          <a:prstGeom prst="rect">
            <a:avLst/>
          </a:prstGeom>
        </p:spPr>
      </p:pic>
      <p:pic>
        <p:nvPicPr>
          <p:cNvPr id="10" name="Image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3992" y="3084635"/>
            <a:ext cx="1905000" cy="2009775"/>
          </a:xfrm>
          <a:prstGeom prst="rect">
            <a:avLst/>
          </a:prstGeom>
        </p:spPr>
      </p:pic>
      <p:pic>
        <p:nvPicPr>
          <p:cNvPr id="11" name="Imagem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7259" y="3252919"/>
            <a:ext cx="1901382" cy="1950897"/>
          </a:xfrm>
          <a:prstGeom prst="rect">
            <a:avLst/>
          </a:prstGeom>
        </p:spPr>
      </p:pic>
      <p:pic>
        <p:nvPicPr>
          <p:cNvPr id="12" name="Imagem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405" y="3773511"/>
            <a:ext cx="2778157" cy="2770242"/>
          </a:xfrm>
          <a:prstGeom prst="rect">
            <a:avLst/>
          </a:prstGeom>
        </p:spPr>
      </p:pic>
    </p:spTree>
    <p:extLst>
      <p:ext uri="{BB962C8B-B14F-4D97-AF65-F5344CB8AC3E}">
        <p14:creationId xmlns:p14="http://schemas.microsoft.com/office/powerpoint/2010/main" val="1617432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1073800010"/>
              </p:ext>
            </p:extLst>
          </p:nvPr>
        </p:nvGraphicFramePr>
        <p:xfrm>
          <a:off x="223234" y="569733"/>
          <a:ext cx="8766219" cy="3796205"/>
        </p:xfrm>
        <a:graphic>
          <a:graphicData uri="http://schemas.openxmlformats.org/drawingml/2006/table">
            <a:tbl>
              <a:tblPr firstRow="1" bandRow="1">
                <a:tableStyleId>{5C22544A-7EE6-4342-B048-85BDC9FD1C3A}</a:tableStyleId>
              </a:tblPr>
              <a:tblGrid>
                <a:gridCol w="2922073"/>
                <a:gridCol w="2922073"/>
                <a:gridCol w="2922073"/>
              </a:tblGrid>
              <a:tr h="796716">
                <a:tc>
                  <a:txBody>
                    <a:bodyPr/>
                    <a:lstStyle/>
                    <a:p>
                      <a:r>
                        <a:rPr lang="pt-BR" sz="1800" b="1" i="0" u="none" strike="noStrike" kern="1200" baseline="0" dirty="0" smtClean="0">
                          <a:solidFill>
                            <a:schemeClr val="lt1"/>
                          </a:solidFill>
                          <a:latin typeface="+mn-lt"/>
                          <a:ea typeface="+mn-ea"/>
                          <a:cs typeface="+mn-cs"/>
                        </a:rPr>
                        <a:t>EXEMPLOS DE RISCOS</a:t>
                      </a:r>
                      <a:endParaRPr lang="pt-BR" dirty="0"/>
                    </a:p>
                  </a:txBody>
                  <a:tcPr/>
                </a:tc>
                <a:tc>
                  <a:txBody>
                    <a:bodyPr/>
                    <a:lstStyle/>
                    <a:p>
                      <a:r>
                        <a:rPr lang="pt-BR" sz="1800" b="1" i="0" u="none" strike="noStrike" kern="1200" baseline="0" dirty="0" smtClean="0">
                          <a:solidFill>
                            <a:schemeClr val="lt1"/>
                          </a:solidFill>
                          <a:latin typeface="+mn-lt"/>
                          <a:ea typeface="+mn-ea"/>
                          <a:cs typeface="+mn-cs"/>
                        </a:rPr>
                        <a:t>EXEMPLOS DE EFEITOS</a:t>
                      </a:r>
                    </a:p>
                    <a:p>
                      <a:pPr algn="ctr"/>
                      <a:r>
                        <a:rPr lang="pt-BR" sz="1800" b="1" i="0" u="none" strike="noStrike" kern="1200" baseline="0" dirty="0" smtClean="0">
                          <a:solidFill>
                            <a:schemeClr val="lt1"/>
                          </a:solidFill>
                          <a:latin typeface="+mn-lt"/>
                          <a:ea typeface="+mn-ea"/>
                          <a:cs typeface="+mn-cs"/>
                        </a:rPr>
                        <a:t>PARA A SAÚDE</a:t>
                      </a:r>
                      <a:endParaRPr lang="pt-BR" dirty="0"/>
                    </a:p>
                  </a:txBody>
                  <a:tcPr/>
                </a:tc>
                <a:tc>
                  <a:txBody>
                    <a:bodyPr/>
                    <a:lstStyle/>
                    <a:p>
                      <a:pPr algn="ctr"/>
                      <a:r>
                        <a:rPr lang="pt-BR" sz="1800" b="1" i="0" u="none" strike="noStrike" kern="1200" baseline="0" dirty="0" smtClean="0">
                          <a:solidFill>
                            <a:schemeClr val="lt1"/>
                          </a:solidFill>
                          <a:latin typeface="+mn-lt"/>
                          <a:ea typeface="+mn-ea"/>
                          <a:cs typeface="+mn-cs"/>
                        </a:rPr>
                        <a:t>EXEMPLOS DE SETORES</a:t>
                      </a:r>
                    </a:p>
                    <a:p>
                      <a:pPr algn="ctr"/>
                      <a:r>
                        <a:rPr lang="pt-BR" sz="1800" b="1" i="0" u="none" strike="noStrike" kern="1200" baseline="0" dirty="0" smtClean="0">
                          <a:solidFill>
                            <a:schemeClr val="lt1"/>
                          </a:solidFill>
                          <a:latin typeface="+mn-lt"/>
                          <a:ea typeface="+mn-ea"/>
                          <a:cs typeface="+mn-cs"/>
                        </a:rPr>
                        <a:t>OU CATEGORIAS</a:t>
                      </a:r>
                      <a:endParaRPr lang="pt-BR" dirty="0"/>
                    </a:p>
                  </a:txBody>
                  <a:tcPr/>
                </a:tc>
              </a:tr>
              <a:tr h="1176070">
                <a:tc>
                  <a:txBody>
                    <a:bodyPr/>
                    <a:lstStyle/>
                    <a:p>
                      <a:r>
                        <a:rPr lang="pt-BR" sz="1800" b="0" i="0" u="none" strike="noStrike" kern="1200" baseline="0" dirty="0" smtClean="0">
                          <a:solidFill>
                            <a:schemeClr val="dk1"/>
                          </a:solidFill>
                          <a:latin typeface="+mn-lt"/>
                          <a:ea typeface="+mn-ea"/>
                          <a:cs typeface="+mn-cs"/>
                        </a:rPr>
                        <a:t>Trabalho precário, com</a:t>
                      </a:r>
                    </a:p>
                    <a:p>
                      <a:r>
                        <a:rPr lang="pt-BR" sz="1800" b="0" i="0" u="none" strike="noStrike" kern="1200" baseline="0" dirty="0" smtClean="0">
                          <a:solidFill>
                            <a:schemeClr val="dk1"/>
                          </a:solidFill>
                          <a:latin typeface="+mn-lt"/>
                          <a:ea typeface="+mn-ea"/>
                          <a:cs typeface="+mn-cs"/>
                        </a:rPr>
                        <a:t>fragilidade de vínculo trabalhista e representação sindical</a:t>
                      </a:r>
                      <a:endParaRPr lang="pt-BR" dirty="0"/>
                    </a:p>
                  </a:txBody>
                  <a:tcPr/>
                </a:tc>
                <a:tc>
                  <a:txBody>
                    <a:bodyPr/>
                    <a:lstStyle/>
                    <a:p>
                      <a:pPr algn="ctr"/>
                      <a:r>
                        <a:rPr lang="pt-BR" sz="1800" b="0" i="0" u="none" strike="noStrike" kern="1200" baseline="0" dirty="0" smtClean="0">
                          <a:solidFill>
                            <a:schemeClr val="dk1"/>
                          </a:solidFill>
                          <a:latin typeface="+mn-lt"/>
                          <a:ea typeface="+mn-ea"/>
                          <a:cs typeface="+mn-cs"/>
                        </a:rPr>
                        <a:t>Maior predisposição a acidentes</a:t>
                      </a:r>
                    </a:p>
                    <a:p>
                      <a:pPr algn="ctr"/>
                      <a:r>
                        <a:rPr lang="pt-BR" sz="1800" b="0" i="0" u="none" strike="noStrike" kern="1200" baseline="0" dirty="0" smtClean="0">
                          <a:solidFill>
                            <a:schemeClr val="dk1"/>
                          </a:solidFill>
                          <a:latin typeface="+mn-lt"/>
                          <a:ea typeface="+mn-ea"/>
                          <a:cs typeface="+mn-cs"/>
                        </a:rPr>
                        <a:t>e doenças em geral, sentimento</a:t>
                      </a:r>
                    </a:p>
                    <a:p>
                      <a:pPr algn="ctr"/>
                      <a:r>
                        <a:rPr lang="pt-BR" sz="1800" b="0" i="0" u="none" strike="noStrike" kern="1200" baseline="0" dirty="0" smtClean="0">
                          <a:solidFill>
                            <a:schemeClr val="dk1"/>
                          </a:solidFill>
                          <a:latin typeface="+mn-lt"/>
                          <a:ea typeface="+mn-ea"/>
                          <a:cs typeface="+mn-cs"/>
                        </a:rPr>
                        <a:t>de insegurança</a:t>
                      </a:r>
                      <a:endParaRPr lang="pt-BR" dirty="0"/>
                    </a:p>
                  </a:txBody>
                  <a:tcPr/>
                </a:tc>
                <a:tc>
                  <a:txBody>
                    <a:bodyPr/>
                    <a:lstStyle/>
                    <a:p>
                      <a:pPr algn="ctr"/>
                      <a:r>
                        <a:rPr lang="pt-BR" sz="1800" b="1" i="0" u="none" strike="noStrike" kern="1200" baseline="0" dirty="0" smtClean="0">
                          <a:solidFill>
                            <a:schemeClr val="dk1"/>
                          </a:solidFill>
                          <a:latin typeface="+mn-lt"/>
                          <a:ea typeface="+mn-ea"/>
                          <a:cs typeface="+mn-cs"/>
                        </a:rPr>
                        <a:t>Trabalhadores terceirizados </a:t>
                      </a:r>
                      <a:r>
                        <a:rPr lang="pt-BR" sz="1800" b="0" i="0" u="none" strike="noStrike" kern="1200" baseline="0" dirty="0" smtClean="0">
                          <a:solidFill>
                            <a:schemeClr val="dk1"/>
                          </a:solidFill>
                          <a:latin typeface="+mn-lt"/>
                          <a:ea typeface="+mn-ea"/>
                          <a:cs typeface="+mn-cs"/>
                        </a:rPr>
                        <a:t>e temporários, com menor treinamento e</a:t>
                      </a:r>
                    </a:p>
                    <a:p>
                      <a:pPr algn="ctr"/>
                      <a:r>
                        <a:rPr lang="pt-BR" sz="1800" b="0" i="0" u="none" strike="noStrike" kern="1200" baseline="0" dirty="0" smtClean="0">
                          <a:solidFill>
                            <a:schemeClr val="dk1"/>
                          </a:solidFill>
                          <a:latin typeface="+mn-lt"/>
                          <a:ea typeface="+mn-ea"/>
                          <a:cs typeface="+mn-cs"/>
                        </a:rPr>
                        <a:t>sem medidas preventivas adequadas.</a:t>
                      </a:r>
                      <a:endParaRPr lang="pt-BR" dirty="0"/>
                    </a:p>
                  </a:txBody>
                  <a:tcPr/>
                </a:tc>
              </a:tr>
              <a:tr h="1262129">
                <a:tc>
                  <a:txBody>
                    <a:bodyPr/>
                    <a:lstStyle/>
                    <a:p>
                      <a:r>
                        <a:rPr lang="pt-BR" sz="1800" b="0" i="0" u="none" strike="noStrike" kern="1200" baseline="0" dirty="0" smtClean="0">
                          <a:solidFill>
                            <a:schemeClr val="dk1"/>
                          </a:solidFill>
                          <a:latin typeface="+mn-lt"/>
                          <a:ea typeface="+mn-ea"/>
                          <a:cs typeface="+mn-cs"/>
                        </a:rPr>
                        <a:t>Assédio Sexual</a:t>
                      </a:r>
                      <a:endParaRPr lang="pt-BR" dirty="0"/>
                    </a:p>
                  </a:txBody>
                  <a:tcPr/>
                </a:tc>
                <a:tc>
                  <a:txBody>
                    <a:bodyPr/>
                    <a:lstStyle/>
                    <a:p>
                      <a:r>
                        <a:rPr lang="pt-BR" sz="1800" b="0" i="0" u="none" strike="noStrike" kern="1200" baseline="0" dirty="0" smtClean="0">
                          <a:solidFill>
                            <a:schemeClr val="dk1"/>
                          </a:solidFill>
                          <a:latin typeface="+mn-lt"/>
                          <a:ea typeface="+mn-ea"/>
                          <a:cs typeface="+mn-cs"/>
                        </a:rPr>
                        <a:t>Violência sexual, insegurança</a:t>
                      </a:r>
                    </a:p>
                    <a:p>
                      <a:r>
                        <a:rPr lang="pt-BR" sz="1800" b="0" i="0" u="none" strike="noStrike" kern="1200" baseline="0" dirty="0" smtClean="0">
                          <a:solidFill>
                            <a:schemeClr val="dk1"/>
                          </a:solidFill>
                          <a:latin typeface="+mn-lt"/>
                          <a:ea typeface="+mn-ea"/>
                          <a:cs typeface="+mn-cs"/>
                        </a:rPr>
                        <a:t>e estresse</a:t>
                      </a:r>
                      <a:endParaRPr lang="pt-BR" dirty="0"/>
                    </a:p>
                  </a:txBody>
                  <a:tcPr/>
                </a:tc>
                <a:tc>
                  <a:txBody>
                    <a:bodyPr/>
                    <a:lstStyle/>
                    <a:p>
                      <a:r>
                        <a:rPr lang="pt-BR" sz="1800" b="0" i="0" u="none" strike="noStrike" kern="1200" baseline="0" dirty="0" smtClean="0">
                          <a:solidFill>
                            <a:schemeClr val="dk1"/>
                          </a:solidFill>
                          <a:latin typeface="+mn-lt"/>
                          <a:ea typeface="+mn-ea"/>
                          <a:cs typeface="+mn-cs"/>
                        </a:rPr>
                        <a:t>Mulheres trabalhadoras em locais machistas</a:t>
                      </a:r>
                      <a:endParaRPr lang="pt-BR" dirty="0"/>
                    </a:p>
                  </a:txBody>
                  <a:tcPr/>
                </a:tc>
              </a:tr>
            </a:tbl>
          </a:graphicData>
        </a:graphic>
      </p:graphicFrame>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184" y="4224594"/>
            <a:ext cx="3639891" cy="2633406"/>
          </a:xfrm>
          <a:prstGeom prst="rect">
            <a:avLst/>
          </a:prstGeom>
        </p:spPr>
      </p:pic>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6075" y="4187244"/>
            <a:ext cx="3433829" cy="2670756"/>
          </a:xfrm>
          <a:prstGeom prst="rect">
            <a:avLst/>
          </a:prstGeom>
        </p:spPr>
      </p:pic>
    </p:spTree>
    <p:extLst>
      <p:ext uri="{BB962C8B-B14F-4D97-AF65-F5344CB8AC3E}">
        <p14:creationId xmlns:p14="http://schemas.microsoft.com/office/powerpoint/2010/main" val="318910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Riscos: Conhecendo</a:t>
            </a:r>
            <a:endParaRPr lang="pt-BR" dirty="0"/>
          </a:p>
        </p:txBody>
      </p:sp>
      <p:sp>
        <p:nvSpPr>
          <p:cNvPr id="11" name="Espaço Reservado para Conteúdo 10"/>
          <p:cNvSpPr>
            <a:spLocks noGrp="1"/>
          </p:cNvSpPr>
          <p:nvPr>
            <p:ph idx="1"/>
          </p:nvPr>
        </p:nvSpPr>
        <p:spPr>
          <a:xfrm>
            <a:off x="814820" y="1627922"/>
            <a:ext cx="7440537" cy="4195481"/>
          </a:xfrm>
        </p:spPr>
        <p:txBody>
          <a:bodyPr>
            <a:normAutofit/>
          </a:bodyPr>
          <a:lstStyle/>
          <a:p>
            <a:pPr algn="just"/>
            <a:r>
              <a:rPr lang="pt-BR" sz="2400" dirty="0" smtClean="0"/>
              <a:t>A concepção de que os técnicos especializados em segurança seriam </a:t>
            </a:r>
            <a:r>
              <a:rPr lang="pt-BR" sz="2400" dirty="0"/>
              <a:t>os únicos “detentores” do </a:t>
            </a:r>
            <a:r>
              <a:rPr lang="pt-BR" sz="2400" dirty="0" smtClean="0"/>
              <a:t>conhecimento para </a:t>
            </a:r>
            <a:r>
              <a:rPr lang="pt-BR" sz="2400" dirty="0"/>
              <a:t>analisarem os riscos nos locais de </a:t>
            </a:r>
            <a:r>
              <a:rPr lang="pt-BR" sz="2400" dirty="0" smtClean="0"/>
              <a:t>trabalho e </a:t>
            </a:r>
            <a:r>
              <a:rPr lang="pt-BR" sz="2400" dirty="0"/>
              <a:t>proporem </a:t>
            </a:r>
            <a:r>
              <a:rPr lang="pt-BR" sz="2400" dirty="0" smtClean="0"/>
              <a:t>soluções e os trabalhadores meramente passivos perdurou por muito tempo. </a:t>
            </a:r>
            <a:endParaRPr lang="pt-BR" sz="2400" dirty="0"/>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677" y="4380734"/>
            <a:ext cx="3080680" cy="2123097"/>
          </a:xfrm>
          <a:prstGeom prst="rect">
            <a:avLst/>
          </a:prstGeom>
        </p:spPr>
      </p:pic>
      <p:pic>
        <p:nvPicPr>
          <p:cNvPr id="14" name="Image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10" y="4492271"/>
            <a:ext cx="2771579" cy="2263324"/>
          </a:xfrm>
          <a:prstGeom prst="rect">
            <a:avLst/>
          </a:prstGeom>
        </p:spPr>
      </p:pic>
      <p:sp>
        <p:nvSpPr>
          <p:cNvPr id="15" name="Multiplicar 14"/>
          <p:cNvSpPr/>
          <p:nvPr/>
        </p:nvSpPr>
        <p:spPr>
          <a:xfrm>
            <a:off x="3552221" y="4565410"/>
            <a:ext cx="1326524" cy="189963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15741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710" y="547605"/>
            <a:ext cx="4153184" cy="4153184"/>
          </a:xfr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894" y="3165363"/>
            <a:ext cx="4092085" cy="3260626"/>
          </a:xfrm>
          <a:prstGeom prst="rect">
            <a:avLst/>
          </a:prstGeom>
        </p:spPr>
      </p:pic>
    </p:spTree>
    <p:extLst>
      <p:ext uri="{BB962C8B-B14F-4D97-AF65-F5344CB8AC3E}">
        <p14:creationId xmlns:p14="http://schemas.microsoft.com/office/powerpoint/2010/main" val="2093261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Avaliação</a:t>
            </a:r>
            <a:endParaRPr lang="pt-BR" dirty="0"/>
          </a:p>
        </p:txBody>
      </p:sp>
      <p:sp>
        <p:nvSpPr>
          <p:cNvPr id="3" name="Espaço Reservado para Conteúdo 2"/>
          <p:cNvSpPr>
            <a:spLocks noGrp="1"/>
          </p:cNvSpPr>
          <p:nvPr>
            <p:ph idx="1"/>
          </p:nvPr>
        </p:nvSpPr>
        <p:spPr>
          <a:xfrm>
            <a:off x="814820" y="1622738"/>
            <a:ext cx="7878419" cy="5074276"/>
          </a:xfrm>
        </p:spPr>
        <p:txBody>
          <a:bodyPr>
            <a:normAutofit fontScale="70000" lnSpcReduction="20000"/>
          </a:bodyPr>
          <a:lstStyle/>
          <a:p>
            <a:pPr marL="0" indent="0" algn="just">
              <a:buNone/>
            </a:pPr>
            <a:r>
              <a:rPr lang="pt-BR" sz="3200" b="1" dirty="0" smtClean="0"/>
              <a:t>Processo </a:t>
            </a:r>
            <a:r>
              <a:rPr lang="pt-BR" sz="3200" b="1" dirty="0"/>
              <a:t>de análise ou avaliação de </a:t>
            </a:r>
            <a:r>
              <a:rPr lang="pt-BR" sz="3200" b="1" dirty="0" smtClean="0"/>
              <a:t>riscos:</a:t>
            </a:r>
          </a:p>
          <a:p>
            <a:pPr marL="0" indent="0" algn="just">
              <a:buNone/>
            </a:pPr>
            <a:r>
              <a:rPr lang="pt-BR" sz="3200" dirty="0"/>
              <a:t>1 –Identificar o agente nocivo de risco</a:t>
            </a:r>
            <a:r>
              <a:rPr lang="pt-BR" sz="3200" dirty="0" smtClean="0"/>
              <a:t>;</a:t>
            </a:r>
          </a:p>
          <a:p>
            <a:pPr marL="0" indent="0" algn="just">
              <a:buNone/>
            </a:pPr>
            <a:r>
              <a:rPr lang="pt-BR" sz="3200" dirty="0" smtClean="0"/>
              <a:t>2 </a:t>
            </a:r>
            <a:r>
              <a:rPr lang="pt-BR" sz="3200" dirty="0"/>
              <a:t>–Verificar a intensidade ou concentração</a:t>
            </a:r>
            <a:r>
              <a:rPr lang="pt-BR" sz="3200" dirty="0" smtClean="0"/>
              <a:t>;</a:t>
            </a:r>
          </a:p>
          <a:p>
            <a:pPr marL="0" indent="0" algn="just">
              <a:buNone/>
            </a:pPr>
            <a:r>
              <a:rPr lang="pt-BR" sz="3200" dirty="0" smtClean="0"/>
              <a:t>3 </a:t>
            </a:r>
            <a:r>
              <a:rPr lang="pt-BR" sz="3200" dirty="0"/>
              <a:t>–A forma de exposição do trabalhador</a:t>
            </a:r>
            <a:r>
              <a:rPr lang="pt-BR" sz="3200" dirty="0" smtClean="0"/>
              <a:t>;</a:t>
            </a:r>
          </a:p>
          <a:p>
            <a:pPr marL="0" indent="0" algn="just">
              <a:buNone/>
            </a:pPr>
            <a:r>
              <a:rPr lang="pt-BR" sz="3200" dirty="0" smtClean="0"/>
              <a:t>4 </a:t>
            </a:r>
            <a:r>
              <a:rPr lang="pt-BR" sz="3200" dirty="0"/>
              <a:t>–O tempo de exposição frente ao risco</a:t>
            </a:r>
            <a:r>
              <a:rPr lang="pt-BR" sz="3200" dirty="0" smtClean="0"/>
              <a:t>:</a:t>
            </a:r>
          </a:p>
          <a:p>
            <a:pPr marL="0" indent="0" algn="just">
              <a:buNone/>
            </a:pPr>
            <a:r>
              <a:rPr lang="pt-BR" sz="3200" dirty="0" smtClean="0"/>
              <a:t>Eventual/ Esporádico/ Ocasional </a:t>
            </a:r>
          </a:p>
          <a:p>
            <a:pPr marL="0" indent="0" algn="just">
              <a:buNone/>
            </a:pPr>
            <a:r>
              <a:rPr lang="pt-BR" sz="3200" dirty="0" smtClean="0"/>
              <a:t>Habitual </a:t>
            </a:r>
          </a:p>
          <a:p>
            <a:pPr marL="0" indent="0" algn="just">
              <a:buNone/>
            </a:pPr>
            <a:r>
              <a:rPr lang="pt-BR" sz="3200" dirty="0" smtClean="0"/>
              <a:t>Intermitente </a:t>
            </a:r>
          </a:p>
          <a:p>
            <a:pPr marL="0" indent="0" algn="just">
              <a:buNone/>
            </a:pPr>
            <a:r>
              <a:rPr lang="pt-BR" sz="3200" dirty="0" smtClean="0"/>
              <a:t>Permanente</a:t>
            </a:r>
          </a:p>
          <a:p>
            <a:pPr marL="0" indent="0" algn="just">
              <a:buNone/>
            </a:pPr>
            <a:r>
              <a:rPr lang="pt-BR" sz="3200" dirty="0" smtClean="0"/>
              <a:t>5 </a:t>
            </a:r>
            <a:r>
              <a:rPr lang="pt-BR" sz="3200" dirty="0"/>
              <a:t>–Eficácia das medidas de controle</a:t>
            </a:r>
            <a:r>
              <a:rPr lang="pt-BR" sz="3200" dirty="0" smtClean="0"/>
              <a:t>;</a:t>
            </a:r>
          </a:p>
          <a:p>
            <a:pPr marL="0" indent="0" algn="just">
              <a:buNone/>
            </a:pPr>
            <a:r>
              <a:rPr lang="pt-BR" sz="3200" dirty="0" smtClean="0"/>
              <a:t>6 </a:t>
            </a:r>
            <a:r>
              <a:rPr lang="pt-BR" sz="3200" dirty="0"/>
              <a:t>–Estimar o grau de potencialidade dos riscos</a:t>
            </a:r>
            <a:r>
              <a:rPr lang="pt-BR" sz="3200" dirty="0" smtClean="0"/>
              <a:t>;</a:t>
            </a:r>
          </a:p>
          <a:p>
            <a:pPr marL="0" indent="0" algn="just">
              <a:buNone/>
            </a:pPr>
            <a:r>
              <a:rPr lang="pt-BR" sz="3200" dirty="0" smtClean="0"/>
              <a:t>7 </a:t>
            </a:r>
            <a:r>
              <a:rPr lang="pt-BR" sz="3200" dirty="0"/>
              <a:t>–Possíveis danos ou </a:t>
            </a:r>
            <a:r>
              <a:rPr lang="pt-BR" sz="3200" dirty="0" smtClean="0"/>
              <a:t>consequências para </a:t>
            </a:r>
            <a:r>
              <a:rPr lang="pt-BR" sz="3200" dirty="0"/>
              <a:t>a saúde.</a:t>
            </a:r>
            <a:endParaRPr lang="pt-BR" sz="3200" b="1" dirty="0" smtClean="0"/>
          </a:p>
          <a:p>
            <a:pPr marL="0" indent="0" algn="just">
              <a:buNone/>
            </a:pPr>
            <a:endParaRPr lang="pt-BR" sz="3200" b="1" dirty="0"/>
          </a:p>
          <a:p>
            <a:pPr algn="just"/>
            <a:endParaRPr lang="pt-BR" sz="3200" b="1" dirty="0" smtClean="0"/>
          </a:p>
          <a:p>
            <a:pPr algn="just"/>
            <a:endParaRPr lang="pt-BR" sz="3200" dirty="0"/>
          </a:p>
          <a:p>
            <a:pPr algn="just"/>
            <a:endParaRPr lang="pt-BR" sz="32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477" y="0"/>
            <a:ext cx="1466613" cy="1609903"/>
          </a:xfrm>
          <a:prstGeom prst="rect">
            <a:avLst/>
          </a:prstGeom>
        </p:spPr>
      </p:pic>
    </p:spTree>
    <p:extLst>
      <p:ext uri="{BB962C8B-B14F-4D97-AF65-F5344CB8AC3E}">
        <p14:creationId xmlns:p14="http://schemas.microsoft.com/office/powerpoint/2010/main" val="247246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t>
            </a:r>
            <a:r>
              <a:rPr lang="pt-BR" dirty="0" smtClean="0"/>
              <a:t>Avaliando</a:t>
            </a:r>
            <a:endParaRPr lang="pt-BR" dirty="0"/>
          </a:p>
        </p:txBody>
      </p:sp>
      <p:sp>
        <p:nvSpPr>
          <p:cNvPr id="3" name="Espaço Reservado para Conteúdo 2"/>
          <p:cNvSpPr>
            <a:spLocks noGrp="1"/>
          </p:cNvSpPr>
          <p:nvPr>
            <p:ph idx="1"/>
          </p:nvPr>
        </p:nvSpPr>
        <p:spPr>
          <a:xfrm>
            <a:off x="814820" y="1622738"/>
            <a:ext cx="7878419" cy="5074276"/>
          </a:xfrm>
        </p:spPr>
        <p:txBody>
          <a:bodyPr>
            <a:normAutofit/>
          </a:bodyPr>
          <a:lstStyle/>
          <a:p>
            <a:pPr marL="0" indent="0" algn="just">
              <a:buNone/>
            </a:pPr>
            <a:r>
              <a:rPr lang="pt-BR" sz="3200" b="1" dirty="0" smtClean="0"/>
              <a:t>Operador de máquinas e tratores agrícolas </a:t>
            </a:r>
            <a:endParaRPr lang="pt-BR" sz="3200" b="1" dirty="0" smtClean="0"/>
          </a:p>
          <a:p>
            <a:pPr marL="0" indent="0" algn="just">
              <a:buNone/>
            </a:pPr>
            <a:r>
              <a:rPr lang="pt-BR" sz="3200" b="1" dirty="0" smtClean="0"/>
              <a:t>- </a:t>
            </a:r>
            <a:r>
              <a:rPr lang="pt-BR" sz="3200" dirty="0" smtClean="0"/>
              <a:t>Quais os riscos a que estes trabalhadores estão exposto?</a:t>
            </a:r>
            <a:endParaRPr lang="pt-BR" sz="3200" dirty="0"/>
          </a:p>
          <a:p>
            <a:pPr algn="just"/>
            <a:endParaRPr lang="pt-BR" sz="3200" dirty="0" smtClean="0"/>
          </a:p>
          <a:p>
            <a:pPr algn="just"/>
            <a:endParaRPr lang="pt-BR" sz="3200" dirty="0"/>
          </a:p>
          <a:p>
            <a:pPr algn="just"/>
            <a:endParaRPr lang="pt-BR" sz="3200" dirty="0"/>
          </a:p>
        </p:txBody>
      </p:sp>
      <p:pic>
        <p:nvPicPr>
          <p:cNvPr id="4" name="Imagem 3"/>
          <p:cNvPicPr>
            <a:picLocks noChangeAspect="1"/>
          </p:cNvPicPr>
          <p:nvPr/>
        </p:nvPicPr>
        <p:blipFill>
          <a:blip r:embed="rId2"/>
          <a:stretch>
            <a:fillRect/>
          </a:stretch>
        </p:blipFill>
        <p:spPr>
          <a:xfrm>
            <a:off x="5537915" y="3944740"/>
            <a:ext cx="3278927" cy="2657836"/>
          </a:xfrm>
          <a:prstGeom prst="rect">
            <a:avLst/>
          </a:prstGeom>
        </p:spPr>
      </p:pic>
    </p:spTree>
    <p:extLst>
      <p:ext uri="{BB962C8B-B14F-4D97-AF65-F5344CB8AC3E}">
        <p14:creationId xmlns:p14="http://schemas.microsoft.com/office/powerpoint/2010/main" val="879022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t>
            </a:r>
            <a:r>
              <a:rPr lang="pt-BR" dirty="0" smtClean="0"/>
              <a:t>Avaliando</a:t>
            </a:r>
            <a:endParaRPr lang="pt-BR" dirty="0"/>
          </a:p>
        </p:txBody>
      </p:sp>
      <p:sp>
        <p:nvSpPr>
          <p:cNvPr id="3" name="Espaço Reservado para Conteúdo 2"/>
          <p:cNvSpPr>
            <a:spLocks noGrp="1"/>
          </p:cNvSpPr>
          <p:nvPr>
            <p:ph idx="1"/>
          </p:nvPr>
        </p:nvSpPr>
        <p:spPr>
          <a:xfrm>
            <a:off x="814820" y="1622738"/>
            <a:ext cx="7878419" cy="5074276"/>
          </a:xfrm>
        </p:spPr>
        <p:txBody>
          <a:bodyPr>
            <a:normAutofit fontScale="85000" lnSpcReduction="10000"/>
          </a:bodyPr>
          <a:lstStyle/>
          <a:p>
            <a:pPr marL="0" indent="0" algn="just">
              <a:buNone/>
            </a:pPr>
            <a:r>
              <a:rPr lang="pt-BR" sz="3200" b="1" dirty="0" smtClean="0"/>
              <a:t>Operador de máquinas e tratores agrícolas </a:t>
            </a:r>
            <a:endParaRPr lang="pt-BR" sz="3200" b="1" dirty="0" smtClean="0"/>
          </a:p>
          <a:p>
            <a:pPr algn="just">
              <a:buFontTx/>
              <a:buChar char="-"/>
            </a:pPr>
            <a:r>
              <a:rPr lang="pt-BR" sz="3200" dirty="0" smtClean="0"/>
              <a:t>Quais os riscos a que estes trabalhadores estão exposto?</a:t>
            </a:r>
          </a:p>
          <a:p>
            <a:pPr marL="0" indent="0" algn="just">
              <a:buNone/>
            </a:pPr>
            <a:r>
              <a:rPr lang="pt-BR" sz="3200" dirty="0" smtClean="0"/>
              <a:t>R= </a:t>
            </a:r>
            <a:r>
              <a:rPr lang="pt-BR" sz="3200" dirty="0"/>
              <a:t>Um dos problemas mais graves dos </a:t>
            </a:r>
            <a:r>
              <a:rPr lang="pt-BR" sz="3200" dirty="0" smtClean="0"/>
              <a:t>tratores </a:t>
            </a:r>
            <a:r>
              <a:rPr lang="pt-BR" sz="3200" dirty="0"/>
              <a:t>é </a:t>
            </a:r>
            <a:r>
              <a:rPr lang="pt-BR" sz="3200" dirty="0" smtClean="0"/>
              <a:t>que, muitas </a:t>
            </a:r>
            <a:r>
              <a:rPr lang="pt-BR" sz="3200" dirty="0"/>
              <a:t>vezes, podem </a:t>
            </a:r>
            <a:r>
              <a:rPr lang="pt-BR" sz="3200" dirty="0" smtClean="0"/>
              <a:t>virar, </a:t>
            </a:r>
            <a:r>
              <a:rPr lang="pt-BR" sz="3200" dirty="0"/>
              <a:t>e, caso não possuam uma cabine de </a:t>
            </a:r>
            <a:r>
              <a:rPr lang="pt-BR" sz="3200" dirty="0" smtClean="0"/>
              <a:t>segurança, o </a:t>
            </a:r>
            <a:r>
              <a:rPr lang="pt-BR" sz="3200" dirty="0"/>
              <a:t>condutor pode ser facilmente esmagado. Outros riscos incluem o </a:t>
            </a:r>
            <a:r>
              <a:rPr lang="pt-BR" sz="3200" dirty="0" smtClean="0"/>
              <a:t>ruído, a </a:t>
            </a:r>
            <a:r>
              <a:rPr lang="pt-BR" sz="3200" dirty="0"/>
              <a:t>vibração, a exposição a herbicidas e pesticidas químicos, à medida que </a:t>
            </a:r>
            <a:r>
              <a:rPr lang="pt-BR" sz="3200" dirty="0" smtClean="0"/>
              <a:t>estes são </a:t>
            </a:r>
            <a:r>
              <a:rPr lang="pt-BR" sz="3200" dirty="0"/>
              <a:t>pulverizados pelo </a:t>
            </a:r>
            <a:r>
              <a:rPr lang="pt-BR" sz="3200" dirty="0" smtClean="0"/>
              <a:t>trator</a:t>
            </a:r>
            <a:r>
              <a:rPr lang="pt-BR" sz="3200" dirty="0"/>
              <a:t>.</a:t>
            </a:r>
            <a:endParaRPr lang="pt-BR" sz="3200" dirty="0" smtClean="0"/>
          </a:p>
          <a:p>
            <a:pPr algn="just"/>
            <a:endParaRPr lang="pt-BR" sz="3200" dirty="0" smtClean="0"/>
          </a:p>
          <a:p>
            <a:pPr algn="just"/>
            <a:endParaRPr lang="pt-BR" sz="3200" dirty="0" smtClean="0"/>
          </a:p>
          <a:p>
            <a:pPr algn="just"/>
            <a:endParaRPr lang="pt-BR" sz="3200" dirty="0"/>
          </a:p>
        </p:txBody>
      </p:sp>
    </p:spTree>
    <p:extLst>
      <p:ext uri="{BB962C8B-B14F-4D97-AF65-F5344CB8AC3E}">
        <p14:creationId xmlns:p14="http://schemas.microsoft.com/office/powerpoint/2010/main" val="3776569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t>
            </a:r>
            <a:r>
              <a:rPr lang="pt-BR" dirty="0" smtClean="0"/>
              <a:t>Avaliando</a:t>
            </a:r>
            <a:endParaRPr lang="pt-BR" dirty="0"/>
          </a:p>
        </p:txBody>
      </p:sp>
      <p:sp>
        <p:nvSpPr>
          <p:cNvPr id="3" name="Espaço Reservado para Conteúdo 2"/>
          <p:cNvSpPr>
            <a:spLocks noGrp="1"/>
          </p:cNvSpPr>
          <p:nvPr>
            <p:ph idx="1"/>
          </p:nvPr>
        </p:nvSpPr>
        <p:spPr>
          <a:xfrm>
            <a:off x="814820" y="1622738"/>
            <a:ext cx="7878419" cy="5074276"/>
          </a:xfrm>
        </p:spPr>
        <p:txBody>
          <a:bodyPr>
            <a:normAutofit/>
          </a:bodyPr>
          <a:lstStyle/>
          <a:p>
            <a:pPr marL="0" indent="0" algn="just">
              <a:buNone/>
            </a:pPr>
            <a:r>
              <a:rPr lang="pt-BR" sz="3200" b="1" dirty="0" smtClean="0"/>
              <a:t>Trabalhador rural</a:t>
            </a:r>
            <a:endParaRPr lang="pt-BR" sz="3200" b="1" dirty="0" smtClean="0"/>
          </a:p>
          <a:p>
            <a:pPr marL="0" indent="0" algn="just">
              <a:buNone/>
            </a:pPr>
            <a:r>
              <a:rPr lang="pt-BR" sz="3200" b="1" dirty="0" smtClean="0"/>
              <a:t>- </a:t>
            </a:r>
            <a:r>
              <a:rPr lang="pt-BR" sz="3200" dirty="0" smtClean="0"/>
              <a:t>Quais os riscos a que esses trabalhadores estão exposto?</a:t>
            </a:r>
            <a:endParaRPr lang="pt-BR" sz="3200" dirty="0"/>
          </a:p>
          <a:p>
            <a:pPr algn="just"/>
            <a:endParaRPr lang="pt-BR" sz="3200" dirty="0" smtClean="0"/>
          </a:p>
          <a:p>
            <a:pPr algn="just"/>
            <a:endParaRPr lang="pt-BR" sz="3200" dirty="0"/>
          </a:p>
          <a:p>
            <a:pPr algn="just"/>
            <a:endParaRPr lang="pt-BR" sz="3200" dirty="0"/>
          </a:p>
        </p:txBody>
      </p:sp>
      <p:pic>
        <p:nvPicPr>
          <p:cNvPr id="5" name="Imagem 4"/>
          <p:cNvPicPr>
            <a:picLocks noChangeAspect="1"/>
          </p:cNvPicPr>
          <p:nvPr/>
        </p:nvPicPr>
        <p:blipFill>
          <a:blip r:embed="rId2"/>
          <a:stretch>
            <a:fillRect/>
          </a:stretch>
        </p:blipFill>
        <p:spPr>
          <a:xfrm>
            <a:off x="5280339" y="3541059"/>
            <a:ext cx="3238546" cy="3037477"/>
          </a:xfrm>
          <a:prstGeom prst="rect">
            <a:avLst/>
          </a:prstGeom>
        </p:spPr>
      </p:pic>
    </p:spTree>
    <p:extLst>
      <p:ext uri="{BB962C8B-B14F-4D97-AF65-F5344CB8AC3E}">
        <p14:creationId xmlns:p14="http://schemas.microsoft.com/office/powerpoint/2010/main" val="599708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t>
            </a:r>
            <a:r>
              <a:rPr lang="pt-BR" dirty="0" smtClean="0"/>
              <a:t>Avaliando</a:t>
            </a:r>
            <a:endParaRPr lang="pt-BR" dirty="0"/>
          </a:p>
        </p:txBody>
      </p:sp>
      <p:sp>
        <p:nvSpPr>
          <p:cNvPr id="3" name="Espaço Reservado para Conteúdo 2"/>
          <p:cNvSpPr>
            <a:spLocks noGrp="1"/>
          </p:cNvSpPr>
          <p:nvPr>
            <p:ph idx="1"/>
          </p:nvPr>
        </p:nvSpPr>
        <p:spPr>
          <a:xfrm>
            <a:off x="814820" y="1622738"/>
            <a:ext cx="7878419" cy="5074276"/>
          </a:xfrm>
        </p:spPr>
        <p:txBody>
          <a:bodyPr>
            <a:normAutofit fontScale="77500" lnSpcReduction="20000"/>
          </a:bodyPr>
          <a:lstStyle/>
          <a:p>
            <a:pPr marL="0" indent="0" algn="just">
              <a:buNone/>
            </a:pPr>
            <a:r>
              <a:rPr lang="pt-BR" sz="3200" b="1" dirty="0" smtClean="0"/>
              <a:t>Trabalhador rural</a:t>
            </a:r>
            <a:endParaRPr lang="pt-BR" sz="3200" b="1" dirty="0" smtClean="0"/>
          </a:p>
          <a:p>
            <a:pPr algn="just">
              <a:buFontTx/>
              <a:buChar char="-"/>
            </a:pPr>
            <a:r>
              <a:rPr lang="pt-BR" sz="3200" dirty="0" smtClean="0"/>
              <a:t>Quais os riscos a que esses trabalhadores estão exposto?</a:t>
            </a:r>
          </a:p>
          <a:p>
            <a:pPr marL="0" indent="0" algn="just">
              <a:buNone/>
            </a:pPr>
            <a:r>
              <a:rPr lang="pt-BR" sz="3200" dirty="0" smtClean="0"/>
              <a:t>R= </a:t>
            </a:r>
            <a:r>
              <a:rPr lang="pt-BR" sz="3200" dirty="0" smtClean="0"/>
              <a:t>Quando </a:t>
            </a:r>
            <a:r>
              <a:rPr lang="pt-BR" sz="3200" dirty="0"/>
              <a:t>pulveriza as colheitas, o trabalhador pode </a:t>
            </a:r>
            <a:r>
              <a:rPr lang="pt-BR" sz="3200" dirty="0" smtClean="0"/>
              <a:t>ser exposto </a:t>
            </a:r>
            <a:r>
              <a:rPr lang="pt-BR" sz="3200" dirty="0"/>
              <a:t>aos químicos perigosos contidos nos </a:t>
            </a:r>
            <a:r>
              <a:rPr lang="pt-BR" sz="3200" dirty="0" smtClean="0"/>
              <a:t>recipientes. </a:t>
            </a:r>
            <a:r>
              <a:rPr lang="pt-BR" sz="3200" dirty="0"/>
              <a:t>Muitos dos </a:t>
            </a:r>
            <a:r>
              <a:rPr lang="pt-BR" sz="3200" dirty="0" smtClean="0"/>
              <a:t>pesticidas e </a:t>
            </a:r>
            <a:r>
              <a:rPr lang="pt-BR" sz="3200" dirty="0"/>
              <a:t>herbicidas que foram banidos em alguns países, devido aos seus </a:t>
            </a:r>
            <a:r>
              <a:rPr lang="pt-BR" sz="3200" dirty="0" smtClean="0"/>
              <a:t>efeitos tóxicos</a:t>
            </a:r>
            <a:r>
              <a:rPr lang="pt-BR" sz="3200" dirty="0"/>
              <a:t>, são ainda utilizados em muitos países em vias de desenvolvimento. </a:t>
            </a:r>
            <a:r>
              <a:rPr lang="pt-BR" sz="3200" dirty="0" smtClean="0"/>
              <a:t>Se a </a:t>
            </a:r>
            <a:r>
              <a:rPr lang="pt-BR" sz="3200" dirty="0"/>
              <a:t>pulverização ocorrer num dia ventoso, o produto pode ser inspirado para </a:t>
            </a:r>
            <a:r>
              <a:rPr lang="pt-BR" sz="3200" dirty="0" smtClean="0"/>
              <a:t>os pulmões </a:t>
            </a:r>
            <a:r>
              <a:rPr lang="pt-BR" sz="3200" dirty="0"/>
              <a:t>e espalhado na pele, provocando lesões. Pode ser igualmente </a:t>
            </a:r>
            <a:r>
              <a:rPr lang="pt-BR" sz="3200" dirty="0" smtClean="0"/>
              <a:t>absorvido pelo </a:t>
            </a:r>
            <a:r>
              <a:rPr lang="pt-BR" sz="3200" dirty="0"/>
              <a:t>corpo, através da pele</a:t>
            </a:r>
            <a:r>
              <a:rPr lang="pt-BR" sz="3200" dirty="0" smtClean="0"/>
              <a:t>. </a:t>
            </a:r>
          </a:p>
          <a:p>
            <a:pPr marL="0" indent="0" algn="just">
              <a:buNone/>
            </a:pPr>
            <a:r>
              <a:rPr lang="pt-BR" sz="3200" dirty="0" smtClean="0"/>
              <a:t>+ ?</a:t>
            </a:r>
            <a:endParaRPr lang="pt-BR" sz="3200" dirty="0"/>
          </a:p>
          <a:p>
            <a:pPr algn="just"/>
            <a:endParaRPr lang="pt-BR" sz="3200" dirty="0" smtClean="0"/>
          </a:p>
          <a:p>
            <a:pPr algn="just"/>
            <a:endParaRPr lang="pt-BR" sz="3200" dirty="0"/>
          </a:p>
          <a:p>
            <a:pPr algn="just"/>
            <a:endParaRPr lang="pt-BR" sz="3200" dirty="0"/>
          </a:p>
        </p:txBody>
      </p:sp>
    </p:spTree>
    <p:extLst>
      <p:ext uri="{BB962C8B-B14F-4D97-AF65-F5344CB8AC3E}">
        <p14:creationId xmlns:p14="http://schemas.microsoft.com/office/powerpoint/2010/main" val="1703669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t>
            </a:r>
            <a:r>
              <a:rPr lang="pt-BR" dirty="0" smtClean="0"/>
              <a:t>Avaliando</a:t>
            </a:r>
            <a:endParaRPr lang="pt-BR" dirty="0"/>
          </a:p>
        </p:txBody>
      </p:sp>
      <p:sp>
        <p:nvSpPr>
          <p:cNvPr id="3" name="Espaço Reservado para Conteúdo 2"/>
          <p:cNvSpPr>
            <a:spLocks noGrp="1"/>
          </p:cNvSpPr>
          <p:nvPr>
            <p:ph idx="1"/>
          </p:nvPr>
        </p:nvSpPr>
        <p:spPr>
          <a:xfrm>
            <a:off x="814820" y="1622738"/>
            <a:ext cx="7878419" cy="5074276"/>
          </a:xfrm>
        </p:spPr>
        <p:txBody>
          <a:bodyPr>
            <a:normAutofit/>
          </a:bodyPr>
          <a:lstStyle/>
          <a:p>
            <a:pPr marL="0" indent="0" algn="just">
              <a:buNone/>
            </a:pPr>
            <a:r>
              <a:rPr lang="pt-BR" sz="3200" b="1" dirty="0" smtClean="0"/>
              <a:t>Construção civil</a:t>
            </a:r>
            <a:endParaRPr lang="pt-BR" sz="3200" b="1" dirty="0" smtClean="0"/>
          </a:p>
          <a:p>
            <a:pPr algn="just">
              <a:buFontTx/>
              <a:buChar char="-"/>
            </a:pPr>
            <a:r>
              <a:rPr lang="pt-BR" sz="3200" dirty="0" smtClean="0"/>
              <a:t>Quais os riscos a que esses trabalhadores estão exposto?</a:t>
            </a:r>
          </a:p>
          <a:p>
            <a:pPr marL="0" indent="0" algn="just">
              <a:buNone/>
            </a:pPr>
            <a:endParaRPr lang="pt-BR" sz="3200" dirty="0"/>
          </a:p>
          <a:p>
            <a:pPr algn="just"/>
            <a:endParaRPr lang="pt-BR" sz="3200" dirty="0"/>
          </a:p>
        </p:txBody>
      </p:sp>
      <p:pic>
        <p:nvPicPr>
          <p:cNvPr id="4" name="Imagem 3"/>
          <p:cNvPicPr>
            <a:picLocks noChangeAspect="1"/>
          </p:cNvPicPr>
          <p:nvPr/>
        </p:nvPicPr>
        <p:blipFill>
          <a:blip r:embed="rId2"/>
          <a:stretch>
            <a:fillRect/>
          </a:stretch>
        </p:blipFill>
        <p:spPr>
          <a:xfrm>
            <a:off x="6001555" y="3599087"/>
            <a:ext cx="2594185" cy="3097927"/>
          </a:xfrm>
          <a:prstGeom prst="rect">
            <a:avLst/>
          </a:prstGeom>
        </p:spPr>
      </p:pic>
    </p:spTree>
    <p:extLst>
      <p:ext uri="{BB962C8B-B14F-4D97-AF65-F5344CB8AC3E}">
        <p14:creationId xmlns:p14="http://schemas.microsoft.com/office/powerpoint/2010/main" val="1615247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t>
            </a:r>
            <a:r>
              <a:rPr lang="pt-BR" dirty="0" smtClean="0"/>
              <a:t>Avaliando</a:t>
            </a:r>
            <a:endParaRPr lang="pt-BR" dirty="0"/>
          </a:p>
        </p:txBody>
      </p:sp>
      <p:sp>
        <p:nvSpPr>
          <p:cNvPr id="3" name="Espaço Reservado para Conteúdo 2"/>
          <p:cNvSpPr>
            <a:spLocks noGrp="1"/>
          </p:cNvSpPr>
          <p:nvPr>
            <p:ph idx="1"/>
          </p:nvPr>
        </p:nvSpPr>
        <p:spPr>
          <a:xfrm>
            <a:off x="814820" y="1622738"/>
            <a:ext cx="7878419" cy="5074276"/>
          </a:xfrm>
        </p:spPr>
        <p:txBody>
          <a:bodyPr>
            <a:normAutofit fontScale="92500" lnSpcReduction="10000"/>
          </a:bodyPr>
          <a:lstStyle/>
          <a:p>
            <a:pPr marL="0" indent="0" algn="just">
              <a:buNone/>
            </a:pPr>
            <a:r>
              <a:rPr lang="pt-BR" sz="3200" b="1" dirty="0" smtClean="0"/>
              <a:t>Construção civil</a:t>
            </a:r>
            <a:endParaRPr lang="pt-BR" sz="3200" b="1" dirty="0" smtClean="0"/>
          </a:p>
          <a:p>
            <a:pPr algn="just">
              <a:buFontTx/>
              <a:buChar char="-"/>
            </a:pPr>
            <a:r>
              <a:rPr lang="pt-BR" sz="3200" dirty="0" smtClean="0"/>
              <a:t>Quais os riscos a que esses trabalhadores estão exposto?</a:t>
            </a:r>
          </a:p>
          <a:p>
            <a:pPr marL="0" indent="0" algn="just">
              <a:buNone/>
            </a:pPr>
            <a:r>
              <a:rPr lang="pt-BR" sz="3200" dirty="0" smtClean="0"/>
              <a:t>R= </a:t>
            </a:r>
            <a:r>
              <a:rPr lang="pt-BR" sz="2400" dirty="0" smtClean="0"/>
              <a:t>O trabalhadores </a:t>
            </a:r>
            <a:r>
              <a:rPr lang="pt-BR" sz="2400" dirty="0"/>
              <a:t>da construção </a:t>
            </a:r>
            <a:r>
              <a:rPr lang="pt-BR" sz="2400" dirty="0" smtClean="0"/>
              <a:t>civil enfrentam </a:t>
            </a:r>
            <a:r>
              <a:rPr lang="pt-BR" sz="2400" dirty="0"/>
              <a:t>uma diversidade de riscos, particularmente problemas de </a:t>
            </a:r>
            <a:r>
              <a:rPr lang="pt-BR" sz="2400" dirty="0" smtClean="0"/>
              <a:t>segurança, tais </a:t>
            </a:r>
            <a:r>
              <a:rPr lang="pt-BR" sz="2400" dirty="0"/>
              <a:t>como quedas, deslizamentos de terras, desequilíbrios, cortes, </a:t>
            </a:r>
            <a:r>
              <a:rPr lang="pt-BR" sz="2400" dirty="0" smtClean="0"/>
              <a:t>podendo ser </a:t>
            </a:r>
            <a:r>
              <a:rPr lang="pt-BR" sz="2400" dirty="0"/>
              <a:t>atingidos por </a:t>
            </a:r>
            <a:r>
              <a:rPr lang="pt-BR" sz="2400" dirty="0" err="1"/>
              <a:t>objectos</a:t>
            </a:r>
            <a:r>
              <a:rPr lang="pt-BR" sz="2400" dirty="0"/>
              <a:t> em queda. Existem também os perigos </a:t>
            </a:r>
            <a:r>
              <a:rPr lang="pt-BR" sz="2400" dirty="0" smtClean="0"/>
              <a:t>resultantes das </a:t>
            </a:r>
            <a:r>
              <a:rPr lang="pt-BR" sz="2400" dirty="0" err="1"/>
              <a:t>actividades</a:t>
            </a:r>
            <a:r>
              <a:rPr lang="pt-BR" sz="2400" dirty="0"/>
              <a:t> realizadas a uma altura elevada (perigos de queda em altura</a:t>
            </a:r>
            <a:r>
              <a:rPr lang="pt-BR" sz="2400" dirty="0" smtClean="0"/>
              <a:t>), muitas </a:t>
            </a:r>
            <a:r>
              <a:rPr lang="pt-BR" sz="2400" dirty="0"/>
              <a:t>vezes sem o equipamento de segurança adequado, problemas </a:t>
            </a:r>
            <a:r>
              <a:rPr lang="pt-BR" sz="2400" dirty="0" smtClean="0"/>
              <a:t>musculoesqueléticos em </a:t>
            </a:r>
            <a:r>
              <a:rPr lang="pt-BR" sz="2400" dirty="0"/>
              <a:t>consequência do levantamento de </a:t>
            </a:r>
            <a:r>
              <a:rPr lang="pt-BR" sz="2400" dirty="0" err="1"/>
              <a:t>objectos</a:t>
            </a:r>
            <a:r>
              <a:rPr lang="pt-BR" sz="2400" dirty="0"/>
              <a:t> pesados, bem </a:t>
            </a:r>
            <a:r>
              <a:rPr lang="pt-BR" sz="2400" dirty="0" smtClean="0"/>
              <a:t>como os </a:t>
            </a:r>
            <a:r>
              <a:rPr lang="pt-BR" sz="2400" dirty="0"/>
              <a:t>riscos associados à exposição a máquinas ruidosas.</a:t>
            </a:r>
            <a:endParaRPr lang="pt-BR" sz="3200" dirty="0" smtClean="0"/>
          </a:p>
          <a:p>
            <a:pPr algn="just"/>
            <a:endParaRPr lang="pt-BR" sz="3200" dirty="0"/>
          </a:p>
          <a:p>
            <a:pPr algn="just"/>
            <a:endParaRPr lang="pt-BR" sz="3200" dirty="0"/>
          </a:p>
        </p:txBody>
      </p:sp>
    </p:spTree>
    <p:extLst>
      <p:ext uri="{BB962C8B-B14F-4D97-AF65-F5344CB8AC3E}">
        <p14:creationId xmlns:p14="http://schemas.microsoft.com/office/powerpoint/2010/main" val="1151489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t>
            </a:r>
            <a:r>
              <a:rPr lang="pt-BR" dirty="0" smtClean="0"/>
              <a:t>Avaliando</a:t>
            </a:r>
            <a:endParaRPr lang="pt-BR" dirty="0"/>
          </a:p>
        </p:txBody>
      </p:sp>
      <p:sp>
        <p:nvSpPr>
          <p:cNvPr id="3" name="Espaço Reservado para Conteúdo 2"/>
          <p:cNvSpPr>
            <a:spLocks noGrp="1"/>
          </p:cNvSpPr>
          <p:nvPr>
            <p:ph idx="1"/>
          </p:nvPr>
        </p:nvSpPr>
        <p:spPr>
          <a:xfrm>
            <a:off x="814820" y="1622738"/>
            <a:ext cx="7878419" cy="5074276"/>
          </a:xfrm>
        </p:spPr>
        <p:txBody>
          <a:bodyPr>
            <a:normAutofit/>
          </a:bodyPr>
          <a:lstStyle/>
          <a:p>
            <a:pPr algn="just"/>
            <a:r>
              <a:rPr lang="pt-BR" sz="3200" dirty="0" smtClean="0"/>
              <a:t>Quais riscos estão presentes no seu trabalho/futura profissão?</a:t>
            </a:r>
            <a:endParaRPr lang="pt-BR" sz="3200" dirty="0" smtClean="0"/>
          </a:p>
          <a:p>
            <a:pPr algn="just"/>
            <a:endParaRPr lang="pt-BR" sz="3200" dirty="0"/>
          </a:p>
          <a:p>
            <a:pPr algn="just"/>
            <a:endParaRPr lang="pt-BR" sz="3200" dirty="0"/>
          </a:p>
        </p:txBody>
      </p:sp>
    </p:spTree>
    <p:extLst>
      <p:ext uri="{BB962C8B-B14F-4D97-AF65-F5344CB8AC3E}">
        <p14:creationId xmlns:p14="http://schemas.microsoft.com/office/powerpoint/2010/main" val="493328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Riscos: Conhecendo</a:t>
            </a:r>
            <a:endParaRPr lang="pt-BR" dirty="0"/>
          </a:p>
        </p:txBody>
      </p:sp>
      <p:sp>
        <p:nvSpPr>
          <p:cNvPr id="11" name="Espaço Reservado para Conteúdo 10"/>
          <p:cNvSpPr>
            <a:spLocks noGrp="1"/>
          </p:cNvSpPr>
          <p:nvPr>
            <p:ph idx="1"/>
          </p:nvPr>
        </p:nvSpPr>
        <p:spPr>
          <a:xfrm>
            <a:off x="814820" y="1627922"/>
            <a:ext cx="7440537" cy="4195481"/>
          </a:xfrm>
        </p:spPr>
        <p:txBody>
          <a:bodyPr>
            <a:normAutofit/>
          </a:bodyPr>
          <a:lstStyle/>
          <a:p>
            <a:pPr algn="just"/>
            <a:r>
              <a:rPr lang="pt-BR" sz="2400" dirty="0" smtClean="0"/>
              <a:t>Concessão de adicionais de insalubridade:</a:t>
            </a:r>
            <a:endParaRPr lang="pt-BR" sz="24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238" y="2717621"/>
            <a:ext cx="3393966" cy="3760451"/>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961" y="4275786"/>
            <a:ext cx="2406826" cy="2406826"/>
          </a:xfrm>
          <a:prstGeom prst="rect">
            <a:avLst/>
          </a:prstGeo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42" y="3859987"/>
            <a:ext cx="2206996" cy="2322685"/>
          </a:xfrm>
          <a:prstGeom prst="rect">
            <a:avLst/>
          </a:prstGeom>
        </p:spPr>
      </p:pic>
    </p:spTree>
    <p:extLst>
      <p:ext uri="{BB962C8B-B14F-4D97-AF65-F5344CB8AC3E}">
        <p14:creationId xmlns:p14="http://schemas.microsoft.com/office/powerpoint/2010/main" val="2872624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Riscos:</a:t>
            </a:r>
            <a:endParaRPr lang="pt-BR" dirty="0"/>
          </a:p>
        </p:txBody>
      </p:sp>
      <p:pic>
        <p:nvPicPr>
          <p:cNvPr id="5" name="Espaço Reservado para Conteúdo 4"/>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2299" b="98084" l="2215" r="97956"/>
                    </a14:imgEffect>
                  </a14:imgLayer>
                </a14:imgProps>
              </a:ext>
              <a:ext uri="{28A0092B-C50C-407E-A947-70E740481C1C}">
                <a14:useLocalDpi xmlns:a14="http://schemas.microsoft.com/office/drawing/2010/main" val="0"/>
              </a:ext>
            </a:extLst>
          </a:blip>
          <a:stretch>
            <a:fillRect/>
          </a:stretch>
        </p:blipFill>
        <p:spPr>
          <a:xfrm>
            <a:off x="3338510" y="226268"/>
            <a:ext cx="1828067" cy="1626980"/>
          </a:xfr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360" y="2412532"/>
            <a:ext cx="4032604" cy="3024452"/>
          </a:xfrm>
          <a:prstGeom prst="rect">
            <a:avLst/>
          </a:prstGeom>
        </p:spPr>
      </p:pic>
      <p:pic>
        <p:nvPicPr>
          <p:cNvPr id="6" name="Image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7024" y="3000833"/>
            <a:ext cx="2466975" cy="1847850"/>
          </a:xfrm>
          <a:prstGeom prst="rect">
            <a:avLst/>
          </a:prstGeom>
        </p:spPr>
      </p:pic>
      <p:pic>
        <p:nvPicPr>
          <p:cNvPr id="7" name="Image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7025" y="1152983"/>
            <a:ext cx="2466975" cy="1847850"/>
          </a:xfrm>
          <a:prstGeom prst="rect">
            <a:avLst/>
          </a:prstGeom>
        </p:spPr>
      </p:pic>
      <p:pic>
        <p:nvPicPr>
          <p:cNvPr id="9" name="Imagem 8"/>
          <p:cNvPicPr>
            <a:picLocks noChangeAspect="1"/>
          </p:cNvPicPr>
          <p:nvPr/>
        </p:nvPicPr>
        <p:blipFill rotWithShape="1">
          <a:blip r:embed="rId7">
            <a:extLst>
              <a:ext uri="{28A0092B-C50C-407E-A947-70E740481C1C}">
                <a14:useLocalDpi xmlns:a14="http://schemas.microsoft.com/office/drawing/2010/main" val="0"/>
              </a:ext>
            </a:extLst>
          </a:blip>
          <a:srcRect l="2822" t="17017" r="2635" b="18283"/>
          <a:stretch/>
        </p:blipFill>
        <p:spPr>
          <a:xfrm>
            <a:off x="6677024" y="4848683"/>
            <a:ext cx="2466975" cy="1688293"/>
          </a:xfrm>
          <a:prstGeom prst="rect">
            <a:avLst/>
          </a:prstGeom>
        </p:spPr>
      </p:pic>
      <p:pic>
        <p:nvPicPr>
          <p:cNvPr id="10" name="Imagem 9"/>
          <p:cNvPicPr>
            <a:picLocks noChangeAspect="1"/>
          </p:cNvPicPr>
          <p:nvPr/>
        </p:nvPicPr>
        <p:blipFill>
          <a:blip r:embed="rId8" cstate="print">
            <a:extLst>
              <a:ext uri="{BEBA8EAE-BF5A-486C-A8C5-ECC9F3942E4B}">
                <a14:imgProps xmlns:a14="http://schemas.microsoft.com/office/drawing/2010/main">
                  <a14:imgLayer r:embed="rId9">
                    <a14:imgEffect>
                      <a14:backgroundRemoval t="12250" b="90000" l="5500" r="92125"/>
                    </a14:imgEffect>
                  </a14:imgLayer>
                </a14:imgProps>
              </a:ext>
              <a:ext uri="{28A0092B-C50C-407E-A947-70E740481C1C}">
                <a14:useLocalDpi xmlns:a14="http://schemas.microsoft.com/office/drawing/2010/main" val="0"/>
              </a:ext>
            </a:extLst>
          </a:blip>
          <a:stretch>
            <a:fillRect/>
          </a:stretch>
        </p:blipFill>
        <p:spPr>
          <a:xfrm>
            <a:off x="-133350" y="4910619"/>
            <a:ext cx="2171297" cy="2171297"/>
          </a:xfrm>
          <a:prstGeom prst="rect">
            <a:avLst/>
          </a:prstGeom>
        </p:spPr>
      </p:pic>
    </p:spTree>
    <p:extLst>
      <p:ext uri="{BB962C8B-B14F-4D97-AF65-F5344CB8AC3E}">
        <p14:creationId xmlns:p14="http://schemas.microsoft.com/office/powerpoint/2010/main" val="538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p>
        </p:txBody>
      </p:sp>
      <p:sp>
        <p:nvSpPr>
          <p:cNvPr id="3" name="Espaço Reservado para Conteúdo 2"/>
          <p:cNvSpPr>
            <a:spLocks noGrp="1"/>
          </p:cNvSpPr>
          <p:nvPr>
            <p:ph idx="1"/>
          </p:nvPr>
        </p:nvSpPr>
        <p:spPr>
          <a:xfrm>
            <a:off x="827700" y="2052925"/>
            <a:ext cx="7839782" cy="4195481"/>
          </a:xfrm>
        </p:spPr>
        <p:txBody>
          <a:bodyPr>
            <a:normAutofit/>
          </a:bodyPr>
          <a:lstStyle/>
          <a:p>
            <a:pPr algn="just"/>
            <a:r>
              <a:rPr lang="pt-BR" sz="3200" dirty="0" smtClean="0"/>
              <a:t>Quais os riscos enfrentados pelo trabalhador rural?</a:t>
            </a:r>
            <a:endParaRPr lang="pt-BR" sz="3200" dirty="0"/>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43" y="4191267"/>
            <a:ext cx="1804105" cy="2524129"/>
          </a:xfrm>
          <a:prstGeom prst="rect">
            <a:avLst/>
          </a:prstGeom>
        </p:spPr>
      </p:pic>
      <p:sp>
        <p:nvSpPr>
          <p:cNvPr id="9" name="Texto explicativo em forma de nuvem 8"/>
          <p:cNvSpPr/>
          <p:nvPr/>
        </p:nvSpPr>
        <p:spPr>
          <a:xfrm>
            <a:off x="4768414" y="3120712"/>
            <a:ext cx="2537138" cy="1353891"/>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sp>
        <p:nvSpPr>
          <p:cNvPr id="10" name="CaixaDeTexto 9"/>
          <p:cNvSpPr txBox="1"/>
          <p:nvPr/>
        </p:nvSpPr>
        <p:spPr>
          <a:xfrm>
            <a:off x="5024009" y="3395890"/>
            <a:ext cx="2281543" cy="523220"/>
          </a:xfrm>
          <a:prstGeom prst="rect">
            <a:avLst/>
          </a:prstGeom>
          <a:noFill/>
        </p:spPr>
        <p:txBody>
          <a:bodyPr wrap="square" rtlCol="0">
            <a:spAutoFit/>
          </a:bodyPr>
          <a:lstStyle/>
          <a:p>
            <a:r>
              <a:rPr lang="pt-BR" sz="2800" b="1" dirty="0" smtClean="0">
                <a:solidFill>
                  <a:schemeClr val="bg1"/>
                </a:solidFill>
              </a:rPr>
              <a:t>Quem, eu? </a:t>
            </a:r>
            <a:endParaRPr lang="pt-BR" sz="2800" b="1" dirty="0">
              <a:solidFill>
                <a:schemeClr val="bg1"/>
              </a:solidFill>
            </a:endParaRPr>
          </a:p>
        </p:txBody>
      </p:sp>
    </p:spTree>
    <p:extLst>
      <p:ext uri="{BB962C8B-B14F-4D97-AF65-F5344CB8AC3E}">
        <p14:creationId xmlns:p14="http://schemas.microsoft.com/office/powerpoint/2010/main" val="256787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O que  é risco?</a:t>
            </a:r>
            <a:endParaRPr lang="pt-BR" dirty="0"/>
          </a:p>
        </p:txBody>
      </p:sp>
      <p:sp>
        <p:nvSpPr>
          <p:cNvPr id="3" name="Espaço Reservado para Conteúdo 2"/>
          <p:cNvSpPr>
            <a:spLocks noGrp="1"/>
          </p:cNvSpPr>
          <p:nvPr>
            <p:ph idx="1"/>
          </p:nvPr>
        </p:nvSpPr>
        <p:spPr>
          <a:xfrm>
            <a:off x="814820" y="1853248"/>
            <a:ext cx="7595083" cy="4618331"/>
          </a:xfrm>
        </p:spPr>
        <p:txBody>
          <a:bodyPr>
            <a:normAutofit lnSpcReduction="10000"/>
          </a:bodyPr>
          <a:lstStyle/>
          <a:p>
            <a:pPr algn="just"/>
            <a:r>
              <a:rPr lang="pt-BR" sz="3200" dirty="0" smtClean="0"/>
              <a:t> </a:t>
            </a:r>
            <a:r>
              <a:rPr lang="pt-BR" sz="3200" b="1" dirty="0" smtClean="0"/>
              <a:t>Perigo</a:t>
            </a:r>
            <a:endParaRPr lang="pt-BR" sz="3200" dirty="0"/>
          </a:p>
          <a:p>
            <a:pPr algn="just"/>
            <a:endParaRPr lang="pt-BR" sz="3200" dirty="0" smtClean="0"/>
          </a:p>
          <a:p>
            <a:pPr algn="just"/>
            <a:endParaRPr lang="pt-BR" sz="3200" dirty="0"/>
          </a:p>
          <a:p>
            <a:pPr algn="just"/>
            <a:endParaRPr lang="pt-BR" sz="3200" dirty="0" smtClean="0"/>
          </a:p>
          <a:p>
            <a:pPr algn="just"/>
            <a:endParaRPr lang="pt-BR" sz="3200" dirty="0"/>
          </a:p>
          <a:p>
            <a:pPr algn="just"/>
            <a:r>
              <a:rPr lang="pt-BR" sz="3200" dirty="0" smtClean="0"/>
              <a:t>É </a:t>
            </a:r>
            <a:r>
              <a:rPr lang="pt-BR" sz="3200" dirty="0"/>
              <a:t>qualquer situação que tenha potencial de causar um dano, lesão ou doença ou avaria.</a:t>
            </a:r>
          </a:p>
          <a:p>
            <a:pPr algn="just"/>
            <a:endParaRPr lang="pt-BR" sz="3200" dirty="0"/>
          </a:p>
        </p:txBody>
      </p:sp>
      <p:pic>
        <p:nvPicPr>
          <p:cNvPr id="4" name="Imagem 3"/>
          <p:cNvPicPr>
            <a:picLocks noChangeAspect="1"/>
          </p:cNvPicPr>
          <p:nvPr/>
        </p:nvPicPr>
        <p:blipFill>
          <a:blip r:embed="rId2"/>
          <a:stretch>
            <a:fillRect/>
          </a:stretch>
        </p:blipFill>
        <p:spPr>
          <a:xfrm>
            <a:off x="5158277" y="1545466"/>
            <a:ext cx="2381813" cy="3026066"/>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141" y="2413587"/>
            <a:ext cx="1868072" cy="2157945"/>
          </a:xfrm>
          <a:prstGeom prst="rect">
            <a:avLst/>
          </a:prstGeom>
        </p:spPr>
      </p:pic>
    </p:spTree>
    <p:extLst>
      <p:ext uri="{BB962C8B-B14F-4D97-AF65-F5344CB8AC3E}">
        <p14:creationId xmlns:p14="http://schemas.microsoft.com/office/powerpoint/2010/main" val="34354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O que  é risco?</a:t>
            </a:r>
            <a:endParaRPr lang="pt-BR" dirty="0"/>
          </a:p>
        </p:txBody>
      </p:sp>
      <p:sp>
        <p:nvSpPr>
          <p:cNvPr id="3" name="Espaço Reservado para Conteúdo 2"/>
          <p:cNvSpPr>
            <a:spLocks noGrp="1"/>
          </p:cNvSpPr>
          <p:nvPr>
            <p:ph idx="1"/>
          </p:nvPr>
        </p:nvSpPr>
        <p:spPr>
          <a:xfrm>
            <a:off x="814820" y="1853248"/>
            <a:ext cx="7595083" cy="4618331"/>
          </a:xfrm>
        </p:spPr>
        <p:txBody>
          <a:bodyPr>
            <a:normAutofit/>
          </a:bodyPr>
          <a:lstStyle/>
          <a:p>
            <a:pPr algn="just"/>
            <a:r>
              <a:rPr lang="pt-BR" sz="3200" b="1" dirty="0" smtClean="0"/>
              <a:t>Risco</a:t>
            </a:r>
          </a:p>
          <a:p>
            <a:pPr marL="0" indent="0" algn="just">
              <a:buNone/>
            </a:pPr>
            <a:endParaRPr lang="pt-BR" sz="3200" b="1" dirty="0"/>
          </a:p>
          <a:p>
            <a:pPr algn="just"/>
            <a:endParaRPr lang="pt-BR" sz="3200" b="1" dirty="0" smtClean="0"/>
          </a:p>
          <a:p>
            <a:pPr algn="just"/>
            <a:r>
              <a:rPr lang="pt-BR" sz="3200" dirty="0" smtClean="0"/>
              <a:t>É </a:t>
            </a:r>
            <a:r>
              <a:rPr lang="pt-BR" sz="3200" dirty="0"/>
              <a:t>a combinação da </a:t>
            </a:r>
            <a:r>
              <a:rPr lang="pt-BR" sz="3200" b="1" dirty="0"/>
              <a:t>probabilidade</a:t>
            </a:r>
            <a:r>
              <a:rPr lang="pt-BR" sz="3200" dirty="0"/>
              <a:t> </a:t>
            </a:r>
            <a:r>
              <a:rPr lang="pt-BR" sz="3200" dirty="0" smtClean="0"/>
              <a:t>da ocorrência </a:t>
            </a:r>
            <a:r>
              <a:rPr lang="pt-BR" sz="3200" dirty="0"/>
              <a:t>de um evento perigoso e </a:t>
            </a:r>
            <a:r>
              <a:rPr lang="pt-BR" sz="3200" dirty="0" smtClean="0"/>
              <a:t>da gravidade </a:t>
            </a:r>
            <a:r>
              <a:rPr lang="pt-BR" sz="3200" dirty="0"/>
              <a:t>do dano ou prejuízos </a:t>
            </a:r>
            <a:r>
              <a:rPr lang="pt-BR" sz="3200" dirty="0" smtClean="0"/>
              <a:t>que poderão </a:t>
            </a:r>
            <a:r>
              <a:rPr lang="pt-BR" sz="3200" dirty="0"/>
              <a:t>resultar, caso este evento venha a ocorrer</a:t>
            </a:r>
            <a:r>
              <a:rPr lang="pt-BR" sz="3200" dirty="0" smtClean="0"/>
              <a:t>.</a:t>
            </a:r>
          </a:p>
          <a:p>
            <a:pPr algn="just"/>
            <a:endParaRPr lang="pt-BR" sz="3200" dirty="0"/>
          </a:p>
          <a:p>
            <a:pPr algn="just"/>
            <a:endParaRPr lang="pt-BR" sz="32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4875" y="1648496"/>
            <a:ext cx="1955325" cy="1922736"/>
          </a:xfrm>
          <a:prstGeom prst="rect">
            <a:avLst/>
          </a:prstGeom>
        </p:spPr>
      </p:pic>
      <p:sp>
        <p:nvSpPr>
          <p:cNvPr id="5" name="CaixaDeTexto 4"/>
          <p:cNvSpPr txBox="1"/>
          <p:nvPr/>
        </p:nvSpPr>
        <p:spPr>
          <a:xfrm>
            <a:off x="214226" y="3049026"/>
            <a:ext cx="8929774" cy="523220"/>
          </a:xfrm>
          <a:prstGeom prst="rect">
            <a:avLst/>
          </a:prstGeom>
          <a:noFill/>
        </p:spPr>
        <p:txBody>
          <a:bodyPr wrap="square" rtlCol="0">
            <a:spAutoFit/>
          </a:bodyPr>
          <a:lstStyle/>
          <a:p>
            <a:r>
              <a:rPr lang="pt-BR" sz="2800" b="1" dirty="0">
                <a:solidFill>
                  <a:srgbClr val="FF0000"/>
                </a:solidFill>
              </a:rPr>
              <a:t>Risco = exposição ao perigo x gravidade do dano</a:t>
            </a:r>
            <a:endParaRPr lang="pt-BR" sz="2800" dirty="0">
              <a:solidFill>
                <a:srgbClr val="FF0000"/>
              </a:solidFill>
            </a:endParaRPr>
          </a:p>
        </p:txBody>
      </p:sp>
    </p:spTree>
    <p:extLst>
      <p:ext uri="{BB962C8B-B14F-4D97-AF65-F5344CB8AC3E}">
        <p14:creationId xmlns:p14="http://schemas.microsoft.com/office/powerpoint/2010/main" val="196545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Riscos</a:t>
            </a:r>
            <a:r>
              <a:rPr lang="pt-BR" dirty="0" smtClean="0"/>
              <a:t>: Avaliação</a:t>
            </a:r>
            <a:endParaRPr lang="pt-BR" dirty="0"/>
          </a:p>
        </p:txBody>
      </p:sp>
      <p:sp>
        <p:nvSpPr>
          <p:cNvPr id="3" name="Espaço Reservado para Conteúdo 2"/>
          <p:cNvSpPr>
            <a:spLocks noGrp="1"/>
          </p:cNvSpPr>
          <p:nvPr>
            <p:ph idx="1"/>
          </p:nvPr>
        </p:nvSpPr>
        <p:spPr>
          <a:xfrm>
            <a:off x="814820" y="1622738"/>
            <a:ext cx="7878419" cy="4848841"/>
          </a:xfrm>
        </p:spPr>
        <p:txBody>
          <a:bodyPr>
            <a:normAutofit fontScale="77500" lnSpcReduction="20000"/>
          </a:bodyPr>
          <a:lstStyle/>
          <a:p>
            <a:pPr marL="0" indent="0" algn="just">
              <a:buNone/>
            </a:pPr>
            <a:r>
              <a:rPr lang="pt-BR" sz="3200" b="1" dirty="0" smtClean="0"/>
              <a:t>Avaliação dos riscos:</a:t>
            </a:r>
          </a:p>
          <a:p>
            <a:pPr algn="just"/>
            <a:r>
              <a:rPr lang="pt-BR" sz="3200" dirty="0"/>
              <a:t>É um processo de estimativa da </a:t>
            </a:r>
            <a:r>
              <a:rPr lang="pt-BR" sz="3200" b="1" dirty="0"/>
              <a:t>magnitude</a:t>
            </a:r>
            <a:r>
              <a:rPr lang="pt-BR" sz="3200" dirty="0"/>
              <a:t> do risco, cuja metodologia pose ser qualitativa ou quantitativa.</a:t>
            </a:r>
          </a:p>
          <a:p>
            <a:pPr algn="just"/>
            <a:r>
              <a:rPr lang="pt-BR" sz="3200" dirty="0" smtClean="0"/>
              <a:t>Assim</a:t>
            </a:r>
            <a:r>
              <a:rPr lang="pt-BR" sz="3200" dirty="0"/>
              <a:t>, avaliar riscos é portanto, identificar e estimar todas as situações de “Não conformidades” referentes ao processo de trabalho.</a:t>
            </a:r>
          </a:p>
          <a:p>
            <a:pPr marL="0" indent="0">
              <a:buNone/>
            </a:pPr>
            <a:endParaRPr lang="pt-BR" sz="3200" b="1" dirty="0" smtClean="0"/>
          </a:p>
          <a:p>
            <a:pPr marL="0" indent="0" algn="just">
              <a:buNone/>
            </a:pPr>
            <a:r>
              <a:rPr lang="pt-BR" sz="3200" b="1" dirty="0" smtClean="0">
                <a:solidFill>
                  <a:srgbClr val="FF0000"/>
                </a:solidFill>
              </a:rPr>
              <a:t>Estimar </a:t>
            </a:r>
            <a:r>
              <a:rPr lang="pt-BR" sz="3200" b="1" dirty="0">
                <a:solidFill>
                  <a:srgbClr val="FF0000"/>
                </a:solidFill>
              </a:rPr>
              <a:t>o grau de potencialidade ou </a:t>
            </a:r>
            <a:r>
              <a:rPr lang="pt-BR" sz="3200" b="1" dirty="0" smtClean="0">
                <a:solidFill>
                  <a:srgbClr val="FF0000"/>
                </a:solidFill>
              </a:rPr>
              <a:t>criticidade:</a:t>
            </a:r>
          </a:p>
          <a:p>
            <a:pPr marL="0" indent="0" algn="just">
              <a:buNone/>
            </a:pPr>
            <a:r>
              <a:rPr lang="pt-BR" sz="3200" b="1" dirty="0" smtClean="0">
                <a:solidFill>
                  <a:srgbClr val="92D050"/>
                </a:solidFill>
              </a:rPr>
              <a:t>Parâmetros</a:t>
            </a:r>
            <a:r>
              <a:rPr lang="pt-BR" sz="3200" b="1" dirty="0">
                <a:solidFill>
                  <a:srgbClr val="92D050"/>
                </a:solidFill>
              </a:rPr>
              <a:t>: </a:t>
            </a:r>
            <a:endParaRPr lang="pt-BR" sz="3200" b="1" dirty="0" smtClean="0">
              <a:solidFill>
                <a:srgbClr val="92D050"/>
              </a:solidFill>
            </a:endParaRPr>
          </a:p>
          <a:p>
            <a:pPr marL="0" indent="0" algn="just">
              <a:buNone/>
            </a:pPr>
            <a:r>
              <a:rPr lang="pt-BR" sz="3200" b="1" dirty="0" smtClean="0">
                <a:solidFill>
                  <a:schemeClr val="accent1"/>
                </a:solidFill>
              </a:rPr>
              <a:t>Pequeno</a:t>
            </a:r>
            <a:r>
              <a:rPr lang="pt-BR" sz="3200" b="1" dirty="0" smtClean="0"/>
              <a:t> – </a:t>
            </a:r>
            <a:r>
              <a:rPr lang="pt-BR" sz="3200" b="1" dirty="0" smtClean="0">
                <a:solidFill>
                  <a:srgbClr val="FFFF00"/>
                </a:solidFill>
              </a:rPr>
              <a:t>Médio</a:t>
            </a:r>
            <a:r>
              <a:rPr lang="pt-BR" sz="3200" b="1" dirty="0" smtClean="0"/>
              <a:t> – </a:t>
            </a:r>
            <a:r>
              <a:rPr lang="pt-BR" sz="3200" b="1" dirty="0" smtClean="0">
                <a:solidFill>
                  <a:srgbClr val="FF0000"/>
                </a:solidFill>
              </a:rPr>
              <a:t>Grande </a:t>
            </a:r>
            <a:r>
              <a:rPr lang="pt-BR" sz="3200" b="1" dirty="0" smtClean="0"/>
              <a:t>- </a:t>
            </a:r>
            <a:r>
              <a:rPr lang="pt-BR" sz="3200" b="1" dirty="0" smtClean="0">
                <a:solidFill>
                  <a:schemeClr val="tx1">
                    <a:lumMod val="65000"/>
                  </a:schemeClr>
                </a:solidFill>
              </a:rPr>
              <a:t>Tolerável </a:t>
            </a:r>
            <a:r>
              <a:rPr lang="pt-BR" sz="3200" b="1" dirty="0" smtClean="0"/>
              <a:t>– </a:t>
            </a:r>
            <a:r>
              <a:rPr lang="pt-BR" sz="3200" b="1" dirty="0" smtClean="0">
                <a:solidFill>
                  <a:schemeClr val="accent1"/>
                </a:solidFill>
              </a:rPr>
              <a:t>Leve</a:t>
            </a:r>
            <a:r>
              <a:rPr lang="pt-BR" sz="3200" b="1" dirty="0" smtClean="0"/>
              <a:t> </a:t>
            </a:r>
            <a:r>
              <a:rPr lang="pt-BR" sz="3200" b="1" dirty="0"/>
              <a:t>–</a:t>
            </a:r>
            <a:r>
              <a:rPr lang="pt-BR" sz="3200" b="1" dirty="0">
                <a:solidFill>
                  <a:srgbClr val="FFC000"/>
                </a:solidFill>
              </a:rPr>
              <a:t>Moderado</a:t>
            </a:r>
            <a:r>
              <a:rPr lang="pt-BR" sz="3200" b="1" dirty="0"/>
              <a:t> </a:t>
            </a:r>
            <a:r>
              <a:rPr lang="pt-BR" sz="3200" b="1" dirty="0" smtClean="0"/>
              <a:t>– </a:t>
            </a:r>
            <a:r>
              <a:rPr lang="pt-BR" sz="3200" b="1" dirty="0" smtClean="0">
                <a:solidFill>
                  <a:srgbClr val="FF0000"/>
                </a:solidFill>
              </a:rPr>
              <a:t>Grave</a:t>
            </a:r>
            <a:r>
              <a:rPr lang="pt-BR" sz="3200" b="1" dirty="0" smtClean="0"/>
              <a:t> - </a:t>
            </a:r>
            <a:r>
              <a:rPr lang="pt-BR" sz="3200" b="1" dirty="0" smtClean="0">
                <a:solidFill>
                  <a:schemeClr val="bg1"/>
                </a:solidFill>
              </a:rPr>
              <a:t>Crítico</a:t>
            </a:r>
          </a:p>
          <a:p>
            <a:pPr marL="0" indent="0" algn="just">
              <a:buNone/>
            </a:pPr>
            <a:endParaRPr lang="pt-BR" sz="3200" b="1" dirty="0" smtClean="0"/>
          </a:p>
          <a:p>
            <a:pPr marL="0" indent="0" algn="just">
              <a:buNone/>
            </a:pPr>
            <a:endParaRPr lang="pt-BR" sz="3200" b="1" dirty="0"/>
          </a:p>
          <a:p>
            <a:pPr algn="just"/>
            <a:endParaRPr lang="pt-BR" sz="3200" b="1" dirty="0" smtClean="0"/>
          </a:p>
          <a:p>
            <a:pPr algn="just"/>
            <a:endParaRPr lang="pt-BR" sz="3200" dirty="0"/>
          </a:p>
          <a:p>
            <a:pPr algn="just"/>
            <a:endParaRPr lang="pt-BR" sz="32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477" y="232777"/>
            <a:ext cx="1466613" cy="1609903"/>
          </a:xfrm>
          <a:prstGeom prst="rect">
            <a:avLst/>
          </a:prstGeom>
        </p:spPr>
      </p:pic>
    </p:spTree>
    <p:extLst>
      <p:ext uri="{BB962C8B-B14F-4D97-AF65-F5344CB8AC3E}">
        <p14:creationId xmlns:p14="http://schemas.microsoft.com/office/powerpoint/2010/main" val="159907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Í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Í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1558</TotalTime>
  <Words>1901</Words>
  <Application>Microsoft Office PowerPoint</Application>
  <PresentationFormat>Apresentação na tela (4:3)</PresentationFormat>
  <Paragraphs>292</Paragraphs>
  <Slides>38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38</vt:i4>
      </vt:variant>
    </vt:vector>
  </HeadingPairs>
  <TitlesOfParts>
    <vt:vector size="42" baseType="lpstr">
      <vt:lpstr>Arial</vt:lpstr>
      <vt:lpstr>Century Gothic</vt:lpstr>
      <vt:lpstr>Wingdings 3</vt:lpstr>
      <vt:lpstr>Íon</vt:lpstr>
      <vt:lpstr>Avaliação dos riscos à segurança e saúde na atividade rural</vt:lpstr>
      <vt:lpstr>Segurança do trabalho</vt:lpstr>
      <vt:lpstr>Riscos: Conhecendo</vt:lpstr>
      <vt:lpstr>Riscos: Conhecendo</vt:lpstr>
      <vt:lpstr>Riscos:</vt:lpstr>
      <vt:lpstr>Riscos:</vt:lpstr>
      <vt:lpstr>Riscos: O que  é risco?</vt:lpstr>
      <vt:lpstr>Riscos: O que  é risco?</vt:lpstr>
      <vt:lpstr>Riscos: Avaliação</vt:lpstr>
      <vt:lpstr>Riscos: Avaliação</vt:lpstr>
      <vt:lpstr>Riscos: Avaliação</vt:lpstr>
      <vt:lpstr>Riscos: prevenção</vt:lpstr>
      <vt:lpstr>Riscos: Avaliação</vt:lpstr>
      <vt:lpstr>Riscos: Avaliação</vt:lpstr>
      <vt:lpstr>Riscos: Avaliação</vt:lpstr>
      <vt:lpstr>Riscos: Avaliação</vt:lpstr>
      <vt:lpstr>Riscos: Avaliação</vt:lpstr>
      <vt:lpstr>Riscos: Avaliação</vt:lpstr>
      <vt:lpstr>Riscos: Avaliação</vt:lpstr>
      <vt:lpstr>Riscos: Avaliação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Riscos: Avaliação</vt:lpstr>
      <vt:lpstr>Riscos: Avaliando</vt:lpstr>
      <vt:lpstr>Riscos: Avaliando</vt:lpstr>
      <vt:lpstr>Riscos: Avaliando</vt:lpstr>
      <vt:lpstr>Riscos: Avaliando</vt:lpstr>
      <vt:lpstr>Riscos: Avaliando</vt:lpstr>
      <vt:lpstr>Riscos: Avaliando</vt:lpstr>
      <vt:lpstr>Riscos: Avaliando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Avaliação dos riscos à segurança e saúde na atividade rural</dc:title>
  <dc:creator>Hélida Mesquita</dc:creator>
  <cp:lastModifiedBy>Hélida Mesquita</cp:lastModifiedBy>
  <cp:revision>47</cp:revision>
  <dcterms:created xsi:type="dcterms:W3CDTF">2014-01-28T00:07:43Z</dcterms:created>
  <dcterms:modified xsi:type="dcterms:W3CDTF">2014-02-04T17:14:52Z</dcterms:modified>
</cp:coreProperties>
</file>