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-w=450" ContentType="image/gif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9" r:id="rId6"/>
    <p:sldId id="259" r:id="rId7"/>
    <p:sldId id="283" r:id="rId8"/>
    <p:sldId id="266" r:id="rId9"/>
    <p:sldId id="281" r:id="rId10"/>
    <p:sldId id="260" r:id="rId11"/>
    <p:sldId id="287" r:id="rId12"/>
    <p:sldId id="286" r:id="rId13"/>
    <p:sldId id="295" r:id="rId14"/>
    <p:sldId id="299" r:id="rId15"/>
    <p:sldId id="296" r:id="rId16"/>
    <p:sldId id="264" r:id="rId17"/>
    <p:sldId id="267" r:id="rId18"/>
    <p:sldId id="280" r:id="rId19"/>
    <p:sldId id="268" r:id="rId20"/>
    <p:sldId id="270" r:id="rId21"/>
    <p:sldId id="297" r:id="rId22"/>
    <p:sldId id="288" r:id="rId23"/>
    <p:sldId id="261" r:id="rId24"/>
    <p:sldId id="289" r:id="rId25"/>
    <p:sldId id="262" r:id="rId26"/>
    <p:sldId id="284" r:id="rId27"/>
    <p:sldId id="290" r:id="rId28"/>
    <p:sldId id="265" r:id="rId29"/>
    <p:sldId id="291" r:id="rId30"/>
    <p:sldId id="263" r:id="rId31"/>
    <p:sldId id="294" r:id="rId32"/>
    <p:sldId id="292" r:id="rId33"/>
    <p:sldId id="293" r:id="rId34"/>
    <p:sldId id="271" r:id="rId35"/>
    <p:sldId id="272" r:id="rId36"/>
    <p:sldId id="273" r:id="rId37"/>
    <p:sldId id="298" r:id="rId38"/>
    <p:sldId id="278" r:id="rId39"/>
    <p:sldId id="274" r:id="rId40"/>
    <p:sldId id="276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2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91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77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32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4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8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92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98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26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3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52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54C2-BDC7-465A-8379-375493F319CE}" type="datetimeFigureOut">
              <a:rPr lang="pt-BR" smtClean="0"/>
              <a:t>20/01/2014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2D8D-83C8-4182-9295-F556055C3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9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-w=450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../../../Videos/Ind&#250;stria%20Vital%5b1%5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../../../Videos/Ind&#250;stria%20Vital%5b1%5d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2" y="4518067"/>
            <a:ext cx="2101674" cy="2101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5998"/>
            <a:ext cx="7772400" cy="2387600"/>
          </a:xfrm>
        </p:spPr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</a:t>
            </a:r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Trabalho rural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0200" y="4101869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Prof.ª Hélida Mesquita</a:t>
            </a:r>
            <a:endParaRPr lang="pt-B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23297" y="6005587"/>
            <a:ext cx="23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Apodi/RN</a:t>
            </a:r>
          </a:p>
          <a:p>
            <a:pPr algn="ctr"/>
            <a:r>
              <a:rPr lang="pt-BR" b="1" dirty="0" smtClean="0"/>
              <a:t>2014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817145"/>
            <a:ext cx="2619375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33" y="4704720"/>
            <a:ext cx="2099255" cy="1396958"/>
          </a:xfrm>
          <a:prstGeom prst="rect">
            <a:avLst/>
          </a:prstGeom>
        </p:spPr>
      </p:pic>
      <p:pic>
        <p:nvPicPr>
          <p:cNvPr id="9" name="Picture 5" descr="zo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41" y="93245"/>
            <a:ext cx="1392237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frnapod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4" y="223459"/>
            <a:ext cx="3200400" cy="13604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Negligência com a segurança não é só no trabalho!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25004" y="5810047"/>
            <a:ext cx="6425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</a:rPr>
              <a:t>27% deles não usavam capacetes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09" y="2981751"/>
            <a:ext cx="2358041" cy="16753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" y="2843638"/>
            <a:ext cx="4648200" cy="29241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99" y="5020131"/>
            <a:ext cx="1615896" cy="16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Negligência com a segurança não é só no trabalho!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61" y="2491403"/>
            <a:ext cx="3078935" cy="21552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" y="3001398"/>
            <a:ext cx="5257800" cy="24860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56" y="4646657"/>
            <a:ext cx="3085840" cy="20248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18697005">
            <a:off x="84063" y="4070259"/>
            <a:ext cx="572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47% são pelo uso de álcool ao dirigir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69" y="5487423"/>
            <a:ext cx="2028565" cy="12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Acidentes de trabalho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59"/>
            <a:ext cx="9179304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Acidentes de trabalho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59"/>
            <a:ext cx="9148147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Acidentes de trabalho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" y="2502661"/>
            <a:ext cx="5645427" cy="41170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52" y="4598555"/>
            <a:ext cx="1357046" cy="15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Acidentes de trabalho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16" y="2549252"/>
            <a:ext cx="1712236" cy="17122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41" y="618864"/>
            <a:ext cx="2454721" cy="33285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00" y="4676115"/>
            <a:ext cx="1500848" cy="15008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" y="2625203"/>
            <a:ext cx="3244633" cy="19202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41" y="4785093"/>
            <a:ext cx="2371252" cy="16598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4915575"/>
            <a:ext cx="1314076" cy="133408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52" y="4497432"/>
            <a:ext cx="1572288" cy="15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Programas das empresas contra acidentes:</a:t>
            </a:r>
          </a:p>
          <a:p>
            <a:pPr marL="0" indent="0" algn="just">
              <a:buNone/>
            </a:pPr>
            <a:r>
              <a:rPr lang="pt-BR" sz="3600" dirty="0" smtClean="0"/>
              <a:t>- Empresas que investem em segurança protegem seu trabalhador e reduzem os custos com acidentes.  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4" y="4565916"/>
            <a:ext cx="2819132" cy="18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8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19707"/>
            <a:ext cx="7886700" cy="5100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Nem sempre foi assim!</a:t>
            </a:r>
          </a:p>
          <a:p>
            <a:pPr marL="0" indent="0" algn="just">
              <a:buNone/>
            </a:pPr>
            <a:endParaRPr lang="pt-BR" sz="3600" i="1" dirty="0" smtClean="0"/>
          </a:p>
          <a:p>
            <a:pPr marL="0" indent="0" algn="just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responsabilidade do acidente do trabalho era colocada nos </a:t>
            </a:r>
            <a:r>
              <a:rPr lang="pt-BR" dirty="0" smtClean="0"/>
              <a:t>trabalhadores! </a:t>
            </a:r>
          </a:p>
          <a:p>
            <a:pPr algn="just"/>
            <a:r>
              <a:rPr lang="pt-BR" dirty="0" smtClean="0"/>
              <a:t>“Consciência culposa“ </a:t>
            </a:r>
          </a:p>
          <a:p>
            <a:pPr algn="just"/>
            <a:r>
              <a:rPr lang="pt-BR" dirty="0" smtClean="0"/>
              <a:t>Negligência</a:t>
            </a:r>
            <a:r>
              <a:rPr lang="pt-BR" dirty="0"/>
              <a:t>, </a:t>
            </a:r>
            <a:r>
              <a:rPr lang="pt-BR" dirty="0" smtClean="0"/>
              <a:t> </a:t>
            </a:r>
            <a:r>
              <a:rPr lang="pt-BR" dirty="0"/>
              <a:t>descuido, a facilitação e o excesso de </a:t>
            </a:r>
            <a:r>
              <a:rPr lang="pt-BR" dirty="0" smtClean="0"/>
              <a:t>confiança na atividade.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8" y="2077557"/>
            <a:ext cx="3053568" cy="215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27" y="2139961"/>
            <a:ext cx="2807995" cy="208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1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rgbClr val="FFC000"/>
                </a:solidFill>
              </a:rPr>
              <a:t>Concepção moderna de segurança:</a:t>
            </a:r>
          </a:p>
          <a:p>
            <a:pPr marL="0" indent="0" algn="ctr">
              <a:buNone/>
            </a:pPr>
            <a:endParaRPr lang="pt-BR" sz="3600" b="1" dirty="0" smtClean="0">
              <a:solidFill>
                <a:srgbClr val="FFC000"/>
              </a:solidFill>
            </a:endParaRPr>
          </a:p>
          <a:p>
            <a:pPr algn="just"/>
            <a:r>
              <a:rPr lang="pt-BR" sz="3600" dirty="0" smtClean="0"/>
              <a:t>Técnicas </a:t>
            </a:r>
            <a:r>
              <a:rPr lang="pt-BR" sz="3600" dirty="0" err="1" smtClean="0"/>
              <a:t>prevencionistas</a:t>
            </a:r>
            <a:r>
              <a:rPr lang="pt-BR" sz="3600" dirty="0"/>
              <a:t> </a:t>
            </a:r>
            <a:r>
              <a:rPr lang="pt-BR" sz="3600" dirty="0" smtClean="0"/>
              <a:t>–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pt-BR" sz="3600" i="1" dirty="0" err="1" smtClean="0">
                <a:solidFill>
                  <a:schemeClr val="accent6">
                    <a:lumMod val="50000"/>
                  </a:schemeClr>
                </a:solidFill>
              </a:rPr>
              <a:t>Previnir</a:t>
            </a:r>
            <a:r>
              <a:rPr lang="pt-BR" sz="3600" i="1" dirty="0" smtClean="0">
                <a:solidFill>
                  <a:schemeClr val="accent6">
                    <a:lumMod val="50000"/>
                  </a:schemeClr>
                </a:solidFill>
              </a:rPr>
              <a:t> é melhor que remediar!</a:t>
            </a:r>
            <a:r>
              <a:rPr lang="pt-BR" sz="3600" dirty="0" smtClean="0"/>
              <a:t>”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algn="just"/>
            <a:r>
              <a:rPr lang="pt-BR" sz="3600" dirty="0" smtClean="0"/>
              <a:t>Identificar as verdadeiras </a:t>
            </a:r>
            <a:r>
              <a:rPr lang="pt-BR" sz="3600" dirty="0"/>
              <a:t>causas e não os culpados pelos </a:t>
            </a:r>
            <a:r>
              <a:rPr lang="pt-BR" sz="3600" dirty="0" smtClean="0"/>
              <a:t>acidentes.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Normas de </a:t>
            </a:r>
            <a:r>
              <a:rPr lang="pt-BR" sz="3600" dirty="0" smtClean="0"/>
              <a:t>segurança:</a:t>
            </a:r>
          </a:p>
          <a:p>
            <a:pPr marL="0" indent="0">
              <a:buNone/>
            </a:pPr>
            <a:r>
              <a:rPr lang="pt-BR" sz="3600" b="1" dirty="0" smtClean="0"/>
              <a:t>NR’S</a:t>
            </a:r>
          </a:p>
          <a:p>
            <a:pPr marL="0" indent="0">
              <a:buNone/>
            </a:pP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- NR 31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17" y="4668884"/>
            <a:ext cx="2010772" cy="15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0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4479463"/>
            <a:ext cx="2819132" cy="18324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0" y="3059447"/>
            <a:ext cx="3252452" cy="32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Danos que os acidentes causam:  </a:t>
            </a:r>
          </a:p>
          <a:p>
            <a:pPr marL="0" indent="0" algn="just">
              <a:buNone/>
            </a:pPr>
            <a:r>
              <a:rPr lang="pt-BR" sz="3600" b="1" dirty="0" smtClean="0"/>
              <a:t>Financeiro: </a:t>
            </a:r>
          </a:p>
          <a:p>
            <a:pPr marL="0" indent="0" algn="just">
              <a:buNone/>
            </a:pPr>
            <a:r>
              <a:rPr lang="pt-BR" sz="3600" dirty="0" smtClean="0"/>
              <a:t>Governo – Previdência pública, sistema de saúde;</a:t>
            </a:r>
          </a:p>
          <a:p>
            <a:pPr marL="0" indent="0" algn="just">
              <a:buNone/>
            </a:pPr>
            <a:r>
              <a:rPr lang="pt-BR" sz="3600" dirty="0" smtClean="0"/>
              <a:t>Empresas – Saúde. 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53487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Danos que os acidentes causam:  </a:t>
            </a:r>
          </a:p>
          <a:p>
            <a:pPr marL="0" indent="0" algn="just">
              <a:buNone/>
            </a:pPr>
            <a:r>
              <a:rPr lang="pt-BR" sz="3600" b="1" dirty="0" smtClean="0"/>
              <a:t>Financeiro: </a:t>
            </a:r>
          </a:p>
          <a:p>
            <a:pPr marL="0" indent="0" algn="just">
              <a:buNone/>
            </a:pP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64" y="3048001"/>
            <a:ext cx="6324916" cy="33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Danos que os acidentes causam:  </a:t>
            </a:r>
          </a:p>
          <a:p>
            <a:pPr marL="0" indent="0" algn="just">
              <a:buNone/>
            </a:pPr>
            <a:r>
              <a:rPr lang="pt-BR" sz="3600" b="1" dirty="0" smtClean="0"/>
              <a:t>Pessoal: </a:t>
            </a:r>
          </a:p>
          <a:p>
            <a:pPr marL="0" indent="0" algn="just">
              <a:buNone/>
            </a:pPr>
            <a:r>
              <a:rPr lang="pt-BR" sz="3600" dirty="0" smtClean="0"/>
              <a:t>Morte, invalidez, etc. </a:t>
            </a:r>
          </a:p>
        </p:txBody>
      </p:sp>
      <p:sp>
        <p:nvSpPr>
          <p:cNvPr id="5" name="CaixaDeTexto 4"/>
          <p:cNvSpPr txBox="1"/>
          <p:nvPr/>
        </p:nvSpPr>
        <p:spPr>
          <a:xfrm rot="18877302">
            <a:off x="642811" y="2890870"/>
            <a:ext cx="458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Irreparável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E porque não no meio rural?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68" y="379571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43" y="2829327"/>
            <a:ext cx="4105141" cy="30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Segundo </a:t>
            </a:r>
            <a:r>
              <a:rPr lang="pt-BR" sz="3600" dirty="0"/>
              <a:t>a Organização Internacional do Trabalho </a:t>
            </a:r>
            <a:r>
              <a:rPr lang="pt-BR" sz="3600" dirty="0"/>
              <a:t>(</a:t>
            </a:r>
            <a:r>
              <a:rPr lang="pt-BR" sz="3600" dirty="0" smtClean="0"/>
              <a:t>OIT), </a:t>
            </a:r>
            <a:r>
              <a:rPr lang="pt-BR" sz="3600" dirty="0"/>
              <a:t>as atividades laborais que mais matam são: </a:t>
            </a:r>
            <a:r>
              <a:rPr lang="pt-BR" sz="3600" b="1" dirty="0"/>
              <a:t>agricultura</a:t>
            </a:r>
            <a:r>
              <a:rPr lang="pt-BR" sz="3600" dirty="0"/>
              <a:t>, </a:t>
            </a:r>
            <a:r>
              <a:rPr lang="pt-BR" sz="3600" b="1" dirty="0"/>
              <a:t>mineração</a:t>
            </a:r>
            <a:r>
              <a:rPr lang="pt-BR" sz="3600" dirty="0"/>
              <a:t>, </a:t>
            </a:r>
            <a:r>
              <a:rPr lang="pt-BR" sz="3600" b="1" dirty="0"/>
              <a:t>construção</a:t>
            </a:r>
            <a:r>
              <a:rPr lang="pt-BR" sz="3600" dirty="0"/>
              <a:t> e </a:t>
            </a:r>
            <a:r>
              <a:rPr lang="pt-BR" sz="3600" b="1" dirty="0"/>
              <a:t>pesca comercial</a:t>
            </a:r>
            <a:r>
              <a:rPr lang="pt-BR" sz="3600" dirty="0"/>
              <a:t>.</a:t>
            </a:r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821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56"/>
            <a:ext cx="9135662" cy="6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424113"/>
            <a:ext cx="5723137" cy="38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Índices dos riscos da atividade rural 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1595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915955" y="1"/>
            <a:ext cx="2228045" cy="6857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0" y="2905192"/>
            <a:ext cx="4456261" cy="29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6143" y="183235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sz="3200" i="1" dirty="0"/>
              <a:t>É o conjunto de medidas </a:t>
            </a:r>
            <a:r>
              <a:rPr lang="pt-BR" sz="3200" b="1" i="1" dirty="0"/>
              <a:t>técnicas</a:t>
            </a:r>
            <a:r>
              <a:rPr lang="pt-BR" sz="3200" i="1" dirty="0"/>
              <a:t>, </a:t>
            </a:r>
            <a:r>
              <a:rPr lang="pt-BR" sz="3200" b="1" i="1" dirty="0"/>
              <a:t>médicas</a:t>
            </a:r>
            <a:r>
              <a:rPr lang="pt-BR" sz="3200" i="1" dirty="0"/>
              <a:t> e </a:t>
            </a:r>
            <a:r>
              <a:rPr lang="pt-BR" sz="3200" b="1" i="1" dirty="0"/>
              <a:t>educacionais,</a:t>
            </a:r>
            <a:r>
              <a:rPr lang="pt-BR" sz="3200" i="1" dirty="0"/>
              <a:t> empregadas para prevenir acidentes, quer eliminando condições inseguras do ambiente de trabalho quer instruindo ou convencionando pessoas na implantação de práticas preventivas.</a:t>
            </a: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4672646"/>
            <a:ext cx="2819132" cy="18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Índices dos riscos da atividade rural 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46" y="2884648"/>
            <a:ext cx="4066504" cy="30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Índices dos riscos da atividade rural </a:t>
            </a: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65" y="2536149"/>
            <a:ext cx="4289939" cy="38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35" y="2064457"/>
            <a:ext cx="1981321" cy="26258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9" y="3026534"/>
            <a:ext cx="3463042" cy="26810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4893129"/>
            <a:ext cx="2036542" cy="1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Risco da atividade rural </a:t>
            </a: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0" y="2817077"/>
            <a:ext cx="2286000" cy="152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6" y="2679664"/>
            <a:ext cx="2759943" cy="33228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38" y="4483098"/>
            <a:ext cx="2738884" cy="1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Tornando o trabalho mais seguro:</a:t>
            </a:r>
            <a:endParaRPr lang="pt-BR" sz="3600" dirty="0" smtClean="0"/>
          </a:p>
          <a:p>
            <a:pPr algn="just">
              <a:buFontTx/>
              <a:buChar char="-"/>
            </a:pPr>
            <a:r>
              <a:rPr lang="pt-BR" sz="3600" dirty="0" smtClean="0"/>
              <a:t>Prevenção  contra acidentes;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Promoção à saúde;</a:t>
            </a:r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0440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Como prevenir acidentes: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Proteção do trabalhador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Instrução de funcionamento de equipamentos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Educação para prevenção </a:t>
            </a:r>
            <a:r>
              <a:rPr lang="pt-BR" sz="3600" dirty="0" smtClean="0">
                <a:sym typeface="Wingdings" panose="05000000000000000000" pitchFamily="2" charset="2"/>
              </a:rPr>
              <a:t> </a:t>
            </a:r>
            <a:r>
              <a:rPr lang="pt-BR" sz="3600" dirty="0" smtClean="0"/>
              <a:t>ações seguras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Avaliação de riscos dos ambientes </a:t>
            </a:r>
            <a:endParaRPr lang="pt-BR" sz="3600" dirty="0" smtClean="0"/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2270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Promoção à saúde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Eliminar riscos à saúde dos trabalhadores 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Promover prevenção às doenças causadas pelo trabalho;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Promover a prevenção às doenças de uma forma geral.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8678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46" y="4233726"/>
            <a:ext cx="2924726" cy="190107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" y="2038282"/>
            <a:ext cx="3637764" cy="27248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4" y="1690689"/>
            <a:ext cx="3023111" cy="22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94" y="1371261"/>
            <a:ext cx="5965333" cy="54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4">
                    <a:lumMod val="50000"/>
                  </a:schemeClr>
                </a:solidFill>
              </a:rPr>
              <a:t>Vamos promover a segurança no trabalho rural!</a:t>
            </a:r>
            <a:endParaRPr lang="pt-BR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9" y="3150375"/>
            <a:ext cx="2305050" cy="3333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8" y="4054730"/>
            <a:ext cx="2450877" cy="22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0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3600" dirty="0" smtClean="0"/>
              <a:t>É um assunto amplamente discutido nas empresas modernas!</a:t>
            </a:r>
          </a:p>
          <a:p>
            <a:pPr marL="0" indent="0" algn="just">
              <a:buNone/>
            </a:pPr>
            <a:endParaRPr lang="pt-BR" sz="36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>
              <a:hlinkClick r:id="rId2" action="ppaction://hlinkfile"/>
            </a:endParaRPr>
          </a:p>
          <a:p>
            <a:pPr marL="0" indent="0" algn="just">
              <a:buNone/>
            </a:pPr>
            <a:r>
              <a:rPr lang="pt-BR" sz="3600" dirty="0" smtClean="0">
                <a:hlinkClick r:id="rId2" action="ppaction://hlinkfile"/>
              </a:rPr>
              <a:t>..\..\..\</a:t>
            </a:r>
            <a:r>
              <a:rPr lang="pt-BR" sz="3600" dirty="0" err="1" smtClean="0">
                <a:hlinkClick r:id="rId2" action="ppaction://hlinkfile"/>
              </a:rPr>
              <a:t>Videos</a:t>
            </a:r>
            <a:r>
              <a:rPr lang="pt-BR" sz="3600" dirty="0" smtClean="0">
                <a:hlinkClick r:id="rId2" action="ppaction://hlinkfile"/>
              </a:rPr>
              <a:t>\Indústria Vital[1].mp4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2" y="4046018"/>
            <a:ext cx="2182370" cy="13139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3369998"/>
            <a:ext cx="2656716" cy="19899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3" y="2885631"/>
            <a:ext cx="3769163" cy="24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2" y="4518067"/>
            <a:ext cx="2101674" cy="2101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33066"/>
            <a:ext cx="7772400" cy="1900532"/>
          </a:xfrm>
        </p:spPr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</a:t>
            </a:r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 Trabalho rural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3984" y="4378540"/>
            <a:ext cx="6858000" cy="1655762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Obrigada!</a:t>
            </a:r>
            <a:endParaRPr lang="pt-B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80325" y="5973410"/>
            <a:ext cx="23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Apodi/RN</a:t>
            </a:r>
          </a:p>
          <a:p>
            <a:pPr algn="ctr"/>
            <a:r>
              <a:rPr lang="pt-BR" b="1" dirty="0" smtClean="0"/>
              <a:t>2014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89991"/>
            <a:ext cx="2619375" cy="1743075"/>
          </a:xfrm>
          <a:prstGeom prst="rect">
            <a:avLst/>
          </a:prstGeom>
        </p:spPr>
      </p:pic>
      <p:pic>
        <p:nvPicPr>
          <p:cNvPr id="9" name="Picture 5" descr="z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41" y="93245"/>
            <a:ext cx="1392237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frnapo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4" y="223459"/>
            <a:ext cx="3200400" cy="13604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6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3972" y="0"/>
            <a:ext cx="4250028" cy="685370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pt-BR" sz="3600" dirty="0" smtClean="0">
              <a:solidFill>
                <a:schemeClr val="bg1"/>
              </a:solidFill>
            </a:endParaRPr>
          </a:p>
          <a:p>
            <a:pPr algn="just"/>
            <a:r>
              <a:rPr lang="pt-BR" sz="3600" dirty="0" smtClean="0">
                <a:solidFill>
                  <a:schemeClr val="bg1"/>
                </a:solidFill>
              </a:rPr>
              <a:t>Diversas campanhas de promoção à segurança nas empresas!</a:t>
            </a:r>
          </a:p>
          <a:p>
            <a:pPr marL="0" indent="0" algn="just">
              <a:buNone/>
            </a:pPr>
            <a:endParaRPr lang="pt-BR" sz="36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pt-BR" sz="3600" dirty="0">
              <a:hlinkClick r:id="rId2" action="ppaction://hlinkfile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93972" cy="68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0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 smtClean="0"/>
              <a:t>Porque é tão importante trabalhar com segurança?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00"/>
          <a:stretch/>
        </p:blipFill>
        <p:spPr>
          <a:xfrm>
            <a:off x="4100435" y="2724317"/>
            <a:ext cx="3619519" cy="35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 smtClean="0"/>
              <a:t>Porque é tão importante trabalhar com segurança?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Preservar a integridade física </a:t>
            </a:r>
            <a:r>
              <a:rPr lang="pt-BR" sz="3600" dirty="0"/>
              <a:t>d</a:t>
            </a:r>
            <a:r>
              <a:rPr lang="pt-BR" sz="3600" dirty="0" smtClean="0"/>
              <a:t>o trabalhador;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Proporcionar condições seguras e saudáveis de trabalho;</a:t>
            </a:r>
          </a:p>
          <a:p>
            <a:pPr algn="just">
              <a:buFontTx/>
              <a:buChar char="-"/>
            </a:pPr>
            <a:r>
              <a:rPr lang="pt-BR" sz="3600" dirty="0" smtClean="0"/>
              <a:t>Reduzir os acidentes.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288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 smtClean="0">
                <a:solidFill>
                  <a:schemeClr val="accent4"/>
                </a:solidFill>
              </a:rPr>
              <a:t>Todos estão sujeitos </a:t>
            </a:r>
            <a:r>
              <a:rPr lang="pt-BR" sz="3600" b="1" dirty="0">
                <a:solidFill>
                  <a:schemeClr val="accent4"/>
                </a:solidFill>
              </a:rPr>
              <a:t>a</a:t>
            </a:r>
            <a:r>
              <a:rPr lang="pt-BR" sz="3600" b="1" dirty="0" smtClean="0">
                <a:solidFill>
                  <a:schemeClr val="accent4"/>
                </a:solidFill>
              </a:rPr>
              <a:t>os</a:t>
            </a:r>
            <a:r>
              <a:rPr lang="pt-BR" sz="3600" b="1" dirty="0" smtClean="0">
                <a:solidFill>
                  <a:schemeClr val="accent4"/>
                </a:solidFill>
              </a:rPr>
              <a:t> acidentes!</a:t>
            </a:r>
            <a:endParaRPr lang="pt-BR" sz="3600" b="1" dirty="0">
              <a:solidFill>
                <a:schemeClr val="accent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0" y="2730321"/>
            <a:ext cx="3195045" cy="31950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84" y="2459865"/>
            <a:ext cx="2324100" cy="19716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84" y="4502877"/>
            <a:ext cx="2409825" cy="18954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53" y="2957529"/>
            <a:ext cx="2545498" cy="19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9991" y="223459"/>
            <a:ext cx="8459005" cy="6396282"/>
          </a:xfrm>
          <a:prstGeom prst="round2Diag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Segurança do trabalho</a:t>
            </a:r>
            <a:endParaRPr lang="pt-BR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 smtClean="0">
                <a:solidFill>
                  <a:schemeClr val="accent4"/>
                </a:solidFill>
              </a:rPr>
              <a:t>Mas alguns facilitam muito</a:t>
            </a:r>
            <a:r>
              <a:rPr lang="pt-BR" sz="3600" b="1" dirty="0" smtClean="0">
                <a:solidFill>
                  <a:schemeClr val="accent4"/>
                </a:solidFill>
              </a:rPr>
              <a:t>!</a:t>
            </a:r>
            <a:endParaRPr lang="pt-BR" sz="3600" b="1" dirty="0">
              <a:solidFill>
                <a:schemeClr val="accent4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1" y="2910297"/>
            <a:ext cx="3137571" cy="37094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96" y="3691826"/>
            <a:ext cx="2932315" cy="2485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5" y="2380831"/>
            <a:ext cx="2278776" cy="32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2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569</Words>
  <Application>Microsoft Office PowerPoint</Application>
  <PresentationFormat>Apresentação na tela (4:3)</PresentationFormat>
  <Paragraphs>127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Tema do Office</vt:lpstr>
      <vt:lpstr>Segurança do Trabalho rural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</vt:lpstr>
      <vt:lpstr>Segurança do Trabalho rural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no Trabalho</dc:title>
  <dc:creator>Hélida Mesquita</dc:creator>
  <cp:lastModifiedBy>Hélida Mesquita</cp:lastModifiedBy>
  <cp:revision>55</cp:revision>
  <dcterms:created xsi:type="dcterms:W3CDTF">2014-01-19T18:05:12Z</dcterms:created>
  <dcterms:modified xsi:type="dcterms:W3CDTF">2014-01-21T17:49:50Z</dcterms:modified>
</cp:coreProperties>
</file>