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Bimestre 1:</a:t>
            </a:r>
          </a:p>
          <a:p>
            <a:pPr lvl="1"/>
            <a:r>
              <a:rPr lang="pt-BR" dirty="0" smtClean="0"/>
              <a:t>Avaliação escrita 1: 4,0 </a:t>
            </a:r>
            <a:r>
              <a:rPr lang="pt-BR" dirty="0" smtClean="0"/>
              <a:t>pontos</a:t>
            </a:r>
            <a:endParaRPr lang="pt-BR" dirty="0" smtClean="0"/>
          </a:p>
          <a:p>
            <a:pPr lvl="1"/>
            <a:r>
              <a:rPr lang="pt-BR" dirty="0" smtClean="0"/>
              <a:t>Avaliação escrita 2: 6,0 </a:t>
            </a:r>
            <a:r>
              <a:rPr lang="pt-BR" dirty="0" smtClean="0"/>
              <a:t>pontos</a:t>
            </a:r>
            <a:endParaRPr lang="pt-BR" dirty="0" smtClean="0"/>
          </a:p>
          <a:p>
            <a:r>
              <a:rPr lang="pt-BR" dirty="0" smtClean="0"/>
              <a:t>Bimestre 2:</a:t>
            </a:r>
          </a:p>
          <a:p>
            <a:pPr lvl="1"/>
            <a:r>
              <a:rPr lang="pt-BR" dirty="0" smtClean="0"/>
              <a:t>Avaliação prática: 5,0 pontos</a:t>
            </a:r>
          </a:p>
          <a:p>
            <a:pPr lvl="1"/>
            <a:r>
              <a:rPr lang="pt-BR" dirty="0" smtClean="0"/>
              <a:t>Avaliação escrita: 5,0 pontos</a:t>
            </a:r>
            <a:endParaRPr lang="pt-BR" dirty="0"/>
          </a:p>
          <a:p>
            <a:r>
              <a:rPr lang="pt-BR" dirty="0" smtClean="0"/>
              <a:t>Bimestre 3:</a:t>
            </a:r>
          </a:p>
          <a:p>
            <a:pPr lvl="1"/>
            <a:r>
              <a:rPr lang="pt-BR" dirty="0" smtClean="0"/>
              <a:t>Avaliação prática: 5,0 pontos</a:t>
            </a:r>
          </a:p>
          <a:p>
            <a:pPr lvl="1"/>
            <a:r>
              <a:rPr lang="pt-BR" dirty="0" smtClean="0"/>
              <a:t>Avaliação escrita: 5,0 pontos</a:t>
            </a:r>
          </a:p>
          <a:p>
            <a:r>
              <a:rPr lang="pt-BR" dirty="0" smtClean="0"/>
              <a:t>Bimestre 4:</a:t>
            </a:r>
          </a:p>
          <a:p>
            <a:pPr lvl="1"/>
            <a:r>
              <a:rPr lang="pt-BR" dirty="0" smtClean="0"/>
              <a:t>Avaliação prática: 5,0 pontos</a:t>
            </a:r>
          </a:p>
          <a:p>
            <a:pPr lvl="1"/>
            <a:r>
              <a:rPr lang="pt-BR" dirty="0" smtClean="0"/>
              <a:t>Avaliação escrita: 5,0 pontos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Torres, Gabriel. Redes de computadores. Rio de Janeiro. </a:t>
            </a:r>
            <a:r>
              <a:rPr lang="pt-BR" dirty="0" err="1" smtClean="0"/>
              <a:t>Novaterra</a:t>
            </a:r>
            <a:r>
              <a:rPr lang="pt-BR" dirty="0" smtClean="0"/>
              <a:t>, 2010.</a:t>
            </a:r>
          </a:p>
          <a:p>
            <a:r>
              <a:rPr lang="pt-BR" dirty="0" smtClean="0"/>
              <a:t>COMER, Douglas E. Interligação de Redes com TCP/IP. Rio de Janeiro. Campus, 2006.</a:t>
            </a:r>
          </a:p>
          <a:p>
            <a:r>
              <a:rPr lang="pt-BR" dirty="0"/>
              <a:t>PINHEIRO, José Maurício. Guia Completo de Cabeamento de Redes. Campus, 2003</a:t>
            </a:r>
            <a:r>
              <a:rPr lang="pt-BR" dirty="0" smtClean="0"/>
              <a:t>.</a:t>
            </a:r>
          </a:p>
          <a:p>
            <a:r>
              <a:rPr lang="pt-BR" dirty="0" smtClean="0"/>
              <a:t>KUROSE, James F. – Redes de computadores e a Internet. São Paulo. </a:t>
            </a:r>
            <a:r>
              <a:rPr lang="pt-BR" dirty="0" err="1" smtClean="0"/>
              <a:t>Addison</a:t>
            </a:r>
            <a:r>
              <a:rPr lang="pt-BR" dirty="0" smtClean="0"/>
              <a:t> </a:t>
            </a:r>
            <a:r>
              <a:rPr lang="pt-BR" dirty="0" err="1" smtClean="0"/>
              <a:t>wesley</a:t>
            </a:r>
            <a:r>
              <a:rPr lang="pt-BR" dirty="0" smtClean="0"/>
              <a:t>, 2003.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Entender os conceitos básicos sobre comunicação de dados;</a:t>
            </a:r>
          </a:p>
          <a:p>
            <a:r>
              <a:rPr lang="pt-BR" dirty="0" smtClean="0"/>
              <a:t>Diferenciar os modelos de referência usados em Redes de Computadores;</a:t>
            </a:r>
          </a:p>
          <a:p>
            <a:r>
              <a:rPr lang="pt-BR" dirty="0" smtClean="0"/>
              <a:t>Entender a aplicação das diversas camadas do modelo TCP/IP;</a:t>
            </a:r>
          </a:p>
          <a:p>
            <a:r>
              <a:rPr lang="pt-BR" dirty="0" smtClean="0"/>
              <a:t>Implementar na prática uma pequena Rede de Computadores;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Conhecer normas de padronização de cabeamento estruturado;</a:t>
            </a:r>
          </a:p>
          <a:p>
            <a:r>
              <a:rPr lang="pt-BR" dirty="0" smtClean="0"/>
              <a:t>Conhecer as tecnologias de redes sem fio;</a:t>
            </a:r>
          </a:p>
          <a:p>
            <a:r>
              <a:rPr lang="pt-BR" dirty="0" smtClean="0"/>
              <a:t>Conhecer meios de transmissão reaproveitados para transmissão de dados;</a:t>
            </a:r>
          </a:p>
          <a:p>
            <a:r>
              <a:rPr lang="pt-BR" dirty="0" smtClean="0"/>
              <a:t>Conhecer os recursos utilizados no projeto físico de uma rede;</a:t>
            </a:r>
          </a:p>
          <a:p>
            <a:r>
              <a:rPr lang="pt-BR" dirty="0" smtClean="0"/>
              <a:t>Conhecer algumas estratégias para implementação de aterramento </a:t>
            </a:r>
            <a:r>
              <a:rPr lang="pt-BR" dirty="0" err="1" smtClean="0"/>
              <a:t>elétroco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 Bimestre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Comunicação de dados</a:t>
            </a:r>
          </a:p>
          <a:p>
            <a:r>
              <a:rPr lang="pt-BR" dirty="0" smtClean="0"/>
              <a:t>Visão geral da arquitetura OSI</a:t>
            </a:r>
          </a:p>
          <a:p>
            <a:r>
              <a:rPr lang="pt-BR" dirty="0" smtClean="0"/>
              <a:t>Visão geral de </a:t>
            </a:r>
            <a:r>
              <a:rPr lang="pt-BR" dirty="0" err="1" smtClean="0"/>
              <a:t>LANs</a:t>
            </a:r>
            <a:r>
              <a:rPr lang="pt-BR" dirty="0" smtClean="0"/>
              <a:t> e </a:t>
            </a:r>
            <a:r>
              <a:rPr lang="pt-BR" dirty="0" err="1" smtClean="0"/>
              <a:t>WANs</a:t>
            </a:r>
            <a:endParaRPr lang="pt-BR" dirty="0" smtClean="0"/>
          </a:p>
          <a:p>
            <a:r>
              <a:rPr lang="pt-BR" dirty="0" smtClean="0"/>
              <a:t>Visão geral da arquitetura TCP/IP</a:t>
            </a:r>
          </a:p>
          <a:p>
            <a:r>
              <a:rPr lang="pt-BR" dirty="0" smtClean="0"/>
              <a:t>Camada de aplicação da arquitetura TCP/IP</a:t>
            </a:r>
          </a:p>
          <a:p>
            <a:r>
              <a:rPr lang="pt-BR" dirty="0" smtClean="0"/>
              <a:t>Camada de transporte da arquitetura TCP/IP – TCP e UDP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 Bimestre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Camada de transporte da arquitetura TCP/IP – TCP e UDP</a:t>
            </a:r>
          </a:p>
          <a:p>
            <a:r>
              <a:rPr lang="pt-BR" dirty="0" smtClean="0"/>
              <a:t>Camada interface de rede da arquitetura TCP/IP – ARP</a:t>
            </a:r>
          </a:p>
          <a:p>
            <a:r>
              <a:rPr lang="pt-BR" dirty="0" smtClean="0"/>
              <a:t>Endereçamento da arquitetura TCP/IP</a:t>
            </a:r>
          </a:p>
          <a:p>
            <a:r>
              <a:rPr lang="pt-BR" dirty="0" smtClean="0"/>
              <a:t>Camada de Internet da arquitetura TCP/IP –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 Bimestre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Camada Física</a:t>
            </a:r>
          </a:p>
          <a:p>
            <a:r>
              <a:rPr lang="pt-BR" dirty="0" smtClean="0"/>
              <a:t>Meios físicos e tecnologias de transmissão</a:t>
            </a:r>
          </a:p>
          <a:p>
            <a:pPr lvl="1"/>
            <a:r>
              <a:rPr lang="pt-BR" dirty="0" smtClean="0"/>
              <a:t>Meios físicos </a:t>
            </a:r>
            <a:r>
              <a:rPr lang="pt-BR" dirty="0" err="1" smtClean="0"/>
              <a:t>cabeados</a:t>
            </a:r>
            <a:endParaRPr lang="pt-BR" dirty="0" smtClean="0"/>
          </a:p>
          <a:p>
            <a:pPr lvl="1"/>
            <a:r>
              <a:rPr lang="pt-BR" dirty="0" smtClean="0"/>
              <a:t>Padronização do cabeamento estruturado</a:t>
            </a:r>
          </a:p>
          <a:p>
            <a:pPr lvl="1"/>
            <a:r>
              <a:rPr lang="pt-BR" dirty="0" smtClean="0"/>
              <a:t>Norma de cabeamento de redes</a:t>
            </a:r>
          </a:p>
          <a:p>
            <a:pPr lvl="1"/>
            <a:r>
              <a:rPr lang="pt-BR" dirty="0" smtClean="0"/>
              <a:t>Elementos do projeto de cabeamento estruturado</a:t>
            </a:r>
          </a:p>
          <a:p>
            <a:pPr lvl="1"/>
            <a:r>
              <a:rPr lang="pt-BR" dirty="0" smtClean="0"/>
              <a:t>Tecnologias de redes sem fio</a:t>
            </a:r>
          </a:p>
          <a:p>
            <a:pPr lvl="1"/>
            <a:r>
              <a:rPr lang="pt-BR" dirty="0" smtClean="0"/>
              <a:t>Tecnologias alternativas de meios físicos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Ferramentas para confecção e certificação de cabos de par trançado</a:t>
            </a:r>
          </a:p>
          <a:p>
            <a:pPr lvl="1"/>
            <a:r>
              <a:rPr lang="pt-BR" dirty="0" smtClean="0"/>
              <a:t>Alicate de </a:t>
            </a:r>
            <a:r>
              <a:rPr lang="pt-BR" dirty="0" err="1" smtClean="0"/>
              <a:t>crimpagem</a:t>
            </a:r>
            <a:endParaRPr lang="pt-BR" dirty="0" smtClean="0"/>
          </a:p>
          <a:p>
            <a:pPr lvl="1"/>
            <a:r>
              <a:rPr lang="pt-BR" dirty="0" smtClean="0"/>
              <a:t>Testador de cabos</a:t>
            </a:r>
          </a:p>
          <a:p>
            <a:r>
              <a:rPr lang="pt-BR" dirty="0" smtClean="0"/>
              <a:t>Ferramenta para construção de diagramas de rede</a:t>
            </a:r>
          </a:p>
          <a:p>
            <a:r>
              <a:rPr lang="pt-BR" dirty="0" smtClean="0"/>
              <a:t>Noção de aterramento de dispositivos de rede.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Aulas expositivas</a:t>
            </a:r>
          </a:p>
          <a:p>
            <a:r>
              <a:rPr lang="pt-BR" dirty="0" smtClean="0"/>
              <a:t>Aulas práticas de </a:t>
            </a:r>
            <a:r>
              <a:rPr lang="pt-BR" dirty="0" smtClean="0"/>
              <a:t>laboratório</a:t>
            </a:r>
            <a:endParaRPr lang="pt-BR" dirty="0" smtClean="0"/>
          </a:p>
          <a:p>
            <a:r>
              <a:rPr lang="pt-BR" dirty="0" smtClean="0"/>
              <a:t>Visita técnica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regras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Proibido:</a:t>
            </a:r>
          </a:p>
          <a:p>
            <a:pPr lvl="1"/>
            <a:r>
              <a:rPr lang="pt-BR" dirty="0"/>
              <a:t>Uso de celulares</a:t>
            </a:r>
          </a:p>
          <a:p>
            <a:pPr lvl="1"/>
            <a:r>
              <a:rPr lang="pt-BR" dirty="0"/>
              <a:t>Conversas paralelas</a:t>
            </a:r>
          </a:p>
          <a:p>
            <a:pPr lvl="1"/>
            <a:r>
              <a:rPr lang="pt-BR" dirty="0"/>
              <a:t>Consumo de alimentos</a:t>
            </a:r>
          </a:p>
          <a:p>
            <a:pPr lvl="1"/>
            <a:r>
              <a:rPr lang="pt-BR" dirty="0"/>
              <a:t>Para sair peça autorização</a:t>
            </a:r>
          </a:p>
          <a:p>
            <a:pPr lvl="1"/>
            <a:r>
              <a:rPr lang="pt-BR" dirty="0"/>
              <a:t>Atrasos de até 5 minutos são tolerados</a:t>
            </a:r>
          </a:p>
          <a:p>
            <a:pPr lvl="1"/>
            <a:r>
              <a:rPr lang="pt-BR" dirty="0"/>
              <a:t>Redes sociais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401</Words>
  <Application>Microsoft Office PowerPoint</Application>
  <PresentationFormat>Apresentação na tela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Redes de Computadores e Aplicações</vt:lpstr>
      <vt:lpstr>Objetivos</vt:lpstr>
      <vt:lpstr>Objetivos</vt:lpstr>
      <vt:lpstr>Conteúdo Bimestre 1</vt:lpstr>
      <vt:lpstr>Conteúdo Bimestre 2</vt:lpstr>
      <vt:lpstr>Conteúdo Bimestre 3</vt:lpstr>
      <vt:lpstr>Conteúdo</vt:lpstr>
      <vt:lpstr>Metodologia</vt:lpstr>
      <vt:lpstr>Algumas regras</vt:lpstr>
      <vt:lpstr>Avaliação</vt:lpstr>
      <vt:lpstr>Bibliografia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26</cp:revision>
  <dcterms:created xsi:type="dcterms:W3CDTF">2014-04-07T23:47:18Z</dcterms:created>
  <dcterms:modified xsi:type="dcterms:W3CDTF">2015-05-13T10:13:17Z</dcterms:modified>
</cp:coreProperties>
</file>