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38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7" r:id="rId22"/>
    <p:sldId id="358" r:id="rId23"/>
    <p:sldId id="359" r:id="rId24"/>
    <p:sldId id="360" r:id="rId25"/>
    <p:sldId id="361" r:id="rId26"/>
    <p:sldId id="362" r:id="rId27"/>
    <p:sldId id="337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78417" autoAdjust="0"/>
  </p:normalViewPr>
  <p:slideViewPr>
    <p:cSldViewPr>
      <p:cViewPr varScale="1">
        <p:scale>
          <a:sx n="58" d="100"/>
          <a:sy n="58" d="100"/>
        </p:scale>
        <p:origin x="17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86A19-9ECB-4E74-9F2B-19D2A747A362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526D1-5A41-482B-BE16-C718C54D28E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851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C5C4-AB8C-42D6-B2BF-72BACE1EBA33}" type="datetimeFigureOut">
              <a:rPr lang="pt-BR" smtClean="0"/>
              <a:pPr/>
              <a:t>17/02/2016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43625" y="3981450"/>
            <a:ext cx="300037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43875" y="2348880"/>
            <a:ext cx="10001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Redes de </a:t>
            </a:r>
            <a:r>
              <a:rPr lang="pt-BR" dirty="0"/>
              <a:t>C</a:t>
            </a:r>
            <a:r>
              <a:rPr lang="pt-BR" dirty="0" smtClean="0"/>
              <a:t>omputadores e Aplicações – Cabeamento estruturado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IGOR ALVES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Subsistemas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/>
              <a:t>1. </a:t>
            </a:r>
            <a:r>
              <a:rPr lang="pt-BR" dirty="0" err="1" smtClean="0"/>
              <a:t>Work</a:t>
            </a:r>
            <a:r>
              <a:rPr lang="pt-BR" dirty="0" smtClean="0"/>
              <a:t> </a:t>
            </a:r>
            <a:r>
              <a:rPr lang="pt-BR" dirty="0" err="1"/>
              <a:t>Area</a:t>
            </a:r>
            <a:r>
              <a:rPr lang="pt-BR" dirty="0"/>
              <a:t>(Área de trabalho</a:t>
            </a:r>
            <a:r>
              <a:rPr lang="pt-BR" dirty="0" smtClean="0"/>
              <a:t>);</a:t>
            </a:r>
          </a:p>
          <a:p>
            <a:pPr marL="0" indent="0">
              <a:buNone/>
            </a:pPr>
            <a:r>
              <a:rPr lang="pt-BR" dirty="0" smtClean="0"/>
              <a:t>2</a:t>
            </a:r>
            <a:r>
              <a:rPr lang="pt-BR" dirty="0"/>
              <a:t>. Horizontal </a:t>
            </a:r>
            <a:r>
              <a:rPr lang="pt-BR" dirty="0" err="1"/>
              <a:t>Cabling</a:t>
            </a:r>
            <a:r>
              <a:rPr lang="pt-BR" dirty="0"/>
              <a:t>(Cabeamento Horizontal</a:t>
            </a:r>
            <a:r>
              <a:rPr lang="pt-BR" dirty="0" smtClean="0"/>
              <a:t>);</a:t>
            </a:r>
          </a:p>
          <a:p>
            <a:pPr marL="0" indent="0">
              <a:buNone/>
            </a:pPr>
            <a:r>
              <a:rPr lang="pt-BR" dirty="0" smtClean="0"/>
              <a:t>3</a:t>
            </a:r>
            <a:r>
              <a:rPr lang="pt-BR" dirty="0"/>
              <a:t>. </a:t>
            </a:r>
            <a:r>
              <a:rPr lang="pt-BR" dirty="0" err="1"/>
              <a:t>Telecomunication</a:t>
            </a:r>
            <a:r>
              <a:rPr lang="pt-BR" dirty="0"/>
              <a:t> Closet(Armário de Telecomunicação</a:t>
            </a:r>
            <a:r>
              <a:rPr lang="pt-BR" dirty="0" smtClean="0"/>
              <a:t>);</a:t>
            </a:r>
          </a:p>
          <a:p>
            <a:pPr marL="0" indent="0">
              <a:buNone/>
            </a:pPr>
            <a:r>
              <a:rPr lang="pt-BR" dirty="0" smtClean="0"/>
              <a:t>4</a:t>
            </a:r>
            <a:r>
              <a:rPr lang="pt-BR" dirty="0"/>
              <a:t>. Backbone </a:t>
            </a:r>
            <a:r>
              <a:rPr lang="pt-BR" dirty="0" err="1"/>
              <a:t>Distribuition</a:t>
            </a:r>
            <a:r>
              <a:rPr lang="pt-BR" dirty="0"/>
              <a:t>(Distribuição vertical</a:t>
            </a:r>
            <a:r>
              <a:rPr lang="pt-BR" dirty="0" smtClean="0"/>
              <a:t>);</a:t>
            </a:r>
          </a:p>
          <a:p>
            <a:pPr marL="0" indent="0">
              <a:buNone/>
            </a:pPr>
            <a:r>
              <a:rPr lang="pt-BR" dirty="0" smtClean="0"/>
              <a:t>5</a:t>
            </a:r>
            <a:r>
              <a:rPr lang="pt-BR" dirty="0"/>
              <a:t>. </a:t>
            </a:r>
            <a:r>
              <a:rPr lang="pt-BR" dirty="0" err="1"/>
              <a:t>Equipment</a:t>
            </a:r>
            <a:r>
              <a:rPr lang="pt-BR" dirty="0"/>
              <a:t> </a:t>
            </a:r>
            <a:r>
              <a:rPr lang="pt-BR" dirty="0" err="1"/>
              <a:t>roon</a:t>
            </a:r>
            <a:r>
              <a:rPr lang="pt-BR" dirty="0"/>
              <a:t>(Sala de equipamentos</a:t>
            </a:r>
            <a:r>
              <a:rPr lang="pt-BR" dirty="0" smtClean="0"/>
              <a:t>);</a:t>
            </a:r>
          </a:p>
          <a:p>
            <a:pPr marL="0" indent="0">
              <a:buNone/>
            </a:pPr>
            <a:r>
              <a:rPr lang="pt-BR" dirty="0" smtClean="0"/>
              <a:t>6</a:t>
            </a:r>
            <a:r>
              <a:rPr lang="pt-BR" dirty="0"/>
              <a:t>. Entrance e </a:t>
            </a:r>
            <a:r>
              <a:rPr lang="pt-BR" dirty="0" err="1"/>
              <a:t>Facilities</a:t>
            </a:r>
            <a:r>
              <a:rPr lang="pt-BR" dirty="0"/>
              <a:t>(Entradas e Facilidades</a:t>
            </a:r>
            <a:r>
              <a:rPr lang="pt-BR" dirty="0" smtClean="0"/>
              <a:t>);</a:t>
            </a:r>
          </a:p>
          <a:p>
            <a:pPr marL="0" indent="0">
              <a:buNone/>
            </a:pPr>
            <a:r>
              <a:rPr lang="pt-BR" dirty="0" smtClean="0"/>
              <a:t>7</a:t>
            </a:r>
            <a:r>
              <a:rPr lang="pt-BR" dirty="0"/>
              <a:t>. Rede primária ou administração</a:t>
            </a:r>
          </a:p>
        </p:txBody>
      </p:sp>
    </p:spTree>
    <p:extLst>
      <p:ext uri="{BB962C8B-B14F-4D97-AF65-F5344CB8AC3E}">
        <p14:creationId xmlns:p14="http://schemas.microsoft.com/office/powerpoint/2010/main" val="351281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Subsistemas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64" y="1905793"/>
            <a:ext cx="8143875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17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Área de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Por ser sujeito as mais variadas condições de uso é considerado </a:t>
            </a:r>
            <a:r>
              <a:rPr lang="pt-BR" dirty="0" smtClean="0"/>
              <a:t>crítico;</a:t>
            </a:r>
          </a:p>
          <a:p>
            <a:r>
              <a:rPr lang="pt-BR" dirty="0" smtClean="0"/>
              <a:t>Componentes:</a:t>
            </a:r>
          </a:p>
          <a:p>
            <a:pPr lvl="1"/>
            <a:r>
              <a:rPr lang="pt-BR" dirty="0" smtClean="0"/>
              <a:t>Estações(computadores</a:t>
            </a:r>
            <a:r>
              <a:rPr lang="pt-BR" dirty="0"/>
              <a:t>, faxes, telefones</a:t>
            </a:r>
            <a:r>
              <a:rPr lang="pt-BR" dirty="0" smtClean="0"/>
              <a:t>);</a:t>
            </a:r>
          </a:p>
          <a:p>
            <a:pPr lvl="1"/>
            <a:r>
              <a:rPr lang="pt-BR" dirty="0" smtClean="0"/>
              <a:t>Cabos </a:t>
            </a:r>
            <a:r>
              <a:rPr lang="pt-BR" dirty="0"/>
              <a:t>de </a:t>
            </a:r>
            <a:r>
              <a:rPr lang="pt-BR" dirty="0" smtClean="0"/>
              <a:t>ligação;</a:t>
            </a:r>
          </a:p>
          <a:p>
            <a:pPr lvl="1"/>
            <a:r>
              <a:rPr lang="pt-BR" dirty="0" smtClean="0"/>
              <a:t>Adaptadores;</a:t>
            </a:r>
          </a:p>
          <a:p>
            <a:pPr lvl="1"/>
            <a:r>
              <a:rPr lang="pt-BR" dirty="0" smtClean="0"/>
              <a:t>Tomadas</a:t>
            </a:r>
            <a:r>
              <a:rPr lang="pt-BR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9533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Área de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687" y="1600200"/>
            <a:ext cx="8048625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1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Área de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Especificações</a:t>
            </a:r>
          </a:p>
          <a:p>
            <a:pPr lvl="1"/>
            <a:r>
              <a:rPr lang="pt-BR" dirty="0" smtClean="0"/>
              <a:t>Previsão </a:t>
            </a:r>
            <a:r>
              <a:rPr lang="pt-BR" dirty="0"/>
              <a:t>de 01 ATR para </a:t>
            </a:r>
            <a:r>
              <a:rPr lang="pt-BR" dirty="0" smtClean="0"/>
              <a:t>10m²;</a:t>
            </a:r>
          </a:p>
          <a:p>
            <a:pPr lvl="1"/>
            <a:r>
              <a:rPr lang="pt-BR" dirty="0" smtClean="0"/>
              <a:t>No </a:t>
            </a:r>
            <a:r>
              <a:rPr lang="pt-BR" dirty="0"/>
              <a:t>mínimo 02 pontos </a:t>
            </a:r>
            <a:r>
              <a:rPr lang="pt-BR" dirty="0" smtClean="0"/>
              <a:t>identificados;</a:t>
            </a:r>
          </a:p>
          <a:p>
            <a:pPr lvl="1"/>
            <a:r>
              <a:rPr lang="pt-BR" dirty="0" smtClean="0"/>
              <a:t>Uma </a:t>
            </a:r>
            <a:r>
              <a:rPr lang="pt-BR" dirty="0"/>
              <a:t>dos pontos deve ser RJ45 5e ou </a:t>
            </a:r>
            <a:r>
              <a:rPr lang="pt-BR" dirty="0" smtClean="0"/>
              <a:t>superior;</a:t>
            </a:r>
          </a:p>
          <a:p>
            <a:pPr lvl="1"/>
            <a:r>
              <a:rPr lang="pt-BR" dirty="0" smtClean="0"/>
              <a:t>A </a:t>
            </a:r>
            <a:r>
              <a:rPr lang="pt-BR" dirty="0"/>
              <a:t>identificação não é feita pelo tipo de serviço, é feita por </a:t>
            </a:r>
            <a:r>
              <a:rPr lang="pt-BR" dirty="0" smtClean="0"/>
              <a:t>código;</a:t>
            </a:r>
          </a:p>
          <a:p>
            <a:pPr lvl="1"/>
            <a:r>
              <a:rPr lang="pt-BR" dirty="0" smtClean="0"/>
              <a:t>Os </a:t>
            </a:r>
            <a:r>
              <a:rPr lang="pt-BR" dirty="0"/>
              <a:t>cabos UTP devem ter seus pares distribuídos seguindo a norma 568 </a:t>
            </a:r>
            <a:r>
              <a:rPr lang="pt-BR" dirty="0" smtClean="0"/>
              <a:t>A;</a:t>
            </a:r>
          </a:p>
          <a:p>
            <a:pPr lvl="1"/>
            <a:r>
              <a:rPr lang="pt-BR" dirty="0" smtClean="0"/>
              <a:t>Ocasionalmente </a:t>
            </a:r>
            <a:r>
              <a:rPr lang="pt-BR" dirty="0"/>
              <a:t>pode ser a 568 B; </a:t>
            </a:r>
          </a:p>
        </p:txBody>
      </p:sp>
    </p:spTree>
    <p:extLst>
      <p:ext uri="{BB962C8B-B14F-4D97-AF65-F5344CB8AC3E}">
        <p14:creationId xmlns:p14="http://schemas.microsoft.com/office/powerpoint/2010/main" val="63971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Área de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Cabos de </a:t>
            </a:r>
            <a:r>
              <a:rPr lang="pt-BR" dirty="0" smtClean="0"/>
              <a:t>Manobra(</a:t>
            </a:r>
            <a:r>
              <a:rPr lang="pt-BR" dirty="0" err="1" smtClean="0"/>
              <a:t>Line</a:t>
            </a:r>
            <a:r>
              <a:rPr lang="pt-BR" dirty="0" smtClean="0"/>
              <a:t> </a:t>
            </a:r>
            <a:r>
              <a:rPr lang="pt-BR" dirty="0" err="1" smtClean="0"/>
              <a:t>Cords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Todos </a:t>
            </a:r>
            <a:r>
              <a:rPr lang="pt-BR" dirty="0"/>
              <a:t>os cabos de manobra UTP devem ser do tipo flexível, </a:t>
            </a:r>
            <a:r>
              <a:rPr lang="pt-BR" dirty="0" err="1"/>
              <a:t>multifiliar</a:t>
            </a:r>
            <a:r>
              <a:rPr lang="pt-BR" dirty="0"/>
              <a:t> de categoria igual ou superior ao cabeamento horizontal e na cor recomendada para o serviço no qual será usado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Recomenda-se </a:t>
            </a:r>
            <a:r>
              <a:rPr lang="pt-BR" dirty="0"/>
              <a:t>que os cabos sejam fornecidos já montados pelo </a:t>
            </a:r>
            <a:r>
              <a:rPr lang="pt-BR" dirty="0" smtClean="0"/>
              <a:t>fabricante;</a:t>
            </a:r>
          </a:p>
          <a:p>
            <a:pPr lvl="1"/>
            <a:r>
              <a:rPr lang="pt-BR" dirty="0" smtClean="0"/>
              <a:t>O </a:t>
            </a:r>
            <a:r>
              <a:rPr lang="pt-BR" dirty="0"/>
              <a:t>tamanho máximo recomendado é 5m para a ATR e </a:t>
            </a:r>
            <a:r>
              <a:rPr lang="pt-BR" dirty="0" smtClean="0"/>
              <a:t>90m </a:t>
            </a:r>
            <a:r>
              <a:rPr lang="pt-BR" dirty="0"/>
              <a:t>para o Armário de Telecomunicações; </a:t>
            </a:r>
          </a:p>
        </p:txBody>
      </p:sp>
    </p:spTree>
    <p:extLst>
      <p:ext uri="{BB962C8B-B14F-4D97-AF65-F5344CB8AC3E}">
        <p14:creationId xmlns:p14="http://schemas.microsoft.com/office/powerpoint/2010/main" val="82440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horizontal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Definição</a:t>
            </a:r>
          </a:p>
          <a:p>
            <a:pPr lvl="1"/>
            <a:r>
              <a:rPr lang="pt-BR" dirty="0" smtClean="0"/>
              <a:t>Parte </a:t>
            </a:r>
            <a:r>
              <a:rPr lang="pt-BR" dirty="0"/>
              <a:t>dos cabos, componentes, conexões e acessórios que se estendem da saída da Área de Trabalho até a Sala de Telecomunicações; </a:t>
            </a:r>
          </a:p>
        </p:txBody>
      </p:sp>
    </p:spTree>
    <p:extLst>
      <p:ext uri="{BB962C8B-B14F-4D97-AF65-F5344CB8AC3E}">
        <p14:creationId xmlns:p14="http://schemas.microsoft.com/office/powerpoint/2010/main" val="184873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Horizontal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Composição</a:t>
            </a:r>
          </a:p>
          <a:p>
            <a:r>
              <a:rPr lang="pt-BR" dirty="0" smtClean="0"/>
              <a:t>Composto </a:t>
            </a:r>
            <a:r>
              <a:rPr lang="pt-BR" dirty="0"/>
              <a:t>por cabos horizontais, cordões de manobras, terminações mecânicas na área de trabalho e sala de telecomunicações</a:t>
            </a:r>
            <a:r>
              <a:rPr lang="pt-BR" dirty="0" smtClean="0"/>
              <a:t>;</a:t>
            </a:r>
          </a:p>
          <a:p>
            <a:r>
              <a:rPr lang="pt-BR" dirty="0" smtClean="0"/>
              <a:t>Pode </a:t>
            </a:r>
            <a:r>
              <a:rPr lang="pt-BR" dirty="0"/>
              <a:t>ser instalado em diversos tipos de infraestrutura, como teto, forro, paredes, chão... </a:t>
            </a:r>
          </a:p>
        </p:txBody>
      </p:sp>
    </p:spTree>
    <p:extLst>
      <p:ext uri="{BB962C8B-B14F-4D97-AF65-F5344CB8AC3E}">
        <p14:creationId xmlns:p14="http://schemas.microsoft.com/office/powerpoint/2010/main" val="270806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7" y="1844824"/>
            <a:ext cx="7743825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33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Horizontal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Meios de </a:t>
            </a:r>
            <a:r>
              <a:rPr lang="pt-BR" dirty="0" smtClean="0"/>
              <a:t>transmissão</a:t>
            </a:r>
          </a:p>
          <a:p>
            <a:r>
              <a:rPr lang="pt-BR" dirty="0" smtClean="0"/>
              <a:t>Existem </a:t>
            </a:r>
            <a:r>
              <a:rPr lang="pt-BR" dirty="0"/>
              <a:t>três tipos de meios de transmissão a serem considerados como opções para o cabeamento horizontal, todos para a distância máxima de 90 </a:t>
            </a:r>
            <a:r>
              <a:rPr lang="pt-BR" dirty="0" smtClean="0"/>
              <a:t>metros:</a:t>
            </a:r>
          </a:p>
          <a:p>
            <a:r>
              <a:rPr lang="pt-BR" dirty="0" smtClean="0"/>
              <a:t>Cabo </a:t>
            </a:r>
            <a:r>
              <a:rPr lang="pt-BR" dirty="0"/>
              <a:t>UTP de 4-pares, 100 ohms (condutores sólidos de 24 AWG) </a:t>
            </a:r>
          </a:p>
          <a:p>
            <a:r>
              <a:rPr lang="pt-BR" dirty="0" smtClean="0"/>
              <a:t>Cabo </a:t>
            </a:r>
            <a:r>
              <a:rPr lang="pt-BR" dirty="0"/>
              <a:t>STP de 2-pares, 150 </a:t>
            </a:r>
            <a:r>
              <a:rPr lang="pt-BR" dirty="0" smtClean="0"/>
              <a:t>ohms</a:t>
            </a:r>
          </a:p>
          <a:p>
            <a:r>
              <a:rPr lang="pt-BR" dirty="0" smtClean="0"/>
              <a:t>Cabo </a:t>
            </a:r>
            <a:r>
              <a:rPr lang="pt-BR" dirty="0"/>
              <a:t>de Fibra Óptica de 2-fibras, 62,5/125μm </a:t>
            </a:r>
          </a:p>
        </p:txBody>
      </p:sp>
    </p:spTree>
    <p:extLst>
      <p:ext uri="{BB962C8B-B14F-4D97-AF65-F5344CB8AC3E}">
        <p14:creationId xmlns:p14="http://schemas.microsoft.com/office/powerpoint/2010/main" val="242276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Estruturado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É um sistema de cabos, conexões, terminações e normas de instalação e administração que providenciam à integração dos serviços de voz, dados, imagem, vídeo, controle e sinalização, independente dos sinais transmitidos, dos equipamentos usados ou do layout do local da instalação.</a:t>
            </a:r>
          </a:p>
        </p:txBody>
      </p:sp>
    </p:spTree>
    <p:extLst>
      <p:ext uri="{BB962C8B-B14F-4D97-AF65-F5344CB8AC3E}">
        <p14:creationId xmlns:p14="http://schemas.microsoft.com/office/powerpoint/2010/main" val="236655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Horizontal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3615823" cy="4525963"/>
          </a:xfrm>
        </p:spPr>
        <p:txBody>
          <a:bodyPr>
            <a:normAutofit lnSpcReduction="10000"/>
          </a:bodyPr>
          <a:lstStyle/>
          <a:p>
            <a:r>
              <a:rPr lang="pt-BR" dirty="0"/>
              <a:t>Além dos 90 metros de cabo horizontal, um total de 10 metros é incluído, para cabos de ligação e jumper da área de trabalho e do armário de telecomunicações.</a:t>
            </a:r>
          </a:p>
        </p:txBody>
      </p:sp>
      <p:pic>
        <p:nvPicPr>
          <p:cNvPr id="1026" name="Picture 2" descr="http://www.gta.ufrj.br/grad/98_2/gustavo/imagem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849" y="1700808"/>
            <a:ext cx="486652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0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Horizontal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Cada área de trabalho deve ter no mínimo DUAS posições de saída de informação: uma para voz e outra para dados.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3140968"/>
            <a:ext cx="5553075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54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Vertical (</a:t>
            </a:r>
            <a:r>
              <a:rPr lang="pt-BR" dirty="0" err="1" smtClean="0"/>
              <a:t>backbone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Propicia a interligação entre os armários de telecomunicações, salas de equipamento e instalações de </a:t>
            </a:r>
            <a:r>
              <a:rPr lang="pt-BR" dirty="0" smtClean="0"/>
              <a:t>entrada;</a:t>
            </a:r>
          </a:p>
          <a:p>
            <a:r>
              <a:rPr lang="pt-BR" dirty="0" smtClean="0"/>
              <a:t>Consiste </a:t>
            </a:r>
            <a:r>
              <a:rPr lang="pt-BR" dirty="0"/>
              <a:t>dos cabos de Backbone, </a:t>
            </a:r>
            <a:r>
              <a:rPr lang="pt-BR" dirty="0" err="1"/>
              <a:t>cross-connects</a:t>
            </a:r>
            <a:r>
              <a:rPr lang="pt-BR" dirty="0"/>
              <a:t> intermediário e principal, terminações mecânicas e cabos de conexão ou de jumper utilizados para a ligação de </a:t>
            </a:r>
            <a:r>
              <a:rPr lang="pt-BR" dirty="0" err="1"/>
              <a:t>backbone</a:t>
            </a:r>
            <a:r>
              <a:rPr lang="pt-BR" dirty="0"/>
              <a:t> para </a:t>
            </a:r>
            <a:r>
              <a:rPr lang="pt-BR" dirty="0" err="1"/>
              <a:t>backbone</a:t>
            </a:r>
            <a:r>
              <a:rPr lang="pt-B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852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Vertical (</a:t>
            </a:r>
            <a:r>
              <a:rPr lang="pt-BR" dirty="0" err="1" smtClean="0"/>
              <a:t>backbone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Inclui</a:t>
            </a:r>
          </a:p>
          <a:p>
            <a:r>
              <a:rPr lang="pt-BR" dirty="0" smtClean="0"/>
              <a:t>Ligação </a:t>
            </a:r>
            <a:r>
              <a:rPr lang="pt-BR" dirty="0"/>
              <a:t>vertical entre os pisos; </a:t>
            </a:r>
          </a:p>
          <a:p>
            <a:r>
              <a:rPr lang="pt-BR" dirty="0" smtClean="0"/>
              <a:t>Cabos </a:t>
            </a:r>
            <a:r>
              <a:rPr lang="pt-BR" dirty="0"/>
              <a:t>entre a sala de equipamentos e o local das instalações de entrada dos cabos no </a:t>
            </a:r>
            <a:r>
              <a:rPr lang="pt-BR" dirty="0" smtClean="0"/>
              <a:t>prédio;</a:t>
            </a:r>
          </a:p>
          <a:p>
            <a:r>
              <a:rPr lang="pt-BR" dirty="0" smtClean="0"/>
              <a:t>Cabos </a:t>
            </a:r>
            <a:r>
              <a:rPr lang="pt-BR" dirty="0"/>
              <a:t>entre os prédios (</a:t>
            </a:r>
            <a:r>
              <a:rPr lang="pt-BR" dirty="0" err="1"/>
              <a:t>inter-prédios</a:t>
            </a:r>
            <a:r>
              <a:rPr lang="pt-BR" dirty="0"/>
              <a:t>); </a:t>
            </a:r>
          </a:p>
        </p:txBody>
      </p:sp>
    </p:spTree>
    <p:extLst>
      <p:ext uri="{BB962C8B-B14F-4D97-AF65-F5344CB8AC3E}">
        <p14:creationId xmlns:p14="http://schemas.microsoft.com/office/powerpoint/2010/main" val="189736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182018"/>
            <a:ext cx="6886575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85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Vertical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Requisitos do </a:t>
            </a:r>
            <a:r>
              <a:rPr lang="pt-BR" dirty="0" smtClean="0"/>
              <a:t>sistema</a:t>
            </a:r>
          </a:p>
          <a:p>
            <a:r>
              <a:rPr lang="pt-BR" dirty="0" smtClean="0"/>
              <a:t>Topologia </a:t>
            </a:r>
            <a:r>
              <a:rPr lang="pt-BR" dirty="0"/>
              <a:t>em estrela; </a:t>
            </a:r>
          </a:p>
          <a:p>
            <a:r>
              <a:rPr lang="pt-BR" dirty="0" smtClean="0"/>
              <a:t>Não </a:t>
            </a:r>
            <a:r>
              <a:rPr lang="pt-BR" dirty="0"/>
              <a:t>possuir mais do que dois níveis hierárquicos de </a:t>
            </a:r>
            <a:r>
              <a:rPr lang="pt-BR" dirty="0" err="1"/>
              <a:t>cross-connects</a:t>
            </a:r>
            <a:r>
              <a:rPr lang="pt-BR" dirty="0" smtClean="0"/>
              <a:t>;</a:t>
            </a:r>
          </a:p>
          <a:p>
            <a:r>
              <a:rPr lang="pt-BR" dirty="0" smtClean="0"/>
              <a:t>Os </a:t>
            </a:r>
            <a:r>
              <a:rPr lang="pt-BR" dirty="0"/>
              <a:t>cabos de conexão ou de jumper no </a:t>
            </a:r>
            <a:r>
              <a:rPr lang="pt-BR" dirty="0" err="1"/>
              <a:t>cross-connect</a:t>
            </a:r>
            <a:r>
              <a:rPr lang="pt-BR" dirty="0"/>
              <a:t> principal ou intermediário não podem exceder 20 metros; </a:t>
            </a:r>
          </a:p>
          <a:p>
            <a:r>
              <a:rPr lang="pt-BR" dirty="0" smtClean="0"/>
              <a:t>Evitar </a:t>
            </a:r>
            <a:r>
              <a:rPr lang="pt-BR" dirty="0"/>
              <a:t>a instalação em áreas onde existam fontes de interferências eletromagnéticas ou de rádio </a:t>
            </a:r>
            <a:r>
              <a:rPr lang="pt-BR" dirty="0" err="1"/>
              <a:t>freqüência</a:t>
            </a:r>
            <a:r>
              <a:rPr lang="pt-BR" dirty="0"/>
              <a:t>; </a:t>
            </a:r>
          </a:p>
          <a:p>
            <a:r>
              <a:rPr lang="pt-BR" dirty="0" smtClean="0"/>
              <a:t>O </a:t>
            </a:r>
            <a:r>
              <a:rPr lang="pt-BR" dirty="0"/>
              <a:t>aterramento deve atender os requisitos determinados pela respectiva norma (EIA/TIA 607);</a:t>
            </a:r>
          </a:p>
        </p:txBody>
      </p:sp>
    </p:spTree>
    <p:extLst>
      <p:ext uri="{BB962C8B-B14F-4D97-AF65-F5344CB8AC3E}">
        <p14:creationId xmlns:p14="http://schemas.microsoft.com/office/powerpoint/2010/main" val="207466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1600200"/>
            <a:ext cx="479107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41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062" y="2486819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Estruturado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Características </a:t>
            </a:r>
            <a:r>
              <a:rPr lang="pt-BR" dirty="0" smtClean="0"/>
              <a:t>básicas</a:t>
            </a:r>
          </a:p>
          <a:p>
            <a:pPr lvl="1"/>
            <a:r>
              <a:rPr lang="pt-BR" dirty="0" smtClean="0"/>
              <a:t>Arquitetura aberta;</a:t>
            </a:r>
          </a:p>
          <a:p>
            <a:pPr lvl="1"/>
            <a:r>
              <a:rPr lang="pt-BR" dirty="0" smtClean="0"/>
              <a:t>Meio </a:t>
            </a:r>
            <a:r>
              <a:rPr lang="pt-BR" dirty="0"/>
              <a:t>de transmissão e disposição física </a:t>
            </a:r>
            <a:r>
              <a:rPr lang="pt-BR" dirty="0" smtClean="0"/>
              <a:t>padronizados;</a:t>
            </a:r>
          </a:p>
          <a:p>
            <a:pPr lvl="1"/>
            <a:r>
              <a:rPr lang="pt-BR" dirty="0" smtClean="0"/>
              <a:t>Aderência </a:t>
            </a:r>
            <a:r>
              <a:rPr lang="pt-BR" dirty="0"/>
              <a:t>a padrões </a:t>
            </a:r>
            <a:r>
              <a:rPr lang="pt-BR" dirty="0" smtClean="0"/>
              <a:t>internacionais;</a:t>
            </a:r>
          </a:p>
          <a:p>
            <a:pPr lvl="1"/>
            <a:r>
              <a:rPr lang="pt-BR" dirty="0" smtClean="0"/>
              <a:t>Projeto </a:t>
            </a:r>
            <a:r>
              <a:rPr lang="pt-BR" dirty="0"/>
              <a:t>e instalação sistematizados; </a:t>
            </a:r>
          </a:p>
        </p:txBody>
      </p:sp>
    </p:spTree>
    <p:extLst>
      <p:ext uri="{BB962C8B-B14F-4D97-AF65-F5344CB8AC3E}">
        <p14:creationId xmlns:p14="http://schemas.microsoft.com/office/powerpoint/2010/main" val="260755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Estruturado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Pode ser implementado sobre diversos meios de </a:t>
            </a:r>
            <a:r>
              <a:rPr lang="pt-BR" dirty="0" smtClean="0"/>
              <a:t>transmissão;</a:t>
            </a:r>
          </a:p>
          <a:p>
            <a:pPr lvl="1"/>
            <a:r>
              <a:rPr lang="pt-BR" dirty="0" smtClean="0"/>
              <a:t>Cabos </a:t>
            </a:r>
            <a:r>
              <a:rPr lang="pt-BR" dirty="0"/>
              <a:t>metálicos; </a:t>
            </a:r>
          </a:p>
          <a:p>
            <a:pPr lvl="1"/>
            <a:r>
              <a:rPr lang="pt-BR" dirty="0" smtClean="0"/>
              <a:t>Fibra </a:t>
            </a:r>
            <a:r>
              <a:rPr lang="pt-BR" dirty="0"/>
              <a:t>óptica; </a:t>
            </a:r>
          </a:p>
          <a:p>
            <a:pPr lvl="1"/>
            <a:r>
              <a:rPr lang="pt-BR" dirty="0" smtClean="0"/>
              <a:t>Rádio;</a:t>
            </a:r>
          </a:p>
          <a:p>
            <a:r>
              <a:rPr lang="pt-BR" dirty="0" smtClean="0"/>
              <a:t>Vários serviços</a:t>
            </a:r>
          </a:p>
          <a:p>
            <a:pPr lvl="1"/>
            <a:r>
              <a:rPr lang="pt-BR" dirty="0" smtClean="0"/>
              <a:t>Voz</a:t>
            </a:r>
            <a:r>
              <a:rPr lang="pt-BR" dirty="0"/>
              <a:t>, dados, vídeo... </a:t>
            </a:r>
          </a:p>
        </p:txBody>
      </p:sp>
    </p:spTree>
    <p:extLst>
      <p:ext uri="{BB962C8B-B14F-4D97-AF65-F5344CB8AC3E}">
        <p14:creationId xmlns:p14="http://schemas.microsoft.com/office/powerpoint/2010/main" val="301933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Cabeamento Estruturado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Edifício </a:t>
            </a:r>
            <a:r>
              <a:rPr lang="pt-BR" dirty="0" smtClean="0"/>
              <a:t>Comercial</a:t>
            </a:r>
          </a:p>
          <a:p>
            <a:pPr lvl="1"/>
            <a:r>
              <a:rPr lang="pt-BR" dirty="0" smtClean="0"/>
              <a:t>Ambiente </a:t>
            </a:r>
            <a:r>
              <a:rPr lang="pt-BR" dirty="0"/>
              <a:t>onde seus ocupantes fazem uso dos sistemas de telecomunicação; </a:t>
            </a:r>
          </a:p>
          <a:p>
            <a:pPr lvl="1"/>
            <a:r>
              <a:rPr lang="pt-BR" dirty="0" smtClean="0"/>
              <a:t>Agências </a:t>
            </a:r>
            <a:r>
              <a:rPr lang="pt-BR" dirty="0"/>
              <a:t>governamentais; </a:t>
            </a:r>
          </a:p>
          <a:p>
            <a:pPr lvl="1"/>
            <a:r>
              <a:rPr lang="pt-BR" dirty="0" smtClean="0"/>
              <a:t>Instituições </a:t>
            </a:r>
            <a:r>
              <a:rPr lang="pt-BR" dirty="0"/>
              <a:t>educacionais; </a:t>
            </a:r>
          </a:p>
          <a:p>
            <a:pPr lvl="1"/>
            <a:r>
              <a:rPr lang="pt-BR" dirty="0" smtClean="0"/>
              <a:t>Indústrias;</a:t>
            </a:r>
          </a:p>
          <a:p>
            <a:pPr lvl="1"/>
            <a:r>
              <a:rPr lang="pt-BR" dirty="0" smtClean="0"/>
              <a:t> Empresas;</a:t>
            </a:r>
          </a:p>
          <a:p>
            <a:r>
              <a:rPr lang="pt-BR" dirty="0" smtClean="0"/>
              <a:t>O </a:t>
            </a:r>
            <a:r>
              <a:rPr lang="pt-BR" dirty="0"/>
              <a:t>projeto deve atender as necessidades por um prazo nunca inferior a 10 anos; </a:t>
            </a:r>
          </a:p>
        </p:txBody>
      </p:sp>
    </p:spTree>
    <p:extLst>
      <p:ext uri="{BB962C8B-B14F-4D97-AF65-F5344CB8AC3E}">
        <p14:creationId xmlns:p14="http://schemas.microsoft.com/office/powerpoint/2010/main" val="20162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Projeto de cabeamento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Ocupação do local; </a:t>
            </a:r>
          </a:p>
          <a:p>
            <a:r>
              <a:rPr lang="pt-BR" dirty="0" smtClean="0"/>
              <a:t>Serviços </a:t>
            </a:r>
            <a:r>
              <a:rPr lang="pt-BR" dirty="0"/>
              <a:t>que estão ou estarão presentes</a:t>
            </a:r>
            <a:r>
              <a:rPr lang="pt-BR" dirty="0" smtClean="0"/>
              <a:t>;</a:t>
            </a:r>
          </a:p>
          <a:p>
            <a:r>
              <a:rPr lang="pt-BR" dirty="0"/>
              <a:t>P</a:t>
            </a:r>
            <a:r>
              <a:rPr lang="pt-BR" dirty="0" smtClean="0"/>
              <a:t>rováveis </a:t>
            </a:r>
            <a:r>
              <a:rPr lang="pt-BR" dirty="0"/>
              <a:t>mudanças e </a:t>
            </a:r>
            <a:r>
              <a:rPr lang="pt-BR" dirty="0" smtClean="0"/>
              <a:t>implementações;</a:t>
            </a:r>
          </a:p>
          <a:p>
            <a:r>
              <a:rPr lang="pt-BR" dirty="0" smtClean="0"/>
              <a:t>A </a:t>
            </a:r>
            <a:r>
              <a:rPr lang="pt-BR" dirty="0"/>
              <a:t>administração do sistema como um todo; </a:t>
            </a:r>
          </a:p>
        </p:txBody>
      </p:sp>
    </p:spTree>
    <p:extLst>
      <p:ext uri="{BB962C8B-B14F-4D97-AF65-F5344CB8AC3E}">
        <p14:creationId xmlns:p14="http://schemas.microsoft.com/office/powerpoint/2010/main" val="247534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Local de Instalação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Pensar que tipo de ocupação terá o local hoje e no </a:t>
            </a:r>
            <a:r>
              <a:rPr lang="pt-BR" dirty="0" smtClean="0"/>
              <a:t>futuro;</a:t>
            </a:r>
          </a:p>
          <a:p>
            <a:r>
              <a:rPr lang="pt-BR" dirty="0" smtClean="0"/>
              <a:t>Tentar </a:t>
            </a:r>
            <a:r>
              <a:rPr lang="pt-BR" dirty="0"/>
              <a:t>sempre permitir a maior maleabilidade do sistema;</a:t>
            </a:r>
          </a:p>
        </p:txBody>
      </p:sp>
    </p:spTree>
    <p:extLst>
      <p:ext uri="{BB962C8B-B14F-4D97-AF65-F5344CB8AC3E}">
        <p14:creationId xmlns:p14="http://schemas.microsoft.com/office/powerpoint/2010/main" val="318083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Serviços Existentes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Os serviços podem prover conforto, segurança e bem estar aos </a:t>
            </a:r>
            <a:r>
              <a:rPr lang="pt-BR" dirty="0" smtClean="0"/>
              <a:t>ocupantes;</a:t>
            </a:r>
          </a:p>
          <a:p>
            <a:r>
              <a:rPr lang="pt-BR" dirty="0" smtClean="0"/>
              <a:t>Os </a:t>
            </a:r>
            <a:r>
              <a:rPr lang="pt-BR" dirty="0"/>
              <a:t>serviços são necessários ao edifício comercial e irão existir em algum momento; </a:t>
            </a:r>
          </a:p>
        </p:txBody>
      </p:sp>
    </p:spTree>
    <p:extLst>
      <p:ext uri="{BB962C8B-B14F-4D97-AF65-F5344CB8AC3E}">
        <p14:creationId xmlns:p14="http://schemas.microsoft.com/office/powerpoint/2010/main" val="51095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Mudanças e Implantações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edifício comercial é um como um “ser vivo</a:t>
            </a:r>
            <a:r>
              <a:rPr lang="pt-BR" dirty="0" smtClean="0"/>
              <a:t>”;</a:t>
            </a:r>
          </a:p>
          <a:p>
            <a:r>
              <a:rPr lang="pt-BR" dirty="0" smtClean="0"/>
              <a:t>Mudanças </a:t>
            </a:r>
            <a:r>
              <a:rPr lang="pt-BR" dirty="0"/>
              <a:t>na </a:t>
            </a:r>
            <a:r>
              <a:rPr lang="pt-BR" dirty="0" smtClean="0"/>
              <a:t>ocupação;</a:t>
            </a:r>
          </a:p>
          <a:p>
            <a:r>
              <a:rPr lang="pt-BR" dirty="0" smtClean="0"/>
              <a:t>Mudanças </a:t>
            </a:r>
            <a:r>
              <a:rPr lang="pt-BR" dirty="0"/>
              <a:t>no </a:t>
            </a:r>
            <a:r>
              <a:rPr lang="pt-BR" dirty="0" smtClean="0"/>
              <a:t>layout;</a:t>
            </a:r>
          </a:p>
          <a:p>
            <a:r>
              <a:rPr lang="pt-BR" dirty="0" smtClean="0"/>
              <a:t>O </a:t>
            </a:r>
            <a:r>
              <a:rPr lang="pt-BR" dirty="0"/>
              <a:t>cabeamento estruturado deve prever e trabalhar com isso;</a:t>
            </a:r>
          </a:p>
        </p:txBody>
      </p:sp>
    </p:spTree>
    <p:extLst>
      <p:ext uri="{BB962C8B-B14F-4D97-AF65-F5344CB8AC3E}">
        <p14:creationId xmlns:p14="http://schemas.microsoft.com/office/powerpoint/2010/main" val="272264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</TotalTime>
  <Words>828</Words>
  <Application>Microsoft Office PowerPoint</Application>
  <PresentationFormat>Apresentação na tela (4:3)</PresentationFormat>
  <Paragraphs>104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0" baseType="lpstr">
      <vt:lpstr>Arial</vt:lpstr>
      <vt:lpstr>Calibri</vt:lpstr>
      <vt:lpstr>Tema do Office</vt:lpstr>
      <vt:lpstr>Redes de Computadores e Aplicações – Cabeamento estruturado</vt:lpstr>
      <vt:lpstr>Cabeamento Estruturado</vt:lpstr>
      <vt:lpstr>Cabeamento Estruturado</vt:lpstr>
      <vt:lpstr>Cabeamento Estruturado</vt:lpstr>
      <vt:lpstr>Cabeamento Estruturado</vt:lpstr>
      <vt:lpstr>Projeto de cabeamento</vt:lpstr>
      <vt:lpstr>Local de Instalação</vt:lpstr>
      <vt:lpstr>Serviços Existentes</vt:lpstr>
      <vt:lpstr>Mudanças e Implantações</vt:lpstr>
      <vt:lpstr>Subsistemas</vt:lpstr>
      <vt:lpstr>Subsistemas</vt:lpstr>
      <vt:lpstr>Área de Trabalho</vt:lpstr>
      <vt:lpstr>Área de Trabalho</vt:lpstr>
      <vt:lpstr>Área de Trabalho</vt:lpstr>
      <vt:lpstr>Área de Trabalho</vt:lpstr>
      <vt:lpstr>Cabeamento horizontal</vt:lpstr>
      <vt:lpstr>Cabeamento Horizontal</vt:lpstr>
      <vt:lpstr>Apresentação do PowerPoint</vt:lpstr>
      <vt:lpstr>Cabeamento Horizontal</vt:lpstr>
      <vt:lpstr>Cabeamento Horizontal</vt:lpstr>
      <vt:lpstr>Cabeamento Horizontal</vt:lpstr>
      <vt:lpstr>Cabeamento Vertical (backbone)</vt:lpstr>
      <vt:lpstr>Cabeamento Vertical (backbone)</vt:lpstr>
      <vt:lpstr>Apresentação do PowerPoint</vt:lpstr>
      <vt:lpstr>Cabeamento Vertical</vt:lpstr>
      <vt:lpstr>Apresentação do PowerPoint</vt:lpstr>
      <vt:lpstr>Dúvidas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e Aplicações</dc:title>
  <dc:creator>Igor</dc:creator>
  <cp:lastModifiedBy>igor carvalho alves</cp:lastModifiedBy>
  <cp:revision>146</cp:revision>
  <dcterms:created xsi:type="dcterms:W3CDTF">2014-04-07T23:47:18Z</dcterms:created>
  <dcterms:modified xsi:type="dcterms:W3CDTF">2016-02-17T11:35:12Z</dcterms:modified>
</cp:coreProperties>
</file>