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88" r:id="rId3"/>
    <p:sldId id="306" r:id="rId4"/>
    <p:sldId id="289" r:id="rId5"/>
    <p:sldId id="290" r:id="rId6"/>
    <p:sldId id="291" r:id="rId7"/>
    <p:sldId id="292" r:id="rId8"/>
    <p:sldId id="293" r:id="rId9"/>
    <p:sldId id="294" r:id="rId10"/>
    <p:sldId id="298" r:id="rId11"/>
    <p:sldId id="296" r:id="rId12"/>
    <p:sldId id="295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4" r:id="rId47"/>
    <p:sldId id="333" r:id="rId48"/>
    <p:sldId id="335" r:id="rId49"/>
    <p:sldId id="336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37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78417" autoAdjust="0"/>
  </p:normalViewPr>
  <p:slideViewPr>
    <p:cSldViewPr>
      <p:cViewPr varScale="1">
        <p:scale>
          <a:sx n="58" d="100"/>
          <a:sy n="58" d="100"/>
        </p:scale>
        <p:origin x="17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6A19-9ECB-4E74-9F2B-19D2A747A362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26D1-5A41-482B-BE16-C718C54D28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51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26D1-5A41-482B-BE16-C718C54D28E8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05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26D1-5A41-482B-BE16-C718C54D28E8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94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26D1-5A41-482B-BE16-C718C54D28E8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8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C5C4-AB8C-42D6-B2BF-72BACE1EBA33}" type="datetimeFigureOut">
              <a:rPr lang="pt-BR" smtClean="0"/>
              <a:pPr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25" y="3981450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2348880"/>
            <a:ext cx="1000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eschool.edu/SomeDepartment/picture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hoo.com.b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o.br/cgi-bin/whois/#/lresp" TargetMode="External"/><Relationship Id="rId2" Type="http://schemas.openxmlformats.org/officeDocument/2006/relationships/hyperlink" Target="https://registro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de </a:t>
            </a:r>
            <a:r>
              <a:rPr lang="pt-BR" dirty="0"/>
              <a:t>C</a:t>
            </a:r>
            <a:r>
              <a:rPr lang="pt-BR" dirty="0" smtClean="0"/>
              <a:t>omputadores e Aplicações – Camada de aplicação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IGOR ALVES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número da porta da aplicação serve para identificar qual o processo na máquina destino e origem.</a:t>
            </a:r>
          </a:p>
          <a:p>
            <a:endParaRPr lang="pt-BR" dirty="0" smtClean="0"/>
          </a:p>
          <a:p>
            <a:r>
              <a:rPr lang="pt-BR" dirty="0" smtClean="0"/>
              <a:t>Aplicações populares recebem números de portas específicos.</a:t>
            </a:r>
          </a:p>
          <a:p>
            <a:pPr lvl="1"/>
            <a:r>
              <a:rPr lang="pt-BR" dirty="0" smtClean="0"/>
              <a:t>Servidor web 80</a:t>
            </a:r>
          </a:p>
          <a:p>
            <a:pPr lvl="1"/>
            <a:r>
              <a:rPr lang="pt-BR" dirty="0" smtClean="0"/>
              <a:t>SMTP 25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protocolo da camada de aplicação deve escolher entre serviço de entrega confiável ou não confiável</a:t>
            </a:r>
          </a:p>
          <a:p>
            <a:endParaRPr lang="pt-BR" dirty="0" smtClean="0"/>
          </a:p>
          <a:p>
            <a:r>
              <a:rPr lang="pt-BR" dirty="0" smtClean="0"/>
              <a:t>Protocolos da camada de transporte</a:t>
            </a:r>
          </a:p>
          <a:p>
            <a:pPr lvl="1"/>
            <a:r>
              <a:rPr lang="pt-BR" dirty="0" smtClean="0"/>
              <a:t>UDP</a:t>
            </a:r>
          </a:p>
          <a:p>
            <a:pPr lvl="1"/>
            <a:r>
              <a:rPr lang="pt-BR" dirty="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3854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protocolo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1990 surgimento da aplicação </a:t>
            </a:r>
            <a:r>
              <a:rPr lang="pt-BR" dirty="0" err="1" smtClean="0"/>
              <a:t>www</a:t>
            </a:r>
            <a:endParaRPr lang="pt-BR" dirty="0" smtClean="0"/>
          </a:p>
          <a:p>
            <a:r>
              <a:rPr lang="pt-BR" dirty="0" smtClean="0"/>
              <a:t>Grande quantidade de informação que pode ser acessada por demanda</a:t>
            </a:r>
          </a:p>
          <a:p>
            <a:r>
              <a:rPr lang="pt-BR" dirty="0" smtClean="0"/>
              <a:t>Buscadores</a:t>
            </a:r>
          </a:p>
          <a:p>
            <a:r>
              <a:rPr lang="pt-BR" dirty="0" smtClean="0"/>
              <a:t>Grande facilidade de disponibilizar conteúdo acessível em qualquer lugar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(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Protocolo da camada de aplicação da Web</a:t>
            </a:r>
          </a:p>
          <a:p>
            <a:r>
              <a:rPr lang="pt-BR" dirty="0" smtClean="0"/>
              <a:t>Implementado em dois programas</a:t>
            </a:r>
          </a:p>
          <a:p>
            <a:pPr lvl="1"/>
            <a:r>
              <a:rPr lang="pt-BR" dirty="0" smtClean="0"/>
              <a:t>Cliente</a:t>
            </a:r>
          </a:p>
          <a:p>
            <a:pPr lvl="1"/>
            <a:r>
              <a:rPr lang="pt-BR" dirty="0" smtClean="0"/>
              <a:t>Servidor</a:t>
            </a:r>
          </a:p>
          <a:p>
            <a:r>
              <a:rPr lang="pt-BR" dirty="0" smtClean="0"/>
              <a:t>Os programas conversam por mensagens em formato HTTP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(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página Web é formada de objetos (arquivos)</a:t>
            </a:r>
          </a:p>
          <a:p>
            <a:r>
              <a:rPr lang="pt-BR" dirty="0" smtClean="0"/>
              <a:t>A URL (</a:t>
            </a:r>
            <a:r>
              <a:rPr lang="pt-BR" b="1" i="1" dirty="0" err="1" smtClean="0"/>
              <a:t>Uniform</a:t>
            </a:r>
            <a:r>
              <a:rPr lang="pt-BR" b="1" i="1" dirty="0" smtClean="0"/>
              <a:t> Resource </a:t>
            </a:r>
            <a:r>
              <a:rPr lang="pt-BR" b="1" i="1" dirty="0" err="1" smtClean="0"/>
              <a:t>Locator</a:t>
            </a:r>
            <a:r>
              <a:rPr lang="pt-BR" dirty="0" smtClean="0"/>
              <a:t>) referencia o nome do hospedeiro e o nome do objeto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http://www.someSchool.edu/SomeDepartment/picture.gif</a:t>
            </a:r>
            <a:r>
              <a:rPr lang="pt-BR" dirty="0" smtClean="0"/>
              <a:t>:8080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(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HTTP define como os clientes solicitam as páginas Web e como os servidores respondem</a:t>
            </a:r>
          </a:p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4680520" cy="33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(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HTTP utiliza o TCP como seu protocolo de transporte</a:t>
            </a:r>
          </a:p>
          <a:p>
            <a:r>
              <a:rPr lang="pt-BR" dirty="0" smtClean="0"/>
              <a:t>Primeiramente é estabelecida uma conexão e depois as mensagens HTTP são trocadas</a:t>
            </a:r>
          </a:p>
          <a:p>
            <a:r>
              <a:rPr lang="pt-BR" dirty="0" smtClean="0"/>
              <a:t>O HTTP não precisa se preocupar com os dados perdidos, ou com a tarefa de reordenar, essas funções ficam a cargo do TCP (grande vantagem da estrutura de camadas)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(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Dizemos que o HTTP é um protocolo sem estado, pois ele não mantém nenhuma informação sobre os clientes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(</a:t>
            </a:r>
            <a:r>
              <a:rPr lang="pt-BR" dirty="0" err="1" smtClean="0"/>
              <a:t>HyperText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Conexões persistentes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Conexões não persistentes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protocolo da camada de aplicação define como processos de uma aplicação, que funcionam em sistemas finais diferentes, passam mensagens entre si.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– Formato de mensagem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especificações do HTTP definem os formatos das mensagens HTTP. Há dois tipos de mensagens HTTP</a:t>
            </a:r>
          </a:p>
          <a:p>
            <a:pPr lvl="1"/>
            <a:r>
              <a:rPr lang="pt-BR" dirty="0" smtClean="0"/>
              <a:t>Requisição</a:t>
            </a:r>
          </a:p>
          <a:p>
            <a:pPr lvl="1"/>
            <a:r>
              <a:rPr lang="pt-BR" dirty="0" smtClean="0"/>
              <a:t>Resposta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1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Requisição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3960"/>
            <a:ext cx="8149562" cy="304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Requisição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Primeira linha (Linha de requisição):</a:t>
            </a:r>
          </a:p>
          <a:p>
            <a:pPr lvl="1"/>
            <a:r>
              <a:rPr lang="pt-BR" dirty="0" smtClean="0"/>
              <a:t>Método (GET, POST, HEAD)</a:t>
            </a:r>
          </a:p>
          <a:p>
            <a:pPr lvl="1"/>
            <a:r>
              <a:rPr lang="pt-BR" dirty="0" smtClean="0"/>
              <a:t>O URL</a:t>
            </a:r>
          </a:p>
          <a:p>
            <a:pPr lvl="1"/>
            <a:r>
              <a:rPr lang="pt-BR" dirty="0" smtClean="0"/>
              <a:t>Versão</a:t>
            </a:r>
          </a:p>
          <a:p>
            <a:r>
              <a:rPr lang="pt-BR" dirty="0" smtClean="0"/>
              <a:t>Linhas de cabeçalho</a:t>
            </a:r>
          </a:p>
          <a:p>
            <a:pPr lvl="1"/>
            <a:r>
              <a:rPr lang="pt-BR" dirty="0" smtClean="0"/>
              <a:t>Host: hospedeiro onde está o objeto requisitado</a:t>
            </a:r>
          </a:p>
          <a:p>
            <a:pPr lvl="1"/>
            <a:r>
              <a:rPr lang="pt-BR" dirty="0" smtClean="0"/>
              <a:t>Connection: conexão persistente ou não</a:t>
            </a:r>
          </a:p>
          <a:p>
            <a:pPr lvl="1"/>
            <a:r>
              <a:rPr lang="pt-BR" dirty="0" err="1" smtClean="0"/>
              <a:t>User-agent</a:t>
            </a:r>
            <a:r>
              <a:rPr lang="pt-BR" dirty="0" smtClean="0"/>
              <a:t>: Agente do usuário</a:t>
            </a:r>
          </a:p>
          <a:p>
            <a:pPr lvl="1"/>
            <a:r>
              <a:rPr lang="pt-BR" dirty="0" err="1" smtClean="0"/>
              <a:t>Accept-language</a:t>
            </a:r>
            <a:r>
              <a:rPr lang="pt-BR" dirty="0" smtClean="0"/>
              <a:t>: negociação de linguagem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5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Requisição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6409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Requisição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 POST: Usado para preenchimento de formulário, os dados de preenchimento são enviados no campo corpo da entidade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Método GET: O conteúdo do usuário aparece na URL.</a:t>
            </a:r>
          </a:p>
        </p:txBody>
      </p:sp>
    </p:spTree>
    <p:extLst>
      <p:ext uri="{BB962C8B-B14F-4D97-AF65-F5344CB8AC3E}">
        <p14:creationId xmlns:p14="http://schemas.microsoft.com/office/powerpoint/2010/main" val="32662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Método HEAD: semelhante ao GET, mas deixa de fora o objeto requisitado, usado para depuração</a:t>
            </a:r>
          </a:p>
          <a:p>
            <a:r>
              <a:rPr lang="pt-BR" dirty="0" smtClean="0"/>
              <a:t>Método PUT: Permite especificar o local de carregamento do objeto</a:t>
            </a:r>
            <a:endParaRPr lang="pt-BR" dirty="0"/>
          </a:p>
          <a:p>
            <a:r>
              <a:rPr lang="pt-BR" dirty="0" smtClean="0"/>
              <a:t>Método DELETE: deleta um objeto de em um servidor Web</a:t>
            </a:r>
          </a:p>
        </p:txBody>
      </p:sp>
    </p:spTree>
    <p:extLst>
      <p:ext uri="{BB962C8B-B14F-4D97-AF65-F5344CB8AC3E}">
        <p14:creationId xmlns:p14="http://schemas.microsoft.com/office/powerpoint/2010/main" val="34198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Mensagem de resposta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7222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Mensagem de resposta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Linha de estado</a:t>
            </a:r>
          </a:p>
          <a:p>
            <a:pPr lvl="1"/>
            <a:r>
              <a:rPr lang="pt-BR" dirty="0" smtClean="0"/>
              <a:t>Versão, código do estado, mensagem correspondente</a:t>
            </a:r>
          </a:p>
          <a:p>
            <a:r>
              <a:rPr lang="pt-BR" dirty="0" smtClean="0"/>
              <a:t>Seis linhas de cabeçalho</a:t>
            </a:r>
          </a:p>
          <a:p>
            <a:pPr lvl="1"/>
            <a:r>
              <a:rPr lang="pt-BR" dirty="0" smtClean="0"/>
              <a:t>Connection, Date, Server, </a:t>
            </a:r>
            <a:r>
              <a:rPr lang="pt-BR" dirty="0" err="1" smtClean="0"/>
              <a:t>Last-Modified</a:t>
            </a:r>
            <a:r>
              <a:rPr lang="pt-BR" dirty="0" smtClean="0"/>
              <a:t>, </a:t>
            </a:r>
            <a:r>
              <a:rPr lang="pt-BR" dirty="0" err="1" smtClean="0"/>
              <a:t>Content-Length</a:t>
            </a:r>
            <a:r>
              <a:rPr lang="pt-BR" dirty="0" smtClean="0"/>
              <a:t>, </a:t>
            </a:r>
            <a:r>
              <a:rPr lang="pt-BR" dirty="0" err="1" smtClean="0"/>
              <a:t>Content-Type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Corpo da entidade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8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Códigos de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200 OK</a:t>
            </a:r>
          </a:p>
          <a:p>
            <a:r>
              <a:rPr lang="pt-BR" dirty="0" smtClean="0"/>
              <a:t>301 </a:t>
            </a:r>
            <a:r>
              <a:rPr lang="pt-BR" dirty="0" err="1" smtClean="0"/>
              <a:t>Moved</a:t>
            </a:r>
            <a:r>
              <a:rPr lang="pt-BR" dirty="0" smtClean="0"/>
              <a:t> </a:t>
            </a:r>
            <a:r>
              <a:rPr lang="pt-BR" dirty="0" err="1" smtClean="0"/>
              <a:t>Permanently</a:t>
            </a:r>
            <a:endParaRPr lang="pt-BR" dirty="0" smtClean="0"/>
          </a:p>
          <a:p>
            <a:r>
              <a:rPr lang="pt-BR" dirty="0" smtClean="0"/>
              <a:t>400 </a:t>
            </a:r>
            <a:r>
              <a:rPr lang="pt-BR" dirty="0" err="1" smtClean="0"/>
              <a:t>Bad</a:t>
            </a:r>
            <a:r>
              <a:rPr lang="pt-BR" dirty="0" smtClean="0"/>
              <a:t> </a:t>
            </a:r>
            <a:r>
              <a:rPr lang="pt-BR" dirty="0" err="1" smtClean="0"/>
              <a:t>Request</a:t>
            </a:r>
            <a:endParaRPr lang="pt-BR" dirty="0" smtClean="0"/>
          </a:p>
          <a:p>
            <a:r>
              <a:rPr lang="pt-BR" dirty="0" smtClean="0"/>
              <a:t>404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Found</a:t>
            </a:r>
            <a:endParaRPr lang="pt-BR" dirty="0" smtClean="0"/>
          </a:p>
          <a:p>
            <a:r>
              <a:rPr lang="pt-BR" dirty="0" smtClean="0"/>
              <a:t>505 HTTP </a:t>
            </a:r>
            <a:r>
              <a:rPr lang="pt-BR" dirty="0" err="1" smtClean="0"/>
              <a:t>Version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Supported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9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Formato de resposta HTTP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740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razão de ser das redes de computadores</a:t>
            </a:r>
          </a:p>
          <a:p>
            <a:endParaRPr lang="pt-BR" dirty="0" smtClean="0"/>
          </a:p>
          <a:p>
            <a:r>
              <a:rPr lang="pt-BR" dirty="0" smtClean="0"/>
              <a:t>Aplicações populares popularizaram a Internet</a:t>
            </a:r>
          </a:p>
          <a:p>
            <a:pPr lvl="1"/>
            <a:r>
              <a:rPr lang="pt-BR" dirty="0" smtClean="0"/>
              <a:t>Correio eletrônico</a:t>
            </a:r>
          </a:p>
          <a:p>
            <a:pPr lvl="1"/>
            <a:r>
              <a:rPr lang="pt-BR" dirty="0" smtClean="0"/>
              <a:t>Acesso remoto</a:t>
            </a:r>
          </a:p>
          <a:p>
            <a:pPr lvl="1"/>
            <a:r>
              <a:rPr lang="pt-BR" dirty="0" smtClean="0"/>
              <a:t>WEB</a:t>
            </a:r>
          </a:p>
          <a:p>
            <a:pPr lvl="1"/>
            <a:r>
              <a:rPr lang="pt-BR" dirty="0" smtClean="0"/>
              <a:t>Transmissão de arquivos</a:t>
            </a:r>
          </a:p>
          <a:p>
            <a:pPr lvl="1"/>
            <a:r>
              <a:rPr lang="pt-BR" dirty="0" err="1" smtClean="0"/>
              <a:t>VoIP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Cookies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http://1.bp.blogspot.com/-KqPbG59JC3M/UR7HXCeMl-I/AAAAAAAADkA/N9bNwkALigg/s1600/cooki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5132"/>
            <a:ext cx="5976664" cy="53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Cookies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384"/>
            <a:ext cx="7848872" cy="53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Caches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Cache ou servidor de proxy – é uma entidade que atende requisições HTTP em nome de um servidor web de origem. 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59"/>
            <a:ext cx="5225997" cy="352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Cache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7684"/>
            <a:ext cx="4331196" cy="534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Transferência de arquivo: FTP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Protocolo FTP é utilizado para transferência de arquivo para um hospedeiro remoto.</a:t>
            </a:r>
          </a:p>
          <a:p>
            <a:r>
              <a:rPr lang="pt-BR" dirty="0" smtClean="0"/>
              <a:t>O protocolo FTP utiliza usuário e senha</a:t>
            </a:r>
          </a:p>
          <a:p>
            <a:r>
              <a:rPr lang="pt-BR" dirty="0" smtClean="0"/>
              <a:t>É usado um agente de usuário FTP:</a:t>
            </a:r>
          </a:p>
          <a:p>
            <a:pPr lvl="1"/>
            <a:r>
              <a:rPr lang="pt-BR" dirty="0" err="1" smtClean="0"/>
              <a:t>FileZilla</a:t>
            </a:r>
            <a:r>
              <a:rPr lang="pt-BR" dirty="0" smtClean="0"/>
              <a:t>, </a:t>
            </a:r>
            <a:r>
              <a:rPr lang="pt-BR" dirty="0" err="1" smtClean="0"/>
              <a:t>WinSCP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242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 FTP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1509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 duas conexões</a:t>
            </a:r>
          </a:p>
          <a:p>
            <a:pPr lvl="1"/>
            <a:r>
              <a:rPr lang="pt-BR" dirty="0" smtClean="0"/>
              <a:t>Uma para controle</a:t>
            </a:r>
          </a:p>
          <a:p>
            <a:pPr lvl="1"/>
            <a:r>
              <a:rPr lang="pt-BR" dirty="0" smtClean="0"/>
              <a:t>Uma para conexão de dados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7486"/>
            <a:ext cx="7074495" cy="27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FTP Comandos mais comuns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USER </a:t>
            </a:r>
            <a:r>
              <a:rPr lang="pt-BR" dirty="0" err="1" smtClean="0"/>
              <a:t>username</a:t>
            </a:r>
            <a:r>
              <a:rPr lang="pt-BR" dirty="0" smtClean="0"/>
              <a:t>: enviar usuário</a:t>
            </a:r>
            <a:endParaRPr lang="pt-BR" dirty="0"/>
          </a:p>
          <a:p>
            <a:r>
              <a:rPr lang="pt-BR" dirty="0" smtClean="0"/>
              <a:t>PASS </a:t>
            </a:r>
            <a:r>
              <a:rPr lang="pt-BR" dirty="0" err="1" smtClean="0"/>
              <a:t>password</a:t>
            </a:r>
            <a:r>
              <a:rPr lang="pt-BR" dirty="0" smtClean="0"/>
              <a:t>: enviar senha</a:t>
            </a:r>
          </a:p>
          <a:p>
            <a:r>
              <a:rPr lang="pt-BR" dirty="0" smtClean="0"/>
              <a:t>LIST: listar</a:t>
            </a:r>
          </a:p>
          <a:p>
            <a:r>
              <a:rPr lang="pt-BR" dirty="0" smtClean="0"/>
              <a:t>RETR </a:t>
            </a:r>
            <a:r>
              <a:rPr lang="pt-BR" dirty="0" err="1" smtClean="0"/>
              <a:t>filename</a:t>
            </a:r>
            <a:r>
              <a:rPr lang="pt-BR" dirty="0" smtClean="0"/>
              <a:t>: obter</a:t>
            </a:r>
          </a:p>
          <a:p>
            <a:r>
              <a:rPr lang="pt-BR" dirty="0" smtClean="0"/>
              <a:t>STOR </a:t>
            </a:r>
            <a:r>
              <a:rPr lang="pt-BR" dirty="0" err="1" smtClean="0"/>
              <a:t>filename</a:t>
            </a:r>
            <a:r>
              <a:rPr lang="pt-BR" dirty="0" smtClean="0"/>
              <a:t>: armazenar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9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DNS (Domain </a:t>
            </a:r>
            <a:r>
              <a:rPr lang="pt-BR" dirty="0" err="1" smtClean="0"/>
              <a:t>Name</a:t>
            </a:r>
            <a:r>
              <a:rPr lang="pt-BR" dirty="0" smtClean="0"/>
              <a:t> System)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host na Internet pode ser identificado por um nome ou um endereço IP.</a:t>
            </a:r>
          </a:p>
          <a:p>
            <a:r>
              <a:rPr lang="pt-BR" dirty="0" smtClean="0"/>
              <a:t>Host: </a:t>
            </a:r>
            <a:r>
              <a:rPr lang="pt-BR" dirty="0" smtClean="0">
                <a:hlinkClick r:id="rId2"/>
              </a:rPr>
              <a:t>www.yahoo.com.br</a:t>
            </a:r>
            <a:endParaRPr lang="pt-BR" dirty="0" smtClean="0"/>
          </a:p>
          <a:p>
            <a:r>
              <a:rPr lang="pt-BR" dirty="0" smtClean="0"/>
              <a:t>IP: 200.152.175.146</a:t>
            </a:r>
          </a:p>
        </p:txBody>
      </p:sp>
    </p:spTree>
    <p:extLst>
      <p:ext uri="{BB962C8B-B14F-4D97-AF65-F5344CB8AC3E}">
        <p14:creationId xmlns:p14="http://schemas.microsoft.com/office/powerpoint/2010/main" val="821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DNS é um banco de dados distribuído e um protocolo de aplicação responsável por traduzir o nome de um host em um endereço IP.</a:t>
            </a:r>
          </a:p>
          <a:p>
            <a:r>
              <a:rPr lang="pt-BR" dirty="0" smtClean="0"/>
              <a:t>O DNS usa o protocolo UDP e porta 53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protocolo da camada de aplicação define:</a:t>
            </a:r>
          </a:p>
          <a:p>
            <a:r>
              <a:rPr lang="pt-BR" dirty="0" smtClean="0"/>
              <a:t>Os tipos de mensagens trocadas, por exemplo, de requisição e resposta</a:t>
            </a:r>
          </a:p>
          <a:p>
            <a:r>
              <a:rPr lang="pt-BR" dirty="0" smtClean="0"/>
              <a:t>A sintaxe de vários tipos de mensagens, como os campos da mensagem</a:t>
            </a:r>
          </a:p>
          <a:p>
            <a:r>
              <a:rPr lang="pt-BR" dirty="0" smtClean="0"/>
              <a:t>A semântica dos campos</a:t>
            </a:r>
          </a:p>
          <a:p>
            <a:r>
              <a:rPr lang="pt-BR" dirty="0" smtClean="0"/>
              <a:t>Regras para determinar como e quando um processo envia e responde mensagens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máquina do usuário é cliente DNS</a:t>
            </a:r>
          </a:p>
          <a:p>
            <a:r>
              <a:rPr lang="pt-BR" dirty="0" smtClean="0"/>
              <a:t>O browser extrai o nome e passa para a aplicação DNS</a:t>
            </a:r>
          </a:p>
          <a:p>
            <a:r>
              <a:rPr lang="pt-BR" dirty="0" smtClean="0"/>
              <a:t>O cliente envia uma consulta contendo o nome do hospedeiro</a:t>
            </a:r>
          </a:p>
          <a:p>
            <a:r>
              <a:rPr lang="pt-BR" dirty="0" smtClean="0"/>
              <a:t>O cliente recebe uma resposta</a:t>
            </a:r>
          </a:p>
          <a:p>
            <a:r>
              <a:rPr lang="pt-BR" dirty="0" smtClean="0"/>
              <a:t>Quando o browser sabe o endereço IP ele pode estabelecer a conexão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Apelido de hospedeiros</a:t>
            </a:r>
          </a:p>
          <a:p>
            <a:endParaRPr lang="pt-BR" dirty="0"/>
          </a:p>
          <a:p>
            <a:r>
              <a:rPr lang="pt-BR" dirty="0" smtClean="0"/>
              <a:t>Apelido de servidor de correio</a:t>
            </a:r>
          </a:p>
          <a:p>
            <a:endParaRPr lang="pt-BR" dirty="0"/>
          </a:p>
          <a:p>
            <a:r>
              <a:rPr lang="pt-BR" dirty="0" smtClean="0"/>
              <a:t>Distribuição de carga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8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Servidores de nome Raiz</a:t>
            </a:r>
          </a:p>
          <a:p>
            <a:pPr lvl="1"/>
            <a:r>
              <a:rPr lang="pt-BR" dirty="0" smtClean="0"/>
              <a:t>13 servidores (</a:t>
            </a:r>
            <a:r>
              <a:rPr lang="pt-BR" dirty="0" err="1" smtClean="0"/>
              <a:t>a-m</a:t>
            </a:r>
            <a:r>
              <a:rPr lang="pt-BR" dirty="0" smtClean="0"/>
              <a:t>)</a:t>
            </a:r>
          </a:p>
          <a:p>
            <a:r>
              <a:rPr lang="pt-BR" dirty="0" smtClean="0"/>
              <a:t>Servidores de nome de Domínio de alto nível</a:t>
            </a:r>
          </a:p>
          <a:p>
            <a:pPr lvl="1"/>
            <a:r>
              <a:rPr lang="pt-BR" dirty="0" smtClean="0"/>
              <a:t>Com, net, </a:t>
            </a:r>
            <a:r>
              <a:rPr lang="pt-BR" dirty="0" err="1" smtClean="0"/>
              <a:t>edu</a:t>
            </a:r>
            <a:r>
              <a:rPr lang="pt-BR" dirty="0" smtClean="0"/>
              <a:t>, </a:t>
            </a:r>
            <a:r>
              <a:rPr lang="pt-BR" dirty="0" err="1" smtClean="0"/>
              <a:t>gov</a:t>
            </a:r>
            <a:r>
              <a:rPr lang="pt-BR" dirty="0" smtClean="0"/>
              <a:t>, </a:t>
            </a:r>
            <a:r>
              <a:rPr lang="pt-BR" dirty="0" err="1" smtClean="0"/>
              <a:t>org</a:t>
            </a:r>
            <a:r>
              <a:rPr lang="pt-BR" dirty="0" smtClean="0"/>
              <a:t>, </a:t>
            </a:r>
            <a:r>
              <a:rPr lang="pt-BR" dirty="0" err="1" smtClean="0"/>
              <a:t>uk</a:t>
            </a:r>
            <a:r>
              <a:rPr lang="pt-BR" dirty="0" smtClean="0"/>
              <a:t>, </a:t>
            </a:r>
            <a:r>
              <a:rPr lang="pt-BR" dirty="0" err="1" smtClean="0"/>
              <a:t>br</a:t>
            </a:r>
            <a:r>
              <a:rPr lang="pt-BR" dirty="0" smtClean="0"/>
              <a:t>, </a:t>
            </a:r>
            <a:r>
              <a:rPr lang="pt-BR" dirty="0" err="1" smtClean="0"/>
              <a:t>fr</a:t>
            </a:r>
            <a:r>
              <a:rPr lang="pt-BR" dirty="0" smtClean="0"/>
              <a:t>, ...</a:t>
            </a:r>
          </a:p>
          <a:p>
            <a:r>
              <a:rPr lang="pt-BR" dirty="0" smtClean="0"/>
              <a:t>Servidores de nome com autoridades</a:t>
            </a:r>
          </a:p>
          <a:p>
            <a:pPr lvl="1"/>
            <a:r>
              <a:rPr lang="pt-BR" dirty="0" smtClean="0"/>
              <a:t>Google.com, yahoo.com, ...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7" y="2276872"/>
            <a:ext cx="895928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Servidores DNS raiz em 2009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8" y="1844824"/>
            <a:ext cx="87249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5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Consultas 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Consultas recursivas</a:t>
            </a:r>
          </a:p>
          <a:p>
            <a:pPr lvl="1"/>
            <a:r>
              <a:rPr lang="pt-BR" dirty="0" smtClean="0"/>
              <a:t>O servidor DNS que recebe um pedido de tradução fica responsável por realizar novas consultas a outras bases de dados DNS</a:t>
            </a:r>
          </a:p>
          <a:p>
            <a:r>
              <a:rPr lang="pt-BR" dirty="0" smtClean="0"/>
              <a:t>Consultas </a:t>
            </a:r>
            <a:r>
              <a:rPr lang="pt-BR" dirty="0" smtClean="0"/>
              <a:t>Interativas</a:t>
            </a:r>
            <a:endParaRPr lang="pt-BR" dirty="0" smtClean="0"/>
          </a:p>
          <a:p>
            <a:pPr lvl="1"/>
            <a:r>
              <a:rPr lang="pt-BR" dirty="0" smtClean="0"/>
              <a:t>O servidor DNS que recebe um pedido de tradução apenas informa a base de dados que pode traduzir a requisição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3813"/>
            <a:ext cx="526732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012"/>
            <a:ext cx="53816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Formato da mensagem 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34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2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registrar um domínio em .</a:t>
            </a:r>
            <a:r>
              <a:rPr lang="pt-BR" dirty="0" err="1" smtClean="0"/>
              <a:t>br</a:t>
            </a:r>
            <a:endParaRPr lang="pt-BR" dirty="0" smtClean="0"/>
          </a:p>
          <a:p>
            <a:pPr lvl="1"/>
            <a:r>
              <a:rPr lang="pt-BR" dirty="0" err="1" smtClean="0"/>
              <a:t>RegistroBr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https://registro.br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Ferramenta </a:t>
            </a:r>
            <a:r>
              <a:rPr lang="pt-BR" dirty="0" err="1" smtClean="0"/>
              <a:t>Whois</a:t>
            </a:r>
            <a:endParaRPr lang="pt-BR" dirty="0"/>
          </a:p>
          <a:p>
            <a:pPr lvl="1"/>
            <a:r>
              <a:rPr lang="pt-BR" dirty="0" smtClean="0"/>
              <a:t>No </a:t>
            </a:r>
            <a:r>
              <a:rPr lang="pt-BR" dirty="0" err="1" smtClean="0"/>
              <a:t>linux</a:t>
            </a:r>
            <a:r>
              <a:rPr lang="pt-BR" dirty="0" smtClean="0"/>
              <a:t>: comando </a:t>
            </a:r>
            <a:r>
              <a:rPr lang="pt-BR" dirty="0" err="1" smtClean="0"/>
              <a:t>whois</a:t>
            </a:r>
            <a:r>
              <a:rPr lang="pt-BR" dirty="0" smtClean="0"/>
              <a:t> </a:t>
            </a:r>
            <a:endParaRPr lang="pt-BR" dirty="0"/>
          </a:p>
          <a:p>
            <a:pPr lvl="1"/>
            <a:r>
              <a:rPr lang="pt-BR" dirty="0" smtClean="0"/>
              <a:t>Ferramenta do </a:t>
            </a:r>
            <a:r>
              <a:rPr lang="pt-BR" dirty="0" err="1" smtClean="0"/>
              <a:t>registroBr</a:t>
            </a:r>
            <a:r>
              <a:rPr lang="pt-BR" dirty="0"/>
              <a:t>: </a:t>
            </a:r>
            <a:r>
              <a:rPr lang="pt-BR" dirty="0">
                <a:hlinkClick r:id="rId3"/>
              </a:rPr>
              <a:t>https://registro.br/cgi-bin/whois/#/</a:t>
            </a:r>
            <a:r>
              <a:rPr lang="pt-BR" dirty="0" smtClean="0">
                <a:hlinkClick r:id="rId3"/>
              </a:rPr>
              <a:t>lresp</a:t>
            </a:r>
            <a:endParaRPr lang="pt-BR" dirty="0" smtClean="0"/>
          </a:p>
          <a:p>
            <a:pPr lvl="1"/>
            <a:r>
              <a:rPr lang="pt-BR" dirty="0" err="1" smtClean="0"/>
              <a:t>Nslookup</a:t>
            </a:r>
            <a:r>
              <a:rPr lang="pt-BR" dirty="0" smtClean="0"/>
              <a:t> (</a:t>
            </a:r>
            <a:r>
              <a:rPr lang="pt-BR" dirty="0" err="1" smtClean="0"/>
              <a:t>windows</a:t>
            </a:r>
            <a:r>
              <a:rPr lang="pt-BR" dirty="0" smtClean="0"/>
              <a:t>, </a:t>
            </a:r>
            <a:r>
              <a:rPr lang="pt-BR" dirty="0" err="1" smtClean="0"/>
              <a:t>linux</a:t>
            </a:r>
            <a:r>
              <a:rPr lang="pt-BR" dirty="0" smtClean="0"/>
              <a:t>): </a:t>
            </a:r>
            <a:r>
              <a:rPr lang="pt-BR" dirty="0" err="1" smtClean="0"/>
              <a:t>nslookup</a:t>
            </a:r>
            <a:r>
              <a:rPr lang="pt-BR" dirty="0" smtClean="0"/>
              <a:t> </a:t>
            </a:r>
            <a:r>
              <a:rPr lang="pt-BR" dirty="0" err="1" smtClean="0"/>
              <a:t>dominio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1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comunicação a nível de aplicação é feita entre processos</a:t>
            </a:r>
          </a:p>
          <a:p>
            <a:r>
              <a:rPr lang="pt-BR" dirty="0" smtClean="0"/>
              <a:t>Processos podem ser compreendidos como programas que rodam nos sistemas finais</a:t>
            </a:r>
          </a:p>
          <a:p>
            <a:r>
              <a:rPr lang="pt-BR" dirty="0" smtClean="0"/>
              <a:t>Quando processos se comunicam em um mesmo sistema final eles utilizam a comunicação inter processos em um sistema operacional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Correio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das primeiras, maiores e mais utilizadas aplicações na Internet</a:t>
            </a:r>
          </a:p>
          <a:p>
            <a:r>
              <a:rPr lang="pt-BR" dirty="0" smtClean="0"/>
              <a:t>Agentes de usuário</a:t>
            </a:r>
          </a:p>
          <a:p>
            <a:r>
              <a:rPr lang="pt-BR" dirty="0" smtClean="0"/>
              <a:t>Servidores de correio</a:t>
            </a:r>
          </a:p>
          <a:p>
            <a:r>
              <a:rPr lang="pt-BR" dirty="0" smtClean="0"/>
              <a:t>SMTP (protocolo de envio de mensagens)</a:t>
            </a:r>
          </a:p>
          <a:p>
            <a:r>
              <a:rPr lang="pt-BR" dirty="0" smtClean="0"/>
              <a:t>As mensagens são codificadas em ASCII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208"/>
            <a:ext cx="7416824" cy="64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82731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Correio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Protocolos de acesso ao correio</a:t>
            </a:r>
          </a:p>
          <a:p>
            <a:pPr lvl="1"/>
            <a:r>
              <a:rPr lang="pt-BR" dirty="0" smtClean="0"/>
              <a:t>POP3</a:t>
            </a:r>
          </a:p>
          <a:p>
            <a:pPr lvl="1"/>
            <a:r>
              <a:rPr lang="pt-BR" dirty="0" smtClean="0"/>
              <a:t>IMAP</a:t>
            </a:r>
          </a:p>
          <a:p>
            <a:pPr lvl="1"/>
            <a:r>
              <a:rPr lang="pt-BR" dirty="0" smtClean="0"/>
              <a:t>HTTP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78" y="4365104"/>
            <a:ext cx="849012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Autorização</a:t>
            </a:r>
          </a:p>
          <a:p>
            <a:pPr lvl="1"/>
            <a:r>
              <a:rPr lang="pt-BR" dirty="0" err="1" smtClean="0"/>
              <a:t>User</a:t>
            </a:r>
            <a:r>
              <a:rPr lang="pt-BR" dirty="0" smtClean="0"/>
              <a:t>, </a:t>
            </a:r>
            <a:r>
              <a:rPr lang="pt-BR" dirty="0" err="1" smtClean="0"/>
              <a:t>Pass</a:t>
            </a:r>
            <a:endParaRPr lang="pt-BR" dirty="0" smtClean="0"/>
          </a:p>
          <a:p>
            <a:r>
              <a:rPr lang="pt-BR" dirty="0" smtClean="0"/>
              <a:t>Transação</a:t>
            </a:r>
          </a:p>
          <a:p>
            <a:pPr lvl="1"/>
            <a:r>
              <a:rPr lang="pt-BR" dirty="0" err="1" smtClean="0"/>
              <a:t>List</a:t>
            </a:r>
            <a:r>
              <a:rPr lang="pt-BR" dirty="0" smtClean="0"/>
              <a:t>, </a:t>
            </a:r>
            <a:r>
              <a:rPr lang="pt-BR" dirty="0" err="1" smtClean="0"/>
              <a:t>retr</a:t>
            </a:r>
            <a:r>
              <a:rPr lang="pt-BR" dirty="0" smtClean="0"/>
              <a:t>, delete, </a:t>
            </a:r>
            <a:r>
              <a:rPr lang="pt-BR" dirty="0" err="1" smtClean="0"/>
              <a:t>quit</a:t>
            </a:r>
            <a:endParaRPr lang="pt-BR" dirty="0" smtClean="0"/>
          </a:p>
          <a:p>
            <a:pPr lvl="1"/>
            <a:r>
              <a:rPr lang="pt-BR" dirty="0" smtClean="0"/>
              <a:t>Ler e apagar, ler e guardar</a:t>
            </a:r>
          </a:p>
          <a:p>
            <a:r>
              <a:rPr lang="pt-BR" dirty="0" smtClean="0"/>
              <a:t>Atualização</a:t>
            </a:r>
          </a:p>
          <a:p>
            <a:pPr lvl="1"/>
            <a:r>
              <a:rPr lang="pt-BR" dirty="0" smtClean="0"/>
              <a:t>Remove ou armazena as mensagens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Significativamente mais complexo</a:t>
            </a:r>
          </a:p>
          <a:p>
            <a:r>
              <a:rPr lang="pt-BR" dirty="0" smtClean="0"/>
              <a:t>Capaz de criar sistema de diretórios no servidor para usuários </a:t>
            </a:r>
            <a:r>
              <a:rPr lang="pt-BR" dirty="0" err="1" smtClean="0"/>
              <a:t>nomades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Qual a função da camada de aplicação?</a:t>
            </a:r>
          </a:p>
          <a:p>
            <a:r>
              <a:rPr lang="pt-BR" dirty="0" smtClean="0"/>
              <a:t>Quais as principais características do HTTP?</a:t>
            </a:r>
          </a:p>
          <a:p>
            <a:r>
              <a:rPr lang="pt-BR" dirty="0" smtClean="0"/>
              <a:t>Qual a diferença dos métodos GET e POST?</a:t>
            </a:r>
          </a:p>
          <a:p>
            <a:r>
              <a:rPr lang="pt-BR" dirty="0" smtClean="0"/>
              <a:t>O que são </a:t>
            </a:r>
            <a:r>
              <a:rPr lang="pt-BR" dirty="0" smtClean="0"/>
              <a:t>cookies ?</a:t>
            </a:r>
            <a:endParaRPr lang="pt-BR" dirty="0" smtClean="0"/>
          </a:p>
          <a:p>
            <a:r>
              <a:rPr lang="pt-BR" dirty="0" smtClean="0"/>
              <a:t>O que é </a:t>
            </a:r>
            <a:r>
              <a:rPr lang="pt-BR" dirty="0" err="1" smtClean="0"/>
              <a:t>cache</a:t>
            </a:r>
            <a:r>
              <a:rPr lang="pt-BR" dirty="0" smtClean="0"/>
              <a:t> ?</a:t>
            </a:r>
          </a:p>
          <a:p>
            <a:r>
              <a:rPr lang="pt-BR" dirty="0" smtClean="0"/>
              <a:t>O que é o protocolo FTP ?</a:t>
            </a:r>
          </a:p>
          <a:p>
            <a:r>
              <a:rPr lang="pt-BR" dirty="0" smtClean="0"/>
              <a:t>Como funciona o protocolo DNS ?</a:t>
            </a:r>
          </a:p>
          <a:p>
            <a:r>
              <a:rPr lang="pt-BR" dirty="0" smtClean="0"/>
              <a:t>O que é o protocolo SMTP?</a:t>
            </a:r>
          </a:p>
          <a:p>
            <a:r>
              <a:rPr lang="pt-BR" dirty="0" smtClean="0"/>
              <a:t>O que são os protocolos IMAP e POP3?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" y="2486819"/>
            <a:ext cx="2809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5790"/>
            <a:ext cx="6192688" cy="64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Processos clientes e servidores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aplicações WEB processos clientes se comunicam com processos servidores</a:t>
            </a:r>
          </a:p>
          <a:p>
            <a:r>
              <a:rPr lang="pt-BR" dirty="0" smtClean="0"/>
              <a:t>Um browser é um processo cliente e o servidor Web é o processo servidor</a:t>
            </a:r>
          </a:p>
          <a:p>
            <a:r>
              <a:rPr lang="pt-BR" dirty="0" smtClean="0"/>
              <a:t>“Um processo que inicia a conexão é rotulado como cliente e o processo que espera a conexão é dito servidor”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processos utilizam uma interface de rede chamada </a:t>
            </a:r>
            <a:r>
              <a:rPr lang="pt-BR" dirty="0" err="1" smtClean="0"/>
              <a:t>socket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786657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Endereçamento de processos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um processo se comunicar com outro processo em um host diferente ele precisa de duas informações básicas:</a:t>
            </a:r>
          </a:p>
          <a:p>
            <a:pPr lvl="1"/>
            <a:r>
              <a:rPr lang="pt-BR" dirty="0" smtClean="0"/>
              <a:t>O nome ou endereço da máquina hospedeira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Um identificador que especifique o processo no hospedeiro destino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1258</Words>
  <Application>Microsoft Office PowerPoint</Application>
  <PresentationFormat>Apresentação na tela (4:3)</PresentationFormat>
  <Paragraphs>212</Paragraphs>
  <Slides>57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0" baseType="lpstr">
      <vt:lpstr>Arial</vt:lpstr>
      <vt:lpstr>Calibri</vt:lpstr>
      <vt:lpstr>Tema do Office</vt:lpstr>
      <vt:lpstr>Redes de Computadores e Aplicações – Camada de aplicação</vt:lpstr>
      <vt:lpstr>Camada de aplicação</vt:lpstr>
      <vt:lpstr>Camada de aplicação</vt:lpstr>
      <vt:lpstr>Camada de aplicação</vt:lpstr>
      <vt:lpstr>Camada de aplicação</vt:lpstr>
      <vt:lpstr>Apresentação do PowerPoint</vt:lpstr>
      <vt:lpstr>Processos clientes e servidores</vt:lpstr>
      <vt:lpstr>Camada de aplicação</vt:lpstr>
      <vt:lpstr>Endereçamento de processos</vt:lpstr>
      <vt:lpstr>Camada de aplicação</vt:lpstr>
      <vt:lpstr>Camada de aplicação</vt:lpstr>
      <vt:lpstr>Camada de aplicação</vt:lpstr>
      <vt:lpstr>O protocolo HTTP</vt:lpstr>
      <vt:lpstr>HTTP (HyperText Transfer Protocol)</vt:lpstr>
      <vt:lpstr>HTTP (HyperText Transfer Protocol)</vt:lpstr>
      <vt:lpstr>HTTP (HyperText Transfer Protocol)</vt:lpstr>
      <vt:lpstr>HTTP (HyperText Transfer Protocol)</vt:lpstr>
      <vt:lpstr>HTTP (HyperText Transfer Protocol)</vt:lpstr>
      <vt:lpstr>HTTP (HyperText Transfer Protocol)</vt:lpstr>
      <vt:lpstr>HTTP – Formato de mensagem</vt:lpstr>
      <vt:lpstr>Requisição HTTP</vt:lpstr>
      <vt:lpstr>Requisição HTTP</vt:lpstr>
      <vt:lpstr>Requisição HTTP</vt:lpstr>
      <vt:lpstr>Requisição HTTP</vt:lpstr>
      <vt:lpstr>Apresentação do PowerPoint</vt:lpstr>
      <vt:lpstr>Mensagem de resposta HTTP</vt:lpstr>
      <vt:lpstr>Mensagem de resposta HTTP</vt:lpstr>
      <vt:lpstr>Códigos de estado</vt:lpstr>
      <vt:lpstr>Formato de resposta HTTP</vt:lpstr>
      <vt:lpstr>Cookies</vt:lpstr>
      <vt:lpstr>Cookies</vt:lpstr>
      <vt:lpstr>Caches Web</vt:lpstr>
      <vt:lpstr>Cache Web</vt:lpstr>
      <vt:lpstr>Transferência de arquivo: FTP</vt:lpstr>
      <vt:lpstr>Funcionamento FTP</vt:lpstr>
      <vt:lpstr>FTP</vt:lpstr>
      <vt:lpstr>FTP Comandos mais comuns</vt:lpstr>
      <vt:lpstr>DNS (Domain Name System)</vt:lpstr>
      <vt:lpstr>DNS</vt:lpstr>
      <vt:lpstr>DNS</vt:lpstr>
      <vt:lpstr>DNS</vt:lpstr>
      <vt:lpstr>Estrutura DNS</vt:lpstr>
      <vt:lpstr>Estrutura DNS</vt:lpstr>
      <vt:lpstr>Servidores DNS raiz em 2009 </vt:lpstr>
      <vt:lpstr>Consultas DNS</vt:lpstr>
      <vt:lpstr>Apresentação do PowerPoint</vt:lpstr>
      <vt:lpstr>Apresentação do PowerPoint</vt:lpstr>
      <vt:lpstr>Formato da mensagem DNS</vt:lpstr>
      <vt:lpstr>DNS</vt:lpstr>
      <vt:lpstr>Correio eletrônico</vt:lpstr>
      <vt:lpstr>Apresentação do PowerPoint</vt:lpstr>
      <vt:lpstr>Apresentação do PowerPoint</vt:lpstr>
      <vt:lpstr>Correio eletrônico</vt:lpstr>
      <vt:lpstr>POP3</vt:lpstr>
      <vt:lpstr>IMAP</vt:lpstr>
      <vt:lpstr>Exercício</vt:lpstr>
      <vt:lpstr>Dúvidas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e Aplicações</dc:title>
  <dc:creator>Igor</dc:creator>
  <cp:lastModifiedBy>igor carvalho alves</cp:lastModifiedBy>
  <cp:revision>139</cp:revision>
  <dcterms:created xsi:type="dcterms:W3CDTF">2014-04-07T23:47:18Z</dcterms:created>
  <dcterms:modified xsi:type="dcterms:W3CDTF">2015-06-24T11:31:16Z</dcterms:modified>
</cp:coreProperties>
</file>