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38" r:id="rId3"/>
    <p:sldId id="339" r:id="rId4"/>
    <p:sldId id="341" r:id="rId5"/>
    <p:sldId id="34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3" r:id="rId37"/>
    <p:sldId id="374" r:id="rId38"/>
    <p:sldId id="375" r:id="rId39"/>
    <p:sldId id="372" r:id="rId40"/>
    <p:sldId id="376" r:id="rId41"/>
    <p:sldId id="33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78417" autoAdjust="0"/>
  </p:normalViewPr>
  <p:slideViewPr>
    <p:cSldViewPr>
      <p:cViewPr varScale="1">
        <p:scale>
          <a:sx n="58" d="100"/>
          <a:sy n="58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6A19-9ECB-4E74-9F2B-19D2A747A36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26D1-5A41-482B-BE16-C718C54D28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51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26D1-5A41-482B-BE16-C718C54D28E8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18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26D1-5A41-482B-BE16-C718C54D28E8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6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C5C4-AB8C-42D6-B2BF-72BACE1EBA33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25" y="3981450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2348880"/>
            <a:ext cx="1000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de </a:t>
            </a:r>
            <a:r>
              <a:rPr lang="pt-BR" dirty="0"/>
              <a:t>C</a:t>
            </a:r>
            <a:r>
              <a:rPr lang="pt-BR" dirty="0" smtClean="0"/>
              <a:t>omputadores e Aplicações – Camada de Rede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IGOR ALVES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circuitos virtuais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Caminho da origem ao destino se comporta como um circuito telefônico</a:t>
            </a:r>
          </a:p>
          <a:p>
            <a:pPr lvl="1"/>
            <a:r>
              <a:rPr lang="pt-BR" dirty="0" smtClean="0"/>
              <a:t>Em termos de desempenho</a:t>
            </a:r>
          </a:p>
          <a:p>
            <a:pPr lvl="1"/>
            <a:r>
              <a:rPr lang="pt-BR" dirty="0" smtClean="0"/>
              <a:t>Em ações da rede ao longo do caminho da origem ao destino</a:t>
            </a:r>
          </a:p>
          <a:p>
            <a:endParaRPr lang="pt-BR" dirty="0"/>
          </a:p>
          <a:p>
            <a:r>
              <a:rPr lang="pt-BR" dirty="0" smtClean="0"/>
              <a:t>Estabelecimento de cada chamada antes do envio dos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5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pacote precisa identificar o CV</a:t>
            </a:r>
          </a:p>
          <a:p>
            <a:r>
              <a:rPr lang="pt-BR" dirty="0" smtClean="0"/>
              <a:t>Cada roteador no caminho mantem “estado para cada conexão que o atravessa</a:t>
            </a:r>
          </a:p>
          <a:p>
            <a:r>
              <a:rPr lang="pt-BR" dirty="0" smtClean="0"/>
              <a:t>Recursos de enlace podem ser alocados ao CV</a:t>
            </a:r>
          </a:p>
          <a:p>
            <a:pPr lvl="1"/>
            <a:r>
              <a:rPr lang="pt-BR" dirty="0" smtClean="0"/>
              <a:t>Recursos dedicados = serviço previsível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7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de CV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 CV consiste de:</a:t>
            </a:r>
          </a:p>
          <a:p>
            <a:pPr lvl="1"/>
            <a:r>
              <a:rPr lang="pt-BR" dirty="0" smtClean="0"/>
              <a:t>Caminho da origem para o destino</a:t>
            </a:r>
          </a:p>
          <a:p>
            <a:pPr lvl="1"/>
            <a:r>
              <a:rPr lang="pt-BR" dirty="0" smtClean="0"/>
              <a:t>Números (identificadores) de CV</a:t>
            </a:r>
          </a:p>
          <a:p>
            <a:pPr lvl="1"/>
            <a:r>
              <a:rPr lang="pt-BR" dirty="0" smtClean="0"/>
              <a:t>Entradas nas tabelas de repasse</a:t>
            </a:r>
          </a:p>
          <a:p>
            <a:pPr lvl="1"/>
            <a:endParaRPr lang="pt-BR" dirty="0"/>
          </a:p>
          <a:p>
            <a:r>
              <a:rPr lang="pt-BR" dirty="0" smtClean="0"/>
              <a:t>Pacote que pertence a um CV carrega o número do CV ( ao invés do endereço de destino)</a:t>
            </a:r>
          </a:p>
          <a:p>
            <a:r>
              <a:rPr lang="pt-BR" dirty="0" smtClean="0"/>
              <a:t>Número do CV deve ser trocado a cada enlace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repasse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70400" y="866775"/>
            <a:ext cx="4457700" cy="2420938"/>
            <a:chOff x="235" y="1147"/>
            <a:chExt cx="2808" cy="1525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76" name="Oval 1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7" name="Group 1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78" name="Group 1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63" name="Oval 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64" name="Group 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1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5" name="Group 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46" name="Oval 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50" name="Oval 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1" name="Group 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52" name="Group 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33" name="Oval 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Line 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" name="Rectangle 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8" name="Group 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9" name="Group 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66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" name="Line 68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graphicFrame>
          <p:nvGraphicFramePr>
            <p:cNvPr id="18" name="Object 69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0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71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4" name="Text Box 75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6" name="Text Box 77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1</a:t>
              </a:r>
            </a:p>
          </p:txBody>
        </p:sp>
        <p:sp>
          <p:nvSpPr>
            <p:cNvPr id="27" name="Text Box 78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</a:t>
              </a:r>
            </a:p>
          </p:txBody>
        </p:sp>
        <p:sp>
          <p:nvSpPr>
            <p:cNvPr id="28" name="Text Box 79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3</a:t>
              </a:r>
            </a:p>
          </p:txBody>
        </p:sp>
        <p:sp>
          <p:nvSpPr>
            <p:cNvPr id="29" name="Text Box 80"/>
            <p:cNvSpPr txBox="1">
              <a:spLocks noChangeArrowheads="1"/>
            </p:cNvSpPr>
            <p:nvPr/>
          </p:nvSpPr>
          <p:spPr bwMode="auto">
            <a:xfrm>
              <a:off x="478" y="1147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Número do CV</a:t>
              </a:r>
            </a:p>
          </p:txBody>
        </p:sp>
        <p:sp>
          <p:nvSpPr>
            <p:cNvPr id="30" name="Line 81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1" name="Text Box 82"/>
            <p:cNvSpPr txBox="1">
              <a:spLocks noChangeArrowheads="1"/>
            </p:cNvSpPr>
            <p:nvPr/>
          </p:nvSpPr>
          <p:spPr bwMode="auto">
            <a:xfrm>
              <a:off x="235" y="2268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número da</a:t>
              </a:r>
            </a:p>
            <a:p>
              <a:r>
                <a:rPr lang="pt-BR"/>
                <a:t>interface</a:t>
              </a:r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85" name="Line 85"/>
          <p:cNvSpPr>
            <a:spLocks noChangeShapeType="1"/>
          </p:cNvSpPr>
          <p:nvPr/>
        </p:nvSpPr>
        <p:spPr bwMode="auto">
          <a:xfrm>
            <a:off x="336550" y="3668713"/>
            <a:ext cx="8408988" cy="2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303213" y="3302000"/>
            <a:ext cx="845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Interface de entrada  # CV de entrada   Interface de saída   # CV de saída</a:t>
            </a:r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274320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>
            <a:off x="4648200" y="3384550"/>
            <a:ext cx="0" cy="21129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9" name="Line 89"/>
          <p:cNvSpPr>
            <a:spLocks noChangeShapeType="1"/>
          </p:cNvSpPr>
          <p:nvPr/>
        </p:nvSpPr>
        <p:spPr bwMode="auto">
          <a:xfrm>
            <a:off x="6954838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1323975" y="3830638"/>
            <a:ext cx="67516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pt-BR"/>
              <a:t>1                           12                               3                          22</a:t>
            </a:r>
          </a:p>
          <a:p>
            <a:pPr marL="457200" indent="-457200"/>
            <a:r>
              <a:rPr lang="pt-BR"/>
              <a:t>2                          63                               1                           18 </a:t>
            </a:r>
          </a:p>
          <a:p>
            <a:pPr marL="457200" indent="-457200"/>
            <a:r>
              <a:rPr lang="pt-BR"/>
              <a:t>3                           7                                2                           17</a:t>
            </a:r>
          </a:p>
          <a:p>
            <a:pPr marL="457200" indent="-457200"/>
            <a:r>
              <a:rPr lang="pt-BR"/>
              <a:t>1                          97                               3                           87</a:t>
            </a:r>
          </a:p>
          <a:p>
            <a:pPr marL="457200" indent="-457200"/>
            <a:r>
              <a:rPr lang="pt-BR"/>
              <a:t>…                          …                                …                            …</a:t>
            </a:r>
          </a:p>
        </p:txBody>
      </p:sp>
      <p:sp>
        <p:nvSpPr>
          <p:cNvPr id="91" name="Text Box 91"/>
          <p:cNvSpPr txBox="1">
            <a:spLocks noChangeArrowheads="1"/>
          </p:cNvSpPr>
          <p:nvPr/>
        </p:nvSpPr>
        <p:spPr bwMode="auto">
          <a:xfrm>
            <a:off x="1300163" y="4241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255588" y="2395538"/>
            <a:ext cx="3284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u="sng">
                <a:solidFill>
                  <a:srgbClr val="FF0000"/>
                </a:solidFill>
              </a:rPr>
              <a:t>Tabela de repasse</a:t>
            </a:r>
          </a:p>
          <a:p>
            <a:r>
              <a:rPr lang="pt-BR" sz="2400" u="sng">
                <a:solidFill>
                  <a:srgbClr val="FF0000"/>
                </a:solidFill>
              </a:rPr>
              <a:t>no roteador noroeste: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974725" y="5613400"/>
            <a:ext cx="7291388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Roteadores mantêm informação sobre o estado da</a:t>
            </a:r>
          </a:p>
          <a:p>
            <a:r>
              <a:rPr lang="pt-BR" sz="2400">
                <a:solidFill>
                  <a:srgbClr val="FF0000"/>
                </a:solidFill>
              </a:rPr>
              <a:t>conexão!</a:t>
            </a:r>
          </a:p>
        </p:txBody>
      </p:sp>
    </p:spTree>
    <p:extLst>
      <p:ext uri="{BB962C8B-B14F-4D97-AF65-F5344CB8AC3E}">
        <p14:creationId xmlns:p14="http://schemas.microsoft.com/office/powerpoint/2010/main" val="40703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Circuitos Virtuais – Protocolos de sinalização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Usado para estabelecer, manter, destruir CV</a:t>
            </a:r>
          </a:p>
          <a:p>
            <a:endParaRPr lang="pt-BR" dirty="0" smtClean="0"/>
          </a:p>
          <a:p>
            <a:r>
              <a:rPr lang="pt-BR" dirty="0" smtClean="0"/>
              <a:t>Usado em ATM, </a:t>
            </a:r>
            <a:r>
              <a:rPr lang="pt-BR" dirty="0" err="1" smtClean="0"/>
              <a:t>frama</a:t>
            </a:r>
            <a:r>
              <a:rPr lang="pt-BR" dirty="0" smtClean="0"/>
              <a:t>-relay, x.25</a:t>
            </a:r>
          </a:p>
          <a:p>
            <a:endParaRPr lang="pt-BR" dirty="0" smtClean="0"/>
          </a:p>
          <a:p>
            <a:r>
              <a:rPr lang="pt-BR" dirty="0" smtClean="0"/>
              <a:t>Não usados na Internet convencional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0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virtuais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4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6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0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77" name="Group 77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3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0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4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5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7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422275" y="3446463"/>
            <a:ext cx="1643063" cy="1987550"/>
            <a:chOff x="2366" y="929"/>
            <a:chExt cx="987" cy="1252"/>
          </a:xfrm>
        </p:grpSpPr>
        <p:graphicFrame>
          <p:nvGraphicFramePr>
            <p:cNvPr id="92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94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5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6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7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" name="Freeform 102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8" name="Group 108"/>
          <p:cNvGrpSpPr>
            <a:grpSpLocks/>
          </p:cNvGrpSpPr>
          <p:nvPr/>
        </p:nvGrpSpPr>
        <p:grpSpPr bwMode="auto">
          <a:xfrm>
            <a:off x="7280275" y="3617913"/>
            <a:ext cx="1585913" cy="1987550"/>
            <a:chOff x="2366" y="929"/>
            <a:chExt cx="987" cy="1252"/>
          </a:xfrm>
        </p:grpSpPr>
        <p:graphicFrame>
          <p:nvGraphicFramePr>
            <p:cNvPr id="109" name="Object 10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" name="Group 11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111" name="Rectangle 1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" name="Rectangle 1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" name="Rectangle 1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" name="Text Box 1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15" name="Line 1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" name="Line 1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" name="Line 1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" name="Line 1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19" name="Line 119"/>
          <p:cNvSpPr>
            <a:spLocks noChangeShapeType="1"/>
          </p:cNvSpPr>
          <p:nvPr/>
        </p:nvSpPr>
        <p:spPr bwMode="auto">
          <a:xfrm rot="162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0" name="Text Box 120"/>
          <p:cNvSpPr txBox="1">
            <a:spLocks noChangeArrowheads="1"/>
          </p:cNvSpPr>
          <p:nvPr/>
        </p:nvSpPr>
        <p:spPr bwMode="auto">
          <a:xfrm>
            <a:off x="1944688" y="4619625"/>
            <a:ext cx="193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inicia chamada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1" name="Freeform 12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Text Box 122"/>
          <p:cNvSpPr txBox="1">
            <a:spLocks noChangeArrowheads="1"/>
          </p:cNvSpPr>
          <p:nvPr/>
        </p:nvSpPr>
        <p:spPr bwMode="auto">
          <a:xfrm>
            <a:off x="4802188" y="4727575"/>
            <a:ext cx="262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chegada de chamada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" name="Text Box 123"/>
          <p:cNvSpPr txBox="1">
            <a:spLocks noChangeArrowheads="1"/>
          </p:cNvSpPr>
          <p:nvPr/>
        </p:nvSpPr>
        <p:spPr bwMode="auto">
          <a:xfrm>
            <a:off x="5314950" y="4384675"/>
            <a:ext cx="208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chamada aceita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5" name="Text Box 125"/>
          <p:cNvSpPr txBox="1">
            <a:spLocks noChangeArrowheads="1"/>
          </p:cNvSpPr>
          <p:nvPr/>
        </p:nvSpPr>
        <p:spPr bwMode="auto">
          <a:xfrm>
            <a:off x="1897063" y="4376738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conexão completa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6" name="Text Box 126"/>
          <p:cNvSpPr txBox="1">
            <a:spLocks noChangeArrowheads="1"/>
          </p:cNvSpPr>
          <p:nvPr/>
        </p:nvSpPr>
        <p:spPr bwMode="auto">
          <a:xfrm>
            <a:off x="1922463" y="4070350"/>
            <a:ext cx="286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5. começa fluxo de dados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7" name="Text Box 127"/>
          <p:cNvSpPr txBox="1">
            <a:spLocks noChangeArrowheads="1"/>
          </p:cNvSpPr>
          <p:nvPr/>
        </p:nvSpPr>
        <p:spPr bwMode="auto">
          <a:xfrm>
            <a:off x="5189538" y="4033838"/>
            <a:ext cx="2179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6. dados recebidos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29" name="Group 129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159" name="Oval 131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0" name="Line 132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1" name="Line 133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2" name="Rectangle 134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63" name="Oval 135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64" name="Group 136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16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0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1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65" name="Group 140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16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7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8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1" name="Group 144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146" name="Oval 145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7" name="Line 146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8" name="Line 147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50" name="Oval 149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51" name="Group 150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15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7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8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52" name="Group 154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15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4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5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2" name="Group 158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133" name="Oval 159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4" name="Line 160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5" name="Line 161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6" name="Rectangle 162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37" name="Oval 163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38" name="Group 164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14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5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39" name="Group 168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14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1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2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69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121" grpId="0" animBg="1"/>
      <p:bldP spid="122" grpId="0" autoUpdateAnimBg="0"/>
      <p:bldP spid="123" grpId="0" autoUpdateAnimBg="0"/>
      <p:bldP spid="124" grpId="0" animBg="1"/>
      <p:bldP spid="125" grpId="0" autoUpdateAnimBg="0"/>
      <p:bldP spid="126" grpId="0" autoUpdateAnimBg="0"/>
      <p:bldP spid="127" grpId="0" autoUpdateAnimBg="0"/>
      <p:bldP spid="1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 de </a:t>
            </a:r>
            <a:r>
              <a:rPr lang="pt-BR" dirty="0" err="1" smtClean="0"/>
              <a:t>Datagramas</a:t>
            </a:r>
            <a:r>
              <a:rPr lang="pt-BR" dirty="0"/>
              <a:t> </a:t>
            </a:r>
            <a:r>
              <a:rPr lang="pt-BR" dirty="0" smtClean="0"/>
              <a:t>– O modelo da Internet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requer estabelecimento de chamada de rede</a:t>
            </a:r>
          </a:p>
          <a:p>
            <a:r>
              <a:rPr lang="pt-BR" dirty="0" smtClean="0"/>
              <a:t>Roteadores: não guardam estado sobre conexões fim-a-fim</a:t>
            </a:r>
          </a:p>
          <a:p>
            <a:r>
              <a:rPr lang="pt-BR" dirty="0" smtClean="0"/>
              <a:t>Pacotes são repassados tipicamente usando endereços de destino</a:t>
            </a:r>
          </a:p>
          <a:p>
            <a:r>
              <a:rPr lang="pt-BR" dirty="0" smtClean="0"/>
              <a:t>Dois pacotes entre mesma origem e destino podem seguir caminhos diferentes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5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</a:t>
            </a:r>
            <a:r>
              <a:rPr lang="pt-BR" dirty="0" err="1" smtClean="0"/>
              <a:t>Datagrama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52800" y="50784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990975" y="537210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97263" y="5546725"/>
            <a:ext cx="501650" cy="233363"/>
            <a:chOff x="3600" y="219"/>
            <a:chExt cx="360" cy="175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3849688" y="6184900"/>
            <a:ext cx="501650" cy="233363"/>
            <a:chOff x="3600" y="219"/>
            <a:chExt cx="360" cy="175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4524375" y="5241925"/>
            <a:ext cx="501650" cy="233363"/>
            <a:chOff x="3600" y="219"/>
            <a:chExt cx="360" cy="175"/>
          </a:xfrm>
        </p:grpSpPr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4446588" y="5907088"/>
            <a:ext cx="500062" cy="233362"/>
            <a:chOff x="3600" y="219"/>
            <a:chExt cx="360" cy="175"/>
          </a:xfrm>
        </p:grpSpPr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5081588" y="6203950"/>
            <a:ext cx="501650" cy="233363"/>
            <a:chOff x="3600" y="219"/>
            <a:chExt cx="360" cy="175"/>
          </a:xfrm>
        </p:grpSpPr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4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6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0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77" name="Group 77"/>
          <p:cNvGrpSpPr>
            <a:grpSpLocks/>
          </p:cNvGrpSpPr>
          <p:nvPr/>
        </p:nvGrpSpPr>
        <p:grpSpPr bwMode="auto">
          <a:xfrm>
            <a:off x="5526088" y="5548313"/>
            <a:ext cx="501650" cy="233362"/>
            <a:chOff x="3600" y="219"/>
            <a:chExt cx="360" cy="175"/>
          </a:xfrm>
        </p:grpSpPr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3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0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4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5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7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92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94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5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6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7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" name="Freeform 102"/>
          <p:cNvSpPr>
            <a:spLocks/>
          </p:cNvSpPr>
          <p:nvPr/>
        </p:nvSpPr>
        <p:spPr bwMode="auto">
          <a:xfrm>
            <a:off x="5032375" y="5365750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3967163" y="575786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4914900" y="5734050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581650" y="578802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346575" y="632142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3810000" y="578167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8" name="Group 108"/>
          <p:cNvGrpSpPr>
            <a:grpSpLocks/>
          </p:cNvGrpSpPr>
          <p:nvPr/>
        </p:nvGrpSpPr>
        <p:grpSpPr bwMode="auto">
          <a:xfrm>
            <a:off x="7261225" y="3913188"/>
            <a:ext cx="1566863" cy="1987550"/>
            <a:chOff x="2366" y="929"/>
            <a:chExt cx="987" cy="1252"/>
          </a:xfrm>
        </p:grpSpPr>
        <p:graphicFrame>
          <p:nvGraphicFramePr>
            <p:cNvPr id="109" name="Object 10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" name="Group 11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111" name="Rectangle 1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" name="Rectangle 1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" name="Rectangle 1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" name="Text Box 1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aplicação</a:t>
                </a:r>
              </a:p>
              <a:p>
                <a:pPr algn="ctr"/>
                <a:r>
                  <a:rPr lang="en-US" sz="2000"/>
                  <a:t>transporte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rede</a:t>
                </a:r>
                <a:endParaRPr lang="en-US" sz="2000"/>
              </a:p>
              <a:p>
                <a:pPr algn="ctr"/>
                <a:r>
                  <a:rPr lang="en-US" sz="2000"/>
                  <a:t>enlace</a:t>
                </a:r>
              </a:p>
              <a:p>
                <a:pPr algn="ctr"/>
                <a:r>
                  <a:rPr lang="en-US" sz="2000"/>
                  <a:t>física</a:t>
                </a:r>
              </a:p>
            </p:txBody>
          </p:sp>
          <p:sp>
            <p:nvSpPr>
              <p:cNvPr id="115" name="Line 1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" name="Line 1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" name="Line 1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" name="Line 1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19" name="Line 119"/>
          <p:cNvSpPr>
            <a:spLocks noChangeShapeType="1"/>
          </p:cNvSpPr>
          <p:nvPr/>
        </p:nvSpPr>
        <p:spPr bwMode="auto">
          <a:xfrm rot="162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0" name="Text Box 120"/>
          <p:cNvSpPr txBox="1">
            <a:spLocks noChangeArrowheads="1"/>
          </p:cNvSpPr>
          <p:nvPr/>
        </p:nvSpPr>
        <p:spPr bwMode="auto">
          <a:xfrm>
            <a:off x="2012950" y="4957763"/>
            <a:ext cx="163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envia dados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1" name="Text Box 121"/>
          <p:cNvSpPr txBox="1">
            <a:spLocks noChangeArrowheads="1"/>
          </p:cNvSpPr>
          <p:nvPr/>
        </p:nvSpPr>
        <p:spPr bwMode="auto">
          <a:xfrm>
            <a:off x="5510213" y="5013325"/>
            <a:ext cx="1874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recebe dados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" name="Freeform 12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2147483647 h 414"/>
              <a:gd name="T4" fmla="*/ 2147483647 w 192"/>
              <a:gd name="T5" fmla="*/ 2147483647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" name="Freeform 12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147483647 h 186"/>
              <a:gd name="T2" fmla="*/ 2147483647 w 384"/>
              <a:gd name="T3" fmla="*/ 2147483647 h 186"/>
              <a:gd name="T4" fmla="*/ 2147483647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24" name="Group 124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8" name="Group 128"/>
          <p:cNvGrpSpPr>
            <a:grpSpLocks/>
          </p:cNvGrpSpPr>
          <p:nvPr/>
        </p:nvGrpSpPr>
        <p:grpSpPr bwMode="auto">
          <a:xfrm>
            <a:off x="3176588" y="5357813"/>
            <a:ext cx="361950" cy="261937"/>
            <a:chOff x="1548" y="3723"/>
            <a:chExt cx="228" cy="165"/>
          </a:xfrm>
        </p:grpSpPr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2" name="Group 132"/>
          <p:cNvGrpSpPr>
            <a:grpSpLocks/>
          </p:cNvGrpSpPr>
          <p:nvPr/>
        </p:nvGrpSpPr>
        <p:grpSpPr bwMode="auto">
          <a:xfrm>
            <a:off x="5048250" y="5248275"/>
            <a:ext cx="361950" cy="261938"/>
            <a:chOff x="1548" y="3723"/>
            <a:chExt cx="228" cy="165"/>
          </a:xfrm>
        </p:grpSpPr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6" name="Group 136"/>
          <p:cNvGrpSpPr>
            <a:grpSpLocks/>
          </p:cNvGrpSpPr>
          <p:nvPr/>
        </p:nvGrpSpPr>
        <p:grpSpPr bwMode="auto">
          <a:xfrm>
            <a:off x="4524375" y="6186488"/>
            <a:ext cx="361950" cy="261937"/>
            <a:chOff x="1548" y="3723"/>
            <a:chExt cx="228" cy="165"/>
          </a:xfrm>
        </p:grpSpPr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0" name="Group 140"/>
          <p:cNvGrpSpPr>
            <a:grpSpLocks/>
          </p:cNvGrpSpPr>
          <p:nvPr/>
        </p:nvGrpSpPr>
        <p:grpSpPr bwMode="auto">
          <a:xfrm>
            <a:off x="4105275" y="5710238"/>
            <a:ext cx="361950" cy="261937"/>
            <a:chOff x="1548" y="3723"/>
            <a:chExt cx="228" cy="165"/>
          </a:xfrm>
        </p:grpSpPr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4" name="Group 14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76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1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repasse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243"/>
          <p:cNvGrpSpPr>
            <a:grpSpLocks/>
          </p:cNvGrpSpPr>
          <p:nvPr/>
        </p:nvGrpSpPr>
        <p:grpSpPr bwMode="auto">
          <a:xfrm>
            <a:off x="3851275" y="4408700"/>
            <a:ext cx="2847975" cy="1481137"/>
            <a:chOff x="291" y="3093"/>
            <a:chExt cx="1794" cy="933"/>
          </a:xfrm>
        </p:grpSpPr>
        <p:grpSp>
          <p:nvGrpSpPr>
            <p:cNvPr id="5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9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0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45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6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7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6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6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5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6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3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6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7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4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5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5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1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8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40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43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4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1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2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32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6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3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2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24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27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8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5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7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8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72" name="Freeform 11"/>
          <p:cNvSpPr>
            <a:spLocks/>
          </p:cNvSpPr>
          <p:nvPr/>
        </p:nvSpPr>
        <p:spPr bwMode="auto">
          <a:xfrm>
            <a:off x="2397125" y="3654637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2176463" y="1328950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" name="Oval 13"/>
          <p:cNvSpPr>
            <a:spLocks noChangeArrowheads="1"/>
          </p:cNvSpPr>
          <p:nvPr/>
        </p:nvSpPr>
        <p:spPr bwMode="auto">
          <a:xfrm>
            <a:off x="2513013" y="1381337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" name="Rectangle 105"/>
          <p:cNvSpPr>
            <a:spLocks noChangeArrowheads="1"/>
          </p:cNvSpPr>
          <p:nvPr/>
        </p:nvSpPr>
        <p:spPr bwMode="auto">
          <a:xfrm>
            <a:off x="2457450" y="4718262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6" name="Rectangle 106"/>
          <p:cNvSpPr>
            <a:spLocks noChangeArrowheads="1"/>
          </p:cNvSpPr>
          <p:nvPr/>
        </p:nvSpPr>
        <p:spPr bwMode="auto">
          <a:xfrm>
            <a:off x="2433638" y="4742075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7" name="Line 107"/>
          <p:cNvSpPr>
            <a:spLocks noChangeShapeType="1"/>
          </p:cNvSpPr>
          <p:nvPr/>
        </p:nvSpPr>
        <p:spPr bwMode="auto">
          <a:xfrm>
            <a:off x="3459163" y="4873837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8" name="Rectangle 111"/>
          <p:cNvSpPr>
            <a:spLocks noChangeArrowheads="1"/>
          </p:cNvSpPr>
          <p:nvPr/>
        </p:nvSpPr>
        <p:spPr bwMode="auto">
          <a:xfrm>
            <a:off x="3062288" y="4745250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9" name="Text Box 112"/>
          <p:cNvSpPr txBox="1">
            <a:spLocks noChangeArrowheads="1"/>
          </p:cNvSpPr>
          <p:nvPr/>
        </p:nvSpPr>
        <p:spPr bwMode="auto">
          <a:xfrm>
            <a:off x="3014663" y="4718262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80" name="Text Box 113"/>
          <p:cNvSpPr txBox="1">
            <a:spLocks noChangeArrowheads="1"/>
          </p:cNvSpPr>
          <p:nvPr/>
        </p:nvSpPr>
        <p:spPr bwMode="auto">
          <a:xfrm>
            <a:off x="1041725" y="4046750"/>
            <a:ext cx="3090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endereço IP de destino no</a:t>
            </a:r>
          </a:p>
          <a:p>
            <a:pPr eaLnBrk="1" hangingPunct="1"/>
            <a:r>
              <a:rPr lang="pt-BR" sz="1600" dirty="0" smtClean="0"/>
              <a:t>cabeçalho do pacote que chega</a:t>
            </a:r>
            <a:endParaRPr lang="en-US" sz="1600" dirty="0"/>
          </a:p>
        </p:txBody>
      </p:sp>
      <p:sp>
        <p:nvSpPr>
          <p:cNvPr id="81" name="Line 114"/>
          <p:cNvSpPr>
            <a:spLocks noChangeShapeType="1"/>
          </p:cNvSpPr>
          <p:nvPr/>
        </p:nvSpPr>
        <p:spPr bwMode="auto">
          <a:xfrm flipH="1">
            <a:off x="2681288" y="5004012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" name="Text Box 115"/>
          <p:cNvSpPr txBox="1">
            <a:spLocks noChangeArrowheads="1"/>
          </p:cNvSpPr>
          <p:nvPr/>
        </p:nvSpPr>
        <p:spPr bwMode="auto">
          <a:xfrm>
            <a:off x="2454007" y="1538500"/>
            <a:ext cx="21898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err="1" smtClean="0"/>
              <a:t>algoritmo</a:t>
            </a:r>
            <a:r>
              <a:rPr lang="en-US" sz="1400" dirty="0" smtClean="0"/>
              <a:t> de </a:t>
            </a:r>
            <a:r>
              <a:rPr lang="en-US" sz="1400" dirty="0" err="1" smtClean="0"/>
              <a:t>roteamento</a:t>
            </a:r>
            <a:endParaRPr lang="en-US" sz="1400" dirty="0" smtClean="0"/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387600" y="2275100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" name="Text Box 117"/>
          <p:cNvSpPr txBox="1">
            <a:spLocks noChangeArrowheads="1"/>
          </p:cNvSpPr>
          <p:nvPr/>
        </p:nvSpPr>
        <p:spPr bwMode="auto">
          <a:xfrm>
            <a:off x="2514388" y="2238587"/>
            <a:ext cx="2024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err="1" smtClean="0"/>
              <a:t>tabela</a:t>
            </a:r>
            <a:r>
              <a:rPr lang="en-US" sz="1400" dirty="0" smtClean="0"/>
              <a:t> de </a:t>
            </a:r>
            <a:r>
              <a:rPr lang="en-US" sz="1400" dirty="0" err="1" smtClean="0"/>
              <a:t>repasse</a:t>
            </a:r>
            <a:r>
              <a:rPr lang="en-US" sz="1400" dirty="0" smtClean="0"/>
              <a:t> local</a:t>
            </a:r>
          </a:p>
        </p:txBody>
      </p:sp>
      <p:sp>
        <p:nvSpPr>
          <p:cNvPr id="85" name="Text Box 118"/>
          <p:cNvSpPr txBox="1">
            <a:spLocks noChangeArrowheads="1"/>
          </p:cNvSpPr>
          <p:nvPr/>
        </p:nvSpPr>
        <p:spPr bwMode="auto">
          <a:xfrm>
            <a:off x="2430463" y="2486237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err="1" smtClean="0"/>
              <a:t>endereço</a:t>
            </a:r>
            <a:r>
              <a:rPr lang="en-US" sz="1400" dirty="0" smtClean="0"/>
              <a:t> </a:t>
            </a:r>
            <a:r>
              <a:rPr lang="en-US" sz="1400" dirty="0" err="1" smtClean="0"/>
              <a:t>dest</a:t>
            </a:r>
            <a:endParaRPr lang="en-US" sz="1400" dirty="0" smtClean="0"/>
          </a:p>
        </p:txBody>
      </p:sp>
      <p:sp>
        <p:nvSpPr>
          <p:cNvPr id="86" name="Text Box 119"/>
          <p:cNvSpPr txBox="1">
            <a:spLocks noChangeArrowheads="1"/>
          </p:cNvSpPr>
          <p:nvPr/>
        </p:nvSpPr>
        <p:spPr bwMode="auto">
          <a:xfrm>
            <a:off x="3597275" y="2487825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link </a:t>
            </a:r>
            <a:r>
              <a:rPr lang="en-US" sz="1400" dirty="0" err="1" smtClean="0"/>
              <a:t>saída</a:t>
            </a:r>
            <a:endParaRPr lang="en-US" sz="1400" dirty="0" smtClean="0"/>
          </a:p>
        </p:txBody>
      </p:sp>
      <p:sp>
        <p:nvSpPr>
          <p:cNvPr id="87" name="Line 120"/>
          <p:cNvSpPr>
            <a:spLocks noChangeShapeType="1"/>
          </p:cNvSpPr>
          <p:nvPr/>
        </p:nvSpPr>
        <p:spPr bwMode="auto">
          <a:xfrm>
            <a:off x="3695700" y="2498937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8" name="Text Box 121"/>
          <p:cNvSpPr txBox="1">
            <a:spLocks noChangeArrowheads="1"/>
          </p:cNvSpPr>
          <p:nvPr/>
        </p:nvSpPr>
        <p:spPr bwMode="auto">
          <a:xfrm>
            <a:off x="2303865" y="2770400"/>
            <a:ext cx="14029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 err="1" smtClean="0"/>
              <a:t>faixa-endereços</a:t>
            </a:r>
            <a:r>
              <a:rPr lang="en-US" sz="1200" dirty="0" smtClean="0"/>
              <a:t> 1</a:t>
            </a:r>
          </a:p>
          <a:p>
            <a:pPr algn="r" eaLnBrk="1" hangingPunct="1">
              <a:defRPr/>
            </a:pPr>
            <a:r>
              <a:rPr lang="en-US" sz="1200" dirty="0" err="1"/>
              <a:t>faixa-endereços</a:t>
            </a:r>
            <a:r>
              <a:rPr lang="en-US" sz="1200" dirty="0" smtClean="0"/>
              <a:t> 2</a:t>
            </a:r>
          </a:p>
          <a:p>
            <a:pPr algn="r" eaLnBrk="1" hangingPunct="1">
              <a:defRPr/>
            </a:pPr>
            <a:r>
              <a:rPr lang="en-US" sz="1200" dirty="0" err="1"/>
              <a:t>faixa-endereços</a:t>
            </a:r>
            <a:r>
              <a:rPr lang="en-US" sz="1200" dirty="0" smtClean="0"/>
              <a:t> 3</a:t>
            </a:r>
          </a:p>
          <a:p>
            <a:pPr algn="r" eaLnBrk="1" hangingPunct="1">
              <a:defRPr/>
            </a:pPr>
            <a:r>
              <a:rPr lang="en-US" sz="1200" dirty="0" err="1"/>
              <a:t>faixa-endereços</a:t>
            </a:r>
            <a:r>
              <a:rPr lang="en-US" sz="1200" dirty="0" smtClean="0"/>
              <a:t> 4</a:t>
            </a:r>
          </a:p>
        </p:txBody>
      </p:sp>
      <p:sp>
        <p:nvSpPr>
          <p:cNvPr id="89" name="Text Box 122"/>
          <p:cNvSpPr txBox="1">
            <a:spLocks noChangeArrowheads="1"/>
          </p:cNvSpPr>
          <p:nvPr/>
        </p:nvSpPr>
        <p:spPr bwMode="auto">
          <a:xfrm>
            <a:off x="3711575" y="2770400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90" name="Line 123"/>
          <p:cNvSpPr>
            <a:spLocks noChangeShapeType="1"/>
          </p:cNvSpPr>
          <p:nvPr/>
        </p:nvSpPr>
        <p:spPr bwMode="auto">
          <a:xfrm>
            <a:off x="2409825" y="2751350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1" name="Line 124"/>
          <p:cNvSpPr>
            <a:spLocks noChangeShapeType="1"/>
          </p:cNvSpPr>
          <p:nvPr/>
        </p:nvSpPr>
        <p:spPr bwMode="auto">
          <a:xfrm>
            <a:off x="2392363" y="2503700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" name="AutoShape 125"/>
          <p:cNvSpPr>
            <a:spLocks noChangeArrowheads="1"/>
          </p:cNvSpPr>
          <p:nvPr/>
        </p:nvSpPr>
        <p:spPr bwMode="auto">
          <a:xfrm rot="5400000">
            <a:off x="3466306" y="1993319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3" name="Line 126"/>
          <p:cNvSpPr>
            <a:spLocks noChangeShapeType="1"/>
          </p:cNvSpPr>
          <p:nvPr/>
        </p:nvSpPr>
        <p:spPr bwMode="auto">
          <a:xfrm>
            <a:off x="2843213" y="4435687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4" name="Freeform 127"/>
          <p:cNvSpPr>
            <a:spLocks/>
          </p:cNvSpPr>
          <p:nvPr/>
        </p:nvSpPr>
        <p:spPr bwMode="auto">
          <a:xfrm>
            <a:off x="3916363" y="4926225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Freeform 128"/>
          <p:cNvSpPr>
            <a:spLocks/>
          </p:cNvSpPr>
          <p:nvPr/>
        </p:nvSpPr>
        <p:spPr bwMode="auto">
          <a:xfrm flipH="1">
            <a:off x="6249988" y="4489662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" name="Freeform 129"/>
          <p:cNvSpPr>
            <a:spLocks/>
          </p:cNvSpPr>
          <p:nvPr/>
        </p:nvSpPr>
        <p:spPr bwMode="auto">
          <a:xfrm flipH="1">
            <a:off x="5240338" y="4216612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7" name="Freeform 130"/>
          <p:cNvSpPr>
            <a:spLocks/>
          </p:cNvSpPr>
          <p:nvPr/>
        </p:nvSpPr>
        <p:spPr bwMode="auto">
          <a:xfrm flipH="1" flipV="1">
            <a:off x="5908675" y="5762837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" name="Freeform 131"/>
          <p:cNvSpPr>
            <a:spLocks/>
          </p:cNvSpPr>
          <p:nvPr/>
        </p:nvSpPr>
        <p:spPr bwMode="auto">
          <a:xfrm flipH="1" flipV="1">
            <a:off x="4559300" y="5746962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9" name="Freeform 132"/>
          <p:cNvSpPr>
            <a:spLocks/>
          </p:cNvSpPr>
          <p:nvPr/>
        </p:nvSpPr>
        <p:spPr bwMode="auto">
          <a:xfrm flipH="1" flipV="1">
            <a:off x="5199063" y="5454862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0" name="Group 133"/>
          <p:cNvGrpSpPr>
            <a:grpSpLocks/>
          </p:cNvGrpSpPr>
          <p:nvPr/>
        </p:nvGrpSpPr>
        <p:grpSpPr bwMode="auto">
          <a:xfrm>
            <a:off x="5248275" y="3772112"/>
            <a:ext cx="550863" cy="452438"/>
            <a:chOff x="2886" y="1668"/>
            <a:chExt cx="347" cy="285"/>
          </a:xfrm>
        </p:grpSpPr>
        <p:sp>
          <p:nvSpPr>
            <p:cNvPr id="101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6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8" name="Group 141"/>
          <p:cNvGrpSpPr>
            <a:grpSpLocks/>
          </p:cNvGrpSpPr>
          <p:nvPr/>
        </p:nvGrpSpPr>
        <p:grpSpPr bwMode="auto">
          <a:xfrm>
            <a:off x="6261100" y="4045162"/>
            <a:ext cx="550863" cy="452438"/>
            <a:chOff x="2886" y="1668"/>
            <a:chExt cx="347" cy="285"/>
          </a:xfrm>
        </p:grpSpPr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6" name="Group 149"/>
          <p:cNvGrpSpPr>
            <a:grpSpLocks/>
          </p:cNvGrpSpPr>
          <p:nvPr/>
        </p:nvGrpSpPr>
        <p:grpSpPr bwMode="auto">
          <a:xfrm>
            <a:off x="5891213" y="6121612"/>
            <a:ext cx="550862" cy="452438"/>
            <a:chOff x="2886" y="1668"/>
            <a:chExt cx="347" cy="285"/>
          </a:xfrm>
        </p:grpSpPr>
        <p:sp>
          <p:nvSpPr>
            <p:cNvPr id="117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4" name="Group 157"/>
          <p:cNvGrpSpPr>
            <a:grpSpLocks/>
          </p:cNvGrpSpPr>
          <p:nvPr/>
        </p:nvGrpSpPr>
        <p:grpSpPr bwMode="auto">
          <a:xfrm>
            <a:off x="5195888" y="5902537"/>
            <a:ext cx="550862" cy="452438"/>
            <a:chOff x="2886" y="1668"/>
            <a:chExt cx="347" cy="285"/>
          </a:xfrm>
        </p:grpSpPr>
        <p:sp>
          <p:nvSpPr>
            <p:cNvPr id="125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2" name="Group 165"/>
          <p:cNvGrpSpPr>
            <a:grpSpLocks/>
          </p:cNvGrpSpPr>
          <p:nvPr/>
        </p:nvGrpSpPr>
        <p:grpSpPr bwMode="auto">
          <a:xfrm>
            <a:off x="4540250" y="6094625"/>
            <a:ext cx="550863" cy="452437"/>
            <a:chOff x="2886" y="1668"/>
            <a:chExt cx="347" cy="285"/>
          </a:xfrm>
        </p:grpSpPr>
        <p:sp>
          <p:nvSpPr>
            <p:cNvPr id="133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176"/>
          <p:cNvGrpSpPr>
            <a:grpSpLocks/>
          </p:cNvGrpSpPr>
          <p:nvPr/>
        </p:nvGrpSpPr>
        <p:grpSpPr bwMode="auto">
          <a:xfrm>
            <a:off x="3492500" y="1335300"/>
            <a:ext cx="4986338" cy="1887537"/>
            <a:chOff x="2037" y="708"/>
            <a:chExt cx="3471" cy="1189"/>
          </a:xfrm>
        </p:grpSpPr>
        <p:sp>
          <p:nvSpPr>
            <p:cNvPr id="141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104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4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bilhões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de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endereços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IP,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ao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invés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de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listar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endereços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destino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individuais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lista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i="1" dirty="0" err="1" smtClean="0">
                  <a:solidFill>
                    <a:srgbClr val="000099"/>
                  </a:solidFill>
                  <a:latin typeface="Gill Sans MT" charset="0"/>
                </a:rPr>
                <a:t>faixa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de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endereços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(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entradas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agregáveis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 da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charset="0"/>
                </a:rPr>
                <a:t>tabela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charset="0"/>
                </a:rPr>
                <a:t>)</a:t>
              </a:r>
            </a:p>
          </p:txBody>
        </p:sp>
        <p:sp>
          <p:nvSpPr>
            <p:cNvPr id="142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3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repasse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3727" y="1281758"/>
            <a:ext cx="5285421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Times New Roman" charset="0"/>
              </a:rPr>
              <a:t>Faixa</a:t>
            </a:r>
            <a:r>
              <a:rPr lang="en-US" b="1" dirty="0" smtClean="0">
                <a:latin typeface="Arial" charset="0"/>
                <a:ea typeface="ＭＳ Ｐゴシック" charset="0"/>
                <a:cs typeface="Times New Roman" charset="0"/>
              </a:rPr>
              <a:t> de </a:t>
            </a:r>
            <a:r>
              <a:rPr lang="en-US" b="1" dirty="0" err="1" smtClean="0">
                <a:latin typeface="Arial" charset="0"/>
                <a:ea typeface="ＭＳ Ｐゴシック" charset="0"/>
                <a:cs typeface="Times New Roman" charset="0"/>
              </a:rPr>
              <a:t>endereços</a:t>
            </a:r>
            <a:r>
              <a:rPr lang="en-US" b="1" dirty="0" smtClean="0">
                <a:latin typeface="Arial" charset="0"/>
                <a:ea typeface="ＭＳ Ｐゴシック" charset="0"/>
                <a:cs typeface="Times New Roman" charset="0"/>
              </a:rPr>
              <a:t> de </a:t>
            </a:r>
            <a:r>
              <a:rPr lang="en-US" b="1" dirty="0" err="1" smtClean="0">
                <a:latin typeface="Arial" charset="0"/>
                <a:ea typeface="ＭＳ Ｐゴシック" charset="0"/>
                <a:cs typeface="Times New Roman" charset="0"/>
              </a:rPr>
              <a:t>destino</a:t>
            </a:r>
            <a:endParaRPr lang="en-US" b="1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b="1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11001000 00010111 00010000 00000000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até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11001000 00010111 00010111 11111111</a:t>
            </a:r>
          </a:p>
          <a:p>
            <a:pPr algn="just">
              <a:defRPr/>
            </a:pPr>
            <a:endParaRPr lang="en-US" b="1" dirty="0">
              <a:latin typeface="Courier New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11001000 00010111 00011000 00000000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dirty="0" err="1">
                <a:latin typeface="Arial" charset="0"/>
                <a:ea typeface="ＭＳ Ｐゴシック" charset="0"/>
                <a:cs typeface="Times New Roman" charset="0"/>
              </a:rPr>
              <a:t>até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11001000 00010111 00011000 11111111  </a:t>
            </a:r>
          </a:p>
          <a:p>
            <a:pPr algn="just">
              <a:defRPr/>
            </a:pP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11001000 00010111 00011001 00000000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dirty="0" err="1">
                <a:latin typeface="Arial" charset="0"/>
                <a:ea typeface="ＭＳ Ｐゴシック" charset="0"/>
                <a:cs typeface="Times New Roman" charset="0"/>
              </a:rPr>
              <a:t>até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Times New Roman" charset="0"/>
              </a:rPr>
              <a:t>11001000 00010111 00011111 11111111  </a:t>
            </a:r>
          </a:p>
          <a:p>
            <a:pPr algn="just">
              <a:defRPr/>
            </a:pPr>
            <a:endParaRPr lang="en-US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caso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contrário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7480" y="1257430"/>
            <a:ext cx="146706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Interface de </a:t>
            </a:r>
          </a:p>
          <a:p>
            <a:pPr algn="just"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Times New Roman" charset="0"/>
              </a:rPr>
              <a:t>saída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u="sng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0</a:t>
            </a: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1</a:t>
            </a: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2</a:t>
            </a: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3 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endParaRPr lang="en-US" b="1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5150" y="5945456"/>
            <a:ext cx="7792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 smtClean="0">
                <a:solidFill>
                  <a:srgbClr val="CC0000"/>
                </a:solidFill>
                <a:latin typeface="+mj-lt"/>
              </a:rPr>
              <a:t>P:</a:t>
            </a:r>
            <a:r>
              <a:rPr lang="en-US" sz="2000" dirty="0" smtClean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mas o que fazer se as faixas não forem assim tão arrumadas?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4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Transporta segmentos da estação remetente a receptora</a:t>
            </a:r>
          </a:p>
          <a:p>
            <a:endParaRPr lang="pt-BR" dirty="0" smtClean="0"/>
          </a:p>
          <a:p>
            <a:r>
              <a:rPr lang="pt-BR" dirty="0" smtClean="0"/>
              <a:t>No lado do remetente encapsula segmentos dentro de um </a:t>
            </a:r>
            <a:r>
              <a:rPr lang="pt-BR" dirty="0" err="1" smtClean="0"/>
              <a:t>datagrama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 lado receptor entrega os segmentos para a camada de transporte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19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repasse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0290" y="2913014"/>
            <a:ext cx="52854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Arial" charset="0"/>
                <a:ea typeface="ＭＳ Ｐゴシック" charset="0"/>
                <a:cs typeface="Times New Roman" charset="0"/>
              </a:rPr>
              <a:t>Faixa do Endereço de </a:t>
            </a:r>
            <a:r>
              <a:rPr lang="pt-BR" dirty="0"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pt-BR" dirty="0" smtClean="0">
                <a:latin typeface="Arial" charset="0"/>
                <a:ea typeface="ＭＳ Ｐゴシック" charset="0"/>
                <a:cs typeface="Times New Roman" charset="0"/>
              </a:rPr>
              <a:t>estino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Courier New" charset="0"/>
                <a:ea typeface="ＭＳ Ｐゴシック" charset="0"/>
                <a:cs typeface="Times New Roman" charset="0"/>
              </a:rPr>
              <a:t>11001000 00010111 00010*** ********* </a:t>
            </a:r>
            <a:endParaRPr lang="pt-BR" sz="2000" dirty="0" smtClean="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Courier New" charset="0"/>
                <a:ea typeface="ＭＳ Ｐゴシック" charset="0"/>
                <a:cs typeface="Times New Roman" charset="0"/>
              </a:rPr>
              <a:t>11001000 00010111 00011000 *********</a:t>
            </a:r>
            <a:endParaRPr lang="pt-BR" sz="2000" dirty="0" smtClean="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Courier New" charset="0"/>
                <a:ea typeface="ＭＳ Ｐゴシック" charset="0"/>
                <a:cs typeface="Times New Roman" charset="0"/>
              </a:rPr>
              <a:t>11001000 00010111 00011*** *********</a:t>
            </a:r>
            <a:endParaRPr lang="pt-BR" sz="2000" dirty="0" smtClean="0">
              <a:latin typeface="Comic Sans MS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dirty="0" smtClean="0">
                <a:latin typeface="Arial" charset="0"/>
                <a:ea typeface="ＭＳ Ｐゴシック" charset="0"/>
                <a:cs typeface="Times New Roman" charset="0"/>
              </a:rPr>
              <a:t>Caso contrário</a:t>
            </a:r>
            <a:endParaRPr lang="pt-BR" dirty="0">
              <a:latin typeface="Times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dirty="0" smtClean="0">
                <a:latin typeface="Arial" charset="0"/>
                <a:ea typeface="ＭＳ Ｐゴシック" charset="0"/>
              </a:rPr>
              <a:t>ED: 11001000  00010111  00011000  10101010</a:t>
            </a:r>
            <a:r>
              <a:rPr lang="pt-BR" dirty="0" smtClean="0">
                <a:latin typeface="Comic Sans MS" charset="0"/>
                <a:ea typeface="ＭＳ Ｐゴシック" charset="0"/>
              </a:rPr>
              <a:t> </a:t>
            </a:r>
            <a:endParaRPr lang="pt-BR" dirty="0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rgbClr val="000099"/>
                </a:solidFill>
              </a:rPr>
              <a:t>exemplos: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 smtClean="0"/>
              <a:t>ED: 11001000  00010111  00010110  10100001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664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rgbClr val="CC0000"/>
                </a:solidFill>
                <a:latin typeface="Gill Sans MT" charset="0"/>
              </a:rPr>
              <a:t>qual interface?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664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rgbClr val="CC0000"/>
                </a:solidFill>
                <a:latin typeface="Gill Sans MT" charset="0"/>
              </a:rPr>
              <a:t>qual interface?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2800" dirty="0" smtClean="0">
                <a:latin typeface="Gill Sans MT" charset="0"/>
              </a:rPr>
              <a:t>ao buscar por entrada na tabela de repasse por um dado endereço de destino, usa o prefixo </a:t>
            </a:r>
            <a:r>
              <a:rPr lang="pt-BR" sz="2800" i="1" dirty="0" smtClean="0">
                <a:solidFill>
                  <a:srgbClr val="000099"/>
                </a:solidFill>
                <a:latin typeface="Gill Sans MT" charset="0"/>
              </a:rPr>
              <a:t>mais longo </a:t>
            </a:r>
            <a:r>
              <a:rPr lang="pt-BR" sz="2800" dirty="0" smtClean="0">
                <a:latin typeface="Gill Sans MT" charset="0"/>
              </a:rPr>
              <a:t>que casa/bate com o endereço do destino.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362399" y="2965450"/>
            <a:ext cx="214674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dirty="0" smtClean="0"/>
              <a:t>Interface do enlace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0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pt-BR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84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Origens das redes de </a:t>
            </a:r>
            <a:r>
              <a:rPr lang="pt-BR" dirty="0" err="1" smtClean="0"/>
              <a:t>Datagramas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Internet: troca de dados entre computadores</a:t>
            </a:r>
          </a:p>
          <a:p>
            <a:r>
              <a:rPr lang="pt-BR" dirty="0" smtClean="0"/>
              <a:t>Muitos tipos de enlaces</a:t>
            </a:r>
          </a:p>
          <a:p>
            <a:pPr lvl="1"/>
            <a:r>
              <a:rPr lang="pt-BR" dirty="0" smtClean="0"/>
              <a:t>Características diferentes</a:t>
            </a:r>
          </a:p>
          <a:p>
            <a:pPr lvl="1"/>
            <a:r>
              <a:rPr lang="pt-BR" dirty="0" smtClean="0"/>
              <a:t>Serviço uniforme difícil</a:t>
            </a:r>
          </a:p>
          <a:p>
            <a:r>
              <a:rPr lang="pt-BR" dirty="0" smtClean="0"/>
              <a:t>Sistemas Terminais Inteligentes (</a:t>
            </a:r>
            <a:r>
              <a:rPr lang="pt-BR" dirty="0" err="1" smtClean="0"/>
              <a:t>computadore</a:t>
            </a:r>
            <a:r>
              <a:rPr lang="pt-BR" dirty="0" smtClean="0"/>
              <a:t>_</a:t>
            </a:r>
          </a:p>
          <a:p>
            <a:pPr lvl="1"/>
            <a:r>
              <a:rPr lang="pt-BR" dirty="0" smtClean="0"/>
              <a:t>Podem se adaptar, exercer controle, recuperar erros</a:t>
            </a:r>
          </a:p>
          <a:p>
            <a:pPr lvl="1"/>
            <a:r>
              <a:rPr lang="pt-BR" dirty="0" smtClean="0"/>
              <a:t>Núcleo da rede simples, complexidade na borda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4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Origens das redes de Circuitos Virtuais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ATM</a:t>
            </a:r>
          </a:p>
          <a:p>
            <a:r>
              <a:rPr lang="pt-BR" dirty="0" smtClean="0"/>
              <a:t>Evoluiu da telefonia</a:t>
            </a:r>
          </a:p>
          <a:p>
            <a:r>
              <a:rPr lang="pt-BR" dirty="0" smtClean="0"/>
              <a:t>Conversação humana</a:t>
            </a:r>
          </a:p>
          <a:p>
            <a:pPr lvl="1"/>
            <a:r>
              <a:rPr lang="pt-BR" dirty="0" smtClean="0"/>
              <a:t>Temporização estrita, requisitos de confiabilidade</a:t>
            </a:r>
          </a:p>
          <a:p>
            <a:pPr lvl="1"/>
            <a:r>
              <a:rPr lang="pt-BR" dirty="0" smtClean="0"/>
              <a:t>Requer serviço garantido</a:t>
            </a:r>
          </a:p>
          <a:p>
            <a:r>
              <a:rPr lang="pt-BR" dirty="0" smtClean="0"/>
              <a:t>Sistemas terminais “burros”</a:t>
            </a:r>
          </a:p>
          <a:p>
            <a:pPr lvl="1"/>
            <a:r>
              <a:rPr lang="pt-BR" dirty="0" smtClean="0"/>
              <a:t>Telefones</a:t>
            </a:r>
          </a:p>
          <a:p>
            <a:pPr lvl="1"/>
            <a:r>
              <a:rPr lang="pt-BR" dirty="0" smtClean="0"/>
              <a:t>Complexidade dentro da rede</a:t>
            </a:r>
          </a:p>
        </p:txBody>
      </p:sp>
    </p:spTree>
    <p:extLst>
      <p:ext uri="{BB962C8B-B14F-4D97-AF65-F5344CB8AC3E}">
        <p14:creationId xmlns:p14="http://schemas.microsoft.com/office/powerpoint/2010/main" val="2890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2422525"/>
            <a:ext cx="4324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3670300"/>
            <a:ext cx="45037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1250950"/>
            <a:ext cx="45116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Duas funções principais:</a:t>
            </a:r>
          </a:p>
          <a:p>
            <a:endParaRPr lang="pt-BR" dirty="0"/>
          </a:p>
          <a:p>
            <a:r>
              <a:rPr lang="pt-BR" dirty="0" smtClean="0"/>
              <a:t>Rodam algoritmos de roteamento (RIP, OSPF, BGP)</a:t>
            </a:r>
          </a:p>
          <a:p>
            <a:endParaRPr lang="pt-BR" dirty="0"/>
          </a:p>
          <a:p>
            <a:r>
              <a:rPr lang="pt-BR" dirty="0" smtClean="0"/>
              <a:t>Repassam </a:t>
            </a:r>
            <a:r>
              <a:rPr lang="pt-BR" dirty="0" err="1" smtClean="0"/>
              <a:t>datagramas</a:t>
            </a:r>
            <a:r>
              <a:rPr lang="pt-BR" dirty="0" smtClean="0"/>
              <a:t> do enlace de entrada para o de saída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5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819150" cy="457200"/>
          </a:xfrm>
          <a:noFill/>
        </p:spPr>
        <p:txBody>
          <a:bodyPr/>
          <a:lstStyle/>
          <a:p>
            <a:r>
              <a:rPr lang="pt-BR" smtClean="0"/>
              <a:t>4a-</a:t>
            </a:r>
            <a:fld id="{410B03B3-F0F6-4B7C-B2F4-D7064BB4EB07}" type="slidenum">
              <a:rPr lang="pt-BR" smtClean="0"/>
              <a:pPr/>
              <a:t>25</a:t>
            </a:fld>
            <a:endParaRPr lang="pt-BR" smtClean="0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719392" y="3492378"/>
            <a:ext cx="1736727" cy="2343150"/>
            <a:chOff x="2375" y="1882"/>
            <a:chExt cx="1094" cy="1476"/>
          </a:xfrm>
        </p:grpSpPr>
        <p:sp>
          <p:nvSpPr>
            <p:cNvPr id="7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2375" y="2418"/>
              <a:ext cx="1094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Elemento 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comutação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de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pt-BR" dirty="0" smtClean="0"/>
                <a:t>alta-velocidade</a:t>
              </a:r>
            </a:p>
          </p:txBody>
        </p:sp>
      </p:grp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2805113" y="253035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2759476" y="2571627"/>
            <a:ext cx="1668675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pt-BR" dirty="0" smtClean="0"/>
              <a:t>Processador de roteamento</a:t>
            </a:r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>
            <a:off x="3533775" y="304946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744538" y="3506665"/>
            <a:ext cx="2033587" cy="566738"/>
            <a:chOff x="930" y="1989"/>
            <a:chExt cx="1482" cy="357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733425" y="5244978"/>
            <a:ext cx="2058988" cy="566737"/>
            <a:chOff x="930" y="1989"/>
            <a:chExt cx="1482" cy="357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" name="Group 29"/>
          <p:cNvGrpSpPr>
            <a:grpSpLocks/>
          </p:cNvGrpSpPr>
          <p:nvPr/>
        </p:nvGrpSpPr>
        <p:grpSpPr bwMode="auto">
          <a:xfrm rot="2656396">
            <a:off x="1363663" y="4397253"/>
            <a:ext cx="546100" cy="546100"/>
            <a:chOff x="354" y="2715"/>
            <a:chExt cx="344" cy="344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639763" y="5891090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 smtClean="0"/>
              <a:t>portas de entrada</a:t>
            </a:r>
          </a:p>
        </p:txBody>
      </p:sp>
      <p:grpSp>
        <p:nvGrpSpPr>
          <p:cNvPr id="30" name="Group 37"/>
          <p:cNvGrpSpPr>
            <a:grpSpLocks/>
          </p:cNvGrpSpPr>
          <p:nvPr/>
        </p:nvGrpSpPr>
        <p:grpSpPr bwMode="auto">
          <a:xfrm>
            <a:off x="4344988" y="3511428"/>
            <a:ext cx="1957387" cy="566737"/>
            <a:chOff x="-51" y="2454"/>
            <a:chExt cx="1482" cy="357"/>
          </a:xfrm>
        </p:grpSpPr>
        <p:grpSp>
          <p:nvGrpSpPr>
            <p:cNvPr id="31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4364038" y="5244978"/>
            <a:ext cx="2011362" cy="566737"/>
            <a:chOff x="-51" y="2454"/>
            <a:chExt cx="1482" cy="357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4" name="Group 51"/>
          <p:cNvGrpSpPr>
            <a:grpSpLocks/>
          </p:cNvGrpSpPr>
          <p:nvPr/>
        </p:nvGrpSpPr>
        <p:grpSpPr bwMode="auto">
          <a:xfrm rot="2656396">
            <a:off x="5230813" y="4387728"/>
            <a:ext cx="546100" cy="546100"/>
            <a:chOff x="354" y="2715"/>
            <a:chExt cx="344" cy="344"/>
          </a:xfrm>
        </p:grpSpPr>
        <p:sp>
          <p:nvSpPr>
            <p:cNvPr id="45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4664075" y="5932365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 smtClean="0"/>
              <a:t>portas de saída</a:t>
            </a:r>
          </a:p>
        </p:txBody>
      </p:sp>
      <p:cxnSp>
        <p:nvCxnSpPr>
          <p:cNvPr id="50" name="Straight Connector 2"/>
          <p:cNvCxnSpPr>
            <a:cxnSpLocks noChangeShapeType="1"/>
          </p:cNvCxnSpPr>
          <p:nvPr/>
        </p:nvCxnSpPr>
        <p:spPr bwMode="auto">
          <a:xfrm>
            <a:off x="733425" y="330187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6637107" y="3338390"/>
            <a:ext cx="2189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pt-BR" altLang="pt-BR" sz="1600" dirty="0" smtClean="0"/>
              <a:t>plano de repasse dos dados (hardware)</a:t>
            </a:r>
            <a:endParaRPr lang="pt-BR" altLang="pt-BR" sz="1600" dirty="0"/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5849488" y="2671640"/>
            <a:ext cx="2962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pt-BR" altLang="pt-BR" sz="1600" dirty="0" smtClean="0"/>
              <a:t>roteamento, gerência</a:t>
            </a:r>
          </a:p>
          <a:p>
            <a:pPr algn="r"/>
            <a:r>
              <a:rPr lang="pt-BR" altLang="pt-BR" sz="1600" dirty="0" smtClean="0"/>
              <a:t>plano de controle (software)</a:t>
            </a:r>
            <a:endParaRPr lang="pt-BR" altLang="pt-BR" sz="1600" dirty="0"/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>
            <a:off x="2198688" y="2825628"/>
            <a:ext cx="512762" cy="73025"/>
          </a:xfrm>
          <a:custGeom>
            <a:avLst/>
            <a:gdLst>
              <a:gd name="T0" fmla="*/ 488344 w 512919"/>
              <a:gd name="T1" fmla="*/ 73025 h 73266"/>
              <a:gd name="T2" fmla="*/ 512762 w 512919"/>
              <a:gd name="T3" fmla="*/ 0 h 73266"/>
              <a:gd name="T4" fmla="*/ 146503 w 512919"/>
              <a:gd name="T5" fmla="*/ 12171 h 73266"/>
              <a:gd name="T6" fmla="*/ 97669 w 512919"/>
              <a:gd name="T7" fmla="*/ 24342 h 73266"/>
              <a:gd name="T8" fmla="*/ 0 w 512919"/>
              <a:gd name="T9" fmla="*/ 12171 h 73266"/>
              <a:gd name="T10" fmla="*/ 0 w 512919"/>
              <a:gd name="T11" fmla="*/ 12171 h 73266"/>
              <a:gd name="T12" fmla="*/ 512762 w 512919"/>
              <a:gd name="T13" fmla="*/ 1217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t-BR" dirty="0"/>
          </a:p>
        </p:txBody>
      </p:sp>
      <p:cxnSp>
        <p:nvCxnSpPr>
          <p:cNvPr id="54" name="Elbow Connector 13"/>
          <p:cNvCxnSpPr>
            <a:cxnSpLocks noChangeShapeType="1"/>
            <a:endCxn id="22" idx="0"/>
          </p:cNvCxnSpPr>
          <p:nvPr/>
        </p:nvCxnSpPr>
        <p:spPr bwMode="auto">
          <a:xfrm rot="5400000">
            <a:off x="1215231" y="388846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26031" y="2369982"/>
            <a:ext cx="2566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altLang="pt-BR" sz="1200" i="1" dirty="0" smtClean="0"/>
              <a:t>tabelas de repasse são calculadas</a:t>
            </a:r>
          </a:p>
          <a:p>
            <a:r>
              <a:rPr lang="pt-BR" altLang="pt-BR" sz="1200" i="1" dirty="0" smtClean="0"/>
              <a:t>e enviadas para as portas de entrada</a:t>
            </a:r>
            <a:endParaRPr lang="pt-BR" alt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30398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 de entrada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4" descr="f0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95413" y="1304925"/>
            <a:ext cx="7297737" cy="1577975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35350" y="3573463"/>
            <a:ext cx="5400675" cy="272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0"/>
              <a:buNone/>
            </a:pPr>
            <a:r>
              <a:rPr lang="pt-BR" sz="2000" b="1" smtClean="0"/>
              <a:t>Comutação descentralizada</a:t>
            </a:r>
            <a:r>
              <a:rPr lang="pt-BR" sz="2000" i="1" smtClean="0"/>
              <a:t>:</a:t>
            </a:r>
            <a:r>
              <a:rPr lang="pt-BR" sz="2000" smtClean="0"/>
              <a:t> </a:t>
            </a:r>
          </a:p>
          <a:p>
            <a:r>
              <a:rPr lang="pt-BR" sz="1800" smtClean="0"/>
              <a:t>dado o dest. do datagrama, procura porta de saída usando tab. de rotas na memória da porta de entrada</a:t>
            </a:r>
          </a:p>
          <a:p>
            <a:r>
              <a:rPr lang="pt-BR" sz="1800" smtClean="0"/>
              <a:t>meta: completar processamento da porta de entrada na ‘</a:t>
            </a:r>
            <a:r>
              <a:rPr lang="pt-BR" sz="1800" b="1" smtClean="0"/>
              <a:t>velocidade da linha</a:t>
            </a:r>
            <a:r>
              <a:rPr lang="pt-BR" sz="1800" smtClean="0"/>
              <a:t>’</a:t>
            </a:r>
          </a:p>
          <a:p>
            <a:r>
              <a:rPr lang="pt-BR" sz="1800" smtClean="0"/>
              <a:t>filas: se datagramas chegam mais rápido que taxa de re-envio para elemento de comutação</a:t>
            </a:r>
            <a:endParaRPr lang="pt-BR" sz="1800" dirty="0" smtClean="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V="1">
            <a:off x="1489075" y="2620963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5222875" y="2749550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3838" y="3060700"/>
            <a:ext cx="215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dirty="0">
                <a:solidFill>
                  <a:schemeClr val="accent2"/>
                </a:solidFill>
              </a:rPr>
              <a:t>Camada física:</a:t>
            </a:r>
            <a:endParaRPr lang="pt-BR" sz="2000" dirty="0"/>
          </a:p>
          <a:p>
            <a:pPr algn="r"/>
            <a:r>
              <a:rPr lang="pt-BR" sz="2000" dirty="0"/>
              <a:t>recepção de bits</a:t>
            </a:r>
            <a:endParaRPr lang="pt-B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150" y="3789363"/>
            <a:ext cx="2333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000" dirty="0">
                <a:solidFill>
                  <a:schemeClr val="accent2"/>
                </a:solidFill>
              </a:rPr>
              <a:t>Camada de enlace:</a:t>
            </a:r>
          </a:p>
          <a:p>
            <a:pPr algn="r"/>
            <a:r>
              <a:rPr lang="pt-BR" sz="2000" dirty="0"/>
              <a:t>p.ex., Ethernet</a:t>
            </a:r>
          </a:p>
          <a:p>
            <a:pPr algn="r"/>
            <a:r>
              <a:rPr lang="pt-BR" sz="2000" dirty="0"/>
              <a:t>veja capítulo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 de saída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4000500"/>
            <a:ext cx="7772400" cy="2247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i="1" smtClean="0">
                <a:solidFill>
                  <a:srgbClr val="FF0000"/>
                </a:solidFill>
              </a:rPr>
              <a:t>enfileiramento </a:t>
            </a:r>
            <a:r>
              <a:rPr lang="pt-BR" sz="2000" smtClean="0"/>
              <a:t>necessário quando datagramas chegam do elemento de comutação mais rapidamente do que a taxa de transmissão</a:t>
            </a:r>
          </a:p>
          <a:p>
            <a:r>
              <a:rPr lang="pt-BR" sz="2000" i="1" smtClean="0">
                <a:solidFill>
                  <a:srgbClr val="FF0000"/>
                </a:solidFill>
              </a:rPr>
              <a:t>disciplina de escalonamento </a:t>
            </a:r>
            <a:r>
              <a:rPr lang="pt-BR" sz="2000" smtClean="0"/>
              <a:t>escolhe um dos datagramas enfileirados para transmissão</a:t>
            </a:r>
            <a:endParaRPr lang="pt-BR" sz="1600" dirty="0" smtClean="0"/>
          </a:p>
        </p:txBody>
      </p:sp>
      <p:pic>
        <p:nvPicPr>
          <p:cNvPr id="5" name="Picture 8" descr="f0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6313" y="1957388"/>
            <a:ext cx="6886575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camada de rede da Internet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Funções da camada de rede em estações, roteadores</a:t>
            </a:r>
            <a:endParaRPr lang="pt-B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47536" y="2781300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80861" y="2847975"/>
            <a:ext cx="66865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3479536" y="4443413"/>
            <a:ext cx="1225550" cy="1214437"/>
            <a:chOff x="3966" y="2883"/>
            <a:chExt cx="663" cy="765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966" y="3074"/>
              <a:ext cx="6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Tabela de</a:t>
              </a:r>
            </a:p>
            <a:p>
              <a:pPr algn="ctr"/>
              <a:r>
                <a:rPr lang="pt-BR"/>
                <a:t> repasse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371336" y="6410325"/>
            <a:ext cx="67151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399911" y="5867400"/>
            <a:ext cx="6696075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484049" y="3667125"/>
            <a:ext cx="1887537" cy="900113"/>
            <a:chOff x="1175" y="1848"/>
            <a:chExt cx="1189" cy="56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7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Protocolos de rot.</a:t>
              </a:r>
            </a:p>
            <a:p>
              <a:pPr>
                <a:buFontTx/>
                <a:buChar char="•"/>
              </a:pPr>
              <a:r>
                <a:rPr lang="pt-BR" sz="1600"/>
                <a:t>seleção de rotas</a:t>
              </a:r>
            </a:p>
            <a:p>
              <a:pPr>
                <a:buFontTx/>
                <a:buChar char="•"/>
              </a:pPr>
              <a:r>
                <a:rPr lang="pt-BR" sz="1600"/>
                <a:t>RIP, OSPF, BGP</a:t>
              </a:r>
              <a:endParaRPr lang="pt-BR"/>
            </a:p>
          </p:txBody>
        </p:sp>
      </p:grpSp>
      <p:sp>
        <p:nvSpPr>
          <p:cNvPr id="26" name="Freeform 23"/>
          <p:cNvSpPr>
            <a:spLocks/>
          </p:cNvSpPr>
          <p:nvPr/>
        </p:nvSpPr>
        <p:spPr bwMode="auto">
          <a:xfrm>
            <a:off x="2885811" y="4657725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762236" y="3600450"/>
            <a:ext cx="3194050" cy="1181100"/>
            <a:chOff x="102" y="1272"/>
            <a:chExt cx="1919" cy="744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90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protocolo IP </a:t>
              </a:r>
            </a:p>
            <a:p>
              <a:pPr>
                <a:buFontTx/>
                <a:buChar char="•"/>
              </a:pPr>
              <a:r>
                <a:rPr lang="pt-BR" sz="1600"/>
                <a:t>convenções de endereços</a:t>
              </a:r>
            </a:p>
            <a:p>
              <a:pPr>
                <a:buFontTx/>
                <a:buChar char="•"/>
              </a:pPr>
              <a:r>
                <a:rPr lang="pt-BR" sz="1600"/>
                <a:t>formato do datagrama</a:t>
              </a:r>
            </a:p>
            <a:p>
              <a:pPr>
                <a:buFontTx/>
                <a:buChar char="•"/>
              </a:pPr>
              <a:r>
                <a:rPr lang="pt-BR" sz="1600"/>
                <a:t>convenções de manuseio do pct</a:t>
              </a:r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4781286" y="4914900"/>
            <a:ext cx="3124200" cy="890588"/>
            <a:chOff x="72" y="1146"/>
            <a:chExt cx="1260" cy="561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>
                  <a:solidFill>
                    <a:srgbClr val="FF0000"/>
                  </a:solidFill>
                </a:rPr>
                <a:t>protocolo ICMP</a:t>
              </a:r>
            </a:p>
            <a:p>
              <a:pPr>
                <a:buFontTx/>
                <a:buChar char="•"/>
              </a:pPr>
              <a:r>
                <a:rPr lang="pt-BR" sz="1600"/>
                <a:t>relata erros</a:t>
              </a:r>
            </a:p>
            <a:p>
              <a:pPr>
                <a:buFontTx/>
                <a:buChar char="•"/>
              </a:pPr>
              <a:r>
                <a:rPr lang="pt-BR" sz="1600"/>
                <a:t>“sinalização” de roteadores </a:t>
              </a:r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1399911" y="3476625"/>
            <a:ext cx="6677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841361" y="2994025"/>
            <a:ext cx="3233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Camada de transporte: TCP, UDP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12886" y="5984875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Camada de enlace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803386" y="6489700"/>
            <a:ext cx="147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Camada física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4661" y="4265613"/>
            <a:ext cx="1279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400">
                <a:solidFill>
                  <a:srgbClr val="FF0000"/>
                </a:solidFill>
              </a:rPr>
              <a:t>Camada</a:t>
            </a:r>
          </a:p>
          <a:p>
            <a:pPr algn="r"/>
            <a:r>
              <a:rPr lang="pt-BR" sz="2400">
                <a:solidFill>
                  <a:srgbClr val="FF0000"/>
                </a:solidFill>
              </a:rPr>
              <a:t>de rede</a:t>
            </a:r>
            <a:endParaRPr lang="pt-BR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1123686" y="348615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123686" y="5153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pt-BR" dirty="0" smtClean="0"/>
              <a:t>Formato do </a:t>
            </a:r>
            <a:r>
              <a:rPr lang="pt-BR" dirty="0" err="1" smtClean="0"/>
              <a:t>datagrama</a:t>
            </a:r>
            <a:r>
              <a:rPr lang="pt-BR" dirty="0" smtClean="0"/>
              <a:t> IP</a:t>
            </a:r>
            <a:endParaRPr lang="pt-B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7188" y="1455738"/>
            <a:ext cx="3951287" cy="4824412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20988" y="1562100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6375" y="1627188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ver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94263" y="16891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comprimento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814638" y="20796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4754563" y="157162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1325" y="1046163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32 bits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297488" y="128746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10800000">
            <a:off x="2789238" y="129857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44850" y="4516438"/>
            <a:ext cx="3249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/>
              <a:t>dados </a:t>
            </a:r>
          </a:p>
          <a:p>
            <a:pPr algn="ctr"/>
            <a:r>
              <a:rPr lang="pt-BR" sz="2000"/>
              <a:t>(comprimento variável,</a:t>
            </a:r>
          </a:p>
          <a:p>
            <a:pPr algn="ctr"/>
            <a:r>
              <a:rPr lang="pt-BR" sz="2000"/>
              <a:t>tipicamente um segmento </a:t>
            </a:r>
            <a:br>
              <a:rPr lang="pt-BR" sz="2000"/>
            </a:br>
            <a:r>
              <a:rPr lang="pt-BR" sz="2000"/>
              <a:t>TCP ou UDP)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720975" y="21732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ident. 16-bits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2808288" y="35782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2808288" y="405447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91125" y="2541588"/>
            <a:ext cx="120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checksum</a:t>
            </a:r>
            <a:br>
              <a:rPr lang="pt-BR"/>
            </a:br>
            <a:r>
              <a:rPr lang="pt-BR"/>
              <a:t> Internet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43213" y="2513013"/>
            <a:ext cx="88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sobre-</a:t>
            </a:r>
            <a:br>
              <a:rPr lang="pt-BR"/>
            </a:br>
            <a:r>
              <a:rPr lang="pt-BR"/>
              <a:t>vida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46413" y="3192463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endereço IP de origem 32 bits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74650" y="920750"/>
            <a:ext cx="210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número da versão </a:t>
            </a:r>
            <a:br>
              <a:rPr lang="pt-BR"/>
            </a:br>
            <a:r>
              <a:rPr lang="pt-BR"/>
              <a:t>do protocolo IP 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34975" y="1489075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comprimento do</a:t>
            </a:r>
          </a:p>
          <a:p>
            <a:pPr algn="r"/>
            <a:r>
              <a:rPr lang="pt-BR"/>
              <a:t>cabeçalho (bytes)</a:t>
            </a:r>
            <a:endParaRPr lang="pt-BR" sz="1000">
              <a:latin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95263" y="2489200"/>
            <a:ext cx="239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número máximo</a:t>
            </a:r>
          </a:p>
          <a:p>
            <a:pPr algn="r"/>
            <a:r>
              <a:rPr lang="pt-BR"/>
              <a:t>de enlaces restantes</a:t>
            </a:r>
          </a:p>
          <a:p>
            <a:pPr algn="r"/>
            <a:r>
              <a:rPr lang="pt-BR"/>
              <a:t>(decrementado a </a:t>
            </a:r>
          </a:p>
          <a:p>
            <a:pPr algn="r"/>
            <a:r>
              <a:rPr lang="pt-BR"/>
              <a:t>cada roteador)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400300" y="1266825"/>
            <a:ext cx="528638" cy="461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428875" y="1824038"/>
            <a:ext cx="904875" cy="147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067550" y="1870075"/>
            <a:ext cx="1768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para</a:t>
            </a:r>
          </a:p>
          <a:p>
            <a:r>
              <a:rPr lang="pt-BR"/>
              <a:t>fragmentação/</a:t>
            </a:r>
          </a:p>
          <a:p>
            <a:r>
              <a:rPr lang="pt-BR"/>
              <a:t>remontagem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57175" y="3765550"/>
            <a:ext cx="2357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protocolo da camada</a:t>
            </a:r>
            <a:br>
              <a:rPr lang="pt-BR"/>
            </a:br>
            <a:r>
              <a:rPr lang="pt-BR"/>
              <a:t>superior ao qual</a:t>
            </a:r>
          </a:p>
          <a:p>
            <a:pPr algn="r"/>
            <a:r>
              <a:rPr lang="pt-BR"/>
              <a:t>entregar os dados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2543175" y="2809875"/>
            <a:ext cx="1466850" cy="1123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5124450" y="2324100"/>
            <a:ext cx="203835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6505575" y="1457325"/>
            <a:ext cx="638175" cy="409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173413" y="1522413"/>
            <a:ext cx="77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comp.</a:t>
            </a:r>
            <a:br>
              <a:rPr lang="pt-BR"/>
            </a:br>
            <a:r>
              <a:rPr lang="pt-BR"/>
              <a:t>cab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841750" y="1512888"/>
            <a:ext cx="94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tipo de</a:t>
            </a:r>
          </a:p>
          <a:p>
            <a:pPr algn="ctr"/>
            <a:r>
              <a:rPr lang="pt-BR"/>
              <a:t>serviço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3859213" y="1566863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 flipV="1">
            <a:off x="3244850" y="1576388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15875" y="2041525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“tipo” dos dados (DS) </a:t>
            </a:r>
            <a:endParaRPr lang="pt-BR" sz="1000">
              <a:latin typeface="Times New Roman" pitchFamily="18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2447925" y="1838325"/>
            <a:ext cx="1533525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 flipV="1">
            <a:off x="4754563" y="208597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606925" y="2163763"/>
            <a:ext cx="77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Arial" pitchFamily="34" charset="0"/>
              </a:rPr>
              <a:t>bits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 flipV="1">
            <a:off x="5221288" y="207645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264150" y="203041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início do fragmento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H="1" flipV="1">
            <a:off x="6486525" y="2219325"/>
            <a:ext cx="657225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4610100" y="2333625"/>
            <a:ext cx="25146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2808288" y="2587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 flipV="1">
            <a:off x="4754563" y="259080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2789238" y="310197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746500" y="2503488"/>
            <a:ext cx="1065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camada</a:t>
            </a:r>
          </a:p>
          <a:p>
            <a:pPr algn="ctr"/>
            <a:r>
              <a:rPr lang="pt-BR"/>
              <a:t>superior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 flipV="1">
            <a:off x="3802063" y="260032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2524125" y="2776538"/>
            <a:ext cx="552450" cy="90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041650" y="3630613"/>
            <a:ext cx="3487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endereço IP de destino 32 bits</a:t>
            </a:r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2808288" y="45021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3736975" y="4097338"/>
            <a:ext cx="202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Opções (se tiver)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953250" y="4070350"/>
            <a:ext cx="2297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p.ex. marca de </a:t>
            </a:r>
          </a:p>
          <a:p>
            <a:r>
              <a:rPr lang="pt-BR"/>
              <a:t>tempo,</a:t>
            </a:r>
          </a:p>
          <a:p>
            <a:r>
              <a:rPr lang="pt-BR"/>
              <a:t>registrar rota</a:t>
            </a:r>
          </a:p>
          <a:p>
            <a:r>
              <a:rPr lang="pt-BR"/>
              <a:t>seguida, especificar</a:t>
            </a:r>
          </a:p>
          <a:p>
            <a:r>
              <a:rPr lang="pt-BR"/>
              <a:t>lista de roteadores</a:t>
            </a:r>
          </a:p>
          <a:p>
            <a:r>
              <a:rPr lang="pt-BR"/>
              <a:t>a visitar.</a:t>
            </a: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6191250" y="4286250"/>
            <a:ext cx="819150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0488" y="4694238"/>
            <a:ext cx="2644775" cy="2141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u="sng"/>
              <a:t>Quanto </a:t>
            </a:r>
            <a:r>
              <a:rPr lang="pt-BR" sz="2000" i="1" u="sng"/>
              <a:t>overhead</a:t>
            </a:r>
            <a:r>
              <a:rPr lang="pt-BR" sz="2000" u="sng"/>
              <a:t> com o TCP?</a:t>
            </a:r>
            <a:endParaRPr lang="pt-BR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20 bytes do TCP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20 bytes do IP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= 40 bytes +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i="1"/>
              <a:t>overhead</a:t>
            </a:r>
            <a:r>
              <a:rPr lang="pt-BR" sz="2000"/>
              <a:t> cam. aplic.</a:t>
            </a:r>
            <a:endParaRPr lang="pt-BR" sz="2000" i="1"/>
          </a:p>
        </p:txBody>
      </p:sp>
    </p:spTree>
    <p:extLst>
      <p:ext uri="{BB962C8B-B14F-4D97-AF65-F5344CB8AC3E}">
        <p14:creationId xmlns:p14="http://schemas.microsoft.com/office/powerpoint/2010/main" val="34168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Implementada</a:t>
            </a:r>
          </a:p>
          <a:p>
            <a:pPr marL="0" indent="0">
              <a:buNone/>
            </a:pPr>
            <a:r>
              <a:rPr lang="pt-BR" dirty="0" smtClean="0"/>
              <a:t>nos sistemas </a:t>
            </a:r>
          </a:p>
          <a:p>
            <a:pPr marL="0" indent="0">
              <a:buNone/>
            </a:pPr>
            <a:r>
              <a:rPr lang="pt-BR" dirty="0" smtClean="0"/>
              <a:t>finais e nos </a:t>
            </a:r>
          </a:p>
          <a:p>
            <a:pPr marL="0" indent="0">
              <a:buNone/>
            </a:pPr>
            <a:r>
              <a:rPr lang="pt-BR" dirty="0" smtClean="0"/>
              <a:t>roteadores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43000"/>
            <a:ext cx="5638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IP: Fragmentação e Remontagem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enlace de rede tem MTU (unidade máxima de transmissão) – maior tamanho possível de quadro neste enlace.</a:t>
            </a:r>
          </a:p>
          <a:p>
            <a:endParaRPr lang="pt-BR" dirty="0"/>
          </a:p>
          <a:p>
            <a:r>
              <a:rPr lang="pt-BR" dirty="0" smtClean="0"/>
              <a:t>Tipos diferentes de enlace têm </a:t>
            </a:r>
            <a:r>
              <a:rPr lang="pt-BR" dirty="0" err="1" smtClean="0"/>
              <a:t>MTUs</a:t>
            </a:r>
            <a:r>
              <a:rPr lang="pt-BR" dirty="0" smtClean="0"/>
              <a:t> diferentes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56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IP: Fragmentação e Remontagem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Datagrama</a:t>
            </a:r>
            <a:r>
              <a:rPr lang="pt-BR" dirty="0" smtClean="0"/>
              <a:t> IP muito grande dividido (“fragmentado”) dentro da rede</a:t>
            </a:r>
          </a:p>
          <a:p>
            <a:endParaRPr lang="pt-BR" dirty="0"/>
          </a:p>
          <a:p>
            <a:r>
              <a:rPr lang="pt-BR" dirty="0" smtClean="0"/>
              <a:t>Um </a:t>
            </a:r>
            <a:r>
              <a:rPr lang="pt-BR" dirty="0" err="1" smtClean="0"/>
              <a:t>datagrama</a:t>
            </a:r>
            <a:r>
              <a:rPr lang="pt-BR" dirty="0" smtClean="0"/>
              <a:t> vira vários </a:t>
            </a:r>
            <a:r>
              <a:rPr lang="pt-BR" dirty="0" err="1" smtClean="0"/>
              <a:t>datagramas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Remontados apenas no destino final</a:t>
            </a:r>
          </a:p>
          <a:p>
            <a:endParaRPr lang="pt-BR" dirty="0"/>
          </a:p>
          <a:p>
            <a:r>
              <a:rPr lang="pt-BR" dirty="0" smtClean="0"/>
              <a:t>Bits do cabeçalho IP usados para identificar, ordenar fragmentos relacionados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5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Fragmentação e remontagem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193752" y="2300882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787352" y="2680295"/>
            <a:ext cx="649288" cy="1247775"/>
            <a:chOff x="3314" y="1248"/>
            <a:chExt cx="344" cy="694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ClipArt" r:id="rId3" imgW="1305000" imgH="1085760" progId="MS_ClipArt_Gallery.2">
                    <p:embed/>
                  </p:oleObj>
                </mc:Choice>
                <mc:Fallback>
                  <p:oleObj name="ClipArt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ClipArt" r:id="rId5" imgW="1305000" imgH="1085760" progId="MS_ClipArt_Gallery.2">
                    <p:embed/>
                  </p:oleObj>
                </mc:Choice>
                <mc:Fallback>
                  <p:oleObj name="ClipArt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266777" y="3256557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843040" y="2581870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689177" y="2918420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592215" y="2694582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617615" y="3342282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5144790" y="3834407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3850977" y="2886670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3860502" y="2326282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4578052" y="2502495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341390" y="2465982"/>
            <a:ext cx="679450" cy="314325"/>
            <a:chOff x="3600" y="219"/>
            <a:chExt cx="360" cy="175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3358852" y="3123207"/>
            <a:ext cx="679450" cy="314325"/>
            <a:chOff x="3600" y="219"/>
            <a:chExt cx="360" cy="175"/>
          </a:xfrm>
        </p:grpSpPr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5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2" name="Group 53"/>
          <p:cNvGrpSpPr>
            <a:grpSpLocks/>
          </p:cNvGrpSpPr>
          <p:nvPr/>
        </p:nvGrpSpPr>
        <p:grpSpPr bwMode="auto">
          <a:xfrm>
            <a:off x="4328815" y="2673945"/>
            <a:ext cx="676275" cy="314325"/>
            <a:chOff x="3600" y="219"/>
            <a:chExt cx="360" cy="175"/>
          </a:xfrm>
        </p:grpSpPr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8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9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6" name="Group 67"/>
          <p:cNvGrpSpPr>
            <a:grpSpLocks/>
          </p:cNvGrpSpPr>
          <p:nvPr/>
        </p:nvGrpSpPr>
        <p:grpSpPr bwMode="auto">
          <a:xfrm>
            <a:off x="4573290" y="3580407"/>
            <a:ext cx="679450" cy="314325"/>
            <a:chOff x="3600" y="219"/>
            <a:chExt cx="360" cy="175"/>
          </a:xfrm>
        </p:grpSpPr>
        <p:sp>
          <p:nvSpPr>
            <p:cNvPr id="6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0" name="Group 81"/>
          <p:cNvGrpSpPr>
            <a:grpSpLocks/>
          </p:cNvGrpSpPr>
          <p:nvPr/>
        </p:nvGrpSpPr>
        <p:grpSpPr bwMode="auto">
          <a:xfrm>
            <a:off x="4341515" y="5572720"/>
            <a:ext cx="715962" cy="311150"/>
            <a:chOff x="3600" y="219"/>
            <a:chExt cx="360" cy="175"/>
          </a:xfrm>
        </p:grpSpPr>
        <p:sp>
          <p:nvSpPr>
            <p:cNvPr id="81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85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6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1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3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94" name="Group 95"/>
          <p:cNvGrpSpPr>
            <a:grpSpLocks/>
          </p:cNvGrpSpPr>
          <p:nvPr/>
        </p:nvGrpSpPr>
        <p:grpSpPr bwMode="auto">
          <a:xfrm>
            <a:off x="5335290" y="4561482"/>
            <a:ext cx="679450" cy="314325"/>
            <a:chOff x="3600" y="219"/>
            <a:chExt cx="360" cy="175"/>
          </a:xfrm>
        </p:grpSpPr>
        <p:sp>
          <p:nvSpPr>
            <p:cNvPr id="95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9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0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6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1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108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04351"/>
              </p:ext>
            </p:extLst>
          </p:nvPr>
        </p:nvGraphicFramePr>
        <p:xfrm>
          <a:off x="3301702" y="5064720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lipArt" r:id="rId6" imgW="1305000" imgH="1085760" progId="MS_ClipArt_Gallery.2">
                  <p:embed/>
                </p:oleObj>
              </mc:Choice>
              <mc:Fallback>
                <p:oleObj name="ClipArt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702" y="5064720"/>
                        <a:ext cx="5635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Line 110"/>
          <p:cNvSpPr>
            <a:spLocks noChangeShapeType="1"/>
          </p:cNvSpPr>
          <p:nvPr/>
        </p:nvSpPr>
        <p:spPr bwMode="auto">
          <a:xfrm>
            <a:off x="3846215" y="5393332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10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823080"/>
              </p:ext>
            </p:extLst>
          </p:nvPr>
        </p:nvGraphicFramePr>
        <p:xfrm>
          <a:off x="3511252" y="5863232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lipArt" r:id="rId7" imgW="1305000" imgH="1085760" progId="MS_ClipArt_Gallery.2">
                  <p:embed/>
                </p:oleObj>
              </mc:Choice>
              <mc:Fallback>
                <p:oleObj name="ClipArt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252" y="5863232"/>
                        <a:ext cx="5635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Line 112"/>
          <p:cNvSpPr>
            <a:spLocks noChangeShapeType="1"/>
          </p:cNvSpPr>
          <p:nvPr/>
        </p:nvSpPr>
        <p:spPr bwMode="auto">
          <a:xfrm flipV="1">
            <a:off x="4062115" y="6201370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2" name="Group 113"/>
          <p:cNvGrpSpPr>
            <a:grpSpLocks/>
          </p:cNvGrpSpPr>
          <p:nvPr/>
        </p:nvGrpSpPr>
        <p:grpSpPr bwMode="auto">
          <a:xfrm>
            <a:off x="3681115" y="5521920"/>
            <a:ext cx="96837" cy="300037"/>
            <a:chOff x="3842" y="406"/>
            <a:chExt cx="51" cy="167"/>
          </a:xfrm>
        </p:grpSpPr>
        <p:sp>
          <p:nvSpPr>
            <p:cNvPr id="113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4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6" name="Line 117"/>
          <p:cNvSpPr>
            <a:spLocks noChangeShapeType="1"/>
          </p:cNvSpPr>
          <p:nvPr/>
        </p:nvSpPr>
        <p:spPr bwMode="auto">
          <a:xfrm>
            <a:off x="4152602" y="5390157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7" name="Line 118"/>
          <p:cNvSpPr>
            <a:spLocks noChangeShapeType="1"/>
          </p:cNvSpPr>
          <p:nvPr/>
        </p:nvSpPr>
        <p:spPr bwMode="auto">
          <a:xfrm>
            <a:off x="4152602" y="5739407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8" name="Line 119"/>
          <p:cNvSpPr>
            <a:spLocks noChangeShapeType="1"/>
          </p:cNvSpPr>
          <p:nvPr/>
        </p:nvSpPr>
        <p:spPr bwMode="auto">
          <a:xfrm flipH="1">
            <a:off x="5057477" y="4878982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9" name="Group 120"/>
          <p:cNvGrpSpPr>
            <a:grpSpLocks/>
          </p:cNvGrpSpPr>
          <p:nvPr/>
        </p:nvGrpSpPr>
        <p:grpSpPr bwMode="auto">
          <a:xfrm rot="1433392">
            <a:off x="3600152" y="3628032"/>
            <a:ext cx="1028700" cy="171450"/>
            <a:chOff x="4712" y="1742"/>
            <a:chExt cx="648" cy="108"/>
          </a:xfrm>
        </p:grpSpPr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2" name="Group 123"/>
          <p:cNvGrpSpPr>
            <a:grpSpLocks/>
          </p:cNvGrpSpPr>
          <p:nvPr/>
        </p:nvGrpSpPr>
        <p:grpSpPr bwMode="auto">
          <a:xfrm rot="3346875">
            <a:off x="4879677" y="3913783"/>
            <a:ext cx="447675" cy="171450"/>
            <a:chOff x="5078" y="1860"/>
            <a:chExt cx="282" cy="108"/>
          </a:xfrm>
        </p:grpSpPr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5" name="Group 126"/>
          <p:cNvGrpSpPr>
            <a:grpSpLocks/>
          </p:cNvGrpSpPr>
          <p:nvPr/>
        </p:nvGrpSpPr>
        <p:grpSpPr bwMode="auto">
          <a:xfrm rot="3215306">
            <a:off x="5197177" y="4018558"/>
            <a:ext cx="447675" cy="171450"/>
            <a:chOff x="5078" y="1860"/>
            <a:chExt cx="282" cy="108"/>
          </a:xfrm>
        </p:grpSpPr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8" name="Group 129"/>
          <p:cNvGrpSpPr>
            <a:grpSpLocks/>
          </p:cNvGrpSpPr>
          <p:nvPr/>
        </p:nvGrpSpPr>
        <p:grpSpPr bwMode="auto">
          <a:xfrm rot="3051000">
            <a:off x="5549602" y="4139208"/>
            <a:ext cx="447675" cy="171450"/>
            <a:chOff x="5078" y="1860"/>
            <a:chExt cx="282" cy="108"/>
          </a:xfrm>
        </p:grpSpPr>
        <p:sp>
          <p:nvSpPr>
            <p:cNvPr id="129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1" name="Line 132"/>
          <p:cNvSpPr>
            <a:spLocks noChangeShapeType="1"/>
          </p:cNvSpPr>
          <p:nvPr/>
        </p:nvSpPr>
        <p:spPr bwMode="auto">
          <a:xfrm>
            <a:off x="4603452" y="3948707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" name="Line 133"/>
          <p:cNvSpPr>
            <a:spLocks noChangeShapeType="1"/>
          </p:cNvSpPr>
          <p:nvPr/>
        </p:nvSpPr>
        <p:spPr bwMode="auto">
          <a:xfrm>
            <a:off x="5238452" y="4190007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" name="Line 134"/>
          <p:cNvSpPr>
            <a:spLocks noChangeShapeType="1"/>
          </p:cNvSpPr>
          <p:nvPr/>
        </p:nvSpPr>
        <p:spPr bwMode="auto">
          <a:xfrm>
            <a:off x="5562302" y="4288432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4" name="Line 135"/>
          <p:cNvSpPr>
            <a:spLocks noChangeShapeType="1"/>
          </p:cNvSpPr>
          <p:nvPr/>
        </p:nvSpPr>
        <p:spPr bwMode="auto">
          <a:xfrm>
            <a:off x="5930602" y="4402732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Text Box 136"/>
          <p:cNvSpPr txBox="1">
            <a:spLocks noChangeArrowheads="1"/>
          </p:cNvSpPr>
          <p:nvPr/>
        </p:nvSpPr>
        <p:spPr bwMode="auto">
          <a:xfrm>
            <a:off x="5314652" y="2786657"/>
            <a:ext cx="2425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fragmentação: </a:t>
            </a:r>
          </a:p>
          <a:p>
            <a:r>
              <a:rPr lang="pt-BR" sz="1600">
                <a:solidFill>
                  <a:schemeClr val="accent2"/>
                </a:solidFill>
              </a:rPr>
              <a:t>entrada:</a:t>
            </a:r>
            <a:r>
              <a:rPr lang="pt-BR" sz="1600"/>
              <a:t> um datagrama </a:t>
            </a:r>
          </a:p>
          <a:p>
            <a:r>
              <a:rPr lang="pt-BR" sz="1600"/>
              <a:t>	grande</a:t>
            </a:r>
          </a:p>
          <a:p>
            <a:r>
              <a:rPr lang="pt-BR" sz="1600">
                <a:solidFill>
                  <a:schemeClr val="accent2"/>
                </a:solidFill>
              </a:rPr>
              <a:t>saída:</a:t>
            </a:r>
            <a:r>
              <a:rPr lang="pt-BR" sz="1600"/>
              <a:t> 3 datagramas </a:t>
            </a:r>
            <a:br>
              <a:rPr lang="pt-BR" sz="1600"/>
            </a:br>
            <a:r>
              <a:rPr lang="pt-BR" sz="1600"/>
              <a:t>	menores</a:t>
            </a:r>
            <a:endParaRPr lang="pt-BR"/>
          </a:p>
        </p:txBody>
      </p:sp>
      <p:grpSp>
        <p:nvGrpSpPr>
          <p:cNvPr id="136" name="Group 137"/>
          <p:cNvGrpSpPr>
            <a:grpSpLocks/>
          </p:cNvGrpSpPr>
          <p:nvPr/>
        </p:nvGrpSpPr>
        <p:grpSpPr bwMode="auto">
          <a:xfrm rot="-10773343">
            <a:off x="4206577" y="5025032"/>
            <a:ext cx="447675" cy="171450"/>
            <a:chOff x="5078" y="1860"/>
            <a:chExt cx="282" cy="108"/>
          </a:xfrm>
        </p:grpSpPr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9" name="Group 140"/>
          <p:cNvGrpSpPr>
            <a:grpSpLocks/>
          </p:cNvGrpSpPr>
          <p:nvPr/>
        </p:nvGrpSpPr>
        <p:grpSpPr bwMode="auto">
          <a:xfrm rot="-10773343">
            <a:off x="4209752" y="5218707"/>
            <a:ext cx="447675" cy="171450"/>
            <a:chOff x="5078" y="1860"/>
            <a:chExt cx="282" cy="108"/>
          </a:xfrm>
        </p:grpSpPr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2" name="Group 143"/>
          <p:cNvGrpSpPr>
            <a:grpSpLocks/>
          </p:cNvGrpSpPr>
          <p:nvPr/>
        </p:nvGrpSpPr>
        <p:grpSpPr bwMode="auto">
          <a:xfrm rot="-10773343">
            <a:off x="4212927" y="5412382"/>
            <a:ext cx="447675" cy="171450"/>
            <a:chOff x="5078" y="1860"/>
            <a:chExt cx="282" cy="108"/>
          </a:xfrm>
        </p:grpSpPr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5" name="Line 146"/>
          <p:cNvSpPr>
            <a:spLocks noChangeShapeType="1"/>
          </p:cNvSpPr>
          <p:nvPr/>
        </p:nvSpPr>
        <p:spPr bwMode="auto">
          <a:xfrm rot="9691848">
            <a:off x="3962102" y="5082182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6" name="Line 147"/>
          <p:cNvSpPr>
            <a:spLocks noChangeShapeType="1"/>
          </p:cNvSpPr>
          <p:nvPr/>
        </p:nvSpPr>
        <p:spPr bwMode="auto">
          <a:xfrm rot="9691848">
            <a:off x="3952577" y="5256807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7" name="Line 148"/>
          <p:cNvSpPr>
            <a:spLocks noChangeShapeType="1"/>
          </p:cNvSpPr>
          <p:nvPr/>
        </p:nvSpPr>
        <p:spPr bwMode="auto">
          <a:xfrm rot="9691848">
            <a:off x="3955752" y="5463182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8" name="Group 149"/>
          <p:cNvGrpSpPr>
            <a:grpSpLocks/>
          </p:cNvGrpSpPr>
          <p:nvPr/>
        </p:nvGrpSpPr>
        <p:grpSpPr bwMode="auto">
          <a:xfrm rot="10793026">
            <a:off x="2877840" y="4861520"/>
            <a:ext cx="1030287" cy="173037"/>
            <a:chOff x="4712" y="1742"/>
            <a:chExt cx="648" cy="108"/>
          </a:xfrm>
        </p:grpSpPr>
        <p:sp>
          <p:nvSpPr>
            <p:cNvPr id="149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1" name="Line 152"/>
          <p:cNvSpPr>
            <a:spLocks noChangeShapeType="1"/>
          </p:cNvSpPr>
          <p:nvPr/>
        </p:nvSpPr>
        <p:spPr bwMode="auto">
          <a:xfrm rot="9691848">
            <a:off x="2628602" y="4904382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2" name="Text Box 153"/>
          <p:cNvSpPr txBox="1">
            <a:spLocks noChangeArrowheads="1"/>
          </p:cNvSpPr>
          <p:nvPr/>
        </p:nvSpPr>
        <p:spPr bwMode="auto">
          <a:xfrm>
            <a:off x="3268365" y="4515445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remontagem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Fragmentação e remontagem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13163" y="1498600"/>
            <a:ext cx="4248150" cy="660400"/>
            <a:chOff x="3006" y="1208"/>
            <a:chExt cx="2676" cy="41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652" y="122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69" y="122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230" y="1208"/>
              <a:ext cx="5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=4000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4265613" y="3251200"/>
            <a:ext cx="4248150" cy="660400"/>
            <a:chOff x="1566" y="2048"/>
            <a:chExt cx="2676" cy="416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608" y="205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566" y="208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294" y="204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212" y="206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530" y="206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=1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790" y="2048"/>
              <a:ext cx="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=1500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806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310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580" y="209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198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672" y="208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792" y="205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265613" y="4051300"/>
            <a:ext cx="4248150" cy="660400"/>
            <a:chOff x="3006" y="1208"/>
            <a:chExt cx="2676" cy="416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4651" y="122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=185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970" y="122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=1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230" y="1208"/>
              <a:ext cx="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=1500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256088" y="4879975"/>
            <a:ext cx="4248150" cy="660400"/>
            <a:chOff x="3006" y="1208"/>
            <a:chExt cx="2676" cy="416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ID</a:t>
              </a:r>
            </a:p>
            <a:p>
              <a:r>
                <a:rPr lang="pt-BR"/>
                <a:t>=x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4652" y="1220"/>
              <a:ext cx="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início</a:t>
              </a:r>
            </a:p>
            <a:p>
              <a:pPr algn="ctr"/>
              <a:r>
                <a:rPr lang="pt-BR"/>
                <a:t>=370</a:t>
              </a: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3970" y="1220"/>
              <a:ext cx="6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bit_frag</a:t>
              </a:r>
            </a:p>
            <a:p>
              <a:pPr algn="ctr"/>
              <a:r>
                <a:rPr lang="pt-BR"/>
                <a:t>=0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3230" y="1208"/>
              <a:ext cx="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compr</a:t>
              </a:r>
            </a:p>
            <a:p>
              <a:r>
                <a:rPr lang="pt-BR"/>
                <a:t>=1040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6" name="Freeform 55"/>
          <p:cNvSpPr>
            <a:spLocks/>
          </p:cNvSpPr>
          <p:nvPr/>
        </p:nvSpPr>
        <p:spPr bwMode="auto">
          <a:xfrm>
            <a:off x="3827463" y="2257425"/>
            <a:ext cx="333375" cy="2162175"/>
          </a:xfrm>
          <a:custGeom>
            <a:avLst/>
            <a:gdLst>
              <a:gd name="T0" fmla="*/ 0 w 210"/>
              <a:gd name="T1" fmla="*/ 0 h 1362"/>
              <a:gd name="T2" fmla="*/ 0 w 210"/>
              <a:gd name="T3" fmla="*/ 2147483647 h 1362"/>
              <a:gd name="T4" fmla="*/ 2147483647 w 210"/>
              <a:gd name="T5" fmla="*/ 2147483647 h 1362"/>
              <a:gd name="T6" fmla="*/ 0 60000 65536"/>
              <a:gd name="T7" fmla="*/ 0 60000 65536"/>
              <a:gd name="T8" fmla="*/ 0 60000 65536"/>
              <a:gd name="T9" fmla="*/ 0 w 210"/>
              <a:gd name="T10" fmla="*/ 0 h 1362"/>
              <a:gd name="T11" fmla="*/ 210 w 210"/>
              <a:gd name="T12" fmla="*/ 1362 h 1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362">
                <a:moveTo>
                  <a:pt x="0" y="0"/>
                </a:moveTo>
                <a:lnTo>
                  <a:pt x="0" y="1362"/>
                </a:lnTo>
                <a:lnTo>
                  <a:pt x="210" y="85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3827463" y="4391025"/>
            <a:ext cx="361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3836988" y="4400550"/>
            <a:ext cx="333375" cy="790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3802063" y="2336800"/>
            <a:ext cx="307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um datagrama grande vira</a:t>
            </a:r>
          </a:p>
          <a:p>
            <a:r>
              <a:rPr lang="pt-BR">
                <a:solidFill>
                  <a:srgbClr val="FF0000"/>
                </a:solidFill>
              </a:rPr>
              <a:t>vários datagramas menores</a:t>
            </a:r>
            <a:endParaRPr lang="pt-BR"/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u="sng">
                <a:solidFill>
                  <a:srgbClr val="FF0000"/>
                </a:solidFill>
              </a:rPr>
              <a:t>Exemplo</a:t>
            </a:r>
            <a:endParaRPr lang="pt-BR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Datagrama de 4000 bytes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/>
              <a:t>MTU = 1500 bytes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pt-BR" sz="2000"/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1480 bytes de</a:t>
            </a:r>
          </a:p>
          <a:p>
            <a:r>
              <a:rPr lang="pt-BR"/>
              <a:t>dados</a:t>
            </a: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103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início =</a:t>
            </a:r>
          </a:p>
          <a:p>
            <a:r>
              <a:rPr lang="pt-BR"/>
              <a:t>1480/8 </a:t>
            </a: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Endereçamento IP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Endereço IP: identificador de 32-bits para interface de estação, roteador</a:t>
            </a:r>
          </a:p>
          <a:p>
            <a:endParaRPr lang="pt-BR" dirty="0"/>
          </a:p>
          <a:p>
            <a:r>
              <a:rPr lang="pt-BR" dirty="0" smtClean="0"/>
              <a:t>Interface: conexão entre estação, roteador e enlace físico</a:t>
            </a:r>
          </a:p>
          <a:p>
            <a:endParaRPr lang="pt-BR" dirty="0"/>
          </a:p>
          <a:p>
            <a:r>
              <a:rPr lang="pt-BR" dirty="0" smtClean="0"/>
              <a:t>Endereços IP são associados a cada Interface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8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Endereçamento IP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reeform 140"/>
          <p:cNvSpPr>
            <a:spLocks/>
          </p:cNvSpPr>
          <p:nvPr/>
        </p:nvSpPr>
        <p:spPr bwMode="auto">
          <a:xfrm rot="16200000">
            <a:off x="4339331" y="3629521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Freeform 140"/>
          <p:cNvSpPr>
            <a:spLocks/>
          </p:cNvSpPr>
          <p:nvPr/>
        </p:nvSpPr>
        <p:spPr bwMode="auto">
          <a:xfrm rot="10800000">
            <a:off x="5337075" y="2303164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Freeform 140"/>
          <p:cNvSpPr>
            <a:spLocks/>
          </p:cNvSpPr>
          <p:nvPr/>
        </p:nvSpPr>
        <p:spPr bwMode="auto">
          <a:xfrm>
            <a:off x="3301900" y="1885652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684363" y="1715789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950938" y="2676227"/>
            <a:ext cx="920750" cy="276225"/>
            <a:chOff x="3251" y="608"/>
            <a:chExt cx="580" cy="174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789138" y="3671589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889275" y="2801639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4991000" y="3101677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4865588" y="2811164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6014938" y="2411114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6014938" y="3682702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594250" y="3782714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386288" y="2176164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4752875" y="3439814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4140100" y="4712989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 flipH="1" flipV="1">
            <a:off x="5316438" y="4717752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5348188" y="4778077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4105175" y="4782839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4249638" y="3535064"/>
            <a:ext cx="935037" cy="276225"/>
            <a:chOff x="4532" y="1229"/>
            <a:chExt cx="589" cy="174"/>
          </a:xfrm>
        </p:grpSpPr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120800" y="5775027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 = 11011111 00000001 00000001 00000001</a:t>
            </a:r>
            <a:endParaRPr lang="en-US" smtClean="0">
              <a:latin typeface="Comic Sans MS" charset="0"/>
            </a:endParaRPr>
          </a:p>
        </p:txBody>
      </p:sp>
      <p:sp>
        <p:nvSpPr>
          <p:cNvPr id="28" name="Freeform 61"/>
          <p:cNvSpPr>
            <a:spLocks/>
          </p:cNvSpPr>
          <p:nvPr/>
        </p:nvSpPr>
        <p:spPr bwMode="auto">
          <a:xfrm>
            <a:off x="3298725" y="6030614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Freeform 62"/>
          <p:cNvSpPr>
            <a:spLocks/>
          </p:cNvSpPr>
          <p:nvPr/>
        </p:nvSpPr>
        <p:spPr bwMode="auto">
          <a:xfrm>
            <a:off x="4260750" y="6049664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Freeform 63"/>
          <p:cNvSpPr>
            <a:spLocks/>
          </p:cNvSpPr>
          <p:nvPr/>
        </p:nvSpPr>
        <p:spPr bwMode="auto">
          <a:xfrm>
            <a:off x="5225950" y="6052839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Freeform 64"/>
          <p:cNvSpPr>
            <a:spLocks/>
          </p:cNvSpPr>
          <p:nvPr/>
        </p:nvSpPr>
        <p:spPr bwMode="auto">
          <a:xfrm>
            <a:off x="6191150" y="6056014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3497163" y="6251277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</a:t>
            </a:r>
            <a:endParaRPr lang="en-US" smtClean="0">
              <a:latin typeface="Comic Sans MS" charset="0"/>
            </a:endParaRPr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4540150" y="6260802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6497538" y="6260802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5" name="Text Box 68"/>
          <p:cNvSpPr txBox="1">
            <a:spLocks noChangeArrowheads="1"/>
          </p:cNvSpPr>
          <p:nvPr/>
        </p:nvSpPr>
        <p:spPr bwMode="auto">
          <a:xfrm>
            <a:off x="5478363" y="6260802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36" name="Group 73"/>
          <p:cNvGrpSpPr>
            <a:grpSpLocks/>
          </p:cNvGrpSpPr>
          <p:nvPr/>
        </p:nvGrpSpPr>
        <p:grpSpPr bwMode="auto">
          <a:xfrm>
            <a:off x="2509738" y="1961852"/>
            <a:ext cx="641350" cy="558800"/>
            <a:chOff x="-44" y="1473"/>
            <a:chExt cx="981" cy="1105"/>
          </a:xfrm>
        </p:grpSpPr>
        <p:pic>
          <p:nvPicPr>
            <p:cNvPr id="37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9" name="Group 80"/>
          <p:cNvGrpSpPr>
            <a:grpSpLocks/>
          </p:cNvGrpSpPr>
          <p:nvPr/>
        </p:nvGrpSpPr>
        <p:grpSpPr bwMode="auto">
          <a:xfrm>
            <a:off x="2504975" y="2560339"/>
            <a:ext cx="641350" cy="558800"/>
            <a:chOff x="-44" y="1473"/>
            <a:chExt cx="981" cy="1105"/>
          </a:xfrm>
        </p:grpSpPr>
        <p:pic>
          <p:nvPicPr>
            <p:cNvPr id="40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2" name="Group 83"/>
          <p:cNvGrpSpPr>
            <a:grpSpLocks/>
          </p:cNvGrpSpPr>
          <p:nvPr/>
        </p:nvGrpSpPr>
        <p:grpSpPr bwMode="auto">
          <a:xfrm>
            <a:off x="2533550" y="3169939"/>
            <a:ext cx="641350" cy="558800"/>
            <a:chOff x="-44" y="1473"/>
            <a:chExt cx="981" cy="1105"/>
          </a:xfrm>
        </p:grpSpPr>
        <p:pic>
          <p:nvPicPr>
            <p:cNvPr id="43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5" name="Group 87"/>
          <p:cNvGrpSpPr>
            <a:grpSpLocks/>
          </p:cNvGrpSpPr>
          <p:nvPr/>
        </p:nvGrpSpPr>
        <p:grpSpPr bwMode="auto">
          <a:xfrm flipH="1">
            <a:off x="6192738" y="2119014"/>
            <a:ext cx="641350" cy="558800"/>
            <a:chOff x="-44" y="1473"/>
            <a:chExt cx="981" cy="1105"/>
          </a:xfrm>
        </p:grpSpPr>
        <p:pic>
          <p:nvPicPr>
            <p:cNvPr id="4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8" name="Group 90"/>
          <p:cNvGrpSpPr>
            <a:grpSpLocks/>
          </p:cNvGrpSpPr>
          <p:nvPr/>
        </p:nvGrpSpPr>
        <p:grpSpPr bwMode="auto">
          <a:xfrm flipH="1">
            <a:off x="6207025" y="3398539"/>
            <a:ext cx="641350" cy="558800"/>
            <a:chOff x="-44" y="1473"/>
            <a:chExt cx="981" cy="1105"/>
          </a:xfrm>
        </p:grpSpPr>
        <p:pic>
          <p:nvPicPr>
            <p:cNvPr id="49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51" name="Group 93"/>
          <p:cNvGrpSpPr>
            <a:grpSpLocks/>
          </p:cNvGrpSpPr>
          <p:nvPr/>
        </p:nvGrpSpPr>
        <p:grpSpPr bwMode="auto">
          <a:xfrm flipH="1">
            <a:off x="5108475" y="4922539"/>
            <a:ext cx="641350" cy="558800"/>
            <a:chOff x="-44" y="1473"/>
            <a:chExt cx="981" cy="1105"/>
          </a:xfrm>
        </p:grpSpPr>
        <p:pic>
          <p:nvPicPr>
            <p:cNvPr id="5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54" name="Group 96"/>
          <p:cNvGrpSpPr>
            <a:grpSpLocks/>
          </p:cNvGrpSpPr>
          <p:nvPr/>
        </p:nvGrpSpPr>
        <p:grpSpPr bwMode="auto">
          <a:xfrm flipH="1">
            <a:off x="3944838" y="4963814"/>
            <a:ext cx="641350" cy="558800"/>
            <a:chOff x="-44" y="1473"/>
            <a:chExt cx="981" cy="1105"/>
          </a:xfrm>
        </p:grpSpPr>
        <p:pic>
          <p:nvPicPr>
            <p:cNvPr id="55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57" name="Group 99"/>
          <p:cNvGrpSpPr>
            <a:grpSpLocks/>
          </p:cNvGrpSpPr>
          <p:nvPr/>
        </p:nvGrpSpPr>
        <p:grpSpPr bwMode="auto">
          <a:xfrm>
            <a:off x="4373463" y="3057227"/>
            <a:ext cx="698500" cy="355600"/>
            <a:chOff x="4396" y="1245"/>
            <a:chExt cx="672" cy="248"/>
          </a:xfrm>
        </p:grpSpPr>
        <p:sp>
          <p:nvSpPr>
            <p:cNvPr id="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pt-BR" altLang="pt-B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pt-BR" altLang="pt-BR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1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2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" name="Line 5"/>
          <p:cNvSpPr>
            <a:spLocks noChangeShapeType="1"/>
          </p:cNvSpPr>
          <p:nvPr/>
        </p:nvSpPr>
        <p:spPr bwMode="auto">
          <a:xfrm>
            <a:off x="3116163" y="2249189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V="1">
            <a:off x="3151088" y="2988964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3162200" y="3520777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3916263" y="3096914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Endereçamento - Classes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teleco.com.br/imagens/tutoriais/tutorialmvnoimp1_figur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" y="2060848"/>
            <a:ext cx="8827550" cy="38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Subredes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Interfaces de dispositivos com a mesma parte de </a:t>
            </a:r>
            <a:r>
              <a:rPr lang="pt-BR" dirty="0" smtClean="0"/>
              <a:t>rede </a:t>
            </a:r>
            <a:r>
              <a:rPr lang="pt-BR" dirty="0" smtClean="0"/>
              <a:t>nos seus endereços IP.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Podem alcançar um ao outro sem passar por roteador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Subredes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definido pela máscara de rede que divide o endereço IP em endereço da rede e endereço do host.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2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IP reservados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814827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reeform 1285"/>
          <p:cNvSpPr>
            <a:spLocks/>
          </p:cNvSpPr>
          <p:nvPr/>
        </p:nvSpPr>
        <p:spPr bwMode="auto">
          <a:xfrm>
            <a:off x="3923928" y="4085310"/>
            <a:ext cx="1314450" cy="674687"/>
          </a:xfrm>
          <a:custGeom>
            <a:avLst/>
            <a:gdLst>
              <a:gd name="T0" fmla="*/ 962699688 w 828"/>
              <a:gd name="T1" fmla="*/ 75604631 h 425"/>
              <a:gd name="T2" fmla="*/ 932457813 w 828"/>
              <a:gd name="T3" fmla="*/ 75604631 h 425"/>
              <a:gd name="T4" fmla="*/ 317539688 w 828"/>
              <a:gd name="T5" fmla="*/ 80644940 h 425"/>
              <a:gd name="T6" fmla="*/ 15120938 w 828"/>
              <a:gd name="T7" fmla="*/ 317539452 h 425"/>
              <a:gd name="T8" fmla="*/ 231854375 w 828"/>
              <a:gd name="T9" fmla="*/ 690522301 h 425"/>
              <a:gd name="T10" fmla="*/ 735885625 w 828"/>
              <a:gd name="T11" fmla="*/ 967739283 h 425"/>
              <a:gd name="T12" fmla="*/ 1360884375 w 828"/>
              <a:gd name="T13" fmla="*/ 1048384223 h 425"/>
              <a:gd name="T14" fmla="*/ 1759069063 w 828"/>
              <a:gd name="T15" fmla="*/ 831650946 h 425"/>
              <a:gd name="T16" fmla="*/ 1955641250 w 828"/>
              <a:gd name="T17" fmla="*/ 428426245 h 425"/>
              <a:gd name="T18" fmla="*/ 1995963750 w 828"/>
              <a:gd name="T19" fmla="*/ 55443396 h 425"/>
              <a:gd name="T20" fmla="*/ 1411287500 w 828"/>
              <a:gd name="T21" fmla="*/ 95765867 h 425"/>
              <a:gd name="T22" fmla="*/ 962699688 w 828"/>
              <a:gd name="T23" fmla="*/ 75604631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Freeform 1286"/>
          <p:cNvSpPr>
            <a:spLocks/>
          </p:cNvSpPr>
          <p:nvPr/>
        </p:nvSpPr>
        <p:spPr bwMode="auto">
          <a:xfrm>
            <a:off x="3942978" y="2559722"/>
            <a:ext cx="1730375" cy="1125538"/>
          </a:xfrm>
          <a:custGeom>
            <a:avLst/>
            <a:gdLst>
              <a:gd name="T0" fmla="*/ 2147483647 w 765"/>
              <a:gd name="T1" fmla="*/ 216468667 h 459"/>
              <a:gd name="T2" fmla="*/ 2147483647 w 765"/>
              <a:gd name="T3" fmla="*/ 1551366543 h 459"/>
              <a:gd name="T4" fmla="*/ 1422336583 w 765"/>
              <a:gd name="T5" fmla="*/ 2147483647 h 459"/>
              <a:gd name="T6" fmla="*/ 204652469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763656690 h 459"/>
              <a:gd name="T22" fmla="*/ 2147483647 w 765"/>
              <a:gd name="T23" fmla="*/ 21646866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Line 1291"/>
          <p:cNvSpPr>
            <a:spLocks noChangeShapeType="1"/>
          </p:cNvSpPr>
          <p:nvPr/>
        </p:nvSpPr>
        <p:spPr bwMode="auto">
          <a:xfrm>
            <a:off x="4316040" y="4371060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Line 1292"/>
          <p:cNvSpPr>
            <a:spLocks noChangeShapeType="1"/>
          </p:cNvSpPr>
          <p:nvPr/>
        </p:nvSpPr>
        <p:spPr bwMode="auto">
          <a:xfrm>
            <a:off x="4412878" y="4291685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Line 1293"/>
          <p:cNvSpPr>
            <a:spLocks noChangeShapeType="1"/>
          </p:cNvSpPr>
          <p:nvPr/>
        </p:nvSpPr>
        <p:spPr bwMode="auto">
          <a:xfrm flipV="1">
            <a:off x="4649415" y="4377410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" name="Line 1294"/>
          <p:cNvSpPr>
            <a:spLocks noChangeShapeType="1"/>
          </p:cNvSpPr>
          <p:nvPr/>
        </p:nvSpPr>
        <p:spPr bwMode="auto">
          <a:xfrm>
            <a:off x="3347665" y="4298035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Line 1295"/>
          <p:cNvSpPr>
            <a:spLocks noChangeShapeType="1"/>
          </p:cNvSpPr>
          <p:nvPr/>
        </p:nvSpPr>
        <p:spPr bwMode="auto">
          <a:xfrm>
            <a:off x="3642940" y="3145510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" name="Line 1296"/>
          <p:cNvSpPr>
            <a:spLocks noChangeShapeType="1"/>
          </p:cNvSpPr>
          <p:nvPr/>
        </p:nvSpPr>
        <p:spPr bwMode="auto">
          <a:xfrm>
            <a:off x="3209553" y="2961360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" name="Freeform 1297"/>
          <p:cNvSpPr>
            <a:spLocks/>
          </p:cNvSpPr>
          <p:nvPr/>
        </p:nvSpPr>
        <p:spPr bwMode="auto">
          <a:xfrm>
            <a:off x="2417390" y="4936210"/>
            <a:ext cx="3079750" cy="1665287"/>
          </a:xfrm>
          <a:custGeom>
            <a:avLst/>
            <a:gdLst>
              <a:gd name="T0" fmla="*/ 2147483647 w 1940"/>
              <a:gd name="T1" fmla="*/ 65524043 h 1049"/>
              <a:gd name="T2" fmla="*/ 1902718763 w 1940"/>
              <a:gd name="T3" fmla="*/ 315018643 h 1049"/>
              <a:gd name="T4" fmla="*/ 1229836250 w 1940"/>
              <a:gd name="T5" fmla="*/ 171370574 h 1049"/>
              <a:gd name="T6" fmla="*/ 398184688 w 1940"/>
              <a:gd name="T7" fmla="*/ 254534911 h 1049"/>
              <a:gd name="T8" fmla="*/ 35282188 w 1940"/>
              <a:gd name="T9" fmla="*/ 980339693 h 1049"/>
              <a:gd name="T10" fmla="*/ 178931888 w 1940"/>
              <a:gd name="T11" fmla="*/ 1633060760 h 1049"/>
              <a:gd name="T12" fmla="*/ 725805000 w 1940"/>
              <a:gd name="T13" fmla="*/ 1779229778 h 1049"/>
              <a:gd name="T14" fmla="*/ 1431448750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1799391022 h 1049"/>
              <a:gd name="T24" fmla="*/ 2147483647 w 1940"/>
              <a:gd name="T25" fmla="*/ 632558235 h 1049"/>
              <a:gd name="T26" fmla="*/ 2147483647 w 1940"/>
              <a:gd name="T27" fmla="*/ 287297726 h 1049"/>
              <a:gd name="T28" fmla="*/ 2147483647 w 1940"/>
              <a:gd name="T29" fmla="*/ 37801539 h 1049"/>
              <a:gd name="T30" fmla="*/ 2147483647 w 1940"/>
              <a:gd name="T31" fmla="*/ 65524043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Line 1298"/>
          <p:cNvSpPr>
            <a:spLocks noChangeShapeType="1"/>
          </p:cNvSpPr>
          <p:nvPr/>
        </p:nvSpPr>
        <p:spPr bwMode="auto">
          <a:xfrm rot="16200000" flipV="1">
            <a:off x="4716884" y="5808541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1299"/>
          <p:cNvSpPr>
            <a:spLocks noChangeShapeType="1"/>
          </p:cNvSpPr>
          <p:nvPr/>
        </p:nvSpPr>
        <p:spPr bwMode="auto">
          <a:xfrm rot="5400000" flipV="1">
            <a:off x="4911353" y="5998247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" name="Line 1300"/>
          <p:cNvSpPr>
            <a:spLocks noChangeShapeType="1"/>
          </p:cNvSpPr>
          <p:nvPr/>
        </p:nvSpPr>
        <p:spPr bwMode="auto">
          <a:xfrm rot="16200000" flipH="1">
            <a:off x="5019302" y="5596610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" name="Line 1301"/>
          <p:cNvSpPr>
            <a:spLocks noChangeShapeType="1"/>
          </p:cNvSpPr>
          <p:nvPr/>
        </p:nvSpPr>
        <p:spPr bwMode="auto">
          <a:xfrm>
            <a:off x="4277940" y="5255297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" name="Line 1302"/>
          <p:cNvSpPr>
            <a:spLocks noChangeShapeType="1"/>
          </p:cNvSpPr>
          <p:nvPr/>
        </p:nvSpPr>
        <p:spPr bwMode="auto">
          <a:xfrm flipV="1">
            <a:off x="3657228" y="5242597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" name="Line 1303"/>
          <p:cNvSpPr>
            <a:spLocks noChangeShapeType="1"/>
          </p:cNvSpPr>
          <p:nvPr/>
        </p:nvSpPr>
        <p:spPr bwMode="auto">
          <a:xfrm flipV="1">
            <a:off x="3700090" y="5534697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" name="Line 1305"/>
          <p:cNvSpPr>
            <a:spLocks noChangeShapeType="1"/>
          </p:cNvSpPr>
          <p:nvPr/>
        </p:nvSpPr>
        <p:spPr bwMode="auto">
          <a:xfrm>
            <a:off x="3020640" y="5331497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" name="Line 1306"/>
          <p:cNvSpPr>
            <a:spLocks noChangeShapeType="1"/>
          </p:cNvSpPr>
          <p:nvPr/>
        </p:nvSpPr>
        <p:spPr bwMode="auto">
          <a:xfrm flipV="1">
            <a:off x="2761878" y="5568035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1" name="Line 1309"/>
          <p:cNvSpPr>
            <a:spLocks noChangeShapeType="1"/>
          </p:cNvSpPr>
          <p:nvPr/>
        </p:nvSpPr>
        <p:spPr bwMode="auto">
          <a:xfrm flipH="1">
            <a:off x="3187328" y="5623597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Line 1310"/>
          <p:cNvSpPr>
            <a:spLocks noChangeShapeType="1"/>
          </p:cNvSpPr>
          <p:nvPr/>
        </p:nvSpPr>
        <p:spPr bwMode="auto">
          <a:xfrm flipH="1" flipV="1">
            <a:off x="3581028" y="5607722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" name="Line 1311"/>
          <p:cNvSpPr>
            <a:spLocks noChangeShapeType="1"/>
          </p:cNvSpPr>
          <p:nvPr/>
        </p:nvSpPr>
        <p:spPr bwMode="auto">
          <a:xfrm>
            <a:off x="3663578" y="5610897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Line 1313"/>
          <p:cNvSpPr>
            <a:spLocks noChangeShapeType="1"/>
          </p:cNvSpPr>
          <p:nvPr/>
        </p:nvSpPr>
        <p:spPr bwMode="auto">
          <a:xfrm>
            <a:off x="3201615" y="4080547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" name="Line 1314"/>
          <p:cNvSpPr>
            <a:spLocks noChangeShapeType="1"/>
          </p:cNvSpPr>
          <p:nvPr/>
        </p:nvSpPr>
        <p:spPr bwMode="auto">
          <a:xfrm flipV="1">
            <a:off x="4497015" y="3050260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" name="Line 1315"/>
          <p:cNvSpPr>
            <a:spLocks noChangeShapeType="1"/>
          </p:cNvSpPr>
          <p:nvPr/>
        </p:nvSpPr>
        <p:spPr bwMode="auto">
          <a:xfrm>
            <a:off x="4325565" y="3223297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" name="Line 1316"/>
          <p:cNvSpPr>
            <a:spLocks noChangeShapeType="1"/>
          </p:cNvSpPr>
          <p:nvPr/>
        </p:nvSpPr>
        <p:spPr bwMode="auto">
          <a:xfrm flipV="1">
            <a:off x="4497015" y="3120110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" name="Line 1317"/>
          <p:cNvSpPr>
            <a:spLocks noChangeShapeType="1"/>
          </p:cNvSpPr>
          <p:nvPr/>
        </p:nvSpPr>
        <p:spPr bwMode="auto">
          <a:xfrm>
            <a:off x="4862140" y="3118522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" name="Line 1318"/>
          <p:cNvSpPr>
            <a:spLocks noChangeShapeType="1"/>
          </p:cNvSpPr>
          <p:nvPr/>
        </p:nvSpPr>
        <p:spPr bwMode="auto">
          <a:xfrm>
            <a:off x="4516065" y="3424910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" name="Line 1319"/>
          <p:cNvSpPr>
            <a:spLocks noChangeShapeType="1"/>
          </p:cNvSpPr>
          <p:nvPr/>
        </p:nvSpPr>
        <p:spPr bwMode="auto">
          <a:xfrm flipV="1">
            <a:off x="2811090" y="4291685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" name="Line 1320"/>
          <p:cNvSpPr>
            <a:spLocks noChangeShapeType="1"/>
          </p:cNvSpPr>
          <p:nvPr/>
        </p:nvSpPr>
        <p:spPr bwMode="auto">
          <a:xfrm>
            <a:off x="5070103" y="3415385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" name="Line 1321"/>
          <p:cNvSpPr>
            <a:spLocks noChangeShapeType="1"/>
          </p:cNvSpPr>
          <p:nvPr/>
        </p:nvSpPr>
        <p:spPr bwMode="auto">
          <a:xfrm flipH="1">
            <a:off x="4216028" y="3491585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" name="Line 1322"/>
          <p:cNvSpPr>
            <a:spLocks noChangeShapeType="1"/>
          </p:cNvSpPr>
          <p:nvPr/>
        </p:nvSpPr>
        <p:spPr bwMode="auto">
          <a:xfrm flipH="1">
            <a:off x="4808165" y="3491585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" name="Line 1323"/>
          <p:cNvSpPr>
            <a:spLocks noChangeShapeType="1"/>
          </p:cNvSpPr>
          <p:nvPr/>
        </p:nvSpPr>
        <p:spPr bwMode="auto">
          <a:xfrm flipV="1">
            <a:off x="4192215" y="4632997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5" name="Group 1324"/>
          <p:cNvGrpSpPr>
            <a:grpSpLocks/>
          </p:cNvGrpSpPr>
          <p:nvPr/>
        </p:nvGrpSpPr>
        <p:grpSpPr bwMode="auto">
          <a:xfrm flipH="1">
            <a:off x="2695203" y="5091785"/>
            <a:ext cx="414337" cy="373062"/>
            <a:chOff x="2839" y="3501"/>
            <a:chExt cx="755" cy="803"/>
          </a:xfrm>
        </p:grpSpPr>
        <p:pic>
          <p:nvPicPr>
            <p:cNvPr id="36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8" name="Group 1327"/>
          <p:cNvGrpSpPr>
            <a:grpSpLocks/>
          </p:cNvGrpSpPr>
          <p:nvPr/>
        </p:nvGrpSpPr>
        <p:grpSpPr bwMode="auto">
          <a:xfrm flipH="1">
            <a:off x="2377703" y="5512472"/>
            <a:ext cx="482600" cy="406400"/>
            <a:chOff x="2839" y="3501"/>
            <a:chExt cx="755" cy="803"/>
          </a:xfrm>
        </p:grpSpPr>
        <p:pic>
          <p:nvPicPr>
            <p:cNvPr id="39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1" name="Group 1330"/>
          <p:cNvGrpSpPr>
            <a:grpSpLocks/>
          </p:cNvGrpSpPr>
          <p:nvPr/>
        </p:nvGrpSpPr>
        <p:grpSpPr bwMode="auto">
          <a:xfrm flipH="1">
            <a:off x="2855540" y="5814097"/>
            <a:ext cx="427038" cy="349250"/>
            <a:chOff x="2839" y="3501"/>
            <a:chExt cx="755" cy="803"/>
          </a:xfrm>
        </p:grpSpPr>
        <p:pic>
          <p:nvPicPr>
            <p:cNvPr id="42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4" name="Group 1333"/>
          <p:cNvGrpSpPr>
            <a:grpSpLocks/>
          </p:cNvGrpSpPr>
          <p:nvPr/>
        </p:nvGrpSpPr>
        <p:grpSpPr bwMode="auto">
          <a:xfrm>
            <a:off x="3469903" y="5796635"/>
            <a:ext cx="427037" cy="350837"/>
            <a:chOff x="2839" y="3501"/>
            <a:chExt cx="755" cy="803"/>
          </a:xfrm>
        </p:grpSpPr>
        <p:pic>
          <p:nvPicPr>
            <p:cNvPr id="45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pic>
        <p:nvPicPr>
          <p:cNvPr id="47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40" y="2278735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1337"/>
          <p:cNvGrpSpPr>
            <a:grpSpLocks/>
          </p:cNvGrpSpPr>
          <p:nvPr/>
        </p:nvGrpSpPr>
        <p:grpSpPr bwMode="auto">
          <a:xfrm>
            <a:off x="2533278" y="2104110"/>
            <a:ext cx="415925" cy="385762"/>
            <a:chOff x="2751" y="1851"/>
            <a:chExt cx="462" cy="478"/>
          </a:xfrm>
        </p:grpSpPr>
        <p:pic>
          <p:nvPicPr>
            <p:cNvPr id="49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1340"/>
          <p:cNvGrpSpPr>
            <a:grpSpLocks/>
          </p:cNvGrpSpPr>
          <p:nvPr/>
        </p:nvGrpSpPr>
        <p:grpSpPr bwMode="auto">
          <a:xfrm>
            <a:off x="4609728" y="2953422"/>
            <a:ext cx="390525" cy="169863"/>
            <a:chOff x="4650" y="1129"/>
            <a:chExt cx="246" cy="95"/>
          </a:xfrm>
        </p:grpSpPr>
        <p:sp>
          <p:nvSpPr>
            <p:cNvPr id="5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5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8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6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" name="Group 1349"/>
          <p:cNvGrpSpPr>
            <a:grpSpLocks/>
          </p:cNvGrpSpPr>
          <p:nvPr/>
        </p:nvGrpSpPr>
        <p:grpSpPr bwMode="auto">
          <a:xfrm>
            <a:off x="4682753" y="3315372"/>
            <a:ext cx="390525" cy="176213"/>
            <a:chOff x="4650" y="1129"/>
            <a:chExt cx="246" cy="95"/>
          </a:xfrm>
        </p:grpSpPr>
        <p:sp>
          <p:nvSpPr>
            <p:cNvPr id="6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4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67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5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1358"/>
          <p:cNvGrpSpPr>
            <a:grpSpLocks/>
          </p:cNvGrpSpPr>
          <p:nvPr/>
        </p:nvGrpSpPr>
        <p:grpSpPr bwMode="auto">
          <a:xfrm>
            <a:off x="4123953" y="3051847"/>
            <a:ext cx="390525" cy="169863"/>
            <a:chOff x="4650" y="1129"/>
            <a:chExt cx="246" cy="95"/>
          </a:xfrm>
        </p:grpSpPr>
        <p:sp>
          <p:nvSpPr>
            <p:cNvPr id="7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8" name="Group 1367"/>
          <p:cNvGrpSpPr>
            <a:grpSpLocks/>
          </p:cNvGrpSpPr>
          <p:nvPr/>
        </p:nvGrpSpPr>
        <p:grpSpPr bwMode="auto">
          <a:xfrm>
            <a:off x="4135065" y="3315372"/>
            <a:ext cx="390525" cy="169863"/>
            <a:chOff x="4650" y="1129"/>
            <a:chExt cx="246" cy="95"/>
          </a:xfrm>
        </p:grpSpPr>
        <p:sp>
          <p:nvSpPr>
            <p:cNvPr id="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2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85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3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7" name="Line 1376"/>
          <p:cNvSpPr>
            <a:spLocks noChangeShapeType="1"/>
          </p:cNvSpPr>
          <p:nvPr/>
        </p:nvSpPr>
        <p:spPr bwMode="auto">
          <a:xfrm>
            <a:off x="5265365" y="3413797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8" name="Group 1377"/>
          <p:cNvGrpSpPr>
            <a:grpSpLocks/>
          </p:cNvGrpSpPr>
          <p:nvPr/>
        </p:nvGrpSpPr>
        <p:grpSpPr bwMode="auto">
          <a:xfrm>
            <a:off x="4320803" y="4469485"/>
            <a:ext cx="485775" cy="203200"/>
            <a:chOff x="4650" y="1129"/>
            <a:chExt cx="246" cy="95"/>
          </a:xfrm>
        </p:grpSpPr>
        <p:sp>
          <p:nvSpPr>
            <p:cNvPr id="8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2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95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3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4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" name="Group 1386"/>
          <p:cNvGrpSpPr>
            <a:grpSpLocks/>
          </p:cNvGrpSpPr>
          <p:nvPr/>
        </p:nvGrpSpPr>
        <p:grpSpPr bwMode="auto">
          <a:xfrm>
            <a:off x="4001715" y="4188497"/>
            <a:ext cx="485775" cy="203200"/>
            <a:chOff x="4650" y="1129"/>
            <a:chExt cx="246" cy="95"/>
          </a:xfrm>
        </p:grpSpPr>
        <p:sp>
          <p:nvSpPr>
            <p:cNvPr id="9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1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04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2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6" name="Group 1395"/>
          <p:cNvGrpSpPr>
            <a:grpSpLocks/>
          </p:cNvGrpSpPr>
          <p:nvPr/>
        </p:nvGrpSpPr>
        <p:grpSpPr bwMode="auto">
          <a:xfrm>
            <a:off x="4663703" y="4201197"/>
            <a:ext cx="485775" cy="203200"/>
            <a:chOff x="4650" y="1129"/>
            <a:chExt cx="246" cy="95"/>
          </a:xfrm>
        </p:grpSpPr>
        <p:sp>
          <p:nvSpPr>
            <p:cNvPr id="10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0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13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1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5" name="Group 1404"/>
          <p:cNvGrpSpPr>
            <a:grpSpLocks/>
          </p:cNvGrpSpPr>
          <p:nvPr/>
        </p:nvGrpSpPr>
        <p:grpSpPr bwMode="auto">
          <a:xfrm>
            <a:off x="3882653" y="5063210"/>
            <a:ext cx="619125" cy="242887"/>
            <a:chOff x="4650" y="1129"/>
            <a:chExt cx="246" cy="95"/>
          </a:xfrm>
        </p:grpSpPr>
        <p:sp>
          <p:nvSpPr>
            <p:cNvPr id="11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9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22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0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4" name="Group 1413"/>
          <p:cNvGrpSpPr>
            <a:grpSpLocks/>
          </p:cNvGrpSpPr>
          <p:nvPr/>
        </p:nvGrpSpPr>
        <p:grpSpPr bwMode="auto">
          <a:xfrm>
            <a:off x="4516065" y="5361660"/>
            <a:ext cx="619125" cy="242887"/>
            <a:chOff x="4650" y="1129"/>
            <a:chExt cx="246" cy="95"/>
          </a:xfrm>
        </p:grpSpPr>
        <p:sp>
          <p:nvSpPr>
            <p:cNvPr id="12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8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31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9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3" name="Group 1422"/>
          <p:cNvGrpSpPr>
            <a:grpSpLocks/>
          </p:cNvGrpSpPr>
          <p:nvPr/>
        </p:nvGrpSpPr>
        <p:grpSpPr bwMode="auto">
          <a:xfrm>
            <a:off x="3166690" y="5406110"/>
            <a:ext cx="619125" cy="242887"/>
            <a:chOff x="4650" y="1129"/>
            <a:chExt cx="246" cy="95"/>
          </a:xfrm>
        </p:grpSpPr>
        <p:sp>
          <p:nvSpPr>
            <p:cNvPr id="13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3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4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2" name="Group 1431"/>
          <p:cNvGrpSpPr>
            <a:grpSpLocks/>
          </p:cNvGrpSpPr>
          <p:nvPr/>
        </p:nvGrpSpPr>
        <p:grpSpPr bwMode="auto">
          <a:xfrm>
            <a:off x="2973015" y="4198022"/>
            <a:ext cx="390525" cy="169863"/>
            <a:chOff x="4650" y="1129"/>
            <a:chExt cx="246" cy="95"/>
          </a:xfrm>
        </p:grpSpPr>
        <p:sp>
          <p:nvSpPr>
            <p:cNvPr id="14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6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49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7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1" name="Group 1440"/>
          <p:cNvGrpSpPr>
            <a:grpSpLocks/>
          </p:cNvGrpSpPr>
          <p:nvPr/>
        </p:nvGrpSpPr>
        <p:grpSpPr bwMode="auto">
          <a:xfrm>
            <a:off x="3273053" y="3045497"/>
            <a:ext cx="390525" cy="169863"/>
            <a:chOff x="4650" y="1129"/>
            <a:chExt cx="246" cy="95"/>
          </a:xfrm>
        </p:grpSpPr>
        <p:sp>
          <p:nvSpPr>
            <p:cNvPr id="15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5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8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6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7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0" name="Group 1449"/>
          <p:cNvGrpSpPr>
            <a:grpSpLocks/>
          </p:cNvGrpSpPr>
          <p:nvPr/>
        </p:nvGrpSpPr>
        <p:grpSpPr bwMode="auto">
          <a:xfrm>
            <a:off x="2531690" y="4058322"/>
            <a:ext cx="506413" cy="352425"/>
            <a:chOff x="2967" y="478"/>
            <a:chExt cx="788" cy="625"/>
          </a:xfrm>
        </p:grpSpPr>
        <p:pic>
          <p:nvPicPr>
            <p:cNvPr id="161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" name="Group 1452"/>
          <p:cNvGrpSpPr>
            <a:grpSpLocks/>
          </p:cNvGrpSpPr>
          <p:nvPr/>
        </p:nvGrpSpPr>
        <p:grpSpPr bwMode="auto">
          <a:xfrm>
            <a:off x="4052515" y="5561685"/>
            <a:ext cx="563563" cy="420687"/>
            <a:chOff x="2967" y="478"/>
            <a:chExt cx="788" cy="625"/>
          </a:xfrm>
        </p:grpSpPr>
        <p:pic>
          <p:nvPicPr>
            <p:cNvPr id="16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6" name="Group 1455"/>
          <p:cNvGrpSpPr>
            <a:grpSpLocks/>
          </p:cNvGrpSpPr>
          <p:nvPr/>
        </p:nvGrpSpPr>
        <p:grpSpPr bwMode="auto">
          <a:xfrm>
            <a:off x="2980953" y="2402560"/>
            <a:ext cx="457200" cy="631825"/>
            <a:chOff x="742" y="2409"/>
            <a:chExt cx="576" cy="881"/>
          </a:xfrm>
        </p:grpSpPr>
        <p:grpSp>
          <p:nvGrpSpPr>
            <p:cNvPr id="167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pic>
          <p:nvPicPr>
            <p:cNvPr id="168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5" name="Group 1474"/>
          <p:cNvGrpSpPr>
            <a:grpSpLocks/>
          </p:cNvGrpSpPr>
          <p:nvPr/>
        </p:nvGrpSpPr>
        <p:grpSpPr bwMode="auto">
          <a:xfrm>
            <a:off x="5160590" y="5560097"/>
            <a:ext cx="227013" cy="481013"/>
            <a:chOff x="4140" y="429"/>
            <a:chExt cx="1425" cy="2396"/>
          </a:xfrm>
        </p:grpSpPr>
        <p:sp>
          <p:nvSpPr>
            <p:cNvPr id="186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1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16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2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3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14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4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6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12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7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8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10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9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0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3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8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9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8" name="Group 1507"/>
          <p:cNvGrpSpPr>
            <a:grpSpLocks/>
          </p:cNvGrpSpPr>
          <p:nvPr/>
        </p:nvGrpSpPr>
        <p:grpSpPr bwMode="auto">
          <a:xfrm>
            <a:off x="4844678" y="5861722"/>
            <a:ext cx="227012" cy="481013"/>
            <a:chOff x="4140" y="429"/>
            <a:chExt cx="1425" cy="2396"/>
          </a:xfrm>
        </p:grpSpPr>
        <p:sp>
          <p:nvSpPr>
            <p:cNvPr id="219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4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9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0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6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7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8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7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9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5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30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1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3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32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3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1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2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1" name="Group 1540"/>
          <p:cNvGrpSpPr>
            <a:grpSpLocks/>
          </p:cNvGrpSpPr>
          <p:nvPr/>
        </p:nvGrpSpPr>
        <p:grpSpPr bwMode="auto">
          <a:xfrm>
            <a:off x="2222128" y="2600997"/>
            <a:ext cx="534987" cy="407988"/>
            <a:chOff x="877" y="1008"/>
            <a:chExt cx="2747" cy="2591"/>
          </a:xfrm>
        </p:grpSpPr>
        <p:pic>
          <p:nvPicPr>
            <p:cNvPr id="252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3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55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9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1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2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69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3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4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5" name="Group 1564"/>
          <p:cNvGrpSpPr>
            <a:grpSpLocks/>
          </p:cNvGrpSpPr>
          <p:nvPr/>
        </p:nvGrpSpPr>
        <p:grpSpPr bwMode="auto">
          <a:xfrm>
            <a:off x="3792165" y="6044285"/>
            <a:ext cx="474663" cy="407987"/>
            <a:chOff x="877" y="1008"/>
            <a:chExt cx="2747" cy="2591"/>
          </a:xfrm>
        </p:grpSpPr>
        <p:pic>
          <p:nvPicPr>
            <p:cNvPr id="276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79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9" name="Group 1588"/>
          <p:cNvGrpSpPr>
            <a:grpSpLocks/>
          </p:cNvGrpSpPr>
          <p:nvPr/>
        </p:nvGrpSpPr>
        <p:grpSpPr bwMode="auto">
          <a:xfrm>
            <a:off x="2480890" y="3599535"/>
            <a:ext cx="444500" cy="407987"/>
            <a:chOff x="877" y="1008"/>
            <a:chExt cx="2747" cy="2591"/>
          </a:xfrm>
        </p:grpSpPr>
        <p:pic>
          <p:nvPicPr>
            <p:cNvPr id="300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2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303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10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17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2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1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3" name="Group 1612"/>
          <p:cNvGrpSpPr>
            <a:grpSpLocks/>
          </p:cNvGrpSpPr>
          <p:nvPr/>
        </p:nvGrpSpPr>
        <p:grpSpPr bwMode="auto">
          <a:xfrm flipH="1">
            <a:off x="2860303" y="3780510"/>
            <a:ext cx="414337" cy="373062"/>
            <a:chOff x="2839" y="3501"/>
            <a:chExt cx="755" cy="803"/>
          </a:xfrm>
        </p:grpSpPr>
        <p:pic>
          <p:nvPicPr>
            <p:cNvPr id="324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26" name="Group 1615"/>
          <p:cNvGrpSpPr>
            <a:grpSpLocks/>
          </p:cNvGrpSpPr>
          <p:nvPr/>
        </p:nvGrpSpPr>
        <p:grpSpPr bwMode="auto">
          <a:xfrm>
            <a:off x="4227140" y="5980785"/>
            <a:ext cx="474663" cy="407987"/>
            <a:chOff x="877" y="1008"/>
            <a:chExt cx="2747" cy="2591"/>
          </a:xfrm>
        </p:grpSpPr>
        <p:pic>
          <p:nvPicPr>
            <p:cNvPr id="327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330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37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44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5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6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7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9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38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0" name="Group 1046"/>
          <p:cNvGrpSpPr>
            <a:grpSpLocks/>
          </p:cNvGrpSpPr>
          <p:nvPr/>
        </p:nvGrpSpPr>
        <p:grpSpPr bwMode="auto">
          <a:xfrm>
            <a:off x="2576140" y="1710410"/>
            <a:ext cx="1047750" cy="996950"/>
            <a:chOff x="3402" y="719"/>
            <a:chExt cx="660" cy="628"/>
          </a:xfrm>
        </p:grpSpPr>
        <p:sp>
          <p:nvSpPr>
            <p:cNvPr id="35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5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/>
                  <a:t>aplicação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/>
                  <a:t>transporte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>
                    <a:solidFill>
                      <a:schemeClr val="bg1"/>
                    </a:solidFill>
                  </a:rPr>
                  <a:t>rede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/>
                  <a:t>enlace</a:t>
                </a:r>
              </a:p>
              <a:p>
                <a:pPr algn="ctr">
                  <a:defRPr/>
                </a:pPr>
                <a:r>
                  <a:rPr lang="en-US" sz="1000" dirty="0" err="1" smtClean="0"/>
                  <a:t>física</a:t>
                </a:r>
                <a:endParaRPr lang="en-US" sz="2400" dirty="0" smtClean="0"/>
              </a:p>
            </p:txBody>
          </p:sp>
          <p:sp>
            <p:nvSpPr>
              <p:cNvPr id="35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61" name="Group 1047"/>
          <p:cNvGrpSpPr>
            <a:grpSpLocks/>
          </p:cNvGrpSpPr>
          <p:nvPr/>
        </p:nvGrpSpPr>
        <p:grpSpPr bwMode="auto">
          <a:xfrm>
            <a:off x="5271715" y="4717135"/>
            <a:ext cx="1047750" cy="996950"/>
            <a:chOff x="3402" y="719"/>
            <a:chExt cx="660" cy="628"/>
          </a:xfrm>
        </p:grpSpPr>
        <p:sp>
          <p:nvSpPr>
            <p:cNvPr id="36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6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6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/>
                  <a:t>aplicação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/>
                  <a:t>transporte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  <p:sp>
            <p:nvSpPr>
              <p:cNvPr id="36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72" name="Group 1278"/>
          <p:cNvGrpSpPr>
            <a:grpSpLocks/>
          </p:cNvGrpSpPr>
          <p:nvPr/>
        </p:nvGrpSpPr>
        <p:grpSpPr bwMode="auto">
          <a:xfrm>
            <a:off x="3028581" y="2332710"/>
            <a:ext cx="2546351" cy="3429000"/>
            <a:chOff x="3674" y="1148"/>
            <a:chExt cx="1604" cy="2160"/>
          </a:xfrm>
        </p:grpSpPr>
        <p:grpSp>
          <p:nvGrpSpPr>
            <p:cNvPr id="373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94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5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6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7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8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9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0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01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12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3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4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02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09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0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1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03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4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5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7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CC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08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 smtClean="0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74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73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4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8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80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91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2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3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1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88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9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0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82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3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4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5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6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7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75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52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3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4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5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6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7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59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70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1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60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67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8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9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61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2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3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4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5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76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31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2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3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4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5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6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38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9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0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1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39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6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47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48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40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3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5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77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10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1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2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3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4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5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6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17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8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9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0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8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5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6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7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19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0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1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2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3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4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78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89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0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1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4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5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96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07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8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9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97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04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5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6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8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9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0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1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79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68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9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0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2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3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4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75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86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7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8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6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83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4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5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77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8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9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0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1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2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80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7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8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9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0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1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2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3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54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65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6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7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5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62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3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4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6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7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8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0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81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26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33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4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5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6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4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2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3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5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8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9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0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</a:t>
                </a: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82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05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6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7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8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9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12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3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5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13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0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1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4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  <p:grpSp>
          <p:nvGrpSpPr>
            <p:cNvPr id="383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384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5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6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7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8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9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0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91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02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3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4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92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399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0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1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93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4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5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6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7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98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</a:rPr>
                  <a:t>rede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000" dirty="0"/>
                  <a:t>enlace </a:t>
                </a:r>
                <a:r>
                  <a:rPr lang="en-US" sz="1000" dirty="0" err="1"/>
                  <a:t>física</a:t>
                </a:r>
                <a:endParaRPr lang="en-US" sz="2400" dirty="0" smtClean="0"/>
              </a:p>
            </p:txBody>
          </p:sp>
        </p:grpSp>
      </p:grpSp>
      <p:sp>
        <p:nvSpPr>
          <p:cNvPr id="615" name="Rectangle 1280"/>
          <p:cNvSpPr>
            <a:spLocks noChangeArrowheads="1"/>
          </p:cNvSpPr>
          <p:nvPr/>
        </p:nvSpPr>
        <p:spPr bwMode="auto">
          <a:xfrm>
            <a:off x="2896815" y="1427835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6" name="Rectangle 1281"/>
          <p:cNvSpPr>
            <a:spLocks noChangeArrowheads="1"/>
          </p:cNvSpPr>
          <p:nvPr/>
        </p:nvSpPr>
        <p:spPr bwMode="auto">
          <a:xfrm>
            <a:off x="2826965" y="2078710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7" name="Rectangle 1282"/>
          <p:cNvSpPr>
            <a:spLocks noChangeArrowheads="1"/>
          </p:cNvSpPr>
          <p:nvPr/>
        </p:nvSpPr>
        <p:spPr bwMode="auto">
          <a:xfrm>
            <a:off x="5652715" y="5056860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226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2.77778E-7 0.07269 L 0.02726 0.18982 L 0.02726 0.1132 L 0.07118 0.11111 L 0.07257 0.18982 L 0.11667 0.14144 L 0.11667 0.07871 L 0.16059 0.07685 L 0.10903 0.23426 L 0.1151 0.15949 L 0.1559 0.15949 L 0.15747 0.23635 L 0.1059 0.34537 L 0.10295 0.2706 L 0.14236 0.26875 L 0.14688 0.39584 L 0.1559 0.3213 L 0.19236 0.31922 L 0.19688 0.39792 L 0.1059 0.49908 L 0.1059 0.41621 L 0.14236 0.41621 L 0.14236 0.49699 L 0.18785 0.53542 L 0.18785 0.44653 L 0.22569 0.44653 L 0.22865 0.52732 L 0.31198 0.50301 L 0.31198 0.43843 " pathEditMode="relative" rAng="0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" grpId="0" animBg="1"/>
      <p:bldP spid="615" grpId="1" animBg="1"/>
      <p:bldP spid="615" grpId="2" animBg="1"/>
      <p:bldP spid="616" grpId="0" animBg="1"/>
      <p:bldP spid="616" grpId="1" animBg="1"/>
      <p:bldP spid="616" grpId="2" animBg="1"/>
      <p:bldP spid="617" grpId="0" animBg="1"/>
      <p:bldP spid="617" grpId="1" animBg="1"/>
      <p:bldP spid="617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4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" y="2486819"/>
            <a:ext cx="2809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Funções principais:</a:t>
            </a:r>
          </a:p>
          <a:p>
            <a:endParaRPr lang="pt-BR" dirty="0"/>
          </a:p>
          <a:p>
            <a:r>
              <a:rPr lang="pt-BR" dirty="0" smtClean="0"/>
              <a:t>Repasse: mover pacote da entrada de um roteador para a saída apropriada</a:t>
            </a:r>
          </a:p>
          <a:p>
            <a:endParaRPr lang="pt-BR" dirty="0"/>
          </a:p>
          <a:p>
            <a:r>
              <a:rPr lang="pt-BR" dirty="0" smtClean="0"/>
              <a:t>Roteamento: determina a rota a ser seguida pelos pacotes da fonte até o destino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88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60800" y="4413250"/>
            <a:ext cx="3035300" cy="1481138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268538" y="3676650"/>
            <a:ext cx="2673350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541838" y="4716463"/>
            <a:ext cx="577850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014788" y="4891088"/>
            <a:ext cx="534987" cy="233362"/>
            <a:chOff x="3600" y="219"/>
            <a:chExt cx="360" cy="175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4391025" y="5529263"/>
            <a:ext cx="534988" cy="233362"/>
            <a:chOff x="3600" y="219"/>
            <a:chExt cx="360" cy="175"/>
          </a:xfrm>
        </p:grpSpPr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8" name="Group 3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" name="Line 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Line 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5" name="Group 36"/>
          <p:cNvGrpSpPr>
            <a:grpSpLocks/>
          </p:cNvGrpSpPr>
          <p:nvPr/>
        </p:nvGrpSpPr>
        <p:grpSpPr bwMode="auto">
          <a:xfrm>
            <a:off x="5110163" y="4586288"/>
            <a:ext cx="534987" cy="233362"/>
            <a:chOff x="3600" y="219"/>
            <a:chExt cx="360" cy="175"/>
          </a:xfrm>
        </p:grpSpPr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" name="Group 4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2" name="Group 4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9" name="Group 50"/>
          <p:cNvGrpSpPr>
            <a:grpSpLocks/>
          </p:cNvGrpSpPr>
          <p:nvPr/>
        </p:nvGrpSpPr>
        <p:grpSpPr bwMode="auto">
          <a:xfrm>
            <a:off x="5027613" y="5251450"/>
            <a:ext cx="531812" cy="233363"/>
            <a:chOff x="3600" y="219"/>
            <a:chExt cx="360" cy="175"/>
          </a:xfrm>
        </p:grpSpPr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54" name="Oval 5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5" name="Group 5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" name="Group 6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3" name="Group 64"/>
          <p:cNvGrpSpPr>
            <a:grpSpLocks/>
          </p:cNvGrpSpPr>
          <p:nvPr/>
        </p:nvGrpSpPr>
        <p:grpSpPr bwMode="auto">
          <a:xfrm>
            <a:off x="5703888" y="5548313"/>
            <a:ext cx="534987" cy="233362"/>
            <a:chOff x="3600" y="219"/>
            <a:chExt cx="360" cy="175"/>
          </a:xfrm>
        </p:grpSpPr>
        <p:sp>
          <p:nvSpPr>
            <p:cNvPr id="64" name="Oval 6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4" name="Line 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" name="Line 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6" name="Line 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0" name="Group 7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77" name="Group 78"/>
          <p:cNvGrpSpPr>
            <a:grpSpLocks/>
          </p:cNvGrpSpPr>
          <p:nvPr/>
        </p:nvGrpSpPr>
        <p:grpSpPr bwMode="auto">
          <a:xfrm>
            <a:off x="6176963" y="4892675"/>
            <a:ext cx="534987" cy="233363"/>
            <a:chOff x="3600" y="219"/>
            <a:chExt cx="360" cy="175"/>
          </a:xfrm>
        </p:grpSpPr>
        <p:sp>
          <p:nvSpPr>
            <p:cNvPr id="78" name="Oval 7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82" name="Oval 8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3" name="Group 8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0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4" name="Group 8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5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7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91" name="Freeform 92"/>
          <p:cNvSpPr>
            <a:spLocks/>
          </p:cNvSpPr>
          <p:nvPr/>
        </p:nvSpPr>
        <p:spPr bwMode="auto">
          <a:xfrm>
            <a:off x="5651500" y="4710113"/>
            <a:ext cx="53816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4516438" y="5102225"/>
            <a:ext cx="51276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5526088" y="5078413"/>
            <a:ext cx="669925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6237288" y="5132388"/>
            <a:ext cx="2190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4919663" y="5665788"/>
            <a:ext cx="785812" cy="74612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4348163" y="5126038"/>
            <a:ext cx="2063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2333625" y="4740275"/>
            <a:ext cx="1231900" cy="238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2308225" y="4764088"/>
            <a:ext cx="12239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3400425" y="4895850"/>
            <a:ext cx="4508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0" name="Text Box 101"/>
          <p:cNvSpPr txBox="1">
            <a:spLocks noChangeArrowheads="1"/>
          </p:cNvSpPr>
          <p:nvPr/>
        </p:nvSpPr>
        <p:spPr bwMode="auto">
          <a:xfrm>
            <a:off x="4468813" y="4611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>
                <a:latin typeface="Arial" pitchFamily="34" charset="0"/>
              </a:rPr>
              <a:t>1</a:t>
            </a:r>
          </a:p>
        </p:txBody>
      </p:sp>
      <p:sp>
        <p:nvSpPr>
          <p:cNvPr id="101" name="Text Box 102"/>
          <p:cNvSpPr txBox="1">
            <a:spLocks noChangeArrowheads="1"/>
          </p:cNvSpPr>
          <p:nvPr/>
        </p:nvSpPr>
        <p:spPr bwMode="auto">
          <a:xfrm>
            <a:off x="4376738" y="50498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Arial" pitchFamily="34" charset="0"/>
              </a:rPr>
              <a:t>2</a:t>
            </a:r>
          </a:p>
        </p:txBody>
      </p:sp>
      <p:sp>
        <p:nvSpPr>
          <p:cNvPr id="102" name="Text Box 103"/>
          <p:cNvSpPr txBox="1">
            <a:spLocks noChangeArrowheads="1"/>
          </p:cNvSpPr>
          <p:nvPr/>
        </p:nvSpPr>
        <p:spPr bwMode="auto">
          <a:xfrm>
            <a:off x="4110038" y="51228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Arial" pitchFamily="34" charset="0"/>
              </a:rPr>
              <a:t>3</a:t>
            </a:r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2978150" y="4767263"/>
            <a:ext cx="455613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4" name="Text Box 105"/>
          <p:cNvSpPr txBox="1">
            <a:spLocks noChangeArrowheads="1"/>
          </p:cNvSpPr>
          <p:nvPr/>
        </p:nvSpPr>
        <p:spPr bwMode="auto">
          <a:xfrm>
            <a:off x="2927350" y="474027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200">
                <a:latin typeface="Arial" pitchFamily="34" charset="0"/>
              </a:rPr>
              <a:t>0111</a:t>
            </a:r>
          </a:p>
        </p:txBody>
      </p:sp>
      <p:sp>
        <p:nvSpPr>
          <p:cNvPr id="105" name="Text Box 106"/>
          <p:cNvSpPr txBox="1">
            <a:spLocks noChangeArrowheads="1"/>
          </p:cNvSpPr>
          <p:nvPr/>
        </p:nvSpPr>
        <p:spPr bwMode="auto">
          <a:xfrm>
            <a:off x="1098550" y="4068763"/>
            <a:ext cx="19129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Arial" pitchFamily="34" charset="0"/>
              </a:rPr>
              <a:t>valor no cabeçalho</a:t>
            </a:r>
          </a:p>
          <a:p>
            <a:pPr eaLnBrk="1" hangingPunct="1"/>
            <a:r>
              <a:rPr lang="pt-BR" sz="1600">
                <a:latin typeface="Arial" pitchFamily="34" charset="0"/>
              </a:rPr>
              <a:t>do pacote que está</a:t>
            </a:r>
          </a:p>
          <a:p>
            <a:pPr eaLnBrk="1" hangingPunct="1"/>
            <a:r>
              <a:rPr lang="pt-BR" sz="1600">
                <a:latin typeface="Arial" pitchFamily="34" charset="0"/>
              </a:rPr>
              <a:t>chegando</a:t>
            </a:r>
          </a:p>
        </p:txBody>
      </p:sp>
      <p:sp>
        <p:nvSpPr>
          <p:cNvPr id="106" name="Line 107"/>
          <p:cNvSpPr>
            <a:spLocks noChangeShapeType="1"/>
          </p:cNvSpPr>
          <p:nvPr/>
        </p:nvSpPr>
        <p:spPr bwMode="auto">
          <a:xfrm flipH="1">
            <a:off x="2571750" y="5026025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7" name="Text Box 108"/>
          <p:cNvSpPr txBox="1">
            <a:spLocks noChangeArrowheads="1"/>
          </p:cNvSpPr>
          <p:nvPr/>
        </p:nvSpPr>
        <p:spPr bwMode="auto">
          <a:xfrm>
            <a:off x="2530475" y="1446213"/>
            <a:ext cx="1985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400">
                <a:latin typeface="Arial" pitchFamily="34" charset="0"/>
              </a:rPr>
              <a:t>Algoritmo de roteamento</a:t>
            </a:r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2335213" y="2308225"/>
            <a:ext cx="2500312" cy="1279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9" name="Text Box 110"/>
          <p:cNvSpPr txBox="1">
            <a:spLocks noChangeArrowheads="1"/>
          </p:cNvSpPr>
          <p:nvPr/>
        </p:nvSpPr>
        <p:spPr bwMode="auto">
          <a:xfrm>
            <a:off x="2557463" y="2260600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>
                <a:latin typeface="Arial" pitchFamily="34" charset="0"/>
              </a:rPr>
              <a:t>tabela de repasse local</a:t>
            </a:r>
          </a:p>
        </p:txBody>
      </p:sp>
      <p:sp>
        <p:nvSpPr>
          <p:cNvPr id="110" name="Text Box 111"/>
          <p:cNvSpPr txBox="1">
            <a:spLocks noChangeArrowheads="1"/>
          </p:cNvSpPr>
          <p:nvPr/>
        </p:nvSpPr>
        <p:spPr bwMode="auto">
          <a:xfrm>
            <a:off x="2238375" y="250825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400">
                <a:latin typeface="Arial" pitchFamily="34" charset="0"/>
              </a:rPr>
              <a:t>valor cabeçalho</a:t>
            </a:r>
          </a:p>
        </p:txBody>
      </p:sp>
      <p:sp>
        <p:nvSpPr>
          <p:cNvPr id="111" name="Text Box 112"/>
          <p:cNvSpPr txBox="1">
            <a:spLocks noChangeArrowheads="1"/>
          </p:cNvSpPr>
          <p:nvPr/>
        </p:nvSpPr>
        <p:spPr bwMode="auto">
          <a:xfrm>
            <a:off x="3548063" y="2509838"/>
            <a:ext cx="1109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400">
                <a:latin typeface="Arial" pitchFamily="34" charset="0"/>
              </a:rPr>
              <a:t>link saída</a:t>
            </a:r>
          </a:p>
        </p:txBody>
      </p:sp>
      <p:sp>
        <p:nvSpPr>
          <p:cNvPr id="112" name="Line 113"/>
          <p:cNvSpPr>
            <a:spLocks noChangeShapeType="1"/>
          </p:cNvSpPr>
          <p:nvPr/>
        </p:nvSpPr>
        <p:spPr bwMode="auto">
          <a:xfrm>
            <a:off x="3652838" y="2520950"/>
            <a:ext cx="9525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" name="Text Box 114"/>
          <p:cNvSpPr txBox="1">
            <a:spLocks noChangeArrowheads="1"/>
          </p:cNvSpPr>
          <p:nvPr/>
        </p:nvSpPr>
        <p:spPr bwMode="auto">
          <a:xfrm>
            <a:off x="3146425" y="2792413"/>
            <a:ext cx="519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pt-BR" sz="1200">
                <a:latin typeface="Arial" pitchFamily="34" charset="0"/>
              </a:rPr>
              <a:t>0100</a:t>
            </a:r>
          </a:p>
          <a:p>
            <a:pPr algn="r" eaLnBrk="1" hangingPunct="1"/>
            <a:r>
              <a:rPr lang="pt-BR" sz="1200">
                <a:latin typeface="Arial" pitchFamily="34" charset="0"/>
              </a:rPr>
              <a:t>0101</a:t>
            </a:r>
          </a:p>
          <a:p>
            <a:pPr algn="r" eaLnBrk="1" hangingPunct="1"/>
            <a:r>
              <a:rPr lang="pt-BR" sz="1200">
                <a:latin typeface="Arial" pitchFamily="34" charset="0"/>
              </a:rPr>
              <a:t>0111</a:t>
            </a:r>
          </a:p>
          <a:p>
            <a:pPr algn="r" eaLnBrk="1" hangingPunct="1"/>
            <a:r>
              <a:rPr lang="pt-BR" sz="1200">
                <a:latin typeface="Arial" pitchFamily="34" charset="0"/>
              </a:rPr>
              <a:t>1001</a:t>
            </a:r>
          </a:p>
        </p:txBody>
      </p:sp>
      <p:sp>
        <p:nvSpPr>
          <p:cNvPr id="114" name="Text Box 115"/>
          <p:cNvSpPr txBox="1">
            <a:spLocks noChangeArrowheads="1"/>
          </p:cNvSpPr>
          <p:nvPr/>
        </p:nvSpPr>
        <p:spPr bwMode="auto">
          <a:xfrm>
            <a:off x="3678238" y="2792413"/>
            <a:ext cx="26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200">
                <a:latin typeface="Arial" pitchFamily="34" charset="0"/>
              </a:rPr>
              <a:t>3</a:t>
            </a:r>
          </a:p>
          <a:p>
            <a:pPr algn="ctr" eaLnBrk="1" hangingPunct="1"/>
            <a:r>
              <a:rPr lang="pt-BR" sz="1200">
                <a:latin typeface="Arial" pitchFamily="34" charset="0"/>
              </a:rPr>
              <a:t>2</a:t>
            </a:r>
          </a:p>
          <a:p>
            <a:pPr algn="ctr" eaLnBrk="1" hangingPunct="1"/>
            <a:r>
              <a:rPr lang="pt-BR" sz="1200">
                <a:latin typeface="Arial" pitchFamily="34" charset="0"/>
              </a:rPr>
              <a:t>2</a:t>
            </a:r>
          </a:p>
          <a:p>
            <a:pPr algn="ctr" eaLnBrk="1" hangingPunct="1"/>
            <a:r>
              <a:rPr lang="pt-BR" sz="1200">
                <a:latin typeface="Arial" pitchFamily="34" charset="0"/>
              </a:rPr>
              <a:t>1</a:t>
            </a:r>
          </a:p>
        </p:txBody>
      </p:sp>
      <p:sp>
        <p:nvSpPr>
          <p:cNvPr id="115" name="Line 116"/>
          <p:cNvSpPr>
            <a:spLocks noChangeShapeType="1"/>
          </p:cNvSpPr>
          <p:nvPr/>
        </p:nvSpPr>
        <p:spPr bwMode="auto">
          <a:xfrm>
            <a:off x="2306638" y="2778125"/>
            <a:ext cx="250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6" name="Line 117"/>
          <p:cNvSpPr>
            <a:spLocks noChangeShapeType="1"/>
          </p:cNvSpPr>
          <p:nvPr/>
        </p:nvSpPr>
        <p:spPr bwMode="auto">
          <a:xfrm>
            <a:off x="2325688" y="2516188"/>
            <a:ext cx="2514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7" name="AutoShape 118"/>
          <p:cNvSpPr>
            <a:spLocks noChangeArrowheads="1"/>
          </p:cNvSpPr>
          <p:nvPr/>
        </p:nvSpPr>
        <p:spPr bwMode="auto">
          <a:xfrm rot="5400000">
            <a:off x="3416300" y="2006600"/>
            <a:ext cx="239713" cy="290513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8" name="Line 119"/>
          <p:cNvSpPr>
            <a:spLocks noChangeShapeType="1"/>
          </p:cNvSpPr>
          <p:nvPr/>
        </p:nvSpPr>
        <p:spPr bwMode="auto">
          <a:xfrm>
            <a:off x="2744788" y="4457700"/>
            <a:ext cx="3873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3887788" y="4948238"/>
            <a:ext cx="938212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0" name="Freeform 121"/>
          <p:cNvSpPr>
            <a:spLocks/>
          </p:cNvSpPr>
          <p:nvPr/>
        </p:nvSpPr>
        <p:spPr bwMode="auto">
          <a:xfrm flipH="1">
            <a:off x="6376988" y="4522788"/>
            <a:ext cx="6159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1" name="Freeform 122"/>
          <p:cNvSpPr>
            <a:spLocks/>
          </p:cNvSpPr>
          <p:nvPr/>
        </p:nvSpPr>
        <p:spPr bwMode="auto">
          <a:xfrm flipH="1">
            <a:off x="5299075" y="4238625"/>
            <a:ext cx="6159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" name="Freeform 123"/>
          <p:cNvSpPr>
            <a:spLocks/>
          </p:cNvSpPr>
          <p:nvPr/>
        </p:nvSpPr>
        <p:spPr bwMode="auto">
          <a:xfrm flipH="1" flipV="1">
            <a:off x="6011863" y="57848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" name="Freeform 124"/>
          <p:cNvSpPr>
            <a:spLocks/>
          </p:cNvSpPr>
          <p:nvPr/>
        </p:nvSpPr>
        <p:spPr bwMode="auto">
          <a:xfrm flipH="1" flipV="1">
            <a:off x="4573588" y="5768975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4" name="Freeform 125"/>
          <p:cNvSpPr>
            <a:spLocks/>
          </p:cNvSpPr>
          <p:nvPr/>
        </p:nvSpPr>
        <p:spPr bwMode="auto">
          <a:xfrm flipH="1" flipV="1">
            <a:off x="5254625" y="5476875"/>
            <a:ext cx="579438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25" name="Group 126"/>
          <p:cNvGrpSpPr>
            <a:grpSpLocks/>
          </p:cNvGrpSpPr>
          <p:nvPr/>
        </p:nvGrpSpPr>
        <p:grpSpPr bwMode="auto">
          <a:xfrm>
            <a:off x="5308600" y="3794125"/>
            <a:ext cx="585788" cy="452438"/>
            <a:chOff x="2886" y="1668"/>
            <a:chExt cx="347" cy="285"/>
          </a:xfrm>
        </p:grpSpPr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Oval 12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" name="Rectangle 12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Line 13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Line 13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AutoShape 13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3" name="Group 134"/>
          <p:cNvGrpSpPr>
            <a:grpSpLocks/>
          </p:cNvGrpSpPr>
          <p:nvPr/>
        </p:nvGrpSpPr>
        <p:grpSpPr bwMode="auto">
          <a:xfrm>
            <a:off x="6386513" y="4067175"/>
            <a:ext cx="587375" cy="452438"/>
            <a:chOff x="2886" y="1668"/>
            <a:chExt cx="347" cy="285"/>
          </a:xfrm>
        </p:grpSpPr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Oval 13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Line 13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Line 13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AutoShape 14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1" name="Group 150"/>
          <p:cNvGrpSpPr>
            <a:grpSpLocks/>
          </p:cNvGrpSpPr>
          <p:nvPr/>
        </p:nvGrpSpPr>
        <p:grpSpPr bwMode="auto">
          <a:xfrm>
            <a:off x="5251450" y="5924550"/>
            <a:ext cx="587375" cy="452438"/>
            <a:chOff x="2886" y="1668"/>
            <a:chExt cx="347" cy="285"/>
          </a:xfrm>
        </p:grpSpPr>
        <p:sp>
          <p:nvSpPr>
            <p:cNvPr id="142" name="Rectangle 15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" name="Oval 15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" name="Rectangle 15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" name="Line 15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Line 15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15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AutoShape 15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9" name="Group 170"/>
          <p:cNvGrpSpPr>
            <a:grpSpLocks/>
          </p:cNvGrpSpPr>
          <p:nvPr/>
        </p:nvGrpSpPr>
        <p:grpSpPr bwMode="auto">
          <a:xfrm>
            <a:off x="4453329" y="1415514"/>
            <a:ext cx="4687891" cy="646113"/>
            <a:chOff x="2782" y="912"/>
            <a:chExt cx="2953" cy="407"/>
          </a:xfrm>
        </p:grpSpPr>
        <p:sp>
          <p:nvSpPr>
            <p:cNvPr id="150" name="Line 171"/>
            <p:cNvSpPr>
              <a:spLocks noChangeShapeType="1"/>
            </p:cNvSpPr>
            <p:nvPr/>
          </p:nvSpPr>
          <p:spPr bwMode="auto">
            <a:xfrm flipV="1">
              <a:off x="2782" y="1115"/>
              <a:ext cx="791" cy="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Text Box 172"/>
            <p:cNvSpPr txBox="1">
              <a:spLocks noChangeArrowheads="1"/>
            </p:cNvSpPr>
            <p:nvPr/>
          </p:nvSpPr>
          <p:spPr bwMode="auto">
            <a:xfrm>
              <a:off x="3292" y="912"/>
              <a:ext cx="24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>
                  <a:solidFill>
                    <a:srgbClr val="CC0000"/>
                  </a:solidFill>
                </a:rPr>
                <a:t>algoritmo</a:t>
              </a:r>
              <a:r>
                <a:rPr lang="en-US" dirty="0" smtClean="0">
                  <a:solidFill>
                    <a:srgbClr val="CC0000"/>
                  </a:solidFill>
                </a:rPr>
                <a:t> de </a:t>
              </a:r>
              <a:r>
                <a:rPr lang="en-US" dirty="0" err="1" smtClean="0">
                  <a:solidFill>
                    <a:srgbClr val="CC0000"/>
                  </a:solidFill>
                </a:rPr>
                <a:t>roteamento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determina</a:t>
              </a:r>
              <a:endParaRPr lang="en-US" dirty="0" smtClean="0">
                <a:solidFill>
                  <a:srgbClr val="CC0000"/>
                </a:solidFill>
              </a:endParaRPr>
            </a:p>
            <a:p>
              <a:pPr>
                <a:defRPr/>
              </a:pPr>
              <a:r>
                <a:rPr lang="en-US" dirty="0" smtClean="0">
                  <a:solidFill>
                    <a:srgbClr val="CC0000"/>
                  </a:solidFill>
                </a:rPr>
                <a:t>o </a:t>
              </a:r>
              <a:r>
                <a:rPr lang="en-US" dirty="0" err="1" smtClean="0">
                  <a:solidFill>
                    <a:srgbClr val="CC0000"/>
                  </a:solidFill>
                </a:rPr>
                <a:t>caminho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fim</a:t>
              </a:r>
              <a:r>
                <a:rPr lang="en-US" dirty="0" smtClean="0">
                  <a:solidFill>
                    <a:srgbClr val="CC0000"/>
                  </a:solidFill>
                </a:rPr>
                <a:t>-a-</a:t>
              </a:r>
              <a:r>
                <a:rPr lang="en-US" dirty="0" err="1" smtClean="0">
                  <a:solidFill>
                    <a:srgbClr val="CC0000"/>
                  </a:solidFill>
                </a:rPr>
                <a:t>fim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através</a:t>
              </a:r>
              <a:r>
                <a:rPr lang="en-US" dirty="0" smtClean="0">
                  <a:solidFill>
                    <a:srgbClr val="CC0000"/>
                  </a:solidFill>
                </a:rPr>
                <a:t> da </a:t>
              </a:r>
              <a:r>
                <a:rPr lang="en-US" dirty="0" err="1" smtClean="0">
                  <a:solidFill>
                    <a:srgbClr val="CC0000"/>
                  </a:solidFill>
                </a:rPr>
                <a:t>rede</a:t>
              </a:r>
              <a:endParaRPr lang="en-US" dirty="0" smtClean="0">
                <a:solidFill>
                  <a:srgbClr val="CC0000"/>
                </a:solidFill>
              </a:endParaRPr>
            </a:p>
          </p:txBody>
        </p:sp>
      </p:grpSp>
      <p:grpSp>
        <p:nvGrpSpPr>
          <p:cNvPr id="152" name="Group 173"/>
          <p:cNvGrpSpPr>
            <a:grpSpLocks/>
          </p:cNvGrpSpPr>
          <p:nvPr/>
        </p:nvGrpSpPr>
        <p:grpSpPr bwMode="auto">
          <a:xfrm>
            <a:off x="4516829" y="2102902"/>
            <a:ext cx="4097340" cy="646113"/>
            <a:chOff x="2782" y="912"/>
            <a:chExt cx="2581" cy="407"/>
          </a:xfrm>
        </p:grpSpPr>
        <p:sp>
          <p:nvSpPr>
            <p:cNvPr id="153" name="Line 174"/>
            <p:cNvSpPr>
              <a:spLocks noChangeShapeType="1"/>
            </p:cNvSpPr>
            <p:nvPr/>
          </p:nvSpPr>
          <p:spPr bwMode="auto">
            <a:xfrm flipV="1">
              <a:off x="2782" y="1107"/>
              <a:ext cx="751" cy="1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Text Box 175"/>
            <p:cNvSpPr txBox="1">
              <a:spLocks noChangeArrowheads="1"/>
            </p:cNvSpPr>
            <p:nvPr/>
          </p:nvSpPr>
          <p:spPr bwMode="auto">
            <a:xfrm>
              <a:off x="3292" y="912"/>
              <a:ext cx="20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 smtClean="0">
                  <a:solidFill>
                    <a:srgbClr val="CC0000"/>
                  </a:solidFill>
                </a:rPr>
                <a:t>tabela</a:t>
              </a:r>
              <a:r>
                <a:rPr lang="en-US" dirty="0" smtClean="0">
                  <a:solidFill>
                    <a:srgbClr val="CC0000"/>
                  </a:solidFill>
                </a:rPr>
                <a:t> de </a:t>
              </a:r>
              <a:r>
                <a:rPr lang="en-US" dirty="0" err="1" smtClean="0">
                  <a:solidFill>
                    <a:srgbClr val="CC0000"/>
                  </a:solidFill>
                </a:rPr>
                <a:t>repasse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determina</a:t>
              </a:r>
              <a:endParaRPr lang="en-US" dirty="0" smtClean="0">
                <a:solidFill>
                  <a:srgbClr val="CC0000"/>
                </a:solidFill>
              </a:endParaRPr>
            </a:p>
            <a:p>
              <a:pPr>
                <a:defRPr/>
              </a:pPr>
              <a:r>
                <a:rPr lang="en-US" dirty="0" smtClean="0">
                  <a:solidFill>
                    <a:srgbClr val="CC0000"/>
                  </a:solidFill>
                </a:rPr>
                <a:t>o </a:t>
              </a:r>
              <a:r>
                <a:rPr lang="en-US" dirty="0" err="1" smtClean="0">
                  <a:solidFill>
                    <a:srgbClr val="CC0000"/>
                  </a:solidFill>
                </a:rPr>
                <a:t>repasse</a:t>
              </a:r>
              <a:r>
                <a:rPr lang="en-US" dirty="0" smtClean="0">
                  <a:solidFill>
                    <a:srgbClr val="CC0000"/>
                  </a:solidFill>
                </a:rPr>
                <a:t> local </a:t>
              </a:r>
              <a:r>
                <a:rPr lang="en-US" dirty="0" err="1" smtClean="0">
                  <a:solidFill>
                    <a:srgbClr val="CC0000"/>
                  </a:solidFill>
                </a:rPr>
                <a:t>neste</a:t>
              </a:r>
              <a:r>
                <a:rPr lang="en-US" dirty="0" smtClean="0">
                  <a:solidFill>
                    <a:srgbClr val="CC0000"/>
                  </a:solidFill>
                </a:rPr>
                <a:t> </a:t>
              </a:r>
              <a:r>
                <a:rPr lang="en-US" dirty="0" err="1" smtClean="0">
                  <a:solidFill>
                    <a:srgbClr val="CC0000"/>
                  </a:solidFill>
                </a:rPr>
                <a:t>roteador</a:t>
              </a:r>
              <a:endParaRPr lang="en-US" dirty="0" smtClean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3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Estabelecimento de Conexão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Função importante em algumas arquiteturas de rede: ATM, Frame Relay, X25</a:t>
            </a:r>
          </a:p>
          <a:p>
            <a:r>
              <a:rPr lang="pt-BR" dirty="0" smtClean="0"/>
              <a:t>Antes dos pacotes fluírem os hosts e os roteadores estabelecem uma conexão virtual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Serviço de conexão das camadas de transporte x rede</a:t>
            </a:r>
          </a:p>
          <a:p>
            <a:pPr lvl="1"/>
            <a:r>
              <a:rPr lang="pt-BR" dirty="0" smtClean="0"/>
              <a:t>Rede: entre dois hosts (envolve os roteadores)</a:t>
            </a:r>
          </a:p>
          <a:p>
            <a:pPr lvl="1"/>
            <a:r>
              <a:rPr lang="pt-BR" dirty="0" smtClean="0"/>
              <a:t>Transporte: entre dois processos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6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Serviços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Entrega garantida</a:t>
            </a:r>
          </a:p>
          <a:p>
            <a:r>
              <a:rPr lang="pt-BR" dirty="0" smtClean="0"/>
              <a:t>Atraso limitado</a:t>
            </a:r>
          </a:p>
          <a:p>
            <a:r>
              <a:rPr lang="pt-BR" dirty="0" smtClean="0"/>
              <a:t>Entrega ordenada</a:t>
            </a:r>
          </a:p>
          <a:p>
            <a:r>
              <a:rPr lang="pt-BR" dirty="0" smtClean="0"/>
              <a:t>Largura de banda mínima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A camada de rede da Internet oferece um único modelo de serviço, conhecido como melhor esforço.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Virtuais X </a:t>
            </a:r>
            <a:r>
              <a:rPr lang="pt-BR" dirty="0" err="1" smtClean="0"/>
              <a:t>Datagrama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Rede </a:t>
            </a:r>
            <a:r>
              <a:rPr lang="pt-BR" dirty="0" err="1" smtClean="0"/>
              <a:t>Datagrama</a:t>
            </a:r>
            <a:r>
              <a:rPr lang="pt-BR" dirty="0" smtClean="0"/>
              <a:t> provê um serviço de camada de rede sem conexões</a:t>
            </a:r>
          </a:p>
          <a:p>
            <a:r>
              <a:rPr lang="pt-BR" dirty="0" smtClean="0"/>
              <a:t>Rede circuito virtual provê um serviço de camada de rede orientado para conexões</a:t>
            </a:r>
          </a:p>
          <a:p>
            <a:r>
              <a:rPr lang="pt-BR" dirty="0" smtClean="0"/>
              <a:t>Análogos aos serviços da camada de transporte (TCP/UDP), mas:</a:t>
            </a:r>
          </a:p>
          <a:p>
            <a:pPr lvl="1"/>
            <a:r>
              <a:rPr lang="pt-BR" dirty="0" smtClean="0"/>
              <a:t>Serviço: host-a-host</a:t>
            </a:r>
          </a:p>
          <a:p>
            <a:pPr lvl="1"/>
            <a:r>
              <a:rPr lang="pt-BR" dirty="0" smtClean="0"/>
              <a:t>Sem escolha: rede provê ou um ou outro</a:t>
            </a:r>
          </a:p>
          <a:p>
            <a:pPr lvl="1"/>
            <a:r>
              <a:rPr lang="pt-BR" dirty="0" smtClean="0"/>
              <a:t>Implementação: no núcleo da rede</a:t>
            </a:r>
          </a:p>
        </p:txBody>
      </p:sp>
    </p:spTree>
    <p:extLst>
      <p:ext uri="{BB962C8B-B14F-4D97-AF65-F5344CB8AC3E}">
        <p14:creationId xmlns:p14="http://schemas.microsoft.com/office/powerpoint/2010/main" val="25400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1550</Words>
  <Application>Microsoft Office PowerPoint</Application>
  <PresentationFormat>Apresentação na tela (4:3)</PresentationFormat>
  <Paragraphs>463</Paragraphs>
  <Slides>41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Comic Sans MS</vt:lpstr>
      <vt:lpstr>Courier New</vt:lpstr>
      <vt:lpstr>Gill Sans MT</vt:lpstr>
      <vt:lpstr>Times</vt:lpstr>
      <vt:lpstr>Times New Roman</vt:lpstr>
      <vt:lpstr>ZapfDingbats</vt:lpstr>
      <vt:lpstr>Tema do Office</vt:lpstr>
      <vt:lpstr>Clip</vt:lpstr>
      <vt:lpstr>ClipArt</vt:lpstr>
      <vt:lpstr>Redes de Computadores e Aplicações – Camada de Rede</vt:lpstr>
      <vt:lpstr>Camada de Rede</vt:lpstr>
      <vt:lpstr>Camada de rede</vt:lpstr>
      <vt:lpstr>Camada de rede</vt:lpstr>
      <vt:lpstr>Camada de rede</vt:lpstr>
      <vt:lpstr>Camada de rede</vt:lpstr>
      <vt:lpstr>Estabelecimento de Conexão</vt:lpstr>
      <vt:lpstr>Modelo de Serviços de rede</vt:lpstr>
      <vt:lpstr>Circuitos Virtuais X Datagrama</vt:lpstr>
      <vt:lpstr>Redes de circuitos virtuais</vt:lpstr>
      <vt:lpstr>Apresentação do PowerPoint</vt:lpstr>
      <vt:lpstr>Implementação de CV</vt:lpstr>
      <vt:lpstr>Tabela de repasse</vt:lpstr>
      <vt:lpstr>Circuitos Virtuais – Protocolos de sinalização</vt:lpstr>
      <vt:lpstr>Circuitos virtuais</vt:lpstr>
      <vt:lpstr>Rede de Datagramas – O modelo da Internet</vt:lpstr>
      <vt:lpstr>Rede Datagrama</vt:lpstr>
      <vt:lpstr>Tabela de repasse</vt:lpstr>
      <vt:lpstr>Tabela de repasse</vt:lpstr>
      <vt:lpstr>Tabela de repasse</vt:lpstr>
      <vt:lpstr>Origens das redes de Datagramas</vt:lpstr>
      <vt:lpstr>Origens das redes de Circuitos Virtuais</vt:lpstr>
      <vt:lpstr>Roteador</vt:lpstr>
      <vt:lpstr>Roteador</vt:lpstr>
      <vt:lpstr>Roteadores</vt:lpstr>
      <vt:lpstr>Porta de entrada</vt:lpstr>
      <vt:lpstr>Porta de saída</vt:lpstr>
      <vt:lpstr>A camada de rede da Internet</vt:lpstr>
      <vt:lpstr>Formato do datagrama IP</vt:lpstr>
      <vt:lpstr>IP: Fragmentação e Remontagem</vt:lpstr>
      <vt:lpstr>IP: Fragmentação e Remontagem</vt:lpstr>
      <vt:lpstr>Fragmentação e remontagem</vt:lpstr>
      <vt:lpstr>Fragmentação e remontagem</vt:lpstr>
      <vt:lpstr>Endereçamento IP</vt:lpstr>
      <vt:lpstr>Endereçamento IP</vt:lpstr>
      <vt:lpstr>Endereçamento - Classes</vt:lpstr>
      <vt:lpstr>Subredes</vt:lpstr>
      <vt:lpstr>Subredes</vt:lpstr>
      <vt:lpstr>Endereços IP reservados</vt:lpstr>
      <vt:lpstr>Apresentação do PowerPoint</vt:lpstr>
      <vt:lpstr>Dúvidas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e Aplicações</dc:title>
  <dc:creator>Igor</dc:creator>
  <cp:lastModifiedBy>igor carvalho alves</cp:lastModifiedBy>
  <cp:revision>175</cp:revision>
  <dcterms:created xsi:type="dcterms:W3CDTF">2014-04-07T23:47:18Z</dcterms:created>
  <dcterms:modified xsi:type="dcterms:W3CDTF">2015-07-22T11:32:46Z</dcterms:modified>
</cp:coreProperties>
</file>