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77" r:id="rId3"/>
    <p:sldId id="378" r:id="rId4"/>
    <p:sldId id="379" r:id="rId5"/>
    <p:sldId id="380" r:id="rId6"/>
    <p:sldId id="381" r:id="rId7"/>
    <p:sldId id="382" r:id="rId8"/>
    <p:sldId id="383" r:id="rId9"/>
    <p:sldId id="384" r:id="rId10"/>
    <p:sldId id="376" r:id="rId11"/>
    <p:sldId id="385" r:id="rId12"/>
    <p:sldId id="386" r:id="rId13"/>
    <p:sldId id="387" r:id="rId14"/>
    <p:sldId id="388" r:id="rId15"/>
    <p:sldId id="389" r:id="rId16"/>
    <p:sldId id="390" r:id="rId17"/>
    <p:sldId id="391" r:id="rId18"/>
    <p:sldId id="392" r:id="rId19"/>
    <p:sldId id="393" r:id="rId20"/>
    <p:sldId id="394" r:id="rId21"/>
    <p:sldId id="395" r:id="rId22"/>
    <p:sldId id="396" r:id="rId23"/>
    <p:sldId id="337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78417" autoAdjust="0"/>
  </p:normalViewPr>
  <p:slideViewPr>
    <p:cSldViewPr>
      <p:cViewPr varScale="1">
        <p:scale>
          <a:sx n="58" d="100"/>
          <a:sy n="58" d="100"/>
        </p:scale>
        <p:origin x="187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86A19-9ECB-4E74-9F2B-19D2A747A362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6526D1-5A41-482B-BE16-C718C54D28E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8519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9C5C4-AB8C-42D6-B2BF-72BACE1EBA33}" type="datetimeFigureOut">
              <a:rPr lang="pt-BR" smtClean="0"/>
              <a:pPr/>
              <a:t>23/09/2015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C98D-4181-4400-8D24-E440DAB55FE8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143625" y="3981450"/>
            <a:ext cx="3000375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43875" y="2348880"/>
            <a:ext cx="10001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0.wmf"/><Relationship Id="rId9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Redes de </a:t>
            </a:r>
            <a:r>
              <a:rPr lang="pt-BR" dirty="0"/>
              <a:t>C</a:t>
            </a:r>
            <a:r>
              <a:rPr lang="pt-BR" dirty="0" smtClean="0"/>
              <a:t>omputadores e Aplicações – Camada de Rede</a:t>
            </a: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>(DHCP, NAT, ICMP)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IGOR ALVES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ZapfDingbats" pitchFamily="82" charset="0"/>
              <a:buNone/>
            </a:pPr>
            <a:r>
              <a:rPr lang="pt-BR" u="sng" dirty="0">
                <a:solidFill>
                  <a:schemeClr val="accent2"/>
                </a:solidFill>
              </a:rPr>
              <a:t>P:</a:t>
            </a:r>
            <a:r>
              <a:rPr lang="pt-BR" dirty="0"/>
              <a:t> Como um provedor IP consegue um bloco de endereços?</a:t>
            </a:r>
          </a:p>
          <a:p>
            <a:pPr>
              <a:buFont typeface="ZapfDingbats" pitchFamily="82" charset="0"/>
              <a:buNone/>
            </a:pPr>
            <a:r>
              <a:rPr lang="pt-BR" u="sng" dirty="0">
                <a:solidFill>
                  <a:schemeClr val="accent2"/>
                </a:solidFill>
              </a:rPr>
              <a:t>R:</a:t>
            </a:r>
            <a:r>
              <a:rPr lang="pt-BR" sz="2400" dirty="0">
                <a:solidFill>
                  <a:srgbClr val="FF0000"/>
                </a:solidFill>
              </a:rPr>
              <a:t> ICANN</a:t>
            </a:r>
            <a:r>
              <a:rPr lang="pt-BR" sz="2400" dirty="0"/>
              <a:t>: </a:t>
            </a:r>
            <a:r>
              <a:rPr lang="pt-BR" sz="2400" dirty="0">
                <a:solidFill>
                  <a:srgbClr val="FF0000"/>
                </a:solidFill>
              </a:rPr>
              <a:t>I</a:t>
            </a:r>
            <a:r>
              <a:rPr lang="pt-BR" sz="2400" dirty="0"/>
              <a:t>nternet </a:t>
            </a:r>
            <a:r>
              <a:rPr lang="pt-BR" sz="2400" dirty="0">
                <a:solidFill>
                  <a:srgbClr val="FF0000"/>
                </a:solidFill>
              </a:rPr>
              <a:t>C</a:t>
            </a:r>
            <a:r>
              <a:rPr lang="pt-BR" sz="2400" dirty="0"/>
              <a:t>orporation for </a:t>
            </a:r>
            <a:r>
              <a:rPr lang="pt-BR" sz="2400" dirty="0" err="1">
                <a:solidFill>
                  <a:srgbClr val="FF0000"/>
                </a:solidFill>
              </a:rPr>
              <a:t>A</a:t>
            </a:r>
            <a:r>
              <a:rPr lang="pt-BR" sz="2400" dirty="0" err="1"/>
              <a:t>ssigned</a:t>
            </a:r>
            <a:r>
              <a:rPr lang="pt-BR" sz="2400" dirty="0"/>
              <a:t> </a:t>
            </a:r>
          </a:p>
          <a:p>
            <a:pPr>
              <a:buFont typeface="ZapfDingbats" pitchFamily="82" charset="0"/>
              <a:buNone/>
            </a:pPr>
            <a:r>
              <a:rPr lang="pt-BR" sz="2400" dirty="0"/>
              <a:t>     </a:t>
            </a:r>
            <a:r>
              <a:rPr lang="pt-BR" sz="2400" dirty="0" err="1">
                <a:solidFill>
                  <a:srgbClr val="FF0000"/>
                </a:solidFill>
              </a:rPr>
              <a:t>N</a:t>
            </a:r>
            <a:r>
              <a:rPr lang="pt-BR" sz="2400" dirty="0" err="1"/>
              <a:t>ames</a:t>
            </a:r>
            <a:r>
              <a:rPr lang="pt-BR" sz="2400" dirty="0"/>
              <a:t> </a:t>
            </a:r>
            <a:r>
              <a:rPr lang="pt-BR" sz="2400" dirty="0" err="1"/>
              <a:t>and</a:t>
            </a:r>
            <a:r>
              <a:rPr lang="pt-BR" sz="2400" dirty="0"/>
              <a:t> </a:t>
            </a:r>
            <a:r>
              <a:rPr lang="pt-BR" sz="2400" dirty="0" err="1">
                <a:solidFill>
                  <a:srgbClr val="FF0000"/>
                </a:solidFill>
              </a:rPr>
              <a:t>N</a:t>
            </a:r>
            <a:r>
              <a:rPr lang="pt-BR" sz="2400" dirty="0" err="1"/>
              <a:t>umbers</a:t>
            </a:r>
            <a:r>
              <a:rPr lang="pt-BR" sz="2400" dirty="0"/>
              <a:t> (www.icann.org.br)</a:t>
            </a:r>
          </a:p>
          <a:p>
            <a:pPr lvl="1"/>
            <a:r>
              <a:rPr lang="pt-BR" dirty="0"/>
              <a:t>aloca endereços</a:t>
            </a:r>
          </a:p>
          <a:p>
            <a:pPr lvl="1"/>
            <a:r>
              <a:rPr lang="pt-BR" dirty="0"/>
              <a:t>gerencia DNS</a:t>
            </a:r>
          </a:p>
          <a:p>
            <a:pPr lvl="1"/>
            <a:r>
              <a:rPr lang="pt-BR" dirty="0"/>
              <a:t>aloca nomes de domínio, resolve disputas</a:t>
            </a:r>
          </a:p>
          <a:p>
            <a:pPr lvl="1"/>
            <a:endParaRPr lang="pt-BR" dirty="0"/>
          </a:p>
          <a:p>
            <a:pPr lvl="1">
              <a:buFont typeface="ZapfDingbats" pitchFamily="82" charset="0"/>
              <a:buNone/>
            </a:pPr>
            <a:r>
              <a:rPr lang="pt-BR" dirty="0"/>
              <a:t>Através da IANA </a:t>
            </a:r>
            <a:r>
              <a:rPr lang="pt-BR" i="1" dirty="0"/>
              <a:t>(Internet </a:t>
            </a:r>
            <a:r>
              <a:rPr lang="pt-BR" i="1" dirty="0" err="1"/>
              <a:t>Assigned</a:t>
            </a:r>
            <a:r>
              <a:rPr lang="pt-BR" i="1" dirty="0"/>
              <a:t> </a:t>
            </a:r>
            <a:r>
              <a:rPr lang="pt-BR" i="1" dirty="0" err="1"/>
              <a:t>Numbers</a:t>
            </a:r>
            <a:r>
              <a:rPr lang="pt-BR" i="1" dirty="0"/>
              <a:t> </a:t>
            </a:r>
            <a:r>
              <a:rPr lang="pt-BR" i="1" dirty="0" err="1"/>
              <a:t>Authority</a:t>
            </a:r>
            <a:r>
              <a:rPr lang="pt-BR" i="1" dirty="0"/>
              <a:t>)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045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Tradução de endereços na rede (NAT)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Freeform 2"/>
          <p:cNvSpPr>
            <a:spLocks/>
          </p:cNvSpPr>
          <p:nvPr/>
        </p:nvSpPr>
        <p:spPr bwMode="auto">
          <a:xfrm>
            <a:off x="4152900" y="1871663"/>
            <a:ext cx="3738563" cy="2697162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0" y="2638425"/>
            <a:ext cx="3825875" cy="1355725"/>
          </a:xfrm>
          <a:custGeom>
            <a:avLst/>
            <a:gdLst>
              <a:gd name="T0" fmla="*/ 2147483647 w 2269"/>
              <a:gd name="T1" fmla="*/ 2147483647 h 854"/>
              <a:gd name="T2" fmla="*/ 2147483647 w 2269"/>
              <a:gd name="T3" fmla="*/ 2147483647 h 854"/>
              <a:gd name="T4" fmla="*/ 2147483647 w 2269"/>
              <a:gd name="T5" fmla="*/ 2147483647 h 854"/>
              <a:gd name="T6" fmla="*/ 2147483647 w 2269"/>
              <a:gd name="T7" fmla="*/ 2147483647 h 854"/>
              <a:gd name="T8" fmla="*/ 2147483647 w 2269"/>
              <a:gd name="T9" fmla="*/ 2147483647 h 854"/>
              <a:gd name="T10" fmla="*/ 2147483647 w 2269"/>
              <a:gd name="T11" fmla="*/ 2147483647 h 854"/>
              <a:gd name="T12" fmla="*/ 2147483647 w 2269"/>
              <a:gd name="T13" fmla="*/ 2147483647 h 8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69"/>
              <a:gd name="T22" fmla="*/ 0 h 854"/>
              <a:gd name="T23" fmla="*/ 2269 w 2269"/>
              <a:gd name="T24" fmla="*/ 854 h 85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69" h="854">
                <a:moveTo>
                  <a:pt x="1888" y="285"/>
                </a:moveTo>
                <a:cubicBezTo>
                  <a:pt x="1622" y="258"/>
                  <a:pt x="723" y="317"/>
                  <a:pt x="418" y="283"/>
                </a:cubicBezTo>
                <a:cubicBezTo>
                  <a:pt x="113" y="249"/>
                  <a:pt x="120" y="0"/>
                  <a:pt x="60" y="83"/>
                </a:cubicBezTo>
                <a:cubicBezTo>
                  <a:pt x="0" y="166"/>
                  <a:pt x="8" y="708"/>
                  <a:pt x="60" y="781"/>
                </a:cubicBezTo>
                <a:cubicBezTo>
                  <a:pt x="112" y="854"/>
                  <a:pt x="48" y="575"/>
                  <a:pt x="374" y="519"/>
                </a:cubicBezTo>
                <a:cubicBezTo>
                  <a:pt x="700" y="463"/>
                  <a:pt x="1765" y="486"/>
                  <a:pt x="2017" y="447"/>
                </a:cubicBezTo>
                <a:cubicBezTo>
                  <a:pt x="2269" y="408"/>
                  <a:pt x="2110" y="319"/>
                  <a:pt x="1888" y="285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181850" y="2182813"/>
          <a:ext cx="5556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Clip" r:id="rId3" imgW="1305000" imgH="1085760" progId="MS_ClipArt_Gallery.2">
                  <p:embed/>
                </p:oleObj>
              </mc:Choice>
              <mc:Fallback>
                <p:oleObj name="Clip" r:id="rId3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1850" y="2182813"/>
                        <a:ext cx="55562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231063" y="2971800"/>
          <a:ext cx="5794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Clip" r:id="rId5" imgW="1305000" imgH="1085760" progId="MS_ClipArt_Gallery.2">
                  <p:embed/>
                </p:oleObj>
              </mc:Choice>
              <mc:Fallback>
                <p:oleObj name="Clip" r:id="rId5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1063" y="2971800"/>
                        <a:ext cx="57943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202488" y="3736975"/>
          <a:ext cx="5635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Clip" r:id="rId6" imgW="1305000" imgH="1085760" progId="MS_ClipArt_Gallery.2">
                  <p:embed/>
                </p:oleObj>
              </mc:Choice>
              <mc:Fallback>
                <p:oleObj name="Clip" r:id="rId6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2488" y="3736975"/>
                        <a:ext cx="563562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267200" y="3194050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7102475" y="2451100"/>
            <a:ext cx="9525" cy="1492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7107238" y="2446338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7113588" y="3951288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732713" y="2181225"/>
            <a:ext cx="892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/>
              <a:t>10.0.0.1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859713" y="2949575"/>
            <a:ext cx="923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/>
              <a:t>10.0.0.2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821613" y="3844925"/>
            <a:ext cx="923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/>
              <a:t>10.0.0.3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217988" y="2771775"/>
            <a:ext cx="923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/>
              <a:t>10.0.0.4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H="1">
            <a:off x="4341813" y="3022600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2379663" y="3328988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/>
              <a:t>138.76.29.7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H="1">
            <a:off x="3602038" y="3260725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/>
          <a:lstStyle/>
          <a:p>
            <a:endParaRPr lang="pt-BR"/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3746500" y="3054350"/>
            <a:ext cx="555625" cy="307975"/>
            <a:chOff x="3600" y="219"/>
            <a:chExt cx="360" cy="175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25" name="Oval 2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26" name="Group 2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1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2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3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7" name="Group 2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8" name="Line 3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9" name="Line 3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0" name="Line 3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706438" y="3222625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35" name="Text Box 34"/>
          <p:cNvSpPr txBox="1">
            <a:spLocks noChangeArrowheads="1"/>
          </p:cNvSpPr>
          <p:nvPr/>
        </p:nvSpPr>
        <p:spPr bwMode="auto">
          <a:xfrm>
            <a:off x="4768850" y="1679575"/>
            <a:ext cx="2184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/>
              <a:t>rede local</a:t>
            </a:r>
          </a:p>
          <a:p>
            <a:pPr algn="ctr"/>
            <a:r>
              <a:rPr lang="pt-BR"/>
              <a:t>(e.x., rede caseira)</a:t>
            </a:r>
          </a:p>
          <a:p>
            <a:pPr algn="ctr"/>
            <a:r>
              <a:rPr lang="pt-BR"/>
              <a:t>10.0.0/24</a:t>
            </a:r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69850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4033838" y="1760538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H="1" flipV="1">
            <a:off x="4173538" y="18875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>
            <a:off x="25781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H="1" flipV="1">
            <a:off x="766763" y="18875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1571625" y="1666875"/>
            <a:ext cx="1123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/>
              <a:t>resto da</a:t>
            </a:r>
          </a:p>
          <a:p>
            <a:pPr algn="ctr"/>
            <a:r>
              <a:rPr lang="pt-BR"/>
              <a:t>Internet</a:t>
            </a: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 flipH="1" flipV="1">
            <a:off x="2819400" y="3644900"/>
            <a:ext cx="11113" cy="788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4291013" y="4414838"/>
            <a:ext cx="39338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/>
              <a:t>Datagramas com origem ou</a:t>
            </a:r>
          </a:p>
          <a:p>
            <a:pPr algn="ctr"/>
            <a:r>
              <a:rPr lang="pt-BR" sz="2000"/>
              <a:t>destino nesta rede usam endereços 10.0.0/24 para origem e destino (como usual)</a:t>
            </a:r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 flipH="1" flipV="1">
            <a:off x="5838825" y="3451225"/>
            <a:ext cx="11113" cy="996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0" y="4424363"/>
            <a:ext cx="42370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i="1">
                <a:solidFill>
                  <a:srgbClr val="FF0000"/>
                </a:solidFill>
              </a:rPr>
              <a:t>Todos</a:t>
            </a:r>
            <a:r>
              <a:rPr lang="pt-BR" sz="2000"/>
              <a:t> os datagramas </a:t>
            </a:r>
            <a:r>
              <a:rPr lang="pt-BR" sz="2000" i="1">
                <a:solidFill>
                  <a:srgbClr val="FF0000"/>
                </a:solidFill>
              </a:rPr>
              <a:t>deixando</a:t>
            </a:r>
            <a:r>
              <a:rPr lang="pt-BR" sz="2000"/>
              <a:t> a rede local têm o </a:t>
            </a:r>
            <a:r>
              <a:rPr lang="pt-BR" sz="2000">
                <a:solidFill>
                  <a:srgbClr val="FF0000"/>
                </a:solidFill>
              </a:rPr>
              <a:t>mesmo</a:t>
            </a:r>
            <a:r>
              <a:rPr lang="pt-BR" sz="2000"/>
              <a:t> único endereço IP NAT origem: 138.76.29.7, e diferentes números de porta origem</a:t>
            </a:r>
          </a:p>
        </p:txBody>
      </p:sp>
    </p:spTree>
    <p:extLst>
      <p:ext uri="{BB962C8B-B14F-4D97-AF65-F5344CB8AC3E}">
        <p14:creationId xmlns:p14="http://schemas.microsoft.com/office/powerpoint/2010/main" val="2053960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Tradução de endereços na rede (NAT)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pt-BR" sz="2400" dirty="0">
                <a:solidFill>
                  <a:srgbClr val="FF0000"/>
                </a:solidFill>
              </a:rPr>
              <a:t>Motivação:</a:t>
            </a:r>
            <a:r>
              <a:rPr lang="pt-BR" sz="2400" dirty="0"/>
              <a:t> a rede local usa apenas um endereço IP, no que concerne ao mundo exterior:</a:t>
            </a:r>
          </a:p>
          <a:p>
            <a:pPr lvl="1">
              <a:lnSpc>
                <a:spcPct val="90000"/>
              </a:lnSpc>
            </a:pPr>
            <a:r>
              <a:rPr lang="pt-BR" dirty="0"/>
              <a:t>não há necessidade de alocar faixas de endereços do ISP: </a:t>
            </a:r>
          </a:p>
          <a:p>
            <a:pPr lvl="2">
              <a:lnSpc>
                <a:spcPct val="90000"/>
              </a:lnSpc>
            </a:pPr>
            <a:r>
              <a:rPr lang="pt-BR" dirty="0"/>
              <a:t>apenas um endereço IP é usado para todos os dispositivos</a:t>
            </a:r>
          </a:p>
          <a:p>
            <a:pPr lvl="1">
              <a:lnSpc>
                <a:spcPct val="90000"/>
              </a:lnSpc>
            </a:pPr>
            <a:r>
              <a:rPr lang="pt-BR" dirty="0"/>
              <a:t>pode modificar endereços de dispositivos na rede local sem notificar o mundo exterior</a:t>
            </a:r>
          </a:p>
          <a:p>
            <a:pPr lvl="1">
              <a:lnSpc>
                <a:spcPct val="90000"/>
              </a:lnSpc>
            </a:pPr>
            <a:r>
              <a:rPr lang="pt-BR" dirty="0"/>
              <a:t>pode trocar de ISP sem mudar os endereços dos dispositivos na rede local</a:t>
            </a:r>
          </a:p>
          <a:p>
            <a:pPr lvl="1">
              <a:lnSpc>
                <a:spcPct val="90000"/>
              </a:lnSpc>
            </a:pPr>
            <a:r>
              <a:rPr lang="pt-BR" dirty="0"/>
              <a:t>dispositivos dentro da rede local não são explicitamente endereçáveis, i.e., visíveis do mundo exterior (um incremento de segurança</a:t>
            </a:r>
            <a:r>
              <a:rPr lang="pt-BR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4366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Tradução de endereços na rede (NAT)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ZapfDingbats" pitchFamily="82" charset="0"/>
              <a:buNone/>
            </a:pPr>
            <a:r>
              <a:rPr lang="pt-BR" sz="2400" dirty="0">
                <a:solidFill>
                  <a:srgbClr val="FF0000"/>
                </a:solidFill>
              </a:rPr>
              <a:t>Implementação:</a:t>
            </a:r>
            <a:r>
              <a:rPr lang="pt-BR" sz="2400" dirty="0"/>
              <a:t> um roteador NAT deve:</a:t>
            </a:r>
            <a:br>
              <a:rPr lang="pt-BR" sz="2400" dirty="0"/>
            </a:br>
            <a:endParaRPr lang="pt-BR" sz="2400" dirty="0"/>
          </a:p>
          <a:p>
            <a:pPr lvl="1"/>
            <a:r>
              <a:rPr lang="pt-BR" i="1" dirty="0" err="1">
                <a:solidFill>
                  <a:schemeClr val="accent2"/>
                </a:solidFill>
              </a:rPr>
              <a:t>datagramas</a:t>
            </a:r>
            <a:r>
              <a:rPr lang="pt-BR" i="1" dirty="0">
                <a:solidFill>
                  <a:schemeClr val="accent2"/>
                </a:solidFill>
              </a:rPr>
              <a:t> saindo:</a:t>
            </a:r>
            <a:r>
              <a:rPr lang="pt-BR" dirty="0">
                <a:solidFill>
                  <a:schemeClr val="accent2"/>
                </a:solidFill>
              </a:rPr>
              <a:t> </a:t>
            </a:r>
            <a:r>
              <a:rPr lang="pt-BR" i="1" dirty="0">
                <a:solidFill>
                  <a:schemeClr val="accent2"/>
                </a:solidFill>
              </a:rPr>
              <a:t>trocar</a:t>
            </a:r>
            <a:r>
              <a:rPr lang="pt-BR" dirty="0"/>
              <a:t> (IP origem, # porta ) de cada </a:t>
            </a:r>
            <a:r>
              <a:rPr lang="pt-BR" dirty="0" err="1"/>
              <a:t>datagrama</a:t>
            </a:r>
            <a:r>
              <a:rPr lang="pt-BR" dirty="0"/>
              <a:t> saindo para (IP NAT, novo # porta)</a:t>
            </a:r>
          </a:p>
          <a:p>
            <a:pPr lvl="2">
              <a:buFontTx/>
              <a:buNone/>
            </a:pPr>
            <a:r>
              <a:rPr lang="pt-BR" dirty="0"/>
              <a:t>. . . clientes/servidores remotos vão responder usando (IP NAT, novo # porta) como endereço destino.</a:t>
            </a:r>
          </a:p>
          <a:p>
            <a:pPr lvl="1"/>
            <a:r>
              <a:rPr lang="pt-BR" i="1" dirty="0">
                <a:solidFill>
                  <a:schemeClr val="accent2"/>
                </a:solidFill>
              </a:rPr>
              <a:t>lembrar (na tabela de tradução NAT) </a:t>
            </a:r>
            <a:r>
              <a:rPr lang="pt-BR" dirty="0"/>
              <a:t>cada par de tradução (IP origem, # porta ) para (IP NAT, novo # porta)</a:t>
            </a:r>
          </a:p>
          <a:p>
            <a:pPr lvl="1"/>
            <a:r>
              <a:rPr lang="pt-BR" i="1" dirty="0" err="1">
                <a:solidFill>
                  <a:schemeClr val="accent2"/>
                </a:solidFill>
              </a:rPr>
              <a:t>datagramas</a:t>
            </a:r>
            <a:r>
              <a:rPr lang="pt-BR" i="1" dirty="0">
                <a:solidFill>
                  <a:schemeClr val="accent2"/>
                </a:solidFill>
              </a:rPr>
              <a:t> entrando:</a:t>
            </a:r>
            <a:r>
              <a:rPr lang="pt-BR" dirty="0">
                <a:solidFill>
                  <a:schemeClr val="accent2"/>
                </a:solidFill>
              </a:rPr>
              <a:t> </a:t>
            </a:r>
            <a:r>
              <a:rPr lang="pt-BR" i="1" dirty="0">
                <a:solidFill>
                  <a:schemeClr val="accent2"/>
                </a:solidFill>
              </a:rPr>
              <a:t>trocar</a:t>
            </a:r>
            <a:r>
              <a:rPr lang="pt-BR" dirty="0"/>
              <a:t> (IP NAT, novo # porta) nos campos de destino de cada </a:t>
            </a:r>
            <a:r>
              <a:rPr lang="pt-BR" dirty="0" err="1"/>
              <a:t>datagrama</a:t>
            </a:r>
            <a:r>
              <a:rPr lang="pt-BR" dirty="0"/>
              <a:t> entrando para o (IP origem, # porta) correspondente armazenado na tabela NAT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684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2"/>
          <p:cNvSpPr>
            <a:spLocks/>
          </p:cNvSpPr>
          <p:nvPr/>
        </p:nvSpPr>
        <p:spPr bwMode="auto">
          <a:xfrm>
            <a:off x="179388" y="3651250"/>
            <a:ext cx="4089400" cy="1355725"/>
          </a:xfrm>
          <a:custGeom>
            <a:avLst/>
            <a:gdLst>
              <a:gd name="T0" fmla="*/ 2147483647 w 2269"/>
              <a:gd name="T1" fmla="*/ 2147483647 h 854"/>
              <a:gd name="T2" fmla="*/ 2147483647 w 2269"/>
              <a:gd name="T3" fmla="*/ 2147483647 h 854"/>
              <a:gd name="T4" fmla="*/ 2147483647 w 2269"/>
              <a:gd name="T5" fmla="*/ 2147483647 h 854"/>
              <a:gd name="T6" fmla="*/ 2147483647 w 2269"/>
              <a:gd name="T7" fmla="*/ 2147483647 h 854"/>
              <a:gd name="T8" fmla="*/ 2147483647 w 2269"/>
              <a:gd name="T9" fmla="*/ 2147483647 h 854"/>
              <a:gd name="T10" fmla="*/ 2147483647 w 2269"/>
              <a:gd name="T11" fmla="*/ 2147483647 h 854"/>
              <a:gd name="T12" fmla="*/ 2147483647 w 2269"/>
              <a:gd name="T13" fmla="*/ 2147483647 h 8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69"/>
              <a:gd name="T22" fmla="*/ 0 h 854"/>
              <a:gd name="T23" fmla="*/ 2269 w 2269"/>
              <a:gd name="T24" fmla="*/ 854 h 85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69" h="854">
                <a:moveTo>
                  <a:pt x="1888" y="285"/>
                </a:moveTo>
                <a:cubicBezTo>
                  <a:pt x="1622" y="258"/>
                  <a:pt x="723" y="317"/>
                  <a:pt x="418" y="283"/>
                </a:cubicBezTo>
                <a:cubicBezTo>
                  <a:pt x="113" y="249"/>
                  <a:pt x="120" y="0"/>
                  <a:pt x="60" y="83"/>
                </a:cubicBezTo>
                <a:cubicBezTo>
                  <a:pt x="0" y="166"/>
                  <a:pt x="8" y="708"/>
                  <a:pt x="60" y="781"/>
                </a:cubicBezTo>
                <a:cubicBezTo>
                  <a:pt x="112" y="854"/>
                  <a:pt x="48" y="575"/>
                  <a:pt x="374" y="519"/>
                </a:cubicBezTo>
                <a:cubicBezTo>
                  <a:pt x="700" y="463"/>
                  <a:pt x="1765" y="486"/>
                  <a:pt x="2017" y="447"/>
                </a:cubicBezTo>
                <a:cubicBezTo>
                  <a:pt x="2269" y="408"/>
                  <a:pt x="2110" y="319"/>
                  <a:pt x="1888" y="285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4468813" y="2922588"/>
            <a:ext cx="3738562" cy="2697162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7497763" y="3233738"/>
          <a:ext cx="5556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Clip" r:id="rId3" imgW="1305000" imgH="1085760" progId="MS_ClipArt_Gallery.2">
                  <p:embed/>
                </p:oleObj>
              </mc:Choice>
              <mc:Fallback>
                <p:oleObj name="Clip" r:id="rId3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7763" y="3233738"/>
                        <a:ext cx="55562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7546975" y="4022725"/>
          <a:ext cx="5794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Clip" r:id="rId5" imgW="1305000" imgH="1085760" progId="MS_ClipArt_Gallery.2">
                  <p:embed/>
                </p:oleObj>
              </mc:Choice>
              <mc:Fallback>
                <p:oleObj name="Clip" r:id="rId5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6975" y="4022725"/>
                        <a:ext cx="579438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7518400" y="4787900"/>
          <a:ext cx="5635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Clip" r:id="rId6" imgW="1305000" imgH="1085760" progId="MS_ClipArt_Gallery.2">
                  <p:embed/>
                </p:oleObj>
              </mc:Choice>
              <mc:Fallback>
                <p:oleObj name="Clip" r:id="rId6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8400" y="4787900"/>
                        <a:ext cx="56356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4583113" y="4244975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H="1">
            <a:off x="7418388" y="3502025"/>
            <a:ext cx="9525" cy="1492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7423150" y="3497263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V="1">
            <a:off x="7429500" y="500221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8048625" y="3232150"/>
            <a:ext cx="892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/>
              <a:t>10.0.0.1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8175625" y="4000500"/>
            <a:ext cx="923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/>
              <a:t>10.0.0.2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8137525" y="4895850"/>
            <a:ext cx="923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/>
              <a:t>10.0.0.3</a:t>
            </a:r>
          </a:p>
        </p:txBody>
      </p:sp>
      <p:grpSp>
        <p:nvGrpSpPr>
          <p:cNvPr id="18" name="Group 15"/>
          <p:cNvGrpSpPr>
            <a:grpSpLocks/>
          </p:cNvGrpSpPr>
          <p:nvPr/>
        </p:nvGrpSpPr>
        <p:grpSpPr bwMode="auto">
          <a:xfrm>
            <a:off x="5635625" y="2860675"/>
            <a:ext cx="1871663" cy="1033463"/>
            <a:chOff x="3550" y="2055"/>
            <a:chExt cx="1179" cy="651"/>
          </a:xfrm>
        </p:grpSpPr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3550" y="2055"/>
              <a:ext cx="1179" cy="357"/>
              <a:chOff x="4381" y="786"/>
              <a:chExt cx="1108" cy="357"/>
            </a:xfrm>
          </p:grpSpPr>
          <p:sp>
            <p:nvSpPr>
              <p:cNvPr id="24" name="Rectangle 17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5" name="Text Box 18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200"/>
                  <a:t>O: 10.0.0.1, 3345</a:t>
                </a:r>
              </a:p>
              <a:p>
                <a:r>
                  <a:rPr lang="pt-BR" sz="1200"/>
                  <a:t>D: 128.119.40.186, 80</a:t>
                </a:r>
              </a:p>
            </p:txBody>
          </p:sp>
          <p:grpSp>
            <p:nvGrpSpPr>
              <p:cNvPr id="26" name="Group 19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31" name="Freeform 20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  <p:sp>
              <p:nvSpPr>
                <p:cNvPr id="32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  <p:sp>
              <p:nvSpPr>
                <p:cNvPr id="33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</p:grpSp>
          <p:grpSp>
            <p:nvGrpSpPr>
              <p:cNvPr id="27" name="Group 23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28" name="Freeform 24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  <p:sp>
              <p:nvSpPr>
                <p:cNvPr id="29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  <p:sp>
              <p:nvSpPr>
                <p:cNvPr id="3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</p:grpSp>
        </p:grpSp>
        <p:sp>
          <p:nvSpPr>
            <p:cNvPr id="20" name="Freeform 27"/>
            <p:cNvSpPr>
              <a:spLocks/>
            </p:cNvSpPr>
            <p:nvPr/>
          </p:nvSpPr>
          <p:spPr bwMode="auto">
            <a:xfrm>
              <a:off x="3573" y="2364"/>
              <a:ext cx="564" cy="342"/>
            </a:xfrm>
            <a:custGeom>
              <a:avLst/>
              <a:gdLst>
                <a:gd name="T0" fmla="*/ 0 w 417"/>
                <a:gd name="T1" fmla="*/ 2096 h 264"/>
                <a:gd name="T2" fmla="*/ 4672 w 417"/>
                <a:gd name="T3" fmla="*/ 2096 h 264"/>
                <a:gd name="T4" fmla="*/ 4672 w 417"/>
                <a:gd name="T5" fmla="*/ 0 h 264"/>
                <a:gd name="T6" fmla="*/ 0 60000 65536"/>
                <a:gd name="T7" fmla="*/ 0 60000 65536"/>
                <a:gd name="T8" fmla="*/ 0 60000 65536"/>
                <a:gd name="T9" fmla="*/ 0 w 417"/>
                <a:gd name="T10" fmla="*/ 0 h 264"/>
                <a:gd name="T11" fmla="*/ 417 w 417"/>
                <a:gd name="T12" fmla="*/ 264 h 2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264">
                  <a:moveTo>
                    <a:pt x="0" y="264"/>
                  </a:moveTo>
                  <a:lnTo>
                    <a:pt x="417" y="264"/>
                  </a:lnTo>
                  <a:lnTo>
                    <a:pt x="417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" name="Group 28"/>
            <p:cNvGrpSpPr>
              <a:grpSpLocks/>
            </p:cNvGrpSpPr>
            <p:nvPr/>
          </p:nvGrpSpPr>
          <p:grpSpPr bwMode="auto">
            <a:xfrm>
              <a:off x="4032" y="2419"/>
              <a:ext cx="218" cy="231"/>
              <a:chOff x="5140" y="403"/>
              <a:chExt cx="218" cy="231"/>
            </a:xfrm>
          </p:grpSpPr>
          <p:sp>
            <p:nvSpPr>
              <p:cNvPr id="22" name="Oval 29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3" name="Text Box 30"/>
              <p:cNvSpPr txBox="1">
                <a:spLocks noChangeArrowheads="1"/>
              </p:cNvSpPr>
              <p:nvPr/>
            </p:nvSpPr>
            <p:spPr bwMode="auto">
              <a:xfrm>
                <a:off x="5154" y="403"/>
                <a:ext cx="181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  <p:sp>
        <p:nvSpPr>
          <p:cNvPr id="34" name="Text Box 31"/>
          <p:cNvSpPr txBox="1">
            <a:spLocks noChangeArrowheads="1"/>
          </p:cNvSpPr>
          <p:nvPr/>
        </p:nvSpPr>
        <p:spPr bwMode="auto">
          <a:xfrm>
            <a:off x="4533900" y="3822700"/>
            <a:ext cx="923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/>
              <a:t>10.0.0.4</a:t>
            </a:r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 flipH="1">
            <a:off x="4657725" y="4073525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36" name="Text Box 33"/>
          <p:cNvSpPr txBox="1">
            <a:spLocks noChangeArrowheads="1"/>
          </p:cNvSpPr>
          <p:nvPr/>
        </p:nvSpPr>
        <p:spPr bwMode="auto">
          <a:xfrm>
            <a:off x="2695575" y="4379913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600"/>
              <a:t>138.76.29.7</a:t>
            </a:r>
          </a:p>
        </p:txBody>
      </p:sp>
      <p:sp>
        <p:nvSpPr>
          <p:cNvPr id="37" name="Line 34"/>
          <p:cNvSpPr>
            <a:spLocks noChangeShapeType="1"/>
          </p:cNvSpPr>
          <p:nvPr/>
        </p:nvSpPr>
        <p:spPr bwMode="auto">
          <a:xfrm flipH="1">
            <a:off x="3917950" y="4311650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/>
          <a:lstStyle/>
          <a:p>
            <a:endParaRPr lang="pt-BR"/>
          </a:p>
        </p:txBody>
      </p:sp>
      <p:grpSp>
        <p:nvGrpSpPr>
          <p:cNvPr id="38" name="Group 35"/>
          <p:cNvGrpSpPr>
            <a:grpSpLocks/>
          </p:cNvGrpSpPr>
          <p:nvPr/>
        </p:nvGrpSpPr>
        <p:grpSpPr bwMode="auto">
          <a:xfrm>
            <a:off x="6469063" y="1541463"/>
            <a:ext cx="2566987" cy="1417637"/>
            <a:chOff x="3944" y="971"/>
            <a:chExt cx="1617" cy="893"/>
          </a:xfrm>
        </p:grpSpPr>
        <p:sp>
          <p:nvSpPr>
            <p:cNvPr id="39" name="Text Box 36"/>
            <p:cNvSpPr txBox="1">
              <a:spLocks noChangeArrowheads="1"/>
            </p:cNvSpPr>
            <p:nvPr/>
          </p:nvSpPr>
          <p:spPr bwMode="auto">
            <a:xfrm>
              <a:off x="4121" y="971"/>
              <a:ext cx="1440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u="sng" dirty="0">
                  <a:solidFill>
                    <a:srgbClr val="FF0000"/>
                  </a:solidFill>
                </a:rPr>
                <a:t>1:</a:t>
              </a:r>
              <a:r>
                <a:rPr lang="pt-BR" dirty="0">
                  <a:solidFill>
                    <a:srgbClr val="FF0000"/>
                  </a:solidFill>
                </a:rPr>
                <a:t> </a:t>
              </a:r>
              <a:r>
                <a:rPr lang="pt-BR" dirty="0">
                  <a:solidFill>
                    <a:schemeClr val="accent2"/>
                  </a:solidFill>
                </a:rPr>
                <a:t>host 10.0.0.1 </a:t>
              </a:r>
            </a:p>
            <a:p>
              <a:r>
                <a:rPr lang="pt-BR" dirty="0">
                  <a:solidFill>
                    <a:schemeClr val="accent2"/>
                  </a:solidFill>
                </a:rPr>
                <a:t>envia </a:t>
              </a:r>
              <a:r>
                <a:rPr lang="pt-BR" dirty="0" err="1">
                  <a:solidFill>
                    <a:schemeClr val="accent2"/>
                  </a:solidFill>
                </a:rPr>
                <a:t>datagrama</a:t>
              </a:r>
              <a:r>
                <a:rPr lang="pt-BR" dirty="0">
                  <a:solidFill>
                    <a:schemeClr val="accent2"/>
                  </a:solidFill>
                </a:rPr>
                <a:t> p/ </a:t>
              </a:r>
            </a:p>
            <a:p>
              <a:r>
                <a:rPr lang="pt-BR" dirty="0">
                  <a:solidFill>
                    <a:schemeClr val="accent2"/>
                  </a:solidFill>
                </a:rPr>
                <a:t>128.119.40.186, 80</a:t>
              </a:r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 flipH="1">
              <a:off x="3944" y="1105"/>
              <a:ext cx="197" cy="75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pt-BR"/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344738" y="2627313"/>
            <a:ext cx="3862387" cy="1531937"/>
          </a:xfrm>
          <a:custGeom>
            <a:avLst/>
            <a:gdLst>
              <a:gd name="T0" fmla="*/ 0 w 2433"/>
              <a:gd name="T1" fmla="*/ 2147483647 h 965"/>
              <a:gd name="T2" fmla="*/ 2147483647 w 2433"/>
              <a:gd name="T3" fmla="*/ 2147483647 h 965"/>
              <a:gd name="T4" fmla="*/ 2147483647 w 2433"/>
              <a:gd name="T5" fmla="*/ 2147483647 h 965"/>
              <a:gd name="T6" fmla="*/ 2147483647 w 2433"/>
              <a:gd name="T7" fmla="*/ 2147483647 h 965"/>
              <a:gd name="T8" fmla="*/ 2147483647 w 2433"/>
              <a:gd name="T9" fmla="*/ 2147483647 h 965"/>
              <a:gd name="T10" fmla="*/ 2147483647 w 2433"/>
              <a:gd name="T11" fmla="*/ 2147483647 h 965"/>
              <a:gd name="T12" fmla="*/ 0 w 2433"/>
              <a:gd name="T13" fmla="*/ 2147483647 h 9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3"/>
              <a:gd name="T22" fmla="*/ 0 h 965"/>
              <a:gd name="T23" fmla="*/ 2433 w 2433"/>
              <a:gd name="T24" fmla="*/ 965 h 9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3" h="965">
                <a:moveTo>
                  <a:pt x="0" y="64"/>
                </a:moveTo>
                <a:cubicBezTo>
                  <a:pt x="0" y="64"/>
                  <a:pt x="2079" y="0"/>
                  <a:pt x="2352" y="64"/>
                </a:cubicBezTo>
                <a:cubicBezTo>
                  <a:pt x="2433" y="57"/>
                  <a:pt x="1814" y="309"/>
                  <a:pt x="1640" y="450"/>
                </a:cubicBezTo>
                <a:cubicBezTo>
                  <a:pt x="1466" y="591"/>
                  <a:pt x="1383" y="888"/>
                  <a:pt x="1308" y="965"/>
                </a:cubicBezTo>
                <a:lnTo>
                  <a:pt x="1159" y="965"/>
                </a:lnTo>
                <a:cubicBezTo>
                  <a:pt x="1078" y="870"/>
                  <a:pt x="1013" y="546"/>
                  <a:pt x="820" y="396"/>
                </a:cubicBezTo>
                <a:cubicBezTo>
                  <a:pt x="583" y="207"/>
                  <a:pt x="189" y="142"/>
                  <a:pt x="0" y="64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5400000" scaled="1"/>
          </a:gradFill>
          <a:ln w="3175">
            <a:solidFill>
              <a:schemeClr val="hlink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42" name="Rectangle 39"/>
          <p:cNvSpPr>
            <a:spLocks noChangeArrowheads="1"/>
          </p:cNvSpPr>
          <p:nvPr/>
        </p:nvSpPr>
        <p:spPr bwMode="auto">
          <a:xfrm>
            <a:off x="2344738" y="1374775"/>
            <a:ext cx="3784600" cy="1354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43" name="Text Box 40"/>
          <p:cNvSpPr txBox="1">
            <a:spLocks noChangeArrowheads="1"/>
          </p:cNvSpPr>
          <p:nvPr/>
        </p:nvSpPr>
        <p:spPr bwMode="auto">
          <a:xfrm>
            <a:off x="2306638" y="1423988"/>
            <a:ext cx="3876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/>
              <a:t>Tabela de tradução NAT</a:t>
            </a:r>
          </a:p>
          <a:p>
            <a:pPr algn="ctr"/>
            <a:r>
              <a:rPr lang="pt-BR"/>
              <a:t>end. lado WAN        end. lado LAN </a:t>
            </a:r>
          </a:p>
        </p:txBody>
      </p:sp>
      <p:sp>
        <p:nvSpPr>
          <p:cNvPr id="44" name="Line 41"/>
          <p:cNvSpPr>
            <a:spLocks noChangeShapeType="1"/>
          </p:cNvSpPr>
          <p:nvPr/>
        </p:nvSpPr>
        <p:spPr bwMode="auto">
          <a:xfrm flipV="1">
            <a:off x="2344738" y="1747838"/>
            <a:ext cx="3790950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45" name="Line 42"/>
          <p:cNvSpPr>
            <a:spLocks noChangeShapeType="1"/>
          </p:cNvSpPr>
          <p:nvPr/>
        </p:nvSpPr>
        <p:spPr bwMode="auto">
          <a:xfrm flipV="1">
            <a:off x="2359025" y="2025650"/>
            <a:ext cx="3749675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46" name="Line 43"/>
          <p:cNvSpPr>
            <a:spLocks noChangeShapeType="1"/>
          </p:cNvSpPr>
          <p:nvPr/>
        </p:nvSpPr>
        <p:spPr bwMode="auto">
          <a:xfrm>
            <a:off x="4468813" y="1770063"/>
            <a:ext cx="3175" cy="955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grpSp>
        <p:nvGrpSpPr>
          <p:cNvPr id="47" name="Group 44"/>
          <p:cNvGrpSpPr>
            <a:grpSpLocks/>
          </p:cNvGrpSpPr>
          <p:nvPr/>
        </p:nvGrpSpPr>
        <p:grpSpPr bwMode="auto">
          <a:xfrm>
            <a:off x="4062413" y="4105275"/>
            <a:ext cx="555625" cy="307975"/>
            <a:chOff x="3600" y="219"/>
            <a:chExt cx="360" cy="175"/>
          </a:xfrm>
        </p:grpSpPr>
        <p:sp>
          <p:nvSpPr>
            <p:cNvPr id="48" name="Oval 4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0" name="Line 4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52" name="Oval 4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53" name="Group 5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58" name="Line 5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59" name="Line 5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0" name="Line 5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54" name="Group 5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55" name="Line 5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56" name="Line 5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57" name="Line 5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sp>
        <p:nvSpPr>
          <p:cNvPr id="61" name="Text Box 58"/>
          <p:cNvSpPr txBox="1">
            <a:spLocks noChangeArrowheads="1"/>
          </p:cNvSpPr>
          <p:nvPr/>
        </p:nvSpPr>
        <p:spPr bwMode="auto">
          <a:xfrm>
            <a:off x="2362200" y="2049463"/>
            <a:ext cx="37830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>
                <a:solidFill>
                  <a:srgbClr val="FF0000"/>
                </a:solidFill>
              </a:rPr>
              <a:t>138.76.29.7, 5001   10.0.0.1, 3345</a:t>
            </a:r>
          </a:p>
          <a:p>
            <a:pPr algn="ctr"/>
            <a:r>
              <a:rPr lang="pt-BR"/>
              <a:t>……                                         ……</a:t>
            </a:r>
          </a:p>
        </p:txBody>
      </p:sp>
      <p:grpSp>
        <p:nvGrpSpPr>
          <p:cNvPr id="62" name="Group 59"/>
          <p:cNvGrpSpPr>
            <a:grpSpLocks/>
          </p:cNvGrpSpPr>
          <p:nvPr/>
        </p:nvGrpSpPr>
        <p:grpSpPr bwMode="auto">
          <a:xfrm>
            <a:off x="4765675" y="3435350"/>
            <a:ext cx="2784475" cy="1631950"/>
            <a:chOff x="3002" y="2417"/>
            <a:chExt cx="1754" cy="1028"/>
          </a:xfrm>
        </p:grpSpPr>
        <p:sp>
          <p:nvSpPr>
            <p:cNvPr id="63" name="Rectangle 60"/>
            <p:cNvSpPr>
              <a:spLocks noChangeArrowheads="1"/>
            </p:cNvSpPr>
            <p:nvPr/>
          </p:nvSpPr>
          <p:spPr bwMode="auto">
            <a:xfrm>
              <a:off x="3002" y="3051"/>
              <a:ext cx="1175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64" name="Text Box 61"/>
            <p:cNvSpPr txBox="1">
              <a:spLocks noChangeArrowheads="1"/>
            </p:cNvSpPr>
            <p:nvPr/>
          </p:nvSpPr>
          <p:spPr bwMode="auto">
            <a:xfrm>
              <a:off x="3104" y="3042"/>
              <a:ext cx="1112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sz="1200"/>
                <a:t>O: 128.119.40.186, 80 </a:t>
              </a:r>
            </a:p>
            <a:p>
              <a:r>
                <a:rPr lang="pt-BR" sz="1200"/>
                <a:t>D: 10.0.0.1, 3345</a:t>
              </a:r>
            </a:p>
            <a:p>
              <a:endParaRPr lang="pt-BR" sz="1200"/>
            </a:p>
          </p:txBody>
        </p:sp>
        <p:grpSp>
          <p:nvGrpSpPr>
            <p:cNvPr id="65" name="Group 62"/>
            <p:cNvGrpSpPr>
              <a:grpSpLocks/>
            </p:cNvGrpSpPr>
            <p:nvPr/>
          </p:nvGrpSpPr>
          <p:grpSpPr bwMode="auto">
            <a:xfrm>
              <a:off x="3054" y="3007"/>
              <a:ext cx="51" cy="99"/>
              <a:chOff x="5508" y="1599"/>
              <a:chExt cx="48" cy="99"/>
            </a:xfrm>
          </p:grpSpPr>
          <p:sp>
            <p:nvSpPr>
              <p:cNvPr id="74" name="Freeform 63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75" name="Line 64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76" name="Line 65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</p:grpSp>
        <p:grpSp>
          <p:nvGrpSpPr>
            <p:cNvPr id="66" name="Group 66"/>
            <p:cNvGrpSpPr>
              <a:grpSpLocks/>
            </p:cNvGrpSpPr>
            <p:nvPr/>
          </p:nvGrpSpPr>
          <p:grpSpPr bwMode="auto">
            <a:xfrm>
              <a:off x="3059" y="3248"/>
              <a:ext cx="51" cy="99"/>
              <a:chOff x="5508" y="1599"/>
              <a:chExt cx="48" cy="99"/>
            </a:xfrm>
          </p:grpSpPr>
          <p:sp>
            <p:nvSpPr>
              <p:cNvPr id="71" name="Freeform 67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72" name="Line 68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73" name="Line 69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</p:grp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4179" y="2417"/>
              <a:ext cx="577" cy="768"/>
            </a:xfrm>
            <a:custGeom>
              <a:avLst/>
              <a:gdLst>
                <a:gd name="T0" fmla="*/ 577 w 577"/>
                <a:gd name="T1" fmla="*/ 0 h 768"/>
                <a:gd name="T2" fmla="*/ 342 w 577"/>
                <a:gd name="T3" fmla="*/ 0 h 768"/>
                <a:gd name="T4" fmla="*/ 342 w 577"/>
                <a:gd name="T5" fmla="*/ 768 h 768"/>
                <a:gd name="T6" fmla="*/ 0 w 577"/>
                <a:gd name="T7" fmla="*/ 76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7"/>
                <a:gd name="T13" fmla="*/ 0 h 768"/>
                <a:gd name="T14" fmla="*/ 577 w 577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7" h="768">
                  <a:moveTo>
                    <a:pt x="577" y="0"/>
                  </a:moveTo>
                  <a:lnTo>
                    <a:pt x="342" y="0"/>
                  </a:lnTo>
                  <a:lnTo>
                    <a:pt x="342" y="768"/>
                  </a:lnTo>
                  <a:lnTo>
                    <a:pt x="0" y="76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68" name="Group 71"/>
            <p:cNvGrpSpPr>
              <a:grpSpLocks/>
            </p:cNvGrpSpPr>
            <p:nvPr/>
          </p:nvGrpSpPr>
          <p:grpSpPr bwMode="auto">
            <a:xfrm>
              <a:off x="4240" y="3064"/>
              <a:ext cx="218" cy="231"/>
              <a:chOff x="5140" y="403"/>
              <a:chExt cx="218" cy="231"/>
            </a:xfrm>
          </p:grpSpPr>
          <p:sp>
            <p:nvSpPr>
              <p:cNvPr id="69" name="Oval 72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0" name="Text Box 73"/>
              <p:cNvSpPr txBox="1">
                <a:spLocks noChangeArrowheads="1"/>
              </p:cNvSpPr>
              <p:nvPr/>
            </p:nvSpPr>
            <p:spPr bwMode="auto">
              <a:xfrm>
                <a:off x="5154" y="403"/>
                <a:ext cx="20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77" name="Group 74"/>
          <p:cNvGrpSpPr>
            <a:grpSpLocks/>
          </p:cNvGrpSpPr>
          <p:nvPr/>
        </p:nvGrpSpPr>
        <p:grpSpPr bwMode="auto">
          <a:xfrm>
            <a:off x="1531938" y="3641725"/>
            <a:ext cx="2497137" cy="566738"/>
            <a:chOff x="1026" y="3559"/>
            <a:chExt cx="1573" cy="357"/>
          </a:xfrm>
        </p:grpSpPr>
        <p:grpSp>
          <p:nvGrpSpPr>
            <p:cNvPr id="78" name="Group 75"/>
            <p:cNvGrpSpPr>
              <a:grpSpLocks/>
            </p:cNvGrpSpPr>
            <p:nvPr/>
          </p:nvGrpSpPr>
          <p:grpSpPr bwMode="auto">
            <a:xfrm>
              <a:off x="1412" y="3559"/>
              <a:ext cx="1187" cy="357"/>
              <a:chOff x="4381" y="786"/>
              <a:chExt cx="1108" cy="357"/>
            </a:xfrm>
          </p:grpSpPr>
          <p:sp>
            <p:nvSpPr>
              <p:cNvPr id="83" name="Rectangle 76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84" name="Text Box 77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pt-BR" sz="1200"/>
                  <a:t>O: 138.76.29.7, 5001</a:t>
                </a:r>
              </a:p>
              <a:p>
                <a:r>
                  <a:rPr lang="pt-BR" sz="1200"/>
                  <a:t>D: 128.119.40.186, 80</a:t>
                </a:r>
              </a:p>
            </p:txBody>
          </p:sp>
          <p:grpSp>
            <p:nvGrpSpPr>
              <p:cNvPr id="85" name="Group 78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90" name="Freeform 79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  <p:sp>
              <p:nvSpPr>
                <p:cNvPr id="91" name="Line 80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  <p:sp>
              <p:nvSpPr>
                <p:cNvPr id="92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</p:grpSp>
          <p:grpSp>
            <p:nvGrpSpPr>
              <p:cNvPr id="86" name="Group 82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87" name="Freeform 83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  <p:sp>
              <p:nvSpPr>
                <p:cNvPr id="88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  <p:sp>
              <p:nvSpPr>
                <p:cNvPr id="89" name="Line 85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pt-BR"/>
                </a:p>
              </p:txBody>
            </p:sp>
          </p:grpSp>
        </p:grpSp>
        <p:sp>
          <p:nvSpPr>
            <p:cNvPr id="79" name="Line 86"/>
            <p:cNvSpPr>
              <a:spLocks noChangeShapeType="1"/>
            </p:cNvSpPr>
            <p:nvPr/>
          </p:nvSpPr>
          <p:spPr bwMode="auto">
            <a:xfrm flipH="1">
              <a:off x="1026" y="3729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80" name="Group 87"/>
            <p:cNvGrpSpPr>
              <a:grpSpLocks/>
            </p:cNvGrpSpPr>
            <p:nvPr/>
          </p:nvGrpSpPr>
          <p:grpSpPr bwMode="auto">
            <a:xfrm>
              <a:off x="1143" y="3616"/>
              <a:ext cx="218" cy="231"/>
              <a:chOff x="5140" y="403"/>
              <a:chExt cx="218" cy="231"/>
            </a:xfrm>
          </p:grpSpPr>
          <p:sp>
            <p:nvSpPr>
              <p:cNvPr id="81" name="Oval 88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82" name="Text Box 89"/>
              <p:cNvSpPr txBox="1">
                <a:spLocks noChangeArrowheads="1"/>
              </p:cNvSpPr>
              <p:nvPr/>
            </p:nvSpPr>
            <p:spPr bwMode="auto">
              <a:xfrm>
                <a:off x="5154" y="403"/>
                <a:ext cx="20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>
                    <a:solidFill>
                      <a:srgbClr val="FF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93" name="Group 90"/>
          <p:cNvGrpSpPr>
            <a:grpSpLocks/>
          </p:cNvGrpSpPr>
          <p:nvPr/>
        </p:nvGrpSpPr>
        <p:grpSpPr bwMode="auto">
          <a:xfrm>
            <a:off x="0" y="1643063"/>
            <a:ext cx="5154613" cy="2081212"/>
            <a:chOff x="0" y="1288"/>
            <a:chExt cx="3247" cy="1311"/>
          </a:xfrm>
        </p:grpSpPr>
        <p:sp>
          <p:nvSpPr>
            <p:cNvPr id="94" name="Text Box 91"/>
            <p:cNvSpPr txBox="1">
              <a:spLocks noChangeArrowheads="1"/>
            </p:cNvSpPr>
            <p:nvPr/>
          </p:nvSpPr>
          <p:spPr bwMode="auto">
            <a:xfrm>
              <a:off x="0" y="1288"/>
              <a:ext cx="1357" cy="1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u="sng" dirty="0">
                  <a:solidFill>
                    <a:srgbClr val="FF0000"/>
                  </a:solidFill>
                </a:rPr>
                <a:t>2:</a:t>
              </a:r>
              <a:r>
                <a:rPr lang="pt-BR" dirty="0">
                  <a:solidFill>
                    <a:srgbClr val="FF0000"/>
                  </a:solidFill>
                </a:rPr>
                <a:t> </a:t>
              </a:r>
              <a:r>
                <a:rPr lang="pt-BR" dirty="0">
                  <a:solidFill>
                    <a:schemeClr val="accent2"/>
                  </a:solidFill>
                </a:rPr>
                <a:t>roteador NAT</a:t>
              </a:r>
            </a:p>
            <a:p>
              <a:r>
                <a:rPr lang="pt-BR" dirty="0">
                  <a:solidFill>
                    <a:schemeClr val="accent2"/>
                  </a:solidFill>
                </a:rPr>
                <a:t>muda end. origem </a:t>
              </a:r>
            </a:p>
            <a:p>
              <a:r>
                <a:rPr lang="pt-BR" dirty="0">
                  <a:solidFill>
                    <a:schemeClr val="accent2"/>
                  </a:solidFill>
                </a:rPr>
                <a:t>do </a:t>
              </a:r>
              <a:r>
                <a:rPr lang="pt-BR" dirty="0" err="1">
                  <a:solidFill>
                    <a:schemeClr val="accent2"/>
                  </a:solidFill>
                </a:rPr>
                <a:t>datagrama</a:t>
              </a:r>
              <a:r>
                <a:rPr lang="pt-BR" dirty="0">
                  <a:solidFill>
                    <a:schemeClr val="accent2"/>
                  </a:solidFill>
                </a:rPr>
                <a:t> de</a:t>
              </a:r>
            </a:p>
            <a:p>
              <a:r>
                <a:rPr lang="pt-BR" dirty="0">
                  <a:solidFill>
                    <a:schemeClr val="accent2"/>
                  </a:solidFill>
                </a:rPr>
                <a:t>10.0.0.1, 3345 p/</a:t>
              </a:r>
            </a:p>
            <a:p>
              <a:r>
                <a:rPr lang="pt-BR" dirty="0">
                  <a:solidFill>
                    <a:schemeClr val="accent2"/>
                  </a:solidFill>
                </a:rPr>
                <a:t>138.76.29.7, 5001,</a:t>
              </a:r>
            </a:p>
            <a:p>
              <a:r>
                <a:rPr lang="pt-BR" dirty="0">
                  <a:solidFill>
                    <a:schemeClr val="accent2"/>
                  </a:solidFill>
                </a:rPr>
                <a:t>e atualiza tabela</a:t>
              </a:r>
            </a:p>
          </p:txBody>
        </p:sp>
        <p:sp>
          <p:nvSpPr>
            <p:cNvPr id="95" name="Line 92"/>
            <p:cNvSpPr>
              <a:spLocks noChangeShapeType="1"/>
            </p:cNvSpPr>
            <p:nvPr/>
          </p:nvSpPr>
          <p:spPr bwMode="auto">
            <a:xfrm>
              <a:off x="1285" y="2243"/>
              <a:ext cx="147" cy="3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96" name="Line 93"/>
            <p:cNvSpPr>
              <a:spLocks noChangeShapeType="1"/>
            </p:cNvSpPr>
            <p:nvPr/>
          </p:nvSpPr>
          <p:spPr bwMode="auto">
            <a:xfrm flipV="1">
              <a:off x="1275" y="1788"/>
              <a:ext cx="663" cy="45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97" name="Line 94"/>
            <p:cNvSpPr>
              <a:spLocks noChangeShapeType="1"/>
            </p:cNvSpPr>
            <p:nvPr/>
          </p:nvSpPr>
          <p:spPr bwMode="auto">
            <a:xfrm flipV="1">
              <a:off x="1275" y="1751"/>
              <a:ext cx="1972" cy="49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98" name="Group 95"/>
          <p:cNvGrpSpPr>
            <a:grpSpLocks/>
          </p:cNvGrpSpPr>
          <p:nvPr/>
        </p:nvGrpSpPr>
        <p:grpSpPr bwMode="auto">
          <a:xfrm>
            <a:off x="1360488" y="4681538"/>
            <a:ext cx="2471737" cy="696912"/>
            <a:chOff x="1163" y="3752"/>
            <a:chExt cx="1557" cy="439"/>
          </a:xfrm>
        </p:grpSpPr>
        <p:sp>
          <p:nvSpPr>
            <p:cNvPr id="99" name="Rectangle 96"/>
            <p:cNvSpPr>
              <a:spLocks noChangeArrowheads="1"/>
            </p:cNvSpPr>
            <p:nvPr/>
          </p:nvSpPr>
          <p:spPr bwMode="auto">
            <a:xfrm>
              <a:off x="1163" y="3796"/>
              <a:ext cx="1183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0" name="Text Box 97"/>
            <p:cNvSpPr txBox="1">
              <a:spLocks noChangeArrowheads="1"/>
            </p:cNvSpPr>
            <p:nvPr/>
          </p:nvSpPr>
          <p:spPr bwMode="auto">
            <a:xfrm>
              <a:off x="1281" y="3788"/>
              <a:ext cx="1120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sz="1200"/>
                <a:t>O: 128.119.40.186, 80 </a:t>
              </a:r>
            </a:p>
            <a:p>
              <a:r>
                <a:rPr lang="pt-BR" sz="1200"/>
                <a:t>D: 138.76.29.7, 5001</a:t>
              </a:r>
            </a:p>
            <a:p>
              <a:endParaRPr lang="pt-BR" sz="1200"/>
            </a:p>
          </p:txBody>
        </p:sp>
        <p:grpSp>
          <p:nvGrpSpPr>
            <p:cNvPr id="101" name="Group 98"/>
            <p:cNvGrpSpPr>
              <a:grpSpLocks/>
            </p:cNvGrpSpPr>
            <p:nvPr/>
          </p:nvGrpSpPr>
          <p:grpSpPr bwMode="auto">
            <a:xfrm>
              <a:off x="1214" y="3752"/>
              <a:ext cx="52" cy="99"/>
              <a:chOff x="5508" y="1599"/>
              <a:chExt cx="48" cy="99"/>
            </a:xfrm>
          </p:grpSpPr>
          <p:sp>
            <p:nvSpPr>
              <p:cNvPr id="110" name="Freeform 99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111" name="Line 100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112" name="Line 101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</p:grpSp>
        <p:grpSp>
          <p:nvGrpSpPr>
            <p:cNvPr id="102" name="Group 102"/>
            <p:cNvGrpSpPr>
              <a:grpSpLocks/>
            </p:cNvGrpSpPr>
            <p:nvPr/>
          </p:nvGrpSpPr>
          <p:grpSpPr bwMode="auto">
            <a:xfrm>
              <a:off x="1193" y="3984"/>
              <a:ext cx="52" cy="99"/>
              <a:chOff x="5508" y="1599"/>
              <a:chExt cx="48" cy="99"/>
            </a:xfrm>
          </p:grpSpPr>
          <p:sp>
            <p:nvSpPr>
              <p:cNvPr id="107" name="Freeform 103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108" name="Line 104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  <p:sp>
            <p:nvSpPr>
              <p:cNvPr id="109" name="Line 105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pt-BR"/>
              </a:p>
            </p:txBody>
          </p:sp>
        </p:grpSp>
        <p:sp>
          <p:nvSpPr>
            <p:cNvPr id="103" name="Line 106"/>
            <p:cNvSpPr>
              <a:spLocks noChangeShapeType="1"/>
            </p:cNvSpPr>
            <p:nvPr/>
          </p:nvSpPr>
          <p:spPr bwMode="auto">
            <a:xfrm flipH="1">
              <a:off x="2344" y="3931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104" name="Group 107"/>
            <p:cNvGrpSpPr>
              <a:grpSpLocks/>
            </p:cNvGrpSpPr>
            <p:nvPr/>
          </p:nvGrpSpPr>
          <p:grpSpPr bwMode="auto">
            <a:xfrm>
              <a:off x="2409" y="3818"/>
              <a:ext cx="218" cy="231"/>
              <a:chOff x="5140" y="403"/>
              <a:chExt cx="218" cy="231"/>
            </a:xfrm>
          </p:grpSpPr>
          <p:sp>
            <p:nvSpPr>
              <p:cNvPr id="105" name="Oval 108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06" name="Text Box 109"/>
              <p:cNvSpPr txBox="1">
                <a:spLocks noChangeArrowheads="1"/>
              </p:cNvSpPr>
              <p:nvPr/>
            </p:nvSpPr>
            <p:spPr bwMode="auto">
              <a:xfrm>
                <a:off x="5154" y="403"/>
                <a:ext cx="20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>
                    <a:solidFill>
                      <a:srgbClr val="FF0000"/>
                    </a:solidFill>
                  </a:rPr>
                  <a:t>3</a:t>
                </a:r>
              </a:p>
            </p:txBody>
          </p:sp>
        </p:grpSp>
      </p:grpSp>
      <p:sp>
        <p:nvSpPr>
          <p:cNvPr id="113" name="Text Box 110"/>
          <p:cNvSpPr txBox="1">
            <a:spLocks noChangeArrowheads="1"/>
          </p:cNvSpPr>
          <p:nvPr/>
        </p:nvSpPr>
        <p:spPr bwMode="auto">
          <a:xfrm>
            <a:off x="1317625" y="5141913"/>
            <a:ext cx="21590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u="sng" dirty="0">
                <a:solidFill>
                  <a:srgbClr val="FF0000"/>
                </a:solidFill>
              </a:rPr>
              <a:t>3: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>
                <a:solidFill>
                  <a:schemeClr val="accent2"/>
                </a:solidFill>
              </a:rPr>
              <a:t>Resposta chega</a:t>
            </a:r>
          </a:p>
          <a:p>
            <a:r>
              <a:rPr lang="pt-BR" dirty="0">
                <a:solidFill>
                  <a:schemeClr val="accent2"/>
                </a:solidFill>
              </a:rPr>
              <a:t> p/ end. destino:</a:t>
            </a:r>
          </a:p>
          <a:p>
            <a:r>
              <a:rPr lang="pt-BR" dirty="0">
                <a:solidFill>
                  <a:schemeClr val="accent2"/>
                </a:solidFill>
              </a:rPr>
              <a:t> 138.76.29.7, 5001</a:t>
            </a:r>
          </a:p>
        </p:txBody>
      </p:sp>
      <p:sp>
        <p:nvSpPr>
          <p:cNvPr id="114" name="Text Box 111"/>
          <p:cNvSpPr txBox="1">
            <a:spLocks noChangeArrowheads="1"/>
          </p:cNvSpPr>
          <p:nvPr/>
        </p:nvSpPr>
        <p:spPr bwMode="auto">
          <a:xfrm>
            <a:off x="4741863" y="4976813"/>
            <a:ext cx="4022725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u="sng" dirty="0">
                <a:solidFill>
                  <a:srgbClr val="FF0000"/>
                </a:solidFill>
              </a:rPr>
              <a:t>4: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>
                <a:solidFill>
                  <a:schemeClr val="accent2"/>
                </a:solidFill>
              </a:rPr>
              <a:t>roteador NAT</a:t>
            </a:r>
          </a:p>
          <a:p>
            <a:r>
              <a:rPr lang="pt-BR" dirty="0">
                <a:solidFill>
                  <a:schemeClr val="accent2"/>
                </a:solidFill>
              </a:rPr>
              <a:t>muda end. destino</a:t>
            </a:r>
          </a:p>
          <a:p>
            <a:r>
              <a:rPr lang="pt-BR" dirty="0">
                <a:solidFill>
                  <a:schemeClr val="accent2"/>
                </a:solidFill>
              </a:rPr>
              <a:t>do </a:t>
            </a:r>
            <a:r>
              <a:rPr lang="pt-BR" dirty="0" err="1">
                <a:solidFill>
                  <a:schemeClr val="accent2"/>
                </a:solidFill>
              </a:rPr>
              <a:t>datagrama</a:t>
            </a:r>
            <a:r>
              <a:rPr lang="pt-BR" dirty="0">
                <a:solidFill>
                  <a:schemeClr val="accent2"/>
                </a:solidFill>
              </a:rPr>
              <a:t> de</a:t>
            </a:r>
          </a:p>
          <a:p>
            <a:r>
              <a:rPr lang="pt-BR" dirty="0">
                <a:solidFill>
                  <a:schemeClr val="accent2"/>
                </a:solidFill>
              </a:rPr>
              <a:t>138.76.29.7, 5001 p/ 10.0.0.1, 3345</a:t>
            </a:r>
            <a:r>
              <a:rPr lang="pt-BR" dirty="0"/>
              <a:t> </a:t>
            </a:r>
            <a:endParaRPr lang="pt-BR" dirty="0">
              <a:solidFill>
                <a:srgbClr val="FF0000"/>
              </a:solidFill>
            </a:endParaRPr>
          </a:p>
          <a:p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15" name="Line 112"/>
          <p:cNvSpPr>
            <a:spLocks noChangeShapeType="1"/>
          </p:cNvSpPr>
          <p:nvPr/>
        </p:nvSpPr>
        <p:spPr bwMode="auto">
          <a:xfrm>
            <a:off x="1022350" y="4273550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643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113" grpId="0"/>
      <p:bldP spid="1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Tradução de endereços na rede (NAT)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campo do número de porta com 16-bits: </a:t>
            </a:r>
          </a:p>
          <a:p>
            <a:pPr lvl="1"/>
            <a:r>
              <a:rPr lang="pt-BR" dirty="0"/>
              <a:t>60.000 conexões simultâneas com um único endereço no lado WAN!</a:t>
            </a:r>
          </a:p>
          <a:p>
            <a:r>
              <a:rPr lang="pt-BR" dirty="0"/>
              <a:t>NAT é controverso:</a:t>
            </a:r>
          </a:p>
          <a:p>
            <a:pPr lvl="1"/>
            <a:r>
              <a:rPr lang="pt-BR" dirty="0"/>
              <a:t>roteadores deveriam processar somente até a camada 3</a:t>
            </a:r>
          </a:p>
          <a:p>
            <a:pPr lvl="1"/>
            <a:r>
              <a:rPr lang="pt-BR" dirty="0"/>
              <a:t>viola o argumento fim-a-fim</a:t>
            </a:r>
          </a:p>
          <a:p>
            <a:pPr lvl="2"/>
            <a:r>
              <a:rPr lang="pt-BR" dirty="0"/>
              <a:t>possibilidade do uso de NAT deve ser levado em conta pelos projetistas de aplicações (p.e., P2P)</a:t>
            </a:r>
          </a:p>
          <a:p>
            <a:pPr lvl="1"/>
            <a:r>
              <a:rPr lang="pt-BR" dirty="0"/>
              <a:t>escassez de endereços, por outro lado, deveria ser resolvida com o IPv6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9622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 de travessia do NAT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3400" y="1406525"/>
            <a:ext cx="4559300" cy="5159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pt-BR" sz="2400" smtClean="0"/>
              <a:t>o cliente quer conectar com o servidor com end. 10.0.0.1</a:t>
            </a:r>
          </a:p>
          <a:p>
            <a:pPr lvl="1">
              <a:lnSpc>
                <a:spcPct val="90000"/>
              </a:lnSpc>
            </a:pPr>
            <a:r>
              <a:rPr lang="pt-BR" sz="2000" smtClean="0"/>
              <a:t>endereço 10.0.0.1 é local à LAN (cliente não pode usá-lo como endereço de destino)</a:t>
            </a:r>
          </a:p>
          <a:p>
            <a:pPr lvl="1">
              <a:lnSpc>
                <a:spcPct val="90000"/>
              </a:lnSpc>
            </a:pPr>
            <a:r>
              <a:rPr lang="pt-BR" sz="2000" smtClean="0"/>
              <a:t>há apenas um endereço visível externamente: 138.76.29.7</a:t>
            </a:r>
          </a:p>
          <a:p>
            <a:pPr>
              <a:lnSpc>
                <a:spcPct val="90000"/>
              </a:lnSpc>
            </a:pPr>
            <a:r>
              <a:rPr lang="pt-BR" sz="2400" smtClean="0">
                <a:solidFill>
                  <a:srgbClr val="FF0000"/>
                </a:solidFill>
              </a:rPr>
              <a:t>solução 1:</a:t>
            </a:r>
            <a:r>
              <a:rPr lang="pt-BR" sz="2400" smtClean="0"/>
              <a:t> configurar estaticamente o NAT para encaminhar para o servidor pedidos de conexão entrantes numa dada porta.</a:t>
            </a:r>
          </a:p>
          <a:p>
            <a:pPr marL="742950" lvl="2" indent="-342900">
              <a:lnSpc>
                <a:spcPct val="90000"/>
              </a:lnSpc>
              <a:buSzPct val="85000"/>
              <a:buFont typeface="ZapfDingbats" pitchFamily="82" charset="0"/>
              <a:buChar char="r"/>
            </a:pPr>
            <a:r>
              <a:rPr lang="pt-BR" smtClean="0"/>
              <a:t>Ex: (123.76.29.7, porta 2500) sempre encaminhado para 10.0.0.1 porta 25000</a:t>
            </a:r>
            <a:endParaRPr lang="pt-BR" dirty="0" smtClean="0"/>
          </a:p>
        </p:txBody>
      </p:sp>
      <p:sp>
        <p:nvSpPr>
          <p:cNvPr id="5" name="Freeform 29"/>
          <p:cNvSpPr>
            <a:spLocks/>
          </p:cNvSpPr>
          <p:nvPr/>
        </p:nvSpPr>
        <p:spPr bwMode="auto">
          <a:xfrm>
            <a:off x="7115175" y="2185988"/>
            <a:ext cx="1676400" cy="2487612"/>
          </a:xfrm>
          <a:custGeom>
            <a:avLst/>
            <a:gdLst>
              <a:gd name="T0" fmla="*/ 173037 w 1056"/>
              <a:gd name="T1" fmla="*/ 1073150 h 1567"/>
              <a:gd name="T2" fmla="*/ 949325 w 1056"/>
              <a:gd name="T3" fmla="*/ 1027112 h 1567"/>
              <a:gd name="T4" fmla="*/ 846137 w 1056"/>
              <a:gd name="T5" fmla="*/ 974725 h 1567"/>
              <a:gd name="T6" fmla="*/ 898525 w 1056"/>
              <a:gd name="T7" fmla="*/ 268287 h 1567"/>
              <a:gd name="T8" fmla="*/ 1262062 w 1056"/>
              <a:gd name="T9" fmla="*/ 60325 h 1567"/>
              <a:gd name="T10" fmla="*/ 1608137 w 1056"/>
              <a:gd name="T11" fmla="*/ 142875 h 1567"/>
              <a:gd name="T12" fmla="*/ 1566862 w 1056"/>
              <a:gd name="T13" fmla="*/ 919162 h 1567"/>
              <a:gd name="T14" fmla="*/ 1595437 w 1056"/>
              <a:gd name="T15" fmla="*/ 1389062 h 1567"/>
              <a:gd name="T16" fmla="*/ 1566862 w 1056"/>
              <a:gd name="T17" fmla="*/ 2303462 h 1567"/>
              <a:gd name="T18" fmla="*/ 939800 w 1056"/>
              <a:gd name="T19" fmla="*/ 2346325 h 1567"/>
              <a:gd name="T20" fmla="*/ 750887 w 1056"/>
              <a:gd name="T21" fmla="*/ 1458912 h 1567"/>
              <a:gd name="T22" fmla="*/ 96837 w 1056"/>
              <a:gd name="T23" fmla="*/ 1330325 h 1567"/>
              <a:gd name="T24" fmla="*/ 173037 w 1056"/>
              <a:gd name="T25" fmla="*/ 1073150 h 156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56"/>
              <a:gd name="T40" fmla="*/ 0 h 1567"/>
              <a:gd name="T41" fmla="*/ 1056 w 1056"/>
              <a:gd name="T42" fmla="*/ 1567 h 156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56" h="1567">
                <a:moveTo>
                  <a:pt x="109" y="676"/>
                </a:moveTo>
                <a:cubicBezTo>
                  <a:pt x="199" y="644"/>
                  <a:pt x="527" y="657"/>
                  <a:pt x="598" y="647"/>
                </a:cubicBezTo>
                <a:cubicBezTo>
                  <a:pt x="669" y="637"/>
                  <a:pt x="538" y="694"/>
                  <a:pt x="533" y="614"/>
                </a:cubicBezTo>
                <a:cubicBezTo>
                  <a:pt x="527" y="534"/>
                  <a:pt x="522" y="265"/>
                  <a:pt x="566" y="169"/>
                </a:cubicBezTo>
                <a:cubicBezTo>
                  <a:pt x="610" y="73"/>
                  <a:pt x="721" y="51"/>
                  <a:pt x="795" y="38"/>
                </a:cubicBezTo>
                <a:cubicBezTo>
                  <a:pt x="869" y="25"/>
                  <a:pt x="981" y="0"/>
                  <a:pt x="1013" y="90"/>
                </a:cubicBezTo>
                <a:cubicBezTo>
                  <a:pt x="1045" y="180"/>
                  <a:pt x="988" y="448"/>
                  <a:pt x="987" y="579"/>
                </a:cubicBezTo>
                <a:cubicBezTo>
                  <a:pt x="986" y="710"/>
                  <a:pt x="1005" y="730"/>
                  <a:pt x="1005" y="875"/>
                </a:cubicBezTo>
                <a:cubicBezTo>
                  <a:pt x="1005" y="1020"/>
                  <a:pt x="1056" y="1351"/>
                  <a:pt x="987" y="1451"/>
                </a:cubicBezTo>
                <a:cubicBezTo>
                  <a:pt x="918" y="1551"/>
                  <a:pt x="678" y="1567"/>
                  <a:pt x="592" y="1478"/>
                </a:cubicBezTo>
                <a:cubicBezTo>
                  <a:pt x="506" y="1389"/>
                  <a:pt x="562" y="1026"/>
                  <a:pt x="473" y="919"/>
                </a:cubicBezTo>
                <a:cubicBezTo>
                  <a:pt x="384" y="812"/>
                  <a:pt x="122" y="878"/>
                  <a:pt x="61" y="838"/>
                </a:cubicBezTo>
                <a:cubicBezTo>
                  <a:pt x="0" y="798"/>
                  <a:pt x="26" y="710"/>
                  <a:pt x="109" y="676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8151813" y="3138488"/>
          <a:ext cx="5794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Clip" r:id="rId3" imgW="1305000" imgH="1085760" progId="MS_ClipArt_Gallery.2">
                  <p:embed/>
                </p:oleObj>
              </mc:Choice>
              <mc:Fallback>
                <p:oleObj name="Clip" r:id="rId3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1813" y="3138488"/>
                        <a:ext cx="57943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8123238" y="3903663"/>
          <a:ext cx="5635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Clip" r:id="rId5" imgW="1305000" imgH="1085760" progId="MS_ClipArt_Gallery.2">
                  <p:embed/>
                </p:oleObj>
              </mc:Choice>
              <mc:Fallback>
                <p:oleObj name="Clip" r:id="rId5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3238" y="3903663"/>
                        <a:ext cx="563562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Line 33"/>
          <p:cNvSpPr>
            <a:spLocks noChangeShapeType="1"/>
          </p:cNvSpPr>
          <p:nvPr/>
        </p:nvSpPr>
        <p:spPr bwMode="auto">
          <a:xfrm flipV="1">
            <a:off x="7183438" y="3352800"/>
            <a:ext cx="1073150" cy="206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9" name="Line 34"/>
          <p:cNvSpPr>
            <a:spLocks noChangeShapeType="1"/>
          </p:cNvSpPr>
          <p:nvPr/>
        </p:nvSpPr>
        <p:spPr bwMode="auto">
          <a:xfrm flipH="1">
            <a:off x="8023225" y="2617788"/>
            <a:ext cx="9525" cy="1492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0" name="Line 35"/>
          <p:cNvSpPr>
            <a:spLocks noChangeShapeType="1"/>
          </p:cNvSpPr>
          <p:nvPr/>
        </p:nvSpPr>
        <p:spPr bwMode="auto">
          <a:xfrm>
            <a:off x="8027988" y="2613025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1" name="Line 36"/>
          <p:cNvSpPr>
            <a:spLocks noChangeShapeType="1"/>
          </p:cNvSpPr>
          <p:nvPr/>
        </p:nvSpPr>
        <p:spPr bwMode="auto">
          <a:xfrm flipV="1">
            <a:off x="8034338" y="4117975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2" name="Text Box 37"/>
          <p:cNvSpPr txBox="1">
            <a:spLocks noChangeArrowheads="1"/>
          </p:cNvSpPr>
          <p:nvPr/>
        </p:nvSpPr>
        <p:spPr bwMode="auto">
          <a:xfrm>
            <a:off x="7905750" y="2001838"/>
            <a:ext cx="892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10.0.0.1</a:t>
            </a:r>
          </a:p>
        </p:txBody>
      </p:sp>
      <p:sp>
        <p:nvSpPr>
          <p:cNvPr id="13" name="Text Box 56"/>
          <p:cNvSpPr txBox="1">
            <a:spLocks noChangeArrowheads="1"/>
          </p:cNvSpPr>
          <p:nvPr/>
        </p:nvSpPr>
        <p:spPr bwMode="auto">
          <a:xfrm>
            <a:off x="7134225" y="2951163"/>
            <a:ext cx="923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10.0.0.4</a:t>
            </a:r>
          </a:p>
        </p:txBody>
      </p:sp>
      <p:sp>
        <p:nvSpPr>
          <p:cNvPr id="14" name="Line 57"/>
          <p:cNvSpPr>
            <a:spLocks noChangeShapeType="1"/>
          </p:cNvSpPr>
          <p:nvPr/>
        </p:nvSpPr>
        <p:spPr bwMode="auto">
          <a:xfrm flipH="1">
            <a:off x="7258050" y="3201988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5" name="Line 58"/>
          <p:cNvSpPr>
            <a:spLocks noChangeShapeType="1"/>
          </p:cNvSpPr>
          <p:nvPr/>
        </p:nvSpPr>
        <p:spPr bwMode="auto">
          <a:xfrm flipH="1">
            <a:off x="6518275" y="3440113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6" name="Text Box 88"/>
          <p:cNvSpPr txBox="1">
            <a:spLocks noChangeArrowheads="1"/>
          </p:cNvSpPr>
          <p:nvPr/>
        </p:nvSpPr>
        <p:spPr bwMode="auto">
          <a:xfrm>
            <a:off x="6434138" y="3522663"/>
            <a:ext cx="11398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roteador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NAT </a:t>
            </a:r>
          </a:p>
        </p:txBody>
      </p:sp>
      <p:sp>
        <p:nvSpPr>
          <p:cNvPr id="17" name="Text Box 89"/>
          <p:cNvSpPr txBox="1">
            <a:spLocks noChangeArrowheads="1"/>
          </p:cNvSpPr>
          <p:nvPr/>
        </p:nvSpPr>
        <p:spPr bwMode="auto">
          <a:xfrm>
            <a:off x="5295900" y="3508375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138.76.29.7</a:t>
            </a:r>
          </a:p>
        </p:txBody>
      </p:sp>
      <p:grpSp>
        <p:nvGrpSpPr>
          <p:cNvPr id="18" name="Group 91"/>
          <p:cNvGrpSpPr>
            <a:grpSpLocks/>
          </p:cNvGrpSpPr>
          <p:nvPr/>
        </p:nvGrpSpPr>
        <p:grpSpPr bwMode="auto">
          <a:xfrm>
            <a:off x="8205788" y="2274888"/>
            <a:ext cx="331787" cy="755650"/>
            <a:chOff x="4180" y="783"/>
            <a:chExt cx="150" cy="307"/>
          </a:xfrm>
        </p:grpSpPr>
        <p:sp>
          <p:nvSpPr>
            <p:cNvPr id="19" name="AutoShape 9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" name="Rectangle 9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" name="Rectangle 9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2" name="AutoShape 9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" name="Line 9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4" name="Line 9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" name="Rectangle 9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6" name="Rectangle 9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7" name="Line 100"/>
          <p:cNvSpPr>
            <a:spLocks noChangeShapeType="1"/>
          </p:cNvSpPr>
          <p:nvPr/>
        </p:nvSpPr>
        <p:spPr bwMode="auto">
          <a:xfrm>
            <a:off x="6345238" y="3422650"/>
            <a:ext cx="401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grpSp>
        <p:nvGrpSpPr>
          <p:cNvPr id="28" name="Group 59"/>
          <p:cNvGrpSpPr>
            <a:grpSpLocks/>
          </p:cNvGrpSpPr>
          <p:nvPr/>
        </p:nvGrpSpPr>
        <p:grpSpPr bwMode="auto">
          <a:xfrm>
            <a:off x="6662738" y="3233738"/>
            <a:ext cx="555625" cy="307975"/>
            <a:chOff x="3600" y="219"/>
            <a:chExt cx="360" cy="175"/>
          </a:xfrm>
        </p:grpSpPr>
        <p:sp>
          <p:nvSpPr>
            <p:cNvPr id="29" name="Oval 6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" name="Line 6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1" name="Line 6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2" name="Rectangle 6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33" name="Oval 6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34" name="Group 6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9" name="Line 6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0" name="Line 6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1" name="Line 6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35" name="Group 6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6" name="Line 7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7" name="Line 7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8" name="Line 7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graphicFrame>
        <p:nvGraphicFramePr>
          <p:cNvPr id="42" name="Object 4"/>
          <p:cNvGraphicFramePr>
            <a:graphicFrameLocks noChangeAspect="1"/>
          </p:cNvGraphicFramePr>
          <p:nvPr/>
        </p:nvGraphicFramePr>
        <p:xfrm>
          <a:off x="5172075" y="2559050"/>
          <a:ext cx="5635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Clip" r:id="rId6" imgW="1305000" imgH="1085760" progId="MS_ClipArt_Gallery.2">
                  <p:embed/>
                </p:oleObj>
              </mc:Choice>
              <mc:Fallback>
                <p:oleObj name="Clip" r:id="rId6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075" y="2559050"/>
                        <a:ext cx="56356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 Box 102"/>
          <p:cNvSpPr txBox="1">
            <a:spLocks noChangeArrowheads="1"/>
          </p:cNvSpPr>
          <p:nvPr/>
        </p:nvSpPr>
        <p:spPr bwMode="auto">
          <a:xfrm>
            <a:off x="5046663" y="2187575"/>
            <a:ext cx="9334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Cliente</a:t>
            </a:r>
          </a:p>
        </p:txBody>
      </p:sp>
      <p:sp>
        <p:nvSpPr>
          <p:cNvPr id="44" name="Text Box 103"/>
          <p:cNvSpPr txBox="1">
            <a:spLocks noChangeArrowheads="1"/>
          </p:cNvSpPr>
          <p:nvPr/>
        </p:nvSpPr>
        <p:spPr bwMode="auto">
          <a:xfrm>
            <a:off x="5834063" y="2279650"/>
            <a:ext cx="396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?</a:t>
            </a:r>
          </a:p>
        </p:txBody>
      </p:sp>
      <p:sp>
        <p:nvSpPr>
          <p:cNvPr id="45" name="Line 104"/>
          <p:cNvSpPr>
            <a:spLocks noChangeShapeType="1"/>
          </p:cNvSpPr>
          <p:nvPr/>
        </p:nvSpPr>
        <p:spPr bwMode="auto">
          <a:xfrm>
            <a:off x="5653088" y="3019425"/>
            <a:ext cx="401637" cy="277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136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 de travessia do NAT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3400" y="1406525"/>
            <a:ext cx="5003800" cy="5159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smtClean="0">
                <a:solidFill>
                  <a:srgbClr val="FF0000"/>
                </a:solidFill>
              </a:rPr>
              <a:t>solução 2:</a:t>
            </a:r>
            <a:r>
              <a:rPr lang="en-US" sz="2000" smtClean="0"/>
              <a:t> Protocolo Internet Gateway Device (IGD) do Universal Plug and Play (UPnP).  Permite aos hosts que estejam atrás de NATs:</a:t>
            </a:r>
          </a:p>
          <a:p>
            <a:pPr lvl="1">
              <a:spcBef>
                <a:spcPct val="0"/>
              </a:spcBef>
              <a:buFont typeface="Wingdings" pitchFamily="2" charset="2"/>
              <a:buChar char="v"/>
            </a:pPr>
            <a:r>
              <a:rPr lang="en-US" sz="2000" smtClean="0"/>
              <a:t>descobrir o endereço público IP (138.76.29.7)</a:t>
            </a:r>
          </a:p>
          <a:p>
            <a:pPr lvl="1">
              <a:spcBef>
                <a:spcPct val="0"/>
              </a:spcBef>
              <a:buFont typeface="Wingdings" pitchFamily="2" charset="2"/>
              <a:buChar char="v"/>
            </a:pPr>
            <a:r>
              <a:rPr lang="en-US" sz="2000" smtClean="0"/>
              <a:t>Adicionar/remover mapeamento de portas (com tempos de validade)</a:t>
            </a:r>
          </a:p>
          <a:p>
            <a:pPr lvl="1">
              <a:spcBef>
                <a:spcPct val="0"/>
              </a:spcBef>
              <a:buFont typeface="Wingdings" pitchFamily="2" charset="2"/>
              <a:buChar char="v"/>
            </a:pPr>
            <a:endParaRPr lang="en-US" sz="2000" smtClean="0"/>
          </a:p>
          <a:p>
            <a:pPr lvl="1">
              <a:spcBef>
                <a:spcPct val="0"/>
              </a:spcBef>
              <a:buFont typeface="Wingdings" pitchFamily="2" charset="2"/>
              <a:buNone/>
            </a:pPr>
            <a:r>
              <a:rPr lang="en-US" sz="2000" smtClean="0"/>
              <a:t>i.e., automatiza a configuração  do mapeamento estático de portas NAT</a:t>
            </a:r>
            <a:endParaRPr lang="en-US" sz="2000" dirty="0" smtClean="0"/>
          </a:p>
        </p:txBody>
      </p:sp>
      <p:sp>
        <p:nvSpPr>
          <p:cNvPr id="5" name="Freeform 51"/>
          <p:cNvSpPr>
            <a:spLocks/>
          </p:cNvSpPr>
          <p:nvPr/>
        </p:nvSpPr>
        <p:spPr bwMode="auto">
          <a:xfrm>
            <a:off x="7115175" y="2185988"/>
            <a:ext cx="1676400" cy="2487612"/>
          </a:xfrm>
          <a:custGeom>
            <a:avLst/>
            <a:gdLst>
              <a:gd name="T0" fmla="*/ 173037 w 1056"/>
              <a:gd name="T1" fmla="*/ 1073150 h 1567"/>
              <a:gd name="T2" fmla="*/ 949325 w 1056"/>
              <a:gd name="T3" fmla="*/ 1027112 h 1567"/>
              <a:gd name="T4" fmla="*/ 846137 w 1056"/>
              <a:gd name="T5" fmla="*/ 974725 h 1567"/>
              <a:gd name="T6" fmla="*/ 898525 w 1056"/>
              <a:gd name="T7" fmla="*/ 268287 h 1567"/>
              <a:gd name="T8" fmla="*/ 1262062 w 1056"/>
              <a:gd name="T9" fmla="*/ 60325 h 1567"/>
              <a:gd name="T10" fmla="*/ 1608137 w 1056"/>
              <a:gd name="T11" fmla="*/ 142875 h 1567"/>
              <a:gd name="T12" fmla="*/ 1566862 w 1056"/>
              <a:gd name="T13" fmla="*/ 919162 h 1567"/>
              <a:gd name="T14" fmla="*/ 1595437 w 1056"/>
              <a:gd name="T15" fmla="*/ 1389062 h 1567"/>
              <a:gd name="T16" fmla="*/ 1566862 w 1056"/>
              <a:gd name="T17" fmla="*/ 2303462 h 1567"/>
              <a:gd name="T18" fmla="*/ 939800 w 1056"/>
              <a:gd name="T19" fmla="*/ 2346325 h 1567"/>
              <a:gd name="T20" fmla="*/ 750887 w 1056"/>
              <a:gd name="T21" fmla="*/ 1458912 h 1567"/>
              <a:gd name="T22" fmla="*/ 96837 w 1056"/>
              <a:gd name="T23" fmla="*/ 1330325 h 1567"/>
              <a:gd name="T24" fmla="*/ 173037 w 1056"/>
              <a:gd name="T25" fmla="*/ 1073150 h 156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56"/>
              <a:gd name="T40" fmla="*/ 0 h 1567"/>
              <a:gd name="T41" fmla="*/ 1056 w 1056"/>
              <a:gd name="T42" fmla="*/ 1567 h 156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56" h="1567">
                <a:moveTo>
                  <a:pt x="109" y="676"/>
                </a:moveTo>
                <a:cubicBezTo>
                  <a:pt x="199" y="644"/>
                  <a:pt x="527" y="657"/>
                  <a:pt x="598" y="647"/>
                </a:cubicBezTo>
                <a:cubicBezTo>
                  <a:pt x="669" y="637"/>
                  <a:pt x="538" y="694"/>
                  <a:pt x="533" y="614"/>
                </a:cubicBezTo>
                <a:cubicBezTo>
                  <a:pt x="527" y="534"/>
                  <a:pt x="522" y="265"/>
                  <a:pt x="566" y="169"/>
                </a:cubicBezTo>
                <a:cubicBezTo>
                  <a:pt x="610" y="73"/>
                  <a:pt x="721" y="51"/>
                  <a:pt x="795" y="38"/>
                </a:cubicBezTo>
                <a:cubicBezTo>
                  <a:pt x="869" y="25"/>
                  <a:pt x="981" y="0"/>
                  <a:pt x="1013" y="90"/>
                </a:cubicBezTo>
                <a:cubicBezTo>
                  <a:pt x="1045" y="180"/>
                  <a:pt x="988" y="448"/>
                  <a:pt x="987" y="579"/>
                </a:cubicBezTo>
                <a:cubicBezTo>
                  <a:pt x="986" y="710"/>
                  <a:pt x="1005" y="730"/>
                  <a:pt x="1005" y="875"/>
                </a:cubicBezTo>
                <a:cubicBezTo>
                  <a:pt x="1005" y="1020"/>
                  <a:pt x="1056" y="1351"/>
                  <a:pt x="987" y="1451"/>
                </a:cubicBezTo>
                <a:cubicBezTo>
                  <a:pt x="918" y="1551"/>
                  <a:pt x="678" y="1567"/>
                  <a:pt x="592" y="1478"/>
                </a:cubicBezTo>
                <a:cubicBezTo>
                  <a:pt x="506" y="1389"/>
                  <a:pt x="562" y="1026"/>
                  <a:pt x="473" y="919"/>
                </a:cubicBezTo>
                <a:cubicBezTo>
                  <a:pt x="384" y="812"/>
                  <a:pt x="122" y="878"/>
                  <a:pt x="61" y="838"/>
                </a:cubicBezTo>
                <a:cubicBezTo>
                  <a:pt x="0" y="798"/>
                  <a:pt x="26" y="710"/>
                  <a:pt x="109" y="676"/>
                </a:cubicBezTo>
                <a:close/>
              </a:path>
            </a:pathLst>
          </a:custGeom>
          <a:solidFill>
            <a:srgbClr val="66CC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8151813" y="3138488"/>
          <a:ext cx="5794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Clip" r:id="rId3" imgW="1305000" imgH="1085760" progId="MS_ClipArt_Gallery.2">
                  <p:embed/>
                </p:oleObj>
              </mc:Choice>
              <mc:Fallback>
                <p:oleObj name="Clip" r:id="rId3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1813" y="3138488"/>
                        <a:ext cx="57943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8123238" y="3903663"/>
          <a:ext cx="5635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Clip" r:id="rId5" imgW="1305000" imgH="1085760" progId="MS_ClipArt_Gallery.2">
                  <p:embed/>
                </p:oleObj>
              </mc:Choice>
              <mc:Fallback>
                <p:oleObj name="Clip" r:id="rId5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3238" y="3903663"/>
                        <a:ext cx="563562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Line 54"/>
          <p:cNvSpPr>
            <a:spLocks noChangeShapeType="1"/>
          </p:cNvSpPr>
          <p:nvPr/>
        </p:nvSpPr>
        <p:spPr bwMode="auto">
          <a:xfrm flipV="1">
            <a:off x="7183438" y="3352800"/>
            <a:ext cx="1073150" cy="206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9" name="Line 55"/>
          <p:cNvSpPr>
            <a:spLocks noChangeShapeType="1"/>
          </p:cNvSpPr>
          <p:nvPr/>
        </p:nvSpPr>
        <p:spPr bwMode="auto">
          <a:xfrm flipH="1">
            <a:off x="8023225" y="2617788"/>
            <a:ext cx="9525" cy="1492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0" name="Line 56"/>
          <p:cNvSpPr>
            <a:spLocks noChangeShapeType="1"/>
          </p:cNvSpPr>
          <p:nvPr/>
        </p:nvSpPr>
        <p:spPr bwMode="auto">
          <a:xfrm>
            <a:off x="8027988" y="2613025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1" name="Line 57"/>
          <p:cNvSpPr>
            <a:spLocks noChangeShapeType="1"/>
          </p:cNvSpPr>
          <p:nvPr/>
        </p:nvSpPr>
        <p:spPr bwMode="auto">
          <a:xfrm flipV="1">
            <a:off x="8034338" y="4117975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2" name="Text Box 58"/>
          <p:cNvSpPr txBox="1">
            <a:spLocks noChangeArrowheads="1"/>
          </p:cNvSpPr>
          <p:nvPr/>
        </p:nvSpPr>
        <p:spPr bwMode="auto">
          <a:xfrm>
            <a:off x="7905750" y="2001838"/>
            <a:ext cx="8921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10.0.0.1</a:t>
            </a:r>
          </a:p>
        </p:txBody>
      </p:sp>
      <p:sp>
        <p:nvSpPr>
          <p:cNvPr id="13" name="Text Box 59"/>
          <p:cNvSpPr txBox="1">
            <a:spLocks noChangeArrowheads="1"/>
          </p:cNvSpPr>
          <p:nvPr/>
        </p:nvSpPr>
        <p:spPr bwMode="auto">
          <a:xfrm>
            <a:off x="7134225" y="2951163"/>
            <a:ext cx="923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10.0.0.4</a:t>
            </a:r>
          </a:p>
        </p:txBody>
      </p:sp>
      <p:sp>
        <p:nvSpPr>
          <p:cNvPr id="14" name="Line 60"/>
          <p:cNvSpPr>
            <a:spLocks noChangeShapeType="1"/>
          </p:cNvSpPr>
          <p:nvPr/>
        </p:nvSpPr>
        <p:spPr bwMode="auto">
          <a:xfrm flipH="1">
            <a:off x="7258050" y="3201988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5" name="Line 61"/>
          <p:cNvSpPr>
            <a:spLocks noChangeShapeType="1"/>
          </p:cNvSpPr>
          <p:nvPr/>
        </p:nvSpPr>
        <p:spPr bwMode="auto">
          <a:xfrm flipH="1">
            <a:off x="6518275" y="3440113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6" name="Text Box 62"/>
          <p:cNvSpPr txBox="1">
            <a:spLocks noChangeArrowheads="1"/>
          </p:cNvSpPr>
          <p:nvPr/>
        </p:nvSpPr>
        <p:spPr bwMode="auto">
          <a:xfrm>
            <a:off x="6434138" y="3522663"/>
            <a:ext cx="11398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roteador</a:t>
            </a:r>
          </a:p>
          <a:p>
            <a:pPr algn="ctr"/>
            <a:r>
              <a:rPr lang="en-US"/>
              <a:t>NAT </a:t>
            </a:r>
          </a:p>
          <a:p>
            <a:pPr algn="ctr"/>
            <a:endParaRPr lang="en-US"/>
          </a:p>
        </p:txBody>
      </p:sp>
      <p:sp>
        <p:nvSpPr>
          <p:cNvPr id="17" name="Text Box 63"/>
          <p:cNvSpPr txBox="1">
            <a:spLocks noChangeArrowheads="1"/>
          </p:cNvSpPr>
          <p:nvPr/>
        </p:nvSpPr>
        <p:spPr bwMode="auto">
          <a:xfrm>
            <a:off x="5295900" y="3508375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138.76.29.7</a:t>
            </a:r>
          </a:p>
        </p:txBody>
      </p:sp>
      <p:grpSp>
        <p:nvGrpSpPr>
          <p:cNvPr id="18" name="Group 64"/>
          <p:cNvGrpSpPr>
            <a:grpSpLocks/>
          </p:cNvGrpSpPr>
          <p:nvPr/>
        </p:nvGrpSpPr>
        <p:grpSpPr bwMode="auto">
          <a:xfrm>
            <a:off x="8205788" y="2274888"/>
            <a:ext cx="331787" cy="755650"/>
            <a:chOff x="4180" y="783"/>
            <a:chExt cx="150" cy="307"/>
          </a:xfrm>
        </p:grpSpPr>
        <p:sp>
          <p:nvSpPr>
            <p:cNvPr id="19" name="AutoShape 6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" name="Rectangle 6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" name="Rectangle 6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2" name="AutoShape 6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3" name="Line 6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4" name="Line 7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" name="Rectangle 7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6" name="Rectangle 7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7" name="Line 73"/>
          <p:cNvSpPr>
            <a:spLocks noChangeShapeType="1"/>
          </p:cNvSpPr>
          <p:nvPr/>
        </p:nvSpPr>
        <p:spPr bwMode="auto">
          <a:xfrm>
            <a:off x="6345238" y="3422650"/>
            <a:ext cx="401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grpSp>
        <p:nvGrpSpPr>
          <p:cNvPr id="28" name="Group 74"/>
          <p:cNvGrpSpPr>
            <a:grpSpLocks/>
          </p:cNvGrpSpPr>
          <p:nvPr/>
        </p:nvGrpSpPr>
        <p:grpSpPr bwMode="auto">
          <a:xfrm>
            <a:off x="6662738" y="3233738"/>
            <a:ext cx="555625" cy="307975"/>
            <a:chOff x="3600" y="219"/>
            <a:chExt cx="360" cy="175"/>
          </a:xfrm>
        </p:grpSpPr>
        <p:sp>
          <p:nvSpPr>
            <p:cNvPr id="29" name="Oval 7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" name="Line 7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1" name="Line 7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2" name="Rectangle 7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33" name="Oval 7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34" name="Group 8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9" name="Line 8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0" name="Line 8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1" name="Line 8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35" name="Group 8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6" name="Line 8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7" name="Line 8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8" name="Line 8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sp>
        <p:nvSpPr>
          <p:cNvPr id="42" name="Freeform 92"/>
          <p:cNvSpPr>
            <a:spLocks/>
          </p:cNvSpPr>
          <p:nvPr/>
        </p:nvSpPr>
        <p:spPr bwMode="auto">
          <a:xfrm>
            <a:off x="7245350" y="2339975"/>
            <a:ext cx="1166813" cy="1079500"/>
          </a:xfrm>
          <a:custGeom>
            <a:avLst/>
            <a:gdLst>
              <a:gd name="T0" fmla="*/ 0 w 735"/>
              <a:gd name="T1" fmla="*/ 1040219 h 742"/>
              <a:gd name="T2" fmla="*/ 631825 w 735"/>
              <a:gd name="T3" fmla="*/ 974751 h 742"/>
              <a:gd name="T4" fmla="*/ 660400 w 735"/>
              <a:gd name="T5" fmla="*/ 408813 h 742"/>
              <a:gd name="T6" fmla="*/ 717550 w 735"/>
              <a:gd name="T7" fmla="*/ 59649 h 742"/>
              <a:gd name="T8" fmla="*/ 1166813 w 735"/>
              <a:gd name="T9" fmla="*/ 46555 h 7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5"/>
              <a:gd name="T16" fmla="*/ 0 h 742"/>
              <a:gd name="T17" fmla="*/ 735 w 735"/>
              <a:gd name="T18" fmla="*/ 742 h 7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5" h="742">
                <a:moveTo>
                  <a:pt x="0" y="715"/>
                </a:moveTo>
                <a:cubicBezTo>
                  <a:pt x="66" y="708"/>
                  <a:pt x="329" y="742"/>
                  <a:pt x="398" y="670"/>
                </a:cubicBezTo>
                <a:cubicBezTo>
                  <a:pt x="467" y="598"/>
                  <a:pt x="407" y="386"/>
                  <a:pt x="416" y="281"/>
                </a:cubicBezTo>
                <a:cubicBezTo>
                  <a:pt x="425" y="176"/>
                  <a:pt x="399" y="82"/>
                  <a:pt x="452" y="41"/>
                </a:cubicBezTo>
                <a:cubicBezTo>
                  <a:pt x="505" y="0"/>
                  <a:pt x="676" y="34"/>
                  <a:pt x="735" y="32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43" name="Text Box 93"/>
          <p:cNvSpPr txBox="1">
            <a:spLocks noChangeArrowheads="1"/>
          </p:cNvSpPr>
          <p:nvPr/>
        </p:nvSpPr>
        <p:spPr bwMode="auto">
          <a:xfrm>
            <a:off x="7321550" y="2495550"/>
            <a:ext cx="630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IGD</a:t>
            </a:r>
          </a:p>
        </p:txBody>
      </p:sp>
    </p:spTree>
    <p:extLst>
      <p:ext uri="{BB962C8B-B14F-4D97-AF65-F5344CB8AC3E}">
        <p14:creationId xmlns:p14="http://schemas.microsoft.com/office/powerpoint/2010/main" val="1313195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3400" y="1406525"/>
            <a:ext cx="7675563" cy="5159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smtClean="0">
                <a:solidFill>
                  <a:srgbClr val="FF0000"/>
                </a:solidFill>
              </a:rPr>
              <a:t>solução 3:</a:t>
            </a:r>
            <a:r>
              <a:rPr lang="en-US" sz="2000" smtClean="0"/>
              <a:t> repasse (usado pelo Skype)</a:t>
            </a:r>
          </a:p>
          <a:p>
            <a:pPr lvl="1"/>
            <a:r>
              <a:rPr lang="en-US" sz="2000" smtClean="0"/>
              <a:t>clientes atrás do NAT se conecta ao relay</a:t>
            </a:r>
          </a:p>
          <a:p>
            <a:pPr lvl="1"/>
            <a:r>
              <a:rPr lang="en-US" sz="2000" smtClean="0"/>
              <a:t>cliente externo também se conecta ao relay</a:t>
            </a:r>
          </a:p>
          <a:p>
            <a:pPr lvl="1"/>
            <a:r>
              <a:rPr lang="en-US" sz="2000" smtClean="0"/>
              <a:t>Repasse serve de intermediário entre pacotes de uma conexão para a outra </a:t>
            </a:r>
          </a:p>
          <a:p>
            <a:pPr>
              <a:buFont typeface="ZapfDingbats" pitchFamily="82" charset="0"/>
              <a:buNone/>
            </a:pPr>
            <a:endParaRPr lang="en-US" sz="2400" dirty="0" smtClean="0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4932363" y="5196783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138.76.29.7</a:t>
            </a: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515103"/>
              </p:ext>
            </p:extLst>
          </p:nvPr>
        </p:nvGraphicFramePr>
        <p:xfrm>
          <a:off x="495300" y="4412558"/>
          <a:ext cx="5635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Clip" r:id="rId3" imgW="1305000" imgH="1085760" progId="MS_ClipArt_Gallery.2">
                  <p:embed/>
                </p:oleObj>
              </mc:Choice>
              <mc:Fallback>
                <p:oleObj name="Clip" r:id="rId3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4412558"/>
                        <a:ext cx="563563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354013" y="4818958"/>
            <a:ext cx="933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Cliente</a:t>
            </a:r>
          </a:p>
        </p:txBody>
      </p:sp>
      <p:grpSp>
        <p:nvGrpSpPr>
          <p:cNvPr id="10" name="Group 64"/>
          <p:cNvGrpSpPr>
            <a:grpSpLocks/>
          </p:cNvGrpSpPr>
          <p:nvPr/>
        </p:nvGrpSpPr>
        <p:grpSpPr bwMode="auto">
          <a:xfrm>
            <a:off x="6022975" y="3721995"/>
            <a:ext cx="2508250" cy="2640013"/>
            <a:chOff x="3735" y="2284"/>
            <a:chExt cx="1580" cy="1663"/>
          </a:xfrm>
        </p:grpSpPr>
        <p:sp>
          <p:nvSpPr>
            <p:cNvPr id="11" name="Freeform 4"/>
            <p:cNvSpPr>
              <a:spLocks/>
            </p:cNvSpPr>
            <p:nvPr/>
          </p:nvSpPr>
          <p:spPr bwMode="auto">
            <a:xfrm>
              <a:off x="4220" y="2380"/>
              <a:ext cx="1056" cy="1567"/>
            </a:xfrm>
            <a:custGeom>
              <a:avLst/>
              <a:gdLst>
                <a:gd name="T0" fmla="*/ 109 w 1056"/>
                <a:gd name="T1" fmla="*/ 676 h 1567"/>
                <a:gd name="T2" fmla="*/ 598 w 1056"/>
                <a:gd name="T3" fmla="*/ 647 h 1567"/>
                <a:gd name="T4" fmla="*/ 533 w 1056"/>
                <a:gd name="T5" fmla="*/ 614 h 1567"/>
                <a:gd name="T6" fmla="*/ 566 w 1056"/>
                <a:gd name="T7" fmla="*/ 169 h 1567"/>
                <a:gd name="T8" fmla="*/ 795 w 1056"/>
                <a:gd name="T9" fmla="*/ 38 h 1567"/>
                <a:gd name="T10" fmla="*/ 1013 w 1056"/>
                <a:gd name="T11" fmla="*/ 90 h 1567"/>
                <a:gd name="T12" fmla="*/ 987 w 1056"/>
                <a:gd name="T13" fmla="*/ 579 h 1567"/>
                <a:gd name="T14" fmla="*/ 1005 w 1056"/>
                <a:gd name="T15" fmla="*/ 875 h 1567"/>
                <a:gd name="T16" fmla="*/ 987 w 1056"/>
                <a:gd name="T17" fmla="*/ 1451 h 1567"/>
                <a:gd name="T18" fmla="*/ 592 w 1056"/>
                <a:gd name="T19" fmla="*/ 1478 h 1567"/>
                <a:gd name="T20" fmla="*/ 473 w 1056"/>
                <a:gd name="T21" fmla="*/ 919 h 1567"/>
                <a:gd name="T22" fmla="*/ 61 w 1056"/>
                <a:gd name="T23" fmla="*/ 838 h 1567"/>
                <a:gd name="T24" fmla="*/ 109 w 1056"/>
                <a:gd name="T25" fmla="*/ 676 h 156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56"/>
                <a:gd name="T40" fmla="*/ 0 h 1567"/>
                <a:gd name="T41" fmla="*/ 1056 w 1056"/>
                <a:gd name="T42" fmla="*/ 1567 h 156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56" h="1567">
                  <a:moveTo>
                    <a:pt x="109" y="676"/>
                  </a:moveTo>
                  <a:cubicBezTo>
                    <a:pt x="199" y="644"/>
                    <a:pt x="527" y="657"/>
                    <a:pt x="598" y="647"/>
                  </a:cubicBezTo>
                  <a:cubicBezTo>
                    <a:pt x="669" y="637"/>
                    <a:pt x="538" y="694"/>
                    <a:pt x="533" y="614"/>
                  </a:cubicBezTo>
                  <a:cubicBezTo>
                    <a:pt x="527" y="534"/>
                    <a:pt x="522" y="265"/>
                    <a:pt x="566" y="169"/>
                  </a:cubicBezTo>
                  <a:cubicBezTo>
                    <a:pt x="610" y="73"/>
                    <a:pt x="721" y="51"/>
                    <a:pt x="795" y="38"/>
                  </a:cubicBezTo>
                  <a:cubicBezTo>
                    <a:pt x="869" y="25"/>
                    <a:pt x="981" y="0"/>
                    <a:pt x="1013" y="90"/>
                  </a:cubicBezTo>
                  <a:cubicBezTo>
                    <a:pt x="1045" y="180"/>
                    <a:pt x="988" y="448"/>
                    <a:pt x="987" y="579"/>
                  </a:cubicBezTo>
                  <a:cubicBezTo>
                    <a:pt x="986" y="710"/>
                    <a:pt x="1005" y="730"/>
                    <a:pt x="1005" y="875"/>
                  </a:cubicBezTo>
                  <a:cubicBezTo>
                    <a:pt x="1005" y="1020"/>
                    <a:pt x="1056" y="1351"/>
                    <a:pt x="987" y="1451"/>
                  </a:cubicBezTo>
                  <a:cubicBezTo>
                    <a:pt x="918" y="1551"/>
                    <a:pt x="678" y="1567"/>
                    <a:pt x="592" y="1478"/>
                  </a:cubicBezTo>
                  <a:cubicBezTo>
                    <a:pt x="506" y="1389"/>
                    <a:pt x="562" y="1026"/>
                    <a:pt x="473" y="919"/>
                  </a:cubicBezTo>
                  <a:cubicBezTo>
                    <a:pt x="384" y="812"/>
                    <a:pt x="122" y="878"/>
                    <a:pt x="61" y="838"/>
                  </a:cubicBezTo>
                  <a:cubicBezTo>
                    <a:pt x="0" y="798"/>
                    <a:pt x="26" y="710"/>
                    <a:pt x="109" y="676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graphicFrame>
          <p:nvGraphicFramePr>
            <p:cNvPr id="12" name="Object 3"/>
            <p:cNvGraphicFramePr>
              <a:graphicFrameLocks noChangeAspect="1"/>
            </p:cNvGraphicFramePr>
            <p:nvPr/>
          </p:nvGraphicFramePr>
          <p:xfrm>
            <a:off x="4873" y="2980"/>
            <a:ext cx="365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1" name="Clip" r:id="rId5" imgW="1305000" imgH="1085760" progId="MS_ClipArt_Gallery.2">
                    <p:embed/>
                  </p:oleObj>
                </mc:Choice>
                <mc:Fallback>
                  <p:oleObj name="Clip" r:id="rId5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3" y="2980"/>
                          <a:ext cx="365" cy="3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4"/>
            <p:cNvGraphicFramePr>
              <a:graphicFrameLocks noChangeAspect="1"/>
            </p:cNvGraphicFramePr>
            <p:nvPr/>
          </p:nvGraphicFramePr>
          <p:xfrm>
            <a:off x="4855" y="3462"/>
            <a:ext cx="355" cy="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2" name="Clip" r:id="rId6" imgW="1305000" imgH="1085760" progId="MS_ClipArt_Gallery.2">
                    <p:embed/>
                  </p:oleObj>
                </mc:Choice>
                <mc:Fallback>
                  <p:oleObj name="Clip" r:id="rId6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55" y="3462"/>
                          <a:ext cx="355" cy="29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Line 7"/>
            <p:cNvSpPr>
              <a:spLocks noChangeShapeType="1"/>
            </p:cNvSpPr>
            <p:nvPr/>
          </p:nvSpPr>
          <p:spPr bwMode="auto">
            <a:xfrm flipV="1">
              <a:off x="4263" y="3115"/>
              <a:ext cx="676" cy="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 flipH="1">
              <a:off x="4792" y="2652"/>
              <a:ext cx="6" cy="9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4795" y="2649"/>
              <a:ext cx="84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 flipV="1">
              <a:off x="4799" y="3597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8" name="Text Box 11"/>
            <p:cNvSpPr txBox="1">
              <a:spLocks noChangeArrowheads="1"/>
            </p:cNvSpPr>
            <p:nvPr/>
          </p:nvSpPr>
          <p:spPr bwMode="auto">
            <a:xfrm>
              <a:off x="4753" y="2726"/>
              <a:ext cx="56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10.0.0.1</a:t>
              </a:r>
            </a:p>
          </p:txBody>
        </p:sp>
        <p:sp>
          <p:nvSpPr>
            <p:cNvPr id="19" name="Line 14"/>
            <p:cNvSpPr>
              <a:spLocks noChangeShapeType="1"/>
            </p:cNvSpPr>
            <p:nvPr/>
          </p:nvSpPr>
          <p:spPr bwMode="auto">
            <a:xfrm flipH="1">
              <a:off x="3844" y="3170"/>
              <a:ext cx="54" cy="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3791" y="3222"/>
              <a:ext cx="718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roteador</a:t>
              </a:r>
            </a:p>
            <a:p>
              <a:pPr algn="ctr"/>
              <a:r>
                <a:rPr lang="en-US"/>
                <a:t>NAT </a:t>
              </a:r>
            </a:p>
            <a:p>
              <a:pPr algn="ctr"/>
              <a:endParaRPr lang="en-US"/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3735" y="3159"/>
              <a:ext cx="2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2" name="Group 27"/>
            <p:cNvGrpSpPr>
              <a:grpSpLocks/>
            </p:cNvGrpSpPr>
            <p:nvPr/>
          </p:nvGrpSpPr>
          <p:grpSpPr bwMode="auto">
            <a:xfrm>
              <a:off x="3935" y="3040"/>
              <a:ext cx="350" cy="194"/>
              <a:chOff x="3600" y="219"/>
              <a:chExt cx="360" cy="175"/>
            </a:xfrm>
          </p:grpSpPr>
          <p:sp>
            <p:nvSpPr>
              <p:cNvPr id="25" name="Oval 28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" name="Line 2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7" name="Line 3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8" name="Rectangle 3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pt-BR" sz="2400">
                  <a:latin typeface="Times New Roman" pitchFamily="18" charset="0"/>
                </a:endParaRPr>
              </a:p>
            </p:txBody>
          </p:sp>
          <p:sp>
            <p:nvSpPr>
              <p:cNvPr id="29" name="Oval 3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grpSp>
            <p:nvGrpSpPr>
              <p:cNvPr id="30" name="Group 3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5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6" name="Line 3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7" name="Line 3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</p:grpSp>
          <p:grpSp>
            <p:nvGrpSpPr>
              <p:cNvPr id="31" name="Group 3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2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3" name="Line 3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34" name="Line 4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</p:grpSp>
        </p:grpSp>
        <p:graphicFrame>
          <p:nvGraphicFramePr>
            <p:cNvPr id="23" name="Object 5"/>
            <p:cNvGraphicFramePr>
              <a:graphicFrameLocks noChangeAspect="1"/>
            </p:cNvGraphicFramePr>
            <p:nvPr/>
          </p:nvGraphicFramePr>
          <p:xfrm>
            <a:off x="4804" y="2483"/>
            <a:ext cx="365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3" name="Clip" r:id="rId7" imgW="1305000" imgH="1085760" progId="MS_ClipArt_Gallery.2">
                    <p:embed/>
                  </p:oleObj>
                </mc:Choice>
                <mc:Fallback>
                  <p:oleObj name="Clip" r:id="rId7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4" y="2483"/>
                          <a:ext cx="365" cy="3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24" name="Picture 45" descr="kw_skype_logo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827" y="2284"/>
              <a:ext cx="464" cy="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8" name="Group 48"/>
          <p:cNvGrpSpPr>
            <a:grpSpLocks/>
          </p:cNvGrpSpPr>
          <p:nvPr/>
        </p:nvGrpSpPr>
        <p:grpSpPr bwMode="auto">
          <a:xfrm>
            <a:off x="3346450" y="3466408"/>
            <a:ext cx="331788" cy="755650"/>
            <a:chOff x="4180" y="783"/>
            <a:chExt cx="150" cy="307"/>
          </a:xfrm>
        </p:grpSpPr>
        <p:sp>
          <p:nvSpPr>
            <p:cNvPr id="39" name="AutoShape 49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0" name="Rectangle 50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1" name="Rectangle 51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2" name="AutoShape 52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3" name="Line 53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4" name="Line 54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5" name="Rectangle 55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6" name="Rectangle 56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pic>
        <p:nvPicPr>
          <p:cNvPr id="47" name="Picture 46" descr="kw_skype_relay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79825" y="3425133"/>
            <a:ext cx="825500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57" descr="kw_skype_logo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7325" y="4069658"/>
            <a:ext cx="7366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Freeform 58"/>
          <p:cNvSpPr>
            <a:spLocks/>
          </p:cNvSpPr>
          <p:nvPr/>
        </p:nvSpPr>
        <p:spPr bwMode="auto">
          <a:xfrm>
            <a:off x="4235450" y="4044258"/>
            <a:ext cx="3714750" cy="1039812"/>
          </a:xfrm>
          <a:custGeom>
            <a:avLst/>
            <a:gdLst>
              <a:gd name="T0" fmla="*/ 3714750 w 1597"/>
              <a:gd name="T1" fmla="*/ 96837 h 655"/>
              <a:gd name="T2" fmla="*/ 3200686 w 1597"/>
              <a:gd name="T3" fmla="*/ 123825 h 655"/>
              <a:gd name="T4" fmla="*/ 3030883 w 1597"/>
              <a:gd name="T5" fmla="*/ 842962 h 655"/>
              <a:gd name="T6" fmla="*/ 949041 w 1597"/>
              <a:gd name="T7" fmla="*/ 908050 h 655"/>
              <a:gd name="T8" fmla="*/ 0 w 1597"/>
              <a:gd name="T9" fmla="*/ 57150 h 6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97"/>
              <a:gd name="T16" fmla="*/ 0 h 655"/>
              <a:gd name="T17" fmla="*/ 1597 w 1597"/>
              <a:gd name="T18" fmla="*/ 655 h 6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97" h="655">
                <a:moveTo>
                  <a:pt x="1597" y="61"/>
                </a:moveTo>
                <a:cubicBezTo>
                  <a:pt x="1562" y="64"/>
                  <a:pt x="1425" y="0"/>
                  <a:pt x="1376" y="78"/>
                </a:cubicBezTo>
                <a:cubicBezTo>
                  <a:pt x="1327" y="156"/>
                  <a:pt x="1464" y="449"/>
                  <a:pt x="1303" y="531"/>
                </a:cubicBezTo>
                <a:cubicBezTo>
                  <a:pt x="1142" y="613"/>
                  <a:pt x="625" y="655"/>
                  <a:pt x="408" y="572"/>
                </a:cubicBezTo>
                <a:cubicBezTo>
                  <a:pt x="190" y="490"/>
                  <a:pt x="94" y="263"/>
                  <a:pt x="0" y="36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50" name="Text Box 59"/>
          <p:cNvSpPr txBox="1">
            <a:spLocks noChangeArrowheads="1"/>
          </p:cNvSpPr>
          <p:nvPr/>
        </p:nvSpPr>
        <p:spPr bwMode="auto">
          <a:xfrm>
            <a:off x="5211763" y="3723583"/>
            <a:ext cx="19462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1.</a:t>
            </a:r>
            <a:r>
              <a:rPr lang="en-US"/>
              <a:t> conexão para o relay iniciada pelo host atrás do NAT</a:t>
            </a:r>
          </a:p>
        </p:txBody>
      </p:sp>
      <p:sp>
        <p:nvSpPr>
          <p:cNvPr id="51" name="Text Box 60"/>
          <p:cNvSpPr txBox="1">
            <a:spLocks noChangeArrowheads="1"/>
          </p:cNvSpPr>
          <p:nvPr/>
        </p:nvSpPr>
        <p:spPr bwMode="auto">
          <a:xfrm>
            <a:off x="1008063" y="3699770"/>
            <a:ext cx="2046287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2.</a:t>
            </a:r>
            <a:r>
              <a:rPr lang="en-US"/>
              <a:t> conexão para o relay é iniciada pelo cliente</a:t>
            </a:r>
          </a:p>
        </p:txBody>
      </p:sp>
      <p:sp>
        <p:nvSpPr>
          <p:cNvPr id="52" name="Freeform 61"/>
          <p:cNvSpPr>
            <a:spLocks/>
          </p:cNvSpPr>
          <p:nvPr/>
        </p:nvSpPr>
        <p:spPr bwMode="auto">
          <a:xfrm>
            <a:off x="1127125" y="4169670"/>
            <a:ext cx="2798763" cy="511175"/>
          </a:xfrm>
          <a:custGeom>
            <a:avLst/>
            <a:gdLst>
              <a:gd name="T0" fmla="*/ 0 w 1763"/>
              <a:gd name="T1" fmla="*/ 484188 h 322"/>
              <a:gd name="T2" fmla="*/ 1731963 w 1763"/>
              <a:gd name="T3" fmla="*/ 484188 h 322"/>
              <a:gd name="T4" fmla="*/ 2535238 w 1763"/>
              <a:gd name="T5" fmla="*/ 319087 h 322"/>
              <a:gd name="T6" fmla="*/ 2798763 w 1763"/>
              <a:gd name="T7" fmla="*/ 0 h 322"/>
              <a:gd name="T8" fmla="*/ 0 60000 65536"/>
              <a:gd name="T9" fmla="*/ 0 60000 65536"/>
              <a:gd name="T10" fmla="*/ 0 60000 65536"/>
              <a:gd name="T11" fmla="*/ 0 60000 65536"/>
              <a:gd name="T12" fmla="*/ 0 w 1763"/>
              <a:gd name="T13" fmla="*/ 0 h 322"/>
              <a:gd name="T14" fmla="*/ 1763 w 1763"/>
              <a:gd name="T15" fmla="*/ 322 h 32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63" h="322">
                <a:moveTo>
                  <a:pt x="0" y="305"/>
                </a:moveTo>
                <a:cubicBezTo>
                  <a:pt x="412" y="313"/>
                  <a:pt x="825" y="322"/>
                  <a:pt x="1091" y="305"/>
                </a:cubicBezTo>
                <a:cubicBezTo>
                  <a:pt x="1357" y="288"/>
                  <a:pt x="1485" y="252"/>
                  <a:pt x="1597" y="201"/>
                </a:cubicBezTo>
                <a:cubicBezTo>
                  <a:pt x="1709" y="150"/>
                  <a:pt x="1736" y="75"/>
                  <a:pt x="1763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53" name="Freeform 62"/>
          <p:cNvSpPr>
            <a:spLocks/>
          </p:cNvSpPr>
          <p:nvPr/>
        </p:nvSpPr>
        <p:spPr bwMode="auto">
          <a:xfrm>
            <a:off x="3898900" y="3793433"/>
            <a:ext cx="360363" cy="420687"/>
          </a:xfrm>
          <a:custGeom>
            <a:avLst/>
            <a:gdLst>
              <a:gd name="T0" fmla="*/ 0 w 227"/>
              <a:gd name="T1" fmla="*/ 420687 h 265"/>
              <a:gd name="T2" fmla="*/ 166688 w 227"/>
              <a:gd name="T3" fmla="*/ 4762 h 265"/>
              <a:gd name="T4" fmla="*/ 360363 w 227"/>
              <a:gd name="T5" fmla="*/ 392112 h 265"/>
              <a:gd name="T6" fmla="*/ 0 60000 65536"/>
              <a:gd name="T7" fmla="*/ 0 60000 65536"/>
              <a:gd name="T8" fmla="*/ 0 60000 65536"/>
              <a:gd name="T9" fmla="*/ 0 w 227"/>
              <a:gd name="T10" fmla="*/ 0 h 265"/>
              <a:gd name="T11" fmla="*/ 227 w 227"/>
              <a:gd name="T12" fmla="*/ 265 h 2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" h="265">
                <a:moveTo>
                  <a:pt x="0" y="265"/>
                </a:moveTo>
                <a:cubicBezTo>
                  <a:pt x="33" y="135"/>
                  <a:pt x="67" y="6"/>
                  <a:pt x="105" y="3"/>
                </a:cubicBezTo>
                <a:cubicBezTo>
                  <a:pt x="143" y="0"/>
                  <a:pt x="185" y="123"/>
                  <a:pt x="227" y="247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54" name="Text Box 63"/>
          <p:cNvSpPr txBox="1">
            <a:spLocks noChangeArrowheads="1"/>
          </p:cNvSpPr>
          <p:nvPr/>
        </p:nvSpPr>
        <p:spPr bwMode="auto">
          <a:xfrm>
            <a:off x="3279775" y="4680845"/>
            <a:ext cx="1946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3.</a:t>
            </a:r>
            <a:r>
              <a:rPr lang="en-US"/>
              <a:t> Ponte</a:t>
            </a:r>
          </a:p>
          <a:p>
            <a:r>
              <a:rPr lang="en-US"/>
              <a:t>estabelecida</a:t>
            </a:r>
          </a:p>
        </p:txBody>
      </p:sp>
    </p:spTree>
    <p:extLst>
      <p:ext uri="{BB962C8B-B14F-4D97-AF65-F5344CB8AC3E}">
        <p14:creationId xmlns:p14="http://schemas.microsoft.com/office/powerpoint/2010/main" val="123161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/>
      <p:bldP spid="51" grpId="0"/>
      <p:bldP spid="52" grpId="0" animBg="1"/>
      <p:bldP spid="53" grpId="0" animBg="1"/>
      <p:bldP spid="5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Protocolo de mensagem de controle da Internet ICMP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/>
              <a:t>usado por estações, roteadores para comunicar informação s/ camada de rede</a:t>
            </a:r>
          </a:p>
          <a:p>
            <a:pPr lvl="1"/>
            <a:r>
              <a:rPr lang="pt-BR" dirty="0"/>
              <a:t>relatar erros: estação, rede, porta, protocolo inalcançáveis</a:t>
            </a:r>
          </a:p>
          <a:p>
            <a:pPr lvl="1"/>
            <a:r>
              <a:rPr lang="pt-BR" dirty="0"/>
              <a:t>pedido/resposta de eco (usado por </a:t>
            </a:r>
            <a:r>
              <a:rPr lang="pt-BR" dirty="0" err="1"/>
              <a:t>ping</a:t>
            </a:r>
            <a:r>
              <a:rPr lang="pt-BR" dirty="0"/>
              <a:t>)</a:t>
            </a:r>
          </a:p>
          <a:p>
            <a:r>
              <a:rPr lang="pt-BR" sz="2800" dirty="0"/>
              <a:t>camada de rede “acima de” IP:</a:t>
            </a:r>
          </a:p>
          <a:p>
            <a:pPr lvl="1"/>
            <a:r>
              <a:rPr lang="pt-BR" dirty="0" err="1"/>
              <a:t>msgs</a:t>
            </a:r>
            <a:r>
              <a:rPr lang="pt-BR" dirty="0"/>
              <a:t> ICMP transportadas em </a:t>
            </a:r>
            <a:r>
              <a:rPr lang="pt-BR" dirty="0" err="1"/>
              <a:t>datagramas</a:t>
            </a:r>
            <a:r>
              <a:rPr lang="pt-BR" dirty="0"/>
              <a:t> IP</a:t>
            </a:r>
          </a:p>
          <a:p>
            <a:r>
              <a:rPr lang="pt-BR" sz="2800" dirty="0">
                <a:solidFill>
                  <a:schemeClr val="accent2"/>
                </a:solidFill>
              </a:rPr>
              <a:t>mensagem ICMP:</a:t>
            </a:r>
            <a:r>
              <a:rPr lang="pt-BR" sz="2800" dirty="0"/>
              <a:t> tipo, código mais primeiros 8 bytes do </a:t>
            </a:r>
            <a:r>
              <a:rPr lang="pt-BR" sz="2800" dirty="0" err="1"/>
              <a:t>datagrama</a:t>
            </a:r>
            <a:r>
              <a:rPr lang="pt-BR" sz="2800" dirty="0"/>
              <a:t> IP causando erro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816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Configuração de Endereço IP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Configurado manualmente</a:t>
            </a:r>
          </a:p>
          <a:p>
            <a:pPr lvl="1"/>
            <a:r>
              <a:rPr lang="en-US" dirty="0" smtClean="0"/>
              <a:t>Windows</a:t>
            </a:r>
            <a:r>
              <a:rPr lang="en-US" dirty="0"/>
              <a:t>: </a:t>
            </a:r>
            <a:r>
              <a:rPr lang="en-US" sz="3200" dirty="0" err="1"/>
              <a:t>Painel</a:t>
            </a:r>
            <a:r>
              <a:rPr lang="en-US" sz="3200" dirty="0"/>
              <a:t> de </a:t>
            </a:r>
            <a:r>
              <a:rPr lang="en-US" sz="3200" dirty="0" err="1"/>
              <a:t>controle</a:t>
            </a:r>
            <a:r>
              <a:rPr lang="en-US" sz="3200" dirty="0"/>
              <a:t>-&gt;</a:t>
            </a:r>
            <a:r>
              <a:rPr lang="en-US" sz="3200" dirty="0" err="1"/>
              <a:t>Rede</a:t>
            </a:r>
            <a:r>
              <a:rPr lang="en-US" sz="3200" dirty="0"/>
              <a:t>-&gt;</a:t>
            </a:r>
            <a:r>
              <a:rPr lang="en-US" sz="3200" dirty="0" err="1"/>
              <a:t>Configuração</a:t>
            </a:r>
            <a:r>
              <a:rPr lang="en-US" sz="3200" dirty="0"/>
              <a:t>&gt;</a:t>
            </a:r>
            <a:r>
              <a:rPr lang="en-US" sz="3200" dirty="0" err="1"/>
              <a:t>tcp</a:t>
            </a:r>
            <a:r>
              <a:rPr lang="en-US" sz="3200" dirty="0"/>
              <a:t>/</a:t>
            </a:r>
            <a:r>
              <a:rPr lang="en-US" sz="3200" dirty="0" err="1"/>
              <a:t>ip</a:t>
            </a:r>
            <a:r>
              <a:rPr lang="en-US" sz="3200" dirty="0"/>
              <a:t>-&gt;</a:t>
            </a:r>
            <a:r>
              <a:rPr lang="en-US" sz="3200" dirty="0" err="1"/>
              <a:t>propriedades</a:t>
            </a:r>
            <a:endParaRPr lang="pt-BR" sz="3200" dirty="0"/>
          </a:p>
          <a:p>
            <a:pPr lvl="1"/>
            <a:r>
              <a:rPr lang="pt-BR" sz="3200" dirty="0"/>
              <a:t>UNIX: /</a:t>
            </a:r>
            <a:r>
              <a:rPr lang="pt-BR" sz="3200" dirty="0" err="1"/>
              <a:t>etc</a:t>
            </a:r>
            <a:r>
              <a:rPr lang="pt-BR" sz="3200" dirty="0"/>
              <a:t>/</a:t>
            </a:r>
            <a:r>
              <a:rPr lang="pt-BR" sz="3200" dirty="0" err="1"/>
              <a:t>rc.config</a:t>
            </a:r>
            <a:endParaRPr lang="pt-BR" sz="3200" dirty="0"/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Configurado via DHCP (</a:t>
            </a:r>
            <a:r>
              <a:rPr lang="pt-BR" dirty="0" err="1"/>
              <a:t>Dynamic</a:t>
            </a:r>
            <a:r>
              <a:rPr lang="pt-BR" dirty="0"/>
              <a:t> Host </a:t>
            </a:r>
            <a:r>
              <a:rPr lang="pt-BR" dirty="0" err="1"/>
              <a:t>Configuration</a:t>
            </a:r>
            <a:r>
              <a:rPr lang="pt-BR" dirty="0"/>
              <a:t> </a:t>
            </a:r>
            <a:r>
              <a:rPr lang="pt-BR" dirty="0" err="1"/>
              <a:t>Protocol</a:t>
            </a:r>
            <a:r>
              <a:rPr lang="pt-BR" dirty="0"/>
              <a:t>)</a:t>
            </a:r>
          </a:p>
          <a:p>
            <a:pPr lvl="1"/>
            <a:r>
              <a:rPr lang="pt-BR" sz="3200" dirty="0"/>
              <a:t>obtém endereço dinamicamente de um servidor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478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Protocolo de mensagem de controle da Internet ICMP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835696" y="1822450"/>
            <a:ext cx="450215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u="sng" dirty="0">
                <a:latin typeface="Arial" pitchFamily="34" charset="0"/>
              </a:rPr>
              <a:t>Tipo</a:t>
            </a:r>
            <a:r>
              <a:rPr lang="pt-BR" dirty="0">
                <a:latin typeface="Arial" pitchFamily="34" charset="0"/>
              </a:rPr>
              <a:t>  </a:t>
            </a:r>
            <a:r>
              <a:rPr lang="pt-BR" u="sng" dirty="0">
                <a:latin typeface="Arial" pitchFamily="34" charset="0"/>
              </a:rPr>
              <a:t>Código</a:t>
            </a:r>
            <a:r>
              <a:rPr lang="pt-BR" dirty="0">
                <a:latin typeface="Arial" pitchFamily="34" charset="0"/>
              </a:rPr>
              <a:t>  </a:t>
            </a:r>
            <a:r>
              <a:rPr lang="pt-BR" u="sng" dirty="0">
                <a:latin typeface="Arial" pitchFamily="34" charset="0"/>
              </a:rPr>
              <a:t>descrição</a:t>
            </a:r>
            <a:endParaRPr lang="pt-BR" dirty="0">
              <a:latin typeface="Arial" pitchFamily="34" charset="0"/>
            </a:endParaRPr>
          </a:p>
          <a:p>
            <a:r>
              <a:rPr lang="pt-BR" dirty="0">
                <a:latin typeface="Arial" pitchFamily="34" charset="0"/>
              </a:rPr>
              <a:t>0        0         resposta de eco (</a:t>
            </a:r>
            <a:r>
              <a:rPr lang="pt-BR" dirty="0" err="1">
                <a:latin typeface="Arial" pitchFamily="34" charset="0"/>
              </a:rPr>
              <a:t>ping</a:t>
            </a:r>
            <a:r>
              <a:rPr lang="pt-BR" dirty="0">
                <a:latin typeface="Arial" pitchFamily="34" charset="0"/>
              </a:rPr>
              <a:t>)</a:t>
            </a:r>
          </a:p>
          <a:p>
            <a:r>
              <a:rPr lang="pt-BR" dirty="0">
                <a:latin typeface="Arial" pitchFamily="34" charset="0"/>
              </a:rPr>
              <a:t>3        0         rede </a:t>
            </a:r>
            <a:r>
              <a:rPr lang="pt-BR" dirty="0" err="1">
                <a:latin typeface="Arial" pitchFamily="34" charset="0"/>
              </a:rPr>
              <a:t>dest</a:t>
            </a:r>
            <a:r>
              <a:rPr lang="pt-BR" dirty="0">
                <a:latin typeface="Arial" pitchFamily="34" charset="0"/>
              </a:rPr>
              <a:t>. inalcançável</a:t>
            </a:r>
          </a:p>
          <a:p>
            <a:r>
              <a:rPr lang="pt-BR" dirty="0">
                <a:latin typeface="Arial" pitchFamily="34" charset="0"/>
              </a:rPr>
              <a:t>3        1         estação </a:t>
            </a:r>
            <a:r>
              <a:rPr lang="pt-BR" dirty="0" err="1">
                <a:latin typeface="Arial" pitchFamily="34" charset="0"/>
              </a:rPr>
              <a:t>dest</a:t>
            </a:r>
            <a:r>
              <a:rPr lang="pt-BR" dirty="0">
                <a:latin typeface="Arial" pitchFamily="34" charset="0"/>
              </a:rPr>
              <a:t>. inalcançável</a:t>
            </a:r>
          </a:p>
          <a:p>
            <a:r>
              <a:rPr lang="pt-BR" dirty="0">
                <a:latin typeface="Arial" pitchFamily="34" charset="0"/>
              </a:rPr>
              <a:t>3        2         protocolo </a:t>
            </a:r>
            <a:r>
              <a:rPr lang="pt-BR" dirty="0" err="1">
                <a:latin typeface="Arial" pitchFamily="34" charset="0"/>
              </a:rPr>
              <a:t>dest</a:t>
            </a:r>
            <a:r>
              <a:rPr lang="pt-BR" dirty="0">
                <a:latin typeface="Arial" pitchFamily="34" charset="0"/>
              </a:rPr>
              <a:t>. inalcançável</a:t>
            </a:r>
          </a:p>
          <a:p>
            <a:r>
              <a:rPr lang="pt-BR" dirty="0">
                <a:latin typeface="Arial" pitchFamily="34" charset="0"/>
              </a:rPr>
              <a:t>3        3         porta </a:t>
            </a:r>
            <a:r>
              <a:rPr lang="pt-BR" dirty="0" err="1">
                <a:latin typeface="Arial" pitchFamily="34" charset="0"/>
              </a:rPr>
              <a:t>dest</a:t>
            </a:r>
            <a:r>
              <a:rPr lang="pt-BR" dirty="0">
                <a:latin typeface="Arial" pitchFamily="34" charset="0"/>
              </a:rPr>
              <a:t>. inalcançável</a:t>
            </a:r>
          </a:p>
          <a:p>
            <a:r>
              <a:rPr lang="pt-BR" dirty="0">
                <a:latin typeface="Arial" pitchFamily="34" charset="0"/>
              </a:rPr>
              <a:t>3        6         rede </a:t>
            </a:r>
            <a:r>
              <a:rPr lang="pt-BR" dirty="0" err="1">
                <a:latin typeface="Arial" pitchFamily="34" charset="0"/>
              </a:rPr>
              <a:t>dest</a:t>
            </a:r>
            <a:r>
              <a:rPr lang="pt-BR" dirty="0">
                <a:latin typeface="Arial" pitchFamily="34" charset="0"/>
              </a:rPr>
              <a:t>. desconhecida</a:t>
            </a:r>
          </a:p>
          <a:p>
            <a:r>
              <a:rPr lang="pt-BR" dirty="0">
                <a:latin typeface="Arial" pitchFamily="34" charset="0"/>
              </a:rPr>
              <a:t>3        7         estação </a:t>
            </a:r>
            <a:r>
              <a:rPr lang="pt-BR" dirty="0" err="1">
                <a:latin typeface="Arial" pitchFamily="34" charset="0"/>
              </a:rPr>
              <a:t>dest</a:t>
            </a:r>
            <a:r>
              <a:rPr lang="pt-BR" dirty="0">
                <a:latin typeface="Arial" pitchFamily="34" charset="0"/>
              </a:rPr>
              <a:t>. desconhecida</a:t>
            </a:r>
          </a:p>
          <a:p>
            <a:r>
              <a:rPr lang="pt-BR" dirty="0">
                <a:latin typeface="Arial" pitchFamily="34" charset="0"/>
              </a:rPr>
              <a:t>4        0         abaixar fonte (controle de </a:t>
            </a:r>
            <a:br>
              <a:rPr lang="pt-BR" dirty="0">
                <a:latin typeface="Arial" pitchFamily="34" charset="0"/>
              </a:rPr>
            </a:br>
            <a:r>
              <a:rPr lang="pt-BR" dirty="0">
                <a:latin typeface="Arial" pitchFamily="34" charset="0"/>
              </a:rPr>
              <a:t>	       congestionamento - ñ usado)</a:t>
            </a:r>
          </a:p>
          <a:p>
            <a:r>
              <a:rPr lang="pt-BR" dirty="0">
                <a:latin typeface="Arial" pitchFamily="34" charset="0"/>
              </a:rPr>
              <a:t>8        0         pedido eco (</a:t>
            </a:r>
            <a:r>
              <a:rPr lang="pt-BR" dirty="0" err="1">
                <a:latin typeface="Arial" pitchFamily="34" charset="0"/>
              </a:rPr>
              <a:t>ping</a:t>
            </a:r>
            <a:r>
              <a:rPr lang="pt-BR" dirty="0">
                <a:latin typeface="Arial" pitchFamily="34" charset="0"/>
              </a:rPr>
              <a:t>)</a:t>
            </a:r>
          </a:p>
          <a:p>
            <a:r>
              <a:rPr lang="pt-BR" dirty="0">
                <a:latin typeface="Arial" pitchFamily="34" charset="0"/>
              </a:rPr>
              <a:t>9        0         anúncio de rota</a:t>
            </a:r>
          </a:p>
          <a:p>
            <a:r>
              <a:rPr lang="pt-BR" dirty="0">
                <a:latin typeface="Arial" pitchFamily="34" charset="0"/>
              </a:rPr>
              <a:t>10      0         descobrir roteador</a:t>
            </a:r>
          </a:p>
          <a:p>
            <a:r>
              <a:rPr lang="pt-BR" dirty="0">
                <a:latin typeface="Arial" pitchFamily="34" charset="0"/>
              </a:rPr>
              <a:t>11      0         TTL (sobrevida) expirada</a:t>
            </a:r>
          </a:p>
          <a:p>
            <a:r>
              <a:rPr lang="pt-BR" dirty="0">
                <a:latin typeface="Arial" pitchFamily="34" charset="0"/>
              </a:rPr>
              <a:t>12      0         erro de cabeçalho IP</a:t>
            </a:r>
          </a:p>
          <a:p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17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TRACEROUTE e ICMP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pt-BR" sz="2800" dirty="0"/>
              <a:t>Origem envia uma série de segmentos UDP para o destino</a:t>
            </a:r>
          </a:p>
          <a:p>
            <a:pPr lvl="1">
              <a:lnSpc>
                <a:spcPct val="90000"/>
              </a:lnSpc>
            </a:pPr>
            <a:r>
              <a:rPr lang="pt-BR" dirty="0"/>
              <a:t>Primeiro tem TTL =1</a:t>
            </a:r>
          </a:p>
          <a:p>
            <a:pPr lvl="1">
              <a:lnSpc>
                <a:spcPct val="90000"/>
              </a:lnSpc>
            </a:pPr>
            <a:r>
              <a:rPr lang="pt-BR" dirty="0"/>
              <a:t>Segundo tem TTL=2, etc.</a:t>
            </a:r>
          </a:p>
          <a:p>
            <a:pPr lvl="1">
              <a:lnSpc>
                <a:spcPct val="90000"/>
              </a:lnSpc>
            </a:pPr>
            <a:r>
              <a:rPr lang="pt-BR" dirty="0"/>
              <a:t>Número de porta improvável</a:t>
            </a:r>
          </a:p>
          <a:p>
            <a:pPr>
              <a:lnSpc>
                <a:spcPct val="90000"/>
              </a:lnSpc>
            </a:pPr>
            <a:r>
              <a:rPr lang="pt-BR" sz="2800" dirty="0"/>
              <a:t>Quando </a:t>
            </a:r>
            <a:r>
              <a:rPr lang="pt-BR" sz="2800" dirty="0" err="1"/>
              <a:t>n-ésimo</a:t>
            </a:r>
            <a:r>
              <a:rPr lang="pt-BR" sz="2800" dirty="0"/>
              <a:t> </a:t>
            </a:r>
            <a:r>
              <a:rPr lang="pt-BR" sz="2800" dirty="0" err="1"/>
              <a:t>datagrama</a:t>
            </a:r>
            <a:r>
              <a:rPr lang="pt-BR" sz="2800" dirty="0"/>
              <a:t> chega ao </a:t>
            </a:r>
            <a:r>
              <a:rPr lang="pt-BR" sz="2800" dirty="0" err="1"/>
              <a:t>n-ésimo</a:t>
            </a:r>
            <a:r>
              <a:rPr lang="pt-BR" sz="2800" dirty="0"/>
              <a:t> roteador:</a:t>
            </a:r>
          </a:p>
          <a:p>
            <a:pPr lvl="1">
              <a:lnSpc>
                <a:spcPct val="90000"/>
              </a:lnSpc>
            </a:pPr>
            <a:r>
              <a:rPr lang="pt-BR" dirty="0"/>
              <a:t>Roteador descarta </a:t>
            </a:r>
            <a:r>
              <a:rPr lang="pt-BR" dirty="0" err="1"/>
              <a:t>datagrama</a:t>
            </a:r>
            <a:endParaRPr lang="pt-BR" dirty="0"/>
          </a:p>
          <a:p>
            <a:pPr lvl="1">
              <a:lnSpc>
                <a:spcPct val="90000"/>
              </a:lnSpc>
            </a:pPr>
            <a:r>
              <a:rPr lang="pt-BR" dirty="0"/>
              <a:t>Envia p/ origem uma mensagem ICMP (tipo 11, código 0)</a:t>
            </a:r>
          </a:p>
          <a:p>
            <a:pPr lvl="1">
              <a:lnSpc>
                <a:spcPct val="90000"/>
              </a:lnSpc>
            </a:pPr>
            <a:r>
              <a:rPr lang="pt-BR" dirty="0"/>
              <a:t>Mensagem inclui nome e endereço IP do </a:t>
            </a:r>
            <a:r>
              <a:rPr lang="pt-BR" dirty="0" smtClean="0"/>
              <a:t>roteador</a:t>
            </a:r>
          </a:p>
          <a:p>
            <a:pPr>
              <a:lnSpc>
                <a:spcPct val="90000"/>
              </a:lnSpc>
            </a:pPr>
            <a:r>
              <a:rPr lang="pt-BR" sz="2800" dirty="0"/>
              <a:t>Quando a mensagem ICMP chega, origem calcula RTT</a:t>
            </a:r>
          </a:p>
          <a:p>
            <a:pPr>
              <a:lnSpc>
                <a:spcPct val="90000"/>
              </a:lnSpc>
            </a:pPr>
            <a:r>
              <a:rPr lang="pt-BR" sz="2800" dirty="0" err="1"/>
              <a:t>Traceroute</a:t>
            </a:r>
            <a:r>
              <a:rPr lang="pt-BR" sz="2800" dirty="0"/>
              <a:t> faz isto 3 </a:t>
            </a:r>
            <a:r>
              <a:rPr lang="pt-BR" sz="2800" dirty="0" smtClean="0"/>
              <a:t>vezes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3699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ZapfDingbats" pitchFamily="82" charset="0"/>
              <a:buNone/>
            </a:pPr>
            <a:r>
              <a:rPr lang="pt-BR" u="sng" dirty="0">
                <a:solidFill>
                  <a:srgbClr val="FF0000"/>
                </a:solidFill>
              </a:rPr>
              <a:t>Critério de parada</a:t>
            </a:r>
          </a:p>
          <a:p>
            <a:pPr>
              <a:lnSpc>
                <a:spcPct val="90000"/>
              </a:lnSpc>
            </a:pPr>
            <a:r>
              <a:rPr lang="pt-BR" dirty="0"/>
              <a:t>Segmento UDP eventualmente chega à estação destino</a:t>
            </a:r>
          </a:p>
          <a:p>
            <a:pPr>
              <a:lnSpc>
                <a:spcPct val="90000"/>
              </a:lnSpc>
            </a:pPr>
            <a:r>
              <a:rPr lang="pt-BR" dirty="0"/>
              <a:t>Destino retorna pacote ICMP “porta inalcançável” (tipo 3, código 3)</a:t>
            </a:r>
          </a:p>
          <a:p>
            <a:pPr>
              <a:lnSpc>
                <a:spcPct val="90000"/>
              </a:lnSpc>
            </a:pPr>
            <a:r>
              <a:rPr lang="pt-BR" dirty="0"/>
              <a:t>Quando origem recebe este pacote ICMP, </a:t>
            </a:r>
            <a:r>
              <a:rPr lang="pt-BR" dirty="0" err="1"/>
              <a:t>pára</a:t>
            </a:r>
            <a:r>
              <a:rPr lang="pt-BR" dirty="0"/>
              <a:t>.</a:t>
            </a:r>
          </a:p>
          <a:p>
            <a:endParaRPr lang="pt-BR" dirty="0"/>
          </a:p>
        </p:txBody>
      </p:sp>
      <p:sp>
        <p:nvSpPr>
          <p:cNvPr id="4" name="Line 38"/>
          <p:cNvSpPr>
            <a:spLocks noChangeShapeType="1"/>
          </p:cNvSpPr>
          <p:nvPr/>
        </p:nvSpPr>
        <p:spPr bwMode="auto">
          <a:xfrm>
            <a:off x="1285875" y="5886450"/>
            <a:ext cx="288925" cy="265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5" name="Line 105"/>
          <p:cNvSpPr>
            <a:spLocks noChangeShapeType="1"/>
          </p:cNvSpPr>
          <p:nvPr/>
        </p:nvSpPr>
        <p:spPr bwMode="auto">
          <a:xfrm flipV="1">
            <a:off x="2079625" y="5937250"/>
            <a:ext cx="458788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" name="Line 106"/>
          <p:cNvSpPr>
            <a:spLocks noChangeShapeType="1"/>
          </p:cNvSpPr>
          <p:nvPr/>
        </p:nvSpPr>
        <p:spPr bwMode="auto">
          <a:xfrm>
            <a:off x="3014663" y="5921375"/>
            <a:ext cx="485775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" name="Line 108"/>
          <p:cNvSpPr>
            <a:spLocks noChangeShapeType="1"/>
          </p:cNvSpPr>
          <p:nvPr/>
        </p:nvSpPr>
        <p:spPr bwMode="auto">
          <a:xfrm flipH="1">
            <a:off x="2776538" y="5653088"/>
            <a:ext cx="3492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" name="Line 113"/>
          <p:cNvSpPr>
            <a:spLocks noChangeShapeType="1"/>
          </p:cNvSpPr>
          <p:nvPr/>
        </p:nvSpPr>
        <p:spPr bwMode="auto">
          <a:xfrm flipH="1">
            <a:off x="3990975" y="5981700"/>
            <a:ext cx="620713" cy="144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9" name="Line 260"/>
          <p:cNvSpPr>
            <a:spLocks noChangeShapeType="1"/>
          </p:cNvSpPr>
          <p:nvPr/>
        </p:nvSpPr>
        <p:spPr bwMode="auto">
          <a:xfrm>
            <a:off x="5110163" y="5946775"/>
            <a:ext cx="485775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" name="Line 261"/>
          <p:cNvSpPr>
            <a:spLocks noChangeShapeType="1"/>
          </p:cNvSpPr>
          <p:nvPr/>
        </p:nvSpPr>
        <p:spPr bwMode="auto">
          <a:xfrm flipH="1">
            <a:off x="6048375" y="5892800"/>
            <a:ext cx="557213" cy="277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1" name="Line 291"/>
          <p:cNvSpPr>
            <a:spLocks noChangeShapeType="1"/>
          </p:cNvSpPr>
          <p:nvPr/>
        </p:nvSpPr>
        <p:spPr bwMode="auto">
          <a:xfrm>
            <a:off x="2744788" y="6053138"/>
            <a:ext cx="228600" cy="311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2" name="Line 292"/>
          <p:cNvSpPr>
            <a:spLocks noChangeShapeType="1"/>
          </p:cNvSpPr>
          <p:nvPr/>
        </p:nvSpPr>
        <p:spPr bwMode="auto">
          <a:xfrm>
            <a:off x="4668838" y="5640388"/>
            <a:ext cx="228600" cy="311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" name="Line 294"/>
          <p:cNvSpPr>
            <a:spLocks noChangeShapeType="1"/>
          </p:cNvSpPr>
          <p:nvPr/>
        </p:nvSpPr>
        <p:spPr bwMode="auto">
          <a:xfrm flipH="1">
            <a:off x="3386138" y="6243638"/>
            <a:ext cx="3492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" name="Line 295"/>
          <p:cNvSpPr>
            <a:spLocks noChangeShapeType="1"/>
          </p:cNvSpPr>
          <p:nvPr/>
        </p:nvSpPr>
        <p:spPr bwMode="auto">
          <a:xfrm>
            <a:off x="3741738" y="5748338"/>
            <a:ext cx="6350" cy="260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" name="Text Box 300"/>
          <p:cNvSpPr txBox="1">
            <a:spLocks noChangeArrowheads="1"/>
          </p:cNvSpPr>
          <p:nvPr/>
        </p:nvSpPr>
        <p:spPr bwMode="auto">
          <a:xfrm>
            <a:off x="1387475" y="5605463"/>
            <a:ext cx="1073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pt-BR" sz="1800">
                <a:solidFill>
                  <a:srgbClr val="CC0000"/>
                </a:solidFill>
              </a:rPr>
              <a:t>3 probes</a:t>
            </a:r>
          </a:p>
        </p:txBody>
      </p:sp>
      <p:sp>
        <p:nvSpPr>
          <p:cNvPr id="16" name="Text Box 302"/>
          <p:cNvSpPr txBox="1">
            <a:spLocks noChangeArrowheads="1"/>
          </p:cNvSpPr>
          <p:nvPr/>
        </p:nvSpPr>
        <p:spPr bwMode="auto">
          <a:xfrm>
            <a:off x="2001838" y="6165850"/>
            <a:ext cx="1073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pt-BR" sz="1800">
                <a:solidFill>
                  <a:srgbClr val="CC0000"/>
                </a:solidFill>
              </a:rPr>
              <a:t>3 probes</a:t>
            </a:r>
          </a:p>
        </p:txBody>
      </p:sp>
      <p:sp>
        <p:nvSpPr>
          <p:cNvPr id="17" name="Text Box 304"/>
          <p:cNvSpPr txBox="1">
            <a:spLocks noChangeArrowheads="1"/>
          </p:cNvSpPr>
          <p:nvPr/>
        </p:nvSpPr>
        <p:spPr bwMode="auto">
          <a:xfrm>
            <a:off x="3025775" y="5580063"/>
            <a:ext cx="1073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en-US" altLang="pt-BR" sz="1800">
                <a:solidFill>
                  <a:srgbClr val="CC0000"/>
                </a:solidFill>
              </a:rPr>
              <a:t>3 probes</a:t>
            </a:r>
          </a:p>
        </p:txBody>
      </p:sp>
      <p:grpSp>
        <p:nvGrpSpPr>
          <p:cNvPr id="18" name="Group 21"/>
          <p:cNvGrpSpPr>
            <a:grpSpLocks/>
          </p:cNvGrpSpPr>
          <p:nvPr/>
        </p:nvGrpSpPr>
        <p:grpSpPr bwMode="auto">
          <a:xfrm>
            <a:off x="517525" y="5541963"/>
            <a:ext cx="820738" cy="688975"/>
            <a:chOff x="-44" y="1473"/>
            <a:chExt cx="981" cy="1105"/>
          </a:xfrm>
        </p:grpSpPr>
        <p:pic>
          <p:nvPicPr>
            <p:cNvPr id="19" name="Picture 22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Freeform 2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21" name="Group 24"/>
          <p:cNvGrpSpPr>
            <a:grpSpLocks/>
          </p:cNvGrpSpPr>
          <p:nvPr/>
        </p:nvGrpSpPr>
        <p:grpSpPr bwMode="auto">
          <a:xfrm flipH="1">
            <a:off x="6565900" y="5580063"/>
            <a:ext cx="754063" cy="669925"/>
            <a:chOff x="-44" y="1473"/>
            <a:chExt cx="981" cy="1105"/>
          </a:xfrm>
        </p:grpSpPr>
        <p:pic>
          <p:nvPicPr>
            <p:cNvPr id="22" name="Picture 2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Freeform 2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24" name="Group 27"/>
          <p:cNvGrpSpPr>
            <a:grpSpLocks/>
          </p:cNvGrpSpPr>
          <p:nvPr/>
        </p:nvGrpSpPr>
        <p:grpSpPr bwMode="auto">
          <a:xfrm>
            <a:off x="5513388" y="6080125"/>
            <a:ext cx="617537" cy="250825"/>
            <a:chOff x="2356" y="1300"/>
            <a:chExt cx="555" cy="194"/>
          </a:xfrm>
        </p:grpSpPr>
        <p:sp>
          <p:nvSpPr>
            <p:cNvPr id="25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6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/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7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28" name="Group 31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31" name="Freeform 3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2" name="Freeform 3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29" name="Line 34"/>
            <p:cNvSpPr>
              <a:spLocks noChangeShapeType="1"/>
            </p:cNvSpPr>
            <p:nvPr/>
          </p:nvSpPr>
          <p:spPr bwMode="auto">
            <a:xfrm>
              <a:off x="2357" y="1361"/>
              <a:ext cx="0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Line 35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3" name="Group 36"/>
          <p:cNvGrpSpPr>
            <a:grpSpLocks/>
          </p:cNvGrpSpPr>
          <p:nvPr/>
        </p:nvGrpSpPr>
        <p:grpSpPr bwMode="auto">
          <a:xfrm>
            <a:off x="4545013" y="5808663"/>
            <a:ext cx="617537" cy="250825"/>
            <a:chOff x="2356" y="1300"/>
            <a:chExt cx="555" cy="194"/>
          </a:xfrm>
        </p:grpSpPr>
        <p:sp>
          <p:nvSpPr>
            <p:cNvPr id="34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35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/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36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37" name="Group 40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40" name="Freeform 4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" name="Freeform 4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38" name="Line 43"/>
            <p:cNvSpPr>
              <a:spLocks noChangeShapeType="1"/>
            </p:cNvSpPr>
            <p:nvPr/>
          </p:nvSpPr>
          <p:spPr bwMode="auto">
            <a:xfrm>
              <a:off x="2357" y="1361"/>
              <a:ext cx="0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9" name="Line 44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2" name="Group 45"/>
          <p:cNvGrpSpPr>
            <a:grpSpLocks/>
          </p:cNvGrpSpPr>
          <p:nvPr/>
        </p:nvGrpSpPr>
        <p:grpSpPr bwMode="auto">
          <a:xfrm>
            <a:off x="3394075" y="6018213"/>
            <a:ext cx="617538" cy="250825"/>
            <a:chOff x="2356" y="1300"/>
            <a:chExt cx="555" cy="194"/>
          </a:xfrm>
        </p:grpSpPr>
        <p:sp>
          <p:nvSpPr>
            <p:cNvPr id="43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44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/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45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46" name="Group 49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49" name="Freeform 5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" name="Freeform 5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47" name="Line 52"/>
            <p:cNvSpPr>
              <a:spLocks noChangeShapeType="1"/>
            </p:cNvSpPr>
            <p:nvPr/>
          </p:nvSpPr>
          <p:spPr bwMode="auto">
            <a:xfrm>
              <a:off x="2357" y="1361"/>
              <a:ext cx="0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8" name="Line 53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51" name="Group 54"/>
          <p:cNvGrpSpPr>
            <a:grpSpLocks/>
          </p:cNvGrpSpPr>
          <p:nvPr/>
        </p:nvGrpSpPr>
        <p:grpSpPr bwMode="auto">
          <a:xfrm>
            <a:off x="2392363" y="5772150"/>
            <a:ext cx="617537" cy="250825"/>
            <a:chOff x="2356" y="1300"/>
            <a:chExt cx="555" cy="194"/>
          </a:xfrm>
        </p:grpSpPr>
        <p:sp>
          <p:nvSpPr>
            <p:cNvPr id="52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53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/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54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55" name="Group 58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58" name="Freeform 5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9" name="Freeform 6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56" name="Line 61"/>
            <p:cNvSpPr>
              <a:spLocks noChangeShapeType="1"/>
            </p:cNvSpPr>
            <p:nvPr/>
          </p:nvSpPr>
          <p:spPr bwMode="auto">
            <a:xfrm>
              <a:off x="2357" y="1361"/>
              <a:ext cx="0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7" name="Line 62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60" name="Group 63"/>
          <p:cNvGrpSpPr>
            <a:grpSpLocks/>
          </p:cNvGrpSpPr>
          <p:nvPr/>
        </p:nvGrpSpPr>
        <p:grpSpPr bwMode="auto">
          <a:xfrm>
            <a:off x="1517650" y="6038850"/>
            <a:ext cx="617538" cy="250825"/>
            <a:chOff x="2356" y="1300"/>
            <a:chExt cx="555" cy="194"/>
          </a:xfrm>
        </p:grpSpPr>
        <p:sp>
          <p:nvSpPr>
            <p:cNvPr id="61" name="Oval 407"/>
            <p:cNvSpPr>
              <a:spLocks noChangeArrowheads="1"/>
            </p:cNvSpPr>
            <p:nvPr/>
          </p:nvSpPr>
          <p:spPr bwMode="auto">
            <a:xfrm>
              <a:off x="2357" y="1385"/>
              <a:ext cx="551" cy="10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62" name="Rectangle 410"/>
            <p:cNvSpPr>
              <a:spLocks noChangeArrowheads="1"/>
            </p:cNvSpPr>
            <p:nvPr/>
          </p:nvSpPr>
          <p:spPr bwMode="auto">
            <a:xfrm>
              <a:off x="2357" y="1374"/>
              <a:ext cx="554" cy="66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/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63" name="Oval 411"/>
            <p:cNvSpPr>
              <a:spLocks noChangeArrowheads="1"/>
            </p:cNvSpPr>
            <p:nvPr/>
          </p:nvSpPr>
          <p:spPr bwMode="auto">
            <a:xfrm>
              <a:off x="2356" y="1300"/>
              <a:ext cx="551" cy="127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64" name="Group 67"/>
            <p:cNvGrpSpPr>
              <a:grpSpLocks/>
            </p:cNvGrpSpPr>
            <p:nvPr/>
          </p:nvGrpSpPr>
          <p:grpSpPr bwMode="auto">
            <a:xfrm>
              <a:off x="2468" y="1332"/>
              <a:ext cx="310" cy="60"/>
              <a:chOff x="2468" y="1332"/>
              <a:chExt cx="310" cy="60"/>
            </a:xfrm>
          </p:grpSpPr>
          <p:sp>
            <p:nvSpPr>
              <p:cNvPr id="67" name="Freeform 6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8" name="Freeform 6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65" name="Line 70"/>
            <p:cNvSpPr>
              <a:spLocks noChangeShapeType="1"/>
            </p:cNvSpPr>
            <p:nvPr/>
          </p:nvSpPr>
          <p:spPr bwMode="auto">
            <a:xfrm>
              <a:off x="2357" y="1361"/>
              <a:ext cx="0" cy="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" name="Line 71"/>
            <p:cNvSpPr>
              <a:spLocks noChangeShapeType="1"/>
            </p:cNvSpPr>
            <p:nvPr/>
          </p:nvSpPr>
          <p:spPr bwMode="auto">
            <a:xfrm>
              <a:off x="2907" y="1363"/>
              <a:ext cx="0" cy="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69" name="Freeform 303"/>
          <p:cNvSpPr>
            <a:spLocks/>
          </p:cNvSpPr>
          <p:nvPr/>
        </p:nvSpPr>
        <p:spPr bwMode="auto">
          <a:xfrm>
            <a:off x="1257300" y="5826125"/>
            <a:ext cx="2247900" cy="403225"/>
          </a:xfrm>
          <a:custGeom>
            <a:avLst/>
            <a:gdLst>
              <a:gd name="T0" fmla="*/ 2147483647 w 1416"/>
              <a:gd name="T1" fmla="*/ 2147483647 h 254"/>
              <a:gd name="T2" fmla="*/ 2147483647 w 1416"/>
              <a:gd name="T3" fmla="*/ 2147483647 h 254"/>
              <a:gd name="T4" fmla="*/ 2147483647 w 1416"/>
              <a:gd name="T5" fmla="*/ 2147483647 h 254"/>
              <a:gd name="T6" fmla="*/ 2147483647 w 1416"/>
              <a:gd name="T7" fmla="*/ 2147483647 h 254"/>
              <a:gd name="T8" fmla="*/ 2147483647 w 1416"/>
              <a:gd name="T9" fmla="*/ 2147483647 h 254"/>
              <a:gd name="T10" fmla="*/ 2147483647 w 1416"/>
              <a:gd name="T11" fmla="*/ 2147483647 h 254"/>
              <a:gd name="T12" fmla="*/ 0 w 1416"/>
              <a:gd name="T13" fmla="*/ 2147483647 h 2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16"/>
              <a:gd name="T22" fmla="*/ 0 h 254"/>
              <a:gd name="T23" fmla="*/ 1416 w 1416"/>
              <a:gd name="T24" fmla="*/ 254 h 25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16" h="254">
                <a:moveTo>
                  <a:pt x="76" y="30"/>
                </a:moveTo>
                <a:cubicBezTo>
                  <a:pt x="137" y="11"/>
                  <a:pt x="200" y="170"/>
                  <a:pt x="324" y="170"/>
                </a:cubicBezTo>
                <a:cubicBezTo>
                  <a:pt x="461" y="165"/>
                  <a:pt x="717" y="0"/>
                  <a:pt x="896" y="2"/>
                </a:cubicBezTo>
                <a:cubicBezTo>
                  <a:pt x="1075" y="4"/>
                  <a:pt x="1416" y="122"/>
                  <a:pt x="1400" y="182"/>
                </a:cubicBezTo>
                <a:cubicBezTo>
                  <a:pt x="1384" y="242"/>
                  <a:pt x="1073" y="63"/>
                  <a:pt x="896" y="74"/>
                </a:cubicBezTo>
                <a:cubicBezTo>
                  <a:pt x="719" y="85"/>
                  <a:pt x="489" y="254"/>
                  <a:pt x="340" y="250"/>
                </a:cubicBezTo>
                <a:cubicBezTo>
                  <a:pt x="191" y="246"/>
                  <a:pt x="62" y="32"/>
                  <a:pt x="0" y="50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70" name="Freeform 299"/>
          <p:cNvSpPr>
            <a:spLocks/>
          </p:cNvSpPr>
          <p:nvPr/>
        </p:nvSpPr>
        <p:spPr bwMode="auto">
          <a:xfrm>
            <a:off x="1289050" y="5862638"/>
            <a:ext cx="419100" cy="419100"/>
          </a:xfrm>
          <a:custGeom>
            <a:avLst/>
            <a:gdLst>
              <a:gd name="T0" fmla="*/ 2147483647 w 264"/>
              <a:gd name="T1" fmla="*/ 0 h 264"/>
              <a:gd name="T2" fmla="*/ 2147483647 w 264"/>
              <a:gd name="T3" fmla="*/ 2147483647 h 264"/>
              <a:gd name="T4" fmla="*/ 0 w 264"/>
              <a:gd name="T5" fmla="*/ 2147483647 h 264"/>
              <a:gd name="T6" fmla="*/ 0 60000 65536"/>
              <a:gd name="T7" fmla="*/ 0 60000 65536"/>
              <a:gd name="T8" fmla="*/ 0 60000 65536"/>
              <a:gd name="T9" fmla="*/ 0 w 264"/>
              <a:gd name="T10" fmla="*/ 0 h 264"/>
              <a:gd name="T11" fmla="*/ 264 w 264"/>
              <a:gd name="T12" fmla="*/ 264 h 2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64">
                <a:moveTo>
                  <a:pt x="60" y="0"/>
                </a:moveTo>
                <a:cubicBezTo>
                  <a:pt x="86" y="31"/>
                  <a:pt x="264" y="176"/>
                  <a:pt x="228" y="220"/>
                </a:cubicBezTo>
                <a:cubicBezTo>
                  <a:pt x="192" y="264"/>
                  <a:pt x="60" y="109"/>
                  <a:pt x="0" y="88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71" name="Freeform 301"/>
          <p:cNvSpPr>
            <a:spLocks/>
          </p:cNvSpPr>
          <p:nvPr/>
        </p:nvSpPr>
        <p:spPr bwMode="auto">
          <a:xfrm>
            <a:off x="1282700" y="5776913"/>
            <a:ext cx="1346200" cy="474662"/>
          </a:xfrm>
          <a:custGeom>
            <a:avLst/>
            <a:gdLst>
              <a:gd name="T0" fmla="*/ 2147483647 w 848"/>
              <a:gd name="T1" fmla="*/ 2147483647 h 299"/>
              <a:gd name="T2" fmla="*/ 2147483647 w 848"/>
              <a:gd name="T3" fmla="*/ 2147483647 h 299"/>
              <a:gd name="T4" fmla="*/ 2147483647 w 848"/>
              <a:gd name="T5" fmla="*/ 2147483647 h 299"/>
              <a:gd name="T6" fmla="*/ 2147483647 w 848"/>
              <a:gd name="T7" fmla="*/ 2147483647 h 299"/>
              <a:gd name="T8" fmla="*/ 0 w 848"/>
              <a:gd name="T9" fmla="*/ 2147483647 h 2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48"/>
              <a:gd name="T16" fmla="*/ 0 h 299"/>
              <a:gd name="T17" fmla="*/ 848 w 848"/>
              <a:gd name="T18" fmla="*/ 299 h 2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48" h="299">
                <a:moveTo>
                  <a:pt x="76" y="76"/>
                </a:moveTo>
                <a:cubicBezTo>
                  <a:pt x="137" y="57"/>
                  <a:pt x="200" y="216"/>
                  <a:pt x="324" y="216"/>
                </a:cubicBezTo>
                <a:cubicBezTo>
                  <a:pt x="448" y="216"/>
                  <a:pt x="792" y="0"/>
                  <a:pt x="820" y="76"/>
                </a:cubicBezTo>
                <a:cubicBezTo>
                  <a:pt x="848" y="152"/>
                  <a:pt x="469" y="245"/>
                  <a:pt x="340" y="296"/>
                </a:cubicBezTo>
                <a:cubicBezTo>
                  <a:pt x="203" y="299"/>
                  <a:pt x="62" y="78"/>
                  <a:pt x="0" y="96"/>
                </a:cubicBezTo>
              </a:path>
            </a:pathLst>
          </a:cu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847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69" grpId="0" animBg="1"/>
      <p:bldP spid="70" grpId="0" animBg="1"/>
      <p:bldP spid="7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Dúvidas</a:t>
            </a:r>
            <a:endParaRPr lang="pt-B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7062" y="2486819"/>
            <a:ext cx="280987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DHCP - 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Permite ao host obter o endereço IP dinamicamente ao entrar na rede</a:t>
            </a:r>
          </a:p>
          <a:p>
            <a:pPr lvl="1"/>
            <a:r>
              <a:rPr lang="pt-BR" dirty="0" smtClean="0"/>
              <a:t>Pode renovar o empréstimo pelo uso do endereço</a:t>
            </a:r>
          </a:p>
          <a:p>
            <a:pPr lvl="1"/>
            <a:r>
              <a:rPr lang="pt-BR" dirty="0" smtClean="0"/>
              <a:t>Permite a reutilização de endereço (retém o endereço apenas quando está conectado)</a:t>
            </a:r>
          </a:p>
          <a:p>
            <a:pPr lvl="1"/>
            <a:r>
              <a:rPr lang="pt-BR" dirty="0" smtClean="0"/>
              <a:t>Suporte a usuários móveis que queiram entrar na rede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032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DHCP – visão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Host envia mensagem em broadcast “DHCP </a:t>
            </a:r>
            <a:r>
              <a:rPr lang="pt-BR" dirty="0" err="1" smtClean="0"/>
              <a:t>discover</a:t>
            </a:r>
            <a:r>
              <a:rPr lang="pt-BR" dirty="0" smtClean="0"/>
              <a:t>”</a:t>
            </a:r>
          </a:p>
          <a:p>
            <a:r>
              <a:rPr lang="pt-BR" dirty="0" smtClean="0"/>
              <a:t>Servidor DHCP responde com mensagem “DHCP </a:t>
            </a:r>
            <a:r>
              <a:rPr lang="pt-BR" dirty="0" err="1" smtClean="0"/>
              <a:t>offer</a:t>
            </a:r>
            <a:r>
              <a:rPr lang="pt-BR" dirty="0" smtClean="0"/>
              <a:t>”</a:t>
            </a:r>
          </a:p>
          <a:p>
            <a:r>
              <a:rPr lang="pt-BR" dirty="0" smtClean="0"/>
              <a:t>Host solicita endereço IP: mensagem “DHCP </a:t>
            </a:r>
            <a:r>
              <a:rPr lang="pt-BR" dirty="0" err="1" smtClean="0"/>
              <a:t>request</a:t>
            </a:r>
            <a:r>
              <a:rPr lang="pt-BR" dirty="0" smtClean="0"/>
              <a:t>”</a:t>
            </a:r>
          </a:p>
          <a:p>
            <a:r>
              <a:rPr lang="pt-BR" dirty="0" smtClean="0"/>
              <a:t>Servidor DHCP envia IP: mensagem “DHCP </a:t>
            </a:r>
            <a:r>
              <a:rPr lang="pt-BR" dirty="0" err="1" smtClean="0"/>
              <a:t>ack</a:t>
            </a:r>
            <a:r>
              <a:rPr lang="pt-BR" dirty="0" smtClean="0"/>
              <a:t>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0565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Cenário DHCP cliente-servidor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08238" y="6037263"/>
            <a:ext cx="4978400" cy="3190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408238" y="6037263"/>
            <a:ext cx="4978400" cy="3190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" name="Text Box 97"/>
          <p:cNvSpPr txBox="1">
            <a:spLocks noChangeArrowheads="1"/>
          </p:cNvSpPr>
          <p:nvPr/>
        </p:nvSpPr>
        <p:spPr bwMode="auto">
          <a:xfrm>
            <a:off x="869950" y="1903413"/>
            <a:ext cx="1314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1" smtClean="0"/>
              <a:t>223.1.1.0/24</a:t>
            </a:r>
          </a:p>
        </p:txBody>
      </p:sp>
      <p:sp>
        <p:nvSpPr>
          <p:cNvPr id="7" name="Text Box 98"/>
          <p:cNvSpPr txBox="1">
            <a:spLocks noChangeArrowheads="1"/>
          </p:cNvSpPr>
          <p:nvPr/>
        </p:nvSpPr>
        <p:spPr bwMode="auto">
          <a:xfrm>
            <a:off x="4348163" y="4398963"/>
            <a:ext cx="1314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1" smtClean="0"/>
              <a:t>223.1.2.0/24</a:t>
            </a:r>
          </a:p>
        </p:txBody>
      </p:sp>
      <p:sp>
        <p:nvSpPr>
          <p:cNvPr id="8" name="Text Box 99"/>
          <p:cNvSpPr txBox="1">
            <a:spLocks noChangeArrowheads="1"/>
          </p:cNvSpPr>
          <p:nvPr/>
        </p:nvSpPr>
        <p:spPr bwMode="auto">
          <a:xfrm>
            <a:off x="2651125" y="5992813"/>
            <a:ext cx="1314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b="1" i="1" smtClean="0"/>
              <a:t>223.1.3.0/24</a:t>
            </a:r>
          </a:p>
        </p:txBody>
      </p:sp>
      <p:sp>
        <p:nvSpPr>
          <p:cNvPr id="9" name="Rectangle 100"/>
          <p:cNvSpPr>
            <a:spLocks noChangeArrowheads="1"/>
          </p:cNvSpPr>
          <p:nvPr/>
        </p:nvSpPr>
        <p:spPr bwMode="auto">
          <a:xfrm>
            <a:off x="1663700" y="4233863"/>
            <a:ext cx="847725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Freeform 101"/>
          <p:cNvSpPr>
            <a:spLocks/>
          </p:cNvSpPr>
          <p:nvPr/>
        </p:nvSpPr>
        <p:spPr bwMode="auto">
          <a:xfrm>
            <a:off x="1076325" y="2173288"/>
            <a:ext cx="1941513" cy="2049462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1" name="Freeform 102"/>
          <p:cNvSpPr>
            <a:spLocks/>
          </p:cNvSpPr>
          <p:nvPr/>
        </p:nvSpPr>
        <p:spPr bwMode="auto">
          <a:xfrm>
            <a:off x="3603625" y="2482850"/>
            <a:ext cx="1906588" cy="1958975"/>
          </a:xfrm>
          <a:custGeom>
            <a:avLst/>
            <a:gdLst>
              <a:gd name="T0" fmla="*/ 2147483647 w 1201"/>
              <a:gd name="T1" fmla="*/ 2147483647 h 1234"/>
              <a:gd name="T2" fmla="*/ 2147483647 w 1201"/>
              <a:gd name="T3" fmla="*/ 2147483647 h 1234"/>
              <a:gd name="T4" fmla="*/ 2147483647 w 1201"/>
              <a:gd name="T5" fmla="*/ 2147483647 h 1234"/>
              <a:gd name="T6" fmla="*/ 2147483647 w 1201"/>
              <a:gd name="T7" fmla="*/ 2147483647 h 1234"/>
              <a:gd name="T8" fmla="*/ 2147483647 w 1201"/>
              <a:gd name="T9" fmla="*/ 2147483647 h 1234"/>
              <a:gd name="T10" fmla="*/ 2147483647 w 1201"/>
              <a:gd name="T11" fmla="*/ 2147483647 h 1234"/>
              <a:gd name="T12" fmla="*/ 2147483647 w 1201"/>
              <a:gd name="T13" fmla="*/ 2147483647 h 1234"/>
              <a:gd name="T14" fmla="*/ 2147483647 w 1201"/>
              <a:gd name="T15" fmla="*/ 2147483647 h 1234"/>
              <a:gd name="T16" fmla="*/ 2147483647 w 1201"/>
              <a:gd name="T17" fmla="*/ 2147483647 h 1234"/>
              <a:gd name="T18" fmla="*/ 2147483647 w 1201"/>
              <a:gd name="T19" fmla="*/ 2147483647 h 1234"/>
              <a:gd name="T20" fmla="*/ 2147483647 w 1201"/>
              <a:gd name="T21" fmla="*/ 2147483647 h 1234"/>
              <a:gd name="T22" fmla="*/ 2147483647 w 1201"/>
              <a:gd name="T23" fmla="*/ 2147483647 h 1234"/>
              <a:gd name="T24" fmla="*/ 2147483647 w 1201"/>
              <a:gd name="T25" fmla="*/ 2147483647 h 1234"/>
              <a:gd name="T26" fmla="*/ 2147483647 w 1201"/>
              <a:gd name="T27" fmla="*/ 2147483647 h 123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201" h="1234">
                <a:moveTo>
                  <a:pt x="25" y="709"/>
                </a:moveTo>
                <a:cubicBezTo>
                  <a:pt x="49" y="824"/>
                  <a:pt x="428" y="709"/>
                  <a:pt x="526" y="780"/>
                </a:cubicBezTo>
                <a:cubicBezTo>
                  <a:pt x="624" y="851"/>
                  <a:pt x="543" y="1059"/>
                  <a:pt x="613" y="1134"/>
                </a:cubicBezTo>
                <a:cubicBezTo>
                  <a:pt x="683" y="1209"/>
                  <a:pt x="853" y="1234"/>
                  <a:pt x="946" y="1230"/>
                </a:cubicBezTo>
                <a:cubicBezTo>
                  <a:pt x="1039" y="1226"/>
                  <a:pt x="1141" y="1163"/>
                  <a:pt x="1171" y="1107"/>
                </a:cubicBezTo>
                <a:cubicBezTo>
                  <a:pt x="1201" y="1051"/>
                  <a:pt x="1135" y="963"/>
                  <a:pt x="1126" y="894"/>
                </a:cubicBezTo>
                <a:cubicBezTo>
                  <a:pt x="1117" y="825"/>
                  <a:pt x="1119" y="772"/>
                  <a:pt x="1114" y="693"/>
                </a:cubicBezTo>
                <a:cubicBezTo>
                  <a:pt x="1109" y="614"/>
                  <a:pt x="1095" y="502"/>
                  <a:pt x="1099" y="423"/>
                </a:cubicBezTo>
                <a:cubicBezTo>
                  <a:pt x="1103" y="344"/>
                  <a:pt x="1141" y="281"/>
                  <a:pt x="1141" y="216"/>
                </a:cubicBezTo>
                <a:cubicBezTo>
                  <a:pt x="1141" y="151"/>
                  <a:pt x="1185" y="56"/>
                  <a:pt x="1102" y="33"/>
                </a:cubicBezTo>
                <a:cubicBezTo>
                  <a:pt x="1019" y="10"/>
                  <a:pt x="740" y="0"/>
                  <a:pt x="646" y="81"/>
                </a:cubicBezTo>
                <a:cubicBezTo>
                  <a:pt x="552" y="162"/>
                  <a:pt x="635" y="441"/>
                  <a:pt x="535" y="519"/>
                </a:cubicBezTo>
                <a:cubicBezTo>
                  <a:pt x="435" y="597"/>
                  <a:pt x="129" y="516"/>
                  <a:pt x="44" y="548"/>
                </a:cubicBezTo>
                <a:cubicBezTo>
                  <a:pt x="15" y="601"/>
                  <a:pt x="0" y="594"/>
                  <a:pt x="25" y="70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2" name="Freeform 103"/>
          <p:cNvSpPr>
            <a:spLocks/>
          </p:cNvSpPr>
          <p:nvPr/>
        </p:nvSpPr>
        <p:spPr bwMode="auto">
          <a:xfrm>
            <a:off x="2276475" y="3916363"/>
            <a:ext cx="2041525" cy="1979612"/>
          </a:xfrm>
          <a:custGeom>
            <a:avLst/>
            <a:gdLst>
              <a:gd name="T0" fmla="*/ 2147483647 w 1286"/>
              <a:gd name="T1" fmla="*/ 2147483647 h 1247"/>
              <a:gd name="T2" fmla="*/ 2147483647 w 1286"/>
              <a:gd name="T3" fmla="*/ 2147483647 h 1247"/>
              <a:gd name="T4" fmla="*/ 2147483647 w 1286"/>
              <a:gd name="T5" fmla="*/ 2147483647 h 1247"/>
              <a:gd name="T6" fmla="*/ 2147483647 w 1286"/>
              <a:gd name="T7" fmla="*/ 2147483647 h 1247"/>
              <a:gd name="T8" fmla="*/ 2147483647 w 1286"/>
              <a:gd name="T9" fmla="*/ 2147483647 h 1247"/>
              <a:gd name="T10" fmla="*/ 2147483647 w 1286"/>
              <a:gd name="T11" fmla="*/ 2147483647 h 1247"/>
              <a:gd name="T12" fmla="*/ 2147483647 w 1286"/>
              <a:gd name="T13" fmla="*/ 2147483647 h 1247"/>
              <a:gd name="T14" fmla="*/ 2147483647 w 1286"/>
              <a:gd name="T15" fmla="*/ 2147483647 h 1247"/>
              <a:gd name="T16" fmla="*/ 2147483647 w 1286"/>
              <a:gd name="T17" fmla="*/ 2147483647 h 1247"/>
              <a:gd name="T18" fmla="*/ 2147483647 w 1286"/>
              <a:gd name="T19" fmla="*/ 2147483647 h 1247"/>
              <a:gd name="T20" fmla="*/ 2147483647 w 1286"/>
              <a:gd name="T21" fmla="*/ 2147483647 h 1247"/>
              <a:gd name="T22" fmla="*/ 2147483647 w 1286"/>
              <a:gd name="T23" fmla="*/ 2147483647 h 1247"/>
              <a:gd name="T24" fmla="*/ 2147483647 w 1286"/>
              <a:gd name="T25" fmla="*/ 2147483647 h 124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286" h="1247">
                <a:moveTo>
                  <a:pt x="587" y="30"/>
                </a:moveTo>
                <a:cubicBezTo>
                  <a:pt x="473" y="60"/>
                  <a:pt x="601" y="475"/>
                  <a:pt x="509" y="618"/>
                </a:cubicBezTo>
                <a:cubicBezTo>
                  <a:pt x="424" y="765"/>
                  <a:pt x="154" y="830"/>
                  <a:pt x="77" y="909"/>
                </a:cubicBezTo>
                <a:cubicBezTo>
                  <a:pt x="0" y="988"/>
                  <a:pt x="37" y="1043"/>
                  <a:pt x="47" y="1095"/>
                </a:cubicBezTo>
                <a:cubicBezTo>
                  <a:pt x="57" y="1147"/>
                  <a:pt x="71" y="1205"/>
                  <a:pt x="140" y="1224"/>
                </a:cubicBezTo>
                <a:cubicBezTo>
                  <a:pt x="209" y="1243"/>
                  <a:pt x="369" y="1212"/>
                  <a:pt x="461" y="1209"/>
                </a:cubicBezTo>
                <a:cubicBezTo>
                  <a:pt x="553" y="1206"/>
                  <a:pt x="571" y="1206"/>
                  <a:pt x="692" y="1209"/>
                </a:cubicBezTo>
                <a:cubicBezTo>
                  <a:pt x="813" y="1212"/>
                  <a:pt x="1094" y="1247"/>
                  <a:pt x="1190" y="1227"/>
                </a:cubicBezTo>
                <a:cubicBezTo>
                  <a:pt x="1286" y="1207"/>
                  <a:pt x="1279" y="1170"/>
                  <a:pt x="1271" y="1089"/>
                </a:cubicBezTo>
                <a:cubicBezTo>
                  <a:pt x="1263" y="1008"/>
                  <a:pt x="1217" y="818"/>
                  <a:pt x="1139" y="741"/>
                </a:cubicBezTo>
                <a:cubicBezTo>
                  <a:pt x="1061" y="664"/>
                  <a:pt x="865" y="743"/>
                  <a:pt x="800" y="627"/>
                </a:cubicBezTo>
                <a:cubicBezTo>
                  <a:pt x="735" y="511"/>
                  <a:pt x="785" y="142"/>
                  <a:pt x="749" y="42"/>
                </a:cubicBezTo>
                <a:cubicBezTo>
                  <a:pt x="695" y="15"/>
                  <a:pt x="701" y="0"/>
                  <a:pt x="587" y="3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" name="Line 104"/>
          <p:cNvSpPr>
            <a:spLocks noChangeShapeType="1"/>
          </p:cNvSpPr>
          <p:nvPr/>
        </p:nvSpPr>
        <p:spPr bwMode="auto">
          <a:xfrm>
            <a:off x="1625600" y="2695575"/>
            <a:ext cx="277813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14" name="Line 106"/>
          <p:cNvSpPr>
            <a:spLocks noChangeShapeType="1"/>
          </p:cNvSpPr>
          <p:nvPr/>
        </p:nvSpPr>
        <p:spPr bwMode="auto">
          <a:xfrm flipV="1">
            <a:off x="1674813" y="3416300"/>
            <a:ext cx="2778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15" name="Line 107"/>
          <p:cNvSpPr>
            <a:spLocks noChangeShapeType="1"/>
          </p:cNvSpPr>
          <p:nvPr/>
        </p:nvSpPr>
        <p:spPr bwMode="auto">
          <a:xfrm>
            <a:off x="1635125" y="3967163"/>
            <a:ext cx="27305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16" name="Line 108"/>
          <p:cNvSpPr>
            <a:spLocks noChangeShapeType="1"/>
          </p:cNvSpPr>
          <p:nvPr/>
        </p:nvSpPr>
        <p:spPr bwMode="auto">
          <a:xfrm flipV="1">
            <a:off x="2478088" y="3544888"/>
            <a:ext cx="56197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17" name="Text Box 109"/>
          <p:cNvSpPr txBox="1">
            <a:spLocks noChangeArrowheads="1"/>
          </p:cNvSpPr>
          <p:nvPr/>
        </p:nvSpPr>
        <p:spPr bwMode="auto">
          <a:xfrm>
            <a:off x="1673225" y="2370138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/>
              <a:t>223.1.1.1</a:t>
            </a:r>
            <a:endParaRPr lang="en-US" sz="1400" smtClean="0">
              <a:latin typeface="Comic Sans MS" charset="0"/>
            </a:endParaRPr>
          </a:p>
        </p:txBody>
      </p:sp>
      <p:sp>
        <p:nvSpPr>
          <p:cNvPr id="18" name="Text Box 111"/>
          <p:cNvSpPr txBox="1">
            <a:spLocks noChangeArrowheads="1"/>
          </p:cNvSpPr>
          <p:nvPr/>
        </p:nvSpPr>
        <p:spPr bwMode="auto">
          <a:xfrm>
            <a:off x="1558925" y="3995738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/>
              <a:t>223.1.1.3</a:t>
            </a:r>
            <a:endParaRPr lang="en-US" sz="1400" smtClean="0">
              <a:latin typeface="Comic Sans MS" charset="0"/>
            </a:endParaRPr>
          </a:p>
        </p:txBody>
      </p:sp>
      <p:sp>
        <p:nvSpPr>
          <p:cNvPr id="19" name="Text Box 112"/>
          <p:cNvSpPr txBox="1">
            <a:spLocks noChangeArrowheads="1"/>
          </p:cNvSpPr>
          <p:nvPr/>
        </p:nvSpPr>
        <p:spPr bwMode="auto">
          <a:xfrm>
            <a:off x="2305050" y="3235325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/>
              <a:t>223.1.1.4</a:t>
            </a:r>
            <a:endParaRPr lang="en-US" sz="1400" smtClean="0">
              <a:latin typeface="Comic Sans MS" charset="0"/>
            </a:endParaRPr>
          </a:p>
        </p:txBody>
      </p:sp>
      <p:sp>
        <p:nvSpPr>
          <p:cNvPr id="20" name="Line 113"/>
          <p:cNvSpPr>
            <a:spLocks noChangeShapeType="1"/>
          </p:cNvSpPr>
          <p:nvPr/>
        </p:nvSpPr>
        <p:spPr bwMode="auto">
          <a:xfrm flipV="1">
            <a:off x="3552825" y="3546475"/>
            <a:ext cx="5334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21" name="Text Box 114"/>
          <p:cNvSpPr txBox="1">
            <a:spLocks noChangeArrowheads="1"/>
          </p:cNvSpPr>
          <p:nvPr/>
        </p:nvSpPr>
        <p:spPr bwMode="auto">
          <a:xfrm>
            <a:off x="3425825" y="3236913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/>
              <a:t>223.1.2.9</a:t>
            </a:r>
            <a:endParaRPr lang="en-US" sz="1400" smtClean="0">
              <a:latin typeface="Comic Sans MS" charset="0"/>
            </a:endParaRPr>
          </a:p>
        </p:txBody>
      </p:sp>
      <p:sp>
        <p:nvSpPr>
          <p:cNvPr id="22" name="Line 116"/>
          <p:cNvSpPr>
            <a:spLocks noChangeShapeType="1"/>
          </p:cNvSpPr>
          <p:nvPr/>
        </p:nvSpPr>
        <p:spPr bwMode="auto">
          <a:xfrm>
            <a:off x="4745038" y="2857500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23" name="Line 117"/>
          <p:cNvSpPr>
            <a:spLocks noChangeShapeType="1"/>
          </p:cNvSpPr>
          <p:nvPr/>
        </p:nvSpPr>
        <p:spPr bwMode="auto">
          <a:xfrm>
            <a:off x="4799013" y="4133850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24" name="Line 120"/>
          <p:cNvSpPr>
            <a:spLocks noChangeShapeType="1"/>
          </p:cNvSpPr>
          <p:nvPr/>
        </p:nvSpPr>
        <p:spPr bwMode="auto">
          <a:xfrm flipH="1">
            <a:off x="3311525" y="3886200"/>
            <a:ext cx="3175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5" name="Line 122"/>
          <p:cNvSpPr>
            <a:spLocks noChangeShapeType="1"/>
          </p:cNvSpPr>
          <p:nvPr/>
        </p:nvSpPr>
        <p:spPr bwMode="auto">
          <a:xfrm flipH="1" flipV="1">
            <a:off x="2736850" y="523081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26" name="Line 123"/>
          <p:cNvSpPr>
            <a:spLocks noChangeShapeType="1"/>
          </p:cNvSpPr>
          <p:nvPr/>
        </p:nvSpPr>
        <p:spPr bwMode="auto">
          <a:xfrm flipH="1" flipV="1">
            <a:off x="3878263" y="516413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27" name="Text Box 124"/>
          <p:cNvSpPr txBox="1">
            <a:spLocks noChangeArrowheads="1"/>
          </p:cNvSpPr>
          <p:nvPr/>
        </p:nvSpPr>
        <p:spPr bwMode="auto">
          <a:xfrm>
            <a:off x="3849688" y="5041900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/>
              <a:t>223.1.3.2</a:t>
            </a:r>
            <a:endParaRPr lang="en-US" sz="1400" smtClean="0">
              <a:latin typeface="Comic Sans MS" charset="0"/>
            </a:endParaRPr>
          </a:p>
        </p:txBody>
      </p:sp>
      <p:sp>
        <p:nvSpPr>
          <p:cNvPr id="28" name="Text Box 127"/>
          <p:cNvSpPr txBox="1">
            <a:spLocks noChangeArrowheads="1"/>
          </p:cNvSpPr>
          <p:nvPr/>
        </p:nvSpPr>
        <p:spPr bwMode="auto">
          <a:xfrm>
            <a:off x="1701800" y="5053013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223.1.3.1</a:t>
            </a:r>
            <a:endParaRPr lang="en-US" sz="1400" dirty="0" smtClean="0">
              <a:latin typeface="Comic Sans MS" charset="0"/>
            </a:endParaRPr>
          </a:p>
        </p:txBody>
      </p:sp>
      <p:grpSp>
        <p:nvGrpSpPr>
          <p:cNvPr id="29" name="Group 129"/>
          <p:cNvGrpSpPr>
            <a:grpSpLocks/>
          </p:cNvGrpSpPr>
          <p:nvPr/>
        </p:nvGrpSpPr>
        <p:grpSpPr bwMode="auto">
          <a:xfrm>
            <a:off x="1071563" y="2397125"/>
            <a:ext cx="641350" cy="558800"/>
            <a:chOff x="-44" y="1473"/>
            <a:chExt cx="981" cy="1105"/>
          </a:xfrm>
        </p:grpSpPr>
        <p:pic>
          <p:nvPicPr>
            <p:cNvPr id="30" name="Picture 130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Freeform 13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32" name="Group 132"/>
          <p:cNvGrpSpPr>
            <a:grpSpLocks/>
          </p:cNvGrpSpPr>
          <p:nvPr/>
        </p:nvGrpSpPr>
        <p:grpSpPr bwMode="auto">
          <a:xfrm>
            <a:off x="1066800" y="3006725"/>
            <a:ext cx="641350" cy="558800"/>
            <a:chOff x="-44" y="1473"/>
            <a:chExt cx="981" cy="1105"/>
          </a:xfrm>
        </p:grpSpPr>
        <p:pic>
          <p:nvPicPr>
            <p:cNvPr id="33" name="Picture 133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" name="Freeform 13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35" name="Group 135"/>
          <p:cNvGrpSpPr>
            <a:grpSpLocks/>
          </p:cNvGrpSpPr>
          <p:nvPr/>
        </p:nvGrpSpPr>
        <p:grpSpPr bwMode="auto">
          <a:xfrm>
            <a:off x="1095375" y="3616325"/>
            <a:ext cx="641350" cy="558800"/>
            <a:chOff x="-44" y="1473"/>
            <a:chExt cx="981" cy="1105"/>
          </a:xfrm>
        </p:grpSpPr>
        <p:pic>
          <p:nvPicPr>
            <p:cNvPr id="36" name="Picture 136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Freeform 13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38" name="Group 138"/>
          <p:cNvGrpSpPr>
            <a:grpSpLocks/>
          </p:cNvGrpSpPr>
          <p:nvPr/>
        </p:nvGrpSpPr>
        <p:grpSpPr bwMode="auto">
          <a:xfrm flipH="1">
            <a:off x="4803775" y="2565400"/>
            <a:ext cx="641350" cy="558800"/>
            <a:chOff x="-44" y="1473"/>
            <a:chExt cx="981" cy="1105"/>
          </a:xfrm>
        </p:grpSpPr>
        <p:pic>
          <p:nvPicPr>
            <p:cNvPr id="39" name="Picture 139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" name="Freeform 14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41" name="Group 141"/>
          <p:cNvGrpSpPr>
            <a:grpSpLocks/>
          </p:cNvGrpSpPr>
          <p:nvPr/>
        </p:nvGrpSpPr>
        <p:grpSpPr bwMode="auto">
          <a:xfrm flipH="1">
            <a:off x="4878388" y="3844925"/>
            <a:ext cx="641350" cy="558800"/>
            <a:chOff x="-44" y="1473"/>
            <a:chExt cx="981" cy="1105"/>
          </a:xfrm>
        </p:grpSpPr>
        <p:pic>
          <p:nvPicPr>
            <p:cNvPr id="42" name="Picture 142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Freeform 14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44" name="Group 144"/>
          <p:cNvGrpSpPr>
            <a:grpSpLocks/>
          </p:cNvGrpSpPr>
          <p:nvPr/>
        </p:nvGrpSpPr>
        <p:grpSpPr bwMode="auto">
          <a:xfrm flipH="1">
            <a:off x="3670300" y="5368925"/>
            <a:ext cx="641350" cy="558800"/>
            <a:chOff x="-44" y="1473"/>
            <a:chExt cx="981" cy="1105"/>
          </a:xfrm>
        </p:grpSpPr>
        <p:pic>
          <p:nvPicPr>
            <p:cNvPr id="45" name="Picture 145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" name="Freeform 1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47" name="Group 147"/>
          <p:cNvGrpSpPr>
            <a:grpSpLocks/>
          </p:cNvGrpSpPr>
          <p:nvPr/>
        </p:nvGrpSpPr>
        <p:grpSpPr bwMode="auto">
          <a:xfrm flipH="1">
            <a:off x="2506663" y="5410200"/>
            <a:ext cx="641350" cy="558800"/>
            <a:chOff x="-44" y="1473"/>
            <a:chExt cx="981" cy="1105"/>
          </a:xfrm>
        </p:grpSpPr>
        <p:pic>
          <p:nvPicPr>
            <p:cNvPr id="48" name="Picture 14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9" name="Freeform 14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50" name="Group 150"/>
          <p:cNvGrpSpPr>
            <a:grpSpLocks/>
          </p:cNvGrpSpPr>
          <p:nvPr/>
        </p:nvGrpSpPr>
        <p:grpSpPr bwMode="auto">
          <a:xfrm>
            <a:off x="2935288" y="3503613"/>
            <a:ext cx="698500" cy="355600"/>
            <a:chOff x="4396" y="1245"/>
            <a:chExt cx="672" cy="248"/>
          </a:xfrm>
        </p:grpSpPr>
        <p:sp>
          <p:nvSpPr>
            <p:cNvPr id="5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 sz="1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5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/>
              <a:endParaRPr lang="pt-BR" altLang="pt-BR" sz="1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5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pt-BR" altLang="pt-BR" sz="1400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54" name="Group 15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57" name="Freeform 15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8" name="Freeform 15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55" name="Line 157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56" name="Line 15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59" name="Rectangle 162"/>
          <p:cNvSpPr>
            <a:spLocks noChangeArrowheads="1"/>
          </p:cNvSpPr>
          <p:nvPr/>
        </p:nvSpPr>
        <p:spPr bwMode="auto">
          <a:xfrm>
            <a:off x="1789113" y="3119438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60" name="Text Box 110"/>
          <p:cNvSpPr txBox="1">
            <a:spLocks noChangeArrowheads="1"/>
          </p:cNvSpPr>
          <p:nvPr/>
        </p:nvSpPr>
        <p:spPr bwMode="auto">
          <a:xfrm>
            <a:off x="1624013" y="3025775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223.1.1.2</a:t>
            </a:r>
            <a:endParaRPr lang="en-US" sz="1400" dirty="0" smtClean="0">
              <a:latin typeface="Comic Sans MS" charset="0"/>
            </a:endParaRPr>
          </a:p>
        </p:txBody>
      </p:sp>
      <p:sp>
        <p:nvSpPr>
          <p:cNvPr id="61" name="Rectangle 165"/>
          <p:cNvSpPr>
            <a:spLocks noChangeArrowheads="1"/>
          </p:cNvSpPr>
          <p:nvPr/>
        </p:nvSpPr>
        <p:spPr bwMode="auto">
          <a:xfrm>
            <a:off x="4530725" y="3829050"/>
            <a:ext cx="288925" cy="233363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62" name="Rectangle 166"/>
          <p:cNvSpPr>
            <a:spLocks noChangeArrowheads="1"/>
          </p:cNvSpPr>
          <p:nvPr/>
        </p:nvSpPr>
        <p:spPr bwMode="auto">
          <a:xfrm>
            <a:off x="3178175" y="4014788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  <p:sp>
        <p:nvSpPr>
          <p:cNvPr id="63" name="Text Box 128"/>
          <p:cNvSpPr txBox="1">
            <a:spLocks noChangeArrowheads="1"/>
          </p:cNvSpPr>
          <p:nvPr/>
        </p:nvSpPr>
        <p:spPr bwMode="auto">
          <a:xfrm>
            <a:off x="2801938" y="3976688"/>
            <a:ext cx="1033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223.1.3.27</a:t>
            </a:r>
            <a:endParaRPr lang="en-US" sz="1400" dirty="0" smtClean="0">
              <a:latin typeface="Comic Sans MS" charset="0"/>
            </a:endParaRPr>
          </a:p>
        </p:txBody>
      </p:sp>
      <p:sp>
        <p:nvSpPr>
          <p:cNvPr id="64" name="Text Box 118"/>
          <p:cNvSpPr txBox="1">
            <a:spLocks noChangeArrowheads="1"/>
          </p:cNvSpPr>
          <p:nvPr/>
        </p:nvSpPr>
        <p:spPr bwMode="auto">
          <a:xfrm>
            <a:off x="3900488" y="3843338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smtClean="0"/>
              <a:t>223.1.2.2</a:t>
            </a:r>
            <a:endParaRPr lang="en-US" sz="1400" dirty="0" smtClean="0">
              <a:latin typeface="Comic Sans MS" charset="0"/>
            </a:endParaRPr>
          </a:p>
        </p:txBody>
      </p:sp>
      <p:sp>
        <p:nvSpPr>
          <p:cNvPr id="65" name="Text Box 119"/>
          <p:cNvSpPr txBox="1">
            <a:spLocks noChangeArrowheads="1"/>
          </p:cNvSpPr>
          <p:nvPr/>
        </p:nvSpPr>
        <p:spPr bwMode="auto">
          <a:xfrm>
            <a:off x="4730750" y="2327275"/>
            <a:ext cx="93345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/>
              <a:t>223.1.2.1</a:t>
            </a:r>
            <a:endParaRPr lang="en-US" sz="1400" smtClean="0">
              <a:latin typeface="Comic Sans MS" charset="0"/>
            </a:endParaRPr>
          </a:p>
        </p:txBody>
      </p:sp>
      <p:sp>
        <p:nvSpPr>
          <p:cNvPr id="66" name="Text Box 168"/>
          <p:cNvSpPr txBox="1">
            <a:spLocks noChangeArrowheads="1"/>
          </p:cNvSpPr>
          <p:nvPr/>
        </p:nvSpPr>
        <p:spPr bwMode="auto">
          <a:xfrm>
            <a:off x="3465513" y="1760538"/>
            <a:ext cx="1140056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85000"/>
              </a:lnSpc>
              <a:defRPr/>
            </a:pPr>
            <a:r>
              <a:rPr lang="en-US" sz="2000" i="1" dirty="0" err="1" smtClean="0">
                <a:solidFill>
                  <a:srgbClr val="CC0000"/>
                </a:solidFill>
              </a:rPr>
              <a:t>Servidor</a:t>
            </a:r>
            <a:endParaRPr lang="en-US" sz="2000" i="1" dirty="0" smtClean="0">
              <a:solidFill>
                <a:srgbClr val="CC0000"/>
              </a:solidFill>
            </a:endParaRPr>
          </a:p>
          <a:p>
            <a:pPr algn="ctr">
              <a:lnSpc>
                <a:spcPct val="85000"/>
              </a:lnSpc>
              <a:defRPr/>
            </a:pPr>
            <a:r>
              <a:rPr lang="en-US" sz="2000" i="1" dirty="0" smtClean="0">
                <a:solidFill>
                  <a:srgbClr val="CC0000"/>
                </a:solidFill>
              </a:rPr>
              <a:t>DHCP</a:t>
            </a:r>
          </a:p>
        </p:txBody>
      </p:sp>
      <p:sp>
        <p:nvSpPr>
          <p:cNvPr id="67" name="Text Box 170"/>
          <p:cNvSpPr txBox="1">
            <a:spLocks noChangeArrowheads="1"/>
          </p:cNvSpPr>
          <p:nvPr/>
        </p:nvSpPr>
        <p:spPr bwMode="auto">
          <a:xfrm>
            <a:off x="6627813" y="3059113"/>
            <a:ext cx="2166866" cy="140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defRPr/>
            </a:pPr>
            <a:r>
              <a:rPr lang="en-US" sz="2000" i="1" dirty="0" smtClean="0">
                <a:solidFill>
                  <a:srgbClr val="CC0000"/>
                </a:solidFill>
              </a:rPr>
              <a:t>DHCP</a:t>
            </a:r>
            <a:r>
              <a:rPr lang="en-US" sz="2000" i="1" dirty="0">
                <a:solidFill>
                  <a:srgbClr val="CC0000"/>
                </a:solidFill>
              </a:rPr>
              <a:t> </a:t>
            </a:r>
            <a:r>
              <a:rPr lang="en-US" sz="2000" i="1" dirty="0" err="1" smtClean="0">
                <a:solidFill>
                  <a:srgbClr val="CC0000"/>
                </a:solidFill>
              </a:rPr>
              <a:t>cliente</a:t>
            </a:r>
            <a:r>
              <a:rPr lang="en-US" sz="2000" i="1" dirty="0" smtClean="0">
                <a:solidFill>
                  <a:srgbClr val="CC0000"/>
                </a:solidFill>
              </a:rPr>
              <a:t> </a:t>
            </a:r>
            <a:r>
              <a:rPr lang="en-US" sz="2000" i="1" dirty="0" err="1" smtClean="0"/>
              <a:t>que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chega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necessita</a:t>
            </a:r>
            <a:r>
              <a:rPr lang="en-US" sz="2000" i="1" dirty="0" smtClean="0"/>
              <a:t> um </a:t>
            </a:r>
            <a:r>
              <a:rPr lang="en-US" sz="2000" i="1" dirty="0" err="1" smtClean="0"/>
              <a:t>endereço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nesta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rede</a:t>
            </a:r>
            <a:endParaRPr lang="en-US" sz="2000" i="1" dirty="0" smtClean="0"/>
          </a:p>
        </p:txBody>
      </p:sp>
      <p:grpSp>
        <p:nvGrpSpPr>
          <p:cNvPr id="68" name="Group 195"/>
          <p:cNvGrpSpPr>
            <a:grpSpLocks/>
          </p:cNvGrpSpPr>
          <p:nvPr/>
        </p:nvGrpSpPr>
        <p:grpSpPr bwMode="auto">
          <a:xfrm>
            <a:off x="3873500" y="2395538"/>
            <a:ext cx="401638" cy="681037"/>
            <a:chOff x="4140" y="429"/>
            <a:chExt cx="1425" cy="2396"/>
          </a:xfrm>
        </p:grpSpPr>
        <p:sp>
          <p:nvSpPr>
            <p:cNvPr id="69" name="Freeform 19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0" name="Rectangle 197"/>
            <p:cNvSpPr>
              <a:spLocks noChangeArrowheads="1"/>
            </p:cNvSpPr>
            <p:nvPr/>
          </p:nvSpPr>
          <p:spPr bwMode="auto">
            <a:xfrm>
              <a:off x="4208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71" name="Freeform 19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2" name="Freeform 19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3" name="Rectangle 200"/>
            <p:cNvSpPr>
              <a:spLocks noChangeArrowheads="1"/>
            </p:cNvSpPr>
            <p:nvPr/>
          </p:nvSpPr>
          <p:spPr bwMode="auto">
            <a:xfrm>
              <a:off x="4213" y="691"/>
              <a:ext cx="597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4" name="Group 20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9" name="AutoShape 202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0" name="AutoShape 203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9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5" name="Rectangle 204"/>
            <p:cNvSpPr>
              <a:spLocks noChangeArrowheads="1"/>
            </p:cNvSpPr>
            <p:nvPr/>
          </p:nvSpPr>
          <p:spPr bwMode="auto">
            <a:xfrm>
              <a:off x="4224" y="1021"/>
              <a:ext cx="597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6" name="Group 20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7" name="AutoShape 20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8" name="AutoShape 207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9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77" name="Rectangle 208"/>
            <p:cNvSpPr>
              <a:spLocks noChangeArrowheads="1"/>
            </p:cNvSpPr>
            <p:nvPr/>
          </p:nvSpPr>
          <p:spPr bwMode="auto">
            <a:xfrm>
              <a:off x="4219" y="1356"/>
              <a:ext cx="591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78" name="Rectangle 209"/>
            <p:cNvSpPr>
              <a:spLocks noChangeArrowheads="1"/>
            </p:cNvSpPr>
            <p:nvPr/>
          </p:nvSpPr>
          <p:spPr bwMode="auto">
            <a:xfrm>
              <a:off x="4230" y="1658"/>
              <a:ext cx="591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79" name="Group 21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5" name="AutoShape 211"/>
              <p:cNvSpPr>
                <a:spLocks noChangeArrowheads="1"/>
              </p:cNvSpPr>
              <p:nvPr/>
            </p:nvSpPr>
            <p:spPr bwMode="auto">
              <a:xfrm>
                <a:off x="617" y="2576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6" name="AutoShape 212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8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80" name="Freeform 21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81" name="Group 21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3" name="AutoShape 215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30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4" name="AutoShape 216"/>
              <p:cNvSpPr>
                <a:spLocks noChangeArrowheads="1"/>
              </p:cNvSpPr>
              <p:nvPr/>
            </p:nvSpPr>
            <p:spPr bwMode="auto">
              <a:xfrm>
                <a:off x="626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1400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82" name="Rectangle 217"/>
            <p:cNvSpPr>
              <a:spLocks noChangeArrowheads="1"/>
            </p:cNvSpPr>
            <p:nvPr/>
          </p:nvSpPr>
          <p:spPr bwMode="auto">
            <a:xfrm>
              <a:off x="5250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83" name="Freeform 21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4" name="Freeform 21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5" name="Oval 220"/>
            <p:cNvSpPr>
              <a:spLocks noChangeArrowheads="1"/>
            </p:cNvSpPr>
            <p:nvPr/>
          </p:nvSpPr>
          <p:spPr bwMode="auto">
            <a:xfrm>
              <a:off x="5514" y="2613"/>
              <a:ext cx="51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86" name="Freeform 22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7" name="AutoShape 222"/>
            <p:cNvSpPr>
              <a:spLocks noChangeArrowheads="1"/>
            </p:cNvSpPr>
            <p:nvPr/>
          </p:nvSpPr>
          <p:spPr bwMode="auto">
            <a:xfrm>
              <a:off x="4140" y="2680"/>
              <a:ext cx="1200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88" name="AutoShape 223"/>
            <p:cNvSpPr>
              <a:spLocks noChangeArrowheads="1"/>
            </p:cNvSpPr>
            <p:nvPr/>
          </p:nvSpPr>
          <p:spPr bwMode="auto">
            <a:xfrm>
              <a:off x="4208" y="2713"/>
              <a:ext cx="1070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89" name="Oval 224"/>
            <p:cNvSpPr>
              <a:spLocks noChangeArrowheads="1"/>
            </p:cNvSpPr>
            <p:nvPr/>
          </p:nvSpPr>
          <p:spPr bwMode="auto">
            <a:xfrm>
              <a:off x="4309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90" name="Oval 225"/>
            <p:cNvSpPr>
              <a:spLocks noChangeArrowheads="1"/>
            </p:cNvSpPr>
            <p:nvPr/>
          </p:nvSpPr>
          <p:spPr bwMode="auto">
            <a:xfrm>
              <a:off x="4484" y="2384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1400">
                <a:solidFill>
                  <a:srgbClr val="FF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91" name="Oval 226"/>
            <p:cNvSpPr>
              <a:spLocks noChangeArrowheads="1"/>
            </p:cNvSpPr>
            <p:nvPr/>
          </p:nvSpPr>
          <p:spPr bwMode="auto">
            <a:xfrm>
              <a:off x="4664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92" name="Rectangle 227"/>
            <p:cNvSpPr>
              <a:spLocks noChangeArrowheads="1"/>
            </p:cNvSpPr>
            <p:nvPr/>
          </p:nvSpPr>
          <p:spPr bwMode="auto">
            <a:xfrm>
              <a:off x="5064" y="1836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400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01" name="Group 231"/>
          <p:cNvGrpSpPr>
            <a:grpSpLocks/>
          </p:cNvGrpSpPr>
          <p:nvPr/>
        </p:nvGrpSpPr>
        <p:grpSpPr bwMode="auto">
          <a:xfrm>
            <a:off x="5486400" y="3141663"/>
            <a:ext cx="1101725" cy="549275"/>
            <a:chOff x="3428" y="1798"/>
            <a:chExt cx="694" cy="346"/>
          </a:xfrm>
        </p:grpSpPr>
        <p:grpSp>
          <p:nvGrpSpPr>
            <p:cNvPr id="102" name="Group 229"/>
            <p:cNvGrpSpPr>
              <a:grpSpLocks/>
            </p:cNvGrpSpPr>
            <p:nvPr/>
          </p:nvGrpSpPr>
          <p:grpSpPr bwMode="auto">
            <a:xfrm>
              <a:off x="3628" y="1798"/>
              <a:ext cx="494" cy="346"/>
              <a:chOff x="4420" y="878"/>
              <a:chExt cx="614" cy="458"/>
            </a:xfrm>
          </p:grpSpPr>
          <p:pic>
            <p:nvPicPr>
              <p:cNvPr id="104" name="Picture 173" descr="laptop_keyboar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4420" y="1108"/>
                <a:ext cx="527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5" name="Freeform 174"/>
              <p:cNvSpPr>
                <a:spLocks/>
              </p:cNvSpPr>
              <p:nvPr/>
            </p:nvSpPr>
            <p:spPr bwMode="auto">
              <a:xfrm>
                <a:off x="4595" y="888"/>
                <a:ext cx="424" cy="297"/>
              </a:xfrm>
              <a:custGeom>
                <a:avLst/>
                <a:gdLst>
                  <a:gd name="T0" fmla="*/ 0 w 2982"/>
                  <a:gd name="T1" fmla="*/ 0 h 2442"/>
                  <a:gd name="T2" fmla="*/ 0 w 2982"/>
                  <a:gd name="T3" fmla="*/ 0 h 2442"/>
                  <a:gd name="T4" fmla="*/ 0 w 2982"/>
                  <a:gd name="T5" fmla="*/ 0 h 2442"/>
                  <a:gd name="T6" fmla="*/ 0 w 2982"/>
                  <a:gd name="T7" fmla="*/ 0 h 2442"/>
                  <a:gd name="T8" fmla="*/ 0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pic>
            <p:nvPicPr>
              <p:cNvPr id="106" name="Picture 175" descr="screen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16" y="895"/>
                <a:ext cx="385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7" name="Freeform 176"/>
              <p:cNvSpPr>
                <a:spLocks/>
              </p:cNvSpPr>
              <p:nvPr/>
            </p:nvSpPr>
            <p:spPr bwMode="auto">
              <a:xfrm>
                <a:off x="4672" y="879"/>
                <a:ext cx="359" cy="55"/>
              </a:xfrm>
              <a:custGeom>
                <a:avLst/>
                <a:gdLst>
                  <a:gd name="T0" fmla="*/ 0 w 2528"/>
                  <a:gd name="T1" fmla="*/ 0 h 455"/>
                  <a:gd name="T2" fmla="*/ 0 w 2528"/>
                  <a:gd name="T3" fmla="*/ 0 h 455"/>
                  <a:gd name="T4" fmla="*/ 0 w 2528"/>
                  <a:gd name="T5" fmla="*/ 0 h 455"/>
                  <a:gd name="T6" fmla="*/ 0 w 2528"/>
                  <a:gd name="T7" fmla="*/ 0 h 455"/>
                  <a:gd name="T8" fmla="*/ 0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8" name="Freeform 177"/>
              <p:cNvSpPr>
                <a:spLocks/>
              </p:cNvSpPr>
              <p:nvPr/>
            </p:nvSpPr>
            <p:spPr bwMode="auto">
              <a:xfrm>
                <a:off x="4591" y="878"/>
                <a:ext cx="100" cy="230"/>
              </a:xfrm>
              <a:custGeom>
                <a:avLst/>
                <a:gdLst>
                  <a:gd name="T0" fmla="*/ 0 w 702"/>
                  <a:gd name="T1" fmla="*/ 0 h 1893"/>
                  <a:gd name="T2" fmla="*/ 0 w 702"/>
                  <a:gd name="T3" fmla="*/ 0 h 1893"/>
                  <a:gd name="T4" fmla="*/ 0 w 702"/>
                  <a:gd name="T5" fmla="*/ 0 h 1893"/>
                  <a:gd name="T6" fmla="*/ 0 w 702"/>
                  <a:gd name="T7" fmla="*/ 0 h 1893"/>
                  <a:gd name="T8" fmla="*/ 0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9" name="Freeform 178"/>
              <p:cNvSpPr>
                <a:spLocks/>
              </p:cNvSpPr>
              <p:nvPr/>
            </p:nvSpPr>
            <p:spPr bwMode="auto">
              <a:xfrm>
                <a:off x="4921" y="920"/>
                <a:ext cx="108" cy="265"/>
              </a:xfrm>
              <a:custGeom>
                <a:avLst/>
                <a:gdLst>
                  <a:gd name="T0" fmla="*/ 0 w 756"/>
                  <a:gd name="T1" fmla="*/ 0 h 2184"/>
                  <a:gd name="T2" fmla="*/ 0 w 756"/>
                  <a:gd name="T3" fmla="*/ 0 h 2184"/>
                  <a:gd name="T4" fmla="*/ 0 w 756"/>
                  <a:gd name="T5" fmla="*/ 0 h 2184"/>
                  <a:gd name="T6" fmla="*/ 0 w 756"/>
                  <a:gd name="T7" fmla="*/ 0 h 2184"/>
                  <a:gd name="T8" fmla="*/ 0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0" name="Freeform 179"/>
              <p:cNvSpPr>
                <a:spLocks/>
              </p:cNvSpPr>
              <p:nvPr/>
            </p:nvSpPr>
            <p:spPr bwMode="auto">
              <a:xfrm>
                <a:off x="4590" y="1097"/>
                <a:ext cx="394" cy="89"/>
              </a:xfrm>
              <a:custGeom>
                <a:avLst/>
                <a:gdLst>
                  <a:gd name="T0" fmla="*/ 0 w 2773"/>
                  <a:gd name="T1" fmla="*/ 0 h 738"/>
                  <a:gd name="T2" fmla="*/ 0 w 2773"/>
                  <a:gd name="T3" fmla="*/ 0 h 738"/>
                  <a:gd name="T4" fmla="*/ 0 w 2773"/>
                  <a:gd name="T5" fmla="*/ 0 h 738"/>
                  <a:gd name="T6" fmla="*/ 0 w 2773"/>
                  <a:gd name="T7" fmla="*/ 0 h 738"/>
                  <a:gd name="T8" fmla="*/ 0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1" name="Freeform 180"/>
              <p:cNvSpPr>
                <a:spLocks/>
              </p:cNvSpPr>
              <p:nvPr/>
            </p:nvSpPr>
            <p:spPr bwMode="auto">
              <a:xfrm>
                <a:off x="4933" y="922"/>
                <a:ext cx="101" cy="266"/>
              </a:xfrm>
              <a:custGeom>
                <a:avLst/>
                <a:gdLst>
                  <a:gd name="T0" fmla="*/ 0 w 637"/>
                  <a:gd name="T1" fmla="*/ 0 h 1659"/>
                  <a:gd name="T2" fmla="*/ 0 w 637"/>
                  <a:gd name="T3" fmla="*/ 0 h 1659"/>
                  <a:gd name="T4" fmla="*/ 0 w 637"/>
                  <a:gd name="T5" fmla="*/ 0 h 1659"/>
                  <a:gd name="T6" fmla="*/ 0 w 637"/>
                  <a:gd name="T7" fmla="*/ 0 h 1659"/>
                  <a:gd name="T8" fmla="*/ 0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2" name="Freeform 181"/>
              <p:cNvSpPr>
                <a:spLocks/>
              </p:cNvSpPr>
              <p:nvPr/>
            </p:nvSpPr>
            <p:spPr bwMode="auto">
              <a:xfrm>
                <a:off x="4590" y="1109"/>
                <a:ext cx="351" cy="88"/>
              </a:xfrm>
              <a:custGeom>
                <a:avLst/>
                <a:gdLst>
                  <a:gd name="T0" fmla="*/ 0 w 2216"/>
                  <a:gd name="T1" fmla="*/ 0 h 550"/>
                  <a:gd name="T2" fmla="*/ 0 w 2216"/>
                  <a:gd name="T3" fmla="*/ 0 h 550"/>
                  <a:gd name="T4" fmla="*/ 0 w 2216"/>
                  <a:gd name="T5" fmla="*/ 0 h 550"/>
                  <a:gd name="T6" fmla="*/ 0 w 2216"/>
                  <a:gd name="T7" fmla="*/ 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13" name="Group 182"/>
              <p:cNvGrpSpPr>
                <a:grpSpLocks/>
              </p:cNvGrpSpPr>
              <p:nvPr/>
            </p:nvGrpSpPr>
            <p:grpSpPr bwMode="auto">
              <a:xfrm>
                <a:off x="4584" y="1203"/>
                <a:ext cx="119" cy="53"/>
                <a:chOff x="1740" y="2642"/>
                <a:chExt cx="752" cy="327"/>
              </a:xfrm>
            </p:grpSpPr>
            <p:sp>
              <p:nvSpPr>
                <p:cNvPr id="120" name="Freeform 183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1" name="Freeform 184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2" name="Freeform 185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3" name="Freeform 186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4" name="Freeform 187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25" name="Freeform 188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pt-BR"/>
                </a:p>
              </p:txBody>
            </p:sp>
          </p:grpSp>
          <p:sp>
            <p:nvSpPr>
              <p:cNvPr id="114" name="Freeform 189"/>
              <p:cNvSpPr>
                <a:spLocks/>
              </p:cNvSpPr>
              <p:nvPr/>
            </p:nvSpPr>
            <p:spPr bwMode="auto">
              <a:xfrm>
                <a:off x="4788" y="1211"/>
                <a:ext cx="144" cy="116"/>
              </a:xfrm>
              <a:custGeom>
                <a:avLst/>
                <a:gdLst>
                  <a:gd name="T0" fmla="*/ 0 w 990"/>
                  <a:gd name="T1" fmla="*/ 0 h 792"/>
                  <a:gd name="T2" fmla="*/ 0 w 990"/>
                  <a:gd name="T3" fmla="*/ 0 h 792"/>
                  <a:gd name="T4" fmla="*/ 0 w 990"/>
                  <a:gd name="T5" fmla="*/ 0 h 792"/>
                  <a:gd name="T6" fmla="*/ 0 w 990"/>
                  <a:gd name="T7" fmla="*/ 0 h 792"/>
                  <a:gd name="T8" fmla="*/ 0 w 990"/>
                  <a:gd name="T9" fmla="*/ 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5" name="Freeform 190"/>
              <p:cNvSpPr>
                <a:spLocks/>
              </p:cNvSpPr>
              <p:nvPr/>
            </p:nvSpPr>
            <p:spPr bwMode="auto">
              <a:xfrm>
                <a:off x="4420" y="1220"/>
                <a:ext cx="369" cy="106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6" name="Freeform 191"/>
              <p:cNvSpPr>
                <a:spLocks/>
              </p:cNvSpPr>
              <p:nvPr/>
            </p:nvSpPr>
            <p:spPr bwMode="auto">
              <a:xfrm>
                <a:off x="4420" y="1201"/>
                <a:ext cx="4" cy="21"/>
              </a:xfrm>
              <a:custGeom>
                <a:avLst/>
                <a:gdLst>
                  <a:gd name="T0" fmla="*/ 0 w 26"/>
                  <a:gd name="T1" fmla="*/ 0 h 147"/>
                  <a:gd name="T2" fmla="*/ 0 w 26"/>
                  <a:gd name="T3" fmla="*/ 0 h 147"/>
                  <a:gd name="T4" fmla="*/ 0 w 26"/>
                  <a:gd name="T5" fmla="*/ 0 h 147"/>
                  <a:gd name="T6" fmla="*/ 0 w 26"/>
                  <a:gd name="T7" fmla="*/ 0 h 147"/>
                  <a:gd name="T8" fmla="*/ 0 w 26"/>
                  <a:gd name="T9" fmla="*/ 0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7" name="Freeform 192"/>
              <p:cNvSpPr>
                <a:spLocks/>
              </p:cNvSpPr>
              <p:nvPr/>
            </p:nvSpPr>
            <p:spPr bwMode="auto">
              <a:xfrm>
                <a:off x="4421" y="1114"/>
                <a:ext cx="171" cy="88"/>
              </a:xfrm>
              <a:custGeom>
                <a:avLst/>
                <a:gdLst>
                  <a:gd name="T0" fmla="*/ 0 w 1176"/>
                  <a:gd name="T1" fmla="*/ 0 h 606"/>
                  <a:gd name="T2" fmla="*/ 0 w 1176"/>
                  <a:gd name="T3" fmla="*/ 0 h 606"/>
                  <a:gd name="T4" fmla="*/ 0 w 1176"/>
                  <a:gd name="T5" fmla="*/ 0 h 606"/>
                  <a:gd name="T6" fmla="*/ 0 w 1176"/>
                  <a:gd name="T7" fmla="*/ 0 h 606"/>
                  <a:gd name="T8" fmla="*/ 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8" name="Freeform 193"/>
              <p:cNvSpPr>
                <a:spLocks/>
              </p:cNvSpPr>
              <p:nvPr/>
            </p:nvSpPr>
            <p:spPr bwMode="auto">
              <a:xfrm>
                <a:off x="4432" y="1205"/>
                <a:ext cx="350" cy="102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9" name="Freeform 194"/>
              <p:cNvSpPr>
                <a:spLocks/>
              </p:cNvSpPr>
              <p:nvPr/>
            </p:nvSpPr>
            <p:spPr bwMode="auto">
              <a:xfrm flipV="1">
                <a:off x="4782" y="1198"/>
                <a:ext cx="142" cy="105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03" name="Line 230"/>
            <p:cNvSpPr>
              <a:spLocks noChangeShapeType="1"/>
            </p:cNvSpPr>
            <p:nvPr/>
          </p:nvSpPr>
          <p:spPr bwMode="auto">
            <a:xfrm flipH="1">
              <a:off x="3428" y="2002"/>
              <a:ext cx="2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26" name="AutoShape 232"/>
          <p:cNvSpPr>
            <a:spLocks noChangeArrowheads="1"/>
          </p:cNvSpPr>
          <p:nvPr/>
        </p:nvSpPr>
        <p:spPr bwMode="auto">
          <a:xfrm>
            <a:off x="5754688" y="3698875"/>
            <a:ext cx="976312" cy="374650"/>
          </a:xfrm>
          <a:prstGeom prst="leftArrow">
            <a:avLst>
              <a:gd name="adj1" fmla="val 50000"/>
              <a:gd name="adj2" fmla="val 65148"/>
            </a:avLst>
          </a:prstGeom>
          <a:gradFill rotWithShape="1">
            <a:gsLst>
              <a:gs pos="0">
                <a:srgbClr val="CC0000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27" name="Line 233"/>
          <p:cNvSpPr>
            <a:spLocks noChangeShapeType="1"/>
          </p:cNvSpPr>
          <p:nvPr/>
        </p:nvSpPr>
        <p:spPr bwMode="auto">
          <a:xfrm flipH="1">
            <a:off x="4268788" y="2954338"/>
            <a:ext cx="31432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sz="140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127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6938963" y="1550988"/>
            <a:ext cx="460375" cy="492125"/>
            <a:chOff x="2870" y="1518"/>
            <a:chExt cx="292" cy="320"/>
          </a:xfrm>
        </p:grpSpPr>
        <p:graphicFrame>
          <p:nvGraphicFramePr>
            <p:cNvPr id="5" name="Object 2"/>
            <p:cNvGraphicFramePr>
              <a:graphicFrameLocks noChangeAspect="1"/>
            </p:cNvGraphicFramePr>
            <p:nvPr/>
          </p:nvGraphicFramePr>
          <p:xfrm>
            <a:off x="2870" y="1518"/>
            <a:ext cx="272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8" r:id="rId3" imgW="819000" imgH="847800" progId="">
                    <p:embed/>
                  </p:oleObj>
                </mc:Choice>
                <mc:Fallback>
                  <p:oleObj r:id="rId3" imgW="819000" imgH="84780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0" y="1518"/>
                          <a:ext cx="272" cy="2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3"/>
            <p:cNvGraphicFramePr>
              <a:graphicFrameLocks noChangeAspect="1"/>
            </p:cNvGraphicFramePr>
            <p:nvPr/>
          </p:nvGraphicFramePr>
          <p:xfrm>
            <a:off x="2913" y="1602"/>
            <a:ext cx="249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9" r:id="rId5" imgW="1266840" imgH="1200240" progId="">
                    <p:embed/>
                  </p:oleObj>
                </mc:Choice>
                <mc:Fallback>
                  <p:oleObj r:id="rId5" imgW="1266840" imgH="120024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3" y="1602"/>
                          <a:ext cx="249" cy="2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259501" y="1017588"/>
            <a:ext cx="26308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FF0000"/>
                </a:solidFill>
              </a:rPr>
              <a:t>servidor</a:t>
            </a:r>
            <a:r>
              <a:rPr lang="en-US" sz="1600" dirty="0" smtClean="0">
                <a:solidFill>
                  <a:srgbClr val="FF0000"/>
                </a:solidFill>
              </a:rPr>
              <a:t> DHCP </a:t>
            </a:r>
            <a:r>
              <a:rPr lang="en-US" sz="1600" dirty="0">
                <a:solidFill>
                  <a:srgbClr val="FF0000"/>
                </a:solidFill>
              </a:rPr>
              <a:t>: 223.1.2.5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536758" y="995362"/>
            <a:ext cx="1333243" cy="592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solidFill>
                  <a:srgbClr val="FF0000"/>
                </a:solidFill>
              </a:rPr>
              <a:t>c</a:t>
            </a:r>
            <a:r>
              <a:rPr lang="en-US" sz="1600" dirty="0" err="1" smtClean="0">
                <a:solidFill>
                  <a:srgbClr val="FF0000"/>
                </a:solidFill>
              </a:rPr>
              <a:t>liente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</a:rPr>
              <a:t>que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</a:rPr>
              <a:t>chega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H="1">
            <a:off x="2562225" y="2019300"/>
            <a:ext cx="4395788" cy="5365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2528888" y="1974850"/>
            <a:ext cx="0" cy="3760788"/>
          </a:xfrm>
          <a:prstGeom prst="line">
            <a:avLst/>
          </a:prstGeom>
          <a:noFill/>
          <a:ln w="9525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7054850" y="2051050"/>
            <a:ext cx="0" cy="3762375"/>
          </a:xfrm>
          <a:prstGeom prst="line">
            <a:avLst/>
          </a:prstGeom>
          <a:noFill/>
          <a:ln w="9525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pt-BR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2109788" y="2743200"/>
            <a:ext cx="0" cy="1906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851025" y="4618038"/>
            <a:ext cx="560388" cy="393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100"/>
              <a:t>time</a:t>
            </a:r>
            <a:endParaRPr lang="en-US"/>
          </a:p>
        </p:txBody>
      </p: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2466975" y="1541463"/>
            <a:ext cx="182563" cy="400050"/>
            <a:chOff x="4180" y="783"/>
            <a:chExt cx="150" cy="307"/>
          </a:xfrm>
        </p:grpSpPr>
        <p:sp>
          <p:nvSpPr>
            <p:cNvPr id="15" name="AutoShape 1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8" name="AutoShape 1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rgbClr val="3333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23" name="Group 23"/>
          <p:cNvGrpSpPr>
            <a:grpSpLocks/>
          </p:cNvGrpSpPr>
          <p:nvPr/>
        </p:nvGrpSpPr>
        <p:grpSpPr bwMode="auto">
          <a:xfrm>
            <a:off x="4090988" y="1154113"/>
            <a:ext cx="2673350" cy="1116012"/>
            <a:chOff x="11865" y="3885"/>
            <a:chExt cx="3720" cy="1260"/>
          </a:xfrm>
        </p:grpSpPr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1865" y="3885"/>
              <a:ext cx="2062" cy="49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 b="1">
                  <a:latin typeface="Arial" pitchFamily="34" charset="0"/>
                </a:rPr>
                <a:t>DHCP discover</a:t>
              </a:r>
              <a:endParaRPr lang="en-US" sz="1200" b="1"/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12015" y="4231"/>
              <a:ext cx="3570" cy="9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>
                  <a:latin typeface="Arial" pitchFamily="34" charset="0"/>
                </a:rPr>
                <a:t>src : 0.0.0.0, 68     </a:t>
              </a:r>
            </a:p>
            <a:p>
              <a:r>
                <a:rPr lang="en-US" sz="1200">
                  <a:latin typeface="Arial" pitchFamily="34" charset="0"/>
                </a:rPr>
                <a:t>dest.: 255.255.255.255,67</a:t>
              </a:r>
            </a:p>
            <a:p>
              <a:r>
                <a:rPr lang="en-US" sz="1200">
                  <a:latin typeface="Arial" pitchFamily="34" charset="0"/>
                </a:rPr>
                <a:t>yiaddr:    0.0.0.0</a:t>
              </a:r>
            </a:p>
            <a:p>
              <a:r>
                <a:rPr lang="en-US" sz="1200">
                  <a:latin typeface="Arial" pitchFamily="34" charset="0"/>
                </a:rPr>
                <a:t>transaction ID: 654</a:t>
              </a:r>
              <a:endParaRPr lang="en-US"/>
            </a:p>
          </p:txBody>
        </p:sp>
      </p:grp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2605088" y="3005138"/>
            <a:ext cx="4395787" cy="5381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4264025" y="2390775"/>
            <a:ext cx="1379538" cy="330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b="1">
                <a:latin typeface="Arial" pitchFamily="34" charset="0"/>
              </a:rPr>
              <a:t>DHCP offer</a:t>
            </a:r>
            <a:endParaRPr lang="en-US"/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4360863" y="2643188"/>
            <a:ext cx="2424112" cy="965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latin typeface="Arial" pitchFamily="34" charset="0"/>
              </a:rPr>
              <a:t>src: 223.1.2.5, 67      </a:t>
            </a:r>
          </a:p>
          <a:p>
            <a:r>
              <a:rPr lang="en-US" sz="1200">
                <a:latin typeface="Arial" pitchFamily="34" charset="0"/>
              </a:rPr>
              <a:t>dest:  255.255.255.255, 68</a:t>
            </a:r>
          </a:p>
          <a:p>
            <a:r>
              <a:rPr lang="en-US" sz="1200">
                <a:latin typeface="Arial" pitchFamily="34" charset="0"/>
              </a:rPr>
              <a:t>yiaddrr: 223.1.2.4</a:t>
            </a:r>
          </a:p>
          <a:p>
            <a:r>
              <a:rPr lang="en-US" sz="1200">
                <a:latin typeface="Arial" pitchFamily="34" charset="0"/>
              </a:rPr>
              <a:t>transaction ID: 654</a:t>
            </a:r>
          </a:p>
          <a:p>
            <a:r>
              <a:rPr lang="en-US" sz="1200">
                <a:latin typeface="Arial" pitchFamily="34" charset="0"/>
              </a:rPr>
              <a:t>Lifetime: 3600 secs</a:t>
            </a:r>
            <a:endParaRPr lang="en-US" sz="800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 flipH="1">
            <a:off x="2497138" y="4233863"/>
            <a:ext cx="4395787" cy="5365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2668588" y="3576638"/>
            <a:ext cx="1379537" cy="3286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b="1">
                <a:latin typeface="Arial" pitchFamily="34" charset="0"/>
              </a:rPr>
              <a:t>DHCP request</a:t>
            </a:r>
            <a:endParaRPr lang="en-US"/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2798763" y="3838575"/>
            <a:ext cx="2757487" cy="942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latin typeface="Arial" pitchFamily="34" charset="0"/>
              </a:rPr>
              <a:t>src:  0.0.0.0, 68     </a:t>
            </a:r>
          </a:p>
          <a:p>
            <a:r>
              <a:rPr lang="en-US" sz="1200">
                <a:latin typeface="Arial" pitchFamily="34" charset="0"/>
              </a:rPr>
              <a:t>dest::  255.255.255.255, 67</a:t>
            </a:r>
          </a:p>
          <a:p>
            <a:r>
              <a:rPr lang="en-US" sz="1200">
                <a:latin typeface="Arial" pitchFamily="34" charset="0"/>
              </a:rPr>
              <a:t>yiaddrr: 223.1.2.4</a:t>
            </a:r>
          </a:p>
          <a:p>
            <a:r>
              <a:rPr lang="en-US" sz="1200">
                <a:latin typeface="Arial" pitchFamily="34" charset="0"/>
              </a:rPr>
              <a:t>transaction ID: 655</a:t>
            </a:r>
          </a:p>
          <a:p>
            <a:r>
              <a:rPr lang="en-US" sz="1200">
                <a:latin typeface="Arial" pitchFamily="34" charset="0"/>
              </a:rPr>
              <a:t>Lifetime: 3600 secs</a:t>
            </a:r>
            <a:endParaRPr lang="en-US"/>
          </a:p>
        </p:txBody>
      </p:sp>
      <p:sp>
        <p:nvSpPr>
          <p:cNvPr id="32" name="Line 32"/>
          <p:cNvSpPr>
            <a:spLocks noChangeShapeType="1"/>
          </p:cNvSpPr>
          <p:nvPr/>
        </p:nvSpPr>
        <p:spPr bwMode="auto">
          <a:xfrm>
            <a:off x="2582863" y="5264150"/>
            <a:ext cx="4395787" cy="5381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4221163" y="4979988"/>
            <a:ext cx="1379537" cy="3286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b="1">
                <a:latin typeface="Arial" pitchFamily="34" charset="0"/>
              </a:rPr>
              <a:t>DHCP ACK</a:t>
            </a:r>
            <a:endParaRPr lang="en-US"/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4318000" y="5232400"/>
            <a:ext cx="2413000" cy="9636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latin typeface="Arial" pitchFamily="34" charset="0"/>
              </a:rPr>
              <a:t>src: 223.1.2.5, 67      </a:t>
            </a:r>
          </a:p>
          <a:p>
            <a:r>
              <a:rPr lang="en-US" sz="1200">
                <a:latin typeface="Arial" pitchFamily="34" charset="0"/>
              </a:rPr>
              <a:t>dest:  255.255.255.255, 68</a:t>
            </a:r>
          </a:p>
          <a:p>
            <a:r>
              <a:rPr lang="en-US" sz="1200">
                <a:latin typeface="Arial" pitchFamily="34" charset="0"/>
              </a:rPr>
              <a:t>yiaddrr: 223.1.2.4</a:t>
            </a:r>
          </a:p>
          <a:p>
            <a:r>
              <a:rPr lang="en-US" sz="1200">
                <a:latin typeface="Arial" pitchFamily="34" charset="0"/>
              </a:rPr>
              <a:t>transaction ID: 655</a:t>
            </a:r>
          </a:p>
          <a:p>
            <a:r>
              <a:rPr lang="en-US" sz="1200">
                <a:latin typeface="Arial" pitchFamily="34" charset="0"/>
              </a:rPr>
              <a:t>Lifetime: 3600 secs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79309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DHCP – Informações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DHCP pode retornar mais do que apenas o endereço IP alocado na </a:t>
            </a:r>
            <a:r>
              <a:rPr lang="pt-BR" dirty="0" err="1" smtClean="0"/>
              <a:t>subrede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Endereço do próximo roteador para o cliente</a:t>
            </a:r>
          </a:p>
          <a:p>
            <a:r>
              <a:rPr lang="pt-BR" dirty="0" smtClean="0"/>
              <a:t>Nome e endereço IP do servidor DNS</a:t>
            </a:r>
          </a:p>
          <a:p>
            <a:r>
              <a:rPr lang="pt-BR" dirty="0" smtClean="0"/>
              <a:t>Máscara de rede (indicando as porções do endereço que identificam a rede e o hospedeiro)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82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DHCP: exemplo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247508" cy="4648200"/>
          </a:xfrm>
        </p:spPr>
        <p:txBody>
          <a:bodyPr/>
          <a:lstStyle/>
          <a:p>
            <a:r>
              <a:rPr lang="pt-BR" sz="2000" dirty="0" smtClean="0"/>
              <a:t>laptop ao se conectar necessita seu endereço IP, end. do primeiro roteador, end. do servidor DNS: usa DHCP</a:t>
            </a:r>
          </a:p>
          <a:p>
            <a:r>
              <a:rPr lang="pt-BR" sz="2000" dirty="0" smtClean="0"/>
              <a:t>pedido DHCP encapsulado em UDP, encapsulado no IP, encapsulado no Ethernet 802.1</a:t>
            </a:r>
          </a:p>
          <a:p>
            <a:r>
              <a:rPr lang="pt-BR" sz="2000" dirty="0" smtClean="0"/>
              <a:t>quadro Ethernet difundido (</a:t>
            </a:r>
            <a:r>
              <a:rPr lang="pt-BR" sz="2000" dirty="0" err="1" smtClean="0"/>
              <a:t>dest</a:t>
            </a:r>
            <a:r>
              <a:rPr lang="pt-BR" sz="2000" dirty="0" smtClean="0"/>
              <a:t>.: FFFFFFFFFFFF) na LAN, recebido no roteador que está rodando o servidor DHCP</a:t>
            </a:r>
          </a:p>
          <a:p>
            <a:r>
              <a:rPr lang="pt-BR" sz="2000" dirty="0" smtClean="0"/>
              <a:t>Ethernet </a:t>
            </a:r>
            <a:r>
              <a:rPr lang="pt-BR" sz="2000" dirty="0" err="1" smtClean="0"/>
              <a:t>demultiplexado</a:t>
            </a:r>
            <a:r>
              <a:rPr lang="pt-BR" sz="2000" dirty="0" smtClean="0"/>
              <a:t> para IP, </a:t>
            </a:r>
            <a:r>
              <a:rPr lang="pt-BR" sz="2000" dirty="0" err="1" smtClean="0"/>
              <a:t>demultiplexado</a:t>
            </a:r>
            <a:r>
              <a:rPr lang="pt-BR" sz="2000" dirty="0" smtClean="0"/>
              <a:t> para UDP, </a:t>
            </a:r>
            <a:r>
              <a:rPr lang="pt-BR" sz="2000" dirty="0" err="1" smtClean="0"/>
              <a:t>demultiplexado</a:t>
            </a:r>
            <a:r>
              <a:rPr lang="pt-BR" sz="2000" dirty="0" smtClean="0"/>
              <a:t> para DHCP</a:t>
            </a:r>
            <a:endParaRPr lang="pt-BR" sz="200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4: Camada de Rede</a:t>
            </a:r>
            <a:endParaRPr lang="pt-BR">
              <a:latin typeface="Times New Roman" pitchFamily="18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4a-</a:t>
            </a:r>
            <a:fld id="{6E18FAB5-3A02-437B-B66F-127A12D00693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  <p:sp>
        <p:nvSpPr>
          <p:cNvPr id="7" name="Freeform 3"/>
          <p:cNvSpPr>
            <a:spLocks/>
          </p:cNvSpPr>
          <p:nvPr/>
        </p:nvSpPr>
        <p:spPr bwMode="auto">
          <a:xfrm>
            <a:off x="773113" y="1901354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" name="Line 36"/>
          <p:cNvSpPr>
            <a:spLocks noChangeShapeType="1"/>
          </p:cNvSpPr>
          <p:nvPr/>
        </p:nvSpPr>
        <p:spPr bwMode="auto">
          <a:xfrm flipV="1">
            <a:off x="3775075" y="2972917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" name="Line 43"/>
          <p:cNvSpPr>
            <a:spLocks noChangeShapeType="1"/>
          </p:cNvSpPr>
          <p:nvPr/>
        </p:nvSpPr>
        <p:spPr bwMode="auto">
          <a:xfrm flipV="1">
            <a:off x="2665413" y="3145954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 flipV="1">
            <a:off x="3924300" y="2830042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1" name="Line 48"/>
          <p:cNvSpPr>
            <a:spLocks noChangeShapeType="1"/>
          </p:cNvSpPr>
          <p:nvPr/>
        </p:nvSpPr>
        <p:spPr bwMode="auto">
          <a:xfrm flipV="1">
            <a:off x="3279775" y="3365029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2" name="Text Box 44"/>
          <p:cNvSpPr txBox="1">
            <a:spLocks noChangeArrowheads="1"/>
          </p:cNvSpPr>
          <p:nvPr/>
        </p:nvSpPr>
        <p:spPr bwMode="auto">
          <a:xfrm>
            <a:off x="2562226" y="4439766"/>
            <a:ext cx="169127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dirty="0" err="1" smtClean="0"/>
              <a:t>roteador</a:t>
            </a:r>
            <a:r>
              <a:rPr lang="en-US" i="1" dirty="0" smtClean="0"/>
              <a:t> com </a:t>
            </a:r>
            <a:r>
              <a:rPr lang="en-US" i="1" dirty="0" err="1" smtClean="0"/>
              <a:t>servidor</a:t>
            </a:r>
            <a:r>
              <a:rPr lang="en-US" i="1" dirty="0" smtClean="0"/>
              <a:t> DHCP </a:t>
            </a:r>
            <a:r>
              <a:rPr lang="en-US" i="1" dirty="0" err="1" smtClean="0"/>
              <a:t>embutido</a:t>
            </a:r>
            <a:endParaRPr lang="en-US" i="1" dirty="0" smtClean="0"/>
          </a:p>
        </p:txBody>
      </p:sp>
      <p:sp>
        <p:nvSpPr>
          <p:cNvPr id="13" name="Text Box 155"/>
          <p:cNvSpPr txBox="1">
            <a:spLocks noChangeArrowheads="1"/>
          </p:cNvSpPr>
          <p:nvPr/>
        </p:nvSpPr>
        <p:spPr bwMode="auto">
          <a:xfrm>
            <a:off x="3327400" y="3757142"/>
            <a:ext cx="10477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smtClean="0"/>
              <a:t>168.1.1.1</a:t>
            </a:r>
          </a:p>
          <a:p>
            <a:pPr>
              <a:defRPr/>
            </a:pPr>
            <a:endParaRPr lang="en-US" sz="1400" smtClean="0"/>
          </a:p>
        </p:txBody>
      </p:sp>
      <p:grpSp>
        <p:nvGrpSpPr>
          <p:cNvPr id="14" name="Group 186"/>
          <p:cNvGrpSpPr>
            <a:grpSpLocks/>
          </p:cNvGrpSpPr>
          <p:nvPr/>
        </p:nvGrpSpPr>
        <p:grpSpPr bwMode="auto">
          <a:xfrm>
            <a:off x="3140075" y="3071342"/>
            <a:ext cx="963613" cy="300037"/>
            <a:chOff x="4410" y="1365"/>
            <a:chExt cx="663" cy="224"/>
          </a:xfrm>
        </p:grpSpPr>
        <p:sp>
          <p:nvSpPr>
            <p:cNvPr id="15" name="Rectangle 187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AutoShape 188"/>
            <p:cNvSpPr>
              <a:spLocks noChangeArrowheads="1"/>
            </p:cNvSpPr>
            <p:nvPr/>
          </p:nvSpPr>
          <p:spPr bwMode="auto">
            <a:xfrm>
              <a:off x="4410" y="1369"/>
              <a:ext cx="663" cy="134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Freeform 189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BBE0E3"/>
            </a:solidFill>
            <a:ln w="6350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190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210 h 63"/>
                <a:gd name="T2" fmla="*/ 716 w 280"/>
                <a:gd name="T3" fmla="*/ 204 h 63"/>
                <a:gd name="T4" fmla="*/ 4225 w 280"/>
                <a:gd name="T5" fmla="*/ 0 h 63"/>
                <a:gd name="T6" fmla="*/ 5394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9" name="Freeform 191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20" name="Group 192"/>
          <p:cNvGrpSpPr>
            <a:grpSpLocks/>
          </p:cNvGrpSpPr>
          <p:nvPr/>
        </p:nvGrpSpPr>
        <p:grpSpPr bwMode="auto">
          <a:xfrm>
            <a:off x="2674938" y="3998442"/>
            <a:ext cx="1066800" cy="406400"/>
            <a:chOff x="4396" y="1245"/>
            <a:chExt cx="672" cy="248"/>
          </a:xfrm>
        </p:grpSpPr>
        <p:sp>
          <p:nvSpPr>
            <p:cNvPr id="2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24" name="Group 196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7" name="Freeform 19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8" name="Freeform 19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25" name="Line 199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Line 200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9" name="Group 201"/>
          <p:cNvGrpSpPr>
            <a:grpSpLocks/>
          </p:cNvGrpSpPr>
          <p:nvPr/>
        </p:nvGrpSpPr>
        <p:grpSpPr bwMode="auto">
          <a:xfrm>
            <a:off x="2706688" y="3803179"/>
            <a:ext cx="423862" cy="647700"/>
            <a:chOff x="4140" y="429"/>
            <a:chExt cx="1425" cy="2396"/>
          </a:xfrm>
        </p:grpSpPr>
        <p:sp>
          <p:nvSpPr>
            <p:cNvPr id="30" name="Freeform 20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Rectangle 203"/>
            <p:cNvSpPr>
              <a:spLocks noChangeArrowheads="1"/>
            </p:cNvSpPr>
            <p:nvPr/>
          </p:nvSpPr>
          <p:spPr bwMode="auto">
            <a:xfrm>
              <a:off x="4204" y="429"/>
              <a:ext cx="1051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2" name="Freeform 20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20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Rectangle 206"/>
            <p:cNvSpPr>
              <a:spLocks noChangeArrowheads="1"/>
            </p:cNvSpPr>
            <p:nvPr/>
          </p:nvSpPr>
          <p:spPr bwMode="auto">
            <a:xfrm>
              <a:off x="4209" y="693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5" name="Group 20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60" name="AutoShape 208"/>
              <p:cNvSpPr>
                <a:spLocks noChangeArrowheads="1"/>
              </p:cNvSpPr>
              <p:nvPr/>
            </p:nvSpPr>
            <p:spPr bwMode="auto">
              <a:xfrm>
                <a:off x="613" y="2570"/>
                <a:ext cx="726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1" name="AutoShape 209"/>
              <p:cNvSpPr>
                <a:spLocks noChangeArrowheads="1"/>
              </p:cNvSpPr>
              <p:nvPr/>
            </p:nvSpPr>
            <p:spPr bwMode="auto">
              <a:xfrm>
                <a:off x="627" y="2587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6" name="Rectangle 210"/>
            <p:cNvSpPr>
              <a:spLocks noChangeArrowheads="1"/>
            </p:cNvSpPr>
            <p:nvPr/>
          </p:nvSpPr>
          <p:spPr bwMode="auto">
            <a:xfrm>
              <a:off x="4225" y="1016"/>
              <a:ext cx="592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7" name="Group 21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58" name="AutoShape 212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6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9" name="AutoShape 213"/>
              <p:cNvSpPr>
                <a:spLocks noChangeArrowheads="1"/>
              </p:cNvSpPr>
              <p:nvPr/>
            </p:nvSpPr>
            <p:spPr bwMode="auto">
              <a:xfrm>
                <a:off x="629" y="2585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8" name="Rectangle 214"/>
            <p:cNvSpPr>
              <a:spLocks noChangeArrowheads="1"/>
            </p:cNvSpPr>
            <p:nvPr/>
          </p:nvSpPr>
          <p:spPr bwMode="auto">
            <a:xfrm>
              <a:off x="4215" y="1357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9" name="Rectangle 215"/>
            <p:cNvSpPr>
              <a:spLocks noChangeArrowheads="1"/>
            </p:cNvSpPr>
            <p:nvPr/>
          </p:nvSpPr>
          <p:spPr bwMode="auto">
            <a:xfrm>
              <a:off x="4225" y="1656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40" name="Group 21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56" name="AutoShape 217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1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" name="AutoShape 218"/>
              <p:cNvSpPr>
                <a:spLocks noChangeArrowheads="1"/>
              </p:cNvSpPr>
              <p:nvPr/>
            </p:nvSpPr>
            <p:spPr bwMode="auto">
              <a:xfrm>
                <a:off x="624" y="2584"/>
                <a:ext cx="69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41" name="Freeform 21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42" name="Group 22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54" name="AutoShape 221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5" cy="14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5" name="AutoShape 222"/>
              <p:cNvSpPr>
                <a:spLocks noChangeArrowheads="1"/>
              </p:cNvSpPr>
              <p:nvPr/>
            </p:nvSpPr>
            <p:spPr bwMode="auto">
              <a:xfrm>
                <a:off x="626" y="2586"/>
                <a:ext cx="691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43" name="Rectangle 223"/>
            <p:cNvSpPr>
              <a:spLocks noChangeArrowheads="1"/>
            </p:cNvSpPr>
            <p:nvPr/>
          </p:nvSpPr>
          <p:spPr bwMode="auto">
            <a:xfrm>
              <a:off x="5250" y="429"/>
              <a:ext cx="69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4" name="Freeform 22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5" name="Freeform 22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Oval 226"/>
            <p:cNvSpPr>
              <a:spLocks noChangeArrowheads="1"/>
            </p:cNvSpPr>
            <p:nvPr/>
          </p:nvSpPr>
          <p:spPr bwMode="auto">
            <a:xfrm>
              <a:off x="5517" y="2614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7" name="Freeform 22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AutoShape 228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9" name="AutoShape 229"/>
            <p:cNvSpPr>
              <a:spLocks noChangeArrowheads="1"/>
            </p:cNvSpPr>
            <p:nvPr/>
          </p:nvSpPr>
          <p:spPr bwMode="auto">
            <a:xfrm>
              <a:off x="4204" y="2713"/>
              <a:ext cx="1073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0" name="Oval 230"/>
            <p:cNvSpPr>
              <a:spLocks noChangeArrowheads="1"/>
            </p:cNvSpPr>
            <p:nvPr/>
          </p:nvSpPr>
          <p:spPr bwMode="auto">
            <a:xfrm>
              <a:off x="4305" y="2385"/>
              <a:ext cx="160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1" name="Oval 231"/>
            <p:cNvSpPr>
              <a:spLocks noChangeArrowheads="1"/>
            </p:cNvSpPr>
            <p:nvPr/>
          </p:nvSpPr>
          <p:spPr bwMode="auto">
            <a:xfrm>
              <a:off x="4487" y="2385"/>
              <a:ext cx="160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52" name="Oval 232"/>
            <p:cNvSpPr>
              <a:spLocks noChangeArrowheads="1"/>
            </p:cNvSpPr>
            <p:nvPr/>
          </p:nvSpPr>
          <p:spPr bwMode="auto">
            <a:xfrm>
              <a:off x="4663" y="2379"/>
              <a:ext cx="155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3" name="Rectangle 233"/>
            <p:cNvSpPr>
              <a:spLocks noChangeArrowheads="1"/>
            </p:cNvSpPr>
            <p:nvPr/>
          </p:nvSpPr>
          <p:spPr bwMode="auto">
            <a:xfrm>
              <a:off x="5063" y="1833"/>
              <a:ext cx="85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62" name="Group 234"/>
          <p:cNvGrpSpPr>
            <a:grpSpLocks/>
          </p:cNvGrpSpPr>
          <p:nvPr/>
        </p:nvGrpSpPr>
        <p:grpSpPr bwMode="auto">
          <a:xfrm>
            <a:off x="1978025" y="2768129"/>
            <a:ext cx="850900" cy="615950"/>
            <a:chOff x="4420" y="878"/>
            <a:chExt cx="614" cy="458"/>
          </a:xfrm>
        </p:grpSpPr>
        <p:pic>
          <p:nvPicPr>
            <p:cNvPr id="63" name="Picture 235" descr="laptop_keyboar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4420" y="1108"/>
              <a:ext cx="52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4" name="Freeform 236"/>
            <p:cNvSpPr>
              <a:spLocks/>
            </p:cNvSpPr>
            <p:nvPr/>
          </p:nvSpPr>
          <p:spPr bwMode="auto">
            <a:xfrm>
              <a:off x="4595" y="888"/>
              <a:ext cx="424" cy="297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pic>
          <p:nvPicPr>
            <p:cNvPr id="65" name="Picture 237" descr="scree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6" y="895"/>
              <a:ext cx="38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" name="Freeform 238"/>
            <p:cNvSpPr>
              <a:spLocks/>
            </p:cNvSpPr>
            <p:nvPr/>
          </p:nvSpPr>
          <p:spPr bwMode="auto">
            <a:xfrm>
              <a:off x="4672" y="879"/>
              <a:ext cx="359" cy="5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7" name="Freeform 239"/>
            <p:cNvSpPr>
              <a:spLocks/>
            </p:cNvSpPr>
            <p:nvPr/>
          </p:nvSpPr>
          <p:spPr bwMode="auto">
            <a:xfrm>
              <a:off x="4591" y="878"/>
              <a:ext cx="100" cy="230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8" name="Freeform 240"/>
            <p:cNvSpPr>
              <a:spLocks/>
            </p:cNvSpPr>
            <p:nvPr/>
          </p:nvSpPr>
          <p:spPr bwMode="auto">
            <a:xfrm>
              <a:off x="4921" y="920"/>
              <a:ext cx="108" cy="265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9" name="Freeform 241"/>
            <p:cNvSpPr>
              <a:spLocks/>
            </p:cNvSpPr>
            <p:nvPr/>
          </p:nvSpPr>
          <p:spPr bwMode="auto">
            <a:xfrm>
              <a:off x="4590" y="1097"/>
              <a:ext cx="394" cy="89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0" name="Freeform 242"/>
            <p:cNvSpPr>
              <a:spLocks/>
            </p:cNvSpPr>
            <p:nvPr/>
          </p:nvSpPr>
          <p:spPr bwMode="auto">
            <a:xfrm>
              <a:off x="4933" y="922"/>
              <a:ext cx="101" cy="266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1" name="Freeform 243"/>
            <p:cNvSpPr>
              <a:spLocks/>
            </p:cNvSpPr>
            <p:nvPr/>
          </p:nvSpPr>
          <p:spPr bwMode="auto">
            <a:xfrm>
              <a:off x="4590" y="1109"/>
              <a:ext cx="351" cy="88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72" name="Group 244"/>
            <p:cNvGrpSpPr>
              <a:grpSpLocks/>
            </p:cNvGrpSpPr>
            <p:nvPr/>
          </p:nvGrpSpPr>
          <p:grpSpPr bwMode="auto">
            <a:xfrm>
              <a:off x="4584" y="1203"/>
              <a:ext cx="119" cy="53"/>
              <a:chOff x="1740" y="2642"/>
              <a:chExt cx="752" cy="327"/>
            </a:xfrm>
          </p:grpSpPr>
          <p:sp>
            <p:nvSpPr>
              <p:cNvPr id="79" name="Freeform 245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0" name="Freeform 246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1" name="Freeform 247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2" name="Freeform 248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3" name="Freeform 249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4" name="Freeform 250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73" name="Freeform 251"/>
            <p:cNvSpPr>
              <a:spLocks/>
            </p:cNvSpPr>
            <p:nvPr/>
          </p:nvSpPr>
          <p:spPr bwMode="auto">
            <a:xfrm>
              <a:off x="4788" y="1211"/>
              <a:ext cx="144" cy="116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4" name="Freeform 252"/>
            <p:cNvSpPr>
              <a:spLocks/>
            </p:cNvSpPr>
            <p:nvPr/>
          </p:nvSpPr>
          <p:spPr bwMode="auto">
            <a:xfrm>
              <a:off x="4420" y="1220"/>
              <a:ext cx="369" cy="10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5" name="Freeform 253"/>
            <p:cNvSpPr>
              <a:spLocks/>
            </p:cNvSpPr>
            <p:nvPr/>
          </p:nvSpPr>
          <p:spPr bwMode="auto">
            <a:xfrm>
              <a:off x="4420" y="1201"/>
              <a:ext cx="4" cy="21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6" name="Freeform 254"/>
            <p:cNvSpPr>
              <a:spLocks/>
            </p:cNvSpPr>
            <p:nvPr/>
          </p:nvSpPr>
          <p:spPr bwMode="auto">
            <a:xfrm>
              <a:off x="4421" y="1114"/>
              <a:ext cx="171" cy="88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7" name="Freeform 255"/>
            <p:cNvSpPr>
              <a:spLocks/>
            </p:cNvSpPr>
            <p:nvPr/>
          </p:nvSpPr>
          <p:spPr bwMode="auto">
            <a:xfrm>
              <a:off x="4432" y="1205"/>
              <a:ext cx="350" cy="102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78" name="Freeform 256"/>
            <p:cNvSpPr>
              <a:spLocks/>
            </p:cNvSpPr>
            <p:nvPr/>
          </p:nvSpPr>
          <p:spPr bwMode="auto">
            <a:xfrm flipV="1">
              <a:off x="4782" y="1198"/>
              <a:ext cx="142" cy="10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85" name="AutoShape 34"/>
          <p:cNvSpPr>
            <a:spLocks noChangeArrowheads="1"/>
          </p:cNvSpPr>
          <p:nvPr/>
        </p:nvSpPr>
        <p:spPr bwMode="auto">
          <a:xfrm>
            <a:off x="830263" y="2895129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grpSp>
        <p:nvGrpSpPr>
          <p:cNvPr id="86" name="Group 45"/>
          <p:cNvGrpSpPr>
            <a:grpSpLocks/>
          </p:cNvGrpSpPr>
          <p:nvPr/>
        </p:nvGrpSpPr>
        <p:grpSpPr bwMode="auto">
          <a:xfrm>
            <a:off x="1195388" y="1731492"/>
            <a:ext cx="976312" cy="1460500"/>
            <a:chOff x="651" y="681"/>
            <a:chExt cx="615" cy="920"/>
          </a:xfrm>
        </p:grpSpPr>
        <p:sp>
          <p:nvSpPr>
            <p:cNvPr id="87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65999"/>
                  </a:schemeClr>
                </a:gs>
                <a:gs pos="100000">
                  <a:srgbClr val="000099">
                    <a:alpha val="67000"/>
                  </a:srgb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88" name="Group 47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89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0" name="Text Box 49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dirty="0" smtClean="0"/>
                  <a:t>DHCP</a:t>
                </a:r>
              </a:p>
              <a:p>
                <a:pPr algn="ctr">
                  <a:defRPr/>
                </a:pPr>
                <a:r>
                  <a:rPr lang="en-US" sz="1600" dirty="0" smtClean="0"/>
                  <a:t>UDP</a:t>
                </a:r>
              </a:p>
              <a:p>
                <a:pPr algn="ctr">
                  <a:defRPr/>
                </a:pPr>
                <a:r>
                  <a:rPr lang="en-US" sz="1600" dirty="0" smtClean="0"/>
                  <a:t>IP</a:t>
                </a:r>
              </a:p>
              <a:p>
                <a:pPr algn="ctr">
                  <a:defRPr/>
                </a:pPr>
                <a:r>
                  <a:rPr lang="en-US" sz="1600" dirty="0" smtClean="0"/>
                  <a:t>Eth</a:t>
                </a:r>
              </a:p>
              <a:p>
                <a:pPr algn="ctr">
                  <a:defRPr/>
                </a:pPr>
                <a:r>
                  <a:rPr lang="en-US" sz="1600" dirty="0" err="1" smtClean="0"/>
                  <a:t>Física</a:t>
                </a:r>
                <a:endParaRPr lang="en-US" sz="1600" dirty="0" smtClean="0"/>
              </a:p>
            </p:txBody>
          </p:sp>
          <p:sp>
            <p:nvSpPr>
              <p:cNvPr id="91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3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4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95" name="Group 54"/>
          <p:cNvGrpSpPr>
            <a:grpSpLocks/>
          </p:cNvGrpSpPr>
          <p:nvPr/>
        </p:nvGrpSpPr>
        <p:grpSpPr bwMode="auto">
          <a:xfrm>
            <a:off x="520700" y="1790229"/>
            <a:ext cx="544513" cy="244475"/>
            <a:chOff x="844" y="3337"/>
            <a:chExt cx="343" cy="154"/>
          </a:xfrm>
        </p:grpSpPr>
        <p:sp>
          <p:nvSpPr>
            <p:cNvPr id="96" name="Rectangle 55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97" name="Text Box 56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smtClean="0">
                  <a:solidFill>
                    <a:schemeClr val="bg1"/>
                  </a:solidFill>
                </a:rPr>
                <a:t>DHCP</a:t>
              </a:r>
            </a:p>
          </p:txBody>
        </p:sp>
      </p:grpSp>
      <p:grpSp>
        <p:nvGrpSpPr>
          <p:cNvPr id="98" name="Group 57"/>
          <p:cNvGrpSpPr>
            <a:grpSpLocks/>
          </p:cNvGrpSpPr>
          <p:nvPr/>
        </p:nvGrpSpPr>
        <p:grpSpPr bwMode="auto">
          <a:xfrm>
            <a:off x="66675" y="1809279"/>
            <a:ext cx="1081088" cy="1166813"/>
            <a:chOff x="42" y="744"/>
            <a:chExt cx="681" cy="735"/>
          </a:xfrm>
        </p:grpSpPr>
        <p:grpSp>
          <p:nvGrpSpPr>
            <p:cNvPr id="99" name="Group 58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101" name="Group 59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126" name="Group 60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12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30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smtClean="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sp>
              <p:nvSpPr>
                <p:cNvPr id="127" name="Rectangle 63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28" name="Rectangle 64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02" name="Group 65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120" name="Group 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124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25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smtClean="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121" name="Group 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122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23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03" name="Group 72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118" name="Rectangle 73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19" name="Rectangle 74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04" name="Group 75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105" name="Group 76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109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112" name="Group 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116" name="Rectangle 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117" name="Text Box 8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smtClean="0">
                            <a:solidFill>
                              <a:schemeClr val="bg1"/>
                            </a:solidFill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113" name="Group 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114" name="Rectangle 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115" name="Rectangle 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110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11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106" name="Rectangle 86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07" name="Rectangle 87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08" name="Rectangle 88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100" name="AutoShape 89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31" name="Group 90"/>
          <p:cNvGrpSpPr>
            <a:grpSpLocks/>
          </p:cNvGrpSpPr>
          <p:nvPr/>
        </p:nvGrpSpPr>
        <p:grpSpPr bwMode="auto">
          <a:xfrm>
            <a:off x="650875" y="3017367"/>
            <a:ext cx="1081088" cy="244475"/>
            <a:chOff x="504" y="3523"/>
            <a:chExt cx="681" cy="154"/>
          </a:xfrm>
        </p:grpSpPr>
        <p:grpSp>
          <p:nvGrpSpPr>
            <p:cNvPr id="132" name="Group 91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136" name="Group 92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139" name="Group 93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143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44" name="Text Box 9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smtClean="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140" name="Group 96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141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42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137" name="Rectangle 99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8" name="Rectangle 100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133" name="Rectangle 101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4" name="Rectangle 102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5" name="Rectangle 103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45" name="Group 104"/>
          <p:cNvGrpSpPr>
            <a:grpSpLocks/>
          </p:cNvGrpSpPr>
          <p:nvPr/>
        </p:nvGrpSpPr>
        <p:grpSpPr bwMode="auto">
          <a:xfrm>
            <a:off x="1477963" y="3709517"/>
            <a:ext cx="1316037" cy="1314450"/>
            <a:chOff x="931" y="1941"/>
            <a:chExt cx="829" cy="828"/>
          </a:xfrm>
        </p:grpSpPr>
        <p:sp>
          <p:nvSpPr>
            <p:cNvPr id="146" name="Freeform 105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46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64998"/>
                  </a:schemeClr>
                </a:gs>
                <a:gs pos="100000">
                  <a:srgbClr val="000099">
                    <a:alpha val="64998"/>
                  </a:srgb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147" name="Group 106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148" name="Rectangle 10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49" name="Text Box 108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dirty="0" smtClean="0"/>
                  <a:t>DHCP</a:t>
                </a:r>
              </a:p>
              <a:p>
                <a:pPr algn="ctr">
                  <a:defRPr/>
                </a:pPr>
                <a:r>
                  <a:rPr lang="en-US" sz="1600" dirty="0" smtClean="0"/>
                  <a:t>UDP</a:t>
                </a:r>
              </a:p>
              <a:p>
                <a:pPr algn="ctr">
                  <a:defRPr/>
                </a:pPr>
                <a:r>
                  <a:rPr lang="en-US" sz="1600" dirty="0" smtClean="0"/>
                  <a:t>IP</a:t>
                </a:r>
              </a:p>
              <a:p>
                <a:pPr algn="ctr">
                  <a:defRPr/>
                </a:pPr>
                <a:r>
                  <a:rPr lang="en-US" sz="1600" dirty="0" smtClean="0"/>
                  <a:t>Eth</a:t>
                </a:r>
              </a:p>
              <a:p>
                <a:pPr algn="ctr">
                  <a:defRPr/>
                </a:pPr>
                <a:r>
                  <a:rPr lang="en-US" sz="1600" dirty="0" err="1" smtClean="0"/>
                  <a:t>Física</a:t>
                </a:r>
                <a:endParaRPr lang="en-US" sz="1600" dirty="0" smtClean="0"/>
              </a:p>
            </p:txBody>
          </p:sp>
          <p:sp>
            <p:nvSpPr>
              <p:cNvPr id="150" name="Line 10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1" name="Line 11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2" name="Line 11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3" name="Line 11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154" name="Group 113"/>
          <p:cNvGrpSpPr>
            <a:grpSpLocks/>
          </p:cNvGrpSpPr>
          <p:nvPr/>
        </p:nvGrpSpPr>
        <p:grpSpPr bwMode="auto">
          <a:xfrm>
            <a:off x="339725" y="3609504"/>
            <a:ext cx="1081088" cy="1217613"/>
            <a:chOff x="1404" y="3105"/>
            <a:chExt cx="681" cy="767"/>
          </a:xfrm>
        </p:grpSpPr>
        <p:grpSp>
          <p:nvGrpSpPr>
            <p:cNvPr id="155" name="Group 11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160" name="Group 11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185" name="Group 11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188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89" name="Text Box 1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smtClean="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sp>
              <p:nvSpPr>
                <p:cNvPr id="186" name="Rectangle 11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87" name="Rectangle 12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61" name="Group 12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179" name="Group 12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183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84" name="Text Box 1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smtClean="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180" name="Group 12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181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82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62" name="Group 12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177" name="Rectangle 12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78" name="Rectangle 13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63" name="Group 13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164" name="Group 13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168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171" name="Group 1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175" name="Rectangle 1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176" name="Text Box 1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smtClean="0">
                            <a:solidFill>
                              <a:schemeClr val="bg1"/>
                            </a:solidFill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172" name="Group 1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173" name="Rectangle 1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174" name="Rectangle 1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169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70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165" name="Rectangle 14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66" name="Rectangle 14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67" name="Rectangle 14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156" name="AutoShape 14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57" name="Group 146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158" name="Rectangle 147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9" name="Text Box 148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solidFill>
                      <a:schemeClr val="bg1"/>
                    </a:solidFill>
                  </a:rPr>
                  <a:t>DHCP</a:t>
                </a:r>
              </a:p>
            </p:txBody>
          </p:sp>
        </p:grpSp>
      </p:grpSp>
      <p:grpSp>
        <p:nvGrpSpPr>
          <p:cNvPr id="190" name="Group 149"/>
          <p:cNvGrpSpPr>
            <a:grpSpLocks/>
          </p:cNvGrpSpPr>
          <p:nvPr/>
        </p:nvGrpSpPr>
        <p:grpSpPr bwMode="auto">
          <a:xfrm>
            <a:off x="803275" y="3806354"/>
            <a:ext cx="544513" cy="244475"/>
            <a:chOff x="844" y="3337"/>
            <a:chExt cx="343" cy="154"/>
          </a:xfrm>
        </p:grpSpPr>
        <p:sp>
          <p:nvSpPr>
            <p:cNvPr id="191" name="Rectangle 150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2" name="Text Box 151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smtClean="0">
                  <a:solidFill>
                    <a:schemeClr val="bg1"/>
                  </a:solidFill>
                </a:rPr>
                <a:t>DHCP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395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1144E-6 L 0.26823 -0.00139 L 0.10833 0.27287 L -0.01806 0.27125 " pathEditMode="relative" rAng="0" ptsTypes="AAAA">
                                      <p:cBhvr>
                                        <p:cTn id="37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3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DHCP: exemplo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247508" cy="4648200"/>
          </a:xfrm>
        </p:spPr>
        <p:txBody>
          <a:bodyPr/>
          <a:lstStyle/>
          <a:p>
            <a:r>
              <a:rPr lang="pt-BR" sz="2000" dirty="0" smtClean="0"/>
              <a:t>servidor DHCP prepara o ACK DHCP contendo o endereço IP do cliente, o endereço IP do primeiro roteador para o cliente, o nome e o endereço IP do servidor DNS</a:t>
            </a:r>
          </a:p>
          <a:p>
            <a:r>
              <a:rPr lang="pt-BR" sz="2000" dirty="0" smtClean="0"/>
              <a:t>encapsula a mensagem DHCP no servidor, quadro é repassado para o cliente, e é </a:t>
            </a:r>
            <a:r>
              <a:rPr lang="pt-BR" sz="2000" dirty="0" err="1" smtClean="0"/>
              <a:t>demultiplexado</a:t>
            </a:r>
            <a:r>
              <a:rPr lang="pt-BR" sz="2000" dirty="0" smtClean="0"/>
              <a:t> até o DHCP no cliente.</a:t>
            </a:r>
          </a:p>
          <a:p>
            <a:r>
              <a:rPr lang="pt-BR" sz="2000" dirty="0" smtClean="0"/>
              <a:t>cliente agora conhece o seu endereço IP, o nome e end. IP do servidor DNS, end. IP do seu primeiro roteador</a:t>
            </a:r>
            <a:endParaRPr lang="pt-BR" sz="200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4: Camada de Rede</a:t>
            </a:r>
            <a:endParaRPr lang="pt-BR">
              <a:latin typeface="Times New Roman" pitchFamily="18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4a-</a:t>
            </a:r>
            <a:fld id="{6E18FAB5-3A02-437B-B66F-127A12D00693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  <p:sp>
        <p:nvSpPr>
          <p:cNvPr id="193" name="Freeform 3"/>
          <p:cNvSpPr>
            <a:spLocks/>
          </p:cNvSpPr>
          <p:nvPr/>
        </p:nvSpPr>
        <p:spPr bwMode="auto">
          <a:xfrm>
            <a:off x="773113" y="1778066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94" name="Line 36"/>
          <p:cNvSpPr>
            <a:spLocks noChangeShapeType="1"/>
          </p:cNvSpPr>
          <p:nvPr/>
        </p:nvSpPr>
        <p:spPr bwMode="auto">
          <a:xfrm flipV="1">
            <a:off x="3775075" y="2860741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95" name="Line 43"/>
          <p:cNvSpPr>
            <a:spLocks noChangeShapeType="1"/>
          </p:cNvSpPr>
          <p:nvPr/>
        </p:nvSpPr>
        <p:spPr bwMode="auto">
          <a:xfrm flipV="1">
            <a:off x="2665413" y="3022666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96" name="Line 44"/>
          <p:cNvSpPr>
            <a:spLocks noChangeShapeType="1"/>
          </p:cNvSpPr>
          <p:nvPr/>
        </p:nvSpPr>
        <p:spPr bwMode="auto">
          <a:xfrm flipV="1">
            <a:off x="3924300" y="2717866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97" name="Line 48"/>
          <p:cNvSpPr>
            <a:spLocks noChangeShapeType="1"/>
          </p:cNvSpPr>
          <p:nvPr/>
        </p:nvSpPr>
        <p:spPr bwMode="auto">
          <a:xfrm flipV="1">
            <a:off x="3279775" y="3252854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198" name="Group 153"/>
          <p:cNvGrpSpPr>
            <a:grpSpLocks/>
          </p:cNvGrpSpPr>
          <p:nvPr/>
        </p:nvGrpSpPr>
        <p:grpSpPr bwMode="auto">
          <a:xfrm>
            <a:off x="1978025" y="2644841"/>
            <a:ext cx="850900" cy="615950"/>
            <a:chOff x="4420" y="878"/>
            <a:chExt cx="614" cy="458"/>
          </a:xfrm>
        </p:grpSpPr>
        <p:pic>
          <p:nvPicPr>
            <p:cNvPr id="199" name="Picture 154" descr="laptop_keyboar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4420" y="1108"/>
              <a:ext cx="52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0" name="Freeform 155"/>
            <p:cNvSpPr>
              <a:spLocks/>
            </p:cNvSpPr>
            <p:nvPr/>
          </p:nvSpPr>
          <p:spPr bwMode="auto">
            <a:xfrm>
              <a:off x="4595" y="888"/>
              <a:ext cx="424" cy="297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pic>
          <p:nvPicPr>
            <p:cNvPr id="201" name="Picture 156" descr="scree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6" y="895"/>
              <a:ext cx="38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2" name="Freeform 157"/>
            <p:cNvSpPr>
              <a:spLocks/>
            </p:cNvSpPr>
            <p:nvPr/>
          </p:nvSpPr>
          <p:spPr bwMode="auto">
            <a:xfrm>
              <a:off x="4672" y="879"/>
              <a:ext cx="359" cy="5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3" name="Freeform 158"/>
            <p:cNvSpPr>
              <a:spLocks/>
            </p:cNvSpPr>
            <p:nvPr/>
          </p:nvSpPr>
          <p:spPr bwMode="auto">
            <a:xfrm>
              <a:off x="4591" y="878"/>
              <a:ext cx="100" cy="230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4" name="Freeform 159"/>
            <p:cNvSpPr>
              <a:spLocks/>
            </p:cNvSpPr>
            <p:nvPr/>
          </p:nvSpPr>
          <p:spPr bwMode="auto">
            <a:xfrm>
              <a:off x="4921" y="920"/>
              <a:ext cx="108" cy="265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5" name="Freeform 160"/>
            <p:cNvSpPr>
              <a:spLocks/>
            </p:cNvSpPr>
            <p:nvPr/>
          </p:nvSpPr>
          <p:spPr bwMode="auto">
            <a:xfrm>
              <a:off x="4590" y="1097"/>
              <a:ext cx="394" cy="89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6" name="Freeform 161"/>
            <p:cNvSpPr>
              <a:spLocks/>
            </p:cNvSpPr>
            <p:nvPr/>
          </p:nvSpPr>
          <p:spPr bwMode="auto">
            <a:xfrm>
              <a:off x="4933" y="922"/>
              <a:ext cx="101" cy="266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7" name="Freeform 162"/>
            <p:cNvSpPr>
              <a:spLocks/>
            </p:cNvSpPr>
            <p:nvPr/>
          </p:nvSpPr>
          <p:spPr bwMode="auto">
            <a:xfrm>
              <a:off x="4590" y="1109"/>
              <a:ext cx="351" cy="88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208" name="Group 163"/>
            <p:cNvGrpSpPr>
              <a:grpSpLocks/>
            </p:cNvGrpSpPr>
            <p:nvPr/>
          </p:nvGrpSpPr>
          <p:grpSpPr bwMode="auto">
            <a:xfrm>
              <a:off x="4584" y="1203"/>
              <a:ext cx="119" cy="53"/>
              <a:chOff x="1740" y="2642"/>
              <a:chExt cx="752" cy="327"/>
            </a:xfrm>
          </p:grpSpPr>
          <p:sp>
            <p:nvSpPr>
              <p:cNvPr id="215" name="Freeform 164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6" name="Freeform 165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7" name="Freeform 166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8" name="Freeform 167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9" name="Freeform 168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0" name="Freeform 169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209" name="Freeform 170"/>
            <p:cNvSpPr>
              <a:spLocks/>
            </p:cNvSpPr>
            <p:nvPr/>
          </p:nvSpPr>
          <p:spPr bwMode="auto">
            <a:xfrm>
              <a:off x="4788" y="1211"/>
              <a:ext cx="144" cy="116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" name="Freeform 171"/>
            <p:cNvSpPr>
              <a:spLocks/>
            </p:cNvSpPr>
            <p:nvPr/>
          </p:nvSpPr>
          <p:spPr bwMode="auto">
            <a:xfrm>
              <a:off x="4420" y="1220"/>
              <a:ext cx="369" cy="10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1" name="Freeform 172"/>
            <p:cNvSpPr>
              <a:spLocks/>
            </p:cNvSpPr>
            <p:nvPr/>
          </p:nvSpPr>
          <p:spPr bwMode="auto">
            <a:xfrm>
              <a:off x="4420" y="1201"/>
              <a:ext cx="4" cy="21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2" name="Freeform 173"/>
            <p:cNvSpPr>
              <a:spLocks/>
            </p:cNvSpPr>
            <p:nvPr/>
          </p:nvSpPr>
          <p:spPr bwMode="auto">
            <a:xfrm>
              <a:off x="4421" y="1114"/>
              <a:ext cx="171" cy="88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3" name="Freeform 174"/>
            <p:cNvSpPr>
              <a:spLocks/>
            </p:cNvSpPr>
            <p:nvPr/>
          </p:nvSpPr>
          <p:spPr bwMode="auto">
            <a:xfrm>
              <a:off x="4432" y="1205"/>
              <a:ext cx="350" cy="102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" name="Freeform 175"/>
            <p:cNvSpPr>
              <a:spLocks/>
            </p:cNvSpPr>
            <p:nvPr/>
          </p:nvSpPr>
          <p:spPr bwMode="auto">
            <a:xfrm flipV="1">
              <a:off x="4782" y="1198"/>
              <a:ext cx="142" cy="10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21" name="Text Box 176"/>
          <p:cNvSpPr txBox="1">
            <a:spLocks noChangeArrowheads="1"/>
          </p:cNvSpPr>
          <p:nvPr/>
        </p:nvSpPr>
        <p:spPr bwMode="auto">
          <a:xfrm>
            <a:off x="2562226" y="4316478"/>
            <a:ext cx="150018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dirty="0" err="1" smtClean="0"/>
              <a:t>roteador</a:t>
            </a:r>
            <a:r>
              <a:rPr lang="en-US" i="1" dirty="0" smtClean="0"/>
              <a:t> com </a:t>
            </a:r>
            <a:r>
              <a:rPr lang="en-US" i="1" dirty="0" err="1" smtClean="0"/>
              <a:t>servidor</a:t>
            </a:r>
            <a:r>
              <a:rPr lang="en-US" i="1" dirty="0" smtClean="0"/>
              <a:t> DHCP </a:t>
            </a:r>
            <a:r>
              <a:rPr lang="en-US" i="1" dirty="0" err="1" smtClean="0"/>
              <a:t>embutido</a:t>
            </a:r>
            <a:endParaRPr lang="en-US" i="1" dirty="0" smtClean="0"/>
          </a:p>
        </p:txBody>
      </p:sp>
      <p:grpSp>
        <p:nvGrpSpPr>
          <p:cNvPr id="222" name="Group 177"/>
          <p:cNvGrpSpPr>
            <a:grpSpLocks/>
          </p:cNvGrpSpPr>
          <p:nvPr/>
        </p:nvGrpSpPr>
        <p:grpSpPr bwMode="auto">
          <a:xfrm>
            <a:off x="2674938" y="3875154"/>
            <a:ext cx="1066800" cy="406400"/>
            <a:chOff x="4396" y="1245"/>
            <a:chExt cx="672" cy="248"/>
          </a:xfrm>
        </p:grpSpPr>
        <p:sp>
          <p:nvSpPr>
            <p:cNvPr id="22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2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2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226" name="Group 18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229" name="Freeform 18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30" name="Freeform 18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CC99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227" name="Line 184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8" name="Line 18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31" name="Group 186"/>
          <p:cNvGrpSpPr>
            <a:grpSpLocks/>
          </p:cNvGrpSpPr>
          <p:nvPr/>
        </p:nvGrpSpPr>
        <p:grpSpPr bwMode="auto">
          <a:xfrm>
            <a:off x="2706688" y="3679891"/>
            <a:ext cx="423862" cy="647700"/>
            <a:chOff x="4140" y="429"/>
            <a:chExt cx="1425" cy="2396"/>
          </a:xfrm>
        </p:grpSpPr>
        <p:sp>
          <p:nvSpPr>
            <p:cNvPr id="232" name="Freeform 18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33" name="Rectangle 188"/>
            <p:cNvSpPr>
              <a:spLocks noChangeArrowheads="1"/>
            </p:cNvSpPr>
            <p:nvPr/>
          </p:nvSpPr>
          <p:spPr bwMode="auto">
            <a:xfrm>
              <a:off x="4204" y="429"/>
              <a:ext cx="1051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34" name="Freeform 18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35" name="Freeform 19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36" name="Rectangle 191"/>
            <p:cNvSpPr>
              <a:spLocks noChangeArrowheads="1"/>
            </p:cNvSpPr>
            <p:nvPr/>
          </p:nvSpPr>
          <p:spPr bwMode="auto">
            <a:xfrm>
              <a:off x="4209" y="693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237" name="Group 19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62" name="AutoShape 193"/>
              <p:cNvSpPr>
                <a:spLocks noChangeArrowheads="1"/>
              </p:cNvSpPr>
              <p:nvPr/>
            </p:nvSpPr>
            <p:spPr bwMode="auto">
              <a:xfrm>
                <a:off x="613" y="2570"/>
                <a:ext cx="726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63" name="AutoShape 194"/>
              <p:cNvSpPr>
                <a:spLocks noChangeArrowheads="1"/>
              </p:cNvSpPr>
              <p:nvPr/>
            </p:nvSpPr>
            <p:spPr bwMode="auto">
              <a:xfrm>
                <a:off x="627" y="2587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238" name="Rectangle 195"/>
            <p:cNvSpPr>
              <a:spLocks noChangeArrowheads="1"/>
            </p:cNvSpPr>
            <p:nvPr/>
          </p:nvSpPr>
          <p:spPr bwMode="auto">
            <a:xfrm>
              <a:off x="4225" y="1016"/>
              <a:ext cx="592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239" name="Group 19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60" name="AutoShape 197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6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61" name="AutoShape 198"/>
              <p:cNvSpPr>
                <a:spLocks noChangeArrowheads="1"/>
              </p:cNvSpPr>
              <p:nvPr/>
            </p:nvSpPr>
            <p:spPr bwMode="auto">
              <a:xfrm>
                <a:off x="629" y="2585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240" name="Rectangle 199"/>
            <p:cNvSpPr>
              <a:spLocks noChangeArrowheads="1"/>
            </p:cNvSpPr>
            <p:nvPr/>
          </p:nvSpPr>
          <p:spPr bwMode="auto">
            <a:xfrm>
              <a:off x="4215" y="1357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1" name="Rectangle 200"/>
            <p:cNvSpPr>
              <a:spLocks noChangeArrowheads="1"/>
            </p:cNvSpPr>
            <p:nvPr/>
          </p:nvSpPr>
          <p:spPr bwMode="auto">
            <a:xfrm>
              <a:off x="4225" y="1656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242" name="Group 20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58" name="AutoShape 202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1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9" name="AutoShape 203"/>
              <p:cNvSpPr>
                <a:spLocks noChangeArrowheads="1"/>
              </p:cNvSpPr>
              <p:nvPr/>
            </p:nvSpPr>
            <p:spPr bwMode="auto">
              <a:xfrm>
                <a:off x="624" y="2584"/>
                <a:ext cx="69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243" name="Freeform 20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244" name="Group 20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56" name="AutoShape 206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5" cy="14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7" name="AutoShape 207"/>
              <p:cNvSpPr>
                <a:spLocks noChangeArrowheads="1"/>
              </p:cNvSpPr>
              <p:nvPr/>
            </p:nvSpPr>
            <p:spPr bwMode="auto">
              <a:xfrm>
                <a:off x="626" y="2586"/>
                <a:ext cx="691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245" name="Rectangle 208"/>
            <p:cNvSpPr>
              <a:spLocks noChangeArrowheads="1"/>
            </p:cNvSpPr>
            <p:nvPr/>
          </p:nvSpPr>
          <p:spPr bwMode="auto">
            <a:xfrm>
              <a:off x="5250" y="429"/>
              <a:ext cx="69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6" name="Freeform 20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47" name="Freeform 21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48" name="Oval 211"/>
            <p:cNvSpPr>
              <a:spLocks noChangeArrowheads="1"/>
            </p:cNvSpPr>
            <p:nvPr/>
          </p:nvSpPr>
          <p:spPr bwMode="auto">
            <a:xfrm>
              <a:off x="5517" y="2614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9" name="Freeform 21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50" name="AutoShape 213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1" name="AutoShape 214"/>
            <p:cNvSpPr>
              <a:spLocks noChangeArrowheads="1"/>
            </p:cNvSpPr>
            <p:nvPr/>
          </p:nvSpPr>
          <p:spPr bwMode="auto">
            <a:xfrm>
              <a:off x="4204" y="2713"/>
              <a:ext cx="1073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2" name="Oval 215"/>
            <p:cNvSpPr>
              <a:spLocks noChangeArrowheads="1"/>
            </p:cNvSpPr>
            <p:nvPr/>
          </p:nvSpPr>
          <p:spPr bwMode="auto">
            <a:xfrm>
              <a:off x="4305" y="2385"/>
              <a:ext cx="160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3" name="Oval 216"/>
            <p:cNvSpPr>
              <a:spLocks noChangeArrowheads="1"/>
            </p:cNvSpPr>
            <p:nvPr/>
          </p:nvSpPr>
          <p:spPr bwMode="auto">
            <a:xfrm>
              <a:off x="4487" y="2385"/>
              <a:ext cx="160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0000"/>
                </a:solidFill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254" name="Oval 217"/>
            <p:cNvSpPr>
              <a:spLocks noChangeArrowheads="1"/>
            </p:cNvSpPr>
            <p:nvPr/>
          </p:nvSpPr>
          <p:spPr bwMode="auto">
            <a:xfrm>
              <a:off x="4663" y="2379"/>
              <a:ext cx="155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5" name="Rectangle 218"/>
            <p:cNvSpPr>
              <a:spLocks noChangeArrowheads="1"/>
            </p:cNvSpPr>
            <p:nvPr/>
          </p:nvSpPr>
          <p:spPr bwMode="auto">
            <a:xfrm>
              <a:off x="5063" y="1833"/>
              <a:ext cx="85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64" name="Line 36"/>
          <p:cNvSpPr>
            <a:spLocks noChangeShapeType="1"/>
          </p:cNvSpPr>
          <p:nvPr/>
        </p:nvSpPr>
        <p:spPr bwMode="auto">
          <a:xfrm flipV="1">
            <a:off x="3775075" y="2849629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265" name="Group 220"/>
          <p:cNvGrpSpPr>
            <a:grpSpLocks/>
          </p:cNvGrpSpPr>
          <p:nvPr/>
        </p:nvGrpSpPr>
        <p:grpSpPr bwMode="auto">
          <a:xfrm>
            <a:off x="3140075" y="2948054"/>
            <a:ext cx="963613" cy="300037"/>
            <a:chOff x="4410" y="1365"/>
            <a:chExt cx="663" cy="224"/>
          </a:xfrm>
        </p:grpSpPr>
        <p:sp>
          <p:nvSpPr>
            <p:cNvPr id="266" name="Rectangle 221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7" name="AutoShape 222"/>
            <p:cNvSpPr>
              <a:spLocks noChangeArrowheads="1"/>
            </p:cNvSpPr>
            <p:nvPr/>
          </p:nvSpPr>
          <p:spPr bwMode="auto">
            <a:xfrm>
              <a:off x="4410" y="1369"/>
              <a:ext cx="663" cy="134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8" name="Freeform 223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BBE0E3"/>
            </a:solidFill>
            <a:ln w="6350" cmpd="sng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69" name="Freeform 224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210 h 63"/>
                <a:gd name="T2" fmla="*/ 716 w 280"/>
                <a:gd name="T3" fmla="*/ 204 h 63"/>
                <a:gd name="T4" fmla="*/ 4225 w 280"/>
                <a:gd name="T5" fmla="*/ 0 h 63"/>
                <a:gd name="T6" fmla="*/ 5394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270" name="Freeform 225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</p:grpSp>
      <p:grpSp>
        <p:nvGrpSpPr>
          <p:cNvPr id="271" name="Group 53"/>
          <p:cNvGrpSpPr>
            <a:grpSpLocks/>
          </p:cNvGrpSpPr>
          <p:nvPr/>
        </p:nvGrpSpPr>
        <p:grpSpPr bwMode="auto">
          <a:xfrm>
            <a:off x="352425" y="3668779"/>
            <a:ext cx="1081088" cy="1166812"/>
            <a:chOff x="42" y="744"/>
            <a:chExt cx="681" cy="735"/>
          </a:xfrm>
        </p:grpSpPr>
        <p:grpSp>
          <p:nvGrpSpPr>
            <p:cNvPr id="272" name="Group 54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74" name="Group 5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99" name="Group 5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302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03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smtClean="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sp>
              <p:nvSpPr>
                <p:cNvPr id="300" name="Rectangle 5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Rectangle 6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75" name="Group 6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93" name="Group 6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297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98" name="Text Box 6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smtClean="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294" name="Group 6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295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96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76" name="Group 6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291" name="Rectangle 6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Rectangle 7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77" name="Group 7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78" name="Group 7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82" name="Group 7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85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289" name="Rectangle 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290" name="Text Box 7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smtClean="0">
                            <a:solidFill>
                              <a:schemeClr val="bg1"/>
                            </a:solidFill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86" name="Group 7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287" name="Rectangle 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288" name="Rectangle 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283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84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279" name="Rectangle 8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80" name="Rectangle 8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81" name="Rectangle 8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273" name="AutoShape 85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04" name="Group 86"/>
          <p:cNvGrpSpPr>
            <a:grpSpLocks/>
          </p:cNvGrpSpPr>
          <p:nvPr/>
        </p:nvGrpSpPr>
        <p:grpSpPr bwMode="auto">
          <a:xfrm>
            <a:off x="449263" y="4754629"/>
            <a:ext cx="1081087" cy="244475"/>
            <a:chOff x="504" y="3523"/>
            <a:chExt cx="681" cy="154"/>
          </a:xfrm>
        </p:grpSpPr>
        <p:grpSp>
          <p:nvGrpSpPr>
            <p:cNvPr id="305" name="Group 87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309" name="Group 88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312" name="Group 89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316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17" name="Text Box 9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smtClean="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313" name="Group 92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314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15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310" name="Rectangle 95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1" name="Rectangle 96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06" name="Rectangle 97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7" name="Rectangle 98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8" name="Rectangle 99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18" name="Group 100"/>
          <p:cNvGrpSpPr>
            <a:grpSpLocks/>
          </p:cNvGrpSpPr>
          <p:nvPr/>
        </p:nvGrpSpPr>
        <p:grpSpPr bwMode="auto">
          <a:xfrm>
            <a:off x="1477963" y="3586229"/>
            <a:ext cx="1316037" cy="1314450"/>
            <a:chOff x="931" y="1941"/>
            <a:chExt cx="829" cy="828"/>
          </a:xfrm>
        </p:grpSpPr>
        <p:sp>
          <p:nvSpPr>
            <p:cNvPr id="319" name="Freeform 101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46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65999"/>
                  </a:schemeClr>
                </a:gs>
                <a:gs pos="100000">
                  <a:srgbClr val="000099">
                    <a:alpha val="65999"/>
                  </a:srgb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320" name="Group 102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321" name="Rectangle 103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2" name="Text Box 104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smtClean="0"/>
                  <a:t>DHCP</a:t>
                </a:r>
              </a:p>
              <a:p>
                <a:pPr algn="ctr">
                  <a:defRPr/>
                </a:pPr>
                <a:r>
                  <a:rPr lang="en-US" sz="1600" smtClean="0"/>
                  <a:t>UDP</a:t>
                </a:r>
              </a:p>
              <a:p>
                <a:pPr algn="ctr">
                  <a:defRPr/>
                </a:pPr>
                <a:r>
                  <a:rPr lang="en-US" sz="1600" smtClean="0"/>
                  <a:t>IP</a:t>
                </a:r>
              </a:p>
              <a:p>
                <a:pPr algn="ctr">
                  <a:defRPr/>
                </a:pPr>
                <a:r>
                  <a:rPr lang="en-US" sz="1600" smtClean="0"/>
                  <a:t>Eth</a:t>
                </a:r>
              </a:p>
              <a:p>
                <a:pPr algn="ctr">
                  <a:defRPr/>
                </a:pPr>
                <a:r>
                  <a:rPr lang="en-US" sz="1600" smtClean="0"/>
                  <a:t>Phy</a:t>
                </a:r>
              </a:p>
            </p:txBody>
          </p:sp>
          <p:sp>
            <p:nvSpPr>
              <p:cNvPr id="323" name="Line 105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4" name="Line 106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5" name="Line 107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6" name="Line 108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327" name="Group 145"/>
          <p:cNvGrpSpPr>
            <a:grpSpLocks/>
          </p:cNvGrpSpPr>
          <p:nvPr/>
        </p:nvGrpSpPr>
        <p:grpSpPr bwMode="auto">
          <a:xfrm>
            <a:off x="803275" y="3694179"/>
            <a:ext cx="544513" cy="244475"/>
            <a:chOff x="844" y="3337"/>
            <a:chExt cx="343" cy="154"/>
          </a:xfrm>
        </p:grpSpPr>
        <p:sp>
          <p:nvSpPr>
            <p:cNvPr id="328" name="Rectangle 146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29" name="Text Box 147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smtClean="0">
                  <a:solidFill>
                    <a:schemeClr val="bg1"/>
                  </a:solidFill>
                </a:rPr>
                <a:t>DHCP</a:t>
              </a:r>
            </a:p>
          </p:txBody>
        </p:sp>
      </p:grpSp>
      <p:grpSp>
        <p:nvGrpSpPr>
          <p:cNvPr id="330" name="Group 44"/>
          <p:cNvGrpSpPr>
            <a:grpSpLocks/>
          </p:cNvGrpSpPr>
          <p:nvPr/>
        </p:nvGrpSpPr>
        <p:grpSpPr bwMode="auto">
          <a:xfrm>
            <a:off x="1195388" y="1597091"/>
            <a:ext cx="976312" cy="1460500"/>
            <a:chOff x="651" y="681"/>
            <a:chExt cx="615" cy="920"/>
          </a:xfrm>
        </p:grpSpPr>
        <p:sp>
          <p:nvSpPr>
            <p:cNvPr id="331" name="Freeform 45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65999"/>
                  </a:schemeClr>
                </a:gs>
                <a:gs pos="100000">
                  <a:srgbClr val="000099">
                    <a:alpha val="65999"/>
                  </a:srgb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332" name="Group 46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333" name="Rectangle 4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4" name="Text Box 48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dirty="0" smtClean="0"/>
                  <a:t>DHCP</a:t>
                </a:r>
              </a:p>
              <a:p>
                <a:pPr algn="ctr">
                  <a:defRPr/>
                </a:pPr>
                <a:r>
                  <a:rPr lang="en-US" sz="1600" dirty="0" smtClean="0"/>
                  <a:t>UDP</a:t>
                </a:r>
              </a:p>
              <a:p>
                <a:pPr algn="ctr">
                  <a:defRPr/>
                </a:pPr>
                <a:r>
                  <a:rPr lang="en-US" sz="1600" dirty="0" smtClean="0"/>
                  <a:t>IP</a:t>
                </a:r>
              </a:p>
              <a:p>
                <a:pPr algn="ctr">
                  <a:defRPr/>
                </a:pPr>
                <a:r>
                  <a:rPr lang="en-US" sz="1600" dirty="0" smtClean="0"/>
                  <a:t>Eth</a:t>
                </a:r>
              </a:p>
              <a:p>
                <a:pPr algn="ctr">
                  <a:defRPr/>
                </a:pPr>
                <a:r>
                  <a:rPr lang="en-US" sz="1600" dirty="0" err="1" smtClean="0"/>
                  <a:t>Phy</a:t>
                </a:r>
                <a:endParaRPr lang="en-US" sz="1600" dirty="0" smtClean="0"/>
              </a:p>
            </p:txBody>
          </p:sp>
          <p:sp>
            <p:nvSpPr>
              <p:cNvPr id="335" name="Line 4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6" name="Line 5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7" name="Line 5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8" name="Line 5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339" name="Group 109"/>
          <p:cNvGrpSpPr>
            <a:grpSpLocks/>
          </p:cNvGrpSpPr>
          <p:nvPr/>
        </p:nvGrpSpPr>
        <p:grpSpPr bwMode="auto">
          <a:xfrm>
            <a:off x="71438" y="1485966"/>
            <a:ext cx="1081087" cy="1217613"/>
            <a:chOff x="1404" y="3105"/>
            <a:chExt cx="681" cy="767"/>
          </a:xfrm>
        </p:grpSpPr>
        <p:grpSp>
          <p:nvGrpSpPr>
            <p:cNvPr id="340" name="Group 110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345" name="Group 111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370" name="Group 112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373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74" name="Text Box 1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smtClean="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sp>
              <p:nvSpPr>
                <p:cNvPr id="371" name="Rectangle 115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72" name="Rectangle 116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46" name="Group 117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364" name="Group 11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368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69" name="Text Box 1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smtClean="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365" name="Group 121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366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67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347" name="Group 124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362" name="Rectangle 125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63" name="Rectangle 126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48" name="Group 127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349" name="Group 128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353" name="Group 129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356" name="Group 1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360" name="Rectangle 1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361" name="Text Box 13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1pPr>
                        <a:lvl2pPr marL="742950" indent="-28575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2pPr>
                        <a:lvl3pPr marL="11430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3pPr>
                        <a:lvl4pPr marL="16002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4pPr>
                        <a:lvl5pPr marL="2057400" indent="-228600"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smtClean="0">
                            <a:solidFill>
                              <a:schemeClr val="bg1"/>
                            </a:solidFill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357" name="Group 13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358" name="Rectangle 1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359" name="Rectangle 1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Arial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354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55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350" name="Rectangle 138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51" name="Rectangle 139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52" name="Rectangle 140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341" name="AutoShape 141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342" name="Group 142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343" name="Rectangle 143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4" name="Text Box 144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solidFill>
                      <a:schemeClr val="bg1"/>
                    </a:solidFill>
                  </a:rPr>
                  <a:t>DHCP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8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69 0.03081 L 0.1533 0.0322 L 0.34896 -0.28446 L -0.04115 -0.28886 " pathEditMode="relative" rAng="0" ptsTypes="AAAA">
                                      <p:cBhvr>
                                        <p:cTn id="17" dur="2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-159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2363</TotalTime>
  <Words>1421</Words>
  <Application>Microsoft Office PowerPoint</Application>
  <PresentationFormat>Apresentação na tela (4:3)</PresentationFormat>
  <Paragraphs>283</Paragraphs>
  <Slides>23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Comic Sans MS</vt:lpstr>
      <vt:lpstr>ＭＳ Ｐゴシック</vt:lpstr>
      <vt:lpstr>Times New Roman</vt:lpstr>
      <vt:lpstr>Wingdings</vt:lpstr>
      <vt:lpstr>ZapfDingbats</vt:lpstr>
      <vt:lpstr>Tema do Office</vt:lpstr>
      <vt:lpstr>Clip</vt:lpstr>
      <vt:lpstr>Redes de Computadores e Aplicações – Camada de Rede (DHCP, NAT, ICMP)</vt:lpstr>
      <vt:lpstr>Configuração de Endereço IP</vt:lpstr>
      <vt:lpstr>DHCP - Objetivos</vt:lpstr>
      <vt:lpstr>DHCP – visão geral</vt:lpstr>
      <vt:lpstr>Cenário DHCP cliente-servidor</vt:lpstr>
      <vt:lpstr>Apresentação do PowerPoint</vt:lpstr>
      <vt:lpstr>DHCP – Informações</vt:lpstr>
      <vt:lpstr>DHCP: exemplo</vt:lpstr>
      <vt:lpstr>DHCP: exemplo</vt:lpstr>
      <vt:lpstr>Apresentação do PowerPoint</vt:lpstr>
      <vt:lpstr>Tradução de endereços na rede (NAT)</vt:lpstr>
      <vt:lpstr>Tradução de endereços na rede (NAT)</vt:lpstr>
      <vt:lpstr>Tradução de endereços na rede (NAT)</vt:lpstr>
      <vt:lpstr>Apresentação do PowerPoint</vt:lpstr>
      <vt:lpstr>Tradução de endereços na rede (NAT)</vt:lpstr>
      <vt:lpstr>Problema de travessia do NAT</vt:lpstr>
      <vt:lpstr>Problema de travessia do NAT</vt:lpstr>
      <vt:lpstr>Apresentação do PowerPoint</vt:lpstr>
      <vt:lpstr>Protocolo de mensagem de controle da Internet ICMP</vt:lpstr>
      <vt:lpstr>Protocolo de mensagem de controle da Internet ICMP</vt:lpstr>
      <vt:lpstr>TRACEROUTE e ICMP</vt:lpstr>
      <vt:lpstr>Apresentação do PowerPoint</vt:lpstr>
      <vt:lpstr>Dúvidas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e Aplicações</dc:title>
  <dc:creator>Igor</dc:creator>
  <cp:lastModifiedBy>igor carvalho alves</cp:lastModifiedBy>
  <cp:revision>180</cp:revision>
  <dcterms:created xsi:type="dcterms:W3CDTF">2014-04-07T23:47:18Z</dcterms:created>
  <dcterms:modified xsi:type="dcterms:W3CDTF">2015-09-23T10:36:43Z</dcterms:modified>
</cp:coreProperties>
</file>