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377" r:id="rId3"/>
    <p:sldId id="378" r:id="rId4"/>
    <p:sldId id="379" r:id="rId5"/>
    <p:sldId id="380" r:id="rId6"/>
    <p:sldId id="381" r:id="rId7"/>
    <p:sldId id="382" r:id="rId8"/>
    <p:sldId id="383" r:id="rId9"/>
    <p:sldId id="384" r:id="rId10"/>
    <p:sldId id="376" r:id="rId11"/>
    <p:sldId id="385" r:id="rId12"/>
    <p:sldId id="386" r:id="rId13"/>
    <p:sldId id="387" r:id="rId14"/>
    <p:sldId id="388" r:id="rId15"/>
    <p:sldId id="389" r:id="rId16"/>
    <p:sldId id="390" r:id="rId17"/>
    <p:sldId id="391" r:id="rId18"/>
    <p:sldId id="392" r:id="rId19"/>
    <p:sldId id="393" r:id="rId20"/>
    <p:sldId id="394" r:id="rId21"/>
    <p:sldId id="395" r:id="rId22"/>
    <p:sldId id="396" r:id="rId23"/>
    <p:sldId id="337" r:id="rId2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00" autoAdjust="0"/>
    <p:restoredTop sz="78417" autoAdjust="0"/>
  </p:normalViewPr>
  <p:slideViewPr>
    <p:cSldViewPr>
      <p:cViewPr varScale="1">
        <p:scale>
          <a:sx n="58" d="100"/>
          <a:sy n="58" d="100"/>
        </p:scale>
        <p:origin x="1872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686A19-9ECB-4E74-9F2B-19D2A747A362}" type="datetimeFigureOut">
              <a:rPr lang="pt-BR" smtClean="0"/>
              <a:pPr/>
              <a:t>23/09/2015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6526D1-5A41-482B-BE16-C718C54D28E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585199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9C5C4-AB8C-42D6-B2BF-72BACE1EBA33}" type="datetimeFigureOut">
              <a:rPr lang="pt-BR" smtClean="0"/>
              <a:pPr/>
              <a:t>23/09/2015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7C98D-4181-4400-8D24-E440DAB55FE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9C5C4-AB8C-42D6-B2BF-72BACE1EBA33}" type="datetimeFigureOut">
              <a:rPr lang="pt-BR" smtClean="0"/>
              <a:pPr/>
              <a:t>23/09/2015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7C98D-4181-4400-8D24-E440DAB55FE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9C5C4-AB8C-42D6-B2BF-72BACE1EBA33}" type="datetimeFigureOut">
              <a:rPr lang="pt-BR" smtClean="0"/>
              <a:pPr/>
              <a:t>23/09/2015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7C98D-4181-4400-8D24-E440DAB55FE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9C5C4-AB8C-42D6-B2BF-72BACE1EBA33}" type="datetimeFigureOut">
              <a:rPr lang="pt-BR" smtClean="0"/>
              <a:pPr/>
              <a:t>23/09/2015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7C98D-4181-4400-8D24-E440DAB55FE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9C5C4-AB8C-42D6-B2BF-72BACE1EBA33}" type="datetimeFigureOut">
              <a:rPr lang="pt-BR" smtClean="0"/>
              <a:pPr/>
              <a:t>23/09/2015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7C98D-4181-4400-8D24-E440DAB55FE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9C5C4-AB8C-42D6-B2BF-72BACE1EBA33}" type="datetimeFigureOut">
              <a:rPr lang="pt-BR" smtClean="0"/>
              <a:pPr/>
              <a:t>23/09/2015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7C98D-4181-4400-8D24-E440DAB55FE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9C5C4-AB8C-42D6-B2BF-72BACE1EBA33}" type="datetimeFigureOut">
              <a:rPr lang="pt-BR" smtClean="0"/>
              <a:pPr/>
              <a:t>23/09/2015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7C98D-4181-4400-8D24-E440DAB55FE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9C5C4-AB8C-42D6-B2BF-72BACE1EBA33}" type="datetimeFigureOut">
              <a:rPr lang="pt-BR" smtClean="0"/>
              <a:pPr/>
              <a:t>23/09/2015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7C98D-4181-4400-8D24-E440DAB55FE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9C5C4-AB8C-42D6-B2BF-72BACE1EBA33}" type="datetimeFigureOut">
              <a:rPr lang="pt-BR" smtClean="0"/>
              <a:pPr/>
              <a:t>23/09/2015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7C98D-4181-4400-8D24-E440DAB55FE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9C5C4-AB8C-42D6-B2BF-72BACE1EBA33}" type="datetimeFigureOut">
              <a:rPr lang="pt-BR" smtClean="0"/>
              <a:pPr/>
              <a:t>23/09/2015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7C98D-4181-4400-8D24-E440DAB55FE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9C5C4-AB8C-42D6-B2BF-72BACE1EBA33}" type="datetimeFigureOut">
              <a:rPr lang="pt-BR" smtClean="0"/>
              <a:pPr/>
              <a:t>23/09/2015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7C98D-4181-4400-8D24-E440DAB55FE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A9C5C4-AB8C-42D6-B2BF-72BACE1EBA33}" type="datetimeFigureOut">
              <a:rPr lang="pt-BR" smtClean="0"/>
              <a:pPr/>
              <a:t>23/09/2015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37C98D-4181-4400-8D24-E440DAB55FE8}" type="slidenum">
              <a:rPr lang="pt-BR" smtClean="0"/>
              <a:pPr/>
              <a:t>‹nº›</a:t>
            </a:fld>
            <a:endParaRPr lang="pt-BR"/>
          </a:p>
        </p:txBody>
      </p:sp>
      <p:pic>
        <p:nvPicPr>
          <p:cNvPr id="3075" name="Picture 3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143625" y="3981450"/>
            <a:ext cx="3000375" cy="287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6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143875" y="2348880"/>
            <a:ext cx="1000125" cy="206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image" Target="../media/image10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image" Target="../media/image10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1.bin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0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0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6.bin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0.wmf"/><Relationship Id="rId9" Type="http://schemas.openxmlformats.org/officeDocument/2006/relationships/image" Target="../media/image12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Redes de </a:t>
            </a:r>
            <a:r>
              <a:rPr lang="pt-BR" dirty="0"/>
              <a:t>C</a:t>
            </a:r>
            <a:r>
              <a:rPr lang="pt-BR" dirty="0" smtClean="0"/>
              <a:t>omputadores e Aplicações – Camada de Rede</a:t>
            </a:r>
            <a:r>
              <a:rPr lang="pt-BR" smtClean="0"/>
              <a:t/>
            </a:r>
            <a:br>
              <a:rPr lang="pt-BR" smtClean="0"/>
            </a:br>
            <a:r>
              <a:rPr lang="pt-BR" smtClean="0"/>
              <a:t>(DHCP, NAT, ICMP)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IGOR ALVES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ZapfDingbats" pitchFamily="82" charset="0"/>
              <a:buNone/>
            </a:pPr>
            <a:r>
              <a:rPr lang="pt-BR" u="sng" dirty="0">
                <a:solidFill>
                  <a:schemeClr val="accent2"/>
                </a:solidFill>
              </a:rPr>
              <a:t>P:</a:t>
            </a:r>
            <a:r>
              <a:rPr lang="pt-BR" dirty="0"/>
              <a:t> Como um provedor IP consegue um bloco de endereços?</a:t>
            </a:r>
          </a:p>
          <a:p>
            <a:pPr>
              <a:buFont typeface="ZapfDingbats" pitchFamily="82" charset="0"/>
              <a:buNone/>
            </a:pPr>
            <a:r>
              <a:rPr lang="pt-BR" u="sng" dirty="0">
                <a:solidFill>
                  <a:schemeClr val="accent2"/>
                </a:solidFill>
              </a:rPr>
              <a:t>R:</a:t>
            </a:r>
            <a:r>
              <a:rPr lang="pt-BR" sz="2400" dirty="0">
                <a:solidFill>
                  <a:srgbClr val="FF0000"/>
                </a:solidFill>
              </a:rPr>
              <a:t> ICANN</a:t>
            </a:r>
            <a:r>
              <a:rPr lang="pt-BR" sz="2400" dirty="0"/>
              <a:t>: </a:t>
            </a:r>
            <a:r>
              <a:rPr lang="pt-BR" sz="2400" dirty="0">
                <a:solidFill>
                  <a:srgbClr val="FF0000"/>
                </a:solidFill>
              </a:rPr>
              <a:t>I</a:t>
            </a:r>
            <a:r>
              <a:rPr lang="pt-BR" sz="2400" dirty="0"/>
              <a:t>nternet </a:t>
            </a:r>
            <a:r>
              <a:rPr lang="pt-BR" sz="2400" dirty="0">
                <a:solidFill>
                  <a:srgbClr val="FF0000"/>
                </a:solidFill>
              </a:rPr>
              <a:t>C</a:t>
            </a:r>
            <a:r>
              <a:rPr lang="pt-BR" sz="2400" dirty="0"/>
              <a:t>orporation for </a:t>
            </a:r>
            <a:r>
              <a:rPr lang="pt-BR" sz="2400" dirty="0" err="1">
                <a:solidFill>
                  <a:srgbClr val="FF0000"/>
                </a:solidFill>
              </a:rPr>
              <a:t>A</a:t>
            </a:r>
            <a:r>
              <a:rPr lang="pt-BR" sz="2400" dirty="0" err="1"/>
              <a:t>ssigned</a:t>
            </a:r>
            <a:r>
              <a:rPr lang="pt-BR" sz="2400" dirty="0"/>
              <a:t> </a:t>
            </a:r>
          </a:p>
          <a:p>
            <a:pPr>
              <a:buFont typeface="ZapfDingbats" pitchFamily="82" charset="0"/>
              <a:buNone/>
            </a:pPr>
            <a:r>
              <a:rPr lang="pt-BR" sz="2400" dirty="0"/>
              <a:t>     </a:t>
            </a:r>
            <a:r>
              <a:rPr lang="pt-BR" sz="2400" dirty="0" err="1">
                <a:solidFill>
                  <a:srgbClr val="FF0000"/>
                </a:solidFill>
              </a:rPr>
              <a:t>N</a:t>
            </a:r>
            <a:r>
              <a:rPr lang="pt-BR" sz="2400" dirty="0" err="1"/>
              <a:t>ames</a:t>
            </a:r>
            <a:r>
              <a:rPr lang="pt-BR" sz="2400" dirty="0"/>
              <a:t> </a:t>
            </a:r>
            <a:r>
              <a:rPr lang="pt-BR" sz="2400" dirty="0" err="1"/>
              <a:t>and</a:t>
            </a:r>
            <a:r>
              <a:rPr lang="pt-BR" sz="2400" dirty="0"/>
              <a:t> </a:t>
            </a:r>
            <a:r>
              <a:rPr lang="pt-BR" sz="2400" dirty="0" err="1">
                <a:solidFill>
                  <a:srgbClr val="FF0000"/>
                </a:solidFill>
              </a:rPr>
              <a:t>N</a:t>
            </a:r>
            <a:r>
              <a:rPr lang="pt-BR" sz="2400" dirty="0" err="1"/>
              <a:t>umbers</a:t>
            </a:r>
            <a:r>
              <a:rPr lang="pt-BR" sz="2400" dirty="0"/>
              <a:t> (www.icann.org.br)</a:t>
            </a:r>
          </a:p>
          <a:p>
            <a:pPr lvl="1"/>
            <a:r>
              <a:rPr lang="pt-BR" dirty="0"/>
              <a:t>aloca endereços</a:t>
            </a:r>
          </a:p>
          <a:p>
            <a:pPr lvl="1"/>
            <a:r>
              <a:rPr lang="pt-BR" dirty="0"/>
              <a:t>gerencia DNS</a:t>
            </a:r>
          </a:p>
          <a:p>
            <a:pPr lvl="1"/>
            <a:r>
              <a:rPr lang="pt-BR" dirty="0"/>
              <a:t>aloca nomes de domínio, resolve disputas</a:t>
            </a:r>
          </a:p>
          <a:p>
            <a:pPr lvl="1"/>
            <a:endParaRPr lang="pt-BR" dirty="0"/>
          </a:p>
          <a:p>
            <a:pPr lvl="1">
              <a:buFont typeface="ZapfDingbats" pitchFamily="82" charset="0"/>
              <a:buNone/>
            </a:pPr>
            <a:r>
              <a:rPr lang="pt-BR" dirty="0"/>
              <a:t>Através da IANA </a:t>
            </a:r>
            <a:r>
              <a:rPr lang="pt-BR" i="1" dirty="0"/>
              <a:t>(Internet </a:t>
            </a:r>
            <a:r>
              <a:rPr lang="pt-BR" i="1" dirty="0" err="1"/>
              <a:t>Assigned</a:t>
            </a:r>
            <a:r>
              <a:rPr lang="pt-BR" i="1" dirty="0"/>
              <a:t> </a:t>
            </a:r>
            <a:r>
              <a:rPr lang="pt-BR" i="1" dirty="0" err="1"/>
              <a:t>Numbers</a:t>
            </a:r>
            <a:r>
              <a:rPr lang="pt-BR" i="1" dirty="0"/>
              <a:t> </a:t>
            </a:r>
            <a:r>
              <a:rPr lang="pt-BR" i="1" dirty="0" err="1"/>
              <a:t>Authority</a:t>
            </a:r>
            <a:r>
              <a:rPr lang="pt-BR" i="1" dirty="0"/>
              <a:t>)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50451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Tradução de endereços na rede (NAT)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Freeform 2"/>
          <p:cNvSpPr>
            <a:spLocks/>
          </p:cNvSpPr>
          <p:nvPr/>
        </p:nvSpPr>
        <p:spPr bwMode="auto">
          <a:xfrm>
            <a:off x="4152900" y="1871663"/>
            <a:ext cx="3738563" cy="2697162"/>
          </a:xfrm>
          <a:custGeom>
            <a:avLst/>
            <a:gdLst>
              <a:gd name="T0" fmla="*/ 2147483647 w 2355"/>
              <a:gd name="T1" fmla="*/ 2147483647 h 1699"/>
              <a:gd name="T2" fmla="*/ 2147483647 w 2355"/>
              <a:gd name="T3" fmla="*/ 2147483647 h 1699"/>
              <a:gd name="T4" fmla="*/ 2147483647 w 2355"/>
              <a:gd name="T5" fmla="*/ 2147483647 h 1699"/>
              <a:gd name="T6" fmla="*/ 2147483647 w 2355"/>
              <a:gd name="T7" fmla="*/ 2147483647 h 1699"/>
              <a:gd name="T8" fmla="*/ 2147483647 w 2355"/>
              <a:gd name="T9" fmla="*/ 2147483647 h 1699"/>
              <a:gd name="T10" fmla="*/ 2147483647 w 2355"/>
              <a:gd name="T11" fmla="*/ 2147483647 h 1699"/>
              <a:gd name="T12" fmla="*/ 2147483647 w 2355"/>
              <a:gd name="T13" fmla="*/ 2147483647 h 1699"/>
              <a:gd name="T14" fmla="*/ 2147483647 w 2355"/>
              <a:gd name="T15" fmla="*/ 2147483647 h 1699"/>
              <a:gd name="T16" fmla="*/ 2147483647 w 2355"/>
              <a:gd name="T17" fmla="*/ 2147483647 h 1699"/>
              <a:gd name="T18" fmla="*/ 2147483647 w 2355"/>
              <a:gd name="T19" fmla="*/ 2147483647 h 1699"/>
              <a:gd name="T20" fmla="*/ 2147483647 w 2355"/>
              <a:gd name="T21" fmla="*/ 2147483647 h 1699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355"/>
              <a:gd name="T34" fmla="*/ 0 h 1699"/>
              <a:gd name="T35" fmla="*/ 2355 w 2355"/>
              <a:gd name="T36" fmla="*/ 1699 h 1699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355" h="1699">
                <a:moveTo>
                  <a:pt x="349" y="761"/>
                </a:moveTo>
                <a:cubicBezTo>
                  <a:pt x="587" y="729"/>
                  <a:pt x="1414" y="820"/>
                  <a:pt x="1651" y="732"/>
                </a:cubicBezTo>
                <a:cubicBezTo>
                  <a:pt x="1888" y="644"/>
                  <a:pt x="1710" y="351"/>
                  <a:pt x="1773" y="230"/>
                </a:cubicBezTo>
                <a:cubicBezTo>
                  <a:pt x="1836" y="109"/>
                  <a:pt x="1947" y="16"/>
                  <a:pt x="2029" y="8"/>
                </a:cubicBezTo>
                <a:cubicBezTo>
                  <a:pt x="2111" y="0"/>
                  <a:pt x="2213" y="27"/>
                  <a:pt x="2267" y="183"/>
                </a:cubicBezTo>
                <a:cubicBezTo>
                  <a:pt x="2321" y="339"/>
                  <a:pt x="2355" y="707"/>
                  <a:pt x="2355" y="942"/>
                </a:cubicBezTo>
                <a:cubicBezTo>
                  <a:pt x="2355" y="1177"/>
                  <a:pt x="2353" y="1485"/>
                  <a:pt x="2267" y="1592"/>
                </a:cubicBezTo>
                <a:cubicBezTo>
                  <a:pt x="2181" y="1699"/>
                  <a:pt x="1939" y="1680"/>
                  <a:pt x="1840" y="1586"/>
                </a:cubicBezTo>
                <a:cubicBezTo>
                  <a:pt x="1741" y="1492"/>
                  <a:pt x="1940" y="1135"/>
                  <a:pt x="1670" y="1025"/>
                </a:cubicBezTo>
                <a:cubicBezTo>
                  <a:pt x="1400" y="915"/>
                  <a:pt x="440" y="967"/>
                  <a:pt x="220" y="923"/>
                </a:cubicBezTo>
                <a:cubicBezTo>
                  <a:pt x="0" y="879"/>
                  <a:pt x="127" y="795"/>
                  <a:pt x="349" y="761"/>
                </a:cubicBezTo>
                <a:close/>
              </a:path>
            </a:pathLst>
          </a:custGeom>
          <a:solidFill>
            <a:srgbClr val="66CC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0" y="2638425"/>
            <a:ext cx="3825875" cy="1355725"/>
          </a:xfrm>
          <a:custGeom>
            <a:avLst/>
            <a:gdLst>
              <a:gd name="T0" fmla="*/ 2147483647 w 2269"/>
              <a:gd name="T1" fmla="*/ 2147483647 h 854"/>
              <a:gd name="T2" fmla="*/ 2147483647 w 2269"/>
              <a:gd name="T3" fmla="*/ 2147483647 h 854"/>
              <a:gd name="T4" fmla="*/ 2147483647 w 2269"/>
              <a:gd name="T5" fmla="*/ 2147483647 h 854"/>
              <a:gd name="T6" fmla="*/ 2147483647 w 2269"/>
              <a:gd name="T7" fmla="*/ 2147483647 h 854"/>
              <a:gd name="T8" fmla="*/ 2147483647 w 2269"/>
              <a:gd name="T9" fmla="*/ 2147483647 h 854"/>
              <a:gd name="T10" fmla="*/ 2147483647 w 2269"/>
              <a:gd name="T11" fmla="*/ 2147483647 h 854"/>
              <a:gd name="T12" fmla="*/ 2147483647 w 2269"/>
              <a:gd name="T13" fmla="*/ 2147483647 h 85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269"/>
              <a:gd name="T22" fmla="*/ 0 h 854"/>
              <a:gd name="T23" fmla="*/ 2269 w 2269"/>
              <a:gd name="T24" fmla="*/ 854 h 85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269" h="854">
                <a:moveTo>
                  <a:pt x="1888" y="285"/>
                </a:moveTo>
                <a:cubicBezTo>
                  <a:pt x="1622" y="258"/>
                  <a:pt x="723" y="317"/>
                  <a:pt x="418" y="283"/>
                </a:cubicBezTo>
                <a:cubicBezTo>
                  <a:pt x="113" y="249"/>
                  <a:pt x="120" y="0"/>
                  <a:pt x="60" y="83"/>
                </a:cubicBezTo>
                <a:cubicBezTo>
                  <a:pt x="0" y="166"/>
                  <a:pt x="8" y="708"/>
                  <a:pt x="60" y="781"/>
                </a:cubicBezTo>
                <a:cubicBezTo>
                  <a:pt x="112" y="854"/>
                  <a:pt x="48" y="575"/>
                  <a:pt x="374" y="519"/>
                </a:cubicBezTo>
                <a:cubicBezTo>
                  <a:pt x="700" y="463"/>
                  <a:pt x="1765" y="486"/>
                  <a:pt x="2017" y="447"/>
                </a:cubicBezTo>
                <a:cubicBezTo>
                  <a:pt x="2269" y="408"/>
                  <a:pt x="2110" y="319"/>
                  <a:pt x="1888" y="285"/>
                </a:cubicBezTo>
                <a:close/>
              </a:path>
            </a:pathLst>
          </a:custGeom>
          <a:gradFill rotWithShape="1">
            <a:gsLst>
              <a:gs pos="0">
                <a:srgbClr val="FFFFFF">
                  <a:alpha val="98000"/>
                </a:srgbClr>
              </a:gs>
              <a:gs pos="100000">
                <a:srgbClr val="66CCFF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7181850" y="2182813"/>
          <a:ext cx="555625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5" name="Clip" r:id="rId3" imgW="1305000" imgH="1085760" progId="MS_ClipArt_Gallery.2">
                  <p:embed/>
                </p:oleObj>
              </mc:Choice>
              <mc:Fallback>
                <p:oleObj name="Clip" r:id="rId3" imgW="1305000" imgH="108576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81850" y="2182813"/>
                        <a:ext cx="555625" cy="463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7231063" y="2971800"/>
          <a:ext cx="579437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6" name="Clip" r:id="rId5" imgW="1305000" imgH="1085760" progId="MS_ClipArt_Gallery.2">
                  <p:embed/>
                </p:oleObj>
              </mc:Choice>
              <mc:Fallback>
                <p:oleObj name="Clip" r:id="rId5" imgW="1305000" imgH="108576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1063" y="2971800"/>
                        <a:ext cx="579437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7202488" y="3736975"/>
          <a:ext cx="563562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7" name="Clip" r:id="rId6" imgW="1305000" imgH="1085760" progId="MS_ClipArt_Gallery.2">
                  <p:embed/>
                </p:oleObj>
              </mc:Choice>
              <mc:Fallback>
                <p:oleObj name="Clip" r:id="rId6" imgW="1305000" imgH="108576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02488" y="3736975"/>
                        <a:ext cx="563562" cy="469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Line 8"/>
          <p:cNvSpPr>
            <a:spLocks noChangeShapeType="1"/>
          </p:cNvSpPr>
          <p:nvPr/>
        </p:nvSpPr>
        <p:spPr bwMode="auto">
          <a:xfrm>
            <a:off x="4267200" y="3194050"/>
            <a:ext cx="3025775" cy="6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pt-BR"/>
          </a:p>
        </p:txBody>
      </p:sp>
      <p:sp>
        <p:nvSpPr>
          <p:cNvPr id="10" name="Line 9"/>
          <p:cNvSpPr>
            <a:spLocks noChangeShapeType="1"/>
          </p:cNvSpPr>
          <p:nvPr/>
        </p:nvSpPr>
        <p:spPr bwMode="auto">
          <a:xfrm flipH="1">
            <a:off x="7102475" y="2451100"/>
            <a:ext cx="9525" cy="14922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pt-BR"/>
          </a:p>
        </p:txBody>
      </p:sp>
      <p:sp>
        <p:nvSpPr>
          <p:cNvPr id="11" name="Line 10"/>
          <p:cNvSpPr>
            <a:spLocks noChangeShapeType="1"/>
          </p:cNvSpPr>
          <p:nvPr/>
        </p:nvSpPr>
        <p:spPr bwMode="auto">
          <a:xfrm>
            <a:off x="7107238" y="2446338"/>
            <a:ext cx="133350" cy="6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pt-BR"/>
          </a:p>
        </p:txBody>
      </p:sp>
      <p:sp>
        <p:nvSpPr>
          <p:cNvPr id="12" name="Line 11"/>
          <p:cNvSpPr>
            <a:spLocks noChangeShapeType="1"/>
          </p:cNvSpPr>
          <p:nvPr/>
        </p:nvSpPr>
        <p:spPr bwMode="auto">
          <a:xfrm flipV="1">
            <a:off x="7113588" y="3951288"/>
            <a:ext cx="1714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pt-BR"/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7732713" y="2181225"/>
            <a:ext cx="8921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1600"/>
              <a:t>10.0.0.1</a:t>
            </a: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7859713" y="2949575"/>
            <a:ext cx="9239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1600"/>
              <a:t>10.0.0.2</a:t>
            </a: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7821613" y="3844925"/>
            <a:ext cx="9239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1600"/>
              <a:t>10.0.0.3</a:t>
            </a:r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4217988" y="2771775"/>
            <a:ext cx="9239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1600"/>
              <a:t>10.0.0.4</a:t>
            </a:r>
          </a:p>
        </p:txBody>
      </p:sp>
      <p:sp>
        <p:nvSpPr>
          <p:cNvPr id="17" name="Line 16"/>
          <p:cNvSpPr>
            <a:spLocks noChangeShapeType="1"/>
          </p:cNvSpPr>
          <p:nvPr/>
        </p:nvSpPr>
        <p:spPr bwMode="auto">
          <a:xfrm flipH="1">
            <a:off x="4341813" y="3022600"/>
            <a:ext cx="85725" cy="128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pt-BR"/>
          </a:p>
        </p:txBody>
      </p:sp>
      <p:sp>
        <p:nvSpPr>
          <p:cNvPr id="18" name="Text Box 17"/>
          <p:cNvSpPr txBox="1">
            <a:spLocks noChangeArrowheads="1"/>
          </p:cNvSpPr>
          <p:nvPr/>
        </p:nvSpPr>
        <p:spPr bwMode="auto">
          <a:xfrm>
            <a:off x="2379663" y="3328988"/>
            <a:ext cx="1295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1600"/>
              <a:t>138.76.29.7</a:t>
            </a:r>
          </a:p>
        </p:txBody>
      </p:sp>
      <p:sp>
        <p:nvSpPr>
          <p:cNvPr id="19" name="Line 18"/>
          <p:cNvSpPr>
            <a:spLocks noChangeShapeType="1"/>
          </p:cNvSpPr>
          <p:nvPr/>
        </p:nvSpPr>
        <p:spPr bwMode="auto">
          <a:xfrm flipH="1">
            <a:off x="3602038" y="3260725"/>
            <a:ext cx="85725" cy="128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/>
          <a:lstStyle/>
          <a:p>
            <a:endParaRPr lang="pt-BR"/>
          </a:p>
        </p:txBody>
      </p:sp>
      <p:grpSp>
        <p:nvGrpSpPr>
          <p:cNvPr id="20" name="Group 19"/>
          <p:cNvGrpSpPr>
            <a:grpSpLocks/>
          </p:cNvGrpSpPr>
          <p:nvPr/>
        </p:nvGrpSpPr>
        <p:grpSpPr bwMode="auto">
          <a:xfrm>
            <a:off x="3746500" y="3054350"/>
            <a:ext cx="555625" cy="307975"/>
            <a:chOff x="3600" y="219"/>
            <a:chExt cx="360" cy="175"/>
          </a:xfrm>
        </p:grpSpPr>
        <p:sp>
          <p:nvSpPr>
            <p:cNvPr id="21" name="Oval 20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2" name="Line 21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3" name="Line 22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4" name="Rectangle 23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pt-BR" sz="2400">
                <a:latin typeface="Times New Roman" pitchFamily="18" charset="0"/>
              </a:endParaRPr>
            </a:p>
          </p:txBody>
        </p:sp>
        <p:sp>
          <p:nvSpPr>
            <p:cNvPr id="25" name="Oval 24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grpSp>
          <p:nvGrpSpPr>
            <p:cNvPr id="26" name="Group 25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31" name="Line 26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32" name="Line 27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33" name="Line 28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</p:grpSp>
        <p:grpSp>
          <p:nvGrpSpPr>
            <p:cNvPr id="27" name="Group 29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28" name="Line 30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9" name="Line 31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30" name="Line 32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</p:grpSp>
      </p:grpSp>
      <p:sp>
        <p:nvSpPr>
          <p:cNvPr id="34" name="Line 33"/>
          <p:cNvSpPr>
            <a:spLocks noChangeShapeType="1"/>
          </p:cNvSpPr>
          <p:nvPr/>
        </p:nvSpPr>
        <p:spPr bwMode="auto">
          <a:xfrm>
            <a:off x="706438" y="3222625"/>
            <a:ext cx="3025775" cy="6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pt-BR"/>
          </a:p>
        </p:txBody>
      </p:sp>
      <p:sp>
        <p:nvSpPr>
          <p:cNvPr id="35" name="Text Box 34"/>
          <p:cNvSpPr txBox="1">
            <a:spLocks noChangeArrowheads="1"/>
          </p:cNvSpPr>
          <p:nvPr/>
        </p:nvSpPr>
        <p:spPr bwMode="auto">
          <a:xfrm>
            <a:off x="4768850" y="1679575"/>
            <a:ext cx="21844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BR"/>
              <a:t>rede local</a:t>
            </a:r>
          </a:p>
          <a:p>
            <a:pPr algn="ctr"/>
            <a:r>
              <a:rPr lang="pt-BR"/>
              <a:t>(e.x., rede caseira)</a:t>
            </a:r>
          </a:p>
          <a:p>
            <a:pPr algn="ctr"/>
            <a:r>
              <a:rPr lang="pt-BR"/>
              <a:t>10.0.0/24</a:t>
            </a:r>
          </a:p>
        </p:txBody>
      </p:sp>
      <p:sp>
        <p:nvSpPr>
          <p:cNvPr id="36" name="Line 35"/>
          <p:cNvSpPr>
            <a:spLocks noChangeShapeType="1"/>
          </p:cNvSpPr>
          <p:nvPr/>
        </p:nvSpPr>
        <p:spPr bwMode="auto">
          <a:xfrm>
            <a:off x="6985000" y="1900238"/>
            <a:ext cx="13858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pt-BR"/>
          </a:p>
        </p:txBody>
      </p:sp>
      <p:sp>
        <p:nvSpPr>
          <p:cNvPr id="37" name="Line 36"/>
          <p:cNvSpPr>
            <a:spLocks noChangeShapeType="1"/>
          </p:cNvSpPr>
          <p:nvPr/>
        </p:nvSpPr>
        <p:spPr bwMode="auto">
          <a:xfrm>
            <a:off x="4033838" y="1760538"/>
            <a:ext cx="0" cy="1081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pt-BR"/>
          </a:p>
        </p:txBody>
      </p:sp>
      <p:sp>
        <p:nvSpPr>
          <p:cNvPr id="38" name="Line 37"/>
          <p:cNvSpPr>
            <a:spLocks noChangeShapeType="1"/>
          </p:cNvSpPr>
          <p:nvPr/>
        </p:nvSpPr>
        <p:spPr bwMode="auto">
          <a:xfrm flipH="1" flipV="1">
            <a:off x="4173538" y="1887538"/>
            <a:ext cx="898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pt-BR"/>
          </a:p>
        </p:txBody>
      </p:sp>
      <p:sp>
        <p:nvSpPr>
          <p:cNvPr id="39" name="Line 38"/>
          <p:cNvSpPr>
            <a:spLocks noChangeShapeType="1"/>
          </p:cNvSpPr>
          <p:nvPr/>
        </p:nvSpPr>
        <p:spPr bwMode="auto">
          <a:xfrm>
            <a:off x="2578100" y="1900238"/>
            <a:ext cx="13858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pt-BR"/>
          </a:p>
        </p:txBody>
      </p:sp>
      <p:sp>
        <p:nvSpPr>
          <p:cNvPr id="40" name="Line 39"/>
          <p:cNvSpPr>
            <a:spLocks noChangeShapeType="1"/>
          </p:cNvSpPr>
          <p:nvPr/>
        </p:nvSpPr>
        <p:spPr bwMode="auto">
          <a:xfrm flipH="1" flipV="1">
            <a:off x="766763" y="1887538"/>
            <a:ext cx="898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pt-BR"/>
          </a:p>
        </p:txBody>
      </p:sp>
      <p:sp>
        <p:nvSpPr>
          <p:cNvPr id="41" name="Text Box 40"/>
          <p:cNvSpPr txBox="1">
            <a:spLocks noChangeArrowheads="1"/>
          </p:cNvSpPr>
          <p:nvPr/>
        </p:nvSpPr>
        <p:spPr bwMode="auto">
          <a:xfrm>
            <a:off x="1571625" y="1666875"/>
            <a:ext cx="1123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BR"/>
              <a:t>resto da</a:t>
            </a:r>
          </a:p>
          <a:p>
            <a:pPr algn="ctr"/>
            <a:r>
              <a:rPr lang="pt-BR"/>
              <a:t>Internet</a:t>
            </a:r>
          </a:p>
        </p:txBody>
      </p:sp>
      <p:sp>
        <p:nvSpPr>
          <p:cNvPr id="42" name="Line 41"/>
          <p:cNvSpPr>
            <a:spLocks noChangeShapeType="1"/>
          </p:cNvSpPr>
          <p:nvPr/>
        </p:nvSpPr>
        <p:spPr bwMode="auto">
          <a:xfrm flipH="1" flipV="1">
            <a:off x="2819400" y="3644900"/>
            <a:ext cx="11113" cy="7889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pt-BR"/>
          </a:p>
        </p:txBody>
      </p:sp>
      <p:sp>
        <p:nvSpPr>
          <p:cNvPr id="43" name="Text Box 42"/>
          <p:cNvSpPr txBox="1">
            <a:spLocks noChangeArrowheads="1"/>
          </p:cNvSpPr>
          <p:nvPr/>
        </p:nvSpPr>
        <p:spPr bwMode="auto">
          <a:xfrm>
            <a:off x="4291013" y="4414838"/>
            <a:ext cx="393382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2000"/>
              <a:t>Datagramas com origem ou</a:t>
            </a:r>
          </a:p>
          <a:p>
            <a:pPr algn="ctr"/>
            <a:r>
              <a:rPr lang="pt-BR" sz="2000"/>
              <a:t>destino nesta rede usam endereços 10.0.0/24 para origem e destino (como usual)</a:t>
            </a:r>
          </a:p>
        </p:txBody>
      </p:sp>
      <p:sp>
        <p:nvSpPr>
          <p:cNvPr id="44" name="Line 43"/>
          <p:cNvSpPr>
            <a:spLocks noChangeShapeType="1"/>
          </p:cNvSpPr>
          <p:nvPr/>
        </p:nvSpPr>
        <p:spPr bwMode="auto">
          <a:xfrm flipH="1" flipV="1">
            <a:off x="5838825" y="3451225"/>
            <a:ext cx="11113" cy="996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pt-BR"/>
          </a:p>
        </p:txBody>
      </p:sp>
      <p:sp>
        <p:nvSpPr>
          <p:cNvPr id="45" name="Text Box 44"/>
          <p:cNvSpPr txBox="1">
            <a:spLocks noChangeArrowheads="1"/>
          </p:cNvSpPr>
          <p:nvPr/>
        </p:nvSpPr>
        <p:spPr bwMode="auto">
          <a:xfrm>
            <a:off x="0" y="4424363"/>
            <a:ext cx="4237038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2000" i="1">
                <a:solidFill>
                  <a:srgbClr val="FF0000"/>
                </a:solidFill>
              </a:rPr>
              <a:t>Todos</a:t>
            </a:r>
            <a:r>
              <a:rPr lang="pt-BR" sz="2000"/>
              <a:t> os datagramas </a:t>
            </a:r>
            <a:r>
              <a:rPr lang="pt-BR" sz="2000" i="1">
                <a:solidFill>
                  <a:srgbClr val="FF0000"/>
                </a:solidFill>
              </a:rPr>
              <a:t>deixando</a:t>
            </a:r>
            <a:r>
              <a:rPr lang="pt-BR" sz="2000"/>
              <a:t> a rede local têm o </a:t>
            </a:r>
            <a:r>
              <a:rPr lang="pt-BR" sz="2000">
                <a:solidFill>
                  <a:srgbClr val="FF0000"/>
                </a:solidFill>
              </a:rPr>
              <a:t>mesmo</a:t>
            </a:r>
            <a:r>
              <a:rPr lang="pt-BR" sz="2000"/>
              <a:t> único endereço IP NAT origem: 138.76.29.7, e diferentes números de porta origem</a:t>
            </a:r>
          </a:p>
        </p:txBody>
      </p:sp>
    </p:spTree>
    <p:extLst>
      <p:ext uri="{BB962C8B-B14F-4D97-AF65-F5344CB8AC3E}">
        <p14:creationId xmlns:p14="http://schemas.microsoft.com/office/powerpoint/2010/main" val="20539607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Tradução de endereços na rede (NAT)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pt-BR" sz="2400" dirty="0">
                <a:solidFill>
                  <a:srgbClr val="FF0000"/>
                </a:solidFill>
              </a:rPr>
              <a:t>Motivação:</a:t>
            </a:r>
            <a:r>
              <a:rPr lang="pt-BR" sz="2400" dirty="0"/>
              <a:t> a rede local usa apenas um endereço IP, no que concerne ao mundo exterior:</a:t>
            </a:r>
          </a:p>
          <a:p>
            <a:pPr lvl="1">
              <a:lnSpc>
                <a:spcPct val="90000"/>
              </a:lnSpc>
            </a:pPr>
            <a:r>
              <a:rPr lang="pt-BR" dirty="0"/>
              <a:t>não há necessidade de alocar faixas de endereços do ISP: </a:t>
            </a:r>
          </a:p>
          <a:p>
            <a:pPr lvl="2">
              <a:lnSpc>
                <a:spcPct val="90000"/>
              </a:lnSpc>
            </a:pPr>
            <a:r>
              <a:rPr lang="pt-BR" dirty="0"/>
              <a:t>apenas um endereço IP é usado para todos os dispositivos</a:t>
            </a:r>
          </a:p>
          <a:p>
            <a:pPr lvl="1">
              <a:lnSpc>
                <a:spcPct val="90000"/>
              </a:lnSpc>
            </a:pPr>
            <a:r>
              <a:rPr lang="pt-BR" dirty="0"/>
              <a:t>pode modificar endereços de dispositivos na rede local sem notificar o mundo exterior</a:t>
            </a:r>
          </a:p>
          <a:p>
            <a:pPr lvl="1">
              <a:lnSpc>
                <a:spcPct val="90000"/>
              </a:lnSpc>
            </a:pPr>
            <a:r>
              <a:rPr lang="pt-BR" dirty="0"/>
              <a:t>pode trocar de ISP sem mudar os endereços dos dispositivos na rede local</a:t>
            </a:r>
          </a:p>
          <a:p>
            <a:pPr lvl="1">
              <a:lnSpc>
                <a:spcPct val="90000"/>
              </a:lnSpc>
            </a:pPr>
            <a:r>
              <a:rPr lang="pt-BR" dirty="0"/>
              <a:t>dispositivos dentro da rede local não são explicitamente endereçáveis, i.e., visíveis do mundo exterior (um incremento de segurança</a:t>
            </a:r>
            <a:r>
              <a:rPr lang="pt-BR" dirty="0" smtClean="0"/>
              <a:t>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743663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Tradução de endereços na rede (NAT)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ZapfDingbats" pitchFamily="82" charset="0"/>
              <a:buNone/>
            </a:pPr>
            <a:r>
              <a:rPr lang="pt-BR" sz="2400" dirty="0">
                <a:solidFill>
                  <a:srgbClr val="FF0000"/>
                </a:solidFill>
              </a:rPr>
              <a:t>Implementação:</a:t>
            </a:r>
            <a:r>
              <a:rPr lang="pt-BR" sz="2400" dirty="0"/>
              <a:t> um roteador NAT deve:</a:t>
            </a:r>
            <a:br>
              <a:rPr lang="pt-BR" sz="2400" dirty="0"/>
            </a:br>
            <a:endParaRPr lang="pt-BR" sz="2400" dirty="0"/>
          </a:p>
          <a:p>
            <a:pPr lvl="1"/>
            <a:r>
              <a:rPr lang="pt-BR" i="1" dirty="0" err="1">
                <a:solidFill>
                  <a:schemeClr val="accent2"/>
                </a:solidFill>
              </a:rPr>
              <a:t>datagramas</a:t>
            </a:r>
            <a:r>
              <a:rPr lang="pt-BR" i="1" dirty="0">
                <a:solidFill>
                  <a:schemeClr val="accent2"/>
                </a:solidFill>
              </a:rPr>
              <a:t> saindo:</a:t>
            </a:r>
            <a:r>
              <a:rPr lang="pt-BR" dirty="0">
                <a:solidFill>
                  <a:schemeClr val="accent2"/>
                </a:solidFill>
              </a:rPr>
              <a:t> </a:t>
            </a:r>
            <a:r>
              <a:rPr lang="pt-BR" i="1" dirty="0">
                <a:solidFill>
                  <a:schemeClr val="accent2"/>
                </a:solidFill>
              </a:rPr>
              <a:t>trocar</a:t>
            </a:r>
            <a:r>
              <a:rPr lang="pt-BR" dirty="0"/>
              <a:t> (IP origem, # porta ) de cada </a:t>
            </a:r>
            <a:r>
              <a:rPr lang="pt-BR" dirty="0" err="1"/>
              <a:t>datagrama</a:t>
            </a:r>
            <a:r>
              <a:rPr lang="pt-BR" dirty="0"/>
              <a:t> saindo para (IP NAT, novo # porta)</a:t>
            </a:r>
          </a:p>
          <a:p>
            <a:pPr lvl="2">
              <a:buFontTx/>
              <a:buNone/>
            </a:pPr>
            <a:r>
              <a:rPr lang="pt-BR" dirty="0"/>
              <a:t>. . . clientes/servidores remotos vão responder usando (IP NAT, novo # porta) como endereço destino.</a:t>
            </a:r>
          </a:p>
          <a:p>
            <a:pPr lvl="1"/>
            <a:r>
              <a:rPr lang="pt-BR" i="1" dirty="0">
                <a:solidFill>
                  <a:schemeClr val="accent2"/>
                </a:solidFill>
              </a:rPr>
              <a:t>lembrar (na tabela de tradução NAT) </a:t>
            </a:r>
            <a:r>
              <a:rPr lang="pt-BR" dirty="0"/>
              <a:t>cada par de tradução (IP origem, # porta ) para (IP NAT, novo # porta)</a:t>
            </a:r>
          </a:p>
          <a:p>
            <a:pPr lvl="1"/>
            <a:r>
              <a:rPr lang="pt-BR" i="1" dirty="0" err="1">
                <a:solidFill>
                  <a:schemeClr val="accent2"/>
                </a:solidFill>
              </a:rPr>
              <a:t>datagramas</a:t>
            </a:r>
            <a:r>
              <a:rPr lang="pt-BR" i="1" dirty="0">
                <a:solidFill>
                  <a:schemeClr val="accent2"/>
                </a:solidFill>
              </a:rPr>
              <a:t> entrando:</a:t>
            </a:r>
            <a:r>
              <a:rPr lang="pt-BR" dirty="0">
                <a:solidFill>
                  <a:schemeClr val="accent2"/>
                </a:solidFill>
              </a:rPr>
              <a:t> </a:t>
            </a:r>
            <a:r>
              <a:rPr lang="pt-BR" i="1" dirty="0">
                <a:solidFill>
                  <a:schemeClr val="accent2"/>
                </a:solidFill>
              </a:rPr>
              <a:t>trocar</a:t>
            </a:r>
            <a:r>
              <a:rPr lang="pt-BR" dirty="0"/>
              <a:t> (IP NAT, novo # porta) nos campos de destino de cada </a:t>
            </a:r>
            <a:r>
              <a:rPr lang="pt-BR" dirty="0" err="1"/>
              <a:t>datagrama</a:t>
            </a:r>
            <a:r>
              <a:rPr lang="pt-BR" dirty="0"/>
              <a:t> entrando para o (IP origem, # porta) correspondente armazenado na tabela NAT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86841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Freeform 2"/>
          <p:cNvSpPr>
            <a:spLocks/>
          </p:cNvSpPr>
          <p:nvPr/>
        </p:nvSpPr>
        <p:spPr bwMode="auto">
          <a:xfrm>
            <a:off x="179388" y="3651250"/>
            <a:ext cx="4089400" cy="1355725"/>
          </a:xfrm>
          <a:custGeom>
            <a:avLst/>
            <a:gdLst>
              <a:gd name="T0" fmla="*/ 2147483647 w 2269"/>
              <a:gd name="T1" fmla="*/ 2147483647 h 854"/>
              <a:gd name="T2" fmla="*/ 2147483647 w 2269"/>
              <a:gd name="T3" fmla="*/ 2147483647 h 854"/>
              <a:gd name="T4" fmla="*/ 2147483647 w 2269"/>
              <a:gd name="T5" fmla="*/ 2147483647 h 854"/>
              <a:gd name="T6" fmla="*/ 2147483647 w 2269"/>
              <a:gd name="T7" fmla="*/ 2147483647 h 854"/>
              <a:gd name="T8" fmla="*/ 2147483647 w 2269"/>
              <a:gd name="T9" fmla="*/ 2147483647 h 854"/>
              <a:gd name="T10" fmla="*/ 2147483647 w 2269"/>
              <a:gd name="T11" fmla="*/ 2147483647 h 854"/>
              <a:gd name="T12" fmla="*/ 2147483647 w 2269"/>
              <a:gd name="T13" fmla="*/ 2147483647 h 85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269"/>
              <a:gd name="T22" fmla="*/ 0 h 854"/>
              <a:gd name="T23" fmla="*/ 2269 w 2269"/>
              <a:gd name="T24" fmla="*/ 854 h 85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269" h="854">
                <a:moveTo>
                  <a:pt x="1888" y="285"/>
                </a:moveTo>
                <a:cubicBezTo>
                  <a:pt x="1622" y="258"/>
                  <a:pt x="723" y="317"/>
                  <a:pt x="418" y="283"/>
                </a:cubicBezTo>
                <a:cubicBezTo>
                  <a:pt x="113" y="249"/>
                  <a:pt x="120" y="0"/>
                  <a:pt x="60" y="83"/>
                </a:cubicBezTo>
                <a:cubicBezTo>
                  <a:pt x="0" y="166"/>
                  <a:pt x="8" y="708"/>
                  <a:pt x="60" y="781"/>
                </a:cubicBezTo>
                <a:cubicBezTo>
                  <a:pt x="112" y="854"/>
                  <a:pt x="48" y="575"/>
                  <a:pt x="374" y="519"/>
                </a:cubicBezTo>
                <a:cubicBezTo>
                  <a:pt x="700" y="463"/>
                  <a:pt x="1765" y="486"/>
                  <a:pt x="2017" y="447"/>
                </a:cubicBezTo>
                <a:cubicBezTo>
                  <a:pt x="2269" y="408"/>
                  <a:pt x="2110" y="319"/>
                  <a:pt x="1888" y="285"/>
                </a:cubicBezTo>
                <a:close/>
              </a:path>
            </a:pathLst>
          </a:custGeom>
          <a:gradFill rotWithShape="1">
            <a:gsLst>
              <a:gs pos="0">
                <a:srgbClr val="FFFFFF">
                  <a:alpha val="98000"/>
                </a:srgbClr>
              </a:gs>
              <a:gs pos="100000">
                <a:srgbClr val="66CCFF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7" name="Freeform 4"/>
          <p:cNvSpPr>
            <a:spLocks/>
          </p:cNvSpPr>
          <p:nvPr/>
        </p:nvSpPr>
        <p:spPr bwMode="auto">
          <a:xfrm>
            <a:off x="4468813" y="2922588"/>
            <a:ext cx="3738562" cy="2697162"/>
          </a:xfrm>
          <a:custGeom>
            <a:avLst/>
            <a:gdLst>
              <a:gd name="T0" fmla="*/ 2147483647 w 2355"/>
              <a:gd name="T1" fmla="*/ 2147483647 h 1699"/>
              <a:gd name="T2" fmla="*/ 2147483647 w 2355"/>
              <a:gd name="T3" fmla="*/ 2147483647 h 1699"/>
              <a:gd name="T4" fmla="*/ 2147483647 w 2355"/>
              <a:gd name="T5" fmla="*/ 2147483647 h 1699"/>
              <a:gd name="T6" fmla="*/ 2147483647 w 2355"/>
              <a:gd name="T7" fmla="*/ 2147483647 h 1699"/>
              <a:gd name="T8" fmla="*/ 2147483647 w 2355"/>
              <a:gd name="T9" fmla="*/ 2147483647 h 1699"/>
              <a:gd name="T10" fmla="*/ 2147483647 w 2355"/>
              <a:gd name="T11" fmla="*/ 2147483647 h 1699"/>
              <a:gd name="T12" fmla="*/ 2147483647 w 2355"/>
              <a:gd name="T13" fmla="*/ 2147483647 h 1699"/>
              <a:gd name="T14" fmla="*/ 2147483647 w 2355"/>
              <a:gd name="T15" fmla="*/ 2147483647 h 1699"/>
              <a:gd name="T16" fmla="*/ 2147483647 w 2355"/>
              <a:gd name="T17" fmla="*/ 2147483647 h 1699"/>
              <a:gd name="T18" fmla="*/ 2147483647 w 2355"/>
              <a:gd name="T19" fmla="*/ 2147483647 h 1699"/>
              <a:gd name="T20" fmla="*/ 2147483647 w 2355"/>
              <a:gd name="T21" fmla="*/ 2147483647 h 1699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355"/>
              <a:gd name="T34" fmla="*/ 0 h 1699"/>
              <a:gd name="T35" fmla="*/ 2355 w 2355"/>
              <a:gd name="T36" fmla="*/ 1699 h 1699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355" h="1699">
                <a:moveTo>
                  <a:pt x="349" y="761"/>
                </a:moveTo>
                <a:cubicBezTo>
                  <a:pt x="587" y="729"/>
                  <a:pt x="1414" y="820"/>
                  <a:pt x="1651" y="732"/>
                </a:cubicBezTo>
                <a:cubicBezTo>
                  <a:pt x="1888" y="644"/>
                  <a:pt x="1710" y="351"/>
                  <a:pt x="1773" y="230"/>
                </a:cubicBezTo>
                <a:cubicBezTo>
                  <a:pt x="1836" y="109"/>
                  <a:pt x="1947" y="16"/>
                  <a:pt x="2029" y="8"/>
                </a:cubicBezTo>
                <a:cubicBezTo>
                  <a:pt x="2111" y="0"/>
                  <a:pt x="2213" y="27"/>
                  <a:pt x="2267" y="183"/>
                </a:cubicBezTo>
                <a:cubicBezTo>
                  <a:pt x="2321" y="339"/>
                  <a:pt x="2355" y="707"/>
                  <a:pt x="2355" y="942"/>
                </a:cubicBezTo>
                <a:cubicBezTo>
                  <a:pt x="2355" y="1177"/>
                  <a:pt x="2353" y="1485"/>
                  <a:pt x="2267" y="1592"/>
                </a:cubicBezTo>
                <a:cubicBezTo>
                  <a:pt x="2181" y="1699"/>
                  <a:pt x="1939" y="1680"/>
                  <a:pt x="1840" y="1586"/>
                </a:cubicBezTo>
                <a:cubicBezTo>
                  <a:pt x="1741" y="1492"/>
                  <a:pt x="1940" y="1135"/>
                  <a:pt x="1670" y="1025"/>
                </a:cubicBezTo>
                <a:cubicBezTo>
                  <a:pt x="1400" y="915"/>
                  <a:pt x="440" y="967"/>
                  <a:pt x="220" y="923"/>
                </a:cubicBezTo>
                <a:cubicBezTo>
                  <a:pt x="0" y="879"/>
                  <a:pt x="127" y="795"/>
                  <a:pt x="349" y="761"/>
                </a:cubicBezTo>
                <a:close/>
              </a:path>
            </a:pathLst>
          </a:custGeom>
          <a:solidFill>
            <a:srgbClr val="66CC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graphicFrame>
        <p:nvGraphicFramePr>
          <p:cNvPr id="8" name="Object 5"/>
          <p:cNvGraphicFramePr>
            <a:graphicFrameLocks noChangeAspect="1"/>
          </p:cNvGraphicFramePr>
          <p:nvPr/>
        </p:nvGraphicFramePr>
        <p:xfrm>
          <a:off x="7497763" y="3233738"/>
          <a:ext cx="555625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6" name="Clip" r:id="rId3" imgW="1305000" imgH="1085760" progId="MS_ClipArt_Gallery.2">
                  <p:embed/>
                </p:oleObj>
              </mc:Choice>
              <mc:Fallback>
                <p:oleObj name="Clip" r:id="rId3" imgW="1305000" imgH="108576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97763" y="3233738"/>
                        <a:ext cx="555625" cy="463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6"/>
          <p:cNvGraphicFramePr>
            <a:graphicFrameLocks noChangeAspect="1"/>
          </p:cNvGraphicFramePr>
          <p:nvPr/>
        </p:nvGraphicFramePr>
        <p:xfrm>
          <a:off x="7546975" y="4022725"/>
          <a:ext cx="579438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7" name="Clip" r:id="rId5" imgW="1305000" imgH="1085760" progId="MS_ClipArt_Gallery.2">
                  <p:embed/>
                </p:oleObj>
              </mc:Choice>
              <mc:Fallback>
                <p:oleObj name="Clip" r:id="rId5" imgW="1305000" imgH="108576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46975" y="4022725"/>
                        <a:ext cx="579438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7"/>
          <p:cNvGraphicFramePr>
            <a:graphicFrameLocks noChangeAspect="1"/>
          </p:cNvGraphicFramePr>
          <p:nvPr/>
        </p:nvGraphicFramePr>
        <p:xfrm>
          <a:off x="7518400" y="4787900"/>
          <a:ext cx="563563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8" name="Clip" r:id="rId6" imgW="1305000" imgH="1085760" progId="MS_ClipArt_Gallery.2">
                  <p:embed/>
                </p:oleObj>
              </mc:Choice>
              <mc:Fallback>
                <p:oleObj name="Clip" r:id="rId6" imgW="1305000" imgH="108576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18400" y="4787900"/>
                        <a:ext cx="563563" cy="469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Line 8"/>
          <p:cNvSpPr>
            <a:spLocks noChangeShapeType="1"/>
          </p:cNvSpPr>
          <p:nvPr/>
        </p:nvSpPr>
        <p:spPr bwMode="auto">
          <a:xfrm>
            <a:off x="4583113" y="4244975"/>
            <a:ext cx="3025775" cy="6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pt-BR"/>
          </a:p>
        </p:txBody>
      </p:sp>
      <p:sp>
        <p:nvSpPr>
          <p:cNvPr id="12" name="Line 9"/>
          <p:cNvSpPr>
            <a:spLocks noChangeShapeType="1"/>
          </p:cNvSpPr>
          <p:nvPr/>
        </p:nvSpPr>
        <p:spPr bwMode="auto">
          <a:xfrm flipH="1">
            <a:off x="7418388" y="3502025"/>
            <a:ext cx="9525" cy="14922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pt-BR"/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>
            <a:off x="7423150" y="3497263"/>
            <a:ext cx="133350" cy="6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pt-BR"/>
          </a:p>
        </p:txBody>
      </p:sp>
      <p:sp>
        <p:nvSpPr>
          <p:cNvPr id="14" name="Line 11"/>
          <p:cNvSpPr>
            <a:spLocks noChangeShapeType="1"/>
          </p:cNvSpPr>
          <p:nvPr/>
        </p:nvSpPr>
        <p:spPr bwMode="auto">
          <a:xfrm flipV="1">
            <a:off x="7429500" y="5002213"/>
            <a:ext cx="1714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pt-BR"/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8048625" y="3232150"/>
            <a:ext cx="8921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1600"/>
              <a:t>10.0.0.1</a:t>
            </a:r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8175625" y="4000500"/>
            <a:ext cx="9239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1600"/>
              <a:t>10.0.0.2</a:t>
            </a: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8137525" y="4895850"/>
            <a:ext cx="9239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1600"/>
              <a:t>10.0.0.3</a:t>
            </a:r>
          </a:p>
        </p:txBody>
      </p:sp>
      <p:grpSp>
        <p:nvGrpSpPr>
          <p:cNvPr id="18" name="Group 15"/>
          <p:cNvGrpSpPr>
            <a:grpSpLocks/>
          </p:cNvGrpSpPr>
          <p:nvPr/>
        </p:nvGrpSpPr>
        <p:grpSpPr bwMode="auto">
          <a:xfrm>
            <a:off x="5635625" y="2860675"/>
            <a:ext cx="1871663" cy="1033463"/>
            <a:chOff x="3550" y="2055"/>
            <a:chExt cx="1179" cy="651"/>
          </a:xfrm>
        </p:grpSpPr>
        <p:grpSp>
          <p:nvGrpSpPr>
            <p:cNvPr id="19" name="Group 16"/>
            <p:cNvGrpSpPr>
              <a:grpSpLocks/>
            </p:cNvGrpSpPr>
            <p:nvPr/>
          </p:nvGrpSpPr>
          <p:grpSpPr bwMode="auto">
            <a:xfrm>
              <a:off x="3550" y="2055"/>
              <a:ext cx="1179" cy="357"/>
              <a:chOff x="4381" y="786"/>
              <a:chExt cx="1108" cy="357"/>
            </a:xfrm>
          </p:grpSpPr>
          <p:sp>
            <p:nvSpPr>
              <p:cNvPr id="24" name="Rectangle 17"/>
              <p:cNvSpPr>
                <a:spLocks noChangeArrowheads="1"/>
              </p:cNvSpPr>
              <p:nvPr/>
            </p:nvSpPr>
            <p:spPr bwMode="auto">
              <a:xfrm>
                <a:off x="4385" y="830"/>
                <a:ext cx="1104" cy="25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5" name="Text Box 18"/>
              <p:cNvSpPr txBox="1">
                <a:spLocks noChangeArrowheads="1"/>
              </p:cNvSpPr>
              <p:nvPr/>
            </p:nvSpPr>
            <p:spPr bwMode="auto">
              <a:xfrm>
                <a:off x="4381" y="813"/>
                <a:ext cx="1045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pt-BR" sz="1200"/>
                  <a:t>O: 10.0.0.1, 3345</a:t>
                </a:r>
              </a:p>
              <a:p>
                <a:r>
                  <a:rPr lang="pt-BR" sz="1200"/>
                  <a:t>D: 128.119.40.186, 80</a:t>
                </a:r>
              </a:p>
            </p:txBody>
          </p:sp>
          <p:grpSp>
            <p:nvGrpSpPr>
              <p:cNvPr id="26" name="Group 19"/>
              <p:cNvGrpSpPr>
                <a:grpSpLocks/>
              </p:cNvGrpSpPr>
              <p:nvPr/>
            </p:nvGrpSpPr>
            <p:grpSpPr bwMode="auto">
              <a:xfrm>
                <a:off x="5394" y="786"/>
                <a:ext cx="48" cy="99"/>
                <a:chOff x="5508" y="1599"/>
                <a:chExt cx="48" cy="99"/>
              </a:xfrm>
            </p:grpSpPr>
            <p:sp>
              <p:nvSpPr>
                <p:cNvPr id="31" name="Freeform 20"/>
                <p:cNvSpPr>
                  <a:spLocks/>
                </p:cNvSpPr>
                <p:nvPr/>
              </p:nvSpPr>
              <p:spPr bwMode="auto">
                <a:xfrm>
                  <a:off x="5508" y="1599"/>
                  <a:ext cx="48" cy="99"/>
                </a:xfrm>
                <a:custGeom>
                  <a:avLst/>
                  <a:gdLst>
                    <a:gd name="T0" fmla="*/ 21 w 48"/>
                    <a:gd name="T1" fmla="*/ 0 h 99"/>
                    <a:gd name="T2" fmla="*/ 0 w 48"/>
                    <a:gd name="T3" fmla="*/ 72 h 99"/>
                    <a:gd name="T4" fmla="*/ 27 w 48"/>
                    <a:gd name="T5" fmla="*/ 99 h 99"/>
                    <a:gd name="T6" fmla="*/ 48 w 48"/>
                    <a:gd name="T7" fmla="*/ 21 h 99"/>
                    <a:gd name="T8" fmla="*/ 21 w 48"/>
                    <a:gd name="T9" fmla="*/ 0 h 9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8"/>
                    <a:gd name="T16" fmla="*/ 0 h 99"/>
                    <a:gd name="T17" fmla="*/ 48 w 48"/>
                    <a:gd name="T18" fmla="*/ 99 h 99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8" h="99">
                      <a:moveTo>
                        <a:pt x="21" y="0"/>
                      </a:moveTo>
                      <a:lnTo>
                        <a:pt x="0" y="72"/>
                      </a:lnTo>
                      <a:lnTo>
                        <a:pt x="27" y="99"/>
                      </a:lnTo>
                      <a:lnTo>
                        <a:pt x="48" y="21"/>
                      </a:lnTo>
                      <a:lnTo>
                        <a:pt x="21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pt-BR"/>
                </a:p>
              </p:txBody>
            </p:sp>
            <p:sp>
              <p:nvSpPr>
                <p:cNvPr id="32" name="Line 21"/>
                <p:cNvSpPr>
                  <a:spLocks noChangeShapeType="1"/>
                </p:cNvSpPr>
                <p:nvPr/>
              </p:nvSpPr>
              <p:spPr bwMode="auto">
                <a:xfrm flipH="1">
                  <a:off x="5512" y="1608"/>
                  <a:ext cx="20" cy="6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pt-BR"/>
                </a:p>
              </p:txBody>
            </p:sp>
            <p:sp>
              <p:nvSpPr>
                <p:cNvPr id="33" name="Line 22"/>
                <p:cNvSpPr>
                  <a:spLocks noChangeShapeType="1"/>
                </p:cNvSpPr>
                <p:nvPr/>
              </p:nvSpPr>
              <p:spPr bwMode="auto">
                <a:xfrm flipH="1">
                  <a:off x="5536" y="1620"/>
                  <a:ext cx="20" cy="6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pt-BR"/>
                </a:p>
              </p:txBody>
            </p:sp>
          </p:grpSp>
          <p:grpSp>
            <p:nvGrpSpPr>
              <p:cNvPr id="27" name="Group 23"/>
              <p:cNvGrpSpPr>
                <a:grpSpLocks/>
              </p:cNvGrpSpPr>
              <p:nvPr/>
            </p:nvGrpSpPr>
            <p:grpSpPr bwMode="auto">
              <a:xfrm>
                <a:off x="5382" y="1044"/>
                <a:ext cx="48" cy="99"/>
                <a:chOff x="5508" y="1599"/>
                <a:chExt cx="48" cy="99"/>
              </a:xfrm>
            </p:grpSpPr>
            <p:sp>
              <p:nvSpPr>
                <p:cNvPr id="28" name="Freeform 24"/>
                <p:cNvSpPr>
                  <a:spLocks/>
                </p:cNvSpPr>
                <p:nvPr/>
              </p:nvSpPr>
              <p:spPr bwMode="auto">
                <a:xfrm>
                  <a:off x="5508" y="1599"/>
                  <a:ext cx="48" cy="99"/>
                </a:xfrm>
                <a:custGeom>
                  <a:avLst/>
                  <a:gdLst>
                    <a:gd name="T0" fmla="*/ 21 w 48"/>
                    <a:gd name="T1" fmla="*/ 0 h 99"/>
                    <a:gd name="T2" fmla="*/ 0 w 48"/>
                    <a:gd name="T3" fmla="*/ 72 h 99"/>
                    <a:gd name="T4" fmla="*/ 27 w 48"/>
                    <a:gd name="T5" fmla="*/ 99 h 99"/>
                    <a:gd name="T6" fmla="*/ 48 w 48"/>
                    <a:gd name="T7" fmla="*/ 21 h 99"/>
                    <a:gd name="T8" fmla="*/ 21 w 48"/>
                    <a:gd name="T9" fmla="*/ 0 h 9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8"/>
                    <a:gd name="T16" fmla="*/ 0 h 99"/>
                    <a:gd name="T17" fmla="*/ 48 w 48"/>
                    <a:gd name="T18" fmla="*/ 99 h 99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8" h="99">
                      <a:moveTo>
                        <a:pt x="21" y="0"/>
                      </a:moveTo>
                      <a:lnTo>
                        <a:pt x="0" y="72"/>
                      </a:lnTo>
                      <a:lnTo>
                        <a:pt x="27" y="99"/>
                      </a:lnTo>
                      <a:lnTo>
                        <a:pt x="48" y="21"/>
                      </a:lnTo>
                      <a:lnTo>
                        <a:pt x="21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pt-BR"/>
                </a:p>
              </p:txBody>
            </p:sp>
            <p:sp>
              <p:nvSpPr>
                <p:cNvPr id="29" name="Line 25"/>
                <p:cNvSpPr>
                  <a:spLocks noChangeShapeType="1"/>
                </p:cNvSpPr>
                <p:nvPr/>
              </p:nvSpPr>
              <p:spPr bwMode="auto">
                <a:xfrm flipH="1">
                  <a:off x="5512" y="1608"/>
                  <a:ext cx="20" cy="6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pt-BR"/>
                </a:p>
              </p:txBody>
            </p:sp>
            <p:sp>
              <p:nvSpPr>
                <p:cNvPr id="30" name="Line 26"/>
                <p:cNvSpPr>
                  <a:spLocks noChangeShapeType="1"/>
                </p:cNvSpPr>
                <p:nvPr/>
              </p:nvSpPr>
              <p:spPr bwMode="auto">
                <a:xfrm flipH="1">
                  <a:off x="5536" y="1620"/>
                  <a:ext cx="20" cy="6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pt-BR"/>
                </a:p>
              </p:txBody>
            </p:sp>
          </p:grpSp>
        </p:grpSp>
        <p:sp>
          <p:nvSpPr>
            <p:cNvPr id="20" name="Freeform 27"/>
            <p:cNvSpPr>
              <a:spLocks/>
            </p:cNvSpPr>
            <p:nvPr/>
          </p:nvSpPr>
          <p:spPr bwMode="auto">
            <a:xfrm>
              <a:off x="3573" y="2364"/>
              <a:ext cx="564" cy="342"/>
            </a:xfrm>
            <a:custGeom>
              <a:avLst/>
              <a:gdLst>
                <a:gd name="T0" fmla="*/ 0 w 417"/>
                <a:gd name="T1" fmla="*/ 2096 h 264"/>
                <a:gd name="T2" fmla="*/ 4672 w 417"/>
                <a:gd name="T3" fmla="*/ 2096 h 264"/>
                <a:gd name="T4" fmla="*/ 4672 w 417"/>
                <a:gd name="T5" fmla="*/ 0 h 264"/>
                <a:gd name="T6" fmla="*/ 0 60000 65536"/>
                <a:gd name="T7" fmla="*/ 0 60000 65536"/>
                <a:gd name="T8" fmla="*/ 0 60000 65536"/>
                <a:gd name="T9" fmla="*/ 0 w 417"/>
                <a:gd name="T10" fmla="*/ 0 h 264"/>
                <a:gd name="T11" fmla="*/ 417 w 417"/>
                <a:gd name="T12" fmla="*/ 264 h 26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17" h="264">
                  <a:moveTo>
                    <a:pt x="0" y="264"/>
                  </a:moveTo>
                  <a:lnTo>
                    <a:pt x="417" y="264"/>
                  </a:lnTo>
                  <a:lnTo>
                    <a:pt x="417" y="0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/>
            <a:lstStyle/>
            <a:p>
              <a:endParaRPr lang="pt-BR"/>
            </a:p>
          </p:txBody>
        </p:sp>
        <p:grpSp>
          <p:nvGrpSpPr>
            <p:cNvPr id="21" name="Group 28"/>
            <p:cNvGrpSpPr>
              <a:grpSpLocks/>
            </p:cNvGrpSpPr>
            <p:nvPr/>
          </p:nvGrpSpPr>
          <p:grpSpPr bwMode="auto">
            <a:xfrm>
              <a:off x="4032" y="2419"/>
              <a:ext cx="218" cy="231"/>
              <a:chOff x="5140" y="403"/>
              <a:chExt cx="218" cy="231"/>
            </a:xfrm>
          </p:grpSpPr>
          <p:sp>
            <p:nvSpPr>
              <p:cNvPr id="22" name="Oval 29"/>
              <p:cNvSpPr>
                <a:spLocks noChangeArrowheads="1"/>
              </p:cNvSpPr>
              <p:nvPr/>
            </p:nvSpPr>
            <p:spPr bwMode="auto">
              <a:xfrm>
                <a:off x="5140" y="410"/>
                <a:ext cx="218" cy="21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3" name="Text Box 30"/>
              <p:cNvSpPr txBox="1">
                <a:spLocks noChangeArrowheads="1"/>
              </p:cNvSpPr>
              <p:nvPr/>
            </p:nvSpPr>
            <p:spPr bwMode="auto">
              <a:xfrm>
                <a:off x="5154" y="403"/>
                <a:ext cx="181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pt-BR">
                    <a:solidFill>
                      <a:srgbClr val="FF0000"/>
                    </a:solidFill>
                  </a:rPr>
                  <a:t>1</a:t>
                </a:r>
              </a:p>
            </p:txBody>
          </p:sp>
        </p:grpSp>
      </p:grpSp>
      <p:sp>
        <p:nvSpPr>
          <p:cNvPr id="34" name="Text Box 31"/>
          <p:cNvSpPr txBox="1">
            <a:spLocks noChangeArrowheads="1"/>
          </p:cNvSpPr>
          <p:nvPr/>
        </p:nvSpPr>
        <p:spPr bwMode="auto">
          <a:xfrm>
            <a:off x="4533900" y="3822700"/>
            <a:ext cx="9239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1600"/>
              <a:t>10.0.0.4</a:t>
            </a:r>
          </a:p>
        </p:txBody>
      </p:sp>
      <p:sp>
        <p:nvSpPr>
          <p:cNvPr id="35" name="Line 32"/>
          <p:cNvSpPr>
            <a:spLocks noChangeShapeType="1"/>
          </p:cNvSpPr>
          <p:nvPr/>
        </p:nvSpPr>
        <p:spPr bwMode="auto">
          <a:xfrm flipH="1">
            <a:off x="4657725" y="4073525"/>
            <a:ext cx="85725" cy="128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pt-BR"/>
          </a:p>
        </p:txBody>
      </p:sp>
      <p:sp>
        <p:nvSpPr>
          <p:cNvPr id="36" name="Text Box 33"/>
          <p:cNvSpPr txBox="1">
            <a:spLocks noChangeArrowheads="1"/>
          </p:cNvSpPr>
          <p:nvPr/>
        </p:nvSpPr>
        <p:spPr bwMode="auto">
          <a:xfrm>
            <a:off x="2695575" y="4379913"/>
            <a:ext cx="1295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1600"/>
              <a:t>138.76.29.7</a:t>
            </a:r>
          </a:p>
        </p:txBody>
      </p:sp>
      <p:sp>
        <p:nvSpPr>
          <p:cNvPr id="37" name="Line 34"/>
          <p:cNvSpPr>
            <a:spLocks noChangeShapeType="1"/>
          </p:cNvSpPr>
          <p:nvPr/>
        </p:nvSpPr>
        <p:spPr bwMode="auto">
          <a:xfrm flipH="1">
            <a:off x="3917950" y="4311650"/>
            <a:ext cx="85725" cy="128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/>
          <a:lstStyle/>
          <a:p>
            <a:endParaRPr lang="pt-BR"/>
          </a:p>
        </p:txBody>
      </p:sp>
      <p:grpSp>
        <p:nvGrpSpPr>
          <p:cNvPr id="38" name="Group 35"/>
          <p:cNvGrpSpPr>
            <a:grpSpLocks/>
          </p:cNvGrpSpPr>
          <p:nvPr/>
        </p:nvGrpSpPr>
        <p:grpSpPr bwMode="auto">
          <a:xfrm>
            <a:off x="6469063" y="1541463"/>
            <a:ext cx="2566987" cy="1417637"/>
            <a:chOff x="3944" y="971"/>
            <a:chExt cx="1617" cy="893"/>
          </a:xfrm>
        </p:grpSpPr>
        <p:sp>
          <p:nvSpPr>
            <p:cNvPr id="39" name="Text Box 36"/>
            <p:cNvSpPr txBox="1">
              <a:spLocks noChangeArrowheads="1"/>
            </p:cNvSpPr>
            <p:nvPr/>
          </p:nvSpPr>
          <p:spPr bwMode="auto">
            <a:xfrm>
              <a:off x="4121" y="971"/>
              <a:ext cx="1440" cy="5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t-BR" u="sng" dirty="0">
                  <a:solidFill>
                    <a:srgbClr val="FF0000"/>
                  </a:solidFill>
                </a:rPr>
                <a:t>1:</a:t>
              </a:r>
              <a:r>
                <a:rPr lang="pt-BR" dirty="0">
                  <a:solidFill>
                    <a:srgbClr val="FF0000"/>
                  </a:solidFill>
                </a:rPr>
                <a:t> </a:t>
              </a:r>
              <a:r>
                <a:rPr lang="pt-BR" dirty="0">
                  <a:solidFill>
                    <a:schemeClr val="accent2"/>
                  </a:solidFill>
                </a:rPr>
                <a:t>host 10.0.0.1 </a:t>
              </a:r>
            </a:p>
            <a:p>
              <a:r>
                <a:rPr lang="pt-BR" dirty="0">
                  <a:solidFill>
                    <a:schemeClr val="accent2"/>
                  </a:solidFill>
                </a:rPr>
                <a:t>envia </a:t>
              </a:r>
              <a:r>
                <a:rPr lang="pt-BR" dirty="0" err="1">
                  <a:solidFill>
                    <a:schemeClr val="accent2"/>
                  </a:solidFill>
                </a:rPr>
                <a:t>datagrama</a:t>
              </a:r>
              <a:r>
                <a:rPr lang="pt-BR" dirty="0">
                  <a:solidFill>
                    <a:schemeClr val="accent2"/>
                  </a:solidFill>
                </a:rPr>
                <a:t> p/ </a:t>
              </a:r>
            </a:p>
            <a:p>
              <a:r>
                <a:rPr lang="pt-BR" dirty="0">
                  <a:solidFill>
                    <a:schemeClr val="accent2"/>
                  </a:solidFill>
                </a:rPr>
                <a:t>128.119.40.186, 80</a:t>
              </a:r>
            </a:p>
          </p:txBody>
        </p:sp>
        <p:sp>
          <p:nvSpPr>
            <p:cNvPr id="40" name="Line 37"/>
            <p:cNvSpPr>
              <a:spLocks noChangeShapeType="1"/>
            </p:cNvSpPr>
            <p:nvPr/>
          </p:nvSpPr>
          <p:spPr bwMode="auto">
            <a:xfrm flipH="1">
              <a:off x="3944" y="1105"/>
              <a:ext cx="197" cy="759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pt-BR"/>
            </a:p>
          </p:txBody>
        </p:sp>
      </p:grpSp>
      <p:sp>
        <p:nvSpPr>
          <p:cNvPr id="41" name="Freeform 38"/>
          <p:cNvSpPr>
            <a:spLocks/>
          </p:cNvSpPr>
          <p:nvPr/>
        </p:nvSpPr>
        <p:spPr bwMode="auto">
          <a:xfrm>
            <a:off x="2344738" y="2627313"/>
            <a:ext cx="3862387" cy="1531937"/>
          </a:xfrm>
          <a:custGeom>
            <a:avLst/>
            <a:gdLst>
              <a:gd name="T0" fmla="*/ 0 w 2433"/>
              <a:gd name="T1" fmla="*/ 2147483647 h 965"/>
              <a:gd name="T2" fmla="*/ 2147483647 w 2433"/>
              <a:gd name="T3" fmla="*/ 2147483647 h 965"/>
              <a:gd name="T4" fmla="*/ 2147483647 w 2433"/>
              <a:gd name="T5" fmla="*/ 2147483647 h 965"/>
              <a:gd name="T6" fmla="*/ 2147483647 w 2433"/>
              <a:gd name="T7" fmla="*/ 2147483647 h 965"/>
              <a:gd name="T8" fmla="*/ 2147483647 w 2433"/>
              <a:gd name="T9" fmla="*/ 2147483647 h 965"/>
              <a:gd name="T10" fmla="*/ 2147483647 w 2433"/>
              <a:gd name="T11" fmla="*/ 2147483647 h 965"/>
              <a:gd name="T12" fmla="*/ 0 w 2433"/>
              <a:gd name="T13" fmla="*/ 2147483647 h 96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433"/>
              <a:gd name="T22" fmla="*/ 0 h 965"/>
              <a:gd name="T23" fmla="*/ 2433 w 2433"/>
              <a:gd name="T24" fmla="*/ 965 h 96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433" h="965">
                <a:moveTo>
                  <a:pt x="0" y="64"/>
                </a:moveTo>
                <a:cubicBezTo>
                  <a:pt x="0" y="64"/>
                  <a:pt x="2079" y="0"/>
                  <a:pt x="2352" y="64"/>
                </a:cubicBezTo>
                <a:cubicBezTo>
                  <a:pt x="2433" y="57"/>
                  <a:pt x="1814" y="309"/>
                  <a:pt x="1640" y="450"/>
                </a:cubicBezTo>
                <a:cubicBezTo>
                  <a:pt x="1466" y="591"/>
                  <a:pt x="1383" y="888"/>
                  <a:pt x="1308" y="965"/>
                </a:cubicBezTo>
                <a:lnTo>
                  <a:pt x="1159" y="965"/>
                </a:lnTo>
                <a:cubicBezTo>
                  <a:pt x="1078" y="870"/>
                  <a:pt x="1013" y="546"/>
                  <a:pt x="820" y="396"/>
                </a:cubicBezTo>
                <a:cubicBezTo>
                  <a:pt x="583" y="207"/>
                  <a:pt x="189" y="142"/>
                  <a:pt x="0" y="64"/>
                </a:cubicBezTo>
                <a:close/>
              </a:path>
            </a:pathLst>
          </a:custGeom>
          <a:gradFill rotWithShape="1">
            <a:gsLst>
              <a:gs pos="0">
                <a:schemeClr val="hlink"/>
              </a:gs>
              <a:gs pos="100000">
                <a:schemeClr val="bg1"/>
              </a:gs>
            </a:gsLst>
            <a:lin ang="5400000" scaled="1"/>
          </a:gradFill>
          <a:ln w="3175">
            <a:solidFill>
              <a:schemeClr val="hlink"/>
            </a:solidFill>
            <a:round/>
            <a:headEnd/>
            <a:tailEnd/>
          </a:ln>
        </p:spPr>
        <p:txBody>
          <a:bodyPr wrap="none"/>
          <a:lstStyle/>
          <a:p>
            <a:endParaRPr lang="pt-BR"/>
          </a:p>
        </p:txBody>
      </p:sp>
      <p:sp>
        <p:nvSpPr>
          <p:cNvPr id="42" name="Rectangle 39"/>
          <p:cNvSpPr>
            <a:spLocks noChangeArrowheads="1"/>
          </p:cNvSpPr>
          <p:nvPr/>
        </p:nvSpPr>
        <p:spPr bwMode="auto">
          <a:xfrm>
            <a:off x="2344738" y="1374775"/>
            <a:ext cx="3784600" cy="13541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43" name="Text Box 40"/>
          <p:cNvSpPr txBox="1">
            <a:spLocks noChangeArrowheads="1"/>
          </p:cNvSpPr>
          <p:nvPr/>
        </p:nvSpPr>
        <p:spPr bwMode="auto">
          <a:xfrm>
            <a:off x="2306638" y="1423988"/>
            <a:ext cx="38766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BR"/>
              <a:t>Tabela de tradução NAT</a:t>
            </a:r>
          </a:p>
          <a:p>
            <a:pPr algn="ctr"/>
            <a:r>
              <a:rPr lang="pt-BR"/>
              <a:t>end. lado WAN        end. lado LAN </a:t>
            </a:r>
          </a:p>
        </p:txBody>
      </p:sp>
      <p:sp>
        <p:nvSpPr>
          <p:cNvPr id="44" name="Line 41"/>
          <p:cNvSpPr>
            <a:spLocks noChangeShapeType="1"/>
          </p:cNvSpPr>
          <p:nvPr/>
        </p:nvSpPr>
        <p:spPr bwMode="auto">
          <a:xfrm flipV="1">
            <a:off x="2344738" y="1747838"/>
            <a:ext cx="3790950" cy="111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pt-BR"/>
          </a:p>
        </p:txBody>
      </p:sp>
      <p:sp>
        <p:nvSpPr>
          <p:cNvPr id="45" name="Line 42"/>
          <p:cNvSpPr>
            <a:spLocks noChangeShapeType="1"/>
          </p:cNvSpPr>
          <p:nvPr/>
        </p:nvSpPr>
        <p:spPr bwMode="auto">
          <a:xfrm flipV="1">
            <a:off x="2359025" y="2025650"/>
            <a:ext cx="3749675" cy="111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pt-BR"/>
          </a:p>
        </p:txBody>
      </p:sp>
      <p:sp>
        <p:nvSpPr>
          <p:cNvPr id="46" name="Line 43"/>
          <p:cNvSpPr>
            <a:spLocks noChangeShapeType="1"/>
          </p:cNvSpPr>
          <p:nvPr/>
        </p:nvSpPr>
        <p:spPr bwMode="auto">
          <a:xfrm>
            <a:off x="4468813" y="1770063"/>
            <a:ext cx="3175" cy="955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pt-BR"/>
          </a:p>
        </p:txBody>
      </p:sp>
      <p:grpSp>
        <p:nvGrpSpPr>
          <p:cNvPr id="47" name="Group 44"/>
          <p:cNvGrpSpPr>
            <a:grpSpLocks/>
          </p:cNvGrpSpPr>
          <p:nvPr/>
        </p:nvGrpSpPr>
        <p:grpSpPr bwMode="auto">
          <a:xfrm>
            <a:off x="4062413" y="4105275"/>
            <a:ext cx="555625" cy="307975"/>
            <a:chOff x="3600" y="219"/>
            <a:chExt cx="360" cy="175"/>
          </a:xfrm>
        </p:grpSpPr>
        <p:sp>
          <p:nvSpPr>
            <p:cNvPr id="48" name="Oval 45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9" name="Line 46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50" name="Line 47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51" name="Rectangle 48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pt-BR" sz="2400">
                <a:latin typeface="Times New Roman" pitchFamily="18" charset="0"/>
              </a:endParaRPr>
            </a:p>
          </p:txBody>
        </p:sp>
        <p:sp>
          <p:nvSpPr>
            <p:cNvPr id="52" name="Oval 49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grpSp>
          <p:nvGrpSpPr>
            <p:cNvPr id="53" name="Group 50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58" name="Line 51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59" name="Line 52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60" name="Line 53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</p:grpSp>
        <p:grpSp>
          <p:nvGrpSpPr>
            <p:cNvPr id="54" name="Group 54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55" name="Line 55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56" name="Line 56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57" name="Line 57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</p:grpSp>
      </p:grpSp>
      <p:sp>
        <p:nvSpPr>
          <p:cNvPr id="61" name="Text Box 58"/>
          <p:cNvSpPr txBox="1">
            <a:spLocks noChangeArrowheads="1"/>
          </p:cNvSpPr>
          <p:nvPr/>
        </p:nvSpPr>
        <p:spPr bwMode="auto">
          <a:xfrm>
            <a:off x="2362200" y="2049463"/>
            <a:ext cx="37830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BR">
                <a:solidFill>
                  <a:srgbClr val="FF0000"/>
                </a:solidFill>
              </a:rPr>
              <a:t>138.76.29.7, 5001   10.0.0.1, 3345</a:t>
            </a:r>
          </a:p>
          <a:p>
            <a:pPr algn="ctr"/>
            <a:r>
              <a:rPr lang="pt-BR"/>
              <a:t>……                                         ……</a:t>
            </a:r>
          </a:p>
        </p:txBody>
      </p:sp>
      <p:grpSp>
        <p:nvGrpSpPr>
          <p:cNvPr id="62" name="Group 59"/>
          <p:cNvGrpSpPr>
            <a:grpSpLocks/>
          </p:cNvGrpSpPr>
          <p:nvPr/>
        </p:nvGrpSpPr>
        <p:grpSpPr bwMode="auto">
          <a:xfrm>
            <a:off x="4765675" y="3435350"/>
            <a:ext cx="2784475" cy="1631950"/>
            <a:chOff x="3002" y="2417"/>
            <a:chExt cx="1754" cy="1028"/>
          </a:xfrm>
        </p:grpSpPr>
        <p:sp>
          <p:nvSpPr>
            <p:cNvPr id="63" name="Rectangle 60"/>
            <p:cNvSpPr>
              <a:spLocks noChangeArrowheads="1"/>
            </p:cNvSpPr>
            <p:nvPr/>
          </p:nvSpPr>
          <p:spPr bwMode="auto">
            <a:xfrm>
              <a:off x="3002" y="3051"/>
              <a:ext cx="1175" cy="25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64" name="Text Box 61"/>
            <p:cNvSpPr txBox="1">
              <a:spLocks noChangeArrowheads="1"/>
            </p:cNvSpPr>
            <p:nvPr/>
          </p:nvSpPr>
          <p:spPr bwMode="auto">
            <a:xfrm>
              <a:off x="3104" y="3042"/>
              <a:ext cx="1112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t-BR" sz="1200"/>
                <a:t>O: 128.119.40.186, 80 </a:t>
              </a:r>
            </a:p>
            <a:p>
              <a:r>
                <a:rPr lang="pt-BR" sz="1200"/>
                <a:t>D: 10.0.0.1, 3345</a:t>
              </a:r>
            </a:p>
            <a:p>
              <a:endParaRPr lang="pt-BR" sz="1200"/>
            </a:p>
          </p:txBody>
        </p:sp>
        <p:grpSp>
          <p:nvGrpSpPr>
            <p:cNvPr id="65" name="Group 62"/>
            <p:cNvGrpSpPr>
              <a:grpSpLocks/>
            </p:cNvGrpSpPr>
            <p:nvPr/>
          </p:nvGrpSpPr>
          <p:grpSpPr bwMode="auto">
            <a:xfrm>
              <a:off x="3054" y="3007"/>
              <a:ext cx="51" cy="99"/>
              <a:chOff x="5508" y="1599"/>
              <a:chExt cx="48" cy="99"/>
            </a:xfrm>
          </p:grpSpPr>
          <p:sp>
            <p:nvSpPr>
              <p:cNvPr id="74" name="Freeform 63"/>
              <p:cNvSpPr>
                <a:spLocks/>
              </p:cNvSpPr>
              <p:nvPr/>
            </p:nvSpPr>
            <p:spPr bwMode="auto">
              <a:xfrm>
                <a:off x="5508" y="1599"/>
                <a:ext cx="48" cy="99"/>
              </a:xfrm>
              <a:custGeom>
                <a:avLst/>
                <a:gdLst>
                  <a:gd name="T0" fmla="*/ 21 w 48"/>
                  <a:gd name="T1" fmla="*/ 0 h 99"/>
                  <a:gd name="T2" fmla="*/ 0 w 48"/>
                  <a:gd name="T3" fmla="*/ 72 h 99"/>
                  <a:gd name="T4" fmla="*/ 27 w 48"/>
                  <a:gd name="T5" fmla="*/ 99 h 99"/>
                  <a:gd name="T6" fmla="*/ 48 w 48"/>
                  <a:gd name="T7" fmla="*/ 21 h 99"/>
                  <a:gd name="T8" fmla="*/ 21 w 48"/>
                  <a:gd name="T9" fmla="*/ 0 h 9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8"/>
                  <a:gd name="T16" fmla="*/ 0 h 99"/>
                  <a:gd name="T17" fmla="*/ 48 w 48"/>
                  <a:gd name="T18" fmla="*/ 99 h 9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8" h="99">
                    <a:moveTo>
                      <a:pt x="21" y="0"/>
                    </a:moveTo>
                    <a:lnTo>
                      <a:pt x="0" y="72"/>
                    </a:lnTo>
                    <a:lnTo>
                      <a:pt x="27" y="99"/>
                    </a:lnTo>
                    <a:lnTo>
                      <a:pt x="48" y="21"/>
                    </a:lnTo>
                    <a:lnTo>
                      <a:pt x="21" y="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wrap="none"/>
              <a:lstStyle/>
              <a:p>
                <a:endParaRPr lang="pt-BR"/>
              </a:p>
            </p:txBody>
          </p:sp>
          <p:sp>
            <p:nvSpPr>
              <p:cNvPr id="75" name="Line 64"/>
              <p:cNvSpPr>
                <a:spLocks noChangeShapeType="1"/>
              </p:cNvSpPr>
              <p:nvPr/>
            </p:nvSpPr>
            <p:spPr bwMode="auto">
              <a:xfrm flipH="1">
                <a:off x="5512" y="1608"/>
                <a:ext cx="20" cy="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pt-BR"/>
              </a:p>
            </p:txBody>
          </p:sp>
          <p:sp>
            <p:nvSpPr>
              <p:cNvPr id="76" name="Line 65"/>
              <p:cNvSpPr>
                <a:spLocks noChangeShapeType="1"/>
              </p:cNvSpPr>
              <p:nvPr/>
            </p:nvSpPr>
            <p:spPr bwMode="auto">
              <a:xfrm flipH="1">
                <a:off x="5536" y="1620"/>
                <a:ext cx="20" cy="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pt-BR"/>
              </a:p>
            </p:txBody>
          </p:sp>
        </p:grpSp>
        <p:grpSp>
          <p:nvGrpSpPr>
            <p:cNvPr id="66" name="Group 66"/>
            <p:cNvGrpSpPr>
              <a:grpSpLocks/>
            </p:cNvGrpSpPr>
            <p:nvPr/>
          </p:nvGrpSpPr>
          <p:grpSpPr bwMode="auto">
            <a:xfrm>
              <a:off x="3059" y="3248"/>
              <a:ext cx="51" cy="99"/>
              <a:chOff x="5508" y="1599"/>
              <a:chExt cx="48" cy="99"/>
            </a:xfrm>
          </p:grpSpPr>
          <p:sp>
            <p:nvSpPr>
              <p:cNvPr id="71" name="Freeform 67"/>
              <p:cNvSpPr>
                <a:spLocks/>
              </p:cNvSpPr>
              <p:nvPr/>
            </p:nvSpPr>
            <p:spPr bwMode="auto">
              <a:xfrm>
                <a:off x="5508" y="1599"/>
                <a:ext cx="48" cy="99"/>
              </a:xfrm>
              <a:custGeom>
                <a:avLst/>
                <a:gdLst>
                  <a:gd name="T0" fmla="*/ 21 w 48"/>
                  <a:gd name="T1" fmla="*/ 0 h 99"/>
                  <a:gd name="T2" fmla="*/ 0 w 48"/>
                  <a:gd name="T3" fmla="*/ 72 h 99"/>
                  <a:gd name="T4" fmla="*/ 27 w 48"/>
                  <a:gd name="T5" fmla="*/ 99 h 99"/>
                  <a:gd name="T6" fmla="*/ 48 w 48"/>
                  <a:gd name="T7" fmla="*/ 21 h 99"/>
                  <a:gd name="T8" fmla="*/ 21 w 48"/>
                  <a:gd name="T9" fmla="*/ 0 h 9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8"/>
                  <a:gd name="T16" fmla="*/ 0 h 99"/>
                  <a:gd name="T17" fmla="*/ 48 w 48"/>
                  <a:gd name="T18" fmla="*/ 99 h 9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8" h="99">
                    <a:moveTo>
                      <a:pt x="21" y="0"/>
                    </a:moveTo>
                    <a:lnTo>
                      <a:pt x="0" y="72"/>
                    </a:lnTo>
                    <a:lnTo>
                      <a:pt x="27" y="99"/>
                    </a:lnTo>
                    <a:lnTo>
                      <a:pt x="48" y="21"/>
                    </a:lnTo>
                    <a:lnTo>
                      <a:pt x="21" y="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wrap="none"/>
              <a:lstStyle/>
              <a:p>
                <a:endParaRPr lang="pt-BR"/>
              </a:p>
            </p:txBody>
          </p:sp>
          <p:sp>
            <p:nvSpPr>
              <p:cNvPr id="72" name="Line 68"/>
              <p:cNvSpPr>
                <a:spLocks noChangeShapeType="1"/>
              </p:cNvSpPr>
              <p:nvPr/>
            </p:nvSpPr>
            <p:spPr bwMode="auto">
              <a:xfrm flipH="1">
                <a:off x="5512" y="1608"/>
                <a:ext cx="20" cy="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pt-BR"/>
              </a:p>
            </p:txBody>
          </p:sp>
          <p:sp>
            <p:nvSpPr>
              <p:cNvPr id="73" name="Line 69"/>
              <p:cNvSpPr>
                <a:spLocks noChangeShapeType="1"/>
              </p:cNvSpPr>
              <p:nvPr/>
            </p:nvSpPr>
            <p:spPr bwMode="auto">
              <a:xfrm flipH="1">
                <a:off x="5536" y="1620"/>
                <a:ext cx="20" cy="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pt-BR"/>
              </a:p>
            </p:txBody>
          </p:sp>
        </p:grpSp>
        <p:sp>
          <p:nvSpPr>
            <p:cNvPr id="67" name="Freeform 70"/>
            <p:cNvSpPr>
              <a:spLocks/>
            </p:cNvSpPr>
            <p:nvPr/>
          </p:nvSpPr>
          <p:spPr bwMode="auto">
            <a:xfrm>
              <a:off x="4179" y="2417"/>
              <a:ext cx="577" cy="768"/>
            </a:xfrm>
            <a:custGeom>
              <a:avLst/>
              <a:gdLst>
                <a:gd name="T0" fmla="*/ 577 w 577"/>
                <a:gd name="T1" fmla="*/ 0 h 768"/>
                <a:gd name="T2" fmla="*/ 342 w 577"/>
                <a:gd name="T3" fmla="*/ 0 h 768"/>
                <a:gd name="T4" fmla="*/ 342 w 577"/>
                <a:gd name="T5" fmla="*/ 768 h 768"/>
                <a:gd name="T6" fmla="*/ 0 w 577"/>
                <a:gd name="T7" fmla="*/ 760 h 76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7"/>
                <a:gd name="T13" fmla="*/ 0 h 768"/>
                <a:gd name="T14" fmla="*/ 577 w 577"/>
                <a:gd name="T15" fmla="*/ 768 h 76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7" h="768">
                  <a:moveTo>
                    <a:pt x="577" y="0"/>
                  </a:moveTo>
                  <a:lnTo>
                    <a:pt x="342" y="0"/>
                  </a:lnTo>
                  <a:lnTo>
                    <a:pt x="342" y="768"/>
                  </a:lnTo>
                  <a:lnTo>
                    <a:pt x="0" y="760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/>
            <a:lstStyle/>
            <a:p>
              <a:endParaRPr lang="pt-BR"/>
            </a:p>
          </p:txBody>
        </p:sp>
        <p:grpSp>
          <p:nvGrpSpPr>
            <p:cNvPr id="68" name="Group 71"/>
            <p:cNvGrpSpPr>
              <a:grpSpLocks/>
            </p:cNvGrpSpPr>
            <p:nvPr/>
          </p:nvGrpSpPr>
          <p:grpSpPr bwMode="auto">
            <a:xfrm>
              <a:off x="4240" y="3064"/>
              <a:ext cx="218" cy="231"/>
              <a:chOff x="5140" y="403"/>
              <a:chExt cx="218" cy="231"/>
            </a:xfrm>
          </p:grpSpPr>
          <p:sp>
            <p:nvSpPr>
              <p:cNvPr id="69" name="Oval 72"/>
              <p:cNvSpPr>
                <a:spLocks noChangeArrowheads="1"/>
              </p:cNvSpPr>
              <p:nvPr/>
            </p:nvSpPr>
            <p:spPr bwMode="auto">
              <a:xfrm>
                <a:off x="5140" y="410"/>
                <a:ext cx="218" cy="21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70" name="Text Box 73"/>
              <p:cNvSpPr txBox="1">
                <a:spLocks noChangeArrowheads="1"/>
              </p:cNvSpPr>
              <p:nvPr/>
            </p:nvSpPr>
            <p:spPr bwMode="auto">
              <a:xfrm>
                <a:off x="5154" y="403"/>
                <a:ext cx="20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pt-BR">
                    <a:solidFill>
                      <a:srgbClr val="FF0000"/>
                    </a:solidFill>
                  </a:rPr>
                  <a:t>4</a:t>
                </a:r>
              </a:p>
            </p:txBody>
          </p:sp>
        </p:grpSp>
      </p:grpSp>
      <p:grpSp>
        <p:nvGrpSpPr>
          <p:cNvPr id="77" name="Group 74"/>
          <p:cNvGrpSpPr>
            <a:grpSpLocks/>
          </p:cNvGrpSpPr>
          <p:nvPr/>
        </p:nvGrpSpPr>
        <p:grpSpPr bwMode="auto">
          <a:xfrm>
            <a:off x="1531938" y="3641725"/>
            <a:ext cx="2497137" cy="566738"/>
            <a:chOff x="1026" y="3559"/>
            <a:chExt cx="1573" cy="357"/>
          </a:xfrm>
        </p:grpSpPr>
        <p:grpSp>
          <p:nvGrpSpPr>
            <p:cNvPr id="78" name="Group 75"/>
            <p:cNvGrpSpPr>
              <a:grpSpLocks/>
            </p:cNvGrpSpPr>
            <p:nvPr/>
          </p:nvGrpSpPr>
          <p:grpSpPr bwMode="auto">
            <a:xfrm>
              <a:off x="1412" y="3559"/>
              <a:ext cx="1187" cy="357"/>
              <a:chOff x="4381" y="786"/>
              <a:chExt cx="1108" cy="357"/>
            </a:xfrm>
          </p:grpSpPr>
          <p:sp>
            <p:nvSpPr>
              <p:cNvPr id="83" name="Rectangle 76"/>
              <p:cNvSpPr>
                <a:spLocks noChangeArrowheads="1"/>
              </p:cNvSpPr>
              <p:nvPr/>
            </p:nvSpPr>
            <p:spPr bwMode="auto">
              <a:xfrm>
                <a:off x="4385" y="830"/>
                <a:ext cx="1104" cy="25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84" name="Text Box 77"/>
              <p:cNvSpPr txBox="1">
                <a:spLocks noChangeArrowheads="1"/>
              </p:cNvSpPr>
              <p:nvPr/>
            </p:nvSpPr>
            <p:spPr bwMode="auto">
              <a:xfrm>
                <a:off x="4381" y="813"/>
                <a:ext cx="1045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pt-BR" sz="1200"/>
                  <a:t>O: 138.76.29.7, 5001</a:t>
                </a:r>
              </a:p>
              <a:p>
                <a:r>
                  <a:rPr lang="pt-BR" sz="1200"/>
                  <a:t>D: 128.119.40.186, 80</a:t>
                </a:r>
              </a:p>
            </p:txBody>
          </p:sp>
          <p:grpSp>
            <p:nvGrpSpPr>
              <p:cNvPr id="85" name="Group 78"/>
              <p:cNvGrpSpPr>
                <a:grpSpLocks/>
              </p:cNvGrpSpPr>
              <p:nvPr/>
            </p:nvGrpSpPr>
            <p:grpSpPr bwMode="auto">
              <a:xfrm>
                <a:off x="5394" y="786"/>
                <a:ext cx="48" cy="99"/>
                <a:chOff x="5508" y="1599"/>
                <a:chExt cx="48" cy="99"/>
              </a:xfrm>
            </p:grpSpPr>
            <p:sp>
              <p:nvSpPr>
                <p:cNvPr id="90" name="Freeform 79"/>
                <p:cNvSpPr>
                  <a:spLocks/>
                </p:cNvSpPr>
                <p:nvPr/>
              </p:nvSpPr>
              <p:spPr bwMode="auto">
                <a:xfrm>
                  <a:off x="5508" y="1599"/>
                  <a:ext cx="48" cy="99"/>
                </a:xfrm>
                <a:custGeom>
                  <a:avLst/>
                  <a:gdLst>
                    <a:gd name="T0" fmla="*/ 21 w 48"/>
                    <a:gd name="T1" fmla="*/ 0 h 99"/>
                    <a:gd name="T2" fmla="*/ 0 w 48"/>
                    <a:gd name="T3" fmla="*/ 72 h 99"/>
                    <a:gd name="T4" fmla="*/ 27 w 48"/>
                    <a:gd name="T5" fmla="*/ 99 h 99"/>
                    <a:gd name="T6" fmla="*/ 48 w 48"/>
                    <a:gd name="T7" fmla="*/ 21 h 99"/>
                    <a:gd name="T8" fmla="*/ 21 w 48"/>
                    <a:gd name="T9" fmla="*/ 0 h 9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8"/>
                    <a:gd name="T16" fmla="*/ 0 h 99"/>
                    <a:gd name="T17" fmla="*/ 48 w 48"/>
                    <a:gd name="T18" fmla="*/ 99 h 99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8" h="99">
                      <a:moveTo>
                        <a:pt x="21" y="0"/>
                      </a:moveTo>
                      <a:lnTo>
                        <a:pt x="0" y="72"/>
                      </a:lnTo>
                      <a:lnTo>
                        <a:pt x="27" y="99"/>
                      </a:lnTo>
                      <a:lnTo>
                        <a:pt x="48" y="21"/>
                      </a:lnTo>
                      <a:lnTo>
                        <a:pt x="21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pt-BR"/>
                </a:p>
              </p:txBody>
            </p:sp>
            <p:sp>
              <p:nvSpPr>
                <p:cNvPr id="91" name="Line 80"/>
                <p:cNvSpPr>
                  <a:spLocks noChangeShapeType="1"/>
                </p:cNvSpPr>
                <p:nvPr/>
              </p:nvSpPr>
              <p:spPr bwMode="auto">
                <a:xfrm flipH="1">
                  <a:off x="5512" y="1608"/>
                  <a:ext cx="20" cy="6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pt-BR"/>
                </a:p>
              </p:txBody>
            </p:sp>
            <p:sp>
              <p:nvSpPr>
                <p:cNvPr id="92" name="Line 81"/>
                <p:cNvSpPr>
                  <a:spLocks noChangeShapeType="1"/>
                </p:cNvSpPr>
                <p:nvPr/>
              </p:nvSpPr>
              <p:spPr bwMode="auto">
                <a:xfrm flipH="1">
                  <a:off x="5536" y="1620"/>
                  <a:ext cx="20" cy="6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pt-BR"/>
                </a:p>
              </p:txBody>
            </p:sp>
          </p:grpSp>
          <p:grpSp>
            <p:nvGrpSpPr>
              <p:cNvPr id="86" name="Group 82"/>
              <p:cNvGrpSpPr>
                <a:grpSpLocks/>
              </p:cNvGrpSpPr>
              <p:nvPr/>
            </p:nvGrpSpPr>
            <p:grpSpPr bwMode="auto">
              <a:xfrm>
                <a:off x="5382" y="1044"/>
                <a:ext cx="48" cy="99"/>
                <a:chOff x="5508" y="1599"/>
                <a:chExt cx="48" cy="99"/>
              </a:xfrm>
            </p:grpSpPr>
            <p:sp>
              <p:nvSpPr>
                <p:cNvPr id="87" name="Freeform 83"/>
                <p:cNvSpPr>
                  <a:spLocks/>
                </p:cNvSpPr>
                <p:nvPr/>
              </p:nvSpPr>
              <p:spPr bwMode="auto">
                <a:xfrm>
                  <a:off x="5508" y="1599"/>
                  <a:ext cx="48" cy="99"/>
                </a:xfrm>
                <a:custGeom>
                  <a:avLst/>
                  <a:gdLst>
                    <a:gd name="T0" fmla="*/ 21 w 48"/>
                    <a:gd name="T1" fmla="*/ 0 h 99"/>
                    <a:gd name="T2" fmla="*/ 0 w 48"/>
                    <a:gd name="T3" fmla="*/ 72 h 99"/>
                    <a:gd name="T4" fmla="*/ 27 w 48"/>
                    <a:gd name="T5" fmla="*/ 99 h 99"/>
                    <a:gd name="T6" fmla="*/ 48 w 48"/>
                    <a:gd name="T7" fmla="*/ 21 h 99"/>
                    <a:gd name="T8" fmla="*/ 21 w 48"/>
                    <a:gd name="T9" fmla="*/ 0 h 9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8"/>
                    <a:gd name="T16" fmla="*/ 0 h 99"/>
                    <a:gd name="T17" fmla="*/ 48 w 48"/>
                    <a:gd name="T18" fmla="*/ 99 h 99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8" h="99">
                      <a:moveTo>
                        <a:pt x="21" y="0"/>
                      </a:moveTo>
                      <a:lnTo>
                        <a:pt x="0" y="72"/>
                      </a:lnTo>
                      <a:lnTo>
                        <a:pt x="27" y="99"/>
                      </a:lnTo>
                      <a:lnTo>
                        <a:pt x="48" y="21"/>
                      </a:lnTo>
                      <a:lnTo>
                        <a:pt x="21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pt-BR"/>
                </a:p>
              </p:txBody>
            </p:sp>
            <p:sp>
              <p:nvSpPr>
                <p:cNvPr id="88" name="Line 84"/>
                <p:cNvSpPr>
                  <a:spLocks noChangeShapeType="1"/>
                </p:cNvSpPr>
                <p:nvPr/>
              </p:nvSpPr>
              <p:spPr bwMode="auto">
                <a:xfrm flipH="1">
                  <a:off x="5512" y="1608"/>
                  <a:ext cx="20" cy="6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pt-BR"/>
                </a:p>
              </p:txBody>
            </p:sp>
            <p:sp>
              <p:nvSpPr>
                <p:cNvPr id="89" name="Line 85"/>
                <p:cNvSpPr>
                  <a:spLocks noChangeShapeType="1"/>
                </p:cNvSpPr>
                <p:nvPr/>
              </p:nvSpPr>
              <p:spPr bwMode="auto">
                <a:xfrm flipH="1">
                  <a:off x="5536" y="1620"/>
                  <a:ext cx="20" cy="6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pt-BR"/>
                </a:p>
              </p:txBody>
            </p:sp>
          </p:grpSp>
        </p:grpSp>
        <p:sp>
          <p:nvSpPr>
            <p:cNvPr id="79" name="Line 86"/>
            <p:cNvSpPr>
              <a:spLocks noChangeShapeType="1"/>
            </p:cNvSpPr>
            <p:nvPr/>
          </p:nvSpPr>
          <p:spPr bwMode="auto">
            <a:xfrm flipH="1">
              <a:off x="1026" y="3729"/>
              <a:ext cx="37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pt-BR"/>
            </a:p>
          </p:txBody>
        </p:sp>
        <p:grpSp>
          <p:nvGrpSpPr>
            <p:cNvPr id="80" name="Group 87"/>
            <p:cNvGrpSpPr>
              <a:grpSpLocks/>
            </p:cNvGrpSpPr>
            <p:nvPr/>
          </p:nvGrpSpPr>
          <p:grpSpPr bwMode="auto">
            <a:xfrm>
              <a:off x="1143" y="3616"/>
              <a:ext cx="218" cy="231"/>
              <a:chOff x="5140" y="403"/>
              <a:chExt cx="218" cy="231"/>
            </a:xfrm>
          </p:grpSpPr>
          <p:sp>
            <p:nvSpPr>
              <p:cNvPr id="81" name="Oval 88"/>
              <p:cNvSpPr>
                <a:spLocks noChangeArrowheads="1"/>
              </p:cNvSpPr>
              <p:nvPr/>
            </p:nvSpPr>
            <p:spPr bwMode="auto">
              <a:xfrm>
                <a:off x="5140" y="410"/>
                <a:ext cx="218" cy="21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82" name="Text Box 89"/>
              <p:cNvSpPr txBox="1">
                <a:spLocks noChangeArrowheads="1"/>
              </p:cNvSpPr>
              <p:nvPr/>
            </p:nvSpPr>
            <p:spPr bwMode="auto">
              <a:xfrm>
                <a:off x="5154" y="403"/>
                <a:ext cx="20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pt-BR">
                    <a:solidFill>
                      <a:srgbClr val="FF0000"/>
                    </a:solidFill>
                  </a:rPr>
                  <a:t>2</a:t>
                </a:r>
              </a:p>
            </p:txBody>
          </p:sp>
        </p:grpSp>
      </p:grpSp>
      <p:grpSp>
        <p:nvGrpSpPr>
          <p:cNvPr id="93" name="Group 90"/>
          <p:cNvGrpSpPr>
            <a:grpSpLocks/>
          </p:cNvGrpSpPr>
          <p:nvPr/>
        </p:nvGrpSpPr>
        <p:grpSpPr bwMode="auto">
          <a:xfrm>
            <a:off x="0" y="1643063"/>
            <a:ext cx="5154613" cy="2081212"/>
            <a:chOff x="0" y="1288"/>
            <a:chExt cx="3247" cy="1311"/>
          </a:xfrm>
        </p:grpSpPr>
        <p:sp>
          <p:nvSpPr>
            <p:cNvPr id="94" name="Text Box 91"/>
            <p:cNvSpPr txBox="1">
              <a:spLocks noChangeArrowheads="1"/>
            </p:cNvSpPr>
            <p:nvPr/>
          </p:nvSpPr>
          <p:spPr bwMode="auto">
            <a:xfrm>
              <a:off x="0" y="1288"/>
              <a:ext cx="1357" cy="10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t-BR" u="sng" dirty="0">
                  <a:solidFill>
                    <a:srgbClr val="FF0000"/>
                  </a:solidFill>
                </a:rPr>
                <a:t>2:</a:t>
              </a:r>
              <a:r>
                <a:rPr lang="pt-BR" dirty="0">
                  <a:solidFill>
                    <a:srgbClr val="FF0000"/>
                  </a:solidFill>
                </a:rPr>
                <a:t> </a:t>
              </a:r>
              <a:r>
                <a:rPr lang="pt-BR" dirty="0">
                  <a:solidFill>
                    <a:schemeClr val="accent2"/>
                  </a:solidFill>
                </a:rPr>
                <a:t>roteador NAT</a:t>
              </a:r>
            </a:p>
            <a:p>
              <a:r>
                <a:rPr lang="pt-BR" dirty="0">
                  <a:solidFill>
                    <a:schemeClr val="accent2"/>
                  </a:solidFill>
                </a:rPr>
                <a:t>muda end. origem </a:t>
              </a:r>
            </a:p>
            <a:p>
              <a:r>
                <a:rPr lang="pt-BR" dirty="0">
                  <a:solidFill>
                    <a:schemeClr val="accent2"/>
                  </a:solidFill>
                </a:rPr>
                <a:t>do </a:t>
              </a:r>
              <a:r>
                <a:rPr lang="pt-BR" dirty="0" err="1">
                  <a:solidFill>
                    <a:schemeClr val="accent2"/>
                  </a:solidFill>
                </a:rPr>
                <a:t>datagrama</a:t>
              </a:r>
              <a:r>
                <a:rPr lang="pt-BR" dirty="0">
                  <a:solidFill>
                    <a:schemeClr val="accent2"/>
                  </a:solidFill>
                </a:rPr>
                <a:t> de</a:t>
              </a:r>
            </a:p>
            <a:p>
              <a:r>
                <a:rPr lang="pt-BR" dirty="0">
                  <a:solidFill>
                    <a:schemeClr val="accent2"/>
                  </a:solidFill>
                </a:rPr>
                <a:t>10.0.0.1, 3345 p/</a:t>
              </a:r>
            </a:p>
            <a:p>
              <a:r>
                <a:rPr lang="pt-BR" dirty="0">
                  <a:solidFill>
                    <a:schemeClr val="accent2"/>
                  </a:solidFill>
                </a:rPr>
                <a:t>138.76.29.7, 5001,</a:t>
              </a:r>
            </a:p>
            <a:p>
              <a:r>
                <a:rPr lang="pt-BR" dirty="0">
                  <a:solidFill>
                    <a:schemeClr val="accent2"/>
                  </a:solidFill>
                </a:rPr>
                <a:t>e atualiza tabela</a:t>
              </a:r>
            </a:p>
          </p:txBody>
        </p:sp>
        <p:sp>
          <p:nvSpPr>
            <p:cNvPr id="95" name="Line 92"/>
            <p:cNvSpPr>
              <a:spLocks noChangeShapeType="1"/>
            </p:cNvSpPr>
            <p:nvPr/>
          </p:nvSpPr>
          <p:spPr bwMode="auto">
            <a:xfrm>
              <a:off x="1285" y="2243"/>
              <a:ext cx="147" cy="356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pt-BR"/>
            </a:p>
          </p:txBody>
        </p:sp>
        <p:sp>
          <p:nvSpPr>
            <p:cNvPr id="96" name="Line 93"/>
            <p:cNvSpPr>
              <a:spLocks noChangeShapeType="1"/>
            </p:cNvSpPr>
            <p:nvPr/>
          </p:nvSpPr>
          <p:spPr bwMode="auto">
            <a:xfrm flipV="1">
              <a:off x="1275" y="1788"/>
              <a:ext cx="663" cy="455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pt-BR"/>
            </a:p>
          </p:txBody>
        </p:sp>
        <p:sp>
          <p:nvSpPr>
            <p:cNvPr id="97" name="Line 94"/>
            <p:cNvSpPr>
              <a:spLocks noChangeShapeType="1"/>
            </p:cNvSpPr>
            <p:nvPr/>
          </p:nvSpPr>
          <p:spPr bwMode="auto">
            <a:xfrm flipV="1">
              <a:off x="1275" y="1751"/>
              <a:ext cx="1972" cy="491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pt-BR"/>
            </a:p>
          </p:txBody>
        </p:sp>
      </p:grpSp>
      <p:grpSp>
        <p:nvGrpSpPr>
          <p:cNvPr id="98" name="Group 95"/>
          <p:cNvGrpSpPr>
            <a:grpSpLocks/>
          </p:cNvGrpSpPr>
          <p:nvPr/>
        </p:nvGrpSpPr>
        <p:grpSpPr bwMode="auto">
          <a:xfrm>
            <a:off x="1360488" y="4681538"/>
            <a:ext cx="2471737" cy="696912"/>
            <a:chOff x="1163" y="3752"/>
            <a:chExt cx="1557" cy="439"/>
          </a:xfrm>
        </p:grpSpPr>
        <p:sp>
          <p:nvSpPr>
            <p:cNvPr id="99" name="Rectangle 96"/>
            <p:cNvSpPr>
              <a:spLocks noChangeArrowheads="1"/>
            </p:cNvSpPr>
            <p:nvPr/>
          </p:nvSpPr>
          <p:spPr bwMode="auto">
            <a:xfrm>
              <a:off x="1163" y="3796"/>
              <a:ext cx="1183" cy="25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0" name="Text Box 97"/>
            <p:cNvSpPr txBox="1">
              <a:spLocks noChangeArrowheads="1"/>
            </p:cNvSpPr>
            <p:nvPr/>
          </p:nvSpPr>
          <p:spPr bwMode="auto">
            <a:xfrm>
              <a:off x="1281" y="3788"/>
              <a:ext cx="1120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t-BR" sz="1200"/>
                <a:t>O: 128.119.40.186, 80 </a:t>
              </a:r>
            </a:p>
            <a:p>
              <a:r>
                <a:rPr lang="pt-BR" sz="1200"/>
                <a:t>D: 138.76.29.7, 5001</a:t>
              </a:r>
            </a:p>
            <a:p>
              <a:endParaRPr lang="pt-BR" sz="1200"/>
            </a:p>
          </p:txBody>
        </p:sp>
        <p:grpSp>
          <p:nvGrpSpPr>
            <p:cNvPr id="101" name="Group 98"/>
            <p:cNvGrpSpPr>
              <a:grpSpLocks/>
            </p:cNvGrpSpPr>
            <p:nvPr/>
          </p:nvGrpSpPr>
          <p:grpSpPr bwMode="auto">
            <a:xfrm>
              <a:off x="1214" y="3752"/>
              <a:ext cx="52" cy="99"/>
              <a:chOff x="5508" y="1599"/>
              <a:chExt cx="48" cy="99"/>
            </a:xfrm>
          </p:grpSpPr>
          <p:sp>
            <p:nvSpPr>
              <p:cNvPr id="110" name="Freeform 99"/>
              <p:cNvSpPr>
                <a:spLocks/>
              </p:cNvSpPr>
              <p:nvPr/>
            </p:nvSpPr>
            <p:spPr bwMode="auto">
              <a:xfrm>
                <a:off x="5508" y="1599"/>
                <a:ext cx="48" cy="99"/>
              </a:xfrm>
              <a:custGeom>
                <a:avLst/>
                <a:gdLst>
                  <a:gd name="T0" fmla="*/ 21 w 48"/>
                  <a:gd name="T1" fmla="*/ 0 h 99"/>
                  <a:gd name="T2" fmla="*/ 0 w 48"/>
                  <a:gd name="T3" fmla="*/ 72 h 99"/>
                  <a:gd name="T4" fmla="*/ 27 w 48"/>
                  <a:gd name="T5" fmla="*/ 99 h 99"/>
                  <a:gd name="T6" fmla="*/ 48 w 48"/>
                  <a:gd name="T7" fmla="*/ 21 h 99"/>
                  <a:gd name="T8" fmla="*/ 21 w 48"/>
                  <a:gd name="T9" fmla="*/ 0 h 9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8"/>
                  <a:gd name="T16" fmla="*/ 0 h 99"/>
                  <a:gd name="T17" fmla="*/ 48 w 48"/>
                  <a:gd name="T18" fmla="*/ 99 h 9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8" h="99">
                    <a:moveTo>
                      <a:pt x="21" y="0"/>
                    </a:moveTo>
                    <a:lnTo>
                      <a:pt x="0" y="72"/>
                    </a:lnTo>
                    <a:lnTo>
                      <a:pt x="27" y="99"/>
                    </a:lnTo>
                    <a:lnTo>
                      <a:pt x="48" y="21"/>
                    </a:lnTo>
                    <a:lnTo>
                      <a:pt x="21" y="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wrap="none"/>
              <a:lstStyle/>
              <a:p>
                <a:endParaRPr lang="pt-BR"/>
              </a:p>
            </p:txBody>
          </p:sp>
          <p:sp>
            <p:nvSpPr>
              <p:cNvPr id="111" name="Line 100"/>
              <p:cNvSpPr>
                <a:spLocks noChangeShapeType="1"/>
              </p:cNvSpPr>
              <p:nvPr/>
            </p:nvSpPr>
            <p:spPr bwMode="auto">
              <a:xfrm flipH="1">
                <a:off x="5512" y="1608"/>
                <a:ext cx="20" cy="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pt-BR"/>
              </a:p>
            </p:txBody>
          </p:sp>
          <p:sp>
            <p:nvSpPr>
              <p:cNvPr id="112" name="Line 101"/>
              <p:cNvSpPr>
                <a:spLocks noChangeShapeType="1"/>
              </p:cNvSpPr>
              <p:nvPr/>
            </p:nvSpPr>
            <p:spPr bwMode="auto">
              <a:xfrm flipH="1">
                <a:off x="5536" y="1620"/>
                <a:ext cx="20" cy="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pt-BR"/>
              </a:p>
            </p:txBody>
          </p:sp>
        </p:grpSp>
        <p:grpSp>
          <p:nvGrpSpPr>
            <p:cNvPr id="102" name="Group 102"/>
            <p:cNvGrpSpPr>
              <a:grpSpLocks/>
            </p:cNvGrpSpPr>
            <p:nvPr/>
          </p:nvGrpSpPr>
          <p:grpSpPr bwMode="auto">
            <a:xfrm>
              <a:off x="1193" y="3984"/>
              <a:ext cx="52" cy="99"/>
              <a:chOff x="5508" y="1599"/>
              <a:chExt cx="48" cy="99"/>
            </a:xfrm>
          </p:grpSpPr>
          <p:sp>
            <p:nvSpPr>
              <p:cNvPr id="107" name="Freeform 103"/>
              <p:cNvSpPr>
                <a:spLocks/>
              </p:cNvSpPr>
              <p:nvPr/>
            </p:nvSpPr>
            <p:spPr bwMode="auto">
              <a:xfrm>
                <a:off x="5508" y="1599"/>
                <a:ext cx="48" cy="99"/>
              </a:xfrm>
              <a:custGeom>
                <a:avLst/>
                <a:gdLst>
                  <a:gd name="T0" fmla="*/ 21 w 48"/>
                  <a:gd name="T1" fmla="*/ 0 h 99"/>
                  <a:gd name="T2" fmla="*/ 0 w 48"/>
                  <a:gd name="T3" fmla="*/ 72 h 99"/>
                  <a:gd name="T4" fmla="*/ 27 w 48"/>
                  <a:gd name="T5" fmla="*/ 99 h 99"/>
                  <a:gd name="T6" fmla="*/ 48 w 48"/>
                  <a:gd name="T7" fmla="*/ 21 h 99"/>
                  <a:gd name="T8" fmla="*/ 21 w 48"/>
                  <a:gd name="T9" fmla="*/ 0 h 9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8"/>
                  <a:gd name="T16" fmla="*/ 0 h 99"/>
                  <a:gd name="T17" fmla="*/ 48 w 48"/>
                  <a:gd name="T18" fmla="*/ 99 h 9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8" h="99">
                    <a:moveTo>
                      <a:pt x="21" y="0"/>
                    </a:moveTo>
                    <a:lnTo>
                      <a:pt x="0" y="72"/>
                    </a:lnTo>
                    <a:lnTo>
                      <a:pt x="27" y="99"/>
                    </a:lnTo>
                    <a:lnTo>
                      <a:pt x="48" y="21"/>
                    </a:lnTo>
                    <a:lnTo>
                      <a:pt x="21" y="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wrap="none"/>
              <a:lstStyle/>
              <a:p>
                <a:endParaRPr lang="pt-BR"/>
              </a:p>
            </p:txBody>
          </p:sp>
          <p:sp>
            <p:nvSpPr>
              <p:cNvPr id="108" name="Line 104"/>
              <p:cNvSpPr>
                <a:spLocks noChangeShapeType="1"/>
              </p:cNvSpPr>
              <p:nvPr/>
            </p:nvSpPr>
            <p:spPr bwMode="auto">
              <a:xfrm flipH="1">
                <a:off x="5512" y="1608"/>
                <a:ext cx="20" cy="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pt-BR"/>
              </a:p>
            </p:txBody>
          </p:sp>
          <p:sp>
            <p:nvSpPr>
              <p:cNvPr id="109" name="Line 105"/>
              <p:cNvSpPr>
                <a:spLocks noChangeShapeType="1"/>
              </p:cNvSpPr>
              <p:nvPr/>
            </p:nvSpPr>
            <p:spPr bwMode="auto">
              <a:xfrm flipH="1">
                <a:off x="5536" y="1620"/>
                <a:ext cx="20" cy="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pt-BR"/>
              </a:p>
            </p:txBody>
          </p:sp>
        </p:grpSp>
        <p:sp>
          <p:nvSpPr>
            <p:cNvPr id="103" name="Line 106"/>
            <p:cNvSpPr>
              <a:spLocks noChangeShapeType="1"/>
            </p:cNvSpPr>
            <p:nvPr/>
          </p:nvSpPr>
          <p:spPr bwMode="auto">
            <a:xfrm flipH="1">
              <a:off x="2344" y="3931"/>
              <a:ext cx="37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/>
            <a:lstStyle/>
            <a:p>
              <a:endParaRPr lang="pt-BR"/>
            </a:p>
          </p:txBody>
        </p:sp>
        <p:grpSp>
          <p:nvGrpSpPr>
            <p:cNvPr id="104" name="Group 107"/>
            <p:cNvGrpSpPr>
              <a:grpSpLocks/>
            </p:cNvGrpSpPr>
            <p:nvPr/>
          </p:nvGrpSpPr>
          <p:grpSpPr bwMode="auto">
            <a:xfrm>
              <a:off x="2409" y="3818"/>
              <a:ext cx="218" cy="231"/>
              <a:chOff x="5140" y="403"/>
              <a:chExt cx="218" cy="231"/>
            </a:xfrm>
          </p:grpSpPr>
          <p:sp>
            <p:nvSpPr>
              <p:cNvPr id="105" name="Oval 108"/>
              <p:cNvSpPr>
                <a:spLocks noChangeArrowheads="1"/>
              </p:cNvSpPr>
              <p:nvPr/>
            </p:nvSpPr>
            <p:spPr bwMode="auto">
              <a:xfrm>
                <a:off x="5140" y="410"/>
                <a:ext cx="218" cy="21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06" name="Text Box 109"/>
              <p:cNvSpPr txBox="1">
                <a:spLocks noChangeArrowheads="1"/>
              </p:cNvSpPr>
              <p:nvPr/>
            </p:nvSpPr>
            <p:spPr bwMode="auto">
              <a:xfrm>
                <a:off x="5154" y="403"/>
                <a:ext cx="20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pt-BR">
                    <a:solidFill>
                      <a:srgbClr val="FF0000"/>
                    </a:solidFill>
                  </a:rPr>
                  <a:t>3</a:t>
                </a:r>
              </a:p>
            </p:txBody>
          </p:sp>
        </p:grpSp>
      </p:grpSp>
      <p:sp>
        <p:nvSpPr>
          <p:cNvPr id="113" name="Text Box 110"/>
          <p:cNvSpPr txBox="1">
            <a:spLocks noChangeArrowheads="1"/>
          </p:cNvSpPr>
          <p:nvPr/>
        </p:nvSpPr>
        <p:spPr bwMode="auto">
          <a:xfrm>
            <a:off x="1317625" y="5141913"/>
            <a:ext cx="215900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u="sng" dirty="0">
                <a:solidFill>
                  <a:srgbClr val="FF0000"/>
                </a:solidFill>
              </a:rPr>
              <a:t>3:</a:t>
            </a:r>
            <a:r>
              <a:rPr lang="pt-BR" dirty="0">
                <a:solidFill>
                  <a:srgbClr val="FF0000"/>
                </a:solidFill>
              </a:rPr>
              <a:t> </a:t>
            </a:r>
            <a:r>
              <a:rPr lang="pt-BR" dirty="0">
                <a:solidFill>
                  <a:schemeClr val="accent2"/>
                </a:solidFill>
              </a:rPr>
              <a:t>Resposta chega</a:t>
            </a:r>
          </a:p>
          <a:p>
            <a:r>
              <a:rPr lang="pt-BR" dirty="0">
                <a:solidFill>
                  <a:schemeClr val="accent2"/>
                </a:solidFill>
              </a:rPr>
              <a:t> p/ end. destino:</a:t>
            </a:r>
          </a:p>
          <a:p>
            <a:r>
              <a:rPr lang="pt-BR" dirty="0">
                <a:solidFill>
                  <a:schemeClr val="accent2"/>
                </a:solidFill>
              </a:rPr>
              <a:t> 138.76.29.7, 5001</a:t>
            </a:r>
          </a:p>
        </p:txBody>
      </p:sp>
      <p:sp>
        <p:nvSpPr>
          <p:cNvPr id="114" name="Text Box 111"/>
          <p:cNvSpPr txBox="1">
            <a:spLocks noChangeArrowheads="1"/>
          </p:cNvSpPr>
          <p:nvPr/>
        </p:nvSpPr>
        <p:spPr bwMode="auto">
          <a:xfrm>
            <a:off x="4741863" y="4976813"/>
            <a:ext cx="4022725" cy="146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u="sng" dirty="0">
                <a:solidFill>
                  <a:srgbClr val="FF0000"/>
                </a:solidFill>
              </a:rPr>
              <a:t>4:</a:t>
            </a:r>
            <a:r>
              <a:rPr lang="pt-BR" dirty="0">
                <a:solidFill>
                  <a:srgbClr val="FF0000"/>
                </a:solidFill>
              </a:rPr>
              <a:t> </a:t>
            </a:r>
            <a:r>
              <a:rPr lang="pt-BR" dirty="0">
                <a:solidFill>
                  <a:schemeClr val="accent2"/>
                </a:solidFill>
              </a:rPr>
              <a:t>roteador NAT</a:t>
            </a:r>
          </a:p>
          <a:p>
            <a:r>
              <a:rPr lang="pt-BR" dirty="0">
                <a:solidFill>
                  <a:schemeClr val="accent2"/>
                </a:solidFill>
              </a:rPr>
              <a:t>muda end. destino</a:t>
            </a:r>
          </a:p>
          <a:p>
            <a:r>
              <a:rPr lang="pt-BR" dirty="0">
                <a:solidFill>
                  <a:schemeClr val="accent2"/>
                </a:solidFill>
              </a:rPr>
              <a:t>do </a:t>
            </a:r>
            <a:r>
              <a:rPr lang="pt-BR" dirty="0" err="1">
                <a:solidFill>
                  <a:schemeClr val="accent2"/>
                </a:solidFill>
              </a:rPr>
              <a:t>datagrama</a:t>
            </a:r>
            <a:r>
              <a:rPr lang="pt-BR" dirty="0">
                <a:solidFill>
                  <a:schemeClr val="accent2"/>
                </a:solidFill>
              </a:rPr>
              <a:t> de</a:t>
            </a:r>
          </a:p>
          <a:p>
            <a:r>
              <a:rPr lang="pt-BR" dirty="0">
                <a:solidFill>
                  <a:schemeClr val="accent2"/>
                </a:solidFill>
              </a:rPr>
              <a:t>138.76.29.7, 5001 p/ 10.0.0.1, 3345</a:t>
            </a:r>
            <a:r>
              <a:rPr lang="pt-BR" dirty="0"/>
              <a:t> </a:t>
            </a:r>
            <a:endParaRPr lang="pt-BR" dirty="0">
              <a:solidFill>
                <a:srgbClr val="FF0000"/>
              </a:solidFill>
            </a:endParaRPr>
          </a:p>
          <a:p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115" name="Line 112"/>
          <p:cNvSpPr>
            <a:spLocks noChangeShapeType="1"/>
          </p:cNvSpPr>
          <p:nvPr/>
        </p:nvSpPr>
        <p:spPr bwMode="auto">
          <a:xfrm>
            <a:off x="1022350" y="4273550"/>
            <a:ext cx="3025775" cy="6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86437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/>
      <p:bldP spid="113" grpId="0"/>
      <p:bldP spid="11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Tradução de endereços na rede (NAT)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campo do número de porta com 16-bits: </a:t>
            </a:r>
          </a:p>
          <a:p>
            <a:pPr lvl="1"/>
            <a:r>
              <a:rPr lang="pt-BR" dirty="0"/>
              <a:t>60.000 conexões simultâneas com um único endereço no lado WAN!</a:t>
            </a:r>
          </a:p>
          <a:p>
            <a:r>
              <a:rPr lang="pt-BR" dirty="0"/>
              <a:t>NAT é controverso:</a:t>
            </a:r>
          </a:p>
          <a:p>
            <a:pPr lvl="1"/>
            <a:r>
              <a:rPr lang="pt-BR" dirty="0"/>
              <a:t>roteadores deveriam processar somente até a camada 3</a:t>
            </a:r>
          </a:p>
          <a:p>
            <a:pPr lvl="1"/>
            <a:r>
              <a:rPr lang="pt-BR" dirty="0"/>
              <a:t>viola o argumento fim-a-fim</a:t>
            </a:r>
          </a:p>
          <a:p>
            <a:pPr lvl="2"/>
            <a:r>
              <a:rPr lang="pt-BR" dirty="0"/>
              <a:t>possibilidade do uso de NAT deve ser levado em conta pelos projetistas de aplicações (p.e., P2P)</a:t>
            </a:r>
          </a:p>
          <a:p>
            <a:pPr lvl="1"/>
            <a:r>
              <a:rPr lang="pt-BR" dirty="0"/>
              <a:t>escassez de endereços, por outro lado, deveria ser resolvida com o IPv6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896225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Problema de travessia do NAT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533400" y="1406525"/>
            <a:ext cx="4559300" cy="51593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pt-BR" sz="2400" smtClean="0"/>
              <a:t>o cliente quer conectar com o servidor com end. 10.0.0.1</a:t>
            </a:r>
          </a:p>
          <a:p>
            <a:pPr lvl="1">
              <a:lnSpc>
                <a:spcPct val="90000"/>
              </a:lnSpc>
            </a:pPr>
            <a:r>
              <a:rPr lang="pt-BR" sz="2000" smtClean="0"/>
              <a:t>endereço 10.0.0.1 é local à LAN (cliente não pode usá-lo como endereço de destino)</a:t>
            </a:r>
          </a:p>
          <a:p>
            <a:pPr lvl="1">
              <a:lnSpc>
                <a:spcPct val="90000"/>
              </a:lnSpc>
            </a:pPr>
            <a:r>
              <a:rPr lang="pt-BR" sz="2000" smtClean="0"/>
              <a:t>há apenas um endereço visível externamente: 138.76.29.7</a:t>
            </a:r>
          </a:p>
          <a:p>
            <a:pPr>
              <a:lnSpc>
                <a:spcPct val="90000"/>
              </a:lnSpc>
            </a:pPr>
            <a:r>
              <a:rPr lang="pt-BR" sz="2400" smtClean="0">
                <a:solidFill>
                  <a:srgbClr val="FF0000"/>
                </a:solidFill>
              </a:rPr>
              <a:t>solução 1:</a:t>
            </a:r>
            <a:r>
              <a:rPr lang="pt-BR" sz="2400" smtClean="0"/>
              <a:t> configurar estaticamente o NAT para encaminhar para o servidor pedidos de conexão entrantes numa dada porta.</a:t>
            </a:r>
          </a:p>
          <a:p>
            <a:pPr marL="742950" lvl="2" indent="-342900">
              <a:lnSpc>
                <a:spcPct val="90000"/>
              </a:lnSpc>
              <a:buSzPct val="85000"/>
              <a:buFont typeface="ZapfDingbats" pitchFamily="82" charset="0"/>
              <a:buChar char="r"/>
            </a:pPr>
            <a:r>
              <a:rPr lang="pt-BR" smtClean="0"/>
              <a:t>Ex: (123.76.29.7, porta 2500) sempre encaminhado para 10.0.0.1 porta 25000</a:t>
            </a:r>
            <a:endParaRPr lang="pt-BR" dirty="0" smtClean="0"/>
          </a:p>
        </p:txBody>
      </p:sp>
      <p:sp>
        <p:nvSpPr>
          <p:cNvPr id="5" name="Freeform 29"/>
          <p:cNvSpPr>
            <a:spLocks/>
          </p:cNvSpPr>
          <p:nvPr/>
        </p:nvSpPr>
        <p:spPr bwMode="auto">
          <a:xfrm>
            <a:off x="7115175" y="2185988"/>
            <a:ext cx="1676400" cy="2487612"/>
          </a:xfrm>
          <a:custGeom>
            <a:avLst/>
            <a:gdLst>
              <a:gd name="T0" fmla="*/ 173037 w 1056"/>
              <a:gd name="T1" fmla="*/ 1073150 h 1567"/>
              <a:gd name="T2" fmla="*/ 949325 w 1056"/>
              <a:gd name="T3" fmla="*/ 1027112 h 1567"/>
              <a:gd name="T4" fmla="*/ 846137 w 1056"/>
              <a:gd name="T5" fmla="*/ 974725 h 1567"/>
              <a:gd name="T6" fmla="*/ 898525 w 1056"/>
              <a:gd name="T7" fmla="*/ 268287 h 1567"/>
              <a:gd name="T8" fmla="*/ 1262062 w 1056"/>
              <a:gd name="T9" fmla="*/ 60325 h 1567"/>
              <a:gd name="T10" fmla="*/ 1608137 w 1056"/>
              <a:gd name="T11" fmla="*/ 142875 h 1567"/>
              <a:gd name="T12" fmla="*/ 1566862 w 1056"/>
              <a:gd name="T13" fmla="*/ 919162 h 1567"/>
              <a:gd name="T14" fmla="*/ 1595437 w 1056"/>
              <a:gd name="T15" fmla="*/ 1389062 h 1567"/>
              <a:gd name="T16" fmla="*/ 1566862 w 1056"/>
              <a:gd name="T17" fmla="*/ 2303462 h 1567"/>
              <a:gd name="T18" fmla="*/ 939800 w 1056"/>
              <a:gd name="T19" fmla="*/ 2346325 h 1567"/>
              <a:gd name="T20" fmla="*/ 750887 w 1056"/>
              <a:gd name="T21" fmla="*/ 1458912 h 1567"/>
              <a:gd name="T22" fmla="*/ 96837 w 1056"/>
              <a:gd name="T23" fmla="*/ 1330325 h 1567"/>
              <a:gd name="T24" fmla="*/ 173037 w 1056"/>
              <a:gd name="T25" fmla="*/ 1073150 h 1567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1056"/>
              <a:gd name="T40" fmla="*/ 0 h 1567"/>
              <a:gd name="T41" fmla="*/ 1056 w 1056"/>
              <a:gd name="T42" fmla="*/ 1567 h 1567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1056" h="1567">
                <a:moveTo>
                  <a:pt x="109" y="676"/>
                </a:moveTo>
                <a:cubicBezTo>
                  <a:pt x="199" y="644"/>
                  <a:pt x="527" y="657"/>
                  <a:pt x="598" y="647"/>
                </a:cubicBezTo>
                <a:cubicBezTo>
                  <a:pt x="669" y="637"/>
                  <a:pt x="538" y="694"/>
                  <a:pt x="533" y="614"/>
                </a:cubicBezTo>
                <a:cubicBezTo>
                  <a:pt x="527" y="534"/>
                  <a:pt x="522" y="265"/>
                  <a:pt x="566" y="169"/>
                </a:cubicBezTo>
                <a:cubicBezTo>
                  <a:pt x="610" y="73"/>
                  <a:pt x="721" y="51"/>
                  <a:pt x="795" y="38"/>
                </a:cubicBezTo>
                <a:cubicBezTo>
                  <a:pt x="869" y="25"/>
                  <a:pt x="981" y="0"/>
                  <a:pt x="1013" y="90"/>
                </a:cubicBezTo>
                <a:cubicBezTo>
                  <a:pt x="1045" y="180"/>
                  <a:pt x="988" y="448"/>
                  <a:pt x="987" y="579"/>
                </a:cubicBezTo>
                <a:cubicBezTo>
                  <a:pt x="986" y="710"/>
                  <a:pt x="1005" y="730"/>
                  <a:pt x="1005" y="875"/>
                </a:cubicBezTo>
                <a:cubicBezTo>
                  <a:pt x="1005" y="1020"/>
                  <a:pt x="1056" y="1351"/>
                  <a:pt x="987" y="1451"/>
                </a:cubicBezTo>
                <a:cubicBezTo>
                  <a:pt x="918" y="1551"/>
                  <a:pt x="678" y="1567"/>
                  <a:pt x="592" y="1478"/>
                </a:cubicBezTo>
                <a:cubicBezTo>
                  <a:pt x="506" y="1389"/>
                  <a:pt x="562" y="1026"/>
                  <a:pt x="473" y="919"/>
                </a:cubicBezTo>
                <a:cubicBezTo>
                  <a:pt x="384" y="812"/>
                  <a:pt x="122" y="878"/>
                  <a:pt x="61" y="838"/>
                </a:cubicBezTo>
                <a:cubicBezTo>
                  <a:pt x="0" y="798"/>
                  <a:pt x="26" y="710"/>
                  <a:pt x="109" y="676"/>
                </a:cubicBezTo>
                <a:close/>
              </a:path>
            </a:pathLst>
          </a:custGeom>
          <a:solidFill>
            <a:srgbClr val="66CC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/>
        </p:nvGraphicFramePr>
        <p:xfrm>
          <a:off x="8151813" y="3138488"/>
          <a:ext cx="579437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0" name="Clip" r:id="rId3" imgW="1305000" imgH="1085760" progId="MS_ClipArt_Gallery.2">
                  <p:embed/>
                </p:oleObj>
              </mc:Choice>
              <mc:Fallback>
                <p:oleObj name="Clip" r:id="rId3" imgW="1305000" imgH="108576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51813" y="3138488"/>
                        <a:ext cx="579437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3"/>
          <p:cNvGraphicFramePr>
            <a:graphicFrameLocks noChangeAspect="1"/>
          </p:cNvGraphicFramePr>
          <p:nvPr/>
        </p:nvGraphicFramePr>
        <p:xfrm>
          <a:off x="8123238" y="3903663"/>
          <a:ext cx="563562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1" name="Clip" r:id="rId5" imgW="1305000" imgH="1085760" progId="MS_ClipArt_Gallery.2">
                  <p:embed/>
                </p:oleObj>
              </mc:Choice>
              <mc:Fallback>
                <p:oleObj name="Clip" r:id="rId5" imgW="1305000" imgH="108576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23238" y="3903663"/>
                        <a:ext cx="563562" cy="469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Line 33"/>
          <p:cNvSpPr>
            <a:spLocks noChangeShapeType="1"/>
          </p:cNvSpPr>
          <p:nvPr/>
        </p:nvSpPr>
        <p:spPr bwMode="auto">
          <a:xfrm flipV="1">
            <a:off x="7183438" y="3352800"/>
            <a:ext cx="1073150" cy="206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pt-BR"/>
          </a:p>
        </p:txBody>
      </p:sp>
      <p:sp>
        <p:nvSpPr>
          <p:cNvPr id="9" name="Line 34"/>
          <p:cNvSpPr>
            <a:spLocks noChangeShapeType="1"/>
          </p:cNvSpPr>
          <p:nvPr/>
        </p:nvSpPr>
        <p:spPr bwMode="auto">
          <a:xfrm flipH="1">
            <a:off x="8023225" y="2617788"/>
            <a:ext cx="9525" cy="14922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pt-BR"/>
          </a:p>
        </p:txBody>
      </p:sp>
      <p:sp>
        <p:nvSpPr>
          <p:cNvPr id="10" name="Line 35"/>
          <p:cNvSpPr>
            <a:spLocks noChangeShapeType="1"/>
          </p:cNvSpPr>
          <p:nvPr/>
        </p:nvSpPr>
        <p:spPr bwMode="auto">
          <a:xfrm>
            <a:off x="8027988" y="2613025"/>
            <a:ext cx="133350" cy="6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pt-BR"/>
          </a:p>
        </p:txBody>
      </p:sp>
      <p:sp>
        <p:nvSpPr>
          <p:cNvPr id="11" name="Line 36"/>
          <p:cNvSpPr>
            <a:spLocks noChangeShapeType="1"/>
          </p:cNvSpPr>
          <p:nvPr/>
        </p:nvSpPr>
        <p:spPr bwMode="auto">
          <a:xfrm flipV="1">
            <a:off x="8034338" y="4117975"/>
            <a:ext cx="1714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pt-BR"/>
          </a:p>
        </p:txBody>
      </p:sp>
      <p:sp>
        <p:nvSpPr>
          <p:cNvPr id="12" name="Text Box 37"/>
          <p:cNvSpPr txBox="1">
            <a:spLocks noChangeArrowheads="1"/>
          </p:cNvSpPr>
          <p:nvPr/>
        </p:nvSpPr>
        <p:spPr bwMode="auto">
          <a:xfrm>
            <a:off x="7905750" y="2001838"/>
            <a:ext cx="8921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10.0.0.1</a:t>
            </a:r>
          </a:p>
        </p:txBody>
      </p:sp>
      <p:sp>
        <p:nvSpPr>
          <p:cNvPr id="13" name="Text Box 56"/>
          <p:cNvSpPr txBox="1">
            <a:spLocks noChangeArrowheads="1"/>
          </p:cNvSpPr>
          <p:nvPr/>
        </p:nvSpPr>
        <p:spPr bwMode="auto">
          <a:xfrm>
            <a:off x="7134225" y="2951163"/>
            <a:ext cx="9239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10.0.0.4</a:t>
            </a:r>
          </a:p>
        </p:txBody>
      </p:sp>
      <p:sp>
        <p:nvSpPr>
          <p:cNvPr id="14" name="Line 57"/>
          <p:cNvSpPr>
            <a:spLocks noChangeShapeType="1"/>
          </p:cNvSpPr>
          <p:nvPr/>
        </p:nvSpPr>
        <p:spPr bwMode="auto">
          <a:xfrm flipH="1">
            <a:off x="7258050" y="3201988"/>
            <a:ext cx="85725" cy="128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pt-BR"/>
          </a:p>
        </p:txBody>
      </p:sp>
      <p:sp>
        <p:nvSpPr>
          <p:cNvPr id="15" name="Line 58"/>
          <p:cNvSpPr>
            <a:spLocks noChangeShapeType="1"/>
          </p:cNvSpPr>
          <p:nvPr/>
        </p:nvSpPr>
        <p:spPr bwMode="auto">
          <a:xfrm flipH="1">
            <a:off x="6518275" y="3440113"/>
            <a:ext cx="85725" cy="128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/>
          <a:lstStyle/>
          <a:p>
            <a:endParaRPr lang="pt-BR"/>
          </a:p>
        </p:txBody>
      </p:sp>
      <p:sp>
        <p:nvSpPr>
          <p:cNvPr id="16" name="Text Box 88"/>
          <p:cNvSpPr txBox="1">
            <a:spLocks noChangeArrowheads="1"/>
          </p:cNvSpPr>
          <p:nvPr/>
        </p:nvSpPr>
        <p:spPr bwMode="auto">
          <a:xfrm>
            <a:off x="6434138" y="3522663"/>
            <a:ext cx="11398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rgbClr val="FF0000"/>
                </a:solidFill>
              </a:rPr>
              <a:t>roteador</a:t>
            </a:r>
          </a:p>
          <a:p>
            <a:pPr algn="ctr"/>
            <a:r>
              <a:rPr lang="en-US">
                <a:solidFill>
                  <a:srgbClr val="FF0000"/>
                </a:solidFill>
              </a:rPr>
              <a:t>NAT </a:t>
            </a:r>
          </a:p>
        </p:txBody>
      </p:sp>
      <p:sp>
        <p:nvSpPr>
          <p:cNvPr id="17" name="Text Box 89"/>
          <p:cNvSpPr txBox="1">
            <a:spLocks noChangeArrowheads="1"/>
          </p:cNvSpPr>
          <p:nvPr/>
        </p:nvSpPr>
        <p:spPr bwMode="auto">
          <a:xfrm>
            <a:off x="5295900" y="3508375"/>
            <a:ext cx="1295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138.76.29.7</a:t>
            </a:r>
          </a:p>
        </p:txBody>
      </p:sp>
      <p:grpSp>
        <p:nvGrpSpPr>
          <p:cNvPr id="18" name="Group 91"/>
          <p:cNvGrpSpPr>
            <a:grpSpLocks/>
          </p:cNvGrpSpPr>
          <p:nvPr/>
        </p:nvGrpSpPr>
        <p:grpSpPr bwMode="auto">
          <a:xfrm>
            <a:off x="8205788" y="2274888"/>
            <a:ext cx="331787" cy="755650"/>
            <a:chOff x="4180" y="783"/>
            <a:chExt cx="150" cy="307"/>
          </a:xfrm>
        </p:grpSpPr>
        <p:sp>
          <p:nvSpPr>
            <p:cNvPr id="19" name="AutoShape 92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0" name="Rectangle 93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1" name="Rectangle 94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2" name="AutoShape 95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3" name="Line 96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4" name="Line 97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5" name="Rectangle 98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6" name="Rectangle 99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</p:grpSp>
      <p:sp>
        <p:nvSpPr>
          <p:cNvPr id="27" name="Line 100"/>
          <p:cNvSpPr>
            <a:spLocks noChangeShapeType="1"/>
          </p:cNvSpPr>
          <p:nvPr/>
        </p:nvSpPr>
        <p:spPr bwMode="auto">
          <a:xfrm>
            <a:off x="6345238" y="3422650"/>
            <a:ext cx="4016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pt-BR"/>
          </a:p>
        </p:txBody>
      </p:sp>
      <p:grpSp>
        <p:nvGrpSpPr>
          <p:cNvPr id="28" name="Group 59"/>
          <p:cNvGrpSpPr>
            <a:grpSpLocks/>
          </p:cNvGrpSpPr>
          <p:nvPr/>
        </p:nvGrpSpPr>
        <p:grpSpPr bwMode="auto">
          <a:xfrm>
            <a:off x="6662738" y="3233738"/>
            <a:ext cx="555625" cy="307975"/>
            <a:chOff x="3600" y="219"/>
            <a:chExt cx="360" cy="175"/>
          </a:xfrm>
        </p:grpSpPr>
        <p:sp>
          <p:nvSpPr>
            <p:cNvPr id="29" name="Oval 60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0" name="Line 61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1" name="Line 62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2" name="Rectangle 63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pt-BR" sz="2400">
                <a:latin typeface="Times New Roman" pitchFamily="18" charset="0"/>
              </a:endParaRPr>
            </a:p>
          </p:txBody>
        </p:sp>
        <p:sp>
          <p:nvSpPr>
            <p:cNvPr id="33" name="Oval 64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grpSp>
          <p:nvGrpSpPr>
            <p:cNvPr id="34" name="Group 65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39" name="Line 66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40" name="Line 67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41" name="Line 68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</p:grpSp>
        <p:grpSp>
          <p:nvGrpSpPr>
            <p:cNvPr id="35" name="Group 69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36" name="Line 70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37" name="Line 71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38" name="Line 72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</p:grpSp>
      </p:grpSp>
      <p:graphicFrame>
        <p:nvGraphicFramePr>
          <p:cNvPr id="42" name="Object 4"/>
          <p:cNvGraphicFramePr>
            <a:graphicFrameLocks noChangeAspect="1"/>
          </p:cNvGraphicFramePr>
          <p:nvPr/>
        </p:nvGraphicFramePr>
        <p:xfrm>
          <a:off x="5172075" y="2559050"/>
          <a:ext cx="563563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2" name="Clip" r:id="rId6" imgW="1305000" imgH="1085760" progId="MS_ClipArt_Gallery.2">
                  <p:embed/>
                </p:oleObj>
              </mc:Choice>
              <mc:Fallback>
                <p:oleObj name="Clip" r:id="rId6" imgW="1305000" imgH="108576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2075" y="2559050"/>
                        <a:ext cx="563563" cy="469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" name="Text Box 102"/>
          <p:cNvSpPr txBox="1">
            <a:spLocks noChangeArrowheads="1"/>
          </p:cNvSpPr>
          <p:nvPr/>
        </p:nvSpPr>
        <p:spPr bwMode="auto">
          <a:xfrm>
            <a:off x="5046663" y="2187575"/>
            <a:ext cx="9334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Cliente</a:t>
            </a:r>
          </a:p>
        </p:txBody>
      </p:sp>
      <p:sp>
        <p:nvSpPr>
          <p:cNvPr id="44" name="Text Box 103"/>
          <p:cNvSpPr txBox="1">
            <a:spLocks noChangeArrowheads="1"/>
          </p:cNvSpPr>
          <p:nvPr/>
        </p:nvSpPr>
        <p:spPr bwMode="auto">
          <a:xfrm>
            <a:off x="5834063" y="2279650"/>
            <a:ext cx="3968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/>
              <a:t>?</a:t>
            </a:r>
          </a:p>
        </p:txBody>
      </p:sp>
      <p:sp>
        <p:nvSpPr>
          <p:cNvPr id="45" name="Line 104"/>
          <p:cNvSpPr>
            <a:spLocks noChangeShapeType="1"/>
          </p:cNvSpPr>
          <p:nvPr/>
        </p:nvSpPr>
        <p:spPr bwMode="auto">
          <a:xfrm>
            <a:off x="5653088" y="3019425"/>
            <a:ext cx="401637" cy="2778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61363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Problema de travessia do NAT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533400" y="1406525"/>
            <a:ext cx="5003800" cy="51593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smtClean="0">
                <a:solidFill>
                  <a:srgbClr val="FF0000"/>
                </a:solidFill>
              </a:rPr>
              <a:t>solução 2:</a:t>
            </a:r>
            <a:r>
              <a:rPr lang="en-US" sz="2000" smtClean="0"/>
              <a:t> Protocolo Internet Gateway Device (IGD) do Universal Plug and Play (UPnP).  Permite aos hosts que estejam atrás de NATs:</a:t>
            </a:r>
          </a:p>
          <a:p>
            <a:pPr lvl="1">
              <a:spcBef>
                <a:spcPct val="0"/>
              </a:spcBef>
              <a:buFont typeface="Wingdings" pitchFamily="2" charset="2"/>
              <a:buChar char="v"/>
            </a:pPr>
            <a:r>
              <a:rPr lang="en-US" sz="2000" smtClean="0"/>
              <a:t>descobrir o endereço público IP (138.76.29.7)</a:t>
            </a:r>
          </a:p>
          <a:p>
            <a:pPr lvl="1">
              <a:spcBef>
                <a:spcPct val="0"/>
              </a:spcBef>
              <a:buFont typeface="Wingdings" pitchFamily="2" charset="2"/>
              <a:buChar char="v"/>
            </a:pPr>
            <a:r>
              <a:rPr lang="en-US" sz="2000" smtClean="0"/>
              <a:t>Adicionar/remover mapeamento de portas (com tempos de validade)</a:t>
            </a:r>
          </a:p>
          <a:p>
            <a:pPr lvl="1">
              <a:spcBef>
                <a:spcPct val="0"/>
              </a:spcBef>
              <a:buFont typeface="Wingdings" pitchFamily="2" charset="2"/>
              <a:buChar char="v"/>
            </a:pPr>
            <a:endParaRPr lang="en-US" sz="2000" smtClean="0"/>
          </a:p>
          <a:p>
            <a:pPr lvl="1">
              <a:spcBef>
                <a:spcPct val="0"/>
              </a:spcBef>
              <a:buFont typeface="Wingdings" pitchFamily="2" charset="2"/>
              <a:buNone/>
            </a:pPr>
            <a:r>
              <a:rPr lang="en-US" sz="2000" smtClean="0"/>
              <a:t>i.e., automatiza a configuração  do mapeamento estático de portas NAT</a:t>
            </a:r>
            <a:endParaRPr lang="en-US" sz="2000" dirty="0" smtClean="0"/>
          </a:p>
        </p:txBody>
      </p:sp>
      <p:sp>
        <p:nvSpPr>
          <p:cNvPr id="5" name="Freeform 51"/>
          <p:cNvSpPr>
            <a:spLocks/>
          </p:cNvSpPr>
          <p:nvPr/>
        </p:nvSpPr>
        <p:spPr bwMode="auto">
          <a:xfrm>
            <a:off x="7115175" y="2185988"/>
            <a:ext cx="1676400" cy="2487612"/>
          </a:xfrm>
          <a:custGeom>
            <a:avLst/>
            <a:gdLst>
              <a:gd name="T0" fmla="*/ 173037 w 1056"/>
              <a:gd name="T1" fmla="*/ 1073150 h 1567"/>
              <a:gd name="T2" fmla="*/ 949325 w 1056"/>
              <a:gd name="T3" fmla="*/ 1027112 h 1567"/>
              <a:gd name="T4" fmla="*/ 846137 w 1056"/>
              <a:gd name="T5" fmla="*/ 974725 h 1567"/>
              <a:gd name="T6" fmla="*/ 898525 w 1056"/>
              <a:gd name="T7" fmla="*/ 268287 h 1567"/>
              <a:gd name="T8" fmla="*/ 1262062 w 1056"/>
              <a:gd name="T9" fmla="*/ 60325 h 1567"/>
              <a:gd name="T10" fmla="*/ 1608137 w 1056"/>
              <a:gd name="T11" fmla="*/ 142875 h 1567"/>
              <a:gd name="T12" fmla="*/ 1566862 w 1056"/>
              <a:gd name="T13" fmla="*/ 919162 h 1567"/>
              <a:gd name="T14" fmla="*/ 1595437 w 1056"/>
              <a:gd name="T15" fmla="*/ 1389062 h 1567"/>
              <a:gd name="T16" fmla="*/ 1566862 w 1056"/>
              <a:gd name="T17" fmla="*/ 2303462 h 1567"/>
              <a:gd name="T18" fmla="*/ 939800 w 1056"/>
              <a:gd name="T19" fmla="*/ 2346325 h 1567"/>
              <a:gd name="T20" fmla="*/ 750887 w 1056"/>
              <a:gd name="T21" fmla="*/ 1458912 h 1567"/>
              <a:gd name="T22" fmla="*/ 96837 w 1056"/>
              <a:gd name="T23" fmla="*/ 1330325 h 1567"/>
              <a:gd name="T24" fmla="*/ 173037 w 1056"/>
              <a:gd name="T25" fmla="*/ 1073150 h 1567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1056"/>
              <a:gd name="T40" fmla="*/ 0 h 1567"/>
              <a:gd name="T41" fmla="*/ 1056 w 1056"/>
              <a:gd name="T42" fmla="*/ 1567 h 1567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1056" h="1567">
                <a:moveTo>
                  <a:pt x="109" y="676"/>
                </a:moveTo>
                <a:cubicBezTo>
                  <a:pt x="199" y="644"/>
                  <a:pt x="527" y="657"/>
                  <a:pt x="598" y="647"/>
                </a:cubicBezTo>
                <a:cubicBezTo>
                  <a:pt x="669" y="637"/>
                  <a:pt x="538" y="694"/>
                  <a:pt x="533" y="614"/>
                </a:cubicBezTo>
                <a:cubicBezTo>
                  <a:pt x="527" y="534"/>
                  <a:pt x="522" y="265"/>
                  <a:pt x="566" y="169"/>
                </a:cubicBezTo>
                <a:cubicBezTo>
                  <a:pt x="610" y="73"/>
                  <a:pt x="721" y="51"/>
                  <a:pt x="795" y="38"/>
                </a:cubicBezTo>
                <a:cubicBezTo>
                  <a:pt x="869" y="25"/>
                  <a:pt x="981" y="0"/>
                  <a:pt x="1013" y="90"/>
                </a:cubicBezTo>
                <a:cubicBezTo>
                  <a:pt x="1045" y="180"/>
                  <a:pt x="988" y="448"/>
                  <a:pt x="987" y="579"/>
                </a:cubicBezTo>
                <a:cubicBezTo>
                  <a:pt x="986" y="710"/>
                  <a:pt x="1005" y="730"/>
                  <a:pt x="1005" y="875"/>
                </a:cubicBezTo>
                <a:cubicBezTo>
                  <a:pt x="1005" y="1020"/>
                  <a:pt x="1056" y="1351"/>
                  <a:pt x="987" y="1451"/>
                </a:cubicBezTo>
                <a:cubicBezTo>
                  <a:pt x="918" y="1551"/>
                  <a:pt x="678" y="1567"/>
                  <a:pt x="592" y="1478"/>
                </a:cubicBezTo>
                <a:cubicBezTo>
                  <a:pt x="506" y="1389"/>
                  <a:pt x="562" y="1026"/>
                  <a:pt x="473" y="919"/>
                </a:cubicBezTo>
                <a:cubicBezTo>
                  <a:pt x="384" y="812"/>
                  <a:pt x="122" y="878"/>
                  <a:pt x="61" y="838"/>
                </a:cubicBezTo>
                <a:cubicBezTo>
                  <a:pt x="0" y="798"/>
                  <a:pt x="26" y="710"/>
                  <a:pt x="109" y="676"/>
                </a:cubicBezTo>
                <a:close/>
              </a:path>
            </a:pathLst>
          </a:custGeom>
          <a:solidFill>
            <a:srgbClr val="66CC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/>
        </p:nvGraphicFramePr>
        <p:xfrm>
          <a:off x="8151813" y="3138488"/>
          <a:ext cx="579437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2" name="Clip" r:id="rId3" imgW="1305000" imgH="1085760" progId="MS_ClipArt_Gallery.2">
                  <p:embed/>
                </p:oleObj>
              </mc:Choice>
              <mc:Fallback>
                <p:oleObj name="Clip" r:id="rId3" imgW="1305000" imgH="108576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51813" y="3138488"/>
                        <a:ext cx="579437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3"/>
          <p:cNvGraphicFramePr>
            <a:graphicFrameLocks noChangeAspect="1"/>
          </p:cNvGraphicFramePr>
          <p:nvPr/>
        </p:nvGraphicFramePr>
        <p:xfrm>
          <a:off x="8123238" y="3903663"/>
          <a:ext cx="563562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3" name="Clip" r:id="rId5" imgW="1305000" imgH="1085760" progId="MS_ClipArt_Gallery.2">
                  <p:embed/>
                </p:oleObj>
              </mc:Choice>
              <mc:Fallback>
                <p:oleObj name="Clip" r:id="rId5" imgW="1305000" imgH="108576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23238" y="3903663"/>
                        <a:ext cx="563562" cy="469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Line 54"/>
          <p:cNvSpPr>
            <a:spLocks noChangeShapeType="1"/>
          </p:cNvSpPr>
          <p:nvPr/>
        </p:nvSpPr>
        <p:spPr bwMode="auto">
          <a:xfrm flipV="1">
            <a:off x="7183438" y="3352800"/>
            <a:ext cx="1073150" cy="206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pt-BR"/>
          </a:p>
        </p:txBody>
      </p:sp>
      <p:sp>
        <p:nvSpPr>
          <p:cNvPr id="9" name="Line 55"/>
          <p:cNvSpPr>
            <a:spLocks noChangeShapeType="1"/>
          </p:cNvSpPr>
          <p:nvPr/>
        </p:nvSpPr>
        <p:spPr bwMode="auto">
          <a:xfrm flipH="1">
            <a:off x="8023225" y="2617788"/>
            <a:ext cx="9525" cy="14922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pt-BR"/>
          </a:p>
        </p:txBody>
      </p:sp>
      <p:sp>
        <p:nvSpPr>
          <p:cNvPr id="10" name="Line 56"/>
          <p:cNvSpPr>
            <a:spLocks noChangeShapeType="1"/>
          </p:cNvSpPr>
          <p:nvPr/>
        </p:nvSpPr>
        <p:spPr bwMode="auto">
          <a:xfrm>
            <a:off x="8027988" y="2613025"/>
            <a:ext cx="133350" cy="6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pt-BR"/>
          </a:p>
        </p:txBody>
      </p:sp>
      <p:sp>
        <p:nvSpPr>
          <p:cNvPr id="11" name="Line 57"/>
          <p:cNvSpPr>
            <a:spLocks noChangeShapeType="1"/>
          </p:cNvSpPr>
          <p:nvPr/>
        </p:nvSpPr>
        <p:spPr bwMode="auto">
          <a:xfrm flipV="1">
            <a:off x="8034338" y="4117975"/>
            <a:ext cx="1714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pt-BR"/>
          </a:p>
        </p:txBody>
      </p:sp>
      <p:sp>
        <p:nvSpPr>
          <p:cNvPr id="12" name="Text Box 58"/>
          <p:cNvSpPr txBox="1">
            <a:spLocks noChangeArrowheads="1"/>
          </p:cNvSpPr>
          <p:nvPr/>
        </p:nvSpPr>
        <p:spPr bwMode="auto">
          <a:xfrm>
            <a:off x="7905750" y="2001838"/>
            <a:ext cx="8921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10.0.0.1</a:t>
            </a:r>
          </a:p>
        </p:txBody>
      </p:sp>
      <p:sp>
        <p:nvSpPr>
          <p:cNvPr id="13" name="Text Box 59"/>
          <p:cNvSpPr txBox="1">
            <a:spLocks noChangeArrowheads="1"/>
          </p:cNvSpPr>
          <p:nvPr/>
        </p:nvSpPr>
        <p:spPr bwMode="auto">
          <a:xfrm>
            <a:off x="7134225" y="2951163"/>
            <a:ext cx="9239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10.0.0.4</a:t>
            </a:r>
          </a:p>
        </p:txBody>
      </p:sp>
      <p:sp>
        <p:nvSpPr>
          <p:cNvPr id="14" name="Line 60"/>
          <p:cNvSpPr>
            <a:spLocks noChangeShapeType="1"/>
          </p:cNvSpPr>
          <p:nvPr/>
        </p:nvSpPr>
        <p:spPr bwMode="auto">
          <a:xfrm flipH="1">
            <a:off x="7258050" y="3201988"/>
            <a:ext cx="85725" cy="128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pt-BR"/>
          </a:p>
        </p:txBody>
      </p:sp>
      <p:sp>
        <p:nvSpPr>
          <p:cNvPr id="15" name="Line 61"/>
          <p:cNvSpPr>
            <a:spLocks noChangeShapeType="1"/>
          </p:cNvSpPr>
          <p:nvPr/>
        </p:nvSpPr>
        <p:spPr bwMode="auto">
          <a:xfrm flipH="1">
            <a:off x="6518275" y="3440113"/>
            <a:ext cx="85725" cy="128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/>
          <a:lstStyle/>
          <a:p>
            <a:endParaRPr lang="pt-BR"/>
          </a:p>
        </p:txBody>
      </p:sp>
      <p:sp>
        <p:nvSpPr>
          <p:cNvPr id="16" name="Text Box 62"/>
          <p:cNvSpPr txBox="1">
            <a:spLocks noChangeArrowheads="1"/>
          </p:cNvSpPr>
          <p:nvPr/>
        </p:nvSpPr>
        <p:spPr bwMode="auto">
          <a:xfrm>
            <a:off x="6434138" y="3522663"/>
            <a:ext cx="11398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/>
              <a:t>roteador</a:t>
            </a:r>
          </a:p>
          <a:p>
            <a:pPr algn="ctr"/>
            <a:r>
              <a:rPr lang="en-US"/>
              <a:t>NAT </a:t>
            </a:r>
          </a:p>
          <a:p>
            <a:pPr algn="ctr"/>
            <a:endParaRPr lang="en-US"/>
          </a:p>
        </p:txBody>
      </p:sp>
      <p:sp>
        <p:nvSpPr>
          <p:cNvPr id="17" name="Text Box 63"/>
          <p:cNvSpPr txBox="1">
            <a:spLocks noChangeArrowheads="1"/>
          </p:cNvSpPr>
          <p:nvPr/>
        </p:nvSpPr>
        <p:spPr bwMode="auto">
          <a:xfrm>
            <a:off x="5295900" y="3508375"/>
            <a:ext cx="1295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138.76.29.7</a:t>
            </a:r>
          </a:p>
        </p:txBody>
      </p:sp>
      <p:grpSp>
        <p:nvGrpSpPr>
          <p:cNvPr id="18" name="Group 64"/>
          <p:cNvGrpSpPr>
            <a:grpSpLocks/>
          </p:cNvGrpSpPr>
          <p:nvPr/>
        </p:nvGrpSpPr>
        <p:grpSpPr bwMode="auto">
          <a:xfrm>
            <a:off x="8205788" y="2274888"/>
            <a:ext cx="331787" cy="755650"/>
            <a:chOff x="4180" y="783"/>
            <a:chExt cx="150" cy="307"/>
          </a:xfrm>
        </p:grpSpPr>
        <p:sp>
          <p:nvSpPr>
            <p:cNvPr id="19" name="AutoShape 65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0" name="Rectangle 66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1" name="Rectangle 67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2" name="AutoShape 68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3" name="Line 69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4" name="Line 70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5" name="Rectangle 71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6" name="Rectangle 72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</p:grpSp>
      <p:sp>
        <p:nvSpPr>
          <p:cNvPr id="27" name="Line 73"/>
          <p:cNvSpPr>
            <a:spLocks noChangeShapeType="1"/>
          </p:cNvSpPr>
          <p:nvPr/>
        </p:nvSpPr>
        <p:spPr bwMode="auto">
          <a:xfrm>
            <a:off x="6345238" y="3422650"/>
            <a:ext cx="4016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pt-BR"/>
          </a:p>
        </p:txBody>
      </p:sp>
      <p:grpSp>
        <p:nvGrpSpPr>
          <p:cNvPr id="28" name="Group 74"/>
          <p:cNvGrpSpPr>
            <a:grpSpLocks/>
          </p:cNvGrpSpPr>
          <p:nvPr/>
        </p:nvGrpSpPr>
        <p:grpSpPr bwMode="auto">
          <a:xfrm>
            <a:off x="6662738" y="3233738"/>
            <a:ext cx="555625" cy="307975"/>
            <a:chOff x="3600" y="219"/>
            <a:chExt cx="360" cy="175"/>
          </a:xfrm>
        </p:grpSpPr>
        <p:sp>
          <p:nvSpPr>
            <p:cNvPr id="29" name="Oval 75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0" name="Line 76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1" name="Line 77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2" name="Rectangle 78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pt-BR" sz="2400">
                <a:latin typeface="Times New Roman" pitchFamily="18" charset="0"/>
              </a:endParaRPr>
            </a:p>
          </p:txBody>
        </p:sp>
        <p:sp>
          <p:nvSpPr>
            <p:cNvPr id="33" name="Oval 79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grpSp>
          <p:nvGrpSpPr>
            <p:cNvPr id="34" name="Group 80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39" name="Line 81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40" name="Line 82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41" name="Line 83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</p:grpSp>
        <p:grpSp>
          <p:nvGrpSpPr>
            <p:cNvPr id="35" name="Group 84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36" name="Line 85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37" name="Line 86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38" name="Line 87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</p:grpSp>
      </p:grpSp>
      <p:sp>
        <p:nvSpPr>
          <p:cNvPr id="42" name="Freeform 92"/>
          <p:cNvSpPr>
            <a:spLocks/>
          </p:cNvSpPr>
          <p:nvPr/>
        </p:nvSpPr>
        <p:spPr bwMode="auto">
          <a:xfrm>
            <a:off x="7245350" y="2339975"/>
            <a:ext cx="1166813" cy="1079500"/>
          </a:xfrm>
          <a:custGeom>
            <a:avLst/>
            <a:gdLst>
              <a:gd name="T0" fmla="*/ 0 w 735"/>
              <a:gd name="T1" fmla="*/ 1040219 h 742"/>
              <a:gd name="T2" fmla="*/ 631825 w 735"/>
              <a:gd name="T3" fmla="*/ 974751 h 742"/>
              <a:gd name="T4" fmla="*/ 660400 w 735"/>
              <a:gd name="T5" fmla="*/ 408813 h 742"/>
              <a:gd name="T6" fmla="*/ 717550 w 735"/>
              <a:gd name="T7" fmla="*/ 59649 h 742"/>
              <a:gd name="T8" fmla="*/ 1166813 w 735"/>
              <a:gd name="T9" fmla="*/ 46555 h 74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35"/>
              <a:gd name="T16" fmla="*/ 0 h 742"/>
              <a:gd name="T17" fmla="*/ 735 w 735"/>
              <a:gd name="T18" fmla="*/ 742 h 74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35" h="742">
                <a:moveTo>
                  <a:pt x="0" y="715"/>
                </a:moveTo>
                <a:cubicBezTo>
                  <a:pt x="66" y="708"/>
                  <a:pt x="329" y="742"/>
                  <a:pt x="398" y="670"/>
                </a:cubicBezTo>
                <a:cubicBezTo>
                  <a:pt x="467" y="598"/>
                  <a:pt x="407" y="386"/>
                  <a:pt x="416" y="281"/>
                </a:cubicBezTo>
                <a:cubicBezTo>
                  <a:pt x="425" y="176"/>
                  <a:pt x="399" y="82"/>
                  <a:pt x="452" y="41"/>
                </a:cubicBezTo>
                <a:cubicBezTo>
                  <a:pt x="505" y="0"/>
                  <a:pt x="676" y="34"/>
                  <a:pt x="735" y="32"/>
                </a:cubicBez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 type="triangle" w="med" len="med"/>
            <a:tailEnd type="triangle" w="med" len="med"/>
          </a:ln>
        </p:spPr>
        <p:txBody>
          <a:bodyPr wrap="none"/>
          <a:lstStyle/>
          <a:p>
            <a:endParaRPr lang="pt-BR"/>
          </a:p>
        </p:txBody>
      </p:sp>
      <p:sp>
        <p:nvSpPr>
          <p:cNvPr id="43" name="Text Box 93"/>
          <p:cNvSpPr txBox="1">
            <a:spLocks noChangeArrowheads="1"/>
          </p:cNvSpPr>
          <p:nvPr/>
        </p:nvSpPr>
        <p:spPr bwMode="auto">
          <a:xfrm>
            <a:off x="7321550" y="2495550"/>
            <a:ext cx="6302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IGD</a:t>
            </a:r>
          </a:p>
        </p:txBody>
      </p:sp>
    </p:spTree>
    <p:extLst>
      <p:ext uri="{BB962C8B-B14F-4D97-AF65-F5344CB8AC3E}">
        <p14:creationId xmlns:p14="http://schemas.microsoft.com/office/powerpoint/2010/main" val="13131951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533400" y="1406525"/>
            <a:ext cx="7675563" cy="51593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smtClean="0">
                <a:solidFill>
                  <a:srgbClr val="FF0000"/>
                </a:solidFill>
              </a:rPr>
              <a:t>solução 3:</a:t>
            </a:r>
            <a:r>
              <a:rPr lang="en-US" sz="2000" smtClean="0"/>
              <a:t> repasse (usado pelo Skype)</a:t>
            </a:r>
          </a:p>
          <a:p>
            <a:pPr lvl="1"/>
            <a:r>
              <a:rPr lang="en-US" sz="2000" smtClean="0"/>
              <a:t>clientes atrás do NAT se conecta ao relay</a:t>
            </a:r>
          </a:p>
          <a:p>
            <a:pPr lvl="1"/>
            <a:r>
              <a:rPr lang="en-US" sz="2000" smtClean="0"/>
              <a:t>cliente externo também se conecta ao relay</a:t>
            </a:r>
          </a:p>
          <a:p>
            <a:pPr lvl="1"/>
            <a:r>
              <a:rPr lang="en-US" sz="2000" smtClean="0"/>
              <a:t>Repasse serve de intermediário entre pacotes de uma conexão para a outra </a:t>
            </a:r>
          </a:p>
          <a:p>
            <a:pPr>
              <a:buFont typeface="ZapfDingbats" pitchFamily="82" charset="0"/>
              <a:buNone/>
            </a:pPr>
            <a:endParaRPr lang="en-US" sz="2400" dirty="0" smtClean="0"/>
          </a:p>
        </p:txBody>
      </p:sp>
      <p:sp>
        <p:nvSpPr>
          <p:cNvPr id="7" name="Text Box 16"/>
          <p:cNvSpPr txBox="1">
            <a:spLocks noChangeArrowheads="1"/>
          </p:cNvSpPr>
          <p:nvPr/>
        </p:nvSpPr>
        <p:spPr bwMode="auto">
          <a:xfrm>
            <a:off x="4932363" y="5196783"/>
            <a:ext cx="1295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138.76.29.7</a:t>
            </a:r>
          </a:p>
        </p:txBody>
      </p:sp>
      <p:graphicFrame>
        <p:nvGraphicFramePr>
          <p:cNvPr id="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3515103"/>
              </p:ext>
            </p:extLst>
          </p:nvPr>
        </p:nvGraphicFramePr>
        <p:xfrm>
          <a:off x="495300" y="4412558"/>
          <a:ext cx="563563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0" name="Clip" r:id="rId3" imgW="1305000" imgH="1085760" progId="MS_ClipArt_Gallery.2">
                  <p:embed/>
                </p:oleObj>
              </mc:Choice>
              <mc:Fallback>
                <p:oleObj name="Clip" r:id="rId3" imgW="1305000" imgH="108576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" y="4412558"/>
                        <a:ext cx="563563" cy="469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 Box 42"/>
          <p:cNvSpPr txBox="1">
            <a:spLocks noChangeArrowheads="1"/>
          </p:cNvSpPr>
          <p:nvPr/>
        </p:nvSpPr>
        <p:spPr bwMode="auto">
          <a:xfrm>
            <a:off x="354013" y="4818958"/>
            <a:ext cx="9334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Cliente</a:t>
            </a:r>
          </a:p>
        </p:txBody>
      </p:sp>
      <p:grpSp>
        <p:nvGrpSpPr>
          <p:cNvPr id="10" name="Group 64"/>
          <p:cNvGrpSpPr>
            <a:grpSpLocks/>
          </p:cNvGrpSpPr>
          <p:nvPr/>
        </p:nvGrpSpPr>
        <p:grpSpPr bwMode="auto">
          <a:xfrm>
            <a:off x="6022975" y="3721995"/>
            <a:ext cx="2508250" cy="2640013"/>
            <a:chOff x="3735" y="2284"/>
            <a:chExt cx="1580" cy="1663"/>
          </a:xfrm>
        </p:grpSpPr>
        <p:sp>
          <p:nvSpPr>
            <p:cNvPr id="11" name="Freeform 4"/>
            <p:cNvSpPr>
              <a:spLocks/>
            </p:cNvSpPr>
            <p:nvPr/>
          </p:nvSpPr>
          <p:spPr bwMode="auto">
            <a:xfrm>
              <a:off x="4220" y="2380"/>
              <a:ext cx="1056" cy="1567"/>
            </a:xfrm>
            <a:custGeom>
              <a:avLst/>
              <a:gdLst>
                <a:gd name="T0" fmla="*/ 109 w 1056"/>
                <a:gd name="T1" fmla="*/ 676 h 1567"/>
                <a:gd name="T2" fmla="*/ 598 w 1056"/>
                <a:gd name="T3" fmla="*/ 647 h 1567"/>
                <a:gd name="T4" fmla="*/ 533 w 1056"/>
                <a:gd name="T5" fmla="*/ 614 h 1567"/>
                <a:gd name="T6" fmla="*/ 566 w 1056"/>
                <a:gd name="T7" fmla="*/ 169 h 1567"/>
                <a:gd name="T8" fmla="*/ 795 w 1056"/>
                <a:gd name="T9" fmla="*/ 38 h 1567"/>
                <a:gd name="T10" fmla="*/ 1013 w 1056"/>
                <a:gd name="T11" fmla="*/ 90 h 1567"/>
                <a:gd name="T12" fmla="*/ 987 w 1056"/>
                <a:gd name="T13" fmla="*/ 579 h 1567"/>
                <a:gd name="T14" fmla="*/ 1005 w 1056"/>
                <a:gd name="T15" fmla="*/ 875 h 1567"/>
                <a:gd name="T16" fmla="*/ 987 w 1056"/>
                <a:gd name="T17" fmla="*/ 1451 h 1567"/>
                <a:gd name="T18" fmla="*/ 592 w 1056"/>
                <a:gd name="T19" fmla="*/ 1478 h 1567"/>
                <a:gd name="T20" fmla="*/ 473 w 1056"/>
                <a:gd name="T21" fmla="*/ 919 h 1567"/>
                <a:gd name="T22" fmla="*/ 61 w 1056"/>
                <a:gd name="T23" fmla="*/ 838 h 1567"/>
                <a:gd name="T24" fmla="*/ 109 w 1056"/>
                <a:gd name="T25" fmla="*/ 676 h 156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056"/>
                <a:gd name="T40" fmla="*/ 0 h 1567"/>
                <a:gd name="T41" fmla="*/ 1056 w 1056"/>
                <a:gd name="T42" fmla="*/ 1567 h 1567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056" h="1567">
                  <a:moveTo>
                    <a:pt x="109" y="676"/>
                  </a:moveTo>
                  <a:cubicBezTo>
                    <a:pt x="199" y="644"/>
                    <a:pt x="527" y="657"/>
                    <a:pt x="598" y="647"/>
                  </a:cubicBezTo>
                  <a:cubicBezTo>
                    <a:pt x="669" y="637"/>
                    <a:pt x="538" y="694"/>
                    <a:pt x="533" y="614"/>
                  </a:cubicBezTo>
                  <a:cubicBezTo>
                    <a:pt x="527" y="534"/>
                    <a:pt x="522" y="265"/>
                    <a:pt x="566" y="169"/>
                  </a:cubicBezTo>
                  <a:cubicBezTo>
                    <a:pt x="610" y="73"/>
                    <a:pt x="721" y="51"/>
                    <a:pt x="795" y="38"/>
                  </a:cubicBezTo>
                  <a:cubicBezTo>
                    <a:pt x="869" y="25"/>
                    <a:pt x="981" y="0"/>
                    <a:pt x="1013" y="90"/>
                  </a:cubicBezTo>
                  <a:cubicBezTo>
                    <a:pt x="1045" y="180"/>
                    <a:pt x="988" y="448"/>
                    <a:pt x="987" y="579"/>
                  </a:cubicBezTo>
                  <a:cubicBezTo>
                    <a:pt x="986" y="710"/>
                    <a:pt x="1005" y="730"/>
                    <a:pt x="1005" y="875"/>
                  </a:cubicBezTo>
                  <a:cubicBezTo>
                    <a:pt x="1005" y="1020"/>
                    <a:pt x="1056" y="1351"/>
                    <a:pt x="987" y="1451"/>
                  </a:cubicBezTo>
                  <a:cubicBezTo>
                    <a:pt x="918" y="1551"/>
                    <a:pt x="678" y="1567"/>
                    <a:pt x="592" y="1478"/>
                  </a:cubicBezTo>
                  <a:cubicBezTo>
                    <a:pt x="506" y="1389"/>
                    <a:pt x="562" y="1026"/>
                    <a:pt x="473" y="919"/>
                  </a:cubicBezTo>
                  <a:cubicBezTo>
                    <a:pt x="384" y="812"/>
                    <a:pt x="122" y="878"/>
                    <a:pt x="61" y="838"/>
                  </a:cubicBezTo>
                  <a:cubicBezTo>
                    <a:pt x="0" y="798"/>
                    <a:pt x="26" y="710"/>
                    <a:pt x="109" y="676"/>
                  </a:cubicBezTo>
                  <a:close/>
                </a:path>
              </a:pathLst>
            </a:custGeom>
            <a:solidFill>
              <a:srgbClr val="66CC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graphicFrame>
          <p:nvGraphicFramePr>
            <p:cNvPr id="12" name="Object 3"/>
            <p:cNvGraphicFramePr>
              <a:graphicFrameLocks noChangeAspect="1"/>
            </p:cNvGraphicFramePr>
            <p:nvPr/>
          </p:nvGraphicFramePr>
          <p:xfrm>
            <a:off x="4873" y="2980"/>
            <a:ext cx="365" cy="30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51" name="Clip" r:id="rId5" imgW="1305000" imgH="1085760" progId="MS_ClipArt_Gallery.2">
                    <p:embed/>
                  </p:oleObj>
                </mc:Choice>
                <mc:Fallback>
                  <p:oleObj name="Clip" r:id="rId5" imgW="1305000" imgH="1085760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73" y="2980"/>
                          <a:ext cx="365" cy="30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3" name="Object 4"/>
            <p:cNvGraphicFramePr>
              <a:graphicFrameLocks noChangeAspect="1"/>
            </p:cNvGraphicFramePr>
            <p:nvPr/>
          </p:nvGraphicFramePr>
          <p:xfrm>
            <a:off x="4855" y="3462"/>
            <a:ext cx="355" cy="29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52" name="Clip" r:id="rId6" imgW="1305000" imgH="1085760" progId="MS_ClipArt_Gallery.2">
                    <p:embed/>
                  </p:oleObj>
                </mc:Choice>
                <mc:Fallback>
                  <p:oleObj name="Clip" r:id="rId6" imgW="1305000" imgH="1085760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55" y="3462"/>
                          <a:ext cx="355" cy="29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" name="Line 7"/>
            <p:cNvSpPr>
              <a:spLocks noChangeShapeType="1"/>
            </p:cNvSpPr>
            <p:nvPr/>
          </p:nvSpPr>
          <p:spPr bwMode="auto">
            <a:xfrm flipV="1">
              <a:off x="4263" y="3115"/>
              <a:ext cx="676" cy="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pt-BR"/>
            </a:p>
          </p:txBody>
        </p:sp>
        <p:sp>
          <p:nvSpPr>
            <p:cNvPr id="15" name="Line 8"/>
            <p:cNvSpPr>
              <a:spLocks noChangeShapeType="1"/>
            </p:cNvSpPr>
            <p:nvPr/>
          </p:nvSpPr>
          <p:spPr bwMode="auto">
            <a:xfrm flipH="1">
              <a:off x="4792" y="2652"/>
              <a:ext cx="6" cy="9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pt-BR"/>
            </a:p>
          </p:txBody>
        </p:sp>
        <p:sp>
          <p:nvSpPr>
            <p:cNvPr id="16" name="Line 9"/>
            <p:cNvSpPr>
              <a:spLocks noChangeShapeType="1"/>
            </p:cNvSpPr>
            <p:nvPr/>
          </p:nvSpPr>
          <p:spPr bwMode="auto">
            <a:xfrm>
              <a:off x="4795" y="2649"/>
              <a:ext cx="84" cy="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pt-BR"/>
            </a:p>
          </p:txBody>
        </p:sp>
        <p:sp>
          <p:nvSpPr>
            <p:cNvPr id="17" name="Line 10"/>
            <p:cNvSpPr>
              <a:spLocks noChangeShapeType="1"/>
            </p:cNvSpPr>
            <p:nvPr/>
          </p:nvSpPr>
          <p:spPr bwMode="auto">
            <a:xfrm flipV="1">
              <a:off x="4799" y="3597"/>
              <a:ext cx="10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pt-BR"/>
            </a:p>
          </p:txBody>
        </p:sp>
        <p:sp>
          <p:nvSpPr>
            <p:cNvPr id="18" name="Text Box 11"/>
            <p:cNvSpPr txBox="1">
              <a:spLocks noChangeArrowheads="1"/>
            </p:cNvSpPr>
            <p:nvPr/>
          </p:nvSpPr>
          <p:spPr bwMode="auto">
            <a:xfrm>
              <a:off x="4753" y="2726"/>
              <a:ext cx="56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10.0.0.1</a:t>
              </a:r>
            </a:p>
          </p:txBody>
        </p:sp>
        <p:sp>
          <p:nvSpPr>
            <p:cNvPr id="19" name="Line 14"/>
            <p:cNvSpPr>
              <a:spLocks noChangeShapeType="1"/>
            </p:cNvSpPr>
            <p:nvPr/>
          </p:nvSpPr>
          <p:spPr bwMode="auto">
            <a:xfrm flipH="1">
              <a:off x="3844" y="3170"/>
              <a:ext cx="54" cy="8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/>
            <a:lstStyle/>
            <a:p>
              <a:endParaRPr lang="pt-BR"/>
            </a:p>
          </p:txBody>
        </p:sp>
        <p:sp>
          <p:nvSpPr>
            <p:cNvPr id="20" name="Text Box 15"/>
            <p:cNvSpPr txBox="1">
              <a:spLocks noChangeArrowheads="1"/>
            </p:cNvSpPr>
            <p:nvPr/>
          </p:nvSpPr>
          <p:spPr bwMode="auto">
            <a:xfrm>
              <a:off x="3791" y="3222"/>
              <a:ext cx="718" cy="5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roteador</a:t>
              </a:r>
            </a:p>
            <a:p>
              <a:pPr algn="ctr"/>
              <a:r>
                <a:rPr lang="en-US"/>
                <a:t>NAT </a:t>
              </a:r>
            </a:p>
            <a:p>
              <a:pPr algn="ctr"/>
              <a:endParaRPr lang="en-US"/>
            </a:p>
          </p:txBody>
        </p:sp>
        <p:sp>
          <p:nvSpPr>
            <p:cNvPr id="21" name="Line 26"/>
            <p:cNvSpPr>
              <a:spLocks noChangeShapeType="1"/>
            </p:cNvSpPr>
            <p:nvPr/>
          </p:nvSpPr>
          <p:spPr bwMode="auto">
            <a:xfrm>
              <a:off x="3735" y="3159"/>
              <a:ext cx="25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pt-BR"/>
            </a:p>
          </p:txBody>
        </p:sp>
        <p:grpSp>
          <p:nvGrpSpPr>
            <p:cNvPr id="22" name="Group 27"/>
            <p:cNvGrpSpPr>
              <a:grpSpLocks/>
            </p:cNvGrpSpPr>
            <p:nvPr/>
          </p:nvGrpSpPr>
          <p:grpSpPr bwMode="auto">
            <a:xfrm>
              <a:off x="3935" y="3040"/>
              <a:ext cx="350" cy="194"/>
              <a:chOff x="3600" y="219"/>
              <a:chExt cx="360" cy="175"/>
            </a:xfrm>
          </p:grpSpPr>
          <p:sp>
            <p:nvSpPr>
              <p:cNvPr id="25" name="Oval 28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6" name="Line 29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7" name="Line 30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8" name="Rectangle 31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pt-BR" sz="2400">
                  <a:latin typeface="Times New Roman" pitchFamily="18" charset="0"/>
                </a:endParaRPr>
              </a:p>
            </p:txBody>
          </p:sp>
          <p:sp>
            <p:nvSpPr>
              <p:cNvPr id="29" name="Oval 32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grpSp>
            <p:nvGrpSpPr>
              <p:cNvPr id="30" name="Group 33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35" name="Line 34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36" name="Line 35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37" name="Line 36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</p:grpSp>
          <p:grpSp>
            <p:nvGrpSpPr>
              <p:cNvPr id="31" name="Group 37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32" name="Line 38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33" name="Line 39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34" name="Line 40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</p:grpSp>
        </p:grpSp>
        <p:graphicFrame>
          <p:nvGraphicFramePr>
            <p:cNvPr id="23" name="Object 5"/>
            <p:cNvGraphicFramePr>
              <a:graphicFrameLocks noChangeAspect="1"/>
            </p:cNvGraphicFramePr>
            <p:nvPr/>
          </p:nvGraphicFramePr>
          <p:xfrm>
            <a:off x="4804" y="2483"/>
            <a:ext cx="365" cy="30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53" name="Clip" r:id="rId7" imgW="1305000" imgH="1085760" progId="MS_ClipArt_Gallery.2">
                    <p:embed/>
                  </p:oleObj>
                </mc:Choice>
                <mc:Fallback>
                  <p:oleObj name="Clip" r:id="rId7" imgW="1305000" imgH="1085760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04" y="2483"/>
                          <a:ext cx="365" cy="30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pic>
          <p:nvPicPr>
            <p:cNvPr id="24" name="Picture 45" descr="kw_skype_logo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4827" y="2284"/>
              <a:ext cx="464" cy="2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8" name="Group 48"/>
          <p:cNvGrpSpPr>
            <a:grpSpLocks/>
          </p:cNvGrpSpPr>
          <p:nvPr/>
        </p:nvGrpSpPr>
        <p:grpSpPr bwMode="auto">
          <a:xfrm>
            <a:off x="3346450" y="3466408"/>
            <a:ext cx="331788" cy="755650"/>
            <a:chOff x="4180" y="783"/>
            <a:chExt cx="150" cy="307"/>
          </a:xfrm>
        </p:grpSpPr>
        <p:sp>
          <p:nvSpPr>
            <p:cNvPr id="39" name="AutoShape 49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0" name="Rectangle 50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1" name="Rectangle 51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2" name="AutoShape 52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3" name="Line 53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4" name="Line 54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5" name="Rectangle 55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6" name="Rectangle 56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</p:grpSp>
      <p:pic>
        <p:nvPicPr>
          <p:cNvPr id="47" name="Picture 46" descr="kw_skype_relay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679825" y="3425133"/>
            <a:ext cx="825500" cy="81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" name="Picture 57" descr="kw_skype_logo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87325" y="4069658"/>
            <a:ext cx="736600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" name="Freeform 58"/>
          <p:cNvSpPr>
            <a:spLocks/>
          </p:cNvSpPr>
          <p:nvPr/>
        </p:nvSpPr>
        <p:spPr bwMode="auto">
          <a:xfrm>
            <a:off x="4235450" y="4044258"/>
            <a:ext cx="3714750" cy="1039812"/>
          </a:xfrm>
          <a:custGeom>
            <a:avLst/>
            <a:gdLst>
              <a:gd name="T0" fmla="*/ 3714750 w 1597"/>
              <a:gd name="T1" fmla="*/ 96837 h 655"/>
              <a:gd name="T2" fmla="*/ 3200686 w 1597"/>
              <a:gd name="T3" fmla="*/ 123825 h 655"/>
              <a:gd name="T4" fmla="*/ 3030883 w 1597"/>
              <a:gd name="T5" fmla="*/ 842962 h 655"/>
              <a:gd name="T6" fmla="*/ 949041 w 1597"/>
              <a:gd name="T7" fmla="*/ 908050 h 655"/>
              <a:gd name="T8" fmla="*/ 0 w 1597"/>
              <a:gd name="T9" fmla="*/ 57150 h 6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97"/>
              <a:gd name="T16" fmla="*/ 0 h 655"/>
              <a:gd name="T17" fmla="*/ 1597 w 1597"/>
              <a:gd name="T18" fmla="*/ 655 h 6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97" h="655">
                <a:moveTo>
                  <a:pt x="1597" y="61"/>
                </a:moveTo>
                <a:cubicBezTo>
                  <a:pt x="1562" y="64"/>
                  <a:pt x="1425" y="0"/>
                  <a:pt x="1376" y="78"/>
                </a:cubicBezTo>
                <a:cubicBezTo>
                  <a:pt x="1327" y="156"/>
                  <a:pt x="1464" y="449"/>
                  <a:pt x="1303" y="531"/>
                </a:cubicBezTo>
                <a:cubicBezTo>
                  <a:pt x="1142" y="613"/>
                  <a:pt x="625" y="655"/>
                  <a:pt x="408" y="572"/>
                </a:cubicBezTo>
                <a:cubicBezTo>
                  <a:pt x="190" y="490"/>
                  <a:pt x="94" y="263"/>
                  <a:pt x="0" y="36"/>
                </a:cubicBez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 type="triangle" w="med" len="med"/>
            <a:tailEnd type="triangle" w="med" len="med"/>
          </a:ln>
        </p:spPr>
        <p:txBody>
          <a:bodyPr wrap="none"/>
          <a:lstStyle/>
          <a:p>
            <a:endParaRPr lang="pt-BR"/>
          </a:p>
        </p:txBody>
      </p:sp>
      <p:sp>
        <p:nvSpPr>
          <p:cNvPr id="50" name="Text Box 59"/>
          <p:cNvSpPr txBox="1">
            <a:spLocks noChangeArrowheads="1"/>
          </p:cNvSpPr>
          <p:nvPr/>
        </p:nvSpPr>
        <p:spPr bwMode="auto">
          <a:xfrm>
            <a:off x="5211763" y="3723583"/>
            <a:ext cx="19462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1.</a:t>
            </a:r>
            <a:r>
              <a:rPr lang="en-US"/>
              <a:t> conexão para o relay iniciada pelo host atrás do NAT</a:t>
            </a:r>
          </a:p>
        </p:txBody>
      </p:sp>
      <p:sp>
        <p:nvSpPr>
          <p:cNvPr id="51" name="Text Box 60"/>
          <p:cNvSpPr txBox="1">
            <a:spLocks noChangeArrowheads="1"/>
          </p:cNvSpPr>
          <p:nvPr/>
        </p:nvSpPr>
        <p:spPr bwMode="auto">
          <a:xfrm>
            <a:off x="1008063" y="3699770"/>
            <a:ext cx="2046287" cy="92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2.</a:t>
            </a:r>
            <a:r>
              <a:rPr lang="en-US"/>
              <a:t> conexão para o relay é iniciada pelo cliente</a:t>
            </a:r>
          </a:p>
        </p:txBody>
      </p:sp>
      <p:sp>
        <p:nvSpPr>
          <p:cNvPr id="52" name="Freeform 61"/>
          <p:cNvSpPr>
            <a:spLocks/>
          </p:cNvSpPr>
          <p:nvPr/>
        </p:nvSpPr>
        <p:spPr bwMode="auto">
          <a:xfrm>
            <a:off x="1127125" y="4169670"/>
            <a:ext cx="2798763" cy="511175"/>
          </a:xfrm>
          <a:custGeom>
            <a:avLst/>
            <a:gdLst>
              <a:gd name="T0" fmla="*/ 0 w 1763"/>
              <a:gd name="T1" fmla="*/ 484188 h 322"/>
              <a:gd name="T2" fmla="*/ 1731963 w 1763"/>
              <a:gd name="T3" fmla="*/ 484188 h 322"/>
              <a:gd name="T4" fmla="*/ 2535238 w 1763"/>
              <a:gd name="T5" fmla="*/ 319087 h 322"/>
              <a:gd name="T6" fmla="*/ 2798763 w 1763"/>
              <a:gd name="T7" fmla="*/ 0 h 322"/>
              <a:gd name="T8" fmla="*/ 0 60000 65536"/>
              <a:gd name="T9" fmla="*/ 0 60000 65536"/>
              <a:gd name="T10" fmla="*/ 0 60000 65536"/>
              <a:gd name="T11" fmla="*/ 0 60000 65536"/>
              <a:gd name="T12" fmla="*/ 0 w 1763"/>
              <a:gd name="T13" fmla="*/ 0 h 322"/>
              <a:gd name="T14" fmla="*/ 1763 w 1763"/>
              <a:gd name="T15" fmla="*/ 322 h 32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763" h="322">
                <a:moveTo>
                  <a:pt x="0" y="305"/>
                </a:moveTo>
                <a:cubicBezTo>
                  <a:pt x="412" y="313"/>
                  <a:pt x="825" y="322"/>
                  <a:pt x="1091" y="305"/>
                </a:cubicBezTo>
                <a:cubicBezTo>
                  <a:pt x="1357" y="288"/>
                  <a:pt x="1485" y="252"/>
                  <a:pt x="1597" y="201"/>
                </a:cubicBezTo>
                <a:cubicBezTo>
                  <a:pt x="1709" y="150"/>
                  <a:pt x="1736" y="75"/>
                  <a:pt x="1763" y="0"/>
                </a:cubicBez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 type="triangle" w="med" len="med"/>
            <a:tailEnd type="triangle" w="med" len="med"/>
          </a:ln>
        </p:spPr>
        <p:txBody>
          <a:bodyPr wrap="none"/>
          <a:lstStyle/>
          <a:p>
            <a:endParaRPr lang="pt-BR"/>
          </a:p>
        </p:txBody>
      </p:sp>
      <p:sp>
        <p:nvSpPr>
          <p:cNvPr id="53" name="Freeform 62"/>
          <p:cNvSpPr>
            <a:spLocks/>
          </p:cNvSpPr>
          <p:nvPr/>
        </p:nvSpPr>
        <p:spPr bwMode="auto">
          <a:xfrm>
            <a:off x="3898900" y="3793433"/>
            <a:ext cx="360363" cy="420687"/>
          </a:xfrm>
          <a:custGeom>
            <a:avLst/>
            <a:gdLst>
              <a:gd name="T0" fmla="*/ 0 w 227"/>
              <a:gd name="T1" fmla="*/ 420687 h 265"/>
              <a:gd name="T2" fmla="*/ 166688 w 227"/>
              <a:gd name="T3" fmla="*/ 4762 h 265"/>
              <a:gd name="T4" fmla="*/ 360363 w 227"/>
              <a:gd name="T5" fmla="*/ 392112 h 265"/>
              <a:gd name="T6" fmla="*/ 0 60000 65536"/>
              <a:gd name="T7" fmla="*/ 0 60000 65536"/>
              <a:gd name="T8" fmla="*/ 0 60000 65536"/>
              <a:gd name="T9" fmla="*/ 0 w 227"/>
              <a:gd name="T10" fmla="*/ 0 h 265"/>
              <a:gd name="T11" fmla="*/ 227 w 227"/>
              <a:gd name="T12" fmla="*/ 265 h 26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7" h="265">
                <a:moveTo>
                  <a:pt x="0" y="265"/>
                </a:moveTo>
                <a:cubicBezTo>
                  <a:pt x="33" y="135"/>
                  <a:pt x="67" y="6"/>
                  <a:pt x="105" y="3"/>
                </a:cubicBezTo>
                <a:cubicBezTo>
                  <a:pt x="143" y="0"/>
                  <a:pt x="185" y="123"/>
                  <a:pt x="227" y="247"/>
                </a:cubicBez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 type="triangle" w="med" len="med"/>
            <a:tailEnd type="triangle" w="med" len="med"/>
          </a:ln>
        </p:spPr>
        <p:txBody>
          <a:bodyPr wrap="none"/>
          <a:lstStyle/>
          <a:p>
            <a:endParaRPr lang="pt-BR"/>
          </a:p>
        </p:txBody>
      </p:sp>
      <p:sp>
        <p:nvSpPr>
          <p:cNvPr id="54" name="Text Box 63"/>
          <p:cNvSpPr txBox="1">
            <a:spLocks noChangeArrowheads="1"/>
          </p:cNvSpPr>
          <p:nvPr/>
        </p:nvSpPr>
        <p:spPr bwMode="auto">
          <a:xfrm>
            <a:off x="3279775" y="4680845"/>
            <a:ext cx="19462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3.</a:t>
            </a:r>
            <a:r>
              <a:rPr lang="en-US"/>
              <a:t> Ponte</a:t>
            </a:r>
          </a:p>
          <a:p>
            <a:r>
              <a:rPr lang="en-US"/>
              <a:t>estabelecida</a:t>
            </a:r>
          </a:p>
        </p:txBody>
      </p:sp>
    </p:spTree>
    <p:extLst>
      <p:ext uri="{BB962C8B-B14F-4D97-AF65-F5344CB8AC3E}">
        <p14:creationId xmlns:p14="http://schemas.microsoft.com/office/powerpoint/2010/main" val="1231611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50" grpId="0"/>
      <p:bldP spid="51" grpId="0"/>
      <p:bldP spid="52" grpId="0" animBg="1"/>
      <p:bldP spid="53" grpId="0" animBg="1"/>
      <p:bldP spid="5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Protocolo de mensagem de controle da Internet ICMP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800" dirty="0"/>
              <a:t>usado por estações, roteadores para comunicar informação s/ camada de rede</a:t>
            </a:r>
          </a:p>
          <a:p>
            <a:pPr lvl="1"/>
            <a:r>
              <a:rPr lang="pt-BR" dirty="0"/>
              <a:t>relatar erros: estação, rede, porta, protocolo inalcançáveis</a:t>
            </a:r>
          </a:p>
          <a:p>
            <a:pPr lvl="1"/>
            <a:r>
              <a:rPr lang="pt-BR" dirty="0"/>
              <a:t>pedido/resposta de eco (usado por </a:t>
            </a:r>
            <a:r>
              <a:rPr lang="pt-BR" dirty="0" err="1"/>
              <a:t>ping</a:t>
            </a:r>
            <a:r>
              <a:rPr lang="pt-BR" dirty="0"/>
              <a:t>)</a:t>
            </a:r>
          </a:p>
          <a:p>
            <a:r>
              <a:rPr lang="pt-BR" sz="2800" dirty="0"/>
              <a:t>camada de rede “acima de” IP:</a:t>
            </a:r>
          </a:p>
          <a:p>
            <a:pPr lvl="1"/>
            <a:r>
              <a:rPr lang="pt-BR" dirty="0" err="1"/>
              <a:t>msgs</a:t>
            </a:r>
            <a:r>
              <a:rPr lang="pt-BR" dirty="0"/>
              <a:t> ICMP transportadas em </a:t>
            </a:r>
            <a:r>
              <a:rPr lang="pt-BR" dirty="0" err="1"/>
              <a:t>datagramas</a:t>
            </a:r>
            <a:r>
              <a:rPr lang="pt-BR" dirty="0"/>
              <a:t> IP</a:t>
            </a:r>
          </a:p>
          <a:p>
            <a:r>
              <a:rPr lang="pt-BR" sz="2800" dirty="0">
                <a:solidFill>
                  <a:schemeClr val="accent2"/>
                </a:solidFill>
              </a:rPr>
              <a:t>mensagem ICMP:</a:t>
            </a:r>
            <a:r>
              <a:rPr lang="pt-BR" sz="2800" dirty="0"/>
              <a:t> tipo, código mais primeiros 8 bytes do </a:t>
            </a:r>
            <a:r>
              <a:rPr lang="pt-BR" sz="2800" dirty="0" err="1"/>
              <a:t>datagrama</a:t>
            </a:r>
            <a:r>
              <a:rPr lang="pt-BR" sz="2800" dirty="0"/>
              <a:t> IP causando erro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18164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Configuração de Endereço IP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Configurado manualmente</a:t>
            </a:r>
          </a:p>
          <a:p>
            <a:pPr lvl="1"/>
            <a:r>
              <a:rPr lang="en-US" dirty="0" smtClean="0"/>
              <a:t>Windows</a:t>
            </a:r>
            <a:r>
              <a:rPr lang="en-US" dirty="0"/>
              <a:t>: </a:t>
            </a:r>
            <a:r>
              <a:rPr lang="en-US" sz="3200" dirty="0" err="1"/>
              <a:t>Painel</a:t>
            </a:r>
            <a:r>
              <a:rPr lang="en-US" sz="3200" dirty="0"/>
              <a:t> de </a:t>
            </a:r>
            <a:r>
              <a:rPr lang="en-US" sz="3200" dirty="0" err="1"/>
              <a:t>controle</a:t>
            </a:r>
            <a:r>
              <a:rPr lang="en-US" sz="3200" dirty="0"/>
              <a:t>-&gt;</a:t>
            </a:r>
            <a:r>
              <a:rPr lang="en-US" sz="3200" dirty="0" err="1"/>
              <a:t>Rede</a:t>
            </a:r>
            <a:r>
              <a:rPr lang="en-US" sz="3200" dirty="0"/>
              <a:t>-&gt;</a:t>
            </a:r>
            <a:r>
              <a:rPr lang="en-US" sz="3200" dirty="0" err="1"/>
              <a:t>Configuração</a:t>
            </a:r>
            <a:r>
              <a:rPr lang="en-US" sz="3200" dirty="0"/>
              <a:t>&gt;</a:t>
            </a:r>
            <a:r>
              <a:rPr lang="en-US" sz="3200" dirty="0" err="1"/>
              <a:t>tcp</a:t>
            </a:r>
            <a:r>
              <a:rPr lang="en-US" sz="3200" dirty="0"/>
              <a:t>/</a:t>
            </a:r>
            <a:r>
              <a:rPr lang="en-US" sz="3200" dirty="0" err="1"/>
              <a:t>ip</a:t>
            </a:r>
            <a:r>
              <a:rPr lang="en-US" sz="3200" dirty="0"/>
              <a:t>-&gt;</a:t>
            </a:r>
            <a:r>
              <a:rPr lang="en-US" sz="3200" dirty="0" err="1"/>
              <a:t>propriedades</a:t>
            </a:r>
            <a:endParaRPr lang="pt-BR" sz="3200" dirty="0"/>
          </a:p>
          <a:p>
            <a:pPr lvl="1"/>
            <a:r>
              <a:rPr lang="pt-BR" sz="3200" dirty="0"/>
              <a:t>UNIX: /</a:t>
            </a:r>
            <a:r>
              <a:rPr lang="pt-BR" sz="3200" dirty="0" err="1"/>
              <a:t>etc</a:t>
            </a:r>
            <a:r>
              <a:rPr lang="pt-BR" sz="3200" dirty="0"/>
              <a:t>/</a:t>
            </a:r>
            <a:r>
              <a:rPr lang="pt-BR" sz="3200" dirty="0" err="1"/>
              <a:t>rc.config</a:t>
            </a:r>
            <a:endParaRPr lang="pt-BR" sz="3200" dirty="0"/>
          </a:p>
          <a:p>
            <a:pPr marL="0" indent="0">
              <a:buNone/>
            </a:pPr>
            <a:endParaRPr lang="pt-BR" dirty="0"/>
          </a:p>
          <a:p>
            <a:r>
              <a:rPr lang="pt-BR" dirty="0"/>
              <a:t>Configurado via DHCP (</a:t>
            </a:r>
            <a:r>
              <a:rPr lang="pt-BR" dirty="0" err="1"/>
              <a:t>Dynamic</a:t>
            </a:r>
            <a:r>
              <a:rPr lang="pt-BR" dirty="0"/>
              <a:t> Host </a:t>
            </a:r>
            <a:r>
              <a:rPr lang="pt-BR" dirty="0" err="1"/>
              <a:t>Configuration</a:t>
            </a:r>
            <a:r>
              <a:rPr lang="pt-BR" dirty="0"/>
              <a:t> </a:t>
            </a:r>
            <a:r>
              <a:rPr lang="pt-BR" dirty="0" err="1"/>
              <a:t>Protocol</a:t>
            </a:r>
            <a:r>
              <a:rPr lang="pt-BR" dirty="0"/>
              <a:t>)</a:t>
            </a:r>
          </a:p>
          <a:p>
            <a:pPr lvl="1"/>
            <a:r>
              <a:rPr lang="pt-BR" sz="3200" dirty="0"/>
              <a:t>obtém endereço dinamicamente de um servidor</a:t>
            </a:r>
          </a:p>
          <a:p>
            <a:endParaRPr lang="pt-BR" dirty="0" smtClean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34780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Protocolo de mensagem de controle da Internet ICMP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835696" y="1822450"/>
            <a:ext cx="4502150" cy="448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u="sng" dirty="0">
                <a:latin typeface="Arial" pitchFamily="34" charset="0"/>
              </a:rPr>
              <a:t>Tipo</a:t>
            </a:r>
            <a:r>
              <a:rPr lang="pt-BR" dirty="0">
                <a:latin typeface="Arial" pitchFamily="34" charset="0"/>
              </a:rPr>
              <a:t>  </a:t>
            </a:r>
            <a:r>
              <a:rPr lang="pt-BR" u="sng" dirty="0">
                <a:latin typeface="Arial" pitchFamily="34" charset="0"/>
              </a:rPr>
              <a:t>Código</a:t>
            </a:r>
            <a:r>
              <a:rPr lang="pt-BR" dirty="0">
                <a:latin typeface="Arial" pitchFamily="34" charset="0"/>
              </a:rPr>
              <a:t>  </a:t>
            </a:r>
            <a:r>
              <a:rPr lang="pt-BR" u="sng" dirty="0">
                <a:latin typeface="Arial" pitchFamily="34" charset="0"/>
              </a:rPr>
              <a:t>descrição</a:t>
            </a:r>
            <a:endParaRPr lang="pt-BR" dirty="0">
              <a:latin typeface="Arial" pitchFamily="34" charset="0"/>
            </a:endParaRPr>
          </a:p>
          <a:p>
            <a:r>
              <a:rPr lang="pt-BR" dirty="0">
                <a:latin typeface="Arial" pitchFamily="34" charset="0"/>
              </a:rPr>
              <a:t>0        0         resposta de eco (</a:t>
            </a:r>
            <a:r>
              <a:rPr lang="pt-BR" dirty="0" err="1">
                <a:latin typeface="Arial" pitchFamily="34" charset="0"/>
              </a:rPr>
              <a:t>ping</a:t>
            </a:r>
            <a:r>
              <a:rPr lang="pt-BR" dirty="0">
                <a:latin typeface="Arial" pitchFamily="34" charset="0"/>
              </a:rPr>
              <a:t>)</a:t>
            </a:r>
          </a:p>
          <a:p>
            <a:r>
              <a:rPr lang="pt-BR" dirty="0">
                <a:latin typeface="Arial" pitchFamily="34" charset="0"/>
              </a:rPr>
              <a:t>3        0         rede </a:t>
            </a:r>
            <a:r>
              <a:rPr lang="pt-BR" dirty="0" err="1">
                <a:latin typeface="Arial" pitchFamily="34" charset="0"/>
              </a:rPr>
              <a:t>dest</a:t>
            </a:r>
            <a:r>
              <a:rPr lang="pt-BR" dirty="0">
                <a:latin typeface="Arial" pitchFamily="34" charset="0"/>
              </a:rPr>
              <a:t>. inalcançável</a:t>
            </a:r>
          </a:p>
          <a:p>
            <a:r>
              <a:rPr lang="pt-BR" dirty="0">
                <a:latin typeface="Arial" pitchFamily="34" charset="0"/>
              </a:rPr>
              <a:t>3        1         estação </a:t>
            </a:r>
            <a:r>
              <a:rPr lang="pt-BR" dirty="0" err="1">
                <a:latin typeface="Arial" pitchFamily="34" charset="0"/>
              </a:rPr>
              <a:t>dest</a:t>
            </a:r>
            <a:r>
              <a:rPr lang="pt-BR" dirty="0">
                <a:latin typeface="Arial" pitchFamily="34" charset="0"/>
              </a:rPr>
              <a:t>. inalcançável</a:t>
            </a:r>
          </a:p>
          <a:p>
            <a:r>
              <a:rPr lang="pt-BR" dirty="0">
                <a:latin typeface="Arial" pitchFamily="34" charset="0"/>
              </a:rPr>
              <a:t>3        2         protocolo </a:t>
            </a:r>
            <a:r>
              <a:rPr lang="pt-BR" dirty="0" err="1">
                <a:latin typeface="Arial" pitchFamily="34" charset="0"/>
              </a:rPr>
              <a:t>dest</a:t>
            </a:r>
            <a:r>
              <a:rPr lang="pt-BR" dirty="0">
                <a:latin typeface="Arial" pitchFamily="34" charset="0"/>
              </a:rPr>
              <a:t>. inalcançável</a:t>
            </a:r>
          </a:p>
          <a:p>
            <a:r>
              <a:rPr lang="pt-BR" dirty="0">
                <a:latin typeface="Arial" pitchFamily="34" charset="0"/>
              </a:rPr>
              <a:t>3        3         porta </a:t>
            </a:r>
            <a:r>
              <a:rPr lang="pt-BR" dirty="0" err="1">
                <a:latin typeface="Arial" pitchFamily="34" charset="0"/>
              </a:rPr>
              <a:t>dest</a:t>
            </a:r>
            <a:r>
              <a:rPr lang="pt-BR" dirty="0">
                <a:latin typeface="Arial" pitchFamily="34" charset="0"/>
              </a:rPr>
              <a:t>. inalcançável</a:t>
            </a:r>
          </a:p>
          <a:p>
            <a:r>
              <a:rPr lang="pt-BR" dirty="0">
                <a:latin typeface="Arial" pitchFamily="34" charset="0"/>
              </a:rPr>
              <a:t>3        6         rede </a:t>
            </a:r>
            <a:r>
              <a:rPr lang="pt-BR" dirty="0" err="1">
                <a:latin typeface="Arial" pitchFamily="34" charset="0"/>
              </a:rPr>
              <a:t>dest</a:t>
            </a:r>
            <a:r>
              <a:rPr lang="pt-BR" dirty="0">
                <a:latin typeface="Arial" pitchFamily="34" charset="0"/>
              </a:rPr>
              <a:t>. desconhecida</a:t>
            </a:r>
          </a:p>
          <a:p>
            <a:r>
              <a:rPr lang="pt-BR" dirty="0">
                <a:latin typeface="Arial" pitchFamily="34" charset="0"/>
              </a:rPr>
              <a:t>3        7         estação </a:t>
            </a:r>
            <a:r>
              <a:rPr lang="pt-BR" dirty="0" err="1">
                <a:latin typeface="Arial" pitchFamily="34" charset="0"/>
              </a:rPr>
              <a:t>dest</a:t>
            </a:r>
            <a:r>
              <a:rPr lang="pt-BR" dirty="0">
                <a:latin typeface="Arial" pitchFamily="34" charset="0"/>
              </a:rPr>
              <a:t>. desconhecida</a:t>
            </a:r>
          </a:p>
          <a:p>
            <a:r>
              <a:rPr lang="pt-BR" dirty="0">
                <a:latin typeface="Arial" pitchFamily="34" charset="0"/>
              </a:rPr>
              <a:t>4        0         abaixar fonte (controle de </a:t>
            </a:r>
            <a:br>
              <a:rPr lang="pt-BR" dirty="0">
                <a:latin typeface="Arial" pitchFamily="34" charset="0"/>
              </a:rPr>
            </a:br>
            <a:r>
              <a:rPr lang="pt-BR" dirty="0">
                <a:latin typeface="Arial" pitchFamily="34" charset="0"/>
              </a:rPr>
              <a:t>	       congestionamento - ñ usado)</a:t>
            </a:r>
          </a:p>
          <a:p>
            <a:r>
              <a:rPr lang="pt-BR" dirty="0">
                <a:latin typeface="Arial" pitchFamily="34" charset="0"/>
              </a:rPr>
              <a:t>8        0         pedido eco (</a:t>
            </a:r>
            <a:r>
              <a:rPr lang="pt-BR" dirty="0" err="1">
                <a:latin typeface="Arial" pitchFamily="34" charset="0"/>
              </a:rPr>
              <a:t>ping</a:t>
            </a:r>
            <a:r>
              <a:rPr lang="pt-BR" dirty="0">
                <a:latin typeface="Arial" pitchFamily="34" charset="0"/>
              </a:rPr>
              <a:t>)</a:t>
            </a:r>
          </a:p>
          <a:p>
            <a:r>
              <a:rPr lang="pt-BR" dirty="0">
                <a:latin typeface="Arial" pitchFamily="34" charset="0"/>
              </a:rPr>
              <a:t>9        0         anúncio de rota</a:t>
            </a:r>
          </a:p>
          <a:p>
            <a:r>
              <a:rPr lang="pt-BR" dirty="0">
                <a:latin typeface="Arial" pitchFamily="34" charset="0"/>
              </a:rPr>
              <a:t>10      0         descobrir roteador</a:t>
            </a:r>
          </a:p>
          <a:p>
            <a:r>
              <a:rPr lang="pt-BR" dirty="0">
                <a:latin typeface="Arial" pitchFamily="34" charset="0"/>
              </a:rPr>
              <a:t>11      0         TTL (sobrevida) expirada</a:t>
            </a:r>
          </a:p>
          <a:p>
            <a:r>
              <a:rPr lang="pt-BR" dirty="0">
                <a:latin typeface="Arial" pitchFamily="34" charset="0"/>
              </a:rPr>
              <a:t>12      0         erro de cabeçalho IP</a:t>
            </a:r>
          </a:p>
          <a:p>
            <a:endParaRPr lang="pt-BR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9172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TRACEROUTE e ICMP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pt-BR" sz="2800" dirty="0"/>
              <a:t>Origem envia uma série de segmentos UDP para o destino</a:t>
            </a:r>
          </a:p>
          <a:p>
            <a:pPr lvl="1">
              <a:lnSpc>
                <a:spcPct val="90000"/>
              </a:lnSpc>
            </a:pPr>
            <a:r>
              <a:rPr lang="pt-BR" dirty="0"/>
              <a:t>Primeiro tem TTL =1</a:t>
            </a:r>
          </a:p>
          <a:p>
            <a:pPr lvl="1">
              <a:lnSpc>
                <a:spcPct val="90000"/>
              </a:lnSpc>
            </a:pPr>
            <a:r>
              <a:rPr lang="pt-BR" dirty="0"/>
              <a:t>Segundo tem TTL=2, etc.</a:t>
            </a:r>
          </a:p>
          <a:p>
            <a:pPr lvl="1">
              <a:lnSpc>
                <a:spcPct val="90000"/>
              </a:lnSpc>
            </a:pPr>
            <a:r>
              <a:rPr lang="pt-BR" dirty="0"/>
              <a:t>Número de porta improvável</a:t>
            </a:r>
          </a:p>
          <a:p>
            <a:pPr>
              <a:lnSpc>
                <a:spcPct val="90000"/>
              </a:lnSpc>
            </a:pPr>
            <a:r>
              <a:rPr lang="pt-BR" sz="2800" dirty="0"/>
              <a:t>Quando </a:t>
            </a:r>
            <a:r>
              <a:rPr lang="pt-BR" sz="2800" dirty="0" err="1"/>
              <a:t>n-ésimo</a:t>
            </a:r>
            <a:r>
              <a:rPr lang="pt-BR" sz="2800" dirty="0"/>
              <a:t> </a:t>
            </a:r>
            <a:r>
              <a:rPr lang="pt-BR" sz="2800" dirty="0" err="1"/>
              <a:t>datagrama</a:t>
            </a:r>
            <a:r>
              <a:rPr lang="pt-BR" sz="2800" dirty="0"/>
              <a:t> chega ao </a:t>
            </a:r>
            <a:r>
              <a:rPr lang="pt-BR" sz="2800" dirty="0" err="1"/>
              <a:t>n-ésimo</a:t>
            </a:r>
            <a:r>
              <a:rPr lang="pt-BR" sz="2800" dirty="0"/>
              <a:t> roteador:</a:t>
            </a:r>
          </a:p>
          <a:p>
            <a:pPr lvl="1">
              <a:lnSpc>
                <a:spcPct val="90000"/>
              </a:lnSpc>
            </a:pPr>
            <a:r>
              <a:rPr lang="pt-BR" dirty="0"/>
              <a:t>Roteador descarta </a:t>
            </a:r>
            <a:r>
              <a:rPr lang="pt-BR" dirty="0" err="1"/>
              <a:t>datagrama</a:t>
            </a:r>
            <a:endParaRPr lang="pt-BR" dirty="0"/>
          </a:p>
          <a:p>
            <a:pPr lvl="1">
              <a:lnSpc>
                <a:spcPct val="90000"/>
              </a:lnSpc>
            </a:pPr>
            <a:r>
              <a:rPr lang="pt-BR" dirty="0"/>
              <a:t>Envia p/ origem uma mensagem ICMP (tipo 11, código 0)</a:t>
            </a:r>
          </a:p>
          <a:p>
            <a:pPr lvl="1">
              <a:lnSpc>
                <a:spcPct val="90000"/>
              </a:lnSpc>
            </a:pPr>
            <a:r>
              <a:rPr lang="pt-BR" dirty="0"/>
              <a:t>Mensagem inclui nome e endereço IP do </a:t>
            </a:r>
            <a:r>
              <a:rPr lang="pt-BR" dirty="0" smtClean="0"/>
              <a:t>roteador</a:t>
            </a:r>
          </a:p>
          <a:p>
            <a:pPr>
              <a:lnSpc>
                <a:spcPct val="90000"/>
              </a:lnSpc>
            </a:pPr>
            <a:r>
              <a:rPr lang="pt-BR" sz="2800" dirty="0"/>
              <a:t>Quando a mensagem ICMP chega, origem calcula RTT</a:t>
            </a:r>
          </a:p>
          <a:p>
            <a:pPr>
              <a:lnSpc>
                <a:spcPct val="90000"/>
              </a:lnSpc>
            </a:pPr>
            <a:r>
              <a:rPr lang="pt-BR" sz="2800" dirty="0" err="1"/>
              <a:t>Traceroute</a:t>
            </a:r>
            <a:r>
              <a:rPr lang="pt-BR" sz="2800" dirty="0"/>
              <a:t> faz isto 3 </a:t>
            </a:r>
            <a:r>
              <a:rPr lang="pt-BR" sz="2800" dirty="0" smtClean="0"/>
              <a:t>vezes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036993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ZapfDingbats" pitchFamily="82" charset="0"/>
              <a:buNone/>
            </a:pPr>
            <a:r>
              <a:rPr lang="pt-BR" u="sng" dirty="0">
                <a:solidFill>
                  <a:srgbClr val="FF0000"/>
                </a:solidFill>
              </a:rPr>
              <a:t>Critério de parada</a:t>
            </a:r>
          </a:p>
          <a:p>
            <a:pPr>
              <a:lnSpc>
                <a:spcPct val="90000"/>
              </a:lnSpc>
            </a:pPr>
            <a:r>
              <a:rPr lang="pt-BR" dirty="0"/>
              <a:t>Segmento UDP eventualmente chega à estação destino</a:t>
            </a:r>
          </a:p>
          <a:p>
            <a:pPr>
              <a:lnSpc>
                <a:spcPct val="90000"/>
              </a:lnSpc>
            </a:pPr>
            <a:r>
              <a:rPr lang="pt-BR" dirty="0"/>
              <a:t>Destino retorna pacote ICMP “porta inalcançável” (tipo 3, código 3)</a:t>
            </a:r>
          </a:p>
          <a:p>
            <a:pPr>
              <a:lnSpc>
                <a:spcPct val="90000"/>
              </a:lnSpc>
            </a:pPr>
            <a:r>
              <a:rPr lang="pt-BR" dirty="0"/>
              <a:t>Quando origem recebe este pacote ICMP, </a:t>
            </a:r>
            <a:r>
              <a:rPr lang="pt-BR" dirty="0" err="1"/>
              <a:t>pára</a:t>
            </a:r>
            <a:r>
              <a:rPr lang="pt-BR" dirty="0"/>
              <a:t>.</a:t>
            </a:r>
          </a:p>
          <a:p>
            <a:endParaRPr lang="pt-BR" dirty="0"/>
          </a:p>
        </p:txBody>
      </p:sp>
      <p:sp>
        <p:nvSpPr>
          <p:cNvPr id="4" name="Line 38"/>
          <p:cNvSpPr>
            <a:spLocks noChangeShapeType="1"/>
          </p:cNvSpPr>
          <p:nvPr/>
        </p:nvSpPr>
        <p:spPr bwMode="auto">
          <a:xfrm>
            <a:off x="1285875" y="5886450"/>
            <a:ext cx="288925" cy="2651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5" name="Line 105"/>
          <p:cNvSpPr>
            <a:spLocks noChangeShapeType="1"/>
          </p:cNvSpPr>
          <p:nvPr/>
        </p:nvSpPr>
        <p:spPr bwMode="auto">
          <a:xfrm flipV="1">
            <a:off x="2079625" y="5937250"/>
            <a:ext cx="458788" cy="2079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6" name="Line 106"/>
          <p:cNvSpPr>
            <a:spLocks noChangeShapeType="1"/>
          </p:cNvSpPr>
          <p:nvPr/>
        </p:nvSpPr>
        <p:spPr bwMode="auto">
          <a:xfrm>
            <a:off x="3014663" y="5921375"/>
            <a:ext cx="485775" cy="2079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7" name="Line 108"/>
          <p:cNvSpPr>
            <a:spLocks noChangeShapeType="1"/>
          </p:cNvSpPr>
          <p:nvPr/>
        </p:nvSpPr>
        <p:spPr bwMode="auto">
          <a:xfrm flipH="1">
            <a:off x="2776538" y="5653088"/>
            <a:ext cx="34925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8" name="Line 113"/>
          <p:cNvSpPr>
            <a:spLocks noChangeShapeType="1"/>
          </p:cNvSpPr>
          <p:nvPr/>
        </p:nvSpPr>
        <p:spPr bwMode="auto">
          <a:xfrm flipH="1">
            <a:off x="3990975" y="5981700"/>
            <a:ext cx="620713" cy="1444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9" name="Line 260"/>
          <p:cNvSpPr>
            <a:spLocks noChangeShapeType="1"/>
          </p:cNvSpPr>
          <p:nvPr/>
        </p:nvSpPr>
        <p:spPr bwMode="auto">
          <a:xfrm>
            <a:off x="5110163" y="5946775"/>
            <a:ext cx="485775" cy="2079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0" name="Line 261"/>
          <p:cNvSpPr>
            <a:spLocks noChangeShapeType="1"/>
          </p:cNvSpPr>
          <p:nvPr/>
        </p:nvSpPr>
        <p:spPr bwMode="auto">
          <a:xfrm flipH="1">
            <a:off x="6048375" y="5892800"/>
            <a:ext cx="557213" cy="2778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1" name="Line 291"/>
          <p:cNvSpPr>
            <a:spLocks noChangeShapeType="1"/>
          </p:cNvSpPr>
          <p:nvPr/>
        </p:nvSpPr>
        <p:spPr bwMode="auto">
          <a:xfrm>
            <a:off x="2744788" y="6053138"/>
            <a:ext cx="228600" cy="3111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2" name="Line 292"/>
          <p:cNvSpPr>
            <a:spLocks noChangeShapeType="1"/>
          </p:cNvSpPr>
          <p:nvPr/>
        </p:nvSpPr>
        <p:spPr bwMode="auto">
          <a:xfrm>
            <a:off x="4668838" y="5640388"/>
            <a:ext cx="228600" cy="3111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3" name="Line 294"/>
          <p:cNvSpPr>
            <a:spLocks noChangeShapeType="1"/>
          </p:cNvSpPr>
          <p:nvPr/>
        </p:nvSpPr>
        <p:spPr bwMode="auto">
          <a:xfrm flipH="1">
            <a:off x="3386138" y="6243638"/>
            <a:ext cx="34925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4" name="Line 295"/>
          <p:cNvSpPr>
            <a:spLocks noChangeShapeType="1"/>
          </p:cNvSpPr>
          <p:nvPr/>
        </p:nvSpPr>
        <p:spPr bwMode="auto">
          <a:xfrm>
            <a:off x="3741738" y="5748338"/>
            <a:ext cx="6350" cy="260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5" name="Text Box 300"/>
          <p:cNvSpPr txBox="1">
            <a:spLocks noChangeArrowheads="1"/>
          </p:cNvSpPr>
          <p:nvPr/>
        </p:nvSpPr>
        <p:spPr bwMode="auto">
          <a:xfrm>
            <a:off x="1387475" y="5605463"/>
            <a:ext cx="1073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en-US" altLang="pt-BR" sz="1800">
                <a:solidFill>
                  <a:srgbClr val="CC0000"/>
                </a:solidFill>
              </a:rPr>
              <a:t>3 probes</a:t>
            </a:r>
          </a:p>
        </p:txBody>
      </p:sp>
      <p:sp>
        <p:nvSpPr>
          <p:cNvPr id="16" name="Text Box 302"/>
          <p:cNvSpPr txBox="1">
            <a:spLocks noChangeArrowheads="1"/>
          </p:cNvSpPr>
          <p:nvPr/>
        </p:nvSpPr>
        <p:spPr bwMode="auto">
          <a:xfrm>
            <a:off x="2001838" y="6165850"/>
            <a:ext cx="1073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en-US" altLang="pt-BR" sz="1800">
                <a:solidFill>
                  <a:srgbClr val="CC0000"/>
                </a:solidFill>
              </a:rPr>
              <a:t>3 probes</a:t>
            </a:r>
          </a:p>
        </p:txBody>
      </p:sp>
      <p:sp>
        <p:nvSpPr>
          <p:cNvPr id="17" name="Text Box 304"/>
          <p:cNvSpPr txBox="1">
            <a:spLocks noChangeArrowheads="1"/>
          </p:cNvSpPr>
          <p:nvPr/>
        </p:nvSpPr>
        <p:spPr bwMode="auto">
          <a:xfrm>
            <a:off x="3025775" y="5580063"/>
            <a:ext cx="1073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en-US" altLang="pt-BR" sz="1800">
                <a:solidFill>
                  <a:srgbClr val="CC0000"/>
                </a:solidFill>
              </a:rPr>
              <a:t>3 probes</a:t>
            </a:r>
          </a:p>
        </p:txBody>
      </p:sp>
      <p:grpSp>
        <p:nvGrpSpPr>
          <p:cNvPr id="18" name="Group 21"/>
          <p:cNvGrpSpPr>
            <a:grpSpLocks/>
          </p:cNvGrpSpPr>
          <p:nvPr/>
        </p:nvGrpSpPr>
        <p:grpSpPr bwMode="auto">
          <a:xfrm>
            <a:off x="517525" y="5541963"/>
            <a:ext cx="820738" cy="688975"/>
            <a:chOff x="-44" y="1473"/>
            <a:chExt cx="981" cy="1105"/>
          </a:xfrm>
        </p:grpSpPr>
        <p:pic>
          <p:nvPicPr>
            <p:cNvPr id="19" name="Picture 22" descr="desktop_computer_stylized_medium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" name="Freeform 23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296 w 356"/>
                <a:gd name="T3" fmla="*/ 69 h 368"/>
                <a:gd name="T4" fmla="*/ 1537 w 356"/>
                <a:gd name="T5" fmla="*/ 1447 h 368"/>
                <a:gd name="T6" fmla="*/ 339 w 356"/>
                <a:gd name="T7" fmla="*/ 1810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pt-BR"/>
            </a:p>
          </p:txBody>
        </p:sp>
      </p:grpSp>
      <p:grpSp>
        <p:nvGrpSpPr>
          <p:cNvPr id="21" name="Group 24"/>
          <p:cNvGrpSpPr>
            <a:grpSpLocks/>
          </p:cNvGrpSpPr>
          <p:nvPr/>
        </p:nvGrpSpPr>
        <p:grpSpPr bwMode="auto">
          <a:xfrm flipH="1">
            <a:off x="6565900" y="5580063"/>
            <a:ext cx="754063" cy="669925"/>
            <a:chOff x="-44" y="1473"/>
            <a:chExt cx="981" cy="1105"/>
          </a:xfrm>
        </p:grpSpPr>
        <p:pic>
          <p:nvPicPr>
            <p:cNvPr id="22" name="Picture 25" descr="desktop_computer_stylized_medium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3" name="Freeform 26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296 w 356"/>
                <a:gd name="T3" fmla="*/ 69 h 368"/>
                <a:gd name="T4" fmla="*/ 1537 w 356"/>
                <a:gd name="T5" fmla="*/ 1447 h 368"/>
                <a:gd name="T6" fmla="*/ 339 w 356"/>
                <a:gd name="T7" fmla="*/ 1810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pt-BR"/>
            </a:p>
          </p:txBody>
        </p:sp>
      </p:grpSp>
      <p:grpSp>
        <p:nvGrpSpPr>
          <p:cNvPr id="24" name="Group 27"/>
          <p:cNvGrpSpPr>
            <a:grpSpLocks/>
          </p:cNvGrpSpPr>
          <p:nvPr/>
        </p:nvGrpSpPr>
        <p:grpSpPr bwMode="auto">
          <a:xfrm>
            <a:off x="5513388" y="6080125"/>
            <a:ext cx="617537" cy="250825"/>
            <a:chOff x="2356" y="1300"/>
            <a:chExt cx="555" cy="194"/>
          </a:xfrm>
        </p:grpSpPr>
        <p:sp>
          <p:nvSpPr>
            <p:cNvPr id="25" name="Oval 407"/>
            <p:cNvSpPr>
              <a:spLocks noChangeArrowheads="1"/>
            </p:cNvSpPr>
            <p:nvPr/>
          </p:nvSpPr>
          <p:spPr bwMode="auto">
            <a:xfrm>
              <a:off x="2357" y="1385"/>
              <a:ext cx="551" cy="109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endParaRPr lang="pt-BR" altLang="pt-BR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26" name="Rectangle 410"/>
            <p:cNvSpPr>
              <a:spLocks noChangeArrowheads="1"/>
            </p:cNvSpPr>
            <p:nvPr/>
          </p:nvSpPr>
          <p:spPr bwMode="auto">
            <a:xfrm>
              <a:off x="2357" y="1374"/>
              <a:ext cx="554" cy="66"/>
            </a:xfrm>
            <a:prstGeom prst="rect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/>
              <a:endParaRPr lang="pt-BR" altLang="pt-BR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27" name="Oval 411"/>
            <p:cNvSpPr>
              <a:spLocks noChangeArrowheads="1"/>
            </p:cNvSpPr>
            <p:nvPr/>
          </p:nvSpPr>
          <p:spPr bwMode="auto">
            <a:xfrm>
              <a:off x="2356" y="1300"/>
              <a:ext cx="551" cy="127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endParaRPr lang="pt-BR" altLang="pt-BR">
                <a:latin typeface="Times New Roman" pitchFamily="18" charset="0"/>
                <a:cs typeface="Arial" pitchFamily="34" charset="0"/>
              </a:endParaRPr>
            </a:p>
          </p:txBody>
        </p:sp>
        <p:grpSp>
          <p:nvGrpSpPr>
            <p:cNvPr id="28" name="Group 31"/>
            <p:cNvGrpSpPr>
              <a:grpSpLocks/>
            </p:cNvGrpSpPr>
            <p:nvPr/>
          </p:nvGrpSpPr>
          <p:grpSpPr bwMode="auto">
            <a:xfrm>
              <a:off x="2468" y="1332"/>
              <a:ext cx="310" cy="60"/>
              <a:chOff x="2468" y="1332"/>
              <a:chExt cx="310" cy="60"/>
            </a:xfrm>
          </p:grpSpPr>
          <p:sp>
            <p:nvSpPr>
              <p:cNvPr id="31" name="Freeform 32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2" name="Freeform 33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</p:grpSp>
        <p:sp>
          <p:nvSpPr>
            <p:cNvPr id="29" name="Line 34"/>
            <p:cNvSpPr>
              <a:spLocks noChangeShapeType="1"/>
            </p:cNvSpPr>
            <p:nvPr/>
          </p:nvSpPr>
          <p:spPr bwMode="auto">
            <a:xfrm>
              <a:off x="2357" y="1361"/>
              <a:ext cx="0" cy="8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0" name="Line 35"/>
            <p:cNvSpPr>
              <a:spLocks noChangeShapeType="1"/>
            </p:cNvSpPr>
            <p:nvPr/>
          </p:nvSpPr>
          <p:spPr bwMode="auto">
            <a:xfrm>
              <a:off x="2907" y="1363"/>
              <a:ext cx="0" cy="8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33" name="Group 36"/>
          <p:cNvGrpSpPr>
            <a:grpSpLocks/>
          </p:cNvGrpSpPr>
          <p:nvPr/>
        </p:nvGrpSpPr>
        <p:grpSpPr bwMode="auto">
          <a:xfrm>
            <a:off x="4545013" y="5808663"/>
            <a:ext cx="617537" cy="250825"/>
            <a:chOff x="2356" y="1300"/>
            <a:chExt cx="555" cy="194"/>
          </a:xfrm>
        </p:grpSpPr>
        <p:sp>
          <p:nvSpPr>
            <p:cNvPr id="34" name="Oval 407"/>
            <p:cNvSpPr>
              <a:spLocks noChangeArrowheads="1"/>
            </p:cNvSpPr>
            <p:nvPr/>
          </p:nvSpPr>
          <p:spPr bwMode="auto">
            <a:xfrm>
              <a:off x="2357" y="1385"/>
              <a:ext cx="551" cy="109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endParaRPr lang="pt-BR" altLang="pt-BR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35" name="Rectangle 410"/>
            <p:cNvSpPr>
              <a:spLocks noChangeArrowheads="1"/>
            </p:cNvSpPr>
            <p:nvPr/>
          </p:nvSpPr>
          <p:spPr bwMode="auto">
            <a:xfrm>
              <a:off x="2357" y="1374"/>
              <a:ext cx="554" cy="66"/>
            </a:xfrm>
            <a:prstGeom prst="rect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/>
              <a:endParaRPr lang="pt-BR" altLang="pt-BR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36" name="Oval 411"/>
            <p:cNvSpPr>
              <a:spLocks noChangeArrowheads="1"/>
            </p:cNvSpPr>
            <p:nvPr/>
          </p:nvSpPr>
          <p:spPr bwMode="auto">
            <a:xfrm>
              <a:off x="2356" y="1300"/>
              <a:ext cx="551" cy="127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endParaRPr lang="pt-BR" altLang="pt-BR">
                <a:latin typeface="Times New Roman" pitchFamily="18" charset="0"/>
                <a:cs typeface="Arial" pitchFamily="34" charset="0"/>
              </a:endParaRPr>
            </a:p>
          </p:txBody>
        </p:sp>
        <p:grpSp>
          <p:nvGrpSpPr>
            <p:cNvPr id="37" name="Group 40"/>
            <p:cNvGrpSpPr>
              <a:grpSpLocks/>
            </p:cNvGrpSpPr>
            <p:nvPr/>
          </p:nvGrpSpPr>
          <p:grpSpPr bwMode="auto">
            <a:xfrm>
              <a:off x="2468" y="1332"/>
              <a:ext cx="310" cy="60"/>
              <a:chOff x="2468" y="1332"/>
              <a:chExt cx="310" cy="60"/>
            </a:xfrm>
          </p:grpSpPr>
          <p:sp>
            <p:nvSpPr>
              <p:cNvPr id="40" name="Freeform 41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41" name="Freeform 42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</p:grpSp>
        <p:sp>
          <p:nvSpPr>
            <p:cNvPr id="38" name="Line 43"/>
            <p:cNvSpPr>
              <a:spLocks noChangeShapeType="1"/>
            </p:cNvSpPr>
            <p:nvPr/>
          </p:nvSpPr>
          <p:spPr bwMode="auto">
            <a:xfrm>
              <a:off x="2357" y="1361"/>
              <a:ext cx="0" cy="8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9" name="Line 44"/>
            <p:cNvSpPr>
              <a:spLocks noChangeShapeType="1"/>
            </p:cNvSpPr>
            <p:nvPr/>
          </p:nvSpPr>
          <p:spPr bwMode="auto">
            <a:xfrm>
              <a:off x="2907" y="1363"/>
              <a:ext cx="0" cy="8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42" name="Group 45"/>
          <p:cNvGrpSpPr>
            <a:grpSpLocks/>
          </p:cNvGrpSpPr>
          <p:nvPr/>
        </p:nvGrpSpPr>
        <p:grpSpPr bwMode="auto">
          <a:xfrm>
            <a:off x="3394075" y="6018213"/>
            <a:ext cx="617538" cy="250825"/>
            <a:chOff x="2356" y="1300"/>
            <a:chExt cx="555" cy="194"/>
          </a:xfrm>
        </p:grpSpPr>
        <p:sp>
          <p:nvSpPr>
            <p:cNvPr id="43" name="Oval 407"/>
            <p:cNvSpPr>
              <a:spLocks noChangeArrowheads="1"/>
            </p:cNvSpPr>
            <p:nvPr/>
          </p:nvSpPr>
          <p:spPr bwMode="auto">
            <a:xfrm>
              <a:off x="2357" y="1385"/>
              <a:ext cx="551" cy="109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endParaRPr lang="pt-BR" altLang="pt-BR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44" name="Rectangle 410"/>
            <p:cNvSpPr>
              <a:spLocks noChangeArrowheads="1"/>
            </p:cNvSpPr>
            <p:nvPr/>
          </p:nvSpPr>
          <p:spPr bwMode="auto">
            <a:xfrm>
              <a:off x="2357" y="1374"/>
              <a:ext cx="554" cy="66"/>
            </a:xfrm>
            <a:prstGeom prst="rect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/>
              <a:endParaRPr lang="pt-BR" altLang="pt-BR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45" name="Oval 411"/>
            <p:cNvSpPr>
              <a:spLocks noChangeArrowheads="1"/>
            </p:cNvSpPr>
            <p:nvPr/>
          </p:nvSpPr>
          <p:spPr bwMode="auto">
            <a:xfrm>
              <a:off x="2356" y="1300"/>
              <a:ext cx="551" cy="127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endParaRPr lang="pt-BR" altLang="pt-BR">
                <a:latin typeface="Times New Roman" pitchFamily="18" charset="0"/>
                <a:cs typeface="Arial" pitchFamily="34" charset="0"/>
              </a:endParaRPr>
            </a:p>
          </p:txBody>
        </p:sp>
        <p:grpSp>
          <p:nvGrpSpPr>
            <p:cNvPr id="46" name="Group 49"/>
            <p:cNvGrpSpPr>
              <a:grpSpLocks/>
            </p:cNvGrpSpPr>
            <p:nvPr/>
          </p:nvGrpSpPr>
          <p:grpSpPr bwMode="auto">
            <a:xfrm>
              <a:off x="2468" y="1332"/>
              <a:ext cx="310" cy="60"/>
              <a:chOff x="2468" y="1332"/>
              <a:chExt cx="310" cy="60"/>
            </a:xfrm>
          </p:grpSpPr>
          <p:sp>
            <p:nvSpPr>
              <p:cNvPr id="49" name="Freeform 50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50" name="Freeform 51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</p:grpSp>
        <p:sp>
          <p:nvSpPr>
            <p:cNvPr id="47" name="Line 52"/>
            <p:cNvSpPr>
              <a:spLocks noChangeShapeType="1"/>
            </p:cNvSpPr>
            <p:nvPr/>
          </p:nvSpPr>
          <p:spPr bwMode="auto">
            <a:xfrm>
              <a:off x="2357" y="1361"/>
              <a:ext cx="0" cy="8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48" name="Line 53"/>
            <p:cNvSpPr>
              <a:spLocks noChangeShapeType="1"/>
            </p:cNvSpPr>
            <p:nvPr/>
          </p:nvSpPr>
          <p:spPr bwMode="auto">
            <a:xfrm>
              <a:off x="2907" y="1363"/>
              <a:ext cx="0" cy="8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51" name="Group 54"/>
          <p:cNvGrpSpPr>
            <a:grpSpLocks/>
          </p:cNvGrpSpPr>
          <p:nvPr/>
        </p:nvGrpSpPr>
        <p:grpSpPr bwMode="auto">
          <a:xfrm>
            <a:off x="2392363" y="5772150"/>
            <a:ext cx="617537" cy="250825"/>
            <a:chOff x="2356" y="1300"/>
            <a:chExt cx="555" cy="194"/>
          </a:xfrm>
        </p:grpSpPr>
        <p:sp>
          <p:nvSpPr>
            <p:cNvPr id="52" name="Oval 407"/>
            <p:cNvSpPr>
              <a:spLocks noChangeArrowheads="1"/>
            </p:cNvSpPr>
            <p:nvPr/>
          </p:nvSpPr>
          <p:spPr bwMode="auto">
            <a:xfrm>
              <a:off x="2357" y="1385"/>
              <a:ext cx="551" cy="109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endParaRPr lang="pt-BR" altLang="pt-BR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53" name="Rectangle 410"/>
            <p:cNvSpPr>
              <a:spLocks noChangeArrowheads="1"/>
            </p:cNvSpPr>
            <p:nvPr/>
          </p:nvSpPr>
          <p:spPr bwMode="auto">
            <a:xfrm>
              <a:off x="2357" y="1374"/>
              <a:ext cx="554" cy="66"/>
            </a:xfrm>
            <a:prstGeom prst="rect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/>
              <a:endParaRPr lang="pt-BR" altLang="pt-BR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54" name="Oval 411"/>
            <p:cNvSpPr>
              <a:spLocks noChangeArrowheads="1"/>
            </p:cNvSpPr>
            <p:nvPr/>
          </p:nvSpPr>
          <p:spPr bwMode="auto">
            <a:xfrm>
              <a:off x="2356" y="1300"/>
              <a:ext cx="551" cy="127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endParaRPr lang="pt-BR" altLang="pt-BR">
                <a:latin typeface="Times New Roman" pitchFamily="18" charset="0"/>
                <a:cs typeface="Arial" pitchFamily="34" charset="0"/>
              </a:endParaRPr>
            </a:p>
          </p:txBody>
        </p:sp>
        <p:grpSp>
          <p:nvGrpSpPr>
            <p:cNvPr id="55" name="Group 58"/>
            <p:cNvGrpSpPr>
              <a:grpSpLocks/>
            </p:cNvGrpSpPr>
            <p:nvPr/>
          </p:nvGrpSpPr>
          <p:grpSpPr bwMode="auto">
            <a:xfrm>
              <a:off x="2468" y="1332"/>
              <a:ext cx="310" cy="60"/>
              <a:chOff x="2468" y="1332"/>
              <a:chExt cx="310" cy="60"/>
            </a:xfrm>
          </p:grpSpPr>
          <p:sp>
            <p:nvSpPr>
              <p:cNvPr id="58" name="Freeform 59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59" name="Freeform 60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</p:grpSp>
        <p:sp>
          <p:nvSpPr>
            <p:cNvPr id="56" name="Line 61"/>
            <p:cNvSpPr>
              <a:spLocks noChangeShapeType="1"/>
            </p:cNvSpPr>
            <p:nvPr/>
          </p:nvSpPr>
          <p:spPr bwMode="auto">
            <a:xfrm>
              <a:off x="2357" y="1361"/>
              <a:ext cx="0" cy="8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57" name="Line 62"/>
            <p:cNvSpPr>
              <a:spLocks noChangeShapeType="1"/>
            </p:cNvSpPr>
            <p:nvPr/>
          </p:nvSpPr>
          <p:spPr bwMode="auto">
            <a:xfrm>
              <a:off x="2907" y="1363"/>
              <a:ext cx="0" cy="8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60" name="Group 63"/>
          <p:cNvGrpSpPr>
            <a:grpSpLocks/>
          </p:cNvGrpSpPr>
          <p:nvPr/>
        </p:nvGrpSpPr>
        <p:grpSpPr bwMode="auto">
          <a:xfrm>
            <a:off x="1517650" y="6038850"/>
            <a:ext cx="617538" cy="250825"/>
            <a:chOff x="2356" y="1300"/>
            <a:chExt cx="555" cy="194"/>
          </a:xfrm>
        </p:grpSpPr>
        <p:sp>
          <p:nvSpPr>
            <p:cNvPr id="61" name="Oval 407"/>
            <p:cNvSpPr>
              <a:spLocks noChangeArrowheads="1"/>
            </p:cNvSpPr>
            <p:nvPr/>
          </p:nvSpPr>
          <p:spPr bwMode="auto">
            <a:xfrm>
              <a:off x="2357" y="1385"/>
              <a:ext cx="551" cy="109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endParaRPr lang="pt-BR" altLang="pt-BR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62" name="Rectangle 410"/>
            <p:cNvSpPr>
              <a:spLocks noChangeArrowheads="1"/>
            </p:cNvSpPr>
            <p:nvPr/>
          </p:nvSpPr>
          <p:spPr bwMode="auto">
            <a:xfrm>
              <a:off x="2357" y="1374"/>
              <a:ext cx="554" cy="66"/>
            </a:xfrm>
            <a:prstGeom prst="rect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/>
              <a:endParaRPr lang="pt-BR" altLang="pt-BR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63" name="Oval 411"/>
            <p:cNvSpPr>
              <a:spLocks noChangeArrowheads="1"/>
            </p:cNvSpPr>
            <p:nvPr/>
          </p:nvSpPr>
          <p:spPr bwMode="auto">
            <a:xfrm>
              <a:off x="2356" y="1300"/>
              <a:ext cx="551" cy="127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endParaRPr lang="pt-BR" altLang="pt-BR">
                <a:latin typeface="Times New Roman" pitchFamily="18" charset="0"/>
                <a:cs typeface="Arial" pitchFamily="34" charset="0"/>
              </a:endParaRPr>
            </a:p>
          </p:txBody>
        </p:sp>
        <p:grpSp>
          <p:nvGrpSpPr>
            <p:cNvPr id="64" name="Group 67"/>
            <p:cNvGrpSpPr>
              <a:grpSpLocks/>
            </p:cNvGrpSpPr>
            <p:nvPr/>
          </p:nvGrpSpPr>
          <p:grpSpPr bwMode="auto">
            <a:xfrm>
              <a:off x="2468" y="1332"/>
              <a:ext cx="310" cy="60"/>
              <a:chOff x="2468" y="1332"/>
              <a:chExt cx="310" cy="60"/>
            </a:xfrm>
          </p:grpSpPr>
          <p:sp>
            <p:nvSpPr>
              <p:cNvPr id="67" name="Freeform 68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68" name="Freeform 69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</p:grpSp>
        <p:sp>
          <p:nvSpPr>
            <p:cNvPr id="65" name="Line 70"/>
            <p:cNvSpPr>
              <a:spLocks noChangeShapeType="1"/>
            </p:cNvSpPr>
            <p:nvPr/>
          </p:nvSpPr>
          <p:spPr bwMode="auto">
            <a:xfrm>
              <a:off x="2357" y="1361"/>
              <a:ext cx="0" cy="8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6" name="Line 71"/>
            <p:cNvSpPr>
              <a:spLocks noChangeShapeType="1"/>
            </p:cNvSpPr>
            <p:nvPr/>
          </p:nvSpPr>
          <p:spPr bwMode="auto">
            <a:xfrm>
              <a:off x="2907" y="1363"/>
              <a:ext cx="0" cy="8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69" name="Freeform 303"/>
          <p:cNvSpPr>
            <a:spLocks/>
          </p:cNvSpPr>
          <p:nvPr/>
        </p:nvSpPr>
        <p:spPr bwMode="auto">
          <a:xfrm>
            <a:off x="1257300" y="5826125"/>
            <a:ext cx="2247900" cy="403225"/>
          </a:xfrm>
          <a:custGeom>
            <a:avLst/>
            <a:gdLst>
              <a:gd name="T0" fmla="*/ 2147483647 w 1416"/>
              <a:gd name="T1" fmla="*/ 2147483647 h 254"/>
              <a:gd name="T2" fmla="*/ 2147483647 w 1416"/>
              <a:gd name="T3" fmla="*/ 2147483647 h 254"/>
              <a:gd name="T4" fmla="*/ 2147483647 w 1416"/>
              <a:gd name="T5" fmla="*/ 2147483647 h 254"/>
              <a:gd name="T6" fmla="*/ 2147483647 w 1416"/>
              <a:gd name="T7" fmla="*/ 2147483647 h 254"/>
              <a:gd name="T8" fmla="*/ 2147483647 w 1416"/>
              <a:gd name="T9" fmla="*/ 2147483647 h 254"/>
              <a:gd name="T10" fmla="*/ 2147483647 w 1416"/>
              <a:gd name="T11" fmla="*/ 2147483647 h 254"/>
              <a:gd name="T12" fmla="*/ 0 w 1416"/>
              <a:gd name="T13" fmla="*/ 2147483647 h 25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416"/>
              <a:gd name="T22" fmla="*/ 0 h 254"/>
              <a:gd name="T23" fmla="*/ 1416 w 1416"/>
              <a:gd name="T24" fmla="*/ 254 h 25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416" h="254">
                <a:moveTo>
                  <a:pt x="76" y="30"/>
                </a:moveTo>
                <a:cubicBezTo>
                  <a:pt x="137" y="11"/>
                  <a:pt x="200" y="170"/>
                  <a:pt x="324" y="170"/>
                </a:cubicBezTo>
                <a:cubicBezTo>
                  <a:pt x="461" y="165"/>
                  <a:pt x="717" y="0"/>
                  <a:pt x="896" y="2"/>
                </a:cubicBezTo>
                <a:cubicBezTo>
                  <a:pt x="1075" y="4"/>
                  <a:pt x="1416" y="122"/>
                  <a:pt x="1400" y="182"/>
                </a:cubicBezTo>
                <a:cubicBezTo>
                  <a:pt x="1384" y="242"/>
                  <a:pt x="1073" y="63"/>
                  <a:pt x="896" y="74"/>
                </a:cubicBezTo>
                <a:cubicBezTo>
                  <a:pt x="719" y="85"/>
                  <a:pt x="489" y="254"/>
                  <a:pt x="340" y="250"/>
                </a:cubicBezTo>
                <a:cubicBezTo>
                  <a:pt x="191" y="246"/>
                  <a:pt x="62" y="32"/>
                  <a:pt x="0" y="50"/>
                </a:cubicBezTo>
              </a:path>
            </a:pathLst>
          </a:cu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70" name="Freeform 299"/>
          <p:cNvSpPr>
            <a:spLocks/>
          </p:cNvSpPr>
          <p:nvPr/>
        </p:nvSpPr>
        <p:spPr bwMode="auto">
          <a:xfrm>
            <a:off x="1289050" y="5862638"/>
            <a:ext cx="419100" cy="419100"/>
          </a:xfrm>
          <a:custGeom>
            <a:avLst/>
            <a:gdLst>
              <a:gd name="T0" fmla="*/ 2147483647 w 264"/>
              <a:gd name="T1" fmla="*/ 0 h 264"/>
              <a:gd name="T2" fmla="*/ 2147483647 w 264"/>
              <a:gd name="T3" fmla="*/ 2147483647 h 264"/>
              <a:gd name="T4" fmla="*/ 0 w 264"/>
              <a:gd name="T5" fmla="*/ 2147483647 h 264"/>
              <a:gd name="T6" fmla="*/ 0 60000 65536"/>
              <a:gd name="T7" fmla="*/ 0 60000 65536"/>
              <a:gd name="T8" fmla="*/ 0 60000 65536"/>
              <a:gd name="T9" fmla="*/ 0 w 264"/>
              <a:gd name="T10" fmla="*/ 0 h 264"/>
              <a:gd name="T11" fmla="*/ 264 w 264"/>
              <a:gd name="T12" fmla="*/ 264 h 26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64" h="264">
                <a:moveTo>
                  <a:pt x="60" y="0"/>
                </a:moveTo>
                <a:cubicBezTo>
                  <a:pt x="86" y="31"/>
                  <a:pt x="264" y="176"/>
                  <a:pt x="228" y="220"/>
                </a:cubicBezTo>
                <a:cubicBezTo>
                  <a:pt x="192" y="264"/>
                  <a:pt x="60" y="109"/>
                  <a:pt x="0" y="88"/>
                </a:cubicBezTo>
              </a:path>
            </a:pathLst>
          </a:cu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71" name="Freeform 301"/>
          <p:cNvSpPr>
            <a:spLocks/>
          </p:cNvSpPr>
          <p:nvPr/>
        </p:nvSpPr>
        <p:spPr bwMode="auto">
          <a:xfrm>
            <a:off x="1282700" y="5776913"/>
            <a:ext cx="1346200" cy="474662"/>
          </a:xfrm>
          <a:custGeom>
            <a:avLst/>
            <a:gdLst>
              <a:gd name="T0" fmla="*/ 2147483647 w 848"/>
              <a:gd name="T1" fmla="*/ 2147483647 h 299"/>
              <a:gd name="T2" fmla="*/ 2147483647 w 848"/>
              <a:gd name="T3" fmla="*/ 2147483647 h 299"/>
              <a:gd name="T4" fmla="*/ 2147483647 w 848"/>
              <a:gd name="T5" fmla="*/ 2147483647 h 299"/>
              <a:gd name="T6" fmla="*/ 2147483647 w 848"/>
              <a:gd name="T7" fmla="*/ 2147483647 h 299"/>
              <a:gd name="T8" fmla="*/ 0 w 848"/>
              <a:gd name="T9" fmla="*/ 2147483647 h 29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48"/>
              <a:gd name="T16" fmla="*/ 0 h 299"/>
              <a:gd name="T17" fmla="*/ 848 w 848"/>
              <a:gd name="T18" fmla="*/ 299 h 29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48" h="299">
                <a:moveTo>
                  <a:pt x="76" y="76"/>
                </a:moveTo>
                <a:cubicBezTo>
                  <a:pt x="137" y="57"/>
                  <a:pt x="200" y="216"/>
                  <a:pt x="324" y="216"/>
                </a:cubicBezTo>
                <a:cubicBezTo>
                  <a:pt x="448" y="216"/>
                  <a:pt x="792" y="0"/>
                  <a:pt x="820" y="76"/>
                </a:cubicBezTo>
                <a:cubicBezTo>
                  <a:pt x="848" y="152"/>
                  <a:pt x="469" y="245"/>
                  <a:pt x="340" y="296"/>
                </a:cubicBezTo>
                <a:cubicBezTo>
                  <a:pt x="203" y="299"/>
                  <a:pt x="62" y="78"/>
                  <a:pt x="0" y="96"/>
                </a:cubicBezTo>
              </a:path>
            </a:pathLst>
          </a:cu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8477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69" grpId="0" animBg="1"/>
      <p:bldP spid="70" grpId="0" animBg="1"/>
      <p:bldP spid="71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Dúvidas</a:t>
            </a:r>
            <a:endParaRPr lang="pt-BR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67062" y="2486819"/>
            <a:ext cx="2809875" cy="275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DHCP - Objetivos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Permite ao host obter o endereço IP dinamicamente ao entrar na rede</a:t>
            </a:r>
          </a:p>
          <a:p>
            <a:pPr lvl="1"/>
            <a:r>
              <a:rPr lang="pt-BR" dirty="0" smtClean="0"/>
              <a:t>Pode renovar o empréstimo pelo uso do endereço</a:t>
            </a:r>
          </a:p>
          <a:p>
            <a:pPr lvl="1"/>
            <a:r>
              <a:rPr lang="pt-BR" dirty="0" smtClean="0"/>
              <a:t>Permite a reutilização de endereço (retém o endereço apenas quando está conectado)</a:t>
            </a:r>
          </a:p>
          <a:p>
            <a:pPr lvl="1"/>
            <a:r>
              <a:rPr lang="pt-BR" dirty="0" smtClean="0"/>
              <a:t>Suporte a usuários móveis que queiram entrar na rede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40321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DHCP – visão geral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Host envia mensagem em broadcast “DHCP </a:t>
            </a:r>
            <a:r>
              <a:rPr lang="pt-BR" dirty="0" err="1" smtClean="0"/>
              <a:t>discover</a:t>
            </a:r>
            <a:r>
              <a:rPr lang="pt-BR" dirty="0" smtClean="0"/>
              <a:t>”</a:t>
            </a:r>
          </a:p>
          <a:p>
            <a:r>
              <a:rPr lang="pt-BR" dirty="0" smtClean="0"/>
              <a:t>Servidor DHCP responde com mensagem “DHCP </a:t>
            </a:r>
            <a:r>
              <a:rPr lang="pt-BR" dirty="0" err="1" smtClean="0"/>
              <a:t>offer</a:t>
            </a:r>
            <a:r>
              <a:rPr lang="pt-BR" dirty="0" smtClean="0"/>
              <a:t>”</a:t>
            </a:r>
          </a:p>
          <a:p>
            <a:r>
              <a:rPr lang="pt-BR" dirty="0" smtClean="0"/>
              <a:t>Host solicita endereço IP: mensagem “DHCP </a:t>
            </a:r>
            <a:r>
              <a:rPr lang="pt-BR" dirty="0" err="1" smtClean="0"/>
              <a:t>request</a:t>
            </a:r>
            <a:r>
              <a:rPr lang="pt-BR" dirty="0" smtClean="0"/>
              <a:t>”</a:t>
            </a:r>
          </a:p>
          <a:p>
            <a:r>
              <a:rPr lang="pt-BR" dirty="0" smtClean="0"/>
              <a:t>Servidor DHCP envia IP: mensagem “DHCP </a:t>
            </a:r>
            <a:r>
              <a:rPr lang="pt-BR" dirty="0" err="1" smtClean="0"/>
              <a:t>ack</a:t>
            </a:r>
            <a:r>
              <a:rPr lang="pt-BR" dirty="0" smtClean="0"/>
              <a:t>”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505653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Cenário DHCP cliente-servidor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408238" y="6037263"/>
            <a:ext cx="4978400" cy="3190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408238" y="6037263"/>
            <a:ext cx="4978400" cy="3190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6" name="Text Box 97"/>
          <p:cNvSpPr txBox="1">
            <a:spLocks noChangeArrowheads="1"/>
          </p:cNvSpPr>
          <p:nvPr/>
        </p:nvSpPr>
        <p:spPr bwMode="auto">
          <a:xfrm>
            <a:off x="869950" y="1903413"/>
            <a:ext cx="13144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600" b="1" i="1" smtClean="0"/>
              <a:t>223.1.1.0/24</a:t>
            </a:r>
          </a:p>
        </p:txBody>
      </p:sp>
      <p:sp>
        <p:nvSpPr>
          <p:cNvPr id="7" name="Text Box 98"/>
          <p:cNvSpPr txBox="1">
            <a:spLocks noChangeArrowheads="1"/>
          </p:cNvSpPr>
          <p:nvPr/>
        </p:nvSpPr>
        <p:spPr bwMode="auto">
          <a:xfrm>
            <a:off x="4348163" y="4398963"/>
            <a:ext cx="13144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600" b="1" i="1" smtClean="0"/>
              <a:t>223.1.2.0/24</a:t>
            </a:r>
          </a:p>
        </p:txBody>
      </p:sp>
      <p:sp>
        <p:nvSpPr>
          <p:cNvPr id="8" name="Text Box 99"/>
          <p:cNvSpPr txBox="1">
            <a:spLocks noChangeArrowheads="1"/>
          </p:cNvSpPr>
          <p:nvPr/>
        </p:nvSpPr>
        <p:spPr bwMode="auto">
          <a:xfrm>
            <a:off x="2651125" y="5992813"/>
            <a:ext cx="13144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600" b="1" i="1" smtClean="0"/>
              <a:t>223.1.3.0/24</a:t>
            </a:r>
          </a:p>
        </p:txBody>
      </p:sp>
      <p:sp>
        <p:nvSpPr>
          <p:cNvPr id="9" name="Rectangle 100"/>
          <p:cNvSpPr>
            <a:spLocks noChangeArrowheads="1"/>
          </p:cNvSpPr>
          <p:nvPr/>
        </p:nvSpPr>
        <p:spPr bwMode="auto">
          <a:xfrm>
            <a:off x="1663700" y="4233863"/>
            <a:ext cx="847725" cy="1809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0" name="Freeform 101"/>
          <p:cNvSpPr>
            <a:spLocks/>
          </p:cNvSpPr>
          <p:nvPr/>
        </p:nvSpPr>
        <p:spPr bwMode="auto">
          <a:xfrm>
            <a:off x="1076325" y="2173288"/>
            <a:ext cx="1941513" cy="2049462"/>
          </a:xfrm>
          <a:custGeom>
            <a:avLst/>
            <a:gdLst>
              <a:gd name="T0" fmla="*/ 2147483647 w 1223"/>
              <a:gd name="T1" fmla="*/ 2147483647 h 1291"/>
              <a:gd name="T2" fmla="*/ 2147483647 w 1223"/>
              <a:gd name="T3" fmla="*/ 2147483647 h 1291"/>
              <a:gd name="T4" fmla="*/ 2147483647 w 1223"/>
              <a:gd name="T5" fmla="*/ 2147483647 h 1291"/>
              <a:gd name="T6" fmla="*/ 2147483647 w 1223"/>
              <a:gd name="T7" fmla="*/ 2147483647 h 1291"/>
              <a:gd name="T8" fmla="*/ 2147483647 w 1223"/>
              <a:gd name="T9" fmla="*/ 2147483647 h 1291"/>
              <a:gd name="T10" fmla="*/ 2147483647 w 1223"/>
              <a:gd name="T11" fmla="*/ 2147483647 h 1291"/>
              <a:gd name="T12" fmla="*/ 2147483647 w 1223"/>
              <a:gd name="T13" fmla="*/ 2147483647 h 1291"/>
              <a:gd name="T14" fmla="*/ 2147483647 w 1223"/>
              <a:gd name="T15" fmla="*/ 2147483647 h 1291"/>
              <a:gd name="T16" fmla="*/ 2147483647 w 1223"/>
              <a:gd name="T17" fmla="*/ 2147483647 h 1291"/>
              <a:gd name="T18" fmla="*/ 2147483647 w 1223"/>
              <a:gd name="T19" fmla="*/ 2147483647 h 1291"/>
              <a:gd name="T20" fmla="*/ 2147483647 w 1223"/>
              <a:gd name="T21" fmla="*/ 2147483647 h 1291"/>
              <a:gd name="T22" fmla="*/ 2147483647 w 1223"/>
              <a:gd name="T23" fmla="*/ 2147483647 h 1291"/>
              <a:gd name="T24" fmla="*/ 2147483647 w 1223"/>
              <a:gd name="T25" fmla="*/ 2147483647 h 1291"/>
              <a:gd name="T26" fmla="*/ 2147483647 w 1223"/>
              <a:gd name="T27" fmla="*/ 2147483647 h 1291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1223" h="1291">
                <a:moveTo>
                  <a:pt x="1201" y="756"/>
                </a:moveTo>
                <a:cubicBezTo>
                  <a:pt x="1180" y="640"/>
                  <a:pt x="798" y="744"/>
                  <a:pt x="702" y="670"/>
                </a:cubicBezTo>
                <a:cubicBezTo>
                  <a:pt x="603" y="561"/>
                  <a:pt x="669" y="206"/>
                  <a:pt x="608" y="103"/>
                </a:cubicBezTo>
                <a:cubicBezTo>
                  <a:pt x="547" y="0"/>
                  <a:pt x="425" y="55"/>
                  <a:pt x="335" y="52"/>
                </a:cubicBezTo>
                <a:cubicBezTo>
                  <a:pt x="245" y="49"/>
                  <a:pt x="114" y="0"/>
                  <a:pt x="65" y="82"/>
                </a:cubicBezTo>
                <a:cubicBezTo>
                  <a:pt x="16" y="164"/>
                  <a:pt x="45" y="433"/>
                  <a:pt x="41" y="544"/>
                </a:cubicBezTo>
                <a:cubicBezTo>
                  <a:pt x="37" y="655"/>
                  <a:pt x="41" y="685"/>
                  <a:pt x="38" y="751"/>
                </a:cubicBezTo>
                <a:cubicBezTo>
                  <a:pt x="35" y="817"/>
                  <a:pt x="26" y="880"/>
                  <a:pt x="23" y="940"/>
                </a:cubicBezTo>
                <a:cubicBezTo>
                  <a:pt x="20" y="1000"/>
                  <a:pt x="0" y="1068"/>
                  <a:pt x="17" y="1114"/>
                </a:cubicBezTo>
                <a:cubicBezTo>
                  <a:pt x="34" y="1160"/>
                  <a:pt x="31" y="1198"/>
                  <a:pt x="128" y="1219"/>
                </a:cubicBezTo>
                <a:cubicBezTo>
                  <a:pt x="225" y="1240"/>
                  <a:pt x="509" y="1291"/>
                  <a:pt x="602" y="1243"/>
                </a:cubicBezTo>
                <a:cubicBezTo>
                  <a:pt x="695" y="1195"/>
                  <a:pt x="590" y="984"/>
                  <a:pt x="686" y="930"/>
                </a:cubicBezTo>
                <a:cubicBezTo>
                  <a:pt x="782" y="876"/>
                  <a:pt x="1091" y="945"/>
                  <a:pt x="1177" y="916"/>
                </a:cubicBezTo>
                <a:cubicBezTo>
                  <a:pt x="1208" y="864"/>
                  <a:pt x="1223" y="871"/>
                  <a:pt x="1201" y="756"/>
                </a:cubicBezTo>
                <a:close/>
              </a:path>
            </a:pathLst>
          </a:custGeom>
          <a:solidFill>
            <a:srgbClr val="66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1" name="Freeform 102"/>
          <p:cNvSpPr>
            <a:spLocks/>
          </p:cNvSpPr>
          <p:nvPr/>
        </p:nvSpPr>
        <p:spPr bwMode="auto">
          <a:xfrm>
            <a:off x="3603625" y="2482850"/>
            <a:ext cx="1906588" cy="1958975"/>
          </a:xfrm>
          <a:custGeom>
            <a:avLst/>
            <a:gdLst>
              <a:gd name="T0" fmla="*/ 2147483647 w 1201"/>
              <a:gd name="T1" fmla="*/ 2147483647 h 1234"/>
              <a:gd name="T2" fmla="*/ 2147483647 w 1201"/>
              <a:gd name="T3" fmla="*/ 2147483647 h 1234"/>
              <a:gd name="T4" fmla="*/ 2147483647 w 1201"/>
              <a:gd name="T5" fmla="*/ 2147483647 h 1234"/>
              <a:gd name="T6" fmla="*/ 2147483647 w 1201"/>
              <a:gd name="T7" fmla="*/ 2147483647 h 1234"/>
              <a:gd name="T8" fmla="*/ 2147483647 w 1201"/>
              <a:gd name="T9" fmla="*/ 2147483647 h 1234"/>
              <a:gd name="T10" fmla="*/ 2147483647 w 1201"/>
              <a:gd name="T11" fmla="*/ 2147483647 h 1234"/>
              <a:gd name="T12" fmla="*/ 2147483647 w 1201"/>
              <a:gd name="T13" fmla="*/ 2147483647 h 1234"/>
              <a:gd name="T14" fmla="*/ 2147483647 w 1201"/>
              <a:gd name="T15" fmla="*/ 2147483647 h 1234"/>
              <a:gd name="T16" fmla="*/ 2147483647 w 1201"/>
              <a:gd name="T17" fmla="*/ 2147483647 h 1234"/>
              <a:gd name="T18" fmla="*/ 2147483647 w 1201"/>
              <a:gd name="T19" fmla="*/ 2147483647 h 1234"/>
              <a:gd name="T20" fmla="*/ 2147483647 w 1201"/>
              <a:gd name="T21" fmla="*/ 2147483647 h 1234"/>
              <a:gd name="T22" fmla="*/ 2147483647 w 1201"/>
              <a:gd name="T23" fmla="*/ 2147483647 h 1234"/>
              <a:gd name="T24" fmla="*/ 2147483647 w 1201"/>
              <a:gd name="T25" fmla="*/ 2147483647 h 1234"/>
              <a:gd name="T26" fmla="*/ 2147483647 w 1201"/>
              <a:gd name="T27" fmla="*/ 2147483647 h 1234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1201" h="1234">
                <a:moveTo>
                  <a:pt x="25" y="709"/>
                </a:moveTo>
                <a:cubicBezTo>
                  <a:pt x="49" y="824"/>
                  <a:pt x="428" y="709"/>
                  <a:pt x="526" y="780"/>
                </a:cubicBezTo>
                <a:cubicBezTo>
                  <a:pt x="624" y="851"/>
                  <a:pt x="543" y="1059"/>
                  <a:pt x="613" y="1134"/>
                </a:cubicBezTo>
                <a:cubicBezTo>
                  <a:pt x="683" y="1209"/>
                  <a:pt x="853" y="1234"/>
                  <a:pt x="946" y="1230"/>
                </a:cubicBezTo>
                <a:cubicBezTo>
                  <a:pt x="1039" y="1226"/>
                  <a:pt x="1141" y="1163"/>
                  <a:pt x="1171" y="1107"/>
                </a:cubicBezTo>
                <a:cubicBezTo>
                  <a:pt x="1201" y="1051"/>
                  <a:pt x="1135" y="963"/>
                  <a:pt x="1126" y="894"/>
                </a:cubicBezTo>
                <a:cubicBezTo>
                  <a:pt x="1117" y="825"/>
                  <a:pt x="1119" y="772"/>
                  <a:pt x="1114" y="693"/>
                </a:cubicBezTo>
                <a:cubicBezTo>
                  <a:pt x="1109" y="614"/>
                  <a:pt x="1095" y="502"/>
                  <a:pt x="1099" y="423"/>
                </a:cubicBezTo>
                <a:cubicBezTo>
                  <a:pt x="1103" y="344"/>
                  <a:pt x="1141" y="281"/>
                  <a:pt x="1141" y="216"/>
                </a:cubicBezTo>
                <a:cubicBezTo>
                  <a:pt x="1141" y="151"/>
                  <a:pt x="1185" y="56"/>
                  <a:pt x="1102" y="33"/>
                </a:cubicBezTo>
                <a:cubicBezTo>
                  <a:pt x="1019" y="10"/>
                  <a:pt x="740" y="0"/>
                  <a:pt x="646" y="81"/>
                </a:cubicBezTo>
                <a:cubicBezTo>
                  <a:pt x="552" y="162"/>
                  <a:pt x="635" y="441"/>
                  <a:pt x="535" y="519"/>
                </a:cubicBezTo>
                <a:cubicBezTo>
                  <a:pt x="435" y="597"/>
                  <a:pt x="129" y="516"/>
                  <a:pt x="44" y="548"/>
                </a:cubicBezTo>
                <a:cubicBezTo>
                  <a:pt x="15" y="601"/>
                  <a:pt x="0" y="594"/>
                  <a:pt x="25" y="709"/>
                </a:cubicBezTo>
                <a:close/>
              </a:path>
            </a:pathLst>
          </a:custGeom>
          <a:solidFill>
            <a:srgbClr val="66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2" name="Freeform 103"/>
          <p:cNvSpPr>
            <a:spLocks/>
          </p:cNvSpPr>
          <p:nvPr/>
        </p:nvSpPr>
        <p:spPr bwMode="auto">
          <a:xfrm>
            <a:off x="2276475" y="3916363"/>
            <a:ext cx="2041525" cy="1979612"/>
          </a:xfrm>
          <a:custGeom>
            <a:avLst/>
            <a:gdLst>
              <a:gd name="T0" fmla="*/ 2147483647 w 1286"/>
              <a:gd name="T1" fmla="*/ 2147483647 h 1247"/>
              <a:gd name="T2" fmla="*/ 2147483647 w 1286"/>
              <a:gd name="T3" fmla="*/ 2147483647 h 1247"/>
              <a:gd name="T4" fmla="*/ 2147483647 w 1286"/>
              <a:gd name="T5" fmla="*/ 2147483647 h 1247"/>
              <a:gd name="T6" fmla="*/ 2147483647 w 1286"/>
              <a:gd name="T7" fmla="*/ 2147483647 h 1247"/>
              <a:gd name="T8" fmla="*/ 2147483647 w 1286"/>
              <a:gd name="T9" fmla="*/ 2147483647 h 1247"/>
              <a:gd name="T10" fmla="*/ 2147483647 w 1286"/>
              <a:gd name="T11" fmla="*/ 2147483647 h 1247"/>
              <a:gd name="T12" fmla="*/ 2147483647 w 1286"/>
              <a:gd name="T13" fmla="*/ 2147483647 h 1247"/>
              <a:gd name="T14" fmla="*/ 2147483647 w 1286"/>
              <a:gd name="T15" fmla="*/ 2147483647 h 1247"/>
              <a:gd name="T16" fmla="*/ 2147483647 w 1286"/>
              <a:gd name="T17" fmla="*/ 2147483647 h 1247"/>
              <a:gd name="T18" fmla="*/ 2147483647 w 1286"/>
              <a:gd name="T19" fmla="*/ 2147483647 h 1247"/>
              <a:gd name="T20" fmla="*/ 2147483647 w 1286"/>
              <a:gd name="T21" fmla="*/ 2147483647 h 1247"/>
              <a:gd name="T22" fmla="*/ 2147483647 w 1286"/>
              <a:gd name="T23" fmla="*/ 2147483647 h 1247"/>
              <a:gd name="T24" fmla="*/ 2147483647 w 1286"/>
              <a:gd name="T25" fmla="*/ 2147483647 h 1247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1286" h="1247">
                <a:moveTo>
                  <a:pt x="587" y="30"/>
                </a:moveTo>
                <a:cubicBezTo>
                  <a:pt x="473" y="60"/>
                  <a:pt x="601" y="475"/>
                  <a:pt x="509" y="618"/>
                </a:cubicBezTo>
                <a:cubicBezTo>
                  <a:pt x="424" y="765"/>
                  <a:pt x="154" y="830"/>
                  <a:pt x="77" y="909"/>
                </a:cubicBezTo>
                <a:cubicBezTo>
                  <a:pt x="0" y="988"/>
                  <a:pt x="37" y="1043"/>
                  <a:pt x="47" y="1095"/>
                </a:cubicBezTo>
                <a:cubicBezTo>
                  <a:pt x="57" y="1147"/>
                  <a:pt x="71" y="1205"/>
                  <a:pt x="140" y="1224"/>
                </a:cubicBezTo>
                <a:cubicBezTo>
                  <a:pt x="209" y="1243"/>
                  <a:pt x="369" y="1212"/>
                  <a:pt x="461" y="1209"/>
                </a:cubicBezTo>
                <a:cubicBezTo>
                  <a:pt x="553" y="1206"/>
                  <a:pt x="571" y="1206"/>
                  <a:pt x="692" y="1209"/>
                </a:cubicBezTo>
                <a:cubicBezTo>
                  <a:pt x="813" y="1212"/>
                  <a:pt x="1094" y="1247"/>
                  <a:pt x="1190" y="1227"/>
                </a:cubicBezTo>
                <a:cubicBezTo>
                  <a:pt x="1286" y="1207"/>
                  <a:pt x="1279" y="1170"/>
                  <a:pt x="1271" y="1089"/>
                </a:cubicBezTo>
                <a:cubicBezTo>
                  <a:pt x="1263" y="1008"/>
                  <a:pt x="1217" y="818"/>
                  <a:pt x="1139" y="741"/>
                </a:cubicBezTo>
                <a:cubicBezTo>
                  <a:pt x="1061" y="664"/>
                  <a:pt x="865" y="743"/>
                  <a:pt x="800" y="627"/>
                </a:cubicBezTo>
                <a:cubicBezTo>
                  <a:pt x="735" y="511"/>
                  <a:pt x="785" y="142"/>
                  <a:pt x="749" y="42"/>
                </a:cubicBezTo>
                <a:cubicBezTo>
                  <a:pt x="695" y="15"/>
                  <a:pt x="701" y="0"/>
                  <a:pt x="587" y="30"/>
                </a:cubicBezTo>
                <a:close/>
              </a:path>
            </a:pathLst>
          </a:custGeom>
          <a:solidFill>
            <a:srgbClr val="66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3" name="Line 104"/>
          <p:cNvSpPr>
            <a:spLocks noChangeShapeType="1"/>
          </p:cNvSpPr>
          <p:nvPr/>
        </p:nvSpPr>
        <p:spPr bwMode="auto">
          <a:xfrm>
            <a:off x="1625600" y="2695575"/>
            <a:ext cx="277813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400">
              <a:latin typeface="Arial" charset="0"/>
              <a:ea typeface="ＭＳ Ｐゴシック" charset="0"/>
            </a:endParaRPr>
          </a:p>
        </p:txBody>
      </p:sp>
      <p:sp>
        <p:nvSpPr>
          <p:cNvPr id="14" name="Line 106"/>
          <p:cNvSpPr>
            <a:spLocks noChangeShapeType="1"/>
          </p:cNvSpPr>
          <p:nvPr/>
        </p:nvSpPr>
        <p:spPr bwMode="auto">
          <a:xfrm flipV="1">
            <a:off x="1674813" y="3416300"/>
            <a:ext cx="277812" cy="31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400">
              <a:latin typeface="Arial" charset="0"/>
              <a:ea typeface="ＭＳ Ｐゴシック" charset="0"/>
            </a:endParaRPr>
          </a:p>
        </p:txBody>
      </p:sp>
      <p:sp>
        <p:nvSpPr>
          <p:cNvPr id="15" name="Line 107"/>
          <p:cNvSpPr>
            <a:spLocks noChangeShapeType="1"/>
          </p:cNvSpPr>
          <p:nvPr/>
        </p:nvSpPr>
        <p:spPr bwMode="auto">
          <a:xfrm>
            <a:off x="1635125" y="3967163"/>
            <a:ext cx="273050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400">
              <a:latin typeface="Arial" charset="0"/>
              <a:ea typeface="ＭＳ Ｐゴシック" charset="0"/>
            </a:endParaRPr>
          </a:p>
        </p:txBody>
      </p:sp>
      <p:sp>
        <p:nvSpPr>
          <p:cNvPr id="16" name="Line 108"/>
          <p:cNvSpPr>
            <a:spLocks noChangeShapeType="1"/>
          </p:cNvSpPr>
          <p:nvPr/>
        </p:nvSpPr>
        <p:spPr bwMode="auto">
          <a:xfrm flipV="1">
            <a:off x="2478088" y="3544888"/>
            <a:ext cx="561975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400">
              <a:latin typeface="Arial" charset="0"/>
              <a:ea typeface="ＭＳ Ｐゴシック" charset="0"/>
            </a:endParaRPr>
          </a:p>
        </p:txBody>
      </p:sp>
      <p:sp>
        <p:nvSpPr>
          <p:cNvPr id="17" name="Text Box 109"/>
          <p:cNvSpPr txBox="1">
            <a:spLocks noChangeArrowheads="1"/>
          </p:cNvSpPr>
          <p:nvPr/>
        </p:nvSpPr>
        <p:spPr bwMode="auto">
          <a:xfrm>
            <a:off x="1673225" y="2370138"/>
            <a:ext cx="933450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 smtClean="0"/>
              <a:t>223.1.1.1</a:t>
            </a:r>
            <a:endParaRPr lang="en-US" sz="1400" smtClean="0">
              <a:latin typeface="Comic Sans MS" charset="0"/>
            </a:endParaRPr>
          </a:p>
        </p:txBody>
      </p:sp>
      <p:sp>
        <p:nvSpPr>
          <p:cNvPr id="18" name="Text Box 111"/>
          <p:cNvSpPr txBox="1">
            <a:spLocks noChangeArrowheads="1"/>
          </p:cNvSpPr>
          <p:nvPr/>
        </p:nvSpPr>
        <p:spPr bwMode="auto">
          <a:xfrm>
            <a:off x="1558925" y="3995738"/>
            <a:ext cx="933450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 smtClean="0"/>
              <a:t>223.1.1.3</a:t>
            </a:r>
            <a:endParaRPr lang="en-US" sz="1400" smtClean="0">
              <a:latin typeface="Comic Sans MS" charset="0"/>
            </a:endParaRPr>
          </a:p>
        </p:txBody>
      </p:sp>
      <p:sp>
        <p:nvSpPr>
          <p:cNvPr id="19" name="Text Box 112"/>
          <p:cNvSpPr txBox="1">
            <a:spLocks noChangeArrowheads="1"/>
          </p:cNvSpPr>
          <p:nvPr/>
        </p:nvSpPr>
        <p:spPr bwMode="auto">
          <a:xfrm>
            <a:off x="2305050" y="3235325"/>
            <a:ext cx="933450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 smtClean="0"/>
              <a:t>223.1.1.4</a:t>
            </a:r>
            <a:endParaRPr lang="en-US" sz="1400" smtClean="0">
              <a:latin typeface="Comic Sans MS" charset="0"/>
            </a:endParaRPr>
          </a:p>
        </p:txBody>
      </p:sp>
      <p:sp>
        <p:nvSpPr>
          <p:cNvPr id="20" name="Line 113"/>
          <p:cNvSpPr>
            <a:spLocks noChangeShapeType="1"/>
          </p:cNvSpPr>
          <p:nvPr/>
        </p:nvSpPr>
        <p:spPr bwMode="auto">
          <a:xfrm flipV="1">
            <a:off x="3552825" y="3546475"/>
            <a:ext cx="533400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400">
              <a:latin typeface="Arial" charset="0"/>
              <a:ea typeface="ＭＳ Ｐゴシック" charset="0"/>
            </a:endParaRPr>
          </a:p>
        </p:txBody>
      </p:sp>
      <p:sp>
        <p:nvSpPr>
          <p:cNvPr id="21" name="Text Box 114"/>
          <p:cNvSpPr txBox="1">
            <a:spLocks noChangeArrowheads="1"/>
          </p:cNvSpPr>
          <p:nvPr/>
        </p:nvSpPr>
        <p:spPr bwMode="auto">
          <a:xfrm>
            <a:off x="3425825" y="3236913"/>
            <a:ext cx="933450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 smtClean="0"/>
              <a:t>223.1.2.9</a:t>
            </a:r>
            <a:endParaRPr lang="en-US" sz="1400" smtClean="0">
              <a:latin typeface="Comic Sans MS" charset="0"/>
            </a:endParaRPr>
          </a:p>
        </p:txBody>
      </p:sp>
      <p:sp>
        <p:nvSpPr>
          <p:cNvPr id="22" name="Line 116"/>
          <p:cNvSpPr>
            <a:spLocks noChangeShapeType="1"/>
          </p:cNvSpPr>
          <p:nvPr/>
        </p:nvSpPr>
        <p:spPr bwMode="auto">
          <a:xfrm>
            <a:off x="4745038" y="2857500"/>
            <a:ext cx="234950" cy="6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400">
              <a:latin typeface="Arial" charset="0"/>
              <a:ea typeface="ＭＳ Ｐゴシック" charset="0"/>
            </a:endParaRPr>
          </a:p>
        </p:txBody>
      </p:sp>
      <p:sp>
        <p:nvSpPr>
          <p:cNvPr id="23" name="Line 117"/>
          <p:cNvSpPr>
            <a:spLocks noChangeShapeType="1"/>
          </p:cNvSpPr>
          <p:nvPr/>
        </p:nvSpPr>
        <p:spPr bwMode="auto">
          <a:xfrm>
            <a:off x="4799013" y="4133850"/>
            <a:ext cx="234950" cy="6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400">
              <a:latin typeface="Arial" charset="0"/>
              <a:ea typeface="ＭＳ Ｐゴシック" charset="0"/>
            </a:endParaRPr>
          </a:p>
        </p:txBody>
      </p:sp>
      <p:sp>
        <p:nvSpPr>
          <p:cNvPr id="24" name="Line 120"/>
          <p:cNvSpPr>
            <a:spLocks noChangeShapeType="1"/>
          </p:cNvSpPr>
          <p:nvPr/>
        </p:nvSpPr>
        <p:spPr bwMode="auto">
          <a:xfrm flipH="1">
            <a:off x="3311525" y="3886200"/>
            <a:ext cx="3175" cy="7080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5" name="Line 122"/>
          <p:cNvSpPr>
            <a:spLocks noChangeShapeType="1"/>
          </p:cNvSpPr>
          <p:nvPr/>
        </p:nvSpPr>
        <p:spPr bwMode="auto">
          <a:xfrm flipH="1" flipV="1">
            <a:off x="2736850" y="5230813"/>
            <a:ext cx="3175" cy="2413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400">
              <a:latin typeface="Arial" charset="0"/>
              <a:ea typeface="ＭＳ Ｐゴシック" charset="0"/>
            </a:endParaRPr>
          </a:p>
        </p:txBody>
      </p:sp>
      <p:sp>
        <p:nvSpPr>
          <p:cNvPr id="26" name="Line 123"/>
          <p:cNvSpPr>
            <a:spLocks noChangeShapeType="1"/>
          </p:cNvSpPr>
          <p:nvPr/>
        </p:nvSpPr>
        <p:spPr bwMode="auto">
          <a:xfrm flipH="1" flipV="1">
            <a:off x="3878263" y="5164138"/>
            <a:ext cx="3175" cy="2413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400">
              <a:latin typeface="Arial" charset="0"/>
              <a:ea typeface="ＭＳ Ｐゴシック" charset="0"/>
            </a:endParaRPr>
          </a:p>
        </p:txBody>
      </p:sp>
      <p:sp>
        <p:nvSpPr>
          <p:cNvPr id="27" name="Text Box 124"/>
          <p:cNvSpPr txBox="1">
            <a:spLocks noChangeArrowheads="1"/>
          </p:cNvSpPr>
          <p:nvPr/>
        </p:nvSpPr>
        <p:spPr bwMode="auto">
          <a:xfrm>
            <a:off x="3849688" y="5041900"/>
            <a:ext cx="933450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 smtClean="0"/>
              <a:t>223.1.3.2</a:t>
            </a:r>
            <a:endParaRPr lang="en-US" sz="1400" smtClean="0">
              <a:latin typeface="Comic Sans MS" charset="0"/>
            </a:endParaRPr>
          </a:p>
        </p:txBody>
      </p:sp>
      <p:sp>
        <p:nvSpPr>
          <p:cNvPr id="28" name="Text Box 127"/>
          <p:cNvSpPr txBox="1">
            <a:spLocks noChangeArrowheads="1"/>
          </p:cNvSpPr>
          <p:nvPr/>
        </p:nvSpPr>
        <p:spPr bwMode="auto">
          <a:xfrm>
            <a:off x="1701800" y="5053013"/>
            <a:ext cx="933450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 dirty="0" smtClean="0"/>
              <a:t>223.1.3.1</a:t>
            </a:r>
            <a:endParaRPr lang="en-US" sz="1400" dirty="0" smtClean="0">
              <a:latin typeface="Comic Sans MS" charset="0"/>
            </a:endParaRPr>
          </a:p>
        </p:txBody>
      </p:sp>
      <p:grpSp>
        <p:nvGrpSpPr>
          <p:cNvPr id="29" name="Group 129"/>
          <p:cNvGrpSpPr>
            <a:grpSpLocks/>
          </p:cNvGrpSpPr>
          <p:nvPr/>
        </p:nvGrpSpPr>
        <p:grpSpPr bwMode="auto">
          <a:xfrm>
            <a:off x="1071563" y="2397125"/>
            <a:ext cx="641350" cy="558800"/>
            <a:chOff x="-44" y="1473"/>
            <a:chExt cx="981" cy="1105"/>
          </a:xfrm>
        </p:grpSpPr>
        <p:pic>
          <p:nvPicPr>
            <p:cNvPr id="30" name="Picture 130" descr="desktop_computer_stylized_medium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1" name="Freeform 131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296 w 356"/>
                <a:gd name="T3" fmla="*/ 69 h 368"/>
                <a:gd name="T4" fmla="*/ 1537 w 356"/>
                <a:gd name="T5" fmla="*/ 1447 h 368"/>
                <a:gd name="T6" fmla="*/ 339 w 356"/>
                <a:gd name="T7" fmla="*/ 1810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pt-BR"/>
            </a:p>
          </p:txBody>
        </p:sp>
      </p:grpSp>
      <p:grpSp>
        <p:nvGrpSpPr>
          <p:cNvPr id="32" name="Group 132"/>
          <p:cNvGrpSpPr>
            <a:grpSpLocks/>
          </p:cNvGrpSpPr>
          <p:nvPr/>
        </p:nvGrpSpPr>
        <p:grpSpPr bwMode="auto">
          <a:xfrm>
            <a:off x="1066800" y="3006725"/>
            <a:ext cx="641350" cy="558800"/>
            <a:chOff x="-44" y="1473"/>
            <a:chExt cx="981" cy="1105"/>
          </a:xfrm>
        </p:grpSpPr>
        <p:pic>
          <p:nvPicPr>
            <p:cNvPr id="33" name="Picture 133" descr="desktop_computer_stylized_medium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4" name="Freeform 134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296 w 356"/>
                <a:gd name="T3" fmla="*/ 69 h 368"/>
                <a:gd name="T4" fmla="*/ 1537 w 356"/>
                <a:gd name="T5" fmla="*/ 1447 h 368"/>
                <a:gd name="T6" fmla="*/ 339 w 356"/>
                <a:gd name="T7" fmla="*/ 1810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pt-BR"/>
            </a:p>
          </p:txBody>
        </p:sp>
      </p:grpSp>
      <p:grpSp>
        <p:nvGrpSpPr>
          <p:cNvPr id="35" name="Group 135"/>
          <p:cNvGrpSpPr>
            <a:grpSpLocks/>
          </p:cNvGrpSpPr>
          <p:nvPr/>
        </p:nvGrpSpPr>
        <p:grpSpPr bwMode="auto">
          <a:xfrm>
            <a:off x="1095375" y="3616325"/>
            <a:ext cx="641350" cy="558800"/>
            <a:chOff x="-44" y="1473"/>
            <a:chExt cx="981" cy="1105"/>
          </a:xfrm>
        </p:grpSpPr>
        <p:pic>
          <p:nvPicPr>
            <p:cNvPr id="36" name="Picture 136" descr="desktop_computer_stylized_medium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7" name="Freeform 137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296 w 356"/>
                <a:gd name="T3" fmla="*/ 69 h 368"/>
                <a:gd name="T4" fmla="*/ 1537 w 356"/>
                <a:gd name="T5" fmla="*/ 1447 h 368"/>
                <a:gd name="T6" fmla="*/ 339 w 356"/>
                <a:gd name="T7" fmla="*/ 1810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pt-BR"/>
            </a:p>
          </p:txBody>
        </p:sp>
      </p:grpSp>
      <p:grpSp>
        <p:nvGrpSpPr>
          <p:cNvPr id="38" name="Group 138"/>
          <p:cNvGrpSpPr>
            <a:grpSpLocks/>
          </p:cNvGrpSpPr>
          <p:nvPr/>
        </p:nvGrpSpPr>
        <p:grpSpPr bwMode="auto">
          <a:xfrm flipH="1">
            <a:off x="4803775" y="2565400"/>
            <a:ext cx="641350" cy="558800"/>
            <a:chOff x="-44" y="1473"/>
            <a:chExt cx="981" cy="1105"/>
          </a:xfrm>
        </p:grpSpPr>
        <p:pic>
          <p:nvPicPr>
            <p:cNvPr id="39" name="Picture 139" descr="desktop_computer_stylized_medium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0" name="Freeform 140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296 w 356"/>
                <a:gd name="T3" fmla="*/ 69 h 368"/>
                <a:gd name="T4" fmla="*/ 1537 w 356"/>
                <a:gd name="T5" fmla="*/ 1447 h 368"/>
                <a:gd name="T6" fmla="*/ 339 w 356"/>
                <a:gd name="T7" fmla="*/ 1810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pt-BR"/>
            </a:p>
          </p:txBody>
        </p:sp>
      </p:grpSp>
      <p:grpSp>
        <p:nvGrpSpPr>
          <p:cNvPr id="41" name="Group 141"/>
          <p:cNvGrpSpPr>
            <a:grpSpLocks/>
          </p:cNvGrpSpPr>
          <p:nvPr/>
        </p:nvGrpSpPr>
        <p:grpSpPr bwMode="auto">
          <a:xfrm flipH="1">
            <a:off x="4878388" y="3844925"/>
            <a:ext cx="641350" cy="558800"/>
            <a:chOff x="-44" y="1473"/>
            <a:chExt cx="981" cy="1105"/>
          </a:xfrm>
        </p:grpSpPr>
        <p:pic>
          <p:nvPicPr>
            <p:cNvPr id="42" name="Picture 142" descr="desktop_computer_stylized_medium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3" name="Freeform 143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296 w 356"/>
                <a:gd name="T3" fmla="*/ 69 h 368"/>
                <a:gd name="T4" fmla="*/ 1537 w 356"/>
                <a:gd name="T5" fmla="*/ 1447 h 368"/>
                <a:gd name="T6" fmla="*/ 339 w 356"/>
                <a:gd name="T7" fmla="*/ 1810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pt-BR"/>
            </a:p>
          </p:txBody>
        </p:sp>
      </p:grpSp>
      <p:grpSp>
        <p:nvGrpSpPr>
          <p:cNvPr id="44" name="Group 144"/>
          <p:cNvGrpSpPr>
            <a:grpSpLocks/>
          </p:cNvGrpSpPr>
          <p:nvPr/>
        </p:nvGrpSpPr>
        <p:grpSpPr bwMode="auto">
          <a:xfrm flipH="1">
            <a:off x="3670300" y="5368925"/>
            <a:ext cx="641350" cy="558800"/>
            <a:chOff x="-44" y="1473"/>
            <a:chExt cx="981" cy="1105"/>
          </a:xfrm>
        </p:grpSpPr>
        <p:pic>
          <p:nvPicPr>
            <p:cNvPr id="45" name="Picture 145" descr="desktop_computer_stylized_medium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6" name="Freeform 146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296 w 356"/>
                <a:gd name="T3" fmla="*/ 69 h 368"/>
                <a:gd name="T4" fmla="*/ 1537 w 356"/>
                <a:gd name="T5" fmla="*/ 1447 h 368"/>
                <a:gd name="T6" fmla="*/ 339 w 356"/>
                <a:gd name="T7" fmla="*/ 1810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pt-BR"/>
            </a:p>
          </p:txBody>
        </p:sp>
      </p:grpSp>
      <p:grpSp>
        <p:nvGrpSpPr>
          <p:cNvPr id="47" name="Group 147"/>
          <p:cNvGrpSpPr>
            <a:grpSpLocks/>
          </p:cNvGrpSpPr>
          <p:nvPr/>
        </p:nvGrpSpPr>
        <p:grpSpPr bwMode="auto">
          <a:xfrm flipH="1">
            <a:off x="2506663" y="5410200"/>
            <a:ext cx="641350" cy="558800"/>
            <a:chOff x="-44" y="1473"/>
            <a:chExt cx="981" cy="1105"/>
          </a:xfrm>
        </p:grpSpPr>
        <p:pic>
          <p:nvPicPr>
            <p:cNvPr id="48" name="Picture 148" descr="desktop_computer_stylized_medium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9" name="Freeform 149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296 w 356"/>
                <a:gd name="T3" fmla="*/ 69 h 368"/>
                <a:gd name="T4" fmla="*/ 1537 w 356"/>
                <a:gd name="T5" fmla="*/ 1447 h 368"/>
                <a:gd name="T6" fmla="*/ 339 w 356"/>
                <a:gd name="T7" fmla="*/ 1810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pt-BR"/>
            </a:p>
          </p:txBody>
        </p:sp>
      </p:grpSp>
      <p:grpSp>
        <p:nvGrpSpPr>
          <p:cNvPr id="50" name="Group 150"/>
          <p:cNvGrpSpPr>
            <a:grpSpLocks/>
          </p:cNvGrpSpPr>
          <p:nvPr/>
        </p:nvGrpSpPr>
        <p:grpSpPr bwMode="auto">
          <a:xfrm>
            <a:off x="2935288" y="3503613"/>
            <a:ext cx="698500" cy="355600"/>
            <a:chOff x="4396" y="1245"/>
            <a:chExt cx="672" cy="248"/>
          </a:xfrm>
        </p:grpSpPr>
        <p:sp>
          <p:nvSpPr>
            <p:cNvPr id="51" name="Oval 407"/>
            <p:cNvSpPr>
              <a:spLocks noChangeArrowheads="1"/>
            </p:cNvSpPr>
            <p:nvPr/>
          </p:nvSpPr>
          <p:spPr bwMode="auto">
            <a:xfrm>
              <a:off x="4399" y="1355"/>
              <a:ext cx="666" cy="138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endParaRPr lang="pt-BR" altLang="pt-BR" sz="140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52" name="Rectangle 410"/>
            <p:cNvSpPr>
              <a:spLocks noChangeArrowheads="1"/>
            </p:cNvSpPr>
            <p:nvPr/>
          </p:nvSpPr>
          <p:spPr bwMode="auto">
            <a:xfrm>
              <a:off x="4399" y="1339"/>
              <a:ext cx="669" cy="86"/>
            </a:xfrm>
            <a:prstGeom prst="rect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/>
              <a:endParaRPr lang="pt-BR" altLang="pt-BR" sz="140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53" name="Oval 411"/>
            <p:cNvSpPr>
              <a:spLocks noChangeArrowheads="1"/>
            </p:cNvSpPr>
            <p:nvPr/>
          </p:nvSpPr>
          <p:spPr bwMode="auto">
            <a:xfrm>
              <a:off x="4396" y="1245"/>
              <a:ext cx="667" cy="162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endParaRPr lang="pt-BR" altLang="pt-BR" sz="1400">
                <a:latin typeface="Times New Roman" pitchFamily="18" charset="0"/>
                <a:cs typeface="Arial" pitchFamily="34" charset="0"/>
              </a:endParaRPr>
            </a:p>
          </p:txBody>
        </p:sp>
        <p:grpSp>
          <p:nvGrpSpPr>
            <p:cNvPr id="54" name="Group 154"/>
            <p:cNvGrpSpPr>
              <a:grpSpLocks/>
            </p:cNvGrpSpPr>
            <p:nvPr/>
          </p:nvGrpSpPr>
          <p:grpSpPr bwMode="auto">
            <a:xfrm>
              <a:off x="4530" y="1287"/>
              <a:ext cx="377" cy="75"/>
              <a:chOff x="2468" y="1332"/>
              <a:chExt cx="310" cy="60"/>
            </a:xfrm>
          </p:grpSpPr>
          <p:sp>
            <p:nvSpPr>
              <p:cNvPr id="57" name="Freeform 155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CC99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58" name="Freeform 156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CC99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</p:grpSp>
        <p:sp>
          <p:nvSpPr>
            <p:cNvPr id="55" name="Line 157"/>
            <p:cNvSpPr>
              <a:spLocks noChangeShapeType="1"/>
            </p:cNvSpPr>
            <p:nvPr/>
          </p:nvSpPr>
          <p:spPr bwMode="auto">
            <a:xfrm>
              <a:off x="4399" y="1321"/>
              <a:ext cx="0" cy="109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sz="1400">
                <a:latin typeface="Arial" charset="0"/>
                <a:ea typeface="ＭＳ Ｐゴシック" charset="0"/>
              </a:endParaRPr>
            </a:p>
          </p:txBody>
        </p:sp>
        <p:sp>
          <p:nvSpPr>
            <p:cNvPr id="56" name="Line 158"/>
            <p:cNvSpPr>
              <a:spLocks noChangeShapeType="1"/>
            </p:cNvSpPr>
            <p:nvPr/>
          </p:nvSpPr>
          <p:spPr bwMode="auto">
            <a:xfrm>
              <a:off x="5063" y="1326"/>
              <a:ext cx="0" cy="10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sz="1400"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59" name="Rectangle 162"/>
          <p:cNvSpPr>
            <a:spLocks noChangeArrowheads="1"/>
          </p:cNvSpPr>
          <p:nvPr/>
        </p:nvSpPr>
        <p:spPr bwMode="auto">
          <a:xfrm>
            <a:off x="1789113" y="3119438"/>
            <a:ext cx="288925" cy="233362"/>
          </a:xfrm>
          <a:prstGeom prst="rect">
            <a:avLst/>
          </a:prstGeom>
          <a:solidFill>
            <a:srgbClr val="66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400">
              <a:latin typeface="Arial" charset="0"/>
              <a:ea typeface="ＭＳ Ｐゴシック" charset="0"/>
            </a:endParaRPr>
          </a:p>
        </p:txBody>
      </p:sp>
      <p:sp>
        <p:nvSpPr>
          <p:cNvPr id="60" name="Text Box 110"/>
          <p:cNvSpPr txBox="1">
            <a:spLocks noChangeArrowheads="1"/>
          </p:cNvSpPr>
          <p:nvPr/>
        </p:nvSpPr>
        <p:spPr bwMode="auto">
          <a:xfrm>
            <a:off x="1624013" y="3025775"/>
            <a:ext cx="933450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 dirty="0" smtClean="0"/>
              <a:t>223.1.1.2</a:t>
            </a:r>
            <a:endParaRPr lang="en-US" sz="1400" dirty="0" smtClean="0">
              <a:latin typeface="Comic Sans MS" charset="0"/>
            </a:endParaRPr>
          </a:p>
        </p:txBody>
      </p:sp>
      <p:sp>
        <p:nvSpPr>
          <p:cNvPr id="61" name="Rectangle 165"/>
          <p:cNvSpPr>
            <a:spLocks noChangeArrowheads="1"/>
          </p:cNvSpPr>
          <p:nvPr/>
        </p:nvSpPr>
        <p:spPr bwMode="auto">
          <a:xfrm>
            <a:off x="4530725" y="3829050"/>
            <a:ext cx="288925" cy="233363"/>
          </a:xfrm>
          <a:prstGeom prst="rect">
            <a:avLst/>
          </a:prstGeom>
          <a:solidFill>
            <a:srgbClr val="66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400">
              <a:latin typeface="Arial" charset="0"/>
              <a:ea typeface="ＭＳ Ｐゴシック" charset="0"/>
            </a:endParaRPr>
          </a:p>
        </p:txBody>
      </p:sp>
      <p:sp>
        <p:nvSpPr>
          <p:cNvPr id="62" name="Rectangle 166"/>
          <p:cNvSpPr>
            <a:spLocks noChangeArrowheads="1"/>
          </p:cNvSpPr>
          <p:nvPr/>
        </p:nvSpPr>
        <p:spPr bwMode="auto">
          <a:xfrm>
            <a:off x="3178175" y="4014788"/>
            <a:ext cx="288925" cy="233362"/>
          </a:xfrm>
          <a:prstGeom prst="rect">
            <a:avLst/>
          </a:prstGeom>
          <a:solidFill>
            <a:srgbClr val="66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400">
              <a:latin typeface="Arial" charset="0"/>
              <a:ea typeface="ＭＳ Ｐゴシック" charset="0"/>
            </a:endParaRPr>
          </a:p>
        </p:txBody>
      </p:sp>
      <p:sp>
        <p:nvSpPr>
          <p:cNvPr id="63" name="Text Box 128"/>
          <p:cNvSpPr txBox="1">
            <a:spLocks noChangeArrowheads="1"/>
          </p:cNvSpPr>
          <p:nvPr/>
        </p:nvSpPr>
        <p:spPr bwMode="auto">
          <a:xfrm>
            <a:off x="2801938" y="3976688"/>
            <a:ext cx="1033462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 dirty="0" smtClean="0"/>
              <a:t>223.1.3.27</a:t>
            </a:r>
            <a:endParaRPr lang="en-US" sz="1400" dirty="0" smtClean="0">
              <a:latin typeface="Comic Sans MS" charset="0"/>
            </a:endParaRPr>
          </a:p>
        </p:txBody>
      </p:sp>
      <p:sp>
        <p:nvSpPr>
          <p:cNvPr id="64" name="Text Box 118"/>
          <p:cNvSpPr txBox="1">
            <a:spLocks noChangeArrowheads="1"/>
          </p:cNvSpPr>
          <p:nvPr/>
        </p:nvSpPr>
        <p:spPr bwMode="auto">
          <a:xfrm>
            <a:off x="3900488" y="3843338"/>
            <a:ext cx="933450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 dirty="0" smtClean="0"/>
              <a:t>223.1.2.2</a:t>
            </a:r>
            <a:endParaRPr lang="en-US" sz="1400" dirty="0" smtClean="0">
              <a:latin typeface="Comic Sans MS" charset="0"/>
            </a:endParaRPr>
          </a:p>
        </p:txBody>
      </p:sp>
      <p:sp>
        <p:nvSpPr>
          <p:cNvPr id="65" name="Text Box 119"/>
          <p:cNvSpPr txBox="1">
            <a:spLocks noChangeArrowheads="1"/>
          </p:cNvSpPr>
          <p:nvPr/>
        </p:nvSpPr>
        <p:spPr bwMode="auto">
          <a:xfrm>
            <a:off x="4730750" y="2327275"/>
            <a:ext cx="933450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 smtClean="0"/>
              <a:t>223.1.2.1</a:t>
            </a:r>
            <a:endParaRPr lang="en-US" sz="1400" smtClean="0">
              <a:latin typeface="Comic Sans MS" charset="0"/>
            </a:endParaRPr>
          </a:p>
        </p:txBody>
      </p:sp>
      <p:sp>
        <p:nvSpPr>
          <p:cNvPr id="66" name="Text Box 168"/>
          <p:cNvSpPr txBox="1">
            <a:spLocks noChangeArrowheads="1"/>
          </p:cNvSpPr>
          <p:nvPr/>
        </p:nvSpPr>
        <p:spPr bwMode="auto">
          <a:xfrm>
            <a:off x="3465513" y="1760538"/>
            <a:ext cx="1140056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lnSpc>
                <a:spcPct val="85000"/>
              </a:lnSpc>
              <a:defRPr/>
            </a:pPr>
            <a:r>
              <a:rPr lang="en-US" sz="2000" i="1" dirty="0" err="1" smtClean="0">
                <a:solidFill>
                  <a:srgbClr val="CC0000"/>
                </a:solidFill>
              </a:rPr>
              <a:t>Servidor</a:t>
            </a:r>
            <a:endParaRPr lang="en-US" sz="2000" i="1" dirty="0" smtClean="0">
              <a:solidFill>
                <a:srgbClr val="CC0000"/>
              </a:solidFill>
            </a:endParaRPr>
          </a:p>
          <a:p>
            <a:pPr algn="ctr">
              <a:lnSpc>
                <a:spcPct val="85000"/>
              </a:lnSpc>
              <a:defRPr/>
            </a:pPr>
            <a:r>
              <a:rPr lang="en-US" sz="2000" i="1" dirty="0" smtClean="0">
                <a:solidFill>
                  <a:srgbClr val="CC0000"/>
                </a:solidFill>
              </a:rPr>
              <a:t>DHCP</a:t>
            </a:r>
          </a:p>
        </p:txBody>
      </p:sp>
      <p:sp>
        <p:nvSpPr>
          <p:cNvPr id="67" name="Text Box 170"/>
          <p:cNvSpPr txBox="1">
            <a:spLocks noChangeArrowheads="1"/>
          </p:cNvSpPr>
          <p:nvPr/>
        </p:nvSpPr>
        <p:spPr bwMode="auto">
          <a:xfrm>
            <a:off x="6627813" y="3059113"/>
            <a:ext cx="2166866" cy="14003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lnSpc>
                <a:spcPct val="85000"/>
              </a:lnSpc>
              <a:defRPr/>
            </a:pPr>
            <a:r>
              <a:rPr lang="en-US" sz="2000" i="1" dirty="0" smtClean="0">
                <a:solidFill>
                  <a:srgbClr val="CC0000"/>
                </a:solidFill>
              </a:rPr>
              <a:t>DHCP</a:t>
            </a:r>
            <a:r>
              <a:rPr lang="en-US" sz="2000" i="1" dirty="0">
                <a:solidFill>
                  <a:srgbClr val="CC0000"/>
                </a:solidFill>
              </a:rPr>
              <a:t> </a:t>
            </a:r>
            <a:r>
              <a:rPr lang="en-US" sz="2000" i="1" dirty="0" err="1" smtClean="0">
                <a:solidFill>
                  <a:srgbClr val="CC0000"/>
                </a:solidFill>
              </a:rPr>
              <a:t>cliente</a:t>
            </a:r>
            <a:r>
              <a:rPr lang="en-US" sz="2000" i="1" dirty="0" smtClean="0">
                <a:solidFill>
                  <a:srgbClr val="CC0000"/>
                </a:solidFill>
              </a:rPr>
              <a:t> </a:t>
            </a:r>
            <a:r>
              <a:rPr lang="en-US" sz="2000" i="1" dirty="0" err="1" smtClean="0"/>
              <a:t>que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chega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necessita</a:t>
            </a:r>
            <a:r>
              <a:rPr lang="en-US" sz="2000" i="1" dirty="0" smtClean="0"/>
              <a:t> um </a:t>
            </a:r>
            <a:r>
              <a:rPr lang="en-US" sz="2000" i="1" dirty="0" err="1" smtClean="0"/>
              <a:t>endereço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nesta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rede</a:t>
            </a:r>
            <a:endParaRPr lang="en-US" sz="2000" i="1" dirty="0" smtClean="0"/>
          </a:p>
        </p:txBody>
      </p:sp>
      <p:grpSp>
        <p:nvGrpSpPr>
          <p:cNvPr id="68" name="Group 195"/>
          <p:cNvGrpSpPr>
            <a:grpSpLocks/>
          </p:cNvGrpSpPr>
          <p:nvPr/>
        </p:nvGrpSpPr>
        <p:grpSpPr bwMode="auto">
          <a:xfrm>
            <a:off x="3873500" y="2395538"/>
            <a:ext cx="401638" cy="681037"/>
            <a:chOff x="4140" y="429"/>
            <a:chExt cx="1425" cy="2396"/>
          </a:xfrm>
        </p:grpSpPr>
        <p:sp>
          <p:nvSpPr>
            <p:cNvPr id="69" name="Freeform 196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1 w 354"/>
                <a:gd name="T1" fmla="*/ 0 h 2742"/>
                <a:gd name="T2" fmla="*/ 116 w 354"/>
                <a:gd name="T3" fmla="*/ 137 h 2742"/>
                <a:gd name="T4" fmla="*/ 114 w 354"/>
                <a:gd name="T5" fmla="*/ 1057 h 2742"/>
                <a:gd name="T6" fmla="*/ 0 w 354"/>
                <a:gd name="T7" fmla="*/ 1105 h 2742"/>
                <a:gd name="T8" fmla="*/ 21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70" name="Rectangle 197"/>
            <p:cNvSpPr>
              <a:spLocks noChangeArrowheads="1"/>
            </p:cNvSpPr>
            <p:nvPr/>
          </p:nvSpPr>
          <p:spPr bwMode="auto">
            <a:xfrm>
              <a:off x="4208" y="429"/>
              <a:ext cx="1048" cy="2284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400">
                <a:latin typeface="Arial" charset="0"/>
                <a:ea typeface="ＭＳ Ｐゴシック" charset="0"/>
              </a:endParaRPr>
            </a:p>
          </p:txBody>
        </p:sp>
        <p:sp>
          <p:nvSpPr>
            <p:cNvPr id="71" name="Freeform 198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70 w 211"/>
                <a:gd name="T3" fmla="*/ 88 h 2537"/>
                <a:gd name="T4" fmla="*/ 2 w 211"/>
                <a:gd name="T5" fmla="*/ 1007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72" name="Freeform 199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09 w 328"/>
                <a:gd name="T3" fmla="*/ 52 h 226"/>
                <a:gd name="T4" fmla="*/ 108 w 328"/>
                <a:gd name="T5" fmla="*/ 92 h 226"/>
                <a:gd name="T6" fmla="*/ 0 w 328"/>
                <a:gd name="T7" fmla="*/ 41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73" name="Rectangle 200"/>
            <p:cNvSpPr>
              <a:spLocks noChangeArrowheads="1"/>
            </p:cNvSpPr>
            <p:nvPr/>
          </p:nvSpPr>
          <p:spPr bwMode="auto">
            <a:xfrm>
              <a:off x="4213" y="691"/>
              <a:ext cx="597" cy="5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400">
                <a:latin typeface="Arial" charset="0"/>
                <a:ea typeface="ＭＳ Ｐゴシック" charset="0"/>
              </a:endParaRPr>
            </a:p>
          </p:txBody>
        </p:sp>
        <p:grpSp>
          <p:nvGrpSpPr>
            <p:cNvPr id="74" name="Group 201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99" name="AutoShape 202"/>
              <p:cNvSpPr>
                <a:spLocks noChangeArrowheads="1"/>
              </p:cNvSpPr>
              <p:nvPr/>
            </p:nvSpPr>
            <p:spPr bwMode="auto">
              <a:xfrm>
                <a:off x="613" y="2569"/>
                <a:ext cx="724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1400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00" name="AutoShape 203"/>
              <p:cNvSpPr>
                <a:spLocks noChangeArrowheads="1"/>
              </p:cNvSpPr>
              <p:nvPr/>
            </p:nvSpPr>
            <p:spPr bwMode="auto">
              <a:xfrm>
                <a:off x="627" y="2585"/>
                <a:ext cx="689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1400">
                  <a:latin typeface="Arial" charset="0"/>
                  <a:ea typeface="ＭＳ Ｐゴシック" charset="0"/>
                </a:endParaRPr>
              </a:p>
            </p:txBody>
          </p:sp>
        </p:grpSp>
        <p:sp>
          <p:nvSpPr>
            <p:cNvPr id="75" name="Rectangle 204"/>
            <p:cNvSpPr>
              <a:spLocks noChangeArrowheads="1"/>
            </p:cNvSpPr>
            <p:nvPr/>
          </p:nvSpPr>
          <p:spPr bwMode="auto">
            <a:xfrm>
              <a:off x="4224" y="1021"/>
              <a:ext cx="597" cy="4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400">
                <a:latin typeface="Arial" charset="0"/>
                <a:ea typeface="ＭＳ Ｐゴシック" charset="0"/>
              </a:endParaRPr>
            </a:p>
          </p:txBody>
        </p:sp>
        <p:grpSp>
          <p:nvGrpSpPr>
            <p:cNvPr id="76" name="Group 205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97" name="AutoShape 206"/>
              <p:cNvSpPr>
                <a:spLocks noChangeArrowheads="1"/>
              </p:cNvSpPr>
              <p:nvPr/>
            </p:nvSpPr>
            <p:spPr bwMode="auto">
              <a:xfrm>
                <a:off x="616" y="2567"/>
                <a:ext cx="724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1400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98" name="AutoShape 207"/>
              <p:cNvSpPr>
                <a:spLocks noChangeArrowheads="1"/>
              </p:cNvSpPr>
              <p:nvPr/>
            </p:nvSpPr>
            <p:spPr bwMode="auto">
              <a:xfrm>
                <a:off x="630" y="2584"/>
                <a:ext cx="689" cy="104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1400">
                  <a:latin typeface="Arial" charset="0"/>
                  <a:ea typeface="ＭＳ Ｐゴシック" charset="0"/>
                </a:endParaRPr>
              </a:p>
            </p:txBody>
          </p:sp>
        </p:grpSp>
        <p:sp>
          <p:nvSpPr>
            <p:cNvPr id="77" name="Rectangle 208"/>
            <p:cNvSpPr>
              <a:spLocks noChangeArrowheads="1"/>
            </p:cNvSpPr>
            <p:nvPr/>
          </p:nvSpPr>
          <p:spPr bwMode="auto">
            <a:xfrm>
              <a:off x="4219" y="1356"/>
              <a:ext cx="591" cy="5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400">
                <a:latin typeface="Arial" charset="0"/>
                <a:ea typeface="ＭＳ Ｐゴシック" charset="0"/>
              </a:endParaRPr>
            </a:p>
          </p:txBody>
        </p:sp>
        <p:sp>
          <p:nvSpPr>
            <p:cNvPr id="78" name="Rectangle 209"/>
            <p:cNvSpPr>
              <a:spLocks noChangeArrowheads="1"/>
            </p:cNvSpPr>
            <p:nvPr/>
          </p:nvSpPr>
          <p:spPr bwMode="auto">
            <a:xfrm>
              <a:off x="4230" y="1658"/>
              <a:ext cx="591" cy="4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400">
                <a:latin typeface="Arial" charset="0"/>
                <a:ea typeface="ＭＳ Ｐゴシック" charset="0"/>
              </a:endParaRPr>
            </a:p>
          </p:txBody>
        </p:sp>
        <p:grpSp>
          <p:nvGrpSpPr>
            <p:cNvPr id="79" name="Group 210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95" name="AutoShape 211"/>
              <p:cNvSpPr>
                <a:spLocks noChangeArrowheads="1"/>
              </p:cNvSpPr>
              <p:nvPr/>
            </p:nvSpPr>
            <p:spPr bwMode="auto">
              <a:xfrm>
                <a:off x="617" y="2576"/>
                <a:ext cx="723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1400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96" name="AutoShape 212"/>
              <p:cNvSpPr>
                <a:spLocks noChangeArrowheads="1"/>
              </p:cNvSpPr>
              <p:nvPr/>
            </p:nvSpPr>
            <p:spPr bwMode="auto">
              <a:xfrm>
                <a:off x="631" y="2586"/>
                <a:ext cx="688" cy="108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1400">
                  <a:latin typeface="Arial" charset="0"/>
                  <a:ea typeface="ＭＳ Ｐゴシック" charset="0"/>
                </a:endParaRPr>
              </a:p>
            </p:txBody>
          </p:sp>
        </p:grpSp>
        <p:sp>
          <p:nvSpPr>
            <p:cNvPr id="80" name="Freeform 213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09 w 328"/>
                <a:gd name="T3" fmla="*/ 51 h 226"/>
                <a:gd name="T4" fmla="*/ 108 w 328"/>
                <a:gd name="T5" fmla="*/ 90 h 226"/>
                <a:gd name="T6" fmla="*/ 0 w 328"/>
                <a:gd name="T7" fmla="*/ 39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grpSp>
          <p:nvGrpSpPr>
            <p:cNvPr id="81" name="Group 214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93" name="AutoShape 215"/>
              <p:cNvSpPr>
                <a:spLocks noChangeArrowheads="1"/>
              </p:cNvSpPr>
              <p:nvPr/>
            </p:nvSpPr>
            <p:spPr bwMode="auto">
              <a:xfrm>
                <a:off x="612" y="2569"/>
                <a:ext cx="730" cy="140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1400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94" name="AutoShape 216"/>
              <p:cNvSpPr>
                <a:spLocks noChangeArrowheads="1"/>
              </p:cNvSpPr>
              <p:nvPr/>
            </p:nvSpPr>
            <p:spPr bwMode="auto">
              <a:xfrm>
                <a:off x="626" y="2586"/>
                <a:ext cx="695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1400">
                  <a:latin typeface="Arial" charset="0"/>
                  <a:ea typeface="ＭＳ Ｐゴシック" charset="0"/>
                </a:endParaRPr>
              </a:p>
            </p:txBody>
          </p:sp>
        </p:grpSp>
        <p:sp>
          <p:nvSpPr>
            <p:cNvPr id="82" name="Rectangle 217"/>
            <p:cNvSpPr>
              <a:spLocks noChangeArrowheads="1"/>
            </p:cNvSpPr>
            <p:nvPr/>
          </p:nvSpPr>
          <p:spPr bwMode="auto">
            <a:xfrm>
              <a:off x="5250" y="429"/>
              <a:ext cx="68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400">
                <a:latin typeface="Arial" charset="0"/>
                <a:ea typeface="ＭＳ Ｐゴシック" charset="0"/>
              </a:endParaRPr>
            </a:p>
          </p:txBody>
        </p:sp>
        <p:sp>
          <p:nvSpPr>
            <p:cNvPr id="83" name="Freeform 218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96 w 296"/>
                <a:gd name="T3" fmla="*/ 57 h 256"/>
                <a:gd name="T4" fmla="*/ 98 w 296"/>
                <a:gd name="T5" fmla="*/ 102 h 256"/>
                <a:gd name="T6" fmla="*/ 0 w 296"/>
                <a:gd name="T7" fmla="*/ 39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84" name="Freeform 219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01 w 304"/>
                <a:gd name="T3" fmla="*/ 66 h 288"/>
                <a:gd name="T4" fmla="*/ 95 w 304"/>
                <a:gd name="T5" fmla="*/ 116 h 288"/>
                <a:gd name="T6" fmla="*/ 2 w 304"/>
                <a:gd name="T7" fmla="*/ 5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85" name="Oval 220"/>
            <p:cNvSpPr>
              <a:spLocks noChangeArrowheads="1"/>
            </p:cNvSpPr>
            <p:nvPr/>
          </p:nvSpPr>
          <p:spPr bwMode="auto">
            <a:xfrm>
              <a:off x="5514" y="2613"/>
              <a:ext cx="51" cy="95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400">
                <a:latin typeface="Arial" charset="0"/>
                <a:ea typeface="ＭＳ Ｐゴシック" charset="0"/>
              </a:endParaRPr>
            </a:p>
          </p:txBody>
        </p:sp>
        <p:sp>
          <p:nvSpPr>
            <p:cNvPr id="86" name="Freeform 221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43 h 240"/>
                <a:gd name="T2" fmla="*/ 2 w 306"/>
                <a:gd name="T3" fmla="*/ 97 h 240"/>
                <a:gd name="T4" fmla="*/ 101 w 306"/>
                <a:gd name="T5" fmla="*/ 44 h 240"/>
                <a:gd name="T6" fmla="*/ 98 w 306"/>
                <a:gd name="T7" fmla="*/ 0 h 240"/>
                <a:gd name="T8" fmla="*/ 0 w 306"/>
                <a:gd name="T9" fmla="*/ 43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87" name="AutoShape 222"/>
            <p:cNvSpPr>
              <a:spLocks noChangeArrowheads="1"/>
            </p:cNvSpPr>
            <p:nvPr/>
          </p:nvSpPr>
          <p:spPr bwMode="auto">
            <a:xfrm>
              <a:off x="4140" y="2680"/>
              <a:ext cx="1200" cy="145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400">
                <a:latin typeface="Arial" charset="0"/>
                <a:ea typeface="ＭＳ Ｐゴシック" charset="0"/>
              </a:endParaRPr>
            </a:p>
          </p:txBody>
        </p:sp>
        <p:sp>
          <p:nvSpPr>
            <p:cNvPr id="88" name="AutoShape 223"/>
            <p:cNvSpPr>
              <a:spLocks noChangeArrowheads="1"/>
            </p:cNvSpPr>
            <p:nvPr/>
          </p:nvSpPr>
          <p:spPr bwMode="auto">
            <a:xfrm>
              <a:off x="4208" y="2713"/>
              <a:ext cx="1070" cy="7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400">
                <a:latin typeface="Arial" charset="0"/>
                <a:ea typeface="ＭＳ Ｐゴシック" charset="0"/>
              </a:endParaRPr>
            </a:p>
          </p:txBody>
        </p:sp>
        <p:sp>
          <p:nvSpPr>
            <p:cNvPr id="89" name="Oval 224"/>
            <p:cNvSpPr>
              <a:spLocks noChangeArrowheads="1"/>
            </p:cNvSpPr>
            <p:nvPr/>
          </p:nvSpPr>
          <p:spPr bwMode="auto">
            <a:xfrm>
              <a:off x="4309" y="2384"/>
              <a:ext cx="158" cy="140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400">
                <a:latin typeface="Arial" charset="0"/>
                <a:ea typeface="ＭＳ Ｐゴシック" charset="0"/>
              </a:endParaRPr>
            </a:p>
          </p:txBody>
        </p:sp>
        <p:sp>
          <p:nvSpPr>
            <p:cNvPr id="90" name="Oval 225"/>
            <p:cNvSpPr>
              <a:spLocks noChangeArrowheads="1"/>
            </p:cNvSpPr>
            <p:nvPr/>
          </p:nvSpPr>
          <p:spPr bwMode="auto">
            <a:xfrm>
              <a:off x="4484" y="2384"/>
              <a:ext cx="163" cy="14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1400">
                <a:solidFill>
                  <a:srgbClr val="FF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91" name="Oval 226"/>
            <p:cNvSpPr>
              <a:spLocks noChangeArrowheads="1"/>
            </p:cNvSpPr>
            <p:nvPr/>
          </p:nvSpPr>
          <p:spPr bwMode="auto">
            <a:xfrm>
              <a:off x="4664" y="2384"/>
              <a:ext cx="158" cy="140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400">
                <a:latin typeface="Arial" charset="0"/>
                <a:ea typeface="ＭＳ Ｐゴシック" charset="0"/>
              </a:endParaRPr>
            </a:p>
          </p:txBody>
        </p:sp>
        <p:sp>
          <p:nvSpPr>
            <p:cNvPr id="92" name="Rectangle 227"/>
            <p:cNvSpPr>
              <a:spLocks noChangeArrowheads="1"/>
            </p:cNvSpPr>
            <p:nvPr/>
          </p:nvSpPr>
          <p:spPr bwMode="auto">
            <a:xfrm>
              <a:off x="5064" y="1836"/>
              <a:ext cx="84" cy="760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400"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101" name="Group 231"/>
          <p:cNvGrpSpPr>
            <a:grpSpLocks/>
          </p:cNvGrpSpPr>
          <p:nvPr/>
        </p:nvGrpSpPr>
        <p:grpSpPr bwMode="auto">
          <a:xfrm>
            <a:off x="5486400" y="3141663"/>
            <a:ext cx="1101725" cy="549275"/>
            <a:chOff x="3428" y="1798"/>
            <a:chExt cx="694" cy="346"/>
          </a:xfrm>
        </p:grpSpPr>
        <p:grpSp>
          <p:nvGrpSpPr>
            <p:cNvPr id="102" name="Group 229"/>
            <p:cNvGrpSpPr>
              <a:grpSpLocks/>
            </p:cNvGrpSpPr>
            <p:nvPr/>
          </p:nvGrpSpPr>
          <p:grpSpPr bwMode="auto">
            <a:xfrm>
              <a:off x="3628" y="1798"/>
              <a:ext cx="494" cy="346"/>
              <a:chOff x="4420" y="878"/>
              <a:chExt cx="614" cy="458"/>
            </a:xfrm>
          </p:grpSpPr>
          <p:pic>
            <p:nvPicPr>
              <p:cNvPr id="104" name="Picture 173" descr="laptop_keyboard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09064" flipH="1">
                <a:off x="4420" y="1108"/>
                <a:ext cx="527" cy="2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05" name="Freeform 174"/>
              <p:cNvSpPr>
                <a:spLocks/>
              </p:cNvSpPr>
              <p:nvPr/>
            </p:nvSpPr>
            <p:spPr bwMode="auto">
              <a:xfrm>
                <a:off x="4595" y="888"/>
                <a:ext cx="424" cy="297"/>
              </a:xfrm>
              <a:custGeom>
                <a:avLst/>
                <a:gdLst>
                  <a:gd name="T0" fmla="*/ 0 w 2982"/>
                  <a:gd name="T1" fmla="*/ 0 h 2442"/>
                  <a:gd name="T2" fmla="*/ 0 w 2982"/>
                  <a:gd name="T3" fmla="*/ 0 h 2442"/>
                  <a:gd name="T4" fmla="*/ 0 w 2982"/>
                  <a:gd name="T5" fmla="*/ 0 h 2442"/>
                  <a:gd name="T6" fmla="*/ 0 w 2982"/>
                  <a:gd name="T7" fmla="*/ 0 h 2442"/>
                  <a:gd name="T8" fmla="*/ 0 w 2982"/>
                  <a:gd name="T9" fmla="*/ 0 h 24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982" h="2442">
                    <a:moveTo>
                      <a:pt x="540" y="0"/>
                    </a:moveTo>
                    <a:lnTo>
                      <a:pt x="0" y="1734"/>
                    </a:lnTo>
                    <a:lnTo>
                      <a:pt x="2394" y="2442"/>
                    </a:lnTo>
                    <a:lnTo>
                      <a:pt x="2982" y="318"/>
                    </a:lnTo>
                    <a:lnTo>
                      <a:pt x="54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pic>
            <p:nvPicPr>
              <p:cNvPr id="106" name="Picture 175" descr="screen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616" y="895"/>
                <a:ext cx="385" cy="2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07" name="Freeform 176"/>
              <p:cNvSpPr>
                <a:spLocks/>
              </p:cNvSpPr>
              <p:nvPr/>
            </p:nvSpPr>
            <p:spPr bwMode="auto">
              <a:xfrm>
                <a:off x="4672" y="879"/>
                <a:ext cx="359" cy="55"/>
              </a:xfrm>
              <a:custGeom>
                <a:avLst/>
                <a:gdLst>
                  <a:gd name="T0" fmla="*/ 0 w 2528"/>
                  <a:gd name="T1" fmla="*/ 0 h 455"/>
                  <a:gd name="T2" fmla="*/ 0 w 2528"/>
                  <a:gd name="T3" fmla="*/ 0 h 455"/>
                  <a:gd name="T4" fmla="*/ 0 w 2528"/>
                  <a:gd name="T5" fmla="*/ 0 h 455"/>
                  <a:gd name="T6" fmla="*/ 0 w 2528"/>
                  <a:gd name="T7" fmla="*/ 0 h 455"/>
                  <a:gd name="T8" fmla="*/ 0 w 2528"/>
                  <a:gd name="T9" fmla="*/ 0 h 4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528" h="455">
                    <a:moveTo>
                      <a:pt x="14" y="0"/>
                    </a:moveTo>
                    <a:lnTo>
                      <a:pt x="2528" y="341"/>
                    </a:lnTo>
                    <a:lnTo>
                      <a:pt x="2480" y="455"/>
                    </a:lnTo>
                    <a:lnTo>
                      <a:pt x="0" y="86"/>
                    </a:lnTo>
                    <a:lnTo>
                      <a:pt x="14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8" name="Freeform 177"/>
              <p:cNvSpPr>
                <a:spLocks/>
              </p:cNvSpPr>
              <p:nvPr/>
            </p:nvSpPr>
            <p:spPr bwMode="auto">
              <a:xfrm>
                <a:off x="4591" y="878"/>
                <a:ext cx="100" cy="230"/>
              </a:xfrm>
              <a:custGeom>
                <a:avLst/>
                <a:gdLst>
                  <a:gd name="T0" fmla="*/ 0 w 702"/>
                  <a:gd name="T1" fmla="*/ 0 h 1893"/>
                  <a:gd name="T2" fmla="*/ 0 w 702"/>
                  <a:gd name="T3" fmla="*/ 0 h 1893"/>
                  <a:gd name="T4" fmla="*/ 0 w 702"/>
                  <a:gd name="T5" fmla="*/ 0 h 1893"/>
                  <a:gd name="T6" fmla="*/ 0 w 702"/>
                  <a:gd name="T7" fmla="*/ 0 h 1893"/>
                  <a:gd name="T8" fmla="*/ 0 w 702"/>
                  <a:gd name="T9" fmla="*/ 0 h 189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02" h="1893">
                    <a:moveTo>
                      <a:pt x="579" y="0"/>
                    </a:moveTo>
                    <a:lnTo>
                      <a:pt x="0" y="1869"/>
                    </a:lnTo>
                    <a:lnTo>
                      <a:pt x="114" y="1893"/>
                    </a:lnTo>
                    <a:lnTo>
                      <a:pt x="702" y="51"/>
                    </a:lnTo>
                    <a:lnTo>
                      <a:pt x="579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9" name="Freeform 178"/>
              <p:cNvSpPr>
                <a:spLocks/>
              </p:cNvSpPr>
              <p:nvPr/>
            </p:nvSpPr>
            <p:spPr bwMode="auto">
              <a:xfrm>
                <a:off x="4921" y="920"/>
                <a:ext cx="108" cy="265"/>
              </a:xfrm>
              <a:custGeom>
                <a:avLst/>
                <a:gdLst>
                  <a:gd name="T0" fmla="*/ 0 w 756"/>
                  <a:gd name="T1" fmla="*/ 0 h 2184"/>
                  <a:gd name="T2" fmla="*/ 0 w 756"/>
                  <a:gd name="T3" fmla="*/ 0 h 2184"/>
                  <a:gd name="T4" fmla="*/ 0 w 756"/>
                  <a:gd name="T5" fmla="*/ 0 h 2184"/>
                  <a:gd name="T6" fmla="*/ 0 w 756"/>
                  <a:gd name="T7" fmla="*/ 0 h 2184"/>
                  <a:gd name="T8" fmla="*/ 0 w 756"/>
                  <a:gd name="T9" fmla="*/ 0 h 218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56" h="2184">
                    <a:moveTo>
                      <a:pt x="756" y="0"/>
                    </a:moveTo>
                    <a:lnTo>
                      <a:pt x="138" y="2184"/>
                    </a:lnTo>
                    <a:lnTo>
                      <a:pt x="0" y="2148"/>
                    </a:lnTo>
                    <a:lnTo>
                      <a:pt x="606" y="78"/>
                    </a:lnTo>
                    <a:lnTo>
                      <a:pt x="756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10" name="Freeform 179"/>
              <p:cNvSpPr>
                <a:spLocks/>
              </p:cNvSpPr>
              <p:nvPr/>
            </p:nvSpPr>
            <p:spPr bwMode="auto">
              <a:xfrm>
                <a:off x="4590" y="1097"/>
                <a:ext cx="394" cy="89"/>
              </a:xfrm>
              <a:custGeom>
                <a:avLst/>
                <a:gdLst>
                  <a:gd name="T0" fmla="*/ 0 w 2773"/>
                  <a:gd name="T1" fmla="*/ 0 h 738"/>
                  <a:gd name="T2" fmla="*/ 0 w 2773"/>
                  <a:gd name="T3" fmla="*/ 0 h 738"/>
                  <a:gd name="T4" fmla="*/ 0 w 2773"/>
                  <a:gd name="T5" fmla="*/ 0 h 738"/>
                  <a:gd name="T6" fmla="*/ 0 w 2773"/>
                  <a:gd name="T7" fmla="*/ 0 h 738"/>
                  <a:gd name="T8" fmla="*/ 0 w 2773"/>
                  <a:gd name="T9" fmla="*/ 0 h 73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773" h="738">
                    <a:moveTo>
                      <a:pt x="33" y="0"/>
                    </a:moveTo>
                    <a:lnTo>
                      <a:pt x="0" y="99"/>
                    </a:lnTo>
                    <a:lnTo>
                      <a:pt x="2436" y="738"/>
                    </a:lnTo>
                    <a:cubicBezTo>
                      <a:pt x="2499" y="501"/>
                      <a:pt x="2773" y="727"/>
                      <a:pt x="2373" y="603"/>
                    </a:cubicBezTo>
                    <a:lnTo>
                      <a:pt x="3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CC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11" name="Freeform 180"/>
              <p:cNvSpPr>
                <a:spLocks/>
              </p:cNvSpPr>
              <p:nvPr/>
            </p:nvSpPr>
            <p:spPr bwMode="auto">
              <a:xfrm>
                <a:off x="4933" y="922"/>
                <a:ext cx="101" cy="266"/>
              </a:xfrm>
              <a:custGeom>
                <a:avLst/>
                <a:gdLst>
                  <a:gd name="T0" fmla="*/ 0 w 637"/>
                  <a:gd name="T1" fmla="*/ 0 h 1659"/>
                  <a:gd name="T2" fmla="*/ 0 w 637"/>
                  <a:gd name="T3" fmla="*/ 0 h 1659"/>
                  <a:gd name="T4" fmla="*/ 0 w 637"/>
                  <a:gd name="T5" fmla="*/ 0 h 1659"/>
                  <a:gd name="T6" fmla="*/ 0 w 637"/>
                  <a:gd name="T7" fmla="*/ 0 h 1659"/>
                  <a:gd name="T8" fmla="*/ 0 w 637"/>
                  <a:gd name="T9" fmla="*/ 0 h 165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37" h="1659">
                    <a:moveTo>
                      <a:pt x="615" y="0"/>
                    </a:moveTo>
                    <a:lnTo>
                      <a:pt x="637" y="0"/>
                    </a:lnTo>
                    <a:lnTo>
                      <a:pt x="68" y="1659"/>
                    </a:lnTo>
                    <a:lnTo>
                      <a:pt x="0" y="1647"/>
                    </a:lnTo>
                    <a:lnTo>
                      <a:pt x="615" y="0"/>
                    </a:lnTo>
                    <a:close/>
                  </a:path>
                </a:pathLst>
              </a:custGeom>
              <a:solidFill>
                <a:srgbClr val="4D4D4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12" name="Freeform 181"/>
              <p:cNvSpPr>
                <a:spLocks/>
              </p:cNvSpPr>
              <p:nvPr/>
            </p:nvSpPr>
            <p:spPr bwMode="auto">
              <a:xfrm>
                <a:off x="4590" y="1109"/>
                <a:ext cx="351" cy="88"/>
              </a:xfrm>
              <a:custGeom>
                <a:avLst/>
                <a:gdLst>
                  <a:gd name="T0" fmla="*/ 0 w 2216"/>
                  <a:gd name="T1" fmla="*/ 0 h 550"/>
                  <a:gd name="T2" fmla="*/ 0 w 2216"/>
                  <a:gd name="T3" fmla="*/ 0 h 550"/>
                  <a:gd name="T4" fmla="*/ 0 w 2216"/>
                  <a:gd name="T5" fmla="*/ 0 h 550"/>
                  <a:gd name="T6" fmla="*/ 0 w 2216"/>
                  <a:gd name="T7" fmla="*/ 0 h 550"/>
                  <a:gd name="T8" fmla="*/ 0 w 2216"/>
                  <a:gd name="T9" fmla="*/ 0 h 55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216" h="550">
                    <a:moveTo>
                      <a:pt x="0" y="0"/>
                    </a:moveTo>
                    <a:lnTo>
                      <a:pt x="9" y="57"/>
                    </a:lnTo>
                    <a:lnTo>
                      <a:pt x="2164" y="550"/>
                    </a:lnTo>
                    <a:lnTo>
                      <a:pt x="2216" y="49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grpSp>
            <p:nvGrpSpPr>
              <p:cNvPr id="113" name="Group 182"/>
              <p:cNvGrpSpPr>
                <a:grpSpLocks/>
              </p:cNvGrpSpPr>
              <p:nvPr/>
            </p:nvGrpSpPr>
            <p:grpSpPr bwMode="auto">
              <a:xfrm>
                <a:off x="4584" y="1203"/>
                <a:ext cx="119" cy="53"/>
                <a:chOff x="1740" y="2642"/>
                <a:chExt cx="752" cy="327"/>
              </a:xfrm>
            </p:grpSpPr>
            <p:sp>
              <p:nvSpPr>
                <p:cNvPr id="120" name="Freeform 183"/>
                <p:cNvSpPr>
                  <a:spLocks/>
                </p:cNvSpPr>
                <p:nvPr/>
              </p:nvSpPr>
              <p:spPr bwMode="auto">
                <a:xfrm>
                  <a:off x="1740" y="2642"/>
                  <a:ext cx="752" cy="327"/>
                </a:xfrm>
                <a:custGeom>
                  <a:avLst/>
                  <a:gdLst>
                    <a:gd name="T0" fmla="*/ 293 w 752"/>
                    <a:gd name="T1" fmla="*/ 0 h 327"/>
                    <a:gd name="T2" fmla="*/ 752 w 752"/>
                    <a:gd name="T3" fmla="*/ 124 h 327"/>
                    <a:gd name="T4" fmla="*/ 470 w 752"/>
                    <a:gd name="T5" fmla="*/ 327 h 327"/>
                    <a:gd name="T6" fmla="*/ 0 w 752"/>
                    <a:gd name="T7" fmla="*/ 183 h 327"/>
                    <a:gd name="T8" fmla="*/ 293 w 752"/>
                    <a:gd name="T9" fmla="*/ 0 h 32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752" h="327">
                      <a:moveTo>
                        <a:pt x="293" y="0"/>
                      </a:moveTo>
                      <a:lnTo>
                        <a:pt x="752" y="124"/>
                      </a:lnTo>
                      <a:lnTo>
                        <a:pt x="470" y="327"/>
                      </a:lnTo>
                      <a:lnTo>
                        <a:pt x="0" y="183"/>
                      </a:lnTo>
                      <a:lnTo>
                        <a:pt x="293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21" name="Freeform 184"/>
                <p:cNvSpPr>
                  <a:spLocks/>
                </p:cNvSpPr>
                <p:nvPr/>
              </p:nvSpPr>
              <p:spPr bwMode="auto">
                <a:xfrm>
                  <a:off x="1754" y="2649"/>
                  <a:ext cx="726" cy="311"/>
                </a:xfrm>
                <a:custGeom>
                  <a:avLst/>
                  <a:gdLst>
                    <a:gd name="T0" fmla="*/ 282 w 726"/>
                    <a:gd name="T1" fmla="*/ 0 h 311"/>
                    <a:gd name="T2" fmla="*/ 726 w 726"/>
                    <a:gd name="T3" fmla="*/ 119 h 311"/>
                    <a:gd name="T4" fmla="*/ 457 w 726"/>
                    <a:gd name="T5" fmla="*/ 311 h 311"/>
                    <a:gd name="T6" fmla="*/ 0 w 726"/>
                    <a:gd name="T7" fmla="*/ 173 h 311"/>
                    <a:gd name="T8" fmla="*/ 282 w 726"/>
                    <a:gd name="T9" fmla="*/ 0 h 31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726" h="311">
                      <a:moveTo>
                        <a:pt x="282" y="0"/>
                      </a:moveTo>
                      <a:lnTo>
                        <a:pt x="726" y="119"/>
                      </a:lnTo>
                      <a:lnTo>
                        <a:pt x="457" y="311"/>
                      </a:lnTo>
                      <a:lnTo>
                        <a:pt x="0" y="173"/>
                      </a:lnTo>
                      <a:lnTo>
                        <a:pt x="282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4D4D4D"/>
                    </a:gs>
                    <a:gs pos="100000">
                      <a:srgbClr val="DDDDDD"/>
                    </a:gs>
                  </a:gsLst>
                  <a:lin ang="189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22" name="Freeform 185"/>
                <p:cNvSpPr>
                  <a:spLocks/>
                </p:cNvSpPr>
                <p:nvPr/>
              </p:nvSpPr>
              <p:spPr bwMode="auto">
                <a:xfrm>
                  <a:off x="1808" y="2770"/>
                  <a:ext cx="258" cy="100"/>
                </a:xfrm>
                <a:custGeom>
                  <a:avLst/>
                  <a:gdLst>
                    <a:gd name="T0" fmla="*/ 0 w 258"/>
                    <a:gd name="T1" fmla="*/ 44 h 100"/>
                    <a:gd name="T2" fmla="*/ 75 w 258"/>
                    <a:gd name="T3" fmla="*/ 0 h 100"/>
                    <a:gd name="T4" fmla="*/ 258 w 258"/>
                    <a:gd name="T5" fmla="*/ 50 h 100"/>
                    <a:gd name="T6" fmla="*/ 183 w 258"/>
                    <a:gd name="T7" fmla="*/ 100 h 100"/>
                    <a:gd name="T8" fmla="*/ 0 w 258"/>
                    <a:gd name="T9" fmla="*/ 44 h 1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58" h="100">
                      <a:moveTo>
                        <a:pt x="0" y="44"/>
                      </a:moveTo>
                      <a:lnTo>
                        <a:pt x="75" y="0"/>
                      </a:lnTo>
                      <a:lnTo>
                        <a:pt x="258" y="50"/>
                      </a:lnTo>
                      <a:lnTo>
                        <a:pt x="183" y="100"/>
                      </a:lnTo>
                      <a:lnTo>
                        <a:pt x="0" y="44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23" name="Freeform 186"/>
                <p:cNvSpPr>
                  <a:spLocks/>
                </p:cNvSpPr>
                <p:nvPr/>
              </p:nvSpPr>
              <p:spPr bwMode="auto">
                <a:xfrm>
                  <a:off x="1799" y="2816"/>
                  <a:ext cx="194" cy="63"/>
                </a:xfrm>
                <a:custGeom>
                  <a:avLst/>
                  <a:gdLst>
                    <a:gd name="T0" fmla="*/ 12 w 194"/>
                    <a:gd name="T1" fmla="*/ 0 h 63"/>
                    <a:gd name="T2" fmla="*/ 194 w 194"/>
                    <a:gd name="T3" fmla="*/ 53 h 63"/>
                    <a:gd name="T4" fmla="*/ 180 w 194"/>
                    <a:gd name="T5" fmla="*/ 63 h 63"/>
                    <a:gd name="T6" fmla="*/ 0 w 194"/>
                    <a:gd name="T7" fmla="*/ 9 h 63"/>
                    <a:gd name="T8" fmla="*/ 12 w 194"/>
                    <a:gd name="T9" fmla="*/ 0 h 6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194" h="63">
                      <a:moveTo>
                        <a:pt x="12" y="0"/>
                      </a:moveTo>
                      <a:lnTo>
                        <a:pt x="194" y="53"/>
                      </a:lnTo>
                      <a:lnTo>
                        <a:pt x="180" y="63"/>
                      </a:lnTo>
                      <a:lnTo>
                        <a:pt x="0" y="9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24" name="Freeform 187"/>
                <p:cNvSpPr>
                  <a:spLocks/>
                </p:cNvSpPr>
                <p:nvPr/>
              </p:nvSpPr>
              <p:spPr bwMode="auto">
                <a:xfrm>
                  <a:off x="2020" y="2834"/>
                  <a:ext cx="258" cy="102"/>
                </a:xfrm>
                <a:custGeom>
                  <a:avLst/>
                  <a:gdLst>
                    <a:gd name="T0" fmla="*/ 0 w 258"/>
                    <a:gd name="T1" fmla="*/ 46 h 102"/>
                    <a:gd name="T2" fmla="*/ 71 w 258"/>
                    <a:gd name="T3" fmla="*/ 0 h 102"/>
                    <a:gd name="T4" fmla="*/ 258 w 258"/>
                    <a:gd name="T5" fmla="*/ 52 h 102"/>
                    <a:gd name="T6" fmla="*/ 183 w 258"/>
                    <a:gd name="T7" fmla="*/ 102 h 102"/>
                    <a:gd name="T8" fmla="*/ 0 w 258"/>
                    <a:gd name="T9" fmla="*/ 46 h 10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58" h="102">
                      <a:moveTo>
                        <a:pt x="0" y="46"/>
                      </a:moveTo>
                      <a:lnTo>
                        <a:pt x="71" y="0"/>
                      </a:lnTo>
                      <a:lnTo>
                        <a:pt x="258" y="52"/>
                      </a:lnTo>
                      <a:lnTo>
                        <a:pt x="183" y="102"/>
                      </a:lnTo>
                      <a:lnTo>
                        <a:pt x="0" y="46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25" name="Freeform 188"/>
                <p:cNvSpPr>
                  <a:spLocks/>
                </p:cNvSpPr>
                <p:nvPr/>
              </p:nvSpPr>
              <p:spPr bwMode="auto">
                <a:xfrm>
                  <a:off x="2011" y="2882"/>
                  <a:ext cx="194" cy="63"/>
                </a:xfrm>
                <a:custGeom>
                  <a:avLst/>
                  <a:gdLst>
                    <a:gd name="T0" fmla="*/ 12 w 194"/>
                    <a:gd name="T1" fmla="*/ 0 h 63"/>
                    <a:gd name="T2" fmla="*/ 194 w 194"/>
                    <a:gd name="T3" fmla="*/ 53 h 63"/>
                    <a:gd name="T4" fmla="*/ 180 w 194"/>
                    <a:gd name="T5" fmla="*/ 63 h 63"/>
                    <a:gd name="T6" fmla="*/ 0 w 194"/>
                    <a:gd name="T7" fmla="*/ 9 h 63"/>
                    <a:gd name="T8" fmla="*/ 12 w 194"/>
                    <a:gd name="T9" fmla="*/ 0 h 6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194" h="63">
                      <a:moveTo>
                        <a:pt x="12" y="0"/>
                      </a:moveTo>
                      <a:lnTo>
                        <a:pt x="194" y="53"/>
                      </a:lnTo>
                      <a:lnTo>
                        <a:pt x="180" y="63"/>
                      </a:lnTo>
                      <a:lnTo>
                        <a:pt x="0" y="9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pt-BR"/>
                </a:p>
              </p:txBody>
            </p:sp>
          </p:grpSp>
          <p:sp>
            <p:nvSpPr>
              <p:cNvPr id="114" name="Freeform 189"/>
              <p:cNvSpPr>
                <a:spLocks/>
              </p:cNvSpPr>
              <p:nvPr/>
            </p:nvSpPr>
            <p:spPr bwMode="auto">
              <a:xfrm>
                <a:off x="4788" y="1211"/>
                <a:ext cx="144" cy="116"/>
              </a:xfrm>
              <a:custGeom>
                <a:avLst/>
                <a:gdLst>
                  <a:gd name="T0" fmla="*/ 0 w 990"/>
                  <a:gd name="T1" fmla="*/ 0 h 792"/>
                  <a:gd name="T2" fmla="*/ 0 w 990"/>
                  <a:gd name="T3" fmla="*/ 0 h 792"/>
                  <a:gd name="T4" fmla="*/ 0 w 990"/>
                  <a:gd name="T5" fmla="*/ 0 h 792"/>
                  <a:gd name="T6" fmla="*/ 0 w 990"/>
                  <a:gd name="T7" fmla="*/ 0 h 792"/>
                  <a:gd name="T8" fmla="*/ 0 w 990"/>
                  <a:gd name="T9" fmla="*/ 0 h 7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990" h="792">
                    <a:moveTo>
                      <a:pt x="3" y="738"/>
                    </a:moveTo>
                    <a:lnTo>
                      <a:pt x="990" y="0"/>
                    </a:lnTo>
                    <a:lnTo>
                      <a:pt x="987" y="60"/>
                    </a:lnTo>
                    <a:lnTo>
                      <a:pt x="0" y="792"/>
                    </a:lnTo>
                    <a:lnTo>
                      <a:pt x="3" y="738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15" name="Freeform 190"/>
              <p:cNvSpPr>
                <a:spLocks/>
              </p:cNvSpPr>
              <p:nvPr/>
            </p:nvSpPr>
            <p:spPr bwMode="auto">
              <a:xfrm>
                <a:off x="4420" y="1220"/>
                <a:ext cx="369" cy="106"/>
              </a:xfrm>
              <a:custGeom>
                <a:avLst/>
                <a:gdLst>
                  <a:gd name="T0" fmla="*/ 0 w 2532"/>
                  <a:gd name="T1" fmla="*/ 0 h 723"/>
                  <a:gd name="T2" fmla="*/ 0 w 2532"/>
                  <a:gd name="T3" fmla="*/ 0 h 723"/>
                  <a:gd name="T4" fmla="*/ 0 w 2532"/>
                  <a:gd name="T5" fmla="*/ 0 h 723"/>
                  <a:gd name="T6" fmla="*/ 0 w 2532"/>
                  <a:gd name="T7" fmla="*/ 0 h 723"/>
                  <a:gd name="T8" fmla="*/ 0 w 2532"/>
                  <a:gd name="T9" fmla="*/ 0 h 723"/>
                  <a:gd name="T10" fmla="*/ 0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16" name="Freeform 191"/>
              <p:cNvSpPr>
                <a:spLocks/>
              </p:cNvSpPr>
              <p:nvPr/>
            </p:nvSpPr>
            <p:spPr bwMode="auto">
              <a:xfrm>
                <a:off x="4420" y="1201"/>
                <a:ext cx="4" cy="21"/>
              </a:xfrm>
              <a:custGeom>
                <a:avLst/>
                <a:gdLst>
                  <a:gd name="T0" fmla="*/ 0 w 26"/>
                  <a:gd name="T1" fmla="*/ 0 h 147"/>
                  <a:gd name="T2" fmla="*/ 0 w 26"/>
                  <a:gd name="T3" fmla="*/ 0 h 147"/>
                  <a:gd name="T4" fmla="*/ 0 w 26"/>
                  <a:gd name="T5" fmla="*/ 0 h 147"/>
                  <a:gd name="T6" fmla="*/ 0 w 26"/>
                  <a:gd name="T7" fmla="*/ 0 h 147"/>
                  <a:gd name="T8" fmla="*/ 0 w 26"/>
                  <a:gd name="T9" fmla="*/ 0 h 14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6" h="147">
                    <a:moveTo>
                      <a:pt x="26" y="10"/>
                    </a:moveTo>
                    <a:lnTo>
                      <a:pt x="23" y="147"/>
                    </a:lnTo>
                    <a:lnTo>
                      <a:pt x="0" y="144"/>
                    </a:lnTo>
                    <a:lnTo>
                      <a:pt x="3" y="0"/>
                    </a:lnTo>
                    <a:lnTo>
                      <a:pt x="26" y="1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17" name="Freeform 192"/>
              <p:cNvSpPr>
                <a:spLocks/>
              </p:cNvSpPr>
              <p:nvPr/>
            </p:nvSpPr>
            <p:spPr bwMode="auto">
              <a:xfrm>
                <a:off x="4421" y="1114"/>
                <a:ext cx="171" cy="88"/>
              </a:xfrm>
              <a:custGeom>
                <a:avLst/>
                <a:gdLst>
                  <a:gd name="T0" fmla="*/ 0 w 1176"/>
                  <a:gd name="T1" fmla="*/ 0 h 606"/>
                  <a:gd name="T2" fmla="*/ 0 w 1176"/>
                  <a:gd name="T3" fmla="*/ 0 h 606"/>
                  <a:gd name="T4" fmla="*/ 0 w 1176"/>
                  <a:gd name="T5" fmla="*/ 0 h 606"/>
                  <a:gd name="T6" fmla="*/ 0 w 1176"/>
                  <a:gd name="T7" fmla="*/ 0 h 606"/>
                  <a:gd name="T8" fmla="*/ 0 w 1176"/>
                  <a:gd name="T9" fmla="*/ 0 h 60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176" h="606">
                    <a:moveTo>
                      <a:pt x="1170" y="0"/>
                    </a:moveTo>
                    <a:lnTo>
                      <a:pt x="0" y="597"/>
                    </a:lnTo>
                    <a:lnTo>
                      <a:pt x="30" y="606"/>
                    </a:lnTo>
                    <a:lnTo>
                      <a:pt x="1176" y="18"/>
                    </a:lnTo>
                    <a:lnTo>
                      <a:pt x="1170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18" name="Freeform 193"/>
              <p:cNvSpPr>
                <a:spLocks/>
              </p:cNvSpPr>
              <p:nvPr/>
            </p:nvSpPr>
            <p:spPr bwMode="auto">
              <a:xfrm>
                <a:off x="4432" y="1205"/>
                <a:ext cx="350" cy="102"/>
              </a:xfrm>
              <a:custGeom>
                <a:avLst/>
                <a:gdLst>
                  <a:gd name="T0" fmla="*/ 0 w 2532"/>
                  <a:gd name="T1" fmla="*/ 0 h 723"/>
                  <a:gd name="T2" fmla="*/ 0 w 2532"/>
                  <a:gd name="T3" fmla="*/ 0 h 723"/>
                  <a:gd name="T4" fmla="*/ 0 w 2532"/>
                  <a:gd name="T5" fmla="*/ 0 h 723"/>
                  <a:gd name="T6" fmla="*/ 0 w 2532"/>
                  <a:gd name="T7" fmla="*/ 0 h 723"/>
                  <a:gd name="T8" fmla="*/ 0 w 2532"/>
                  <a:gd name="T9" fmla="*/ 0 h 723"/>
                  <a:gd name="T10" fmla="*/ 0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19" name="Freeform 194"/>
              <p:cNvSpPr>
                <a:spLocks/>
              </p:cNvSpPr>
              <p:nvPr/>
            </p:nvSpPr>
            <p:spPr bwMode="auto">
              <a:xfrm flipV="1">
                <a:off x="4782" y="1198"/>
                <a:ext cx="142" cy="105"/>
              </a:xfrm>
              <a:custGeom>
                <a:avLst/>
                <a:gdLst>
                  <a:gd name="T0" fmla="*/ 0 w 2532"/>
                  <a:gd name="T1" fmla="*/ 0 h 723"/>
                  <a:gd name="T2" fmla="*/ 0 w 2532"/>
                  <a:gd name="T3" fmla="*/ 0 h 723"/>
                  <a:gd name="T4" fmla="*/ 0 w 2532"/>
                  <a:gd name="T5" fmla="*/ 0 h 723"/>
                  <a:gd name="T6" fmla="*/ 0 w 2532"/>
                  <a:gd name="T7" fmla="*/ 0 h 723"/>
                  <a:gd name="T8" fmla="*/ 0 w 2532"/>
                  <a:gd name="T9" fmla="*/ 0 h 723"/>
                  <a:gd name="T10" fmla="*/ 0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</p:grpSp>
        <p:sp>
          <p:nvSpPr>
            <p:cNvPr id="103" name="Line 230"/>
            <p:cNvSpPr>
              <a:spLocks noChangeShapeType="1"/>
            </p:cNvSpPr>
            <p:nvPr/>
          </p:nvSpPr>
          <p:spPr bwMode="auto">
            <a:xfrm flipH="1">
              <a:off x="3428" y="2002"/>
              <a:ext cx="27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126" name="AutoShape 232"/>
          <p:cNvSpPr>
            <a:spLocks noChangeArrowheads="1"/>
          </p:cNvSpPr>
          <p:nvPr/>
        </p:nvSpPr>
        <p:spPr bwMode="auto">
          <a:xfrm>
            <a:off x="5754688" y="3698875"/>
            <a:ext cx="976312" cy="374650"/>
          </a:xfrm>
          <a:prstGeom prst="leftArrow">
            <a:avLst>
              <a:gd name="adj1" fmla="val 50000"/>
              <a:gd name="adj2" fmla="val 65148"/>
            </a:avLst>
          </a:prstGeom>
          <a:gradFill rotWithShape="1">
            <a:gsLst>
              <a:gs pos="0">
                <a:srgbClr val="CC0000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27" name="Line 233"/>
          <p:cNvSpPr>
            <a:spLocks noChangeShapeType="1"/>
          </p:cNvSpPr>
          <p:nvPr/>
        </p:nvSpPr>
        <p:spPr bwMode="auto">
          <a:xfrm flipH="1">
            <a:off x="4268788" y="2954338"/>
            <a:ext cx="314325" cy="47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sz="1400"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11276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6938963" y="1550988"/>
            <a:ext cx="460375" cy="492125"/>
            <a:chOff x="2870" y="1518"/>
            <a:chExt cx="292" cy="320"/>
          </a:xfrm>
        </p:grpSpPr>
        <p:graphicFrame>
          <p:nvGraphicFramePr>
            <p:cNvPr id="5" name="Object 2"/>
            <p:cNvGraphicFramePr>
              <a:graphicFrameLocks noChangeAspect="1"/>
            </p:cNvGraphicFramePr>
            <p:nvPr/>
          </p:nvGraphicFramePr>
          <p:xfrm>
            <a:off x="2870" y="1518"/>
            <a:ext cx="272" cy="28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28" r:id="rId3" imgW="819000" imgH="847800" progId="">
                    <p:embed/>
                  </p:oleObj>
                </mc:Choice>
                <mc:Fallback>
                  <p:oleObj r:id="rId3" imgW="819000" imgH="847800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70" y="1518"/>
                          <a:ext cx="272" cy="28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" name="Object 3"/>
            <p:cNvGraphicFramePr>
              <a:graphicFrameLocks noChangeAspect="1"/>
            </p:cNvGraphicFramePr>
            <p:nvPr/>
          </p:nvGraphicFramePr>
          <p:xfrm>
            <a:off x="2913" y="1602"/>
            <a:ext cx="249" cy="2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29" r:id="rId5" imgW="1266840" imgH="1200240" progId="">
                    <p:embed/>
                  </p:oleObj>
                </mc:Choice>
                <mc:Fallback>
                  <p:oleObj r:id="rId5" imgW="1266840" imgH="1200240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13" y="1602"/>
                          <a:ext cx="249" cy="23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1259501" y="1017588"/>
            <a:ext cx="263084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600" dirty="0" err="1" smtClean="0">
                <a:solidFill>
                  <a:srgbClr val="FF0000"/>
                </a:solidFill>
              </a:rPr>
              <a:t>servidor</a:t>
            </a:r>
            <a:r>
              <a:rPr lang="en-US" sz="1600" dirty="0" smtClean="0">
                <a:solidFill>
                  <a:srgbClr val="FF0000"/>
                </a:solidFill>
              </a:rPr>
              <a:t> DHCP </a:t>
            </a:r>
            <a:r>
              <a:rPr lang="en-US" sz="1600" dirty="0">
                <a:solidFill>
                  <a:srgbClr val="FF0000"/>
                </a:solidFill>
              </a:rPr>
              <a:t>: 223.1.2.5</a:t>
            </a: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6536758" y="995362"/>
            <a:ext cx="1333243" cy="592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600" dirty="0" err="1">
                <a:solidFill>
                  <a:srgbClr val="FF0000"/>
                </a:solidFill>
              </a:rPr>
              <a:t>c</a:t>
            </a:r>
            <a:r>
              <a:rPr lang="en-US" sz="1600" dirty="0" err="1" smtClean="0">
                <a:solidFill>
                  <a:srgbClr val="FF0000"/>
                </a:solidFill>
              </a:rPr>
              <a:t>liente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</a:rPr>
              <a:t>que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</a:rPr>
              <a:t>chega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Line 9"/>
          <p:cNvSpPr>
            <a:spLocks noChangeShapeType="1"/>
          </p:cNvSpPr>
          <p:nvPr/>
        </p:nvSpPr>
        <p:spPr bwMode="auto">
          <a:xfrm flipH="1">
            <a:off x="2562225" y="2019300"/>
            <a:ext cx="4395788" cy="5365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10" name="Line 10"/>
          <p:cNvSpPr>
            <a:spLocks noChangeShapeType="1"/>
          </p:cNvSpPr>
          <p:nvPr/>
        </p:nvSpPr>
        <p:spPr bwMode="auto">
          <a:xfrm>
            <a:off x="2528888" y="1974850"/>
            <a:ext cx="0" cy="3760788"/>
          </a:xfrm>
          <a:prstGeom prst="line">
            <a:avLst/>
          </a:prstGeom>
          <a:noFill/>
          <a:ln w="9525" cap="rnd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>
            <a:off x="7054850" y="2051050"/>
            <a:ext cx="0" cy="3762375"/>
          </a:xfrm>
          <a:prstGeom prst="line">
            <a:avLst/>
          </a:prstGeom>
          <a:noFill/>
          <a:ln w="9525" cap="rnd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>
            <a:off x="2109788" y="2743200"/>
            <a:ext cx="0" cy="1906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1851025" y="4618038"/>
            <a:ext cx="560388" cy="3937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100"/>
              <a:t>time</a:t>
            </a:r>
            <a:endParaRPr lang="en-US"/>
          </a:p>
        </p:txBody>
      </p:sp>
      <p:grpSp>
        <p:nvGrpSpPr>
          <p:cNvPr id="14" name="Group 14"/>
          <p:cNvGrpSpPr>
            <a:grpSpLocks/>
          </p:cNvGrpSpPr>
          <p:nvPr/>
        </p:nvGrpSpPr>
        <p:grpSpPr bwMode="auto">
          <a:xfrm>
            <a:off x="2466975" y="1541463"/>
            <a:ext cx="182563" cy="400050"/>
            <a:chOff x="4180" y="783"/>
            <a:chExt cx="150" cy="307"/>
          </a:xfrm>
        </p:grpSpPr>
        <p:sp>
          <p:nvSpPr>
            <p:cNvPr id="15" name="AutoShape 15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6" name="Rectangle 16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7" name="Rectangle 17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8" name="AutoShape 18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9" name="Line 19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0" name="Line 20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1" name="Rectangle 21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rgbClr val="3333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2" name="Rectangle 22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</p:grpSp>
      <p:grpSp>
        <p:nvGrpSpPr>
          <p:cNvPr id="23" name="Group 23"/>
          <p:cNvGrpSpPr>
            <a:grpSpLocks/>
          </p:cNvGrpSpPr>
          <p:nvPr/>
        </p:nvGrpSpPr>
        <p:grpSpPr bwMode="auto">
          <a:xfrm>
            <a:off x="4090988" y="1154113"/>
            <a:ext cx="2673350" cy="1116012"/>
            <a:chOff x="11865" y="3885"/>
            <a:chExt cx="3720" cy="1260"/>
          </a:xfrm>
        </p:grpSpPr>
        <p:sp>
          <p:nvSpPr>
            <p:cNvPr id="24" name="Text Box 24"/>
            <p:cNvSpPr txBox="1">
              <a:spLocks noChangeArrowheads="1"/>
            </p:cNvSpPr>
            <p:nvPr/>
          </p:nvSpPr>
          <p:spPr bwMode="auto">
            <a:xfrm>
              <a:off x="11865" y="3885"/>
              <a:ext cx="2062" cy="49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200" b="1">
                  <a:latin typeface="Arial" pitchFamily="34" charset="0"/>
                </a:rPr>
                <a:t>DHCP discover</a:t>
              </a:r>
              <a:endParaRPr lang="en-US" sz="1200" b="1"/>
            </a:p>
          </p:txBody>
        </p:sp>
        <p:sp>
          <p:nvSpPr>
            <p:cNvPr id="25" name="Text Box 25"/>
            <p:cNvSpPr txBox="1">
              <a:spLocks noChangeArrowheads="1"/>
            </p:cNvSpPr>
            <p:nvPr/>
          </p:nvSpPr>
          <p:spPr bwMode="auto">
            <a:xfrm>
              <a:off x="12015" y="4231"/>
              <a:ext cx="3570" cy="91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200">
                  <a:latin typeface="Arial" pitchFamily="34" charset="0"/>
                </a:rPr>
                <a:t>src : 0.0.0.0, 68     </a:t>
              </a:r>
            </a:p>
            <a:p>
              <a:r>
                <a:rPr lang="en-US" sz="1200">
                  <a:latin typeface="Arial" pitchFamily="34" charset="0"/>
                </a:rPr>
                <a:t>dest.: 255.255.255.255,67</a:t>
              </a:r>
            </a:p>
            <a:p>
              <a:r>
                <a:rPr lang="en-US" sz="1200">
                  <a:latin typeface="Arial" pitchFamily="34" charset="0"/>
                </a:rPr>
                <a:t>yiaddr:    0.0.0.0</a:t>
              </a:r>
            </a:p>
            <a:p>
              <a:r>
                <a:rPr lang="en-US" sz="1200">
                  <a:latin typeface="Arial" pitchFamily="34" charset="0"/>
                </a:rPr>
                <a:t>transaction ID: 654</a:t>
              </a:r>
              <a:endParaRPr lang="en-US"/>
            </a:p>
          </p:txBody>
        </p:sp>
      </p:grpSp>
      <p:sp>
        <p:nvSpPr>
          <p:cNvPr id="26" name="Line 26"/>
          <p:cNvSpPr>
            <a:spLocks noChangeShapeType="1"/>
          </p:cNvSpPr>
          <p:nvPr/>
        </p:nvSpPr>
        <p:spPr bwMode="auto">
          <a:xfrm>
            <a:off x="2605088" y="3005138"/>
            <a:ext cx="4395787" cy="538162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27" name="Text Box 27"/>
          <p:cNvSpPr txBox="1">
            <a:spLocks noChangeArrowheads="1"/>
          </p:cNvSpPr>
          <p:nvPr/>
        </p:nvSpPr>
        <p:spPr bwMode="auto">
          <a:xfrm>
            <a:off x="4264025" y="2390775"/>
            <a:ext cx="1379538" cy="3302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200" b="1">
                <a:latin typeface="Arial" pitchFamily="34" charset="0"/>
              </a:rPr>
              <a:t>DHCP offer</a:t>
            </a:r>
            <a:endParaRPr lang="en-US"/>
          </a:p>
        </p:txBody>
      </p:sp>
      <p:sp>
        <p:nvSpPr>
          <p:cNvPr id="28" name="Text Box 28"/>
          <p:cNvSpPr txBox="1">
            <a:spLocks noChangeArrowheads="1"/>
          </p:cNvSpPr>
          <p:nvPr/>
        </p:nvSpPr>
        <p:spPr bwMode="auto">
          <a:xfrm>
            <a:off x="4360863" y="2643188"/>
            <a:ext cx="2424112" cy="965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1200">
                <a:latin typeface="Arial" pitchFamily="34" charset="0"/>
              </a:rPr>
              <a:t>src: 223.1.2.5, 67      </a:t>
            </a:r>
          </a:p>
          <a:p>
            <a:r>
              <a:rPr lang="en-US" sz="1200">
                <a:latin typeface="Arial" pitchFamily="34" charset="0"/>
              </a:rPr>
              <a:t>dest:  255.255.255.255, 68</a:t>
            </a:r>
          </a:p>
          <a:p>
            <a:r>
              <a:rPr lang="en-US" sz="1200">
                <a:latin typeface="Arial" pitchFamily="34" charset="0"/>
              </a:rPr>
              <a:t>yiaddrr: 223.1.2.4</a:t>
            </a:r>
          </a:p>
          <a:p>
            <a:r>
              <a:rPr lang="en-US" sz="1200">
                <a:latin typeface="Arial" pitchFamily="34" charset="0"/>
              </a:rPr>
              <a:t>transaction ID: 654</a:t>
            </a:r>
          </a:p>
          <a:p>
            <a:r>
              <a:rPr lang="en-US" sz="1200">
                <a:latin typeface="Arial" pitchFamily="34" charset="0"/>
              </a:rPr>
              <a:t>Lifetime: 3600 secs</a:t>
            </a:r>
            <a:endParaRPr lang="en-US" sz="800"/>
          </a:p>
        </p:txBody>
      </p:sp>
      <p:sp>
        <p:nvSpPr>
          <p:cNvPr id="29" name="Line 29"/>
          <p:cNvSpPr>
            <a:spLocks noChangeShapeType="1"/>
          </p:cNvSpPr>
          <p:nvPr/>
        </p:nvSpPr>
        <p:spPr bwMode="auto">
          <a:xfrm flipH="1">
            <a:off x="2497138" y="4233863"/>
            <a:ext cx="4395787" cy="5365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30" name="Text Box 30"/>
          <p:cNvSpPr txBox="1">
            <a:spLocks noChangeArrowheads="1"/>
          </p:cNvSpPr>
          <p:nvPr/>
        </p:nvSpPr>
        <p:spPr bwMode="auto">
          <a:xfrm>
            <a:off x="2668588" y="3576638"/>
            <a:ext cx="1379537" cy="32861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200" b="1">
                <a:latin typeface="Arial" pitchFamily="34" charset="0"/>
              </a:rPr>
              <a:t>DHCP request</a:t>
            </a:r>
            <a:endParaRPr lang="en-US"/>
          </a:p>
        </p:txBody>
      </p:sp>
      <p:sp>
        <p:nvSpPr>
          <p:cNvPr id="31" name="Text Box 31"/>
          <p:cNvSpPr txBox="1">
            <a:spLocks noChangeArrowheads="1"/>
          </p:cNvSpPr>
          <p:nvPr/>
        </p:nvSpPr>
        <p:spPr bwMode="auto">
          <a:xfrm>
            <a:off x="2798763" y="3838575"/>
            <a:ext cx="2757487" cy="9429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1200">
                <a:latin typeface="Arial" pitchFamily="34" charset="0"/>
              </a:rPr>
              <a:t>src:  0.0.0.0, 68     </a:t>
            </a:r>
          </a:p>
          <a:p>
            <a:r>
              <a:rPr lang="en-US" sz="1200">
                <a:latin typeface="Arial" pitchFamily="34" charset="0"/>
              </a:rPr>
              <a:t>dest::  255.255.255.255, 67</a:t>
            </a:r>
          </a:p>
          <a:p>
            <a:r>
              <a:rPr lang="en-US" sz="1200">
                <a:latin typeface="Arial" pitchFamily="34" charset="0"/>
              </a:rPr>
              <a:t>yiaddrr: 223.1.2.4</a:t>
            </a:r>
          </a:p>
          <a:p>
            <a:r>
              <a:rPr lang="en-US" sz="1200">
                <a:latin typeface="Arial" pitchFamily="34" charset="0"/>
              </a:rPr>
              <a:t>transaction ID: 655</a:t>
            </a:r>
          </a:p>
          <a:p>
            <a:r>
              <a:rPr lang="en-US" sz="1200">
                <a:latin typeface="Arial" pitchFamily="34" charset="0"/>
              </a:rPr>
              <a:t>Lifetime: 3600 secs</a:t>
            </a:r>
            <a:endParaRPr lang="en-US"/>
          </a:p>
        </p:txBody>
      </p:sp>
      <p:sp>
        <p:nvSpPr>
          <p:cNvPr id="32" name="Line 32"/>
          <p:cNvSpPr>
            <a:spLocks noChangeShapeType="1"/>
          </p:cNvSpPr>
          <p:nvPr/>
        </p:nvSpPr>
        <p:spPr bwMode="auto">
          <a:xfrm>
            <a:off x="2582863" y="5264150"/>
            <a:ext cx="4395787" cy="538163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33" name="Text Box 33"/>
          <p:cNvSpPr txBox="1">
            <a:spLocks noChangeArrowheads="1"/>
          </p:cNvSpPr>
          <p:nvPr/>
        </p:nvSpPr>
        <p:spPr bwMode="auto">
          <a:xfrm>
            <a:off x="4221163" y="4979988"/>
            <a:ext cx="1379537" cy="32861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200" b="1">
                <a:latin typeface="Arial" pitchFamily="34" charset="0"/>
              </a:rPr>
              <a:t>DHCP ACK</a:t>
            </a:r>
            <a:endParaRPr lang="en-US"/>
          </a:p>
        </p:txBody>
      </p:sp>
      <p:sp>
        <p:nvSpPr>
          <p:cNvPr id="34" name="Text Box 34"/>
          <p:cNvSpPr txBox="1">
            <a:spLocks noChangeArrowheads="1"/>
          </p:cNvSpPr>
          <p:nvPr/>
        </p:nvSpPr>
        <p:spPr bwMode="auto">
          <a:xfrm>
            <a:off x="4318000" y="5232400"/>
            <a:ext cx="2413000" cy="9636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1200">
                <a:latin typeface="Arial" pitchFamily="34" charset="0"/>
              </a:rPr>
              <a:t>src: 223.1.2.5, 67      </a:t>
            </a:r>
          </a:p>
          <a:p>
            <a:r>
              <a:rPr lang="en-US" sz="1200">
                <a:latin typeface="Arial" pitchFamily="34" charset="0"/>
              </a:rPr>
              <a:t>dest:  255.255.255.255, 68</a:t>
            </a:r>
          </a:p>
          <a:p>
            <a:r>
              <a:rPr lang="en-US" sz="1200">
                <a:latin typeface="Arial" pitchFamily="34" charset="0"/>
              </a:rPr>
              <a:t>yiaddrr: 223.1.2.4</a:t>
            </a:r>
          </a:p>
          <a:p>
            <a:r>
              <a:rPr lang="en-US" sz="1200">
                <a:latin typeface="Arial" pitchFamily="34" charset="0"/>
              </a:rPr>
              <a:t>transaction ID: 655</a:t>
            </a:r>
          </a:p>
          <a:p>
            <a:r>
              <a:rPr lang="en-US" sz="1200">
                <a:latin typeface="Arial" pitchFamily="34" charset="0"/>
              </a:rPr>
              <a:t>Lifetime: 3600 secs</a:t>
            </a:r>
            <a:endParaRPr lang="en-US" sz="1000"/>
          </a:p>
        </p:txBody>
      </p:sp>
    </p:spTree>
    <p:extLst>
      <p:ext uri="{BB962C8B-B14F-4D97-AF65-F5344CB8AC3E}">
        <p14:creationId xmlns:p14="http://schemas.microsoft.com/office/powerpoint/2010/main" val="3793095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DHCP – Informações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O DHCP pode retornar mais do que apenas o endereço IP alocado na </a:t>
            </a:r>
            <a:r>
              <a:rPr lang="pt-BR" dirty="0" err="1" smtClean="0"/>
              <a:t>subrede</a:t>
            </a:r>
            <a:endParaRPr lang="pt-BR" dirty="0" smtClean="0"/>
          </a:p>
          <a:p>
            <a:endParaRPr lang="pt-BR" dirty="0"/>
          </a:p>
          <a:p>
            <a:r>
              <a:rPr lang="pt-BR" dirty="0" smtClean="0"/>
              <a:t>Endereço do próximo roteador para o cliente</a:t>
            </a:r>
          </a:p>
          <a:p>
            <a:r>
              <a:rPr lang="pt-BR" dirty="0" smtClean="0"/>
              <a:t>Nome e endereço IP do servidor DNS</a:t>
            </a:r>
          </a:p>
          <a:p>
            <a:r>
              <a:rPr lang="pt-BR" dirty="0" smtClean="0"/>
              <a:t>Máscara de rede (indicando as porções do endereço que identificam a rede e o hospedeiro)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83828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DHCP: exemplo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4247508" cy="4648200"/>
          </a:xfrm>
        </p:spPr>
        <p:txBody>
          <a:bodyPr/>
          <a:lstStyle/>
          <a:p>
            <a:r>
              <a:rPr lang="pt-BR" sz="2000" dirty="0" smtClean="0"/>
              <a:t>laptop ao se conectar necessita seu endereço IP, end. do primeiro roteador, end. do servidor DNS: usa DHCP</a:t>
            </a:r>
          </a:p>
          <a:p>
            <a:r>
              <a:rPr lang="pt-BR" sz="2000" dirty="0" smtClean="0"/>
              <a:t>pedido DHCP encapsulado em UDP, encapsulado no IP, encapsulado no Ethernet 802.1</a:t>
            </a:r>
          </a:p>
          <a:p>
            <a:r>
              <a:rPr lang="pt-BR" sz="2000" dirty="0" smtClean="0"/>
              <a:t>quadro Ethernet difundido (</a:t>
            </a:r>
            <a:r>
              <a:rPr lang="pt-BR" sz="2000" dirty="0" err="1" smtClean="0"/>
              <a:t>dest</a:t>
            </a:r>
            <a:r>
              <a:rPr lang="pt-BR" sz="2000" dirty="0" smtClean="0"/>
              <a:t>.: FFFFFFFFFFFF) na LAN, recebido no roteador que está rodando o servidor DHCP</a:t>
            </a:r>
          </a:p>
          <a:p>
            <a:r>
              <a:rPr lang="pt-BR" sz="2000" dirty="0" smtClean="0"/>
              <a:t>Ethernet </a:t>
            </a:r>
            <a:r>
              <a:rPr lang="pt-BR" sz="2000" dirty="0" err="1" smtClean="0"/>
              <a:t>demultiplexado</a:t>
            </a:r>
            <a:r>
              <a:rPr lang="pt-BR" sz="2000" dirty="0" smtClean="0"/>
              <a:t> para IP, </a:t>
            </a:r>
            <a:r>
              <a:rPr lang="pt-BR" sz="2000" dirty="0" err="1" smtClean="0"/>
              <a:t>demultiplexado</a:t>
            </a:r>
            <a:r>
              <a:rPr lang="pt-BR" sz="2000" dirty="0" smtClean="0"/>
              <a:t> para UDP, </a:t>
            </a:r>
            <a:r>
              <a:rPr lang="pt-BR" sz="2000" dirty="0" err="1" smtClean="0"/>
              <a:t>demultiplexado</a:t>
            </a:r>
            <a:r>
              <a:rPr lang="pt-BR" sz="2000" dirty="0" smtClean="0"/>
              <a:t> para DHCP</a:t>
            </a:r>
            <a:endParaRPr lang="pt-BR" sz="2000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4: Camada de Rede</a:t>
            </a:r>
            <a:endParaRPr lang="pt-BR">
              <a:latin typeface="Times New Roman" pitchFamily="18" charset="0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4a-</a:t>
            </a:r>
            <a:fld id="{6E18FAB5-3A02-437B-B66F-127A12D00693}" type="slidenum">
              <a:rPr lang="pt-BR" smtClean="0"/>
              <a:pPr>
                <a:defRPr/>
              </a:pPr>
              <a:t>8</a:t>
            </a:fld>
            <a:endParaRPr lang="pt-BR"/>
          </a:p>
        </p:txBody>
      </p:sp>
      <p:sp>
        <p:nvSpPr>
          <p:cNvPr id="7" name="Freeform 3"/>
          <p:cNvSpPr>
            <a:spLocks/>
          </p:cNvSpPr>
          <p:nvPr/>
        </p:nvSpPr>
        <p:spPr bwMode="auto">
          <a:xfrm>
            <a:off x="773113" y="1901354"/>
            <a:ext cx="3554412" cy="2754313"/>
          </a:xfrm>
          <a:custGeom>
            <a:avLst/>
            <a:gdLst>
              <a:gd name="T0" fmla="*/ 2147483647 w 2406"/>
              <a:gd name="T1" fmla="*/ 2147483647 h 958"/>
              <a:gd name="T2" fmla="*/ 2147483647 w 2406"/>
              <a:gd name="T3" fmla="*/ 2147483647 h 958"/>
              <a:gd name="T4" fmla="*/ 2147483647 w 2406"/>
              <a:gd name="T5" fmla="*/ 2147483647 h 958"/>
              <a:gd name="T6" fmla="*/ 2147483647 w 2406"/>
              <a:gd name="T7" fmla="*/ 2147483647 h 958"/>
              <a:gd name="T8" fmla="*/ 2147483647 w 2406"/>
              <a:gd name="T9" fmla="*/ 2147483647 h 958"/>
              <a:gd name="T10" fmla="*/ 2147483647 w 2406"/>
              <a:gd name="T11" fmla="*/ 2147483647 h 958"/>
              <a:gd name="T12" fmla="*/ 2147483647 w 2406"/>
              <a:gd name="T13" fmla="*/ 2147483647 h 958"/>
              <a:gd name="T14" fmla="*/ 2147483647 w 2406"/>
              <a:gd name="T15" fmla="*/ 2147483647 h 958"/>
              <a:gd name="T16" fmla="*/ 2147483647 w 2406"/>
              <a:gd name="T17" fmla="*/ 2147483647 h 958"/>
              <a:gd name="T18" fmla="*/ 2147483647 w 2406"/>
              <a:gd name="T19" fmla="*/ 2147483647 h 958"/>
              <a:gd name="T20" fmla="*/ 2147483647 w 2406"/>
              <a:gd name="T21" fmla="*/ 2147483647 h 958"/>
              <a:gd name="T22" fmla="*/ 2147483647 w 2406"/>
              <a:gd name="T23" fmla="*/ 2147483647 h 958"/>
              <a:gd name="T24" fmla="*/ 2147483647 w 2406"/>
              <a:gd name="T25" fmla="*/ 2147483647 h 958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2406"/>
              <a:gd name="T40" fmla="*/ 0 h 958"/>
              <a:gd name="T41" fmla="*/ 2406 w 2406"/>
              <a:gd name="T42" fmla="*/ 958 h 958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2406" h="958">
                <a:moveTo>
                  <a:pt x="2192" y="274"/>
                </a:moveTo>
                <a:cubicBezTo>
                  <a:pt x="1978" y="94"/>
                  <a:pt x="1990" y="122"/>
                  <a:pt x="1857" y="77"/>
                </a:cubicBezTo>
                <a:cubicBezTo>
                  <a:pt x="1724" y="32"/>
                  <a:pt x="1584" y="0"/>
                  <a:pt x="1393" y="7"/>
                </a:cubicBezTo>
                <a:cubicBezTo>
                  <a:pt x="1202" y="14"/>
                  <a:pt x="898" y="84"/>
                  <a:pt x="713" y="122"/>
                </a:cubicBezTo>
                <a:cubicBezTo>
                  <a:pt x="528" y="160"/>
                  <a:pt x="395" y="168"/>
                  <a:pt x="280" y="234"/>
                </a:cubicBezTo>
                <a:cubicBezTo>
                  <a:pt x="166" y="301"/>
                  <a:pt x="52" y="432"/>
                  <a:pt x="26" y="522"/>
                </a:cubicBezTo>
                <a:cubicBezTo>
                  <a:pt x="0" y="612"/>
                  <a:pt x="81" y="711"/>
                  <a:pt x="122" y="773"/>
                </a:cubicBezTo>
                <a:cubicBezTo>
                  <a:pt x="163" y="835"/>
                  <a:pt x="99" y="877"/>
                  <a:pt x="273" y="894"/>
                </a:cubicBezTo>
                <a:cubicBezTo>
                  <a:pt x="447" y="911"/>
                  <a:pt x="938" y="866"/>
                  <a:pt x="1169" y="876"/>
                </a:cubicBezTo>
                <a:cubicBezTo>
                  <a:pt x="1400" y="886"/>
                  <a:pt x="1499" y="950"/>
                  <a:pt x="1659" y="954"/>
                </a:cubicBezTo>
                <a:cubicBezTo>
                  <a:pt x="1819" y="958"/>
                  <a:pt x="2014" y="958"/>
                  <a:pt x="2129" y="897"/>
                </a:cubicBezTo>
                <a:cubicBezTo>
                  <a:pt x="2244" y="836"/>
                  <a:pt x="2327" y="856"/>
                  <a:pt x="2350" y="591"/>
                </a:cubicBezTo>
                <a:cubicBezTo>
                  <a:pt x="2373" y="326"/>
                  <a:pt x="2406" y="454"/>
                  <a:pt x="2192" y="274"/>
                </a:cubicBezTo>
                <a:close/>
              </a:path>
            </a:pathLst>
          </a:custGeom>
          <a:solidFill>
            <a:srgbClr val="66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8" name="Line 36"/>
          <p:cNvSpPr>
            <a:spLocks noChangeShapeType="1"/>
          </p:cNvSpPr>
          <p:nvPr/>
        </p:nvSpPr>
        <p:spPr bwMode="auto">
          <a:xfrm flipV="1">
            <a:off x="3775075" y="2972917"/>
            <a:ext cx="155575" cy="1428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9" name="Line 43"/>
          <p:cNvSpPr>
            <a:spLocks noChangeShapeType="1"/>
          </p:cNvSpPr>
          <p:nvPr/>
        </p:nvSpPr>
        <p:spPr bwMode="auto">
          <a:xfrm flipV="1">
            <a:off x="2665413" y="3145954"/>
            <a:ext cx="6953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" name="Line 44"/>
          <p:cNvSpPr>
            <a:spLocks noChangeShapeType="1"/>
          </p:cNvSpPr>
          <p:nvPr/>
        </p:nvSpPr>
        <p:spPr bwMode="auto">
          <a:xfrm flipV="1">
            <a:off x="3924300" y="2830042"/>
            <a:ext cx="138113" cy="142875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1" name="Line 48"/>
          <p:cNvSpPr>
            <a:spLocks noChangeShapeType="1"/>
          </p:cNvSpPr>
          <p:nvPr/>
        </p:nvSpPr>
        <p:spPr bwMode="auto">
          <a:xfrm flipV="1">
            <a:off x="3279775" y="3365029"/>
            <a:ext cx="512763" cy="6127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2" name="Text Box 44"/>
          <p:cNvSpPr txBox="1">
            <a:spLocks noChangeArrowheads="1"/>
          </p:cNvSpPr>
          <p:nvPr/>
        </p:nvSpPr>
        <p:spPr bwMode="auto">
          <a:xfrm>
            <a:off x="2562226" y="4439766"/>
            <a:ext cx="1691276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i="1" dirty="0" err="1" smtClean="0"/>
              <a:t>roteador</a:t>
            </a:r>
            <a:r>
              <a:rPr lang="en-US" i="1" dirty="0" smtClean="0"/>
              <a:t> com </a:t>
            </a:r>
            <a:r>
              <a:rPr lang="en-US" i="1" dirty="0" err="1" smtClean="0"/>
              <a:t>servidor</a:t>
            </a:r>
            <a:r>
              <a:rPr lang="en-US" i="1" dirty="0" smtClean="0"/>
              <a:t> DHCP </a:t>
            </a:r>
            <a:r>
              <a:rPr lang="en-US" i="1" dirty="0" err="1" smtClean="0"/>
              <a:t>embutido</a:t>
            </a:r>
            <a:endParaRPr lang="en-US" i="1" dirty="0" smtClean="0"/>
          </a:p>
        </p:txBody>
      </p:sp>
      <p:sp>
        <p:nvSpPr>
          <p:cNvPr id="13" name="Text Box 155"/>
          <p:cNvSpPr txBox="1">
            <a:spLocks noChangeArrowheads="1"/>
          </p:cNvSpPr>
          <p:nvPr/>
        </p:nvSpPr>
        <p:spPr bwMode="auto">
          <a:xfrm>
            <a:off x="3327400" y="3757142"/>
            <a:ext cx="10477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 smtClean="0"/>
              <a:t>168.1.1.1</a:t>
            </a:r>
          </a:p>
          <a:p>
            <a:pPr>
              <a:defRPr/>
            </a:pPr>
            <a:endParaRPr lang="en-US" sz="1400" smtClean="0"/>
          </a:p>
        </p:txBody>
      </p:sp>
      <p:grpSp>
        <p:nvGrpSpPr>
          <p:cNvPr id="14" name="Group 186"/>
          <p:cNvGrpSpPr>
            <a:grpSpLocks/>
          </p:cNvGrpSpPr>
          <p:nvPr/>
        </p:nvGrpSpPr>
        <p:grpSpPr bwMode="auto">
          <a:xfrm>
            <a:off x="3140075" y="3071342"/>
            <a:ext cx="963613" cy="300037"/>
            <a:chOff x="4410" y="1365"/>
            <a:chExt cx="663" cy="224"/>
          </a:xfrm>
        </p:grpSpPr>
        <p:sp>
          <p:nvSpPr>
            <p:cNvPr id="15" name="Rectangle 187"/>
            <p:cNvSpPr>
              <a:spLocks noChangeArrowheads="1"/>
            </p:cNvSpPr>
            <p:nvPr/>
          </p:nvSpPr>
          <p:spPr bwMode="auto">
            <a:xfrm>
              <a:off x="4410" y="1500"/>
              <a:ext cx="495" cy="87"/>
            </a:xfrm>
            <a:prstGeom prst="rect">
              <a:avLst/>
            </a:prstGeom>
            <a:gradFill rotWithShape="1">
              <a:gsLst>
                <a:gs pos="0">
                  <a:srgbClr val="009999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6" name="AutoShape 188"/>
            <p:cNvSpPr>
              <a:spLocks noChangeArrowheads="1"/>
            </p:cNvSpPr>
            <p:nvPr/>
          </p:nvSpPr>
          <p:spPr bwMode="auto">
            <a:xfrm>
              <a:off x="4410" y="1369"/>
              <a:ext cx="663" cy="134"/>
            </a:xfrm>
            <a:prstGeom prst="parallelogram">
              <a:avLst>
                <a:gd name="adj" fmla="val 122778"/>
              </a:avLst>
            </a:prstGeom>
            <a:gradFill rotWithShape="1">
              <a:gsLst>
                <a:gs pos="0">
                  <a:srgbClr val="009999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7" name="Freeform 189"/>
            <p:cNvSpPr>
              <a:spLocks/>
            </p:cNvSpPr>
            <p:nvPr/>
          </p:nvSpPr>
          <p:spPr bwMode="auto">
            <a:xfrm>
              <a:off x="4904" y="1365"/>
              <a:ext cx="169" cy="224"/>
            </a:xfrm>
            <a:custGeom>
              <a:avLst/>
              <a:gdLst>
                <a:gd name="T0" fmla="*/ 0 w 169"/>
                <a:gd name="T1" fmla="*/ 138 h 224"/>
                <a:gd name="T2" fmla="*/ 0 w 169"/>
                <a:gd name="T3" fmla="*/ 224 h 224"/>
                <a:gd name="T4" fmla="*/ 169 w 169"/>
                <a:gd name="T5" fmla="*/ 77 h 224"/>
                <a:gd name="T6" fmla="*/ 169 w 169"/>
                <a:gd name="T7" fmla="*/ 0 h 224"/>
                <a:gd name="T8" fmla="*/ 0 w 169"/>
                <a:gd name="T9" fmla="*/ 138 h 2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69" h="224">
                  <a:moveTo>
                    <a:pt x="0" y="138"/>
                  </a:moveTo>
                  <a:lnTo>
                    <a:pt x="0" y="224"/>
                  </a:lnTo>
                  <a:lnTo>
                    <a:pt x="169" y="77"/>
                  </a:lnTo>
                  <a:lnTo>
                    <a:pt x="169" y="0"/>
                  </a:lnTo>
                  <a:lnTo>
                    <a:pt x="0" y="138"/>
                  </a:lnTo>
                  <a:close/>
                </a:path>
              </a:pathLst>
            </a:custGeom>
            <a:solidFill>
              <a:srgbClr val="BBE0E3"/>
            </a:solidFill>
            <a:ln w="6350" cmpd="sng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8" name="Freeform 190"/>
            <p:cNvSpPr>
              <a:spLocks/>
            </p:cNvSpPr>
            <p:nvPr/>
          </p:nvSpPr>
          <p:spPr bwMode="auto">
            <a:xfrm>
              <a:off x="4475" y="1395"/>
              <a:ext cx="506" cy="80"/>
            </a:xfrm>
            <a:custGeom>
              <a:avLst/>
              <a:gdLst>
                <a:gd name="T0" fmla="*/ 0 w 280"/>
                <a:gd name="T1" fmla="*/ 210 h 63"/>
                <a:gd name="T2" fmla="*/ 716 w 280"/>
                <a:gd name="T3" fmla="*/ 204 h 63"/>
                <a:gd name="T4" fmla="*/ 4225 w 280"/>
                <a:gd name="T5" fmla="*/ 0 h 63"/>
                <a:gd name="T6" fmla="*/ 5394 w 280"/>
                <a:gd name="T7" fmla="*/ 0 h 6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80" h="63">
                  <a:moveTo>
                    <a:pt x="0" y="63"/>
                  </a:moveTo>
                  <a:lnTo>
                    <a:pt x="37" y="62"/>
                  </a:lnTo>
                  <a:lnTo>
                    <a:pt x="219" y="0"/>
                  </a:lnTo>
                  <a:lnTo>
                    <a:pt x="280" y="0"/>
                  </a:lnTo>
                </a:path>
              </a:pathLst>
            </a:custGeom>
            <a:noFill/>
            <a:ln w="1905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pt-BR"/>
            </a:p>
          </p:txBody>
        </p:sp>
        <p:sp>
          <p:nvSpPr>
            <p:cNvPr id="19" name="Freeform 191"/>
            <p:cNvSpPr>
              <a:spLocks/>
            </p:cNvSpPr>
            <p:nvPr/>
          </p:nvSpPr>
          <p:spPr bwMode="auto">
            <a:xfrm>
              <a:off x="4593" y="1391"/>
              <a:ext cx="293" cy="93"/>
            </a:xfrm>
            <a:custGeom>
              <a:avLst/>
              <a:gdLst>
                <a:gd name="T0" fmla="*/ 0 w 293"/>
                <a:gd name="T1" fmla="*/ 0 h 93"/>
                <a:gd name="T2" fmla="*/ 67 w 293"/>
                <a:gd name="T3" fmla="*/ 1 h 93"/>
                <a:gd name="T4" fmla="*/ 195 w 293"/>
                <a:gd name="T5" fmla="*/ 93 h 93"/>
                <a:gd name="T6" fmla="*/ 293 w 293"/>
                <a:gd name="T7" fmla="*/ 93 h 9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93" h="93">
                  <a:moveTo>
                    <a:pt x="0" y="0"/>
                  </a:moveTo>
                  <a:lnTo>
                    <a:pt x="67" y="1"/>
                  </a:lnTo>
                  <a:lnTo>
                    <a:pt x="195" y="93"/>
                  </a:lnTo>
                  <a:lnTo>
                    <a:pt x="293" y="93"/>
                  </a:lnTo>
                </a:path>
              </a:pathLst>
            </a:custGeom>
            <a:noFill/>
            <a:ln w="1905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pt-BR"/>
            </a:p>
          </p:txBody>
        </p:sp>
      </p:grpSp>
      <p:grpSp>
        <p:nvGrpSpPr>
          <p:cNvPr id="20" name="Group 192"/>
          <p:cNvGrpSpPr>
            <a:grpSpLocks/>
          </p:cNvGrpSpPr>
          <p:nvPr/>
        </p:nvGrpSpPr>
        <p:grpSpPr bwMode="auto">
          <a:xfrm>
            <a:off x="2674938" y="3998442"/>
            <a:ext cx="1066800" cy="406400"/>
            <a:chOff x="4396" y="1245"/>
            <a:chExt cx="672" cy="248"/>
          </a:xfrm>
        </p:grpSpPr>
        <p:sp>
          <p:nvSpPr>
            <p:cNvPr id="21" name="Oval 407"/>
            <p:cNvSpPr>
              <a:spLocks noChangeArrowheads="1"/>
            </p:cNvSpPr>
            <p:nvPr/>
          </p:nvSpPr>
          <p:spPr bwMode="auto">
            <a:xfrm>
              <a:off x="4399" y="1355"/>
              <a:ext cx="666" cy="138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 sz="240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22" name="Rectangle 410"/>
            <p:cNvSpPr>
              <a:spLocks noChangeArrowheads="1"/>
            </p:cNvSpPr>
            <p:nvPr/>
          </p:nvSpPr>
          <p:spPr bwMode="auto">
            <a:xfrm>
              <a:off x="4399" y="1339"/>
              <a:ext cx="669" cy="86"/>
            </a:xfrm>
            <a:prstGeom prst="rect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pt-BR" sz="240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23" name="Oval 411"/>
            <p:cNvSpPr>
              <a:spLocks noChangeArrowheads="1"/>
            </p:cNvSpPr>
            <p:nvPr/>
          </p:nvSpPr>
          <p:spPr bwMode="auto">
            <a:xfrm>
              <a:off x="4396" y="1245"/>
              <a:ext cx="667" cy="162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 sz="2400">
                <a:latin typeface="Times New Roman" pitchFamily="18" charset="0"/>
                <a:cs typeface="Arial" pitchFamily="34" charset="0"/>
              </a:endParaRPr>
            </a:p>
          </p:txBody>
        </p:sp>
        <p:grpSp>
          <p:nvGrpSpPr>
            <p:cNvPr id="24" name="Group 196"/>
            <p:cNvGrpSpPr>
              <a:grpSpLocks/>
            </p:cNvGrpSpPr>
            <p:nvPr/>
          </p:nvGrpSpPr>
          <p:grpSpPr bwMode="auto">
            <a:xfrm>
              <a:off x="4530" y="1287"/>
              <a:ext cx="377" cy="75"/>
              <a:chOff x="2468" y="1332"/>
              <a:chExt cx="310" cy="60"/>
            </a:xfrm>
          </p:grpSpPr>
          <p:sp>
            <p:nvSpPr>
              <p:cNvPr id="27" name="Freeform 197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28575" cmpd="sng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CC99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8" name="Freeform 198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28575" cmpd="sng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CC99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</p:grpSp>
        <p:sp>
          <p:nvSpPr>
            <p:cNvPr id="25" name="Line 199"/>
            <p:cNvSpPr>
              <a:spLocks noChangeShapeType="1"/>
            </p:cNvSpPr>
            <p:nvPr/>
          </p:nvSpPr>
          <p:spPr bwMode="auto">
            <a:xfrm>
              <a:off x="4399" y="1321"/>
              <a:ext cx="0" cy="109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6" name="Line 200"/>
            <p:cNvSpPr>
              <a:spLocks noChangeShapeType="1"/>
            </p:cNvSpPr>
            <p:nvPr/>
          </p:nvSpPr>
          <p:spPr bwMode="auto">
            <a:xfrm>
              <a:off x="5063" y="1326"/>
              <a:ext cx="0" cy="10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29" name="Group 201"/>
          <p:cNvGrpSpPr>
            <a:grpSpLocks/>
          </p:cNvGrpSpPr>
          <p:nvPr/>
        </p:nvGrpSpPr>
        <p:grpSpPr bwMode="auto">
          <a:xfrm>
            <a:off x="2706688" y="3803179"/>
            <a:ext cx="423862" cy="647700"/>
            <a:chOff x="4140" y="429"/>
            <a:chExt cx="1425" cy="2396"/>
          </a:xfrm>
        </p:grpSpPr>
        <p:sp>
          <p:nvSpPr>
            <p:cNvPr id="30" name="Freeform 202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1 w 354"/>
                <a:gd name="T1" fmla="*/ 0 h 2742"/>
                <a:gd name="T2" fmla="*/ 116 w 354"/>
                <a:gd name="T3" fmla="*/ 137 h 2742"/>
                <a:gd name="T4" fmla="*/ 114 w 354"/>
                <a:gd name="T5" fmla="*/ 1057 h 2742"/>
                <a:gd name="T6" fmla="*/ 0 w 354"/>
                <a:gd name="T7" fmla="*/ 1105 h 2742"/>
                <a:gd name="T8" fmla="*/ 21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1" name="Rectangle 203"/>
            <p:cNvSpPr>
              <a:spLocks noChangeArrowheads="1"/>
            </p:cNvSpPr>
            <p:nvPr/>
          </p:nvSpPr>
          <p:spPr bwMode="auto">
            <a:xfrm>
              <a:off x="4204" y="429"/>
              <a:ext cx="1051" cy="2284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2" name="Freeform 204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70 w 211"/>
                <a:gd name="T3" fmla="*/ 88 h 2537"/>
                <a:gd name="T4" fmla="*/ 2 w 211"/>
                <a:gd name="T5" fmla="*/ 1007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3" name="Freeform 205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09 w 328"/>
                <a:gd name="T3" fmla="*/ 52 h 226"/>
                <a:gd name="T4" fmla="*/ 108 w 328"/>
                <a:gd name="T5" fmla="*/ 92 h 226"/>
                <a:gd name="T6" fmla="*/ 0 w 328"/>
                <a:gd name="T7" fmla="*/ 41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4" name="Rectangle 206"/>
            <p:cNvSpPr>
              <a:spLocks noChangeArrowheads="1"/>
            </p:cNvSpPr>
            <p:nvPr/>
          </p:nvSpPr>
          <p:spPr bwMode="auto">
            <a:xfrm>
              <a:off x="4209" y="693"/>
              <a:ext cx="598" cy="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grpSp>
          <p:nvGrpSpPr>
            <p:cNvPr id="35" name="Group 207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60" name="AutoShape 208"/>
              <p:cNvSpPr>
                <a:spLocks noChangeArrowheads="1"/>
              </p:cNvSpPr>
              <p:nvPr/>
            </p:nvSpPr>
            <p:spPr bwMode="auto">
              <a:xfrm>
                <a:off x="613" y="2570"/>
                <a:ext cx="726" cy="135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61" name="AutoShape 209"/>
              <p:cNvSpPr>
                <a:spLocks noChangeArrowheads="1"/>
              </p:cNvSpPr>
              <p:nvPr/>
            </p:nvSpPr>
            <p:spPr bwMode="auto">
              <a:xfrm>
                <a:off x="627" y="2587"/>
                <a:ext cx="693" cy="10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</p:grpSp>
        <p:sp>
          <p:nvSpPr>
            <p:cNvPr id="36" name="Rectangle 210"/>
            <p:cNvSpPr>
              <a:spLocks noChangeArrowheads="1"/>
            </p:cNvSpPr>
            <p:nvPr/>
          </p:nvSpPr>
          <p:spPr bwMode="auto">
            <a:xfrm>
              <a:off x="4225" y="1016"/>
              <a:ext cx="592" cy="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grpSp>
          <p:nvGrpSpPr>
            <p:cNvPr id="37" name="Group 211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58" name="AutoShape 212"/>
              <p:cNvSpPr>
                <a:spLocks noChangeArrowheads="1"/>
              </p:cNvSpPr>
              <p:nvPr/>
            </p:nvSpPr>
            <p:spPr bwMode="auto">
              <a:xfrm>
                <a:off x="616" y="2567"/>
                <a:ext cx="726" cy="140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59" name="AutoShape 213"/>
              <p:cNvSpPr>
                <a:spLocks noChangeArrowheads="1"/>
              </p:cNvSpPr>
              <p:nvPr/>
            </p:nvSpPr>
            <p:spPr bwMode="auto">
              <a:xfrm>
                <a:off x="629" y="2585"/>
                <a:ext cx="693" cy="104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</p:grpSp>
        <p:sp>
          <p:nvSpPr>
            <p:cNvPr id="38" name="Rectangle 214"/>
            <p:cNvSpPr>
              <a:spLocks noChangeArrowheads="1"/>
            </p:cNvSpPr>
            <p:nvPr/>
          </p:nvSpPr>
          <p:spPr bwMode="auto">
            <a:xfrm>
              <a:off x="4215" y="1357"/>
              <a:ext cx="598" cy="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9" name="Rectangle 215"/>
            <p:cNvSpPr>
              <a:spLocks noChangeArrowheads="1"/>
            </p:cNvSpPr>
            <p:nvPr/>
          </p:nvSpPr>
          <p:spPr bwMode="auto">
            <a:xfrm>
              <a:off x="4225" y="1656"/>
              <a:ext cx="598" cy="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grpSp>
          <p:nvGrpSpPr>
            <p:cNvPr id="40" name="Group 216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56" name="AutoShape 217"/>
              <p:cNvSpPr>
                <a:spLocks noChangeArrowheads="1"/>
              </p:cNvSpPr>
              <p:nvPr/>
            </p:nvSpPr>
            <p:spPr bwMode="auto">
              <a:xfrm>
                <a:off x="611" y="2568"/>
                <a:ext cx="731" cy="141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57" name="AutoShape 218"/>
              <p:cNvSpPr>
                <a:spLocks noChangeArrowheads="1"/>
              </p:cNvSpPr>
              <p:nvPr/>
            </p:nvSpPr>
            <p:spPr bwMode="auto">
              <a:xfrm>
                <a:off x="624" y="2584"/>
                <a:ext cx="698" cy="108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</p:grpSp>
        <p:sp>
          <p:nvSpPr>
            <p:cNvPr id="41" name="Freeform 219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09 w 328"/>
                <a:gd name="T3" fmla="*/ 51 h 226"/>
                <a:gd name="T4" fmla="*/ 108 w 328"/>
                <a:gd name="T5" fmla="*/ 90 h 226"/>
                <a:gd name="T6" fmla="*/ 0 w 328"/>
                <a:gd name="T7" fmla="*/ 39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grpSp>
          <p:nvGrpSpPr>
            <p:cNvPr id="42" name="Group 220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54" name="AutoShape 221"/>
              <p:cNvSpPr>
                <a:spLocks noChangeArrowheads="1"/>
              </p:cNvSpPr>
              <p:nvPr/>
            </p:nvSpPr>
            <p:spPr bwMode="auto">
              <a:xfrm>
                <a:off x="612" y="2569"/>
                <a:ext cx="725" cy="147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55" name="AutoShape 222"/>
              <p:cNvSpPr>
                <a:spLocks noChangeArrowheads="1"/>
              </p:cNvSpPr>
              <p:nvPr/>
            </p:nvSpPr>
            <p:spPr bwMode="auto">
              <a:xfrm>
                <a:off x="626" y="2586"/>
                <a:ext cx="691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</p:grpSp>
        <p:sp>
          <p:nvSpPr>
            <p:cNvPr id="43" name="Rectangle 223"/>
            <p:cNvSpPr>
              <a:spLocks noChangeArrowheads="1"/>
            </p:cNvSpPr>
            <p:nvPr/>
          </p:nvSpPr>
          <p:spPr bwMode="auto">
            <a:xfrm>
              <a:off x="5250" y="429"/>
              <a:ext cx="69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44" name="Freeform 224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96 w 296"/>
                <a:gd name="T3" fmla="*/ 57 h 256"/>
                <a:gd name="T4" fmla="*/ 98 w 296"/>
                <a:gd name="T5" fmla="*/ 102 h 256"/>
                <a:gd name="T6" fmla="*/ 0 w 296"/>
                <a:gd name="T7" fmla="*/ 39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5" name="Freeform 225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01 w 304"/>
                <a:gd name="T3" fmla="*/ 66 h 288"/>
                <a:gd name="T4" fmla="*/ 95 w 304"/>
                <a:gd name="T5" fmla="*/ 116 h 288"/>
                <a:gd name="T6" fmla="*/ 2 w 304"/>
                <a:gd name="T7" fmla="*/ 5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6" name="Oval 226"/>
            <p:cNvSpPr>
              <a:spLocks noChangeArrowheads="1"/>
            </p:cNvSpPr>
            <p:nvPr/>
          </p:nvSpPr>
          <p:spPr bwMode="auto">
            <a:xfrm>
              <a:off x="5517" y="2614"/>
              <a:ext cx="48" cy="94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47" name="Freeform 227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43 h 240"/>
                <a:gd name="T2" fmla="*/ 2 w 306"/>
                <a:gd name="T3" fmla="*/ 97 h 240"/>
                <a:gd name="T4" fmla="*/ 101 w 306"/>
                <a:gd name="T5" fmla="*/ 44 h 240"/>
                <a:gd name="T6" fmla="*/ 98 w 306"/>
                <a:gd name="T7" fmla="*/ 0 h 240"/>
                <a:gd name="T8" fmla="*/ 0 w 306"/>
                <a:gd name="T9" fmla="*/ 43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8" name="AutoShape 228"/>
            <p:cNvSpPr>
              <a:spLocks noChangeArrowheads="1"/>
            </p:cNvSpPr>
            <p:nvPr/>
          </p:nvSpPr>
          <p:spPr bwMode="auto">
            <a:xfrm>
              <a:off x="4140" y="2678"/>
              <a:ext cx="1201" cy="147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49" name="AutoShape 229"/>
            <p:cNvSpPr>
              <a:spLocks noChangeArrowheads="1"/>
            </p:cNvSpPr>
            <p:nvPr/>
          </p:nvSpPr>
          <p:spPr bwMode="auto">
            <a:xfrm>
              <a:off x="4204" y="2713"/>
              <a:ext cx="1073" cy="82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50" name="Oval 230"/>
            <p:cNvSpPr>
              <a:spLocks noChangeArrowheads="1"/>
            </p:cNvSpPr>
            <p:nvPr/>
          </p:nvSpPr>
          <p:spPr bwMode="auto">
            <a:xfrm>
              <a:off x="4305" y="2385"/>
              <a:ext cx="160" cy="141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51" name="Oval 231"/>
            <p:cNvSpPr>
              <a:spLocks noChangeArrowheads="1"/>
            </p:cNvSpPr>
            <p:nvPr/>
          </p:nvSpPr>
          <p:spPr bwMode="auto">
            <a:xfrm>
              <a:off x="4487" y="2385"/>
              <a:ext cx="160" cy="141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>
                <a:solidFill>
                  <a:srgbClr val="FF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52" name="Oval 232"/>
            <p:cNvSpPr>
              <a:spLocks noChangeArrowheads="1"/>
            </p:cNvSpPr>
            <p:nvPr/>
          </p:nvSpPr>
          <p:spPr bwMode="auto">
            <a:xfrm>
              <a:off x="4663" y="2379"/>
              <a:ext cx="155" cy="141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53" name="Rectangle 233"/>
            <p:cNvSpPr>
              <a:spLocks noChangeArrowheads="1"/>
            </p:cNvSpPr>
            <p:nvPr/>
          </p:nvSpPr>
          <p:spPr bwMode="auto">
            <a:xfrm>
              <a:off x="5063" y="1833"/>
              <a:ext cx="85" cy="763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62" name="Group 234"/>
          <p:cNvGrpSpPr>
            <a:grpSpLocks/>
          </p:cNvGrpSpPr>
          <p:nvPr/>
        </p:nvGrpSpPr>
        <p:grpSpPr bwMode="auto">
          <a:xfrm>
            <a:off x="1978025" y="2768129"/>
            <a:ext cx="850900" cy="615950"/>
            <a:chOff x="4420" y="878"/>
            <a:chExt cx="614" cy="458"/>
          </a:xfrm>
        </p:grpSpPr>
        <p:pic>
          <p:nvPicPr>
            <p:cNvPr id="63" name="Picture 235" descr="laptop_keyboard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9064" flipH="1">
              <a:off x="4420" y="1108"/>
              <a:ext cx="527" cy="2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4" name="Freeform 236"/>
            <p:cNvSpPr>
              <a:spLocks/>
            </p:cNvSpPr>
            <p:nvPr/>
          </p:nvSpPr>
          <p:spPr bwMode="auto">
            <a:xfrm>
              <a:off x="4595" y="888"/>
              <a:ext cx="424" cy="297"/>
            </a:xfrm>
            <a:custGeom>
              <a:avLst/>
              <a:gdLst>
                <a:gd name="T0" fmla="*/ 0 w 2982"/>
                <a:gd name="T1" fmla="*/ 0 h 2442"/>
                <a:gd name="T2" fmla="*/ 0 w 2982"/>
                <a:gd name="T3" fmla="*/ 0 h 2442"/>
                <a:gd name="T4" fmla="*/ 0 w 2982"/>
                <a:gd name="T5" fmla="*/ 0 h 2442"/>
                <a:gd name="T6" fmla="*/ 0 w 2982"/>
                <a:gd name="T7" fmla="*/ 0 h 2442"/>
                <a:gd name="T8" fmla="*/ 0 w 2982"/>
                <a:gd name="T9" fmla="*/ 0 h 24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82" h="2442">
                  <a:moveTo>
                    <a:pt x="540" y="0"/>
                  </a:moveTo>
                  <a:lnTo>
                    <a:pt x="0" y="1734"/>
                  </a:lnTo>
                  <a:lnTo>
                    <a:pt x="2394" y="2442"/>
                  </a:lnTo>
                  <a:lnTo>
                    <a:pt x="2982" y="318"/>
                  </a:lnTo>
                  <a:lnTo>
                    <a:pt x="540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pic>
          <p:nvPicPr>
            <p:cNvPr id="65" name="Picture 237" descr="screen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16" y="895"/>
              <a:ext cx="385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6" name="Freeform 238"/>
            <p:cNvSpPr>
              <a:spLocks/>
            </p:cNvSpPr>
            <p:nvPr/>
          </p:nvSpPr>
          <p:spPr bwMode="auto">
            <a:xfrm>
              <a:off x="4672" y="879"/>
              <a:ext cx="359" cy="55"/>
            </a:xfrm>
            <a:custGeom>
              <a:avLst/>
              <a:gdLst>
                <a:gd name="T0" fmla="*/ 0 w 2528"/>
                <a:gd name="T1" fmla="*/ 0 h 455"/>
                <a:gd name="T2" fmla="*/ 0 w 2528"/>
                <a:gd name="T3" fmla="*/ 0 h 455"/>
                <a:gd name="T4" fmla="*/ 0 w 2528"/>
                <a:gd name="T5" fmla="*/ 0 h 455"/>
                <a:gd name="T6" fmla="*/ 0 w 2528"/>
                <a:gd name="T7" fmla="*/ 0 h 455"/>
                <a:gd name="T8" fmla="*/ 0 w 2528"/>
                <a:gd name="T9" fmla="*/ 0 h 4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528" h="455">
                  <a:moveTo>
                    <a:pt x="14" y="0"/>
                  </a:moveTo>
                  <a:lnTo>
                    <a:pt x="2528" y="341"/>
                  </a:lnTo>
                  <a:lnTo>
                    <a:pt x="2480" y="455"/>
                  </a:lnTo>
                  <a:lnTo>
                    <a:pt x="0" y="86"/>
                  </a:lnTo>
                  <a:lnTo>
                    <a:pt x="14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rgbClr val="EAEAEA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67" name="Freeform 239"/>
            <p:cNvSpPr>
              <a:spLocks/>
            </p:cNvSpPr>
            <p:nvPr/>
          </p:nvSpPr>
          <p:spPr bwMode="auto">
            <a:xfrm>
              <a:off x="4591" y="878"/>
              <a:ext cx="100" cy="230"/>
            </a:xfrm>
            <a:custGeom>
              <a:avLst/>
              <a:gdLst>
                <a:gd name="T0" fmla="*/ 0 w 702"/>
                <a:gd name="T1" fmla="*/ 0 h 1893"/>
                <a:gd name="T2" fmla="*/ 0 w 702"/>
                <a:gd name="T3" fmla="*/ 0 h 1893"/>
                <a:gd name="T4" fmla="*/ 0 w 702"/>
                <a:gd name="T5" fmla="*/ 0 h 1893"/>
                <a:gd name="T6" fmla="*/ 0 w 702"/>
                <a:gd name="T7" fmla="*/ 0 h 1893"/>
                <a:gd name="T8" fmla="*/ 0 w 702"/>
                <a:gd name="T9" fmla="*/ 0 h 18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02" h="1893">
                  <a:moveTo>
                    <a:pt x="579" y="0"/>
                  </a:moveTo>
                  <a:lnTo>
                    <a:pt x="0" y="1869"/>
                  </a:lnTo>
                  <a:lnTo>
                    <a:pt x="114" y="1893"/>
                  </a:lnTo>
                  <a:lnTo>
                    <a:pt x="702" y="51"/>
                  </a:lnTo>
                  <a:lnTo>
                    <a:pt x="579" y="0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68" name="Freeform 240"/>
            <p:cNvSpPr>
              <a:spLocks/>
            </p:cNvSpPr>
            <p:nvPr/>
          </p:nvSpPr>
          <p:spPr bwMode="auto">
            <a:xfrm>
              <a:off x="4921" y="920"/>
              <a:ext cx="108" cy="265"/>
            </a:xfrm>
            <a:custGeom>
              <a:avLst/>
              <a:gdLst>
                <a:gd name="T0" fmla="*/ 0 w 756"/>
                <a:gd name="T1" fmla="*/ 0 h 2184"/>
                <a:gd name="T2" fmla="*/ 0 w 756"/>
                <a:gd name="T3" fmla="*/ 0 h 2184"/>
                <a:gd name="T4" fmla="*/ 0 w 756"/>
                <a:gd name="T5" fmla="*/ 0 h 2184"/>
                <a:gd name="T6" fmla="*/ 0 w 756"/>
                <a:gd name="T7" fmla="*/ 0 h 2184"/>
                <a:gd name="T8" fmla="*/ 0 w 756"/>
                <a:gd name="T9" fmla="*/ 0 h 218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56" h="2184">
                  <a:moveTo>
                    <a:pt x="756" y="0"/>
                  </a:moveTo>
                  <a:lnTo>
                    <a:pt x="138" y="2184"/>
                  </a:lnTo>
                  <a:lnTo>
                    <a:pt x="0" y="2148"/>
                  </a:lnTo>
                  <a:lnTo>
                    <a:pt x="606" y="78"/>
                  </a:lnTo>
                  <a:lnTo>
                    <a:pt x="756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69" name="Freeform 241"/>
            <p:cNvSpPr>
              <a:spLocks/>
            </p:cNvSpPr>
            <p:nvPr/>
          </p:nvSpPr>
          <p:spPr bwMode="auto">
            <a:xfrm>
              <a:off x="4590" y="1097"/>
              <a:ext cx="394" cy="89"/>
            </a:xfrm>
            <a:custGeom>
              <a:avLst/>
              <a:gdLst>
                <a:gd name="T0" fmla="*/ 0 w 2773"/>
                <a:gd name="T1" fmla="*/ 0 h 738"/>
                <a:gd name="T2" fmla="*/ 0 w 2773"/>
                <a:gd name="T3" fmla="*/ 0 h 738"/>
                <a:gd name="T4" fmla="*/ 0 w 2773"/>
                <a:gd name="T5" fmla="*/ 0 h 738"/>
                <a:gd name="T6" fmla="*/ 0 w 2773"/>
                <a:gd name="T7" fmla="*/ 0 h 738"/>
                <a:gd name="T8" fmla="*/ 0 w 2773"/>
                <a:gd name="T9" fmla="*/ 0 h 7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773" h="738">
                  <a:moveTo>
                    <a:pt x="33" y="0"/>
                  </a:moveTo>
                  <a:lnTo>
                    <a:pt x="0" y="99"/>
                  </a:lnTo>
                  <a:lnTo>
                    <a:pt x="2436" y="738"/>
                  </a:lnTo>
                  <a:cubicBezTo>
                    <a:pt x="2499" y="501"/>
                    <a:pt x="2773" y="727"/>
                    <a:pt x="2373" y="603"/>
                  </a:cubicBezTo>
                  <a:lnTo>
                    <a:pt x="33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CC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70" name="Freeform 242"/>
            <p:cNvSpPr>
              <a:spLocks/>
            </p:cNvSpPr>
            <p:nvPr/>
          </p:nvSpPr>
          <p:spPr bwMode="auto">
            <a:xfrm>
              <a:off x="4933" y="922"/>
              <a:ext cx="101" cy="266"/>
            </a:xfrm>
            <a:custGeom>
              <a:avLst/>
              <a:gdLst>
                <a:gd name="T0" fmla="*/ 0 w 637"/>
                <a:gd name="T1" fmla="*/ 0 h 1659"/>
                <a:gd name="T2" fmla="*/ 0 w 637"/>
                <a:gd name="T3" fmla="*/ 0 h 1659"/>
                <a:gd name="T4" fmla="*/ 0 w 637"/>
                <a:gd name="T5" fmla="*/ 0 h 1659"/>
                <a:gd name="T6" fmla="*/ 0 w 637"/>
                <a:gd name="T7" fmla="*/ 0 h 1659"/>
                <a:gd name="T8" fmla="*/ 0 w 637"/>
                <a:gd name="T9" fmla="*/ 0 h 165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37" h="1659">
                  <a:moveTo>
                    <a:pt x="615" y="0"/>
                  </a:moveTo>
                  <a:lnTo>
                    <a:pt x="637" y="0"/>
                  </a:lnTo>
                  <a:lnTo>
                    <a:pt x="68" y="1659"/>
                  </a:lnTo>
                  <a:lnTo>
                    <a:pt x="0" y="1647"/>
                  </a:lnTo>
                  <a:lnTo>
                    <a:pt x="615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71" name="Freeform 243"/>
            <p:cNvSpPr>
              <a:spLocks/>
            </p:cNvSpPr>
            <p:nvPr/>
          </p:nvSpPr>
          <p:spPr bwMode="auto">
            <a:xfrm>
              <a:off x="4590" y="1109"/>
              <a:ext cx="351" cy="88"/>
            </a:xfrm>
            <a:custGeom>
              <a:avLst/>
              <a:gdLst>
                <a:gd name="T0" fmla="*/ 0 w 2216"/>
                <a:gd name="T1" fmla="*/ 0 h 550"/>
                <a:gd name="T2" fmla="*/ 0 w 2216"/>
                <a:gd name="T3" fmla="*/ 0 h 550"/>
                <a:gd name="T4" fmla="*/ 0 w 2216"/>
                <a:gd name="T5" fmla="*/ 0 h 550"/>
                <a:gd name="T6" fmla="*/ 0 w 2216"/>
                <a:gd name="T7" fmla="*/ 0 h 550"/>
                <a:gd name="T8" fmla="*/ 0 w 2216"/>
                <a:gd name="T9" fmla="*/ 0 h 55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216" h="550">
                  <a:moveTo>
                    <a:pt x="0" y="0"/>
                  </a:moveTo>
                  <a:lnTo>
                    <a:pt x="9" y="57"/>
                  </a:lnTo>
                  <a:lnTo>
                    <a:pt x="2164" y="550"/>
                  </a:lnTo>
                  <a:lnTo>
                    <a:pt x="2216" y="496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grpSp>
          <p:nvGrpSpPr>
            <p:cNvPr id="72" name="Group 244"/>
            <p:cNvGrpSpPr>
              <a:grpSpLocks/>
            </p:cNvGrpSpPr>
            <p:nvPr/>
          </p:nvGrpSpPr>
          <p:grpSpPr bwMode="auto">
            <a:xfrm>
              <a:off x="4584" y="1203"/>
              <a:ext cx="119" cy="53"/>
              <a:chOff x="1740" y="2642"/>
              <a:chExt cx="752" cy="327"/>
            </a:xfrm>
          </p:grpSpPr>
          <p:sp>
            <p:nvSpPr>
              <p:cNvPr id="79" name="Freeform 245"/>
              <p:cNvSpPr>
                <a:spLocks/>
              </p:cNvSpPr>
              <p:nvPr/>
            </p:nvSpPr>
            <p:spPr bwMode="auto">
              <a:xfrm>
                <a:off x="1740" y="2642"/>
                <a:ext cx="752" cy="327"/>
              </a:xfrm>
              <a:custGeom>
                <a:avLst/>
                <a:gdLst>
                  <a:gd name="T0" fmla="*/ 293 w 752"/>
                  <a:gd name="T1" fmla="*/ 0 h 327"/>
                  <a:gd name="T2" fmla="*/ 752 w 752"/>
                  <a:gd name="T3" fmla="*/ 124 h 327"/>
                  <a:gd name="T4" fmla="*/ 470 w 752"/>
                  <a:gd name="T5" fmla="*/ 327 h 327"/>
                  <a:gd name="T6" fmla="*/ 0 w 752"/>
                  <a:gd name="T7" fmla="*/ 183 h 327"/>
                  <a:gd name="T8" fmla="*/ 293 w 752"/>
                  <a:gd name="T9" fmla="*/ 0 h 32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52" h="327">
                    <a:moveTo>
                      <a:pt x="293" y="0"/>
                    </a:moveTo>
                    <a:lnTo>
                      <a:pt x="752" y="124"/>
                    </a:lnTo>
                    <a:lnTo>
                      <a:pt x="470" y="327"/>
                    </a:lnTo>
                    <a:lnTo>
                      <a:pt x="0" y="183"/>
                    </a:lnTo>
                    <a:lnTo>
                      <a:pt x="293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80" name="Freeform 246"/>
              <p:cNvSpPr>
                <a:spLocks/>
              </p:cNvSpPr>
              <p:nvPr/>
            </p:nvSpPr>
            <p:spPr bwMode="auto">
              <a:xfrm>
                <a:off x="1754" y="2649"/>
                <a:ext cx="726" cy="311"/>
              </a:xfrm>
              <a:custGeom>
                <a:avLst/>
                <a:gdLst>
                  <a:gd name="T0" fmla="*/ 282 w 726"/>
                  <a:gd name="T1" fmla="*/ 0 h 311"/>
                  <a:gd name="T2" fmla="*/ 726 w 726"/>
                  <a:gd name="T3" fmla="*/ 119 h 311"/>
                  <a:gd name="T4" fmla="*/ 457 w 726"/>
                  <a:gd name="T5" fmla="*/ 311 h 311"/>
                  <a:gd name="T6" fmla="*/ 0 w 726"/>
                  <a:gd name="T7" fmla="*/ 173 h 311"/>
                  <a:gd name="T8" fmla="*/ 282 w 726"/>
                  <a:gd name="T9" fmla="*/ 0 h 31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26" h="311">
                    <a:moveTo>
                      <a:pt x="282" y="0"/>
                    </a:moveTo>
                    <a:lnTo>
                      <a:pt x="726" y="119"/>
                    </a:lnTo>
                    <a:lnTo>
                      <a:pt x="457" y="311"/>
                    </a:lnTo>
                    <a:lnTo>
                      <a:pt x="0" y="173"/>
                    </a:lnTo>
                    <a:lnTo>
                      <a:pt x="282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4D4D4D"/>
                  </a:gs>
                  <a:gs pos="100000">
                    <a:srgbClr val="DDDDDD"/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81" name="Freeform 247"/>
              <p:cNvSpPr>
                <a:spLocks/>
              </p:cNvSpPr>
              <p:nvPr/>
            </p:nvSpPr>
            <p:spPr bwMode="auto">
              <a:xfrm>
                <a:off x="1808" y="2770"/>
                <a:ext cx="258" cy="100"/>
              </a:xfrm>
              <a:custGeom>
                <a:avLst/>
                <a:gdLst>
                  <a:gd name="T0" fmla="*/ 0 w 258"/>
                  <a:gd name="T1" fmla="*/ 44 h 100"/>
                  <a:gd name="T2" fmla="*/ 75 w 258"/>
                  <a:gd name="T3" fmla="*/ 0 h 100"/>
                  <a:gd name="T4" fmla="*/ 258 w 258"/>
                  <a:gd name="T5" fmla="*/ 50 h 100"/>
                  <a:gd name="T6" fmla="*/ 183 w 258"/>
                  <a:gd name="T7" fmla="*/ 100 h 100"/>
                  <a:gd name="T8" fmla="*/ 0 w 258"/>
                  <a:gd name="T9" fmla="*/ 44 h 1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58" h="100">
                    <a:moveTo>
                      <a:pt x="0" y="44"/>
                    </a:moveTo>
                    <a:lnTo>
                      <a:pt x="75" y="0"/>
                    </a:lnTo>
                    <a:lnTo>
                      <a:pt x="258" y="50"/>
                    </a:lnTo>
                    <a:lnTo>
                      <a:pt x="183" y="100"/>
                    </a:lnTo>
                    <a:lnTo>
                      <a:pt x="0" y="44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82" name="Freeform 248"/>
              <p:cNvSpPr>
                <a:spLocks/>
              </p:cNvSpPr>
              <p:nvPr/>
            </p:nvSpPr>
            <p:spPr bwMode="auto">
              <a:xfrm>
                <a:off x="1799" y="2816"/>
                <a:ext cx="194" cy="63"/>
              </a:xfrm>
              <a:custGeom>
                <a:avLst/>
                <a:gdLst>
                  <a:gd name="T0" fmla="*/ 12 w 194"/>
                  <a:gd name="T1" fmla="*/ 0 h 63"/>
                  <a:gd name="T2" fmla="*/ 194 w 194"/>
                  <a:gd name="T3" fmla="*/ 53 h 63"/>
                  <a:gd name="T4" fmla="*/ 180 w 194"/>
                  <a:gd name="T5" fmla="*/ 63 h 63"/>
                  <a:gd name="T6" fmla="*/ 0 w 194"/>
                  <a:gd name="T7" fmla="*/ 9 h 63"/>
                  <a:gd name="T8" fmla="*/ 12 w 194"/>
                  <a:gd name="T9" fmla="*/ 0 h 6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94" h="63">
                    <a:moveTo>
                      <a:pt x="12" y="0"/>
                    </a:moveTo>
                    <a:lnTo>
                      <a:pt x="194" y="53"/>
                    </a:lnTo>
                    <a:lnTo>
                      <a:pt x="180" y="63"/>
                    </a:lnTo>
                    <a:lnTo>
                      <a:pt x="0" y="9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83" name="Freeform 249"/>
              <p:cNvSpPr>
                <a:spLocks/>
              </p:cNvSpPr>
              <p:nvPr/>
            </p:nvSpPr>
            <p:spPr bwMode="auto">
              <a:xfrm>
                <a:off x="2020" y="2834"/>
                <a:ext cx="258" cy="102"/>
              </a:xfrm>
              <a:custGeom>
                <a:avLst/>
                <a:gdLst>
                  <a:gd name="T0" fmla="*/ 0 w 258"/>
                  <a:gd name="T1" fmla="*/ 46 h 102"/>
                  <a:gd name="T2" fmla="*/ 71 w 258"/>
                  <a:gd name="T3" fmla="*/ 0 h 102"/>
                  <a:gd name="T4" fmla="*/ 258 w 258"/>
                  <a:gd name="T5" fmla="*/ 52 h 102"/>
                  <a:gd name="T6" fmla="*/ 183 w 258"/>
                  <a:gd name="T7" fmla="*/ 102 h 102"/>
                  <a:gd name="T8" fmla="*/ 0 w 258"/>
                  <a:gd name="T9" fmla="*/ 46 h 10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58" h="102">
                    <a:moveTo>
                      <a:pt x="0" y="46"/>
                    </a:moveTo>
                    <a:lnTo>
                      <a:pt x="71" y="0"/>
                    </a:lnTo>
                    <a:lnTo>
                      <a:pt x="258" y="52"/>
                    </a:lnTo>
                    <a:lnTo>
                      <a:pt x="183" y="102"/>
                    </a:lnTo>
                    <a:lnTo>
                      <a:pt x="0" y="46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84" name="Freeform 250"/>
              <p:cNvSpPr>
                <a:spLocks/>
              </p:cNvSpPr>
              <p:nvPr/>
            </p:nvSpPr>
            <p:spPr bwMode="auto">
              <a:xfrm>
                <a:off x="2011" y="2882"/>
                <a:ext cx="194" cy="63"/>
              </a:xfrm>
              <a:custGeom>
                <a:avLst/>
                <a:gdLst>
                  <a:gd name="T0" fmla="*/ 12 w 194"/>
                  <a:gd name="T1" fmla="*/ 0 h 63"/>
                  <a:gd name="T2" fmla="*/ 194 w 194"/>
                  <a:gd name="T3" fmla="*/ 53 h 63"/>
                  <a:gd name="T4" fmla="*/ 180 w 194"/>
                  <a:gd name="T5" fmla="*/ 63 h 63"/>
                  <a:gd name="T6" fmla="*/ 0 w 194"/>
                  <a:gd name="T7" fmla="*/ 9 h 63"/>
                  <a:gd name="T8" fmla="*/ 12 w 194"/>
                  <a:gd name="T9" fmla="*/ 0 h 6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94" h="63">
                    <a:moveTo>
                      <a:pt x="12" y="0"/>
                    </a:moveTo>
                    <a:lnTo>
                      <a:pt x="194" y="53"/>
                    </a:lnTo>
                    <a:lnTo>
                      <a:pt x="180" y="63"/>
                    </a:lnTo>
                    <a:lnTo>
                      <a:pt x="0" y="9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</p:grpSp>
        <p:sp>
          <p:nvSpPr>
            <p:cNvPr id="73" name="Freeform 251"/>
            <p:cNvSpPr>
              <a:spLocks/>
            </p:cNvSpPr>
            <p:nvPr/>
          </p:nvSpPr>
          <p:spPr bwMode="auto">
            <a:xfrm>
              <a:off x="4788" y="1211"/>
              <a:ext cx="144" cy="116"/>
            </a:xfrm>
            <a:custGeom>
              <a:avLst/>
              <a:gdLst>
                <a:gd name="T0" fmla="*/ 0 w 990"/>
                <a:gd name="T1" fmla="*/ 0 h 792"/>
                <a:gd name="T2" fmla="*/ 0 w 990"/>
                <a:gd name="T3" fmla="*/ 0 h 792"/>
                <a:gd name="T4" fmla="*/ 0 w 990"/>
                <a:gd name="T5" fmla="*/ 0 h 792"/>
                <a:gd name="T6" fmla="*/ 0 w 990"/>
                <a:gd name="T7" fmla="*/ 0 h 792"/>
                <a:gd name="T8" fmla="*/ 0 w 990"/>
                <a:gd name="T9" fmla="*/ 0 h 7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90" h="792">
                  <a:moveTo>
                    <a:pt x="3" y="738"/>
                  </a:moveTo>
                  <a:lnTo>
                    <a:pt x="990" y="0"/>
                  </a:lnTo>
                  <a:lnTo>
                    <a:pt x="987" y="60"/>
                  </a:lnTo>
                  <a:lnTo>
                    <a:pt x="0" y="792"/>
                  </a:lnTo>
                  <a:lnTo>
                    <a:pt x="3" y="738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74" name="Freeform 252"/>
            <p:cNvSpPr>
              <a:spLocks/>
            </p:cNvSpPr>
            <p:nvPr/>
          </p:nvSpPr>
          <p:spPr bwMode="auto">
            <a:xfrm>
              <a:off x="4420" y="1220"/>
              <a:ext cx="369" cy="106"/>
            </a:xfrm>
            <a:custGeom>
              <a:avLst/>
              <a:gdLst>
                <a:gd name="T0" fmla="*/ 0 w 2532"/>
                <a:gd name="T1" fmla="*/ 0 h 723"/>
                <a:gd name="T2" fmla="*/ 0 w 2532"/>
                <a:gd name="T3" fmla="*/ 0 h 723"/>
                <a:gd name="T4" fmla="*/ 0 w 2532"/>
                <a:gd name="T5" fmla="*/ 0 h 723"/>
                <a:gd name="T6" fmla="*/ 0 w 2532"/>
                <a:gd name="T7" fmla="*/ 0 h 723"/>
                <a:gd name="T8" fmla="*/ 0 w 2532"/>
                <a:gd name="T9" fmla="*/ 0 h 723"/>
                <a:gd name="T10" fmla="*/ 0 w 2532"/>
                <a:gd name="T11" fmla="*/ 0 h 72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32" h="723">
                  <a:moveTo>
                    <a:pt x="6" y="0"/>
                  </a:moveTo>
                  <a:cubicBezTo>
                    <a:pt x="16" y="0"/>
                    <a:pt x="26" y="0"/>
                    <a:pt x="36" y="0"/>
                  </a:cubicBezTo>
                  <a:lnTo>
                    <a:pt x="2532" y="678"/>
                  </a:lnTo>
                  <a:lnTo>
                    <a:pt x="2529" y="723"/>
                  </a:lnTo>
                  <a:lnTo>
                    <a:pt x="0" y="24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75" name="Freeform 253"/>
            <p:cNvSpPr>
              <a:spLocks/>
            </p:cNvSpPr>
            <p:nvPr/>
          </p:nvSpPr>
          <p:spPr bwMode="auto">
            <a:xfrm>
              <a:off x="4420" y="1201"/>
              <a:ext cx="4" cy="21"/>
            </a:xfrm>
            <a:custGeom>
              <a:avLst/>
              <a:gdLst>
                <a:gd name="T0" fmla="*/ 0 w 26"/>
                <a:gd name="T1" fmla="*/ 0 h 147"/>
                <a:gd name="T2" fmla="*/ 0 w 26"/>
                <a:gd name="T3" fmla="*/ 0 h 147"/>
                <a:gd name="T4" fmla="*/ 0 w 26"/>
                <a:gd name="T5" fmla="*/ 0 h 147"/>
                <a:gd name="T6" fmla="*/ 0 w 26"/>
                <a:gd name="T7" fmla="*/ 0 h 147"/>
                <a:gd name="T8" fmla="*/ 0 w 26"/>
                <a:gd name="T9" fmla="*/ 0 h 14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6" h="147">
                  <a:moveTo>
                    <a:pt x="26" y="10"/>
                  </a:moveTo>
                  <a:lnTo>
                    <a:pt x="23" y="147"/>
                  </a:lnTo>
                  <a:lnTo>
                    <a:pt x="0" y="144"/>
                  </a:lnTo>
                  <a:lnTo>
                    <a:pt x="3" y="0"/>
                  </a:lnTo>
                  <a:lnTo>
                    <a:pt x="26" y="10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76" name="Freeform 254"/>
            <p:cNvSpPr>
              <a:spLocks/>
            </p:cNvSpPr>
            <p:nvPr/>
          </p:nvSpPr>
          <p:spPr bwMode="auto">
            <a:xfrm>
              <a:off x="4421" y="1114"/>
              <a:ext cx="171" cy="88"/>
            </a:xfrm>
            <a:custGeom>
              <a:avLst/>
              <a:gdLst>
                <a:gd name="T0" fmla="*/ 0 w 1176"/>
                <a:gd name="T1" fmla="*/ 0 h 606"/>
                <a:gd name="T2" fmla="*/ 0 w 1176"/>
                <a:gd name="T3" fmla="*/ 0 h 606"/>
                <a:gd name="T4" fmla="*/ 0 w 1176"/>
                <a:gd name="T5" fmla="*/ 0 h 606"/>
                <a:gd name="T6" fmla="*/ 0 w 1176"/>
                <a:gd name="T7" fmla="*/ 0 h 606"/>
                <a:gd name="T8" fmla="*/ 0 w 1176"/>
                <a:gd name="T9" fmla="*/ 0 h 60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176" h="606">
                  <a:moveTo>
                    <a:pt x="1170" y="0"/>
                  </a:moveTo>
                  <a:lnTo>
                    <a:pt x="0" y="597"/>
                  </a:lnTo>
                  <a:lnTo>
                    <a:pt x="30" y="606"/>
                  </a:lnTo>
                  <a:lnTo>
                    <a:pt x="1176" y="18"/>
                  </a:lnTo>
                  <a:lnTo>
                    <a:pt x="1170" y="0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77" name="Freeform 255"/>
            <p:cNvSpPr>
              <a:spLocks/>
            </p:cNvSpPr>
            <p:nvPr/>
          </p:nvSpPr>
          <p:spPr bwMode="auto">
            <a:xfrm>
              <a:off x="4432" y="1205"/>
              <a:ext cx="350" cy="102"/>
            </a:xfrm>
            <a:custGeom>
              <a:avLst/>
              <a:gdLst>
                <a:gd name="T0" fmla="*/ 0 w 2532"/>
                <a:gd name="T1" fmla="*/ 0 h 723"/>
                <a:gd name="T2" fmla="*/ 0 w 2532"/>
                <a:gd name="T3" fmla="*/ 0 h 723"/>
                <a:gd name="T4" fmla="*/ 0 w 2532"/>
                <a:gd name="T5" fmla="*/ 0 h 723"/>
                <a:gd name="T6" fmla="*/ 0 w 2532"/>
                <a:gd name="T7" fmla="*/ 0 h 723"/>
                <a:gd name="T8" fmla="*/ 0 w 2532"/>
                <a:gd name="T9" fmla="*/ 0 h 723"/>
                <a:gd name="T10" fmla="*/ 0 w 2532"/>
                <a:gd name="T11" fmla="*/ 0 h 72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32" h="723">
                  <a:moveTo>
                    <a:pt x="6" y="0"/>
                  </a:moveTo>
                  <a:cubicBezTo>
                    <a:pt x="16" y="0"/>
                    <a:pt x="26" y="0"/>
                    <a:pt x="36" y="0"/>
                  </a:cubicBezTo>
                  <a:lnTo>
                    <a:pt x="2532" y="678"/>
                  </a:lnTo>
                  <a:lnTo>
                    <a:pt x="2529" y="723"/>
                  </a:lnTo>
                  <a:lnTo>
                    <a:pt x="0" y="24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78" name="Freeform 256"/>
            <p:cNvSpPr>
              <a:spLocks/>
            </p:cNvSpPr>
            <p:nvPr/>
          </p:nvSpPr>
          <p:spPr bwMode="auto">
            <a:xfrm flipV="1">
              <a:off x="4782" y="1198"/>
              <a:ext cx="142" cy="105"/>
            </a:xfrm>
            <a:custGeom>
              <a:avLst/>
              <a:gdLst>
                <a:gd name="T0" fmla="*/ 0 w 2532"/>
                <a:gd name="T1" fmla="*/ 0 h 723"/>
                <a:gd name="T2" fmla="*/ 0 w 2532"/>
                <a:gd name="T3" fmla="*/ 0 h 723"/>
                <a:gd name="T4" fmla="*/ 0 w 2532"/>
                <a:gd name="T5" fmla="*/ 0 h 723"/>
                <a:gd name="T6" fmla="*/ 0 w 2532"/>
                <a:gd name="T7" fmla="*/ 0 h 723"/>
                <a:gd name="T8" fmla="*/ 0 w 2532"/>
                <a:gd name="T9" fmla="*/ 0 h 723"/>
                <a:gd name="T10" fmla="*/ 0 w 2532"/>
                <a:gd name="T11" fmla="*/ 0 h 72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32" h="723">
                  <a:moveTo>
                    <a:pt x="6" y="0"/>
                  </a:moveTo>
                  <a:cubicBezTo>
                    <a:pt x="16" y="0"/>
                    <a:pt x="26" y="0"/>
                    <a:pt x="36" y="0"/>
                  </a:cubicBezTo>
                  <a:lnTo>
                    <a:pt x="2532" y="678"/>
                  </a:lnTo>
                  <a:lnTo>
                    <a:pt x="2529" y="723"/>
                  </a:lnTo>
                  <a:lnTo>
                    <a:pt x="0" y="24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85" name="AutoShape 34"/>
          <p:cNvSpPr>
            <a:spLocks noChangeArrowheads="1"/>
          </p:cNvSpPr>
          <p:nvPr/>
        </p:nvSpPr>
        <p:spPr bwMode="auto">
          <a:xfrm>
            <a:off x="830263" y="2895129"/>
            <a:ext cx="976312" cy="485775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grpSp>
        <p:nvGrpSpPr>
          <p:cNvPr id="86" name="Group 45"/>
          <p:cNvGrpSpPr>
            <a:grpSpLocks/>
          </p:cNvGrpSpPr>
          <p:nvPr/>
        </p:nvGrpSpPr>
        <p:grpSpPr bwMode="auto">
          <a:xfrm>
            <a:off x="1195388" y="1731492"/>
            <a:ext cx="976312" cy="1460500"/>
            <a:chOff x="651" y="681"/>
            <a:chExt cx="615" cy="920"/>
          </a:xfrm>
        </p:grpSpPr>
        <p:sp>
          <p:nvSpPr>
            <p:cNvPr id="87" name="Freeform 46"/>
            <p:cNvSpPr>
              <a:spLocks/>
            </p:cNvSpPr>
            <p:nvPr/>
          </p:nvSpPr>
          <p:spPr bwMode="auto">
            <a:xfrm>
              <a:off x="662" y="698"/>
              <a:ext cx="604" cy="903"/>
            </a:xfrm>
            <a:custGeom>
              <a:avLst/>
              <a:gdLst>
                <a:gd name="T0" fmla="*/ 496 w 604"/>
                <a:gd name="T1" fmla="*/ 0 h 903"/>
                <a:gd name="T2" fmla="*/ 604 w 604"/>
                <a:gd name="T3" fmla="*/ 903 h 903"/>
                <a:gd name="T4" fmla="*/ 0 w 604"/>
                <a:gd name="T5" fmla="*/ 788 h 903"/>
                <a:gd name="T6" fmla="*/ 456 w 604"/>
                <a:gd name="T7" fmla="*/ 750 h 903"/>
                <a:gd name="T8" fmla="*/ 496 w 604"/>
                <a:gd name="T9" fmla="*/ 0 h 90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04" h="903">
                  <a:moveTo>
                    <a:pt x="496" y="0"/>
                  </a:moveTo>
                  <a:lnTo>
                    <a:pt x="604" y="903"/>
                  </a:lnTo>
                  <a:lnTo>
                    <a:pt x="0" y="788"/>
                  </a:lnTo>
                  <a:lnTo>
                    <a:pt x="456" y="750"/>
                  </a:lnTo>
                  <a:lnTo>
                    <a:pt x="496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alpha val="65999"/>
                  </a:schemeClr>
                </a:gs>
                <a:gs pos="100000">
                  <a:srgbClr val="000099">
                    <a:alpha val="67000"/>
                  </a:srgb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pt-BR"/>
            </a:p>
          </p:txBody>
        </p:sp>
        <p:grpSp>
          <p:nvGrpSpPr>
            <p:cNvPr id="88" name="Group 47"/>
            <p:cNvGrpSpPr>
              <a:grpSpLocks/>
            </p:cNvGrpSpPr>
            <p:nvPr/>
          </p:nvGrpSpPr>
          <p:grpSpPr bwMode="auto">
            <a:xfrm>
              <a:off x="651" y="681"/>
              <a:ext cx="501" cy="828"/>
              <a:chOff x="569" y="2954"/>
              <a:chExt cx="501" cy="828"/>
            </a:xfrm>
          </p:grpSpPr>
          <p:sp>
            <p:nvSpPr>
              <p:cNvPr id="89" name="Rectangle 48"/>
              <p:cNvSpPr>
                <a:spLocks noChangeArrowheads="1"/>
              </p:cNvSpPr>
              <p:nvPr/>
            </p:nvSpPr>
            <p:spPr bwMode="auto">
              <a:xfrm>
                <a:off x="576" y="2973"/>
                <a:ext cx="493" cy="79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90" name="Text Box 49"/>
              <p:cNvSpPr txBox="1">
                <a:spLocks noChangeArrowheads="1"/>
              </p:cNvSpPr>
              <p:nvPr/>
            </p:nvSpPr>
            <p:spPr bwMode="auto">
              <a:xfrm>
                <a:off x="593" y="2954"/>
                <a:ext cx="477" cy="82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>
                  <a:defRPr/>
                </a:pPr>
                <a:r>
                  <a:rPr lang="en-US" sz="1600" dirty="0" smtClean="0"/>
                  <a:t>DHCP</a:t>
                </a:r>
              </a:p>
              <a:p>
                <a:pPr algn="ctr">
                  <a:defRPr/>
                </a:pPr>
                <a:r>
                  <a:rPr lang="en-US" sz="1600" dirty="0" smtClean="0"/>
                  <a:t>UDP</a:t>
                </a:r>
              </a:p>
              <a:p>
                <a:pPr algn="ctr">
                  <a:defRPr/>
                </a:pPr>
                <a:r>
                  <a:rPr lang="en-US" sz="1600" dirty="0" smtClean="0"/>
                  <a:t>IP</a:t>
                </a:r>
              </a:p>
              <a:p>
                <a:pPr algn="ctr">
                  <a:defRPr/>
                </a:pPr>
                <a:r>
                  <a:rPr lang="en-US" sz="1600" dirty="0" smtClean="0"/>
                  <a:t>Eth</a:t>
                </a:r>
              </a:p>
              <a:p>
                <a:pPr algn="ctr">
                  <a:defRPr/>
                </a:pPr>
                <a:r>
                  <a:rPr lang="en-US" sz="1600" dirty="0" err="1" smtClean="0"/>
                  <a:t>Física</a:t>
                </a:r>
                <a:endParaRPr lang="en-US" sz="1600" dirty="0" smtClean="0"/>
              </a:p>
            </p:txBody>
          </p:sp>
          <p:sp>
            <p:nvSpPr>
              <p:cNvPr id="91" name="Line 50"/>
              <p:cNvSpPr>
                <a:spLocks noChangeShapeType="1"/>
              </p:cNvSpPr>
              <p:nvPr/>
            </p:nvSpPr>
            <p:spPr bwMode="auto">
              <a:xfrm>
                <a:off x="578" y="3130"/>
                <a:ext cx="48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92" name="Line 51"/>
              <p:cNvSpPr>
                <a:spLocks noChangeShapeType="1"/>
              </p:cNvSpPr>
              <p:nvPr/>
            </p:nvSpPr>
            <p:spPr bwMode="auto">
              <a:xfrm>
                <a:off x="575" y="3289"/>
                <a:ext cx="48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93" name="Line 52"/>
              <p:cNvSpPr>
                <a:spLocks noChangeShapeType="1"/>
              </p:cNvSpPr>
              <p:nvPr/>
            </p:nvSpPr>
            <p:spPr bwMode="auto">
              <a:xfrm>
                <a:off x="572" y="3448"/>
                <a:ext cx="48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94" name="Line 53"/>
              <p:cNvSpPr>
                <a:spLocks noChangeShapeType="1"/>
              </p:cNvSpPr>
              <p:nvPr/>
            </p:nvSpPr>
            <p:spPr bwMode="auto">
              <a:xfrm>
                <a:off x="569" y="3607"/>
                <a:ext cx="48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</p:grpSp>
      </p:grpSp>
      <p:grpSp>
        <p:nvGrpSpPr>
          <p:cNvPr id="95" name="Group 54"/>
          <p:cNvGrpSpPr>
            <a:grpSpLocks/>
          </p:cNvGrpSpPr>
          <p:nvPr/>
        </p:nvGrpSpPr>
        <p:grpSpPr bwMode="auto">
          <a:xfrm>
            <a:off x="520700" y="1790229"/>
            <a:ext cx="544513" cy="244475"/>
            <a:chOff x="844" y="3337"/>
            <a:chExt cx="343" cy="154"/>
          </a:xfrm>
        </p:grpSpPr>
        <p:sp>
          <p:nvSpPr>
            <p:cNvPr id="96" name="Rectangle 55"/>
            <p:cNvSpPr>
              <a:spLocks noChangeArrowheads="1"/>
            </p:cNvSpPr>
            <p:nvPr/>
          </p:nvSpPr>
          <p:spPr bwMode="auto">
            <a:xfrm>
              <a:off x="889" y="3370"/>
              <a:ext cx="245" cy="86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7" name="Text Box 56"/>
            <p:cNvSpPr txBox="1">
              <a:spLocks noChangeArrowheads="1"/>
            </p:cNvSpPr>
            <p:nvPr/>
          </p:nvSpPr>
          <p:spPr bwMode="auto">
            <a:xfrm>
              <a:off x="844" y="3337"/>
              <a:ext cx="343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000" smtClean="0">
                  <a:solidFill>
                    <a:schemeClr val="bg1"/>
                  </a:solidFill>
                </a:rPr>
                <a:t>DHCP</a:t>
              </a:r>
            </a:p>
          </p:txBody>
        </p:sp>
      </p:grpSp>
      <p:grpSp>
        <p:nvGrpSpPr>
          <p:cNvPr id="98" name="Group 57"/>
          <p:cNvGrpSpPr>
            <a:grpSpLocks/>
          </p:cNvGrpSpPr>
          <p:nvPr/>
        </p:nvGrpSpPr>
        <p:grpSpPr bwMode="auto">
          <a:xfrm>
            <a:off x="66675" y="1809279"/>
            <a:ext cx="1081088" cy="1166813"/>
            <a:chOff x="42" y="744"/>
            <a:chExt cx="681" cy="735"/>
          </a:xfrm>
        </p:grpSpPr>
        <p:grpSp>
          <p:nvGrpSpPr>
            <p:cNvPr id="99" name="Group 58"/>
            <p:cNvGrpSpPr>
              <a:grpSpLocks/>
            </p:cNvGrpSpPr>
            <p:nvPr/>
          </p:nvGrpSpPr>
          <p:grpSpPr bwMode="auto">
            <a:xfrm>
              <a:off x="42" y="886"/>
              <a:ext cx="681" cy="468"/>
              <a:chOff x="42" y="886"/>
              <a:chExt cx="681" cy="468"/>
            </a:xfrm>
          </p:grpSpPr>
          <p:grpSp>
            <p:nvGrpSpPr>
              <p:cNvPr id="101" name="Group 59"/>
              <p:cNvGrpSpPr>
                <a:grpSpLocks/>
              </p:cNvGrpSpPr>
              <p:nvPr/>
            </p:nvGrpSpPr>
            <p:grpSpPr bwMode="auto">
              <a:xfrm>
                <a:off x="278" y="886"/>
                <a:ext cx="397" cy="154"/>
                <a:chOff x="740" y="3209"/>
                <a:chExt cx="397" cy="154"/>
              </a:xfrm>
            </p:grpSpPr>
            <p:grpSp>
              <p:nvGrpSpPr>
                <p:cNvPr id="126" name="Group 60"/>
                <p:cNvGrpSpPr>
                  <a:grpSpLocks/>
                </p:cNvGrpSpPr>
                <p:nvPr/>
              </p:nvGrpSpPr>
              <p:grpSpPr bwMode="auto">
                <a:xfrm>
                  <a:off x="794" y="3209"/>
                  <a:ext cx="343" cy="154"/>
                  <a:chOff x="844" y="3337"/>
                  <a:chExt cx="343" cy="154"/>
                </a:xfrm>
              </p:grpSpPr>
              <p:sp>
                <p:nvSpPr>
                  <p:cNvPr id="129" name="Rectangle 61"/>
                  <p:cNvSpPr>
                    <a:spLocks noChangeArrowheads="1"/>
                  </p:cNvSpPr>
                  <p:nvPr/>
                </p:nvSpPr>
                <p:spPr bwMode="auto">
                  <a:xfrm>
                    <a:off x="889" y="3370"/>
                    <a:ext cx="245" cy="86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latin typeface="Arial" charset="0"/>
                      <a:ea typeface="ＭＳ Ｐゴシック" charset="0"/>
                    </a:endParaRPr>
                  </a:p>
                </p:txBody>
              </p:sp>
              <p:sp>
                <p:nvSpPr>
                  <p:cNvPr id="130" name="Text Box 6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44" y="3337"/>
                    <a:ext cx="343" cy="154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9pPr>
                  </a:lstStyle>
                  <a:p>
                    <a:pPr>
                      <a:defRPr/>
                    </a:pPr>
                    <a:r>
                      <a:rPr lang="en-US" sz="1000" smtClean="0">
                        <a:solidFill>
                          <a:schemeClr val="bg1"/>
                        </a:solidFill>
                      </a:rPr>
                      <a:t>DHCP</a:t>
                    </a:r>
                  </a:p>
                </p:txBody>
              </p:sp>
            </p:grpSp>
            <p:sp>
              <p:nvSpPr>
                <p:cNvPr id="127" name="Rectangle 63"/>
                <p:cNvSpPr>
                  <a:spLocks noChangeArrowheads="1"/>
                </p:cNvSpPr>
                <p:nvPr/>
              </p:nvSpPr>
              <p:spPr bwMode="auto">
                <a:xfrm>
                  <a:off x="750" y="3244"/>
                  <a:ext cx="88" cy="8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128" name="Rectangle 64"/>
                <p:cNvSpPr>
                  <a:spLocks noChangeArrowheads="1"/>
                </p:cNvSpPr>
                <p:nvPr/>
              </p:nvSpPr>
              <p:spPr bwMode="auto">
                <a:xfrm>
                  <a:off x="740" y="3238"/>
                  <a:ext cx="354" cy="94"/>
                </a:xfrm>
                <a:prstGeom prst="rect">
                  <a:avLst/>
                </a:prstGeom>
                <a:noFill/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</p:grpSp>
          <p:grpSp>
            <p:nvGrpSpPr>
              <p:cNvPr id="102" name="Group 65"/>
              <p:cNvGrpSpPr>
                <a:grpSpLocks/>
              </p:cNvGrpSpPr>
              <p:nvPr/>
            </p:nvGrpSpPr>
            <p:grpSpPr bwMode="auto">
              <a:xfrm>
                <a:off x="278" y="1034"/>
                <a:ext cx="397" cy="154"/>
                <a:chOff x="836" y="3305"/>
                <a:chExt cx="397" cy="154"/>
              </a:xfrm>
            </p:grpSpPr>
            <p:grpSp>
              <p:nvGrpSpPr>
                <p:cNvPr id="120" name="Group 66"/>
                <p:cNvGrpSpPr>
                  <a:grpSpLocks/>
                </p:cNvGrpSpPr>
                <p:nvPr/>
              </p:nvGrpSpPr>
              <p:grpSpPr bwMode="auto">
                <a:xfrm>
                  <a:off x="890" y="3305"/>
                  <a:ext cx="343" cy="154"/>
                  <a:chOff x="844" y="3337"/>
                  <a:chExt cx="343" cy="154"/>
                </a:xfrm>
              </p:grpSpPr>
              <p:sp>
                <p:nvSpPr>
                  <p:cNvPr id="124" name="Rectangle 67"/>
                  <p:cNvSpPr>
                    <a:spLocks noChangeArrowheads="1"/>
                  </p:cNvSpPr>
                  <p:nvPr/>
                </p:nvSpPr>
                <p:spPr bwMode="auto">
                  <a:xfrm>
                    <a:off x="889" y="3370"/>
                    <a:ext cx="245" cy="86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latin typeface="Arial" charset="0"/>
                      <a:ea typeface="ＭＳ Ｐゴシック" charset="0"/>
                    </a:endParaRPr>
                  </a:p>
                </p:txBody>
              </p:sp>
              <p:sp>
                <p:nvSpPr>
                  <p:cNvPr id="125" name="Text Box 6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44" y="3337"/>
                    <a:ext cx="343" cy="154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9pPr>
                  </a:lstStyle>
                  <a:p>
                    <a:pPr>
                      <a:defRPr/>
                    </a:pPr>
                    <a:r>
                      <a:rPr lang="en-US" sz="1000" smtClean="0">
                        <a:solidFill>
                          <a:schemeClr val="bg1"/>
                        </a:solidFill>
                      </a:rPr>
                      <a:t>DHCP</a:t>
                    </a:r>
                  </a:p>
                </p:txBody>
              </p:sp>
            </p:grpSp>
            <p:grpSp>
              <p:nvGrpSpPr>
                <p:cNvPr id="121" name="Group 69"/>
                <p:cNvGrpSpPr>
                  <a:grpSpLocks/>
                </p:cNvGrpSpPr>
                <p:nvPr/>
              </p:nvGrpSpPr>
              <p:grpSpPr bwMode="auto">
                <a:xfrm>
                  <a:off x="836" y="3334"/>
                  <a:ext cx="354" cy="94"/>
                  <a:chOff x="836" y="3334"/>
                  <a:chExt cx="354" cy="94"/>
                </a:xfrm>
              </p:grpSpPr>
              <p:sp>
                <p:nvSpPr>
                  <p:cNvPr id="122" name="Rectangle 70"/>
                  <p:cNvSpPr>
                    <a:spLocks noChangeArrowheads="1"/>
                  </p:cNvSpPr>
                  <p:nvPr/>
                </p:nvSpPr>
                <p:spPr bwMode="auto">
                  <a:xfrm>
                    <a:off x="846" y="3340"/>
                    <a:ext cx="88" cy="82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latin typeface="Arial" charset="0"/>
                      <a:ea typeface="ＭＳ Ｐゴシック" charset="0"/>
                    </a:endParaRPr>
                  </a:p>
                </p:txBody>
              </p:sp>
              <p:sp>
                <p:nvSpPr>
                  <p:cNvPr id="123" name="Rectangle 71"/>
                  <p:cNvSpPr>
                    <a:spLocks noChangeArrowheads="1"/>
                  </p:cNvSpPr>
                  <p:nvPr/>
                </p:nvSpPr>
                <p:spPr bwMode="auto">
                  <a:xfrm>
                    <a:off x="836" y="3334"/>
                    <a:ext cx="354" cy="94"/>
                  </a:xfrm>
                  <a:prstGeom prst="rect">
                    <a:avLst/>
                  </a:prstGeom>
                  <a:noFill/>
                  <a:ln w="9525">
                    <a:solidFill>
                      <a:schemeClr val="accent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latin typeface="Arial" charset="0"/>
                      <a:ea typeface="ＭＳ Ｐゴシック" charset="0"/>
                    </a:endParaRPr>
                  </a:p>
                </p:txBody>
              </p:sp>
            </p:grpSp>
          </p:grpSp>
          <p:grpSp>
            <p:nvGrpSpPr>
              <p:cNvPr id="103" name="Group 72"/>
              <p:cNvGrpSpPr>
                <a:grpSpLocks/>
              </p:cNvGrpSpPr>
              <p:nvPr/>
            </p:nvGrpSpPr>
            <p:grpSpPr bwMode="auto">
              <a:xfrm>
                <a:off x="165" y="1054"/>
                <a:ext cx="480" cy="112"/>
                <a:chOff x="627" y="3377"/>
                <a:chExt cx="480" cy="112"/>
              </a:xfrm>
            </p:grpSpPr>
            <p:sp>
              <p:nvSpPr>
                <p:cNvPr id="118" name="Rectangle 73"/>
                <p:cNvSpPr>
                  <a:spLocks noChangeArrowheads="1"/>
                </p:cNvSpPr>
                <p:nvPr/>
              </p:nvSpPr>
              <p:spPr bwMode="auto">
                <a:xfrm>
                  <a:off x="636" y="3388"/>
                  <a:ext cx="96" cy="93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119" name="Rectangle 74"/>
                <p:cNvSpPr>
                  <a:spLocks noChangeArrowheads="1"/>
                </p:cNvSpPr>
                <p:nvPr/>
              </p:nvSpPr>
              <p:spPr bwMode="auto">
                <a:xfrm>
                  <a:off x="627" y="3377"/>
                  <a:ext cx="480" cy="112"/>
                </a:xfrm>
                <a:prstGeom prst="rect">
                  <a:avLst/>
                </a:prstGeom>
                <a:noFill/>
                <a:ln w="9525">
                  <a:solidFill>
                    <a:schemeClr val="accent2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</p:grpSp>
          <p:grpSp>
            <p:nvGrpSpPr>
              <p:cNvPr id="104" name="Group 75"/>
              <p:cNvGrpSpPr>
                <a:grpSpLocks/>
              </p:cNvGrpSpPr>
              <p:nvPr/>
            </p:nvGrpSpPr>
            <p:grpSpPr bwMode="auto">
              <a:xfrm>
                <a:off x="42" y="1200"/>
                <a:ext cx="681" cy="154"/>
                <a:chOff x="504" y="3523"/>
                <a:chExt cx="681" cy="154"/>
              </a:xfrm>
            </p:grpSpPr>
            <p:grpSp>
              <p:nvGrpSpPr>
                <p:cNvPr id="105" name="Group 76"/>
                <p:cNvGrpSpPr>
                  <a:grpSpLocks/>
                </p:cNvGrpSpPr>
                <p:nvPr/>
              </p:nvGrpSpPr>
              <p:grpSpPr bwMode="auto">
                <a:xfrm>
                  <a:off x="623" y="3523"/>
                  <a:ext cx="510" cy="154"/>
                  <a:chOff x="723" y="3453"/>
                  <a:chExt cx="510" cy="154"/>
                </a:xfrm>
              </p:grpSpPr>
              <p:grpSp>
                <p:nvGrpSpPr>
                  <p:cNvPr id="109" name="Group 77"/>
                  <p:cNvGrpSpPr>
                    <a:grpSpLocks/>
                  </p:cNvGrpSpPr>
                  <p:nvPr/>
                </p:nvGrpSpPr>
                <p:grpSpPr bwMode="auto">
                  <a:xfrm>
                    <a:off x="836" y="3453"/>
                    <a:ext cx="397" cy="154"/>
                    <a:chOff x="836" y="3305"/>
                    <a:chExt cx="397" cy="154"/>
                  </a:xfrm>
                </p:grpSpPr>
                <p:grpSp>
                  <p:nvGrpSpPr>
                    <p:cNvPr id="112" name="Group 7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890" y="3305"/>
                      <a:ext cx="343" cy="154"/>
                      <a:chOff x="844" y="3337"/>
                      <a:chExt cx="343" cy="154"/>
                    </a:xfrm>
                  </p:grpSpPr>
                  <p:sp>
                    <p:nvSpPr>
                      <p:cNvPr id="116" name="Rectangle 7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89" y="3370"/>
                        <a:ext cx="245" cy="86"/>
                      </a:xfrm>
                      <a:prstGeom prst="rect">
                        <a:avLst/>
                      </a:prstGeom>
                      <a:solidFill>
                        <a:srgbClr val="FF0000"/>
                      </a:solidFill>
                      <a:ln w="9525">
                        <a:solidFill>
                          <a:schemeClr val="bg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en-US">
                          <a:latin typeface="Arial" charset="0"/>
                          <a:ea typeface="ＭＳ Ｐゴシック" charset="0"/>
                        </a:endParaRPr>
                      </a:p>
                    </p:txBody>
                  </p:sp>
                  <p:sp>
                    <p:nvSpPr>
                      <p:cNvPr id="117" name="Text Box 80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844" y="3337"/>
                        <a:ext cx="343" cy="15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>
                        <a:spAutoFit/>
                      </a:bodyPr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charset="0"/>
                            <a:ea typeface="ＭＳ Ｐゴシック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charset="0"/>
                            <a:ea typeface="ＭＳ Ｐゴシック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charset="0"/>
                            <a:ea typeface="ＭＳ Ｐゴシック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charset="0"/>
                            <a:ea typeface="ＭＳ Ｐゴシック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charset="0"/>
                            <a:ea typeface="ＭＳ Ｐゴシック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charset="0"/>
                            <a:ea typeface="ＭＳ Ｐゴシック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charset="0"/>
                            <a:ea typeface="ＭＳ Ｐゴシック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charset="0"/>
                            <a:ea typeface="ＭＳ Ｐゴシック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charset="0"/>
                            <a:ea typeface="ＭＳ Ｐゴシック" charset="0"/>
                          </a:defRPr>
                        </a:lvl9pPr>
                      </a:lstStyle>
                      <a:p>
                        <a:pPr>
                          <a:defRPr/>
                        </a:pPr>
                        <a:r>
                          <a:rPr lang="en-US" sz="1000" smtClean="0">
                            <a:solidFill>
                              <a:schemeClr val="bg1"/>
                            </a:solidFill>
                          </a:rPr>
                          <a:t>DHCP</a:t>
                        </a:r>
                      </a:p>
                    </p:txBody>
                  </p:sp>
                </p:grpSp>
                <p:grpSp>
                  <p:nvGrpSpPr>
                    <p:cNvPr id="113" name="Group 8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836" y="3334"/>
                      <a:ext cx="354" cy="94"/>
                      <a:chOff x="836" y="3334"/>
                      <a:chExt cx="354" cy="94"/>
                    </a:xfrm>
                  </p:grpSpPr>
                  <p:sp>
                    <p:nvSpPr>
                      <p:cNvPr id="114" name="Rectangle 8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46" y="3340"/>
                        <a:ext cx="88" cy="82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 w="9525">
                        <a:solidFill>
                          <a:schemeClr val="bg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en-US">
                          <a:latin typeface="Arial" charset="0"/>
                          <a:ea typeface="ＭＳ Ｐゴシック" charset="0"/>
                        </a:endParaRPr>
                      </a:p>
                    </p:txBody>
                  </p:sp>
                  <p:sp>
                    <p:nvSpPr>
                      <p:cNvPr id="115" name="Rectangle 8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36" y="3334"/>
                        <a:ext cx="354" cy="94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accent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en-US">
                          <a:latin typeface="Arial" charset="0"/>
                          <a:ea typeface="ＭＳ Ｐゴシック" charset="0"/>
                        </a:endParaRPr>
                      </a:p>
                    </p:txBody>
                  </p:sp>
                </p:grpSp>
              </p:grpSp>
              <p:sp>
                <p:nvSpPr>
                  <p:cNvPr id="110" name="Rectangle 84"/>
                  <p:cNvSpPr>
                    <a:spLocks noChangeArrowheads="1"/>
                  </p:cNvSpPr>
                  <p:nvPr/>
                </p:nvSpPr>
                <p:spPr bwMode="auto">
                  <a:xfrm>
                    <a:off x="732" y="3484"/>
                    <a:ext cx="96" cy="93"/>
                  </a:xfrm>
                  <a:prstGeom prst="rect">
                    <a:avLst/>
                  </a:prstGeom>
                  <a:solidFill>
                    <a:schemeClr val="accent2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latin typeface="Arial" charset="0"/>
                      <a:ea typeface="ＭＳ Ｐゴシック" charset="0"/>
                    </a:endParaRPr>
                  </a:p>
                </p:txBody>
              </p:sp>
              <p:sp>
                <p:nvSpPr>
                  <p:cNvPr id="111" name="Rectangle 85"/>
                  <p:cNvSpPr>
                    <a:spLocks noChangeArrowheads="1"/>
                  </p:cNvSpPr>
                  <p:nvPr/>
                </p:nvSpPr>
                <p:spPr bwMode="auto">
                  <a:xfrm>
                    <a:off x="723" y="3473"/>
                    <a:ext cx="480" cy="112"/>
                  </a:xfrm>
                  <a:prstGeom prst="rect">
                    <a:avLst/>
                  </a:prstGeom>
                  <a:noFill/>
                  <a:ln w="9525">
                    <a:solidFill>
                      <a:schemeClr val="accent2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latin typeface="Arial" charset="0"/>
                      <a:ea typeface="ＭＳ Ｐゴシック" charset="0"/>
                    </a:endParaRPr>
                  </a:p>
                </p:txBody>
              </p:sp>
            </p:grpSp>
            <p:sp>
              <p:nvSpPr>
                <p:cNvPr id="106" name="Rectangle 86"/>
                <p:cNvSpPr>
                  <a:spLocks noChangeArrowheads="1"/>
                </p:cNvSpPr>
                <p:nvPr/>
              </p:nvSpPr>
              <p:spPr bwMode="auto">
                <a:xfrm>
                  <a:off x="517" y="3545"/>
                  <a:ext cx="94" cy="108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107" name="Rectangle 87"/>
                <p:cNvSpPr>
                  <a:spLocks noChangeArrowheads="1"/>
                </p:cNvSpPr>
                <p:nvPr/>
              </p:nvSpPr>
              <p:spPr bwMode="auto">
                <a:xfrm>
                  <a:off x="1115" y="3544"/>
                  <a:ext cx="60" cy="108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108" name="Rectangle 88"/>
                <p:cNvSpPr>
                  <a:spLocks noChangeArrowheads="1"/>
                </p:cNvSpPr>
                <p:nvPr/>
              </p:nvSpPr>
              <p:spPr bwMode="auto">
                <a:xfrm>
                  <a:off x="504" y="3529"/>
                  <a:ext cx="681" cy="138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</p:grpSp>
        </p:grpSp>
        <p:sp>
          <p:nvSpPr>
            <p:cNvPr id="100" name="AutoShape 89"/>
            <p:cNvSpPr>
              <a:spLocks noChangeArrowheads="1"/>
            </p:cNvSpPr>
            <p:nvPr/>
          </p:nvSpPr>
          <p:spPr bwMode="auto">
            <a:xfrm>
              <a:off x="384" y="744"/>
              <a:ext cx="240" cy="735"/>
            </a:xfrm>
            <a:prstGeom prst="downArrow">
              <a:avLst>
                <a:gd name="adj1" fmla="val 54167"/>
                <a:gd name="adj2" fmla="val 49170"/>
              </a:avLst>
            </a:prstGeom>
            <a:gradFill rotWithShape="1">
              <a:gsLst>
                <a:gs pos="0">
                  <a:srgbClr val="FF0000">
                    <a:alpha val="25000"/>
                  </a:srgbClr>
                </a:gs>
                <a:gs pos="100000">
                  <a:srgbClr val="FF0000">
                    <a:alpha val="2500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131" name="Group 90"/>
          <p:cNvGrpSpPr>
            <a:grpSpLocks/>
          </p:cNvGrpSpPr>
          <p:nvPr/>
        </p:nvGrpSpPr>
        <p:grpSpPr bwMode="auto">
          <a:xfrm>
            <a:off x="650875" y="3017367"/>
            <a:ext cx="1081088" cy="244475"/>
            <a:chOff x="504" y="3523"/>
            <a:chExt cx="681" cy="154"/>
          </a:xfrm>
        </p:grpSpPr>
        <p:grpSp>
          <p:nvGrpSpPr>
            <p:cNvPr id="132" name="Group 91"/>
            <p:cNvGrpSpPr>
              <a:grpSpLocks/>
            </p:cNvGrpSpPr>
            <p:nvPr/>
          </p:nvGrpSpPr>
          <p:grpSpPr bwMode="auto">
            <a:xfrm>
              <a:off x="623" y="3523"/>
              <a:ext cx="510" cy="154"/>
              <a:chOff x="723" y="3453"/>
              <a:chExt cx="510" cy="154"/>
            </a:xfrm>
          </p:grpSpPr>
          <p:grpSp>
            <p:nvGrpSpPr>
              <p:cNvPr id="136" name="Group 92"/>
              <p:cNvGrpSpPr>
                <a:grpSpLocks/>
              </p:cNvGrpSpPr>
              <p:nvPr/>
            </p:nvGrpSpPr>
            <p:grpSpPr bwMode="auto">
              <a:xfrm>
                <a:off x="836" y="3453"/>
                <a:ext cx="397" cy="154"/>
                <a:chOff x="836" y="3305"/>
                <a:chExt cx="397" cy="154"/>
              </a:xfrm>
            </p:grpSpPr>
            <p:grpSp>
              <p:nvGrpSpPr>
                <p:cNvPr id="139" name="Group 93"/>
                <p:cNvGrpSpPr>
                  <a:grpSpLocks/>
                </p:cNvGrpSpPr>
                <p:nvPr/>
              </p:nvGrpSpPr>
              <p:grpSpPr bwMode="auto">
                <a:xfrm>
                  <a:off x="890" y="3305"/>
                  <a:ext cx="343" cy="154"/>
                  <a:chOff x="844" y="3337"/>
                  <a:chExt cx="343" cy="154"/>
                </a:xfrm>
              </p:grpSpPr>
              <p:sp>
                <p:nvSpPr>
                  <p:cNvPr id="143" name="Rectangle 94"/>
                  <p:cNvSpPr>
                    <a:spLocks noChangeArrowheads="1"/>
                  </p:cNvSpPr>
                  <p:nvPr/>
                </p:nvSpPr>
                <p:spPr bwMode="auto">
                  <a:xfrm>
                    <a:off x="889" y="3370"/>
                    <a:ext cx="245" cy="86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latin typeface="Arial" charset="0"/>
                      <a:ea typeface="ＭＳ Ｐゴシック" charset="0"/>
                    </a:endParaRPr>
                  </a:p>
                </p:txBody>
              </p:sp>
              <p:sp>
                <p:nvSpPr>
                  <p:cNvPr id="144" name="Text Box 9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44" y="3337"/>
                    <a:ext cx="343" cy="154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9pPr>
                  </a:lstStyle>
                  <a:p>
                    <a:pPr>
                      <a:defRPr/>
                    </a:pPr>
                    <a:r>
                      <a:rPr lang="en-US" sz="1000" smtClean="0">
                        <a:solidFill>
                          <a:schemeClr val="bg1"/>
                        </a:solidFill>
                      </a:rPr>
                      <a:t>DHCP</a:t>
                    </a:r>
                  </a:p>
                </p:txBody>
              </p:sp>
            </p:grpSp>
            <p:grpSp>
              <p:nvGrpSpPr>
                <p:cNvPr id="140" name="Group 96"/>
                <p:cNvGrpSpPr>
                  <a:grpSpLocks/>
                </p:cNvGrpSpPr>
                <p:nvPr/>
              </p:nvGrpSpPr>
              <p:grpSpPr bwMode="auto">
                <a:xfrm>
                  <a:off x="836" y="3334"/>
                  <a:ext cx="354" cy="94"/>
                  <a:chOff x="836" y="3334"/>
                  <a:chExt cx="354" cy="94"/>
                </a:xfrm>
              </p:grpSpPr>
              <p:sp>
                <p:nvSpPr>
                  <p:cNvPr id="141" name="Rectangle 97"/>
                  <p:cNvSpPr>
                    <a:spLocks noChangeArrowheads="1"/>
                  </p:cNvSpPr>
                  <p:nvPr/>
                </p:nvSpPr>
                <p:spPr bwMode="auto">
                  <a:xfrm>
                    <a:off x="846" y="3340"/>
                    <a:ext cx="88" cy="82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latin typeface="Arial" charset="0"/>
                      <a:ea typeface="ＭＳ Ｐゴシック" charset="0"/>
                    </a:endParaRPr>
                  </a:p>
                </p:txBody>
              </p:sp>
              <p:sp>
                <p:nvSpPr>
                  <p:cNvPr id="142" name="Rectangle 98"/>
                  <p:cNvSpPr>
                    <a:spLocks noChangeArrowheads="1"/>
                  </p:cNvSpPr>
                  <p:nvPr/>
                </p:nvSpPr>
                <p:spPr bwMode="auto">
                  <a:xfrm>
                    <a:off x="836" y="3334"/>
                    <a:ext cx="354" cy="94"/>
                  </a:xfrm>
                  <a:prstGeom prst="rect">
                    <a:avLst/>
                  </a:prstGeom>
                  <a:noFill/>
                  <a:ln w="9525">
                    <a:solidFill>
                      <a:schemeClr val="accent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latin typeface="Arial" charset="0"/>
                      <a:ea typeface="ＭＳ Ｐゴシック" charset="0"/>
                    </a:endParaRPr>
                  </a:p>
                </p:txBody>
              </p:sp>
            </p:grpSp>
          </p:grpSp>
          <p:sp>
            <p:nvSpPr>
              <p:cNvPr id="137" name="Rectangle 99"/>
              <p:cNvSpPr>
                <a:spLocks noChangeArrowheads="1"/>
              </p:cNvSpPr>
              <p:nvPr/>
            </p:nvSpPr>
            <p:spPr bwMode="auto">
              <a:xfrm>
                <a:off x="732" y="3484"/>
                <a:ext cx="96" cy="9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38" name="Rectangle 100"/>
              <p:cNvSpPr>
                <a:spLocks noChangeArrowheads="1"/>
              </p:cNvSpPr>
              <p:nvPr/>
            </p:nvSpPr>
            <p:spPr bwMode="auto">
              <a:xfrm>
                <a:off x="723" y="3473"/>
                <a:ext cx="480" cy="11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</p:grpSp>
        <p:sp>
          <p:nvSpPr>
            <p:cNvPr id="133" name="Rectangle 101"/>
            <p:cNvSpPr>
              <a:spLocks noChangeArrowheads="1"/>
            </p:cNvSpPr>
            <p:nvPr/>
          </p:nvSpPr>
          <p:spPr bwMode="auto">
            <a:xfrm>
              <a:off x="517" y="3545"/>
              <a:ext cx="94" cy="10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4" name="Rectangle 102"/>
            <p:cNvSpPr>
              <a:spLocks noChangeArrowheads="1"/>
            </p:cNvSpPr>
            <p:nvPr/>
          </p:nvSpPr>
          <p:spPr bwMode="auto">
            <a:xfrm>
              <a:off x="1115" y="3544"/>
              <a:ext cx="60" cy="10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5" name="Rectangle 103"/>
            <p:cNvSpPr>
              <a:spLocks noChangeArrowheads="1"/>
            </p:cNvSpPr>
            <p:nvPr/>
          </p:nvSpPr>
          <p:spPr bwMode="auto">
            <a:xfrm>
              <a:off x="504" y="3529"/>
              <a:ext cx="681" cy="13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145" name="Group 104"/>
          <p:cNvGrpSpPr>
            <a:grpSpLocks/>
          </p:cNvGrpSpPr>
          <p:nvPr/>
        </p:nvGrpSpPr>
        <p:grpSpPr bwMode="auto">
          <a:xfrm>
            <a:off x="1477963" y="3709517"/>
            <a:ext cx="1316037" cy="1314450"/>
            <a:chOff x="931" y="1941"/>
            <a:chExt cx="829" cy="828"/>
          </a:xfrm>
        </p:grpSpPr>
        <p:sp>
          <p:nvSpPr>
            <p:cNvPr id="146" name="Freeform 105"/>
            <p:cNvSpPr>
              <a:spLocks/>
            </p:cNvSpPr>
            <p:nvPr/>
          </p:nvSpPr>
          <p:spPr bwMode="auto">
            <a:xfrm>
              <a:off x="1424" y="1965"/>
              <a:ext cx="336" cy="801"/>
            </a:xfrm>
            <a:custGeom>
              <a:avLst/>
              <a:gdLst>
                <a:gd name="T0" fmla="*/ 1 w 551"/>
                <a:gd name="T1" fmla="*/ 0 h 801"/>
                <a:gd name="T2" fmla="*/ 46 w 551"/>
                <a:gd name="T3" fmla="*/ 402 h 801"/>
                <a:gd name="T4" fmla="*/ 1 w 551"/>
                <a:gd name="T5" fmla="*/ 801 h 801"/>
                <a:gd name="T6" fmla="*/ 1 w 551"/>
                <a:gd name="T7" fmla="*/ 535 h 801"/>
                <a:gd name="T8" fmla="*/ 0 w 551"/>
                <a:gd name="T9" fmla="*/ 371 h 801"/>
                <a:gd name="T10" fmla="*/ 1 w 551"/>
                <a:gd name="T11" fmla="*/ 0 h 8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51" h="801">
                  <a:moveTo>
                    <a:pt x="14" y="0"/>
                  </a:moveTo>
                  <a:lnTo>
                    <a:pt x="551" y="402"/>
                  </a:lnTo>
                  <a:lnTo>
                    <a:pt x="6" y="801"/>
                  </a:lnTo>
                  <a:lnTo>
                    <a:pt x="13" y="535"/>
                  </a:lnTo>
                  <a:lnTo>
                    <a:pt x="0" y="371"/>
                  </a:lnTo>
                  <a:lnTo>
                    <a:pt x="14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alpha val="64998"/>
                  </a:schemeClr>
                </a:gs>
                <a:gs pos="100000">
                  <a:srgbClr val="000099">
                    <a:alpha val="64998"/>
                  </a:srgb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pt-BR"/>
            </a:p>
          </p:txBody>
        </p:sp>
        <p:grpSp>
          <p:nvGrpSpPr>
            <p:cNvPr id="147" name="Group 106"/>
            <p:cNvGrpSpPr>
              <a:grpSpLocks/>
            </p:cNvGrpSpPr>
            <p:nvPr/>
          </p:nvGrpSpPr>
          <p:grpSpPr bwMode="auto">
            <a:xfrm>
              <a:off x="931" y="1941"/>
              <a:ext cx="501" cy="828"/>
              <a:chOff x="569" y="2954"/>
              <a:chExt cx="501" cy="828"/>
            </a:xfrm>
          </p:grpSpPr>
          <p:sp>
            <p:nvSpPr>
              <p:cNvPr id="148" name="Rectangle 107"/>
              <p:cNvSpPr>
                <a:spLocks noChangeArrowheads="1"/>
              </p:cNvSpPr>
              <p:nvPr/>
            </p:nvSpPr>
            <p:spPr bwMode="auto">
              <a:xfrm>
                <a:off x="576" y="2973"/>
                <a:ext cx="493" cy="79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49" name="Text Box 108"/>
              <p:cNvSpPr txBox="1">
                <a:spLocks noChangeArrowheads="1"/>
              </p:cNvSpPr>
              <p:nvPr/>
            </p:nvSpPr>
            <p:spPr bwMode="auto">
              <a:xfrm>
                <a:off x="593" y="2954"/>
                <a:ext cx="477" cy="82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>
                  <a:defRPr/>
                </a:pPr>
                <a:r>
                  <a:rPr lang="en-US" sz="1600" dirty="0" smtClean="0"/>
                  <a:t>DHCP</a:t>
                </a:r>
              </a:p>
              <a:p>
                <a:pPr algn="ctr">
                  <a:defRPr/>
                </a:pPr>
                <a:r>
                  <a:rPr lang="en-US" sz="1600" dirty="0" smtClean="0"/>
                  <a:t>UDP</a:t>
                </a:r>
              </a:p>
              <a:p>
                <a:pPr algn="ctr">
                  <a:defRPr/>
                </a:pPr>
                <a:r>
                  <a:rPr lang="en-US" sz="1600" dirty="0" smtClean="0"/>
                  <a:t>IP</a:t>
                </a:r>
              </a:p>
              <a:p>
                <a:pPr algn="ctr">
                  <a:defRPr/>
                </a:pPr>
                <a:r>
                  <a:rPr lang="en-US" sz="1600" dirty="0" smtClean="0"/>
                  <a:t>Eth</a:t>
                </a:r>
              </a:p>
              <a:p>
                <a:pPr algn="ctr">
                  <a:defRPr/>
                </a:pPr>
                <a:r>
                  <a:rPr lang="en-US" sz="1600" dirty="0" err="1" smtClean="0"/>
                  <a:t>Física</a:t>
                </a:r>
                <a:endParaRPr lang="en-US" sz="1600" dirty="0" smtClean="0"/>
              </a:p>
            </p:txBody>
          </p:sp>
          <p:sp>
            <p:nvSpPr>
              <p:cNvPr id="150" name="Line 109"/>
              <p:cNvSpPr>
                <a:spLocks noChangeShapeType="1"/>
              </p:cNvSpPr>
              <p:nvPr/>
            </p:nvSpPr>
            <p:spPr bwMode="auto">
              <a:xfrm>
                <a:off x="578" y="3130"/>
                <a:ext cx="48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51" name="Line 110"/>
              <p:cNvSpPr>
                <a:spLocks noChangeShapeType="1"/>
              </p:cNvSpPr>
              <p:nvPr/>
            </p:nvSpPr>
            <p:spPr bwMode="auto">
              <a:xfrm>
                <a:off x="575" y="3289"/>
                <a:ext cx="48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52" name="Line 111"/>
              <p:cNvSpPr>
                <a:spLocks noChangeShapeType="1"/>
              </p:cNvSpPr>
              <p:nvPr/>
            </p:nvSpPr>
            <p:spPr bwMode="auto">
              <a:xfrm>
                <a:off x="572" y="3448"/>
                <a:ext cx="48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53" name="Line 112"/>
              <p:cNvSpPr>
                <a:spLocks noChangeShapeType="1"/>
              </p:cNvSpPr>
              <p:nvPr/>
            </p:nvSpPr>
            <p:spPr bwMode="auto">
              <a:xfrm>
                <a:off x="569" y="3607"/>
                <a:ext cx="48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</p:grpSp>
      </p:grpSp>
      <p:grpSp>
        <p:nvGrpSpPr>
          <p:cNvPr id="154" name="Group 113"/>
          <p:cNvGrpSpPr>
            <a:grpSpLocks/>
          </p:cNvGrpSpPr>
          <p:nvPr/>
        </p:nvGrpSpPr>
        <p:grpSpPr bwMode="auto">
          <a:xfrm>
            <a:off x="339725" y="3609504"/>
            <a:ext cx="1081088" cy="1217613"/>
            <a:chOff x="1404" y="3105"/>
            <a:chExt cx="681" cy="767"/>
          </a:xfrm>
        </p:grpSpPr>
        <p:grpSp>
          <p:nvGrpSpPr>
            <p:cNvPr id="155" name="Group 114"/>
            <p:cNvGrpSpPr>
              <a:grpSpLocks/>
            </p:cNvGrpSpPr>
            <p:nvPr/>
          </p:nvGrpSpPr>
          <p:grpSpPr bwMode="auto">
            <a:xfrm>
              <a:off x="1404" y="3355"/>
              <a:ext cx="681" cy="468"/>
              <a:chOff x="42" y="886"/>
              <a:chExt cx="681" cy="468"/>
            </a:xfrm>
          </p:grpSpPr>
          <p:grpSp>
            <p:nvGrpSpPr>
              <p:cNvPr id="160" name="Group 115"/>
              <p:cNvGrpSpPr>
                <a:grpSpLocks/>
              </p:cNvGrpSpPr>
              <p:nvPr/>
            </p:nvGrpSpPr>
            <p:grpSpPr bwMode="auto">
              <a:xfrm>
                <a:off x="278" y="886"/>
                <a:ext cx="397" cy="154"/>
                <a:chOff x="740" y="3209"/>
                <a:chExt cx="397" cy="154"/>
              </a:xfrm>
            </p:grpSpPr>
            <p:grpSp>
              <p:nvGrpSpPr>
                <p:cNvPr id="185" name="Group 116"/>
                <p:cNvGrpSpPr>
                  <a:grpSpLocks/>
                </p:cNvGrpSpPr>
                <p:nvPr/>
              </p:nvGrpSpPr>
              <p:grpSpPr bwMode="auto">
                <a:xfrm>
                  <a:off x="794" y="3209"/>
                  <a:ext cx="343" cy="154"/>
                  <a:chOff x="844" y="3337"/>
                  <a:chExt cx="343" cy="154"/>
                </a:xfrm>
              </p:grpSpPr>
              <p:sp>
                <p:nvSpPr>
                  <p:cNvPr id="188" name="Rectangle 117"/>
                  <p:cNvSpPr>
                    <a:spLocks noChangeArrowheads="1"/>
                  </p:cNvSpPr>
                  <p:nvPr/>
                </p:nvSpPr>
                <p:spPr bwMode="auto">
                  <a:xfrm>
                    <a:off x="889" y="3370"/>
                    <a:ext cx="245" cy="86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latin typeface="Arial" charset="0"/>
                      <a:ea typeface="ＭＳ Ｐゴシック" charset="0"/>
                    </a:endParaRPr>
                  </a:p>
                </p:txBody>
              </p:sp>
              <p:sp>
                <p:nvSpPr>
                  <p:cNvPr id="189" name="Text Box 11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44" y="3337"/>
                    <a:ext cx="343" cy="154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9pPr>
                  </a:lstStyle>
                  <a:p>
                    <a:pPr>
                      <a:defRPr/>
                    </a:pPr>
                    <a:r>
                      <a:rPr lang="en-US" sz="1000" smtClean="0">
                        <a:solidFill>
                          <a:schemeClr val="bg1"/>
                        </a:solidFill>
                      </a:rPr>
                      <a:t>DHCP</a:t>
                    </a:r>
                  </a:p>
                </p:txBody>
              </p:sp>
            </p:grpSp>
            <p:sp>
              <p:nvSpPr>
                <p:cNvPr id="186" name="Rectangle 119"/>
                <p:cNvSpPr>
                  <a:spLocks noChangeArrowheads="1"/>
                </p:cNvSpPr>
                <p:nvPr/>
              </p:nvSpPr>
              <p:spPr bwMode="auto">
                <a:xfrm>
                  <a:off x="750" y="3244"/>
                  <a:ext cx="88" cy="8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187" name="Rectangle 120"/>
                <p:cNvSpPr>
                  <a:spLocks noChangeArrowheads="1"/>
                </p:cNvSpPr>
                <p:nvPr/>
              </p:nvSpPr>
              <p:spPr bwMode="auto">
                <a:xfrm>
                  <a:off x="740" y="3238"/>
                  <a:ext cx="354" cy="94"/>
                </a:xfrm>
                <a:prstGeom prst="rect">
                  <a:avLst/>
                </a:prstGeom>
                <a:noFill/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</p:grpSp>
          <p:grpSp>
            <p:nvGrpSpPr>
              <p:cNvPr id="161" name="Group 121"/>
              <p:cNvGrpSpPr>
                <a:grpSpLocks/>
              </p:cNvGrpSpPr>
              <p:nvPr/>
            </p:nvGrpSpPr>
            <p:grpSpPr bwMode="auto">
              <a:xfrm>
                <a:off x="278" y="1034"/>
                <a:ext cx="397" cy="154"/>
                <a:chOff x="836" y="3305"/>
                <a:chExt cx="397" cy="154"/>
              </a:xfrm>
            </p:grpSpPr>
            <p:grpSp>
              <p:nvGrpSpPr>
                <p:cNvPr id="179" name="Group 122"/>
                <p:cNvGrpSpPr>
                  <a:grpSpLocks/>
                </p:cNvGrpSpPr>
                <p:nvPr/>
              </p:nvGrpSpPr>
              <p:grpSpPr bwMode="auto">
                <a:xfrm>
                  <a:off x="890" y="3305"/>
                  <a:ext cx="343" cy="154"/>
                  <a:chOff x="844" y="3337"/>
                  <a:chExt cx="343" cy="154"/>
                </a:xfrm>
              </p:grpSpPr>
              <p:sp>
                <p:nvSpPr>
                  <p:cNvPr id="183" name="Rectangle 123"/>
                  <p:cNvSpPr>
                    <a:spLocks noChangeArrowheads="1"/>
                  </p:cNvSpPr>
                  <p:nvPr/>
                </p:nvSpPr>
                <p:spPr bwMode="auto">
                  <a:xfrm>
                    <a:off x="889" y="3370"/>
                    <a:ext cx="245" cy="86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latin typeface="Arial" charset="0"/>
                      <a:ea typeface="ＭＳ Ｐゴシック" charset="0"/>
                    </a:endParaRPr>
                  </a:p>
                </p:txBody>
              </p:sp>
              <p:sp>
                <p:nvSpPr>
                  <p:cNvPr id="184" name="Text Box 12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44" y="3337"/>
                    <a:ext cx="343" cy="154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9pPr>
                  </a:lstStyle>
                  <a:p>
                    <a:pPr>
                      <a:defRPr/>
                    </a:pPr>
                    <a:r>
                      <a:rPr lang="en-US" sz="1000" smtClean="0">
                        <a:solidFill>
                          <a:schemeClr val="bg1"/>
                        </a:solidFill>
                      </a:rPr>
                      <a:t>DHCP</a:t>
                    </a:r>
                  </a:p>
                </p:txBody>
              </p:sp>
            </p:grpSp>
            <p:grpSp>
              <p:nvGrpSpPr>
                <p:cNvPr id="180" name="Group 125"/>
                <p:cNvGrpSpPr>
                  <a:grpSpLocks/>
                </p:cNvGrpSpPr>
                <p:nvPr/>
              </p:nvGrpSpPr>
              <p:grpSpPr bwMode="auto">
                <a:xfrm>
                  <a:off x="836" y="3334"/>
                  <a:ext cx="354" cy="94"/>
                  <a:chOff x="836" y="3334"/>
                  <a:chExt cx="354" cy="94"/>
                </a:xfrm>
              </p:grpSpPr>
              <p:sp>
                <p:nvSpPr>
                  <p:cNvPr id="181" name="Rectangle 126"/>
                  <p:cNvSpPr>
                    <a:spLocks noChangeArrowheads="1"/>
                  </p:cNvSpPr>
                  <p:nvPr/>
                </p:nvSpPr>
                <p:spPr bwMode="auto">
                  <a:xfrm>
                    <a:off x="846" y="3340"/>
                    <a:ext cx="88" cy="82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latin typeface="Arial" charset="0"/>
                      <a:ea typeface="ＭＳ Ｐゴシック" charset="0"/>
                    </a:endParaRPr>
                  </a:p>
                </p:txBody>
              </p:sp>
              <p:sp>
                <p:nvSpPr>
                  <p:cNvPr id="182" name="Rectangle 127"/>
                  <p:cNvSpPr>
                    <a:spLocks noChangeArrowheads="1"/>
                  </p:cNvSpPr>
                  <p:nvPr/>
                </p:nvSpPr>
                <p:spPr bwMode="auto">
                  <a:xfrm>
                    <a:off x="836" y="3334"/>
                    <a:ext cx="354" cy="94"/>
                  </a:xfrm>
                  <a:prstGeom prst="rect">
                    <a:avLst/>
                  </a:prstGeom>
                  <a:noFill/>
                  <a:ln w="9525">
                    <a:solidFill>
                      <a:schemeClr val="accent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latin typeface="Arial" charset="0"/>
                      <a:ea typeface="ＭＳ Ｐゴシック" charset="0"/>
                    </a:endParaRPr>
                  </a:p>
                </p:txBody>
              </p:sp>
            </p:grpSp>
          </p:grpSp>
          <p:grpSp>
            <p:nvGrpSpPr>
              <p:cNvPr id="162" name="Group 128"/>
              <p:cNvGrpSpPr>
                <a:grpSpLocks/>
              </p:cNvGrpSpPr>
              <p:nvPr/>
            </p:nvGrpSpPr>
            <p:grpSpPr bwMode="auto">
              <a:xfrm>
                <a:off x="165" y="1054"/>
                <a:ext cx="480" cy="112"/>
                <a:chOff x="627" y="3377"/>
                <a:chExt cx="480" cy="112"/>
              </a:xfrm>
            </p:grpSpPr>
            <p:sp>
              <p:nvSpPr>
                <p:cNvPr id="177" name="Rectangle 129"/>
                <p:cNvSpPr>
                  <a:spLocks noChangeArrowheads="1"/>
                </p:cNvSpPr>
                <p:nvPr/>
              </p:nvSpPr>
              <p:spPr bwMode="auto">
                <a:xfrm>
                  <a:off x="636" y="3388"/>
                  <a:ext cx="96" cy="93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178" name="Rectangle 130"/>
                <p:cNvSpPr>
                  <a:spLocks noChangeArrowheads="1"/>
                </p:cNvSpPr>
                <p:nvPr/>
              </p:nvSpPr>
              <p:spPr bwMode="auto">
                <a:xfrm>
                  <a:off x="627" y="3377"/>
                  <a:ext cx="480" cy="112"/>
                </a:xfrm>
                <a:prstGeom prst="rect">
                  <a:avLst/>
                </a:prstGeom>
                <a:noFill/>
                <a:ln w="9525">
                  <a:solidFill>
                    <a:schemeClr val="accent2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</p:grpSp>
          <p:grpSp>
            <p:nvGrpSpPr>
              <p:cNvPr id="163" name="Group 131"/>
              <p:cNvGrpSpPr>
                <a:grpSpLocks/>
              </p:cNvGrpSpPr>
              <p:nvPr/>
            </p:nvGrpSpPr>
            <p:grpSpPr bwMode="auto">
              <a:xfrm>
                <a:off x="42" y="1200"/>
                <a:ext cx="681" cy="154"/>
                <a:chOff x="504" y="3523"/>
                <a:chExt cx="681" cy="154"/>
              </a:xfrm>
            </p:grpSpPr>
            <p:grpSp>
              <p:nvGrpSpPr>
                <p:cNvPr id="164" name="Group 132"/>
                <p:cNvGrpSpPr>
                  <a:grpSpLocks/>
                </p:cNvGrpSpPr>
                <p:nvPr/>
              </p:nvGrpSpPr>
              <p:grpSpPr bwMode="auto">
                <a:xfrm>
                  <a:off x="623" y="3523"/>
                  <a:ext cx="510" cy="154"/>
                  <a:chOff x="723" y="3453"/>
                  <a:chExt cx="510" cy="154"/>
                </a:xfrm>
              </p:grpSpPr>
              <p:grpSp>
                <p:nvGrpSpPr>
                  <p:cNvPr id="168" name="Group 133"/>
                  <p:cNvGrpSpPr>
                    <a:grpSpLocks/>
                  </p:cNvGrpSpPr>
                  <p:nvPr/>
                </p:nvGrpSpPr>
                <p:grpSpPr bwMode="auto">
                  <a:xfrm>
                    <a:off x="836" y="3453"/>
                    <a:ext cx="397" cy="154"/>
                    <a:chOff x="836" y="3305"/>
                    <a:chExt cx="397" cy="154"/>
                  </a:xfrm>
                </p:grpSpPr>
                <p:grpSp>
                  <p:nvGrpSpPr>
                    <p:cNvPr id="171" name="Group 13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890" y="3305"/>
                      <a:ext cx="343" cy="154"/>
                      <a:chOff x="844" y="3337"/>
                      <a:chExt cx="343" cy="154"/>
                    </a:xfrm>
                  </p:grpSpPr>
                  <p:sp>
                    <p:nvSpPr>
                      <p:cNvPr id="175" name="Rectangle 13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89" y="3370"/>
                        <a:ext cx="245" cy="86"/>
                      </a:xfrm>
                      <a:prstGeom prst="rect">
                        <a:avLst/>
                      </a:prstGeom>
                      <a:solidFill>
                        <a:srgbClr val="FF0000"/>
                      </a:solidFill>
                      <a:ln w="9525">
                        <a:solidFill>
                          <a:schemeClr val="bg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en-US">
                          <a:latin typeface="Arial" charset="0"/>
                          <a:ea typeface="ＭＳ Ｐゴシック" charset="0"/>
                        </a:endParaRPr>
                      </a:p>
                    </p:txBody>
                  </p:sp>
                  <p:sp>
                    <p:nvSpPr>
                      <p:cNvPr id="176" name="Text Box 136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844" y="3337"/>
                        <a:ext cx="343" cy="15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>
                        <a:spAutoFit/>
                      </a:bodyPr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charset="0"/>
                            <a:ea typeface="ＭＳ Ｐゴシック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charset="0"/>
                            <a:ea typeface="ＭＳ Ｐゴシック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charset="0"/>
                            <a:ea typeface="ＭＳ Ｐゴシック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charset="0"/>
                            <a:ea typeface="ＭＳ Ｐゴシック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charset="0"/>
                            <a:ea typeface="ＭＳ Ｐゴシック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charset="0"/>
                            <a:ea typeface="ＭＳ Ｐゴシック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charset="0"/>
                            <a:ea typeface="ＭＳ Ｐゴシック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charset="0"/>
                            <a:ea typeface="ＭＳ Ｐゴシック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charset="0"/>
                            <a:ea typeface="ＭＳ Ｐゴシック" charset="0"/>
                          </a:defRPr>
                        </a:lvl9pPr>
                      </a:lstStyle>
                      <a:p>
                        <a:pPr>
                          <a:defRPr/>
                        </a:pPr>
                        <a:r>
                          <a:rPr lang="en-US" sz="1000" smtClean="0">
                            <a:solidFill>
                              <a:schemeClr val="bg1"/>
                            </a:solidFill>
                          </a:rPr>
                          <a:t>DHCP</a:t>
                        </a:r>
                      </a:p>
                    </p:txBody>
                  </p:sp>
                </p:grpSp>
                <p:grpSp>
                  <p:nvGrpSpPr>
                    <p:cNvPr id="172" name="Group 13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836" y="3334"/>
                      <a:ext cx="354" cy="94"/>
                      <a:chOff x="836" y="3334"/>
                      <a:chExt cx="354" cy="94"/>
                    </a:xfrm>
                  </p:grpSpPr>
                  <p:sp>
                    <p:nvSpPr>
                      <p:cNvPr id="173" name="Rectangle 13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46" y="3340"/>
                        <a:ext cx="88" cy="82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 w="9525">
                        <a:solidFill>
                          <a:schemeClr val="bg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en-US">
                          <a:latin typeface="Arial" charset="0"/>
                          <a:ea typeface="ＭＳ Ｐゴシック" charset="0"/>
                        </a:endParaRPr>
                      </a:p>
                    </p:txBody>
                  </p:sp>
                  <p:sp>
                    <p:nvSpPr>
                      <p:cNvPr id="174" name="Rectangle 13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36" y="3334"/>
                        <a:ext cx="354" cy="94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accent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en-US">
                          <a:latin typeface="Arial" charset="0"/>
                          <a:ea typeface="ＭＳ Ｐゴシック" charset="0"/>
                        </a:endParaRPr>
                      </a:p>
                    </p:txBody>
                  </p:sp>
                </p:grpSp>
              </p:grpSp>
              <p:sp>
                <p:nvSpPr>
                  <p:cNvPr id="169" name="Rectangle 140"/>
                  <p:cNvSpPr>
                    <a:spLocks noChangeArrowheads="1"/>
                  </p:cNvSpPr>
                  <p:nvPr/>
                </p:nvSpPr>
                <p:spPr bwMode="auto">
                  <a:xfrm>
                    <a:off x="732" y="3484"/>
                    <a:ext cx="96" cy="93"/>
                  </a:xfrm>
                  <a:prstGeom prst="rect">
                    <a:avLst/>
                  </a:prstGeom>
                  <a:solidFill>
                    <a:schemeClr val="accent2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latin typeface="Arial" charset="0"/>
                      <a:ea typeface="ＭＳ Ｐゴシック" charset="0"/>
                    </a:endParaRPr>
                  </a:p>
                </p:txBody>
              </p:sp>
              <p:sp>
                <p:nvSpPr>
                  <p:cNvPr id="170" name="Rectangle 141"/>
                  <p:cNvSpPr>
                    <a:spLocks noChangeArrowheads="1"/>
                  </p:cNvSpPr>
                  <p:nvPr/>
                </p:nvSpPr>
                <p:spPr bwMode="auto">
                  <a:xfrm>
                    <a:off x="723" y="3473"/>
                    <a:ext cx="480" cy="112"/>
                  </a:xfrm>
                  <a:prstGeom prst="rect">
                    <a:avLst/>
                  </a:prstGeom>
                  <a:noFill/>
                  <a:ln w="9525">
                    <a:solidFill>
                      <a:schemeClr val="accent2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latin typeface="Arial" charset="0"/>
                      <a:ea typeface="ＭＳ Ｐゴシック" charset="0"/>
                    </a:endParaRPr>
                  </a:p>
                </p:txBody>
              </p:sp>
            </p:grpSp>
            <p:sp>
              <p:nvSpPr>
                <p:cNvPr id="165" name="Rectangle 142"/>
                <p:cNvSpPr>
                  <a:spLocks noChangeArrowheads="1"/>
                </p:cNvSpPr>
                <p:nvPr/>
              </p:nvSpPr>
              <p:spPr bwMode="auto">
                <a:xfrm>
                  <a:off x="517" y="3545"/>
                  <a:ext cx="94" cy="108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166" name="Rectangle 143"/>
                <p:cNvSpPr>
                  <a:spLocks noChangeArrowheads="1"/>
                </p:cNvSpPr>
                <p:nvPr/>
              </p:nvSpPr>
              <p:spPr bwMode="auto">
                <a:xfrm>
                  <a:off x="1115" y="3544"/>
                  <a:ext cx="60" cy="108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167" name="Rectangle 144"/>
                <p:cNvSpPr>
                  <a:spLocks noChangeArrowheads="1"/>
                </p:cNvSpPr>
                <p:nvPr/>
              </p:nvSpPr>
              <p:spPr bwMode="auto">
                <a:xfrm>
                  <a:off x="504" y="3529"/>
                  <a:ext cx="681" cy="138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</p:grpSp>
        </p:grpSp>
        <p:sp>
          <p:nvSpPr>
            <p:cNvPr id="156" name="AutoShape 145"/>
            <p:cNvSpPr>
              <a:spLocks noChangeArrowheads="1"/>
            </p:cNvSpPr>
            <p:nvPr/>
          </p:nvSpPr>
          <p:spPr bwMode="auto">
            <a:xfrm rot="10800000">
              <a:off x="1727" y="3105"/>
              <a:ext cx="240" cy="767"/>
            </a:xfrm>
            <a:prstGeom prst="downArrow">
              <a:avLst>
                <a:gd name="adj1" fmla="val 54167"/>
                <a:gd name="adj2" fmla="val 51311"/>
              </a:avLst>
            </a:prstGeom>
            <a:gradFill rotWithShape="1">
              <a:gsLst>
                <a:gs pos="0">
                  <a:srgbClr val="FF0000">
                    <a:alpha val="25000"/>
                  </a:srgbClr>
                </a:gs>
                <a:gs pos="100000">
                  <a:srgbClr val="FF0000">
                    <a:alpha val="2500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grpSp>
          <p:nvGrpSpPr>
            <p:cNvPr id="157" name="Group 146"/>
            <p:cNvGrpSpPr>
              <a:grpSpLocks/>
            </p:cNvGrpSpPr>
            <p:nvPr/>
          </p:nvGrpSpPr>
          <p:grpSpPr bwMode="auto">
            <a:xfrm>
              <a:off x="1695" y="3227"/>
              <a:ext cx="343" cy="154"/>
              <a:chOff x="844" y="3337"/>
              <a:chExt cx="343" cy="154"/>
            </a:xfrm>
          </p:grpSpPr>
          <p:sp>
            <p:nvSpPr>
              <p:cNvPr id="158" name="Rectangle 147"/>
              <p:cNvSpPr>
                <a:spLocks noChangeArrowheads="1"/>
              </p:cNvSpPr>
              <p:nvPr/>
            </p:nvSpPr>
            <p:spPr bwMode="auto">
              <a:xfrm>
                <a:off x="889" y="3370"/>
                <a:ext cx="245" cy="86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59" name="Text Box 148"/>
              <p:cNvSpPr txBox="1">
                <a:spLocks noChangeArrowheads="1"/>
              </p:cNvSpPr>
              <p:nvPr/>
            </p:nvSpPr>
            <p:spPr bwMode="auto">
              <a:xfrm>
                <a:off x="844" y="3337"/>
                <a:ext cx="343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sz="1000" smtClean="0">
                    <a:solidFill>
                      <a:schemeClr val="bg1"/>
                    </a:solidFill>
                  </a:rPr>
                  <a:t>DHCP</a:t>
                </a:r>
              </a:p>
            </p:txBody>
          </p:sp>
        </p:grpSp>
      </p:grpSp>
      <p:grpSp>
        <p:nvGrpSpPr>
          <p:cNvPr id="190" name="Group 149"/>
          <p:cNvGrpSpPr>
            <a:grpSpLocks/>
          </p:cNvGrpSpPr>
          <p:nvPr/>
        </p:nvGrpSpPr>
        <p:grpSpPr bwMode="auto">
          <a:xfrm>
            <a:off x="803275" y="3806354"/>
            <a:ext cx="544513" cy="244475"/>
            <a:chOff x="844" y="3337"/>
            <a:chExt cx="343" cy="154"/>
          </a:xfrm>
        </p:grpSpPr>
        <p:sp>
          <p:nvSpPr>
            <p:cNvPr id="191" name="Rectangle 150"/>
            <p:cNvSpPr>
              <a:spLocks noChangeArrowheads="1"/>
            </p:cNvSpPr>
            <p:nvPr/>
          </p:nvSpPr>
          <p:spPr bwMode="auto">
            <a:xfrm>
              <a:off x="889" y="3370"/>
              <a:ext cx="245" cy="86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92" name="Text Box 151"/>
            <p:cNvSpPr txBox="1">
              <a:spLocks noChangeArrowheads="1"/>
            </p:cNvSpPr>
            <p:nvPr/>
          </p:nvSpPr>
          <p:spPr bwMode="auto">
            <a:xfrm>
              <a:off x="844" y="3337"/>
              <a:ext cx="343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000" smtClean="0">
                  <a:solidFill>
                    <a:schemeClr val="bg1"/>
                  </a:solidFill>
                </a:rPr>
                <a:t>DHCP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73954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1.81144E-6 L 0.26823 -0.00139 L 0.10833 0.27287 L -0.01806 0.27125 " pathEditMode="relative" rAng="0" ptsTypes="AAAA">
                                      <p:cBhvr>
                                        <p:cTn id="37" dur="2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135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1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" grpId="0" animBg="1"/>
      <p:bldP spid="85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DHCP: exemplo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4247508" cy="4648200"/>
          </a:xfrm>
        </p:spPr>
        <p:txBody>
          <a:bodyPr/>
          <a:lstStyle/>
          <a:p>
            <a:r>
              <a:rPr lang="pt-BR" sz="2000" dirty="0" smtClean="0"/>
              <a:t>servidor DHCP prepara o ACK DHCP contendo o endereço IP do cliente, o endereço IP do primeiro roteador para o cliente, o nome e o endereço IP do servidor DNS</a:t>
            </a:r>
          </a:p>
          <a:p>
            <a:r>
              <a:rPr lang="pt-BR" sz="2000" dirty="0" smtClean="0"/>
              <a:t>encapsula a mensagem DHCP no servidor, quadro é repassado para o cliente, e é </a:t>
            </a:r>
            <a:r>
              <a:rPr lang="pt-BR" sz="2000" dirty="0" err="1" smtClean="0"/>
              <a:t>demultiplexado</a:t>
            </a:r>
            <a:r>
              <a:rPr lang="pt-BR" sz="2000" dirty="0" smtClean="0"/>
              <a:t> até o DHCP no cliente.</a:t>
            </a:r>
          </a:p>
          <a:p>
            <a:r>
              <a:rPr lang="pt-BR" sz="2000" dirty="0" smtClean="0"/>
              <a:t>cliente agora conhece o seu endereço IP, o nome e end. IP do servidor DNS, end. IP do seu primeiro roteador</a:t>
            </a:r>
            <a:endParaRPr lang="pt-BR" sz="2000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4: Camada de Rede</a:t>
            </a:r>
            <a:endParaRPr lang="pt-BR">
              <a:latin typeface="Times New Roman" pitchFamily="18" charset="0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4a-</a:t>
            </a:r>
            <a:fld id="{6E18FAB5-3A02-437B-B66F-127A12D00693}" type="slidenum">
              <a:rPr lang="pt-BR" smtClean="0"/>
              <a:pPr>
                <a:defRPr/>
              </a:pPr>
              <a:t>9</a:t>
            </a:fld>
            <a:endParaRPr lang="pt-BR"/>
          </a:p>
        </p:txBody>
      </p:sp>
      <p:sp>
        <p:nvSpPr>
          <p:cNvPr id="193" name="Freeform 3"/>
          <p:cNvSpPr>
            <a:spLocks/>
          </p:cNvSpPr>
          <p:nvPr/>
        </p:nvSpPr>
        <p:spPr bwMode="auto">
          <a:xfrm>
            <a:off x="773113" y="1778066"/>
            <a:ext cx="3554412" cy="2754313"/>
          </a:xfrm>
          <a:custGeom>
            <a:avLst/>
            <a:gdLst>
              <a:gd name="T0" fmla="*/ 2147483647 w 2406"/>
              <a:gd name="T1" fmla="*/ 2147483647 h 958"/>
              <a:gd name="T2" fmla="*/ 2147483647 w 2406"/>
              <a:gd name="T3" fmla="*/ 2147483647 h 958"/>
              <a:gd name="T4" fmla="*/ 2147483647 w 2406"/>
              <a:gd name="T5" fmla="*/ 2147483647 h 958"/>
              <a:gd name="T6" fmla="*/ 2147483647 w 2406"/>
              <a:gd name="T7" fmla="*/ 2147483647 h 958"/>
              <a:gd name="T8" fmla="*/ 2147483647 w 2406"/>
              <a:gd name="T9" fmla="*/ 2147483647 h 958"/>
              <a:gd name="T10" fmla="*/ 2147483647 w 2406"/>
              <a:gd name="T11" fmla="*/ 2147483647 h 958"/>
              <a:gd name="T12" fmla="*/ 2147483647 w 2406"/>
              <a:gd name="T13" fmla="*/ 2147483647 h 958"/>
              <a:gd name="T14" fmla="*/ 2147483647 w 2406"/>
              <a:gd name="T15" fmla="*/ 2147483647 h 958"/>
              <a:gd name="T16" fmla="*/ 2147483647 w 2406"/>
              <a:gd name="T17" fmla="*/ 2147483647 h 958"/>
              <a:gd name="T18" fmla="*/ 2147483647 w 2406"/>
              <a:gd name="T19" fmla="*/ 2147483647 h 958"/>
              <a:gd name="T20" fmla="*/ 2147483647 w 2406"/>
              <a:gd name="T21" fmla="*/ 2147483647 h 958"/>
              <a:gd name="T22" fmla="*/ 2147483647 w 2406"/>
              <a:gd name="T23" fmla="*/ 2147483647 h 958"/>
              <a:gd name="T24" fmla="*/ 2147483647 w 2406"/>
              <a:gd name="T25" fmla="*/ 2147483647 h 958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2406"/>
              <a:gd name="T40" fmla="*/ 0 h 958"/>
              <a:gd name="T41" fmla="*/ 2406 w 2406"/>
              <a:gd name="T42" fmla="*/ 958 h 958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2406" h="958">
                <a:moveTo>
                  <a:pt x="2192" y="274"/>
                </a:moveTo>
                <a:cubicBezTo>
                  <a:pt x="1978" y="94"/>
                  <a:pt x="1990" y="122"/>
                  <a:pt x="1857" y="77"/>
                </a:cubicBezTo>
                <a:cubicBezTo>
                  <a:pt x="1724" y="32"/>
                  <a:pt x="1584" y="0"/>
                  <a:pt x="1393" y="7"/>
                </a:cubicBezTo>
                <a:cubicBezTo>
                  <a:pt x="1202" y="14"/>
                  <a:pt x="898" y="84"/>
                  <a:pt x="713" y="122"/>
                </a:cubicBezTo>
                <a:cubicBezTo>
                  <a:pt x="528" y="160"/>
                  <a:pt x="395" y="168"/>
                  <a:pt x="280" y="234"/>
                </a:cubicBezTo>
                <a:cubicBezTo>
                  <a:pt x="166" y="301"/>
                  <a:pt x="52" y="432"/>
                  <a:pt x="26" y="522"/>
                </a:cubicBezTo>
                <a:cubicBezTo>
                  <a:pt x="0" y="612"/>
                  <a:pt x="81" y="711"/>
                  <a:pt x="122" y="773"/>
                </a:cubicBezTo>
                <a:cubicBezTo>
                  <a:pt x="163" y="835"/>
                  <a:pt x="99" y="877"/>
                  <a:pt x="273" y="894"/>
                </a:cubicBezTo>
                <a:cubicBezTo>
                  <a:pt x="447" y="911"/>
                  <a:pt x="938" y="866"/>
                  <a:pt x="1169" y="876"/>
                </a:cubicBezTo>
                <a:cubicBezTo>
                  <a:pt x="1400" y="886"/>
                  <a:pt x="1499" y="950"/>
                  <a:pt x="1659" y="954"/>
                </a:cubicBezTo>
                <a:cubicBezTo>
                  <a:pt x="1819" y="958"/>
                  <a:pt x="2014" y="958"/>
                  <a:pt x="2129" y="897"/>
                </a:cubicBezTo>
                <a:cubicBezTo>
                  <a:pt x="2244" y="836"/>
                  <a:pt x="2327" y="856"/>
                  <a:pt x="2350" y="591"/>
                </a:cubicBezTo>
                <a:cubicBezTo>
                  <a:pt x="2373" y="326"/>
                  <a:pt x="2406" y="454"/>
                  <a:pt x="2192" y="274"/>
                </a:cubicBezTo>
                <a:close/>
              </a:path>
            </a:pathLst>
          </a:custGeom>
          <a:solidFill>
            <a:srgbClr val="66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94" name="Line 36"/>
          <p:cNvSpPr>
            <a:spLocks noChangeShapeType="1"/>
          </p:cNvSpPr>
          <p:nvPr/>
        </p:nvSpPr>
        <p:spPr bwMode="auto">
          <a:xfrm flipV="1">
            <a:off x="3775075" y="2860741"/>
            <a:ext cx="155575" cy="1428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95" name="Line 43"/>
          <p:cNvSpPr>
            <a:spLocks noChangeShapeType="1"/>
          </p:cNvSpPr>
          <p:nvPr/>
        </p:nvSpPr>
        <p:spPr bwMode="auto">
          <a:xfrm flipV="1">
            <a:off x="2665413" y="3022666"/>
            <a:ext cx="6953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96" name="Line 44"/>
          <p:cNvSpPr>
            <a:spLocks noChangeShapeType="1"/>
          </p:cNvSpPr>
          <p:nvPr/>
        </p:nvSpPr>
        <p:spPr bwMode="auto">
          <a:xfrm flipV="1">
            <a:off x="3924300" y="2717866"/>
            <a:ext cx="138113" cy="142875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97" name="Line 48"/>
          <p:cNvSpPr>
            <a:spLocks noChangeShapeType="1"/>
          </p:cNvSpPr>
          <p:nvPr/>
        </p:nvSpPr>
        <p:spPr bwMode="auto">
          <a:xfrm flipV="1">
            <a:off x="3279775" y="3252854"/>
            <a:ext cx="512763" cy="6127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grpSp>
        <p:nvGrpSpPr>
          <p:cNvPr id="198" name="Group 153"/>
          <p:cNvGrpSpPr>
            <a:grpSpLocks/>
          </p:cNvGrpSpPr>
          <p:nvPr/>
        </p:nvGrpSpPr>
        <p:grpSpPr bwMode="auto">
          <a:xfrm>
            <a:off x="1978025" y="2644841"/>
            <a:ext cx="850900" cy="615950"/>
            <a:chOff x="4420" y="878"/>
            <a:chExt cx="614" cy="458"/>
          </a:xfrm>
        </p:grpSpPr>
        <p:pic>
          <p:nvPicPr>
            <p:cNvPr id="199" name="Picture 154" descr="laptop_keyboard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9064" flipH="1">
              <a:off x="4420" y="1108"/>
              <a:ext cx="527" cy="2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0" name="Freeform 155"/>
            <p:cNvSpPr>
              <a:spLocks/>
            </p:cNvSpPr>
            <p:nvPr/>
          </p:nvSpPr>
          <p:spPr bwMode="auto">
            <a:xfrm>
              <a:off x="4595" y="888"/>
              <a:ext cx="424" cy="297"/>
            </a:xfrm>
            <a:custGeom>
              <a:avLst/>
              <a:gdLst>
                <a:gd name="T0" fmla="*/ 0 w 2982"/>
                <a:gd name="T1" fmla="*/ 0 h 2442"/>
                <a:gd name="T2" fmla="*/ 0 w 2982"/>
                <a:gd name="T3" fmla="*/ 0 h 2442"/>
                <a:gd name="T4" fmla="*/ 0 w 2982"/>
                <a:gd name="T5" fmla="*/ 0 h 2442"/>
                <a:gd name="T6" fmla="*/ 0 w 2982"/>
                <a:gd name="T7" fmla="*/ 0 h 2442"/>
                <a:gd name="T8" fmla="*/ 0 w 2982"/>
                <a:gd name="T9" fmla="*/ 0 h 24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82" h="2442">
                  <a:moveTo>
                    <a:pt x="540" y="0"/>
                  </a:moveTo>
                  <a:lnTo>
                    <a:pt x="0" y="1734"/>
                  </a:lnTo>
                  <a:lnTo>
                    <a:pt x="2394" y="2442"/>
                  </a:lnTo>
                  <a:lnTo>
                    <a:pt x="2982" y="318"/>
                  </a:lnTo>
                  <a:lnTo>
                    <a:pt x="540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pic>
          <p:nvPicPr>
            <p:cNvPr id="201" name="Picture 156" descr="screen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16" y="895"/>
              <a:ext cx="385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2" name="Freeform 157"/>
            <p:cNvSpPr>
              <a:spLocks/>
            </p:cNvSpPr>
            <p:nvPr/>
          </p:nvSpPr>
          <p:spPr bwMode="auto">
            <a:xfrm>
              <a:off x="4672" y="879"/>
              <a:ext cx="359" cy="55"/>
            </a:xfrm>
            <a:custGeom>
              <a:avLst/>
              <a:gdLst>
                <a:gd name="T0" fmla="*/ 0 w 2528"/>
                <a:gd name="T1" fmla="*/ 0 h 455"/>
                <a:gd name="T2" fmla="*/ 0 w 2528"/>
                <a:gd name="T3" fmla="*/ 0 h 455"/>
                <a:gd name="T4" fmla="*/ 0 w 2528"/>
                <a:gd name="T5" fmla="*/ 0 h 455"/>
                <a:gd name="T6" fmla="*/ 0 w 2528"/>
                <a:gd name="T7" fmla="*/ 0 h 455"/>
                <a:gd name="T8" fmla="*/ 0 w 2528"/>
                <a:gd name="T9" fmla="*/ 0 h 4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528" h="455">
                  <a:moveTo>
                    <a:pt x="14" y="0"/>
                  </a:moveTo>
                  <a:lnTo>
                    <a:pt x="2528" y="341"/>
                  </a:lnTo>
                  <a:lnTo>
                    <a:pt x="2480" y="455"/>
                  </a:lnTo>
                  <a:lnTo>
                    <a:pt x="0" y="86"/>
                  </a:lnTo>
                  <a:lnTo>
                    <a:pt x="14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rgbClr val="EAEAEA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03" name="Freeform 158"/>
            <p:cNvSpPr>
              <a:spLocks/>
            </p:cNvSpPr>
            <p:nvPr/>
          </p:nvSpPr>
          <p:spPr bwMode="auto">
            <a:xfrm>
              <a:off x="4591" y="878"/>
              <a:ext cx="100" cy="230"/>
            </a:xfrm>
            <a:custGeom>
              <a:avLst/>
              <a:gdLst>
                <a:gd name="T0" fmla="*/ 0 w 702"/>
                <a:gd name="T1" fmla="*/ 0 h 1893"/>
                <a:gd name="T2" fmla="*/ 0 w 702"/>
                <a:gd name="T3" fmla="*/ 0 h 1893"/>
                <a:gd name="T4" fmla="*/ 0 w 702"/>
                <a:gd name="T5" fmla="*/ 0 h 1893"/>
                <a:gd name="T6" fmla="*/ 0 w 702"/>
                <a:gd name="T7" fmla="*/ 0 h 1893"/>
                <a:gd name="T8" fmla="*/ 0 w 702"/>
                <a:gd name="T9" fmla="*/ 0 h 18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02" h="1893">
                  <a:moveTo>
                    <a:pt x="579" y="0"/>
                  </a:moveTo>
                  <a:lnTo>
                    <a:pt x="0" y="1869"/>
                  </a:lnTo>
                  <a:lnTo>
                    <a:pt x="114" y="1893"/>
                  </a:lnTo>
                  <a:lnTo>
                    <a:pt x="702" y="51"/>
                  </a:lnTo>
                  <a:lnTo>
                    <a:pt x="579" y="0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04" name="Freeform 159"/>
            <p:cNvSpPr>
              <a:spLocks/>
            </p:cNvSpPr>
            <p:nvPr/>
          </p:nvSpPr>
          <p:spPr bwMode="auto">
            <a:xfrm>
              <a:off x="4921" y="920"/>
              <a:ext cx="108" cy="265"/>
            </a:xfrm>
            <a:custGeom>
              <a:avLst/>
              <a:gdLst>
                <a:gd name="T0" fmla="*/ 0 w 756"/>
                <a:gd name="T1" fmla="*/ 0 h 2184"/>
                <a:gd name="T2" fmla="*/ 0 w 756"/>
                <a:gd name="T3" fmla="*/ 0 h 2184"/>
                <a:gd name="T4" fmla="*/ 0 w 756"/>
                <a:gd name="T5" fmla="*/ 0 h 2184"/>
                <a:gd name="T6" fmla="*/ 0 w 756"/>
                <a:gd name="T7" fmla="*/ 0 h 2184"/>
                <a:gd name="T8" fmla="*/ 0 w 756"/>
                <a:gd name="T9" fmla="*/ 0 h 218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56" h="2184">
                  <a:moveTo>
                    <a:pt x="756" y="0"/>
                  </a:moveTo>
                  <a:lnTo>
                    <a:pt x="138" y="2184"/>
                  </a:lnTo>
                  <a:lnTo>
                    <a:pt x="0" y="2148"/>
                  </a:lnTo>
                  <a:lnTo>
                    <a:pt x="606" y="78"/>
                  </a:lnTo>
                  <a:lnTo>
                    <a:pt x="756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05" name="Freeform 160"/>
            <p:cNvSpPr>
              <a:spLocks/>
            </p:cNvSpPr>
            <p:nvPr/>
          </p:nvSpPr>
          <p:spPr bwMode="auto">
            <a:xfrm>
              <a:off x="4590" y="1097"/>
              <a:ext cx="394" cy="89"/>
            </a:xfrm>
            <a:custGeom>
              <a:avLst/>
              <a:gdLst>
                <a:gd name="T0" fmla="*/ 0 w 2773"/>
                <a:gd name="T1" fmla="*/ 0 h 738"/>
                <a:gd name="T2" fmla="*/ 0 w 2773"/>
                <a:gd name="T3" fmla="*/ 0 h 738"/>
                <a:gd name="T4" fmla="*/ 0 w 2773"/>
                <a:gd name="T5" fmla="*/ 0 h 738"/>
                <a:gd name="T6" fmla="*/ 0 w 2773"/>
                <a:gd name="T7" fmla="*/ 0 h 738"/>
                <a:gd name="T8" fmla="*/ 0 w 2773"/>
                <a:gd name="T9" fmla="*/ 0 h 7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773" h="738">
                  <a:moveTo>
                    <a:pt x="33" y="0"/>
                  </a:moveTo>
                  <a:lnTo>
                    <a:pt x="0" y="99"/>
                  </a:lnTo>
                  <a:lnTo>
                    <a:pt x="2436" y="738"/>
                  </a:lnTo>
                  <a:cubicBezTo>
                    <a:pt x="2499" y="501"/>
                    <a:pt x="2773" y="727"/>
                    <a:pt x="2373" y="603"/>
                  </a:cubicBezTo>
                  <a:lnTo>
                    <a:pt x="33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CC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06" name="Freeform 161"/>
            <p:cNvSpPr>
              <a:spLocks/>
            </p:cNvSpPr>
            <p:nvPr/>
          </p:nvSpPr>
          <p:spPr bwMode="auto">
            <a:xfrm>
              <a:off x="4933" y="922"/>
              <a:ext cx="101" cy="266"/>
            </a:xfrm>
            <a:custGeom>
              <a:avLst/>
              <a:gdLst>
                <a:gd name="T0" fmla="*/ 0 w 637"/>
                <a:gd name="T1" fmla="*/ 0 h 1659"/>
                <a:gd name="T2" fmla="*/ 0 w 637"/>
                <a:gd name="T3" fmla="*/ 0 h 1659"/>
                <a:gd name="T4" fmla="*/ 0 w 637"/>
                <a:gd name="T5" fmla="*/ 0 h 1659"/>
                <a:gd name="T6" fmla="*/ 0 w 637"/>
                <a:gd name="T7" fmla="*/ 0 h 1659"/>
                <a:gd name="T8" fmla="*/ 0 w 637"/>
                <a:gd name="T9" fmla="*/ 0 h 165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37" h="1659">
                  <a:moveTo>
                    <a:pt x="615" y="0"/>
                  </a:moveTo>
                  <a:lnTo>
                    <a:pt x="637" y="0"/>
                  </a:lnTo>
                  <a:lnTo>
                    <a:pt x="68" y="1659"/>
                  </a:lnTo>
                  <a:lnTo>
                    <a:pt x="0" y="1647"/>
                  </a:lnTo>
                  <a:lnTo>
                    <a:pt x="615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07" name="Freeform 162"/>
            <p:cNvSpPr>
              <a:spLocks/>
            </p:cNvSpPr>
            <p:nvPr/>
          </p:nvSpPr>
          <p:spPr bwMode="auto">
            <a:xfrm>
              <a:off x="4590" y="1109"/>
              <a:ext cx="351" cy="88"/>
            </a:xfrm>
            <a:custGeom>
              <a:avLst/>
              <a:gdLst>
                <a:gd name="T0" fmla="*/ 0 w 2216"/>
                <a:gd name="T1" fmla="*/ 0 h 550"/>
                <a:gd name="T2" fmla="*/ 0 w 2216"/>
                <a:gd name="T3" fmla="*/ 0 h 550"/>
                <a:gd name="T4" fmla="*/ 0 w 2216"/>
                <a:gd name="T5" fmla="*/ 0 h 550"/>
                <a:gd name="T6" fmla="*/ 0 w 2216"/>
                <a:gd name="T7" fmla="*/ 0 h 550"/>
                <a:gd name="T8" fmla="*/ 0 w 2216"/>
                <a:gd name="T9" fmla="*/ 0 h 55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216" h="550">
                  <a:moveTo>
                    <a:pt x="0" y="0"/>
                  </a:moveTo>
                  <a:lnTo>
                    <a:pt x="9" y="57"/>
                  </a:lnTo>
                  <a:lnTo>
                    <a:pt x="2164" y="550"/>
                  </a:lnTo>
                  <a:lnTo>
                    <a:pt x="2216" y="496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grpSp>
          <p:nvGrpSpPr>
            <p:cNvPr id="208" name="Group 163"/>
            <p:cNvGrpSpPr>
              <a:grpSpLocks/>
            </p:cNvGrpSpPr>
            <p:nvPr/>
          </p:nvGrpSpPr>
          <p:grpSpPr bwMode="auto">
            <a:xfrm>
              <a:off x="4584" y="1203"/>
              <a:ext cx="119" cy="53"/>
              <a:chOff x="1740" y="2642"/>
              <a:chExt cx="752" cy="327"/>
            </a:xfrm>
          </p:grpSpPr>
          <p:sp>
            <p:nvSpPr>
              <p:cNvPr id="215" name="Freeform 164"/>
              <p:cNvSpPr>
                <a:spLocks/>
              </p:cNvSpPr>
              <p:nvPr/>
            </p:nvSpPr>
            <p:spPr bwMode="auto">
              <a:xfrm>
                <a:off x="1740" y="2642"/>
                <a:ext cx="752" cy="327"/>
              </a:xfrm>
              <a:custGeom>
                <a:avLst/>
                <a:gdLst>
                  <a:gd name="T0" fmla="*/ 293 w 752"/>
                  <a:gd name="T1" fmla="*/ 0 h 327"/>
                  <a:gd name="T2" fmla="*/ 752 w 752"/>
                  <a:gd name="T3" fmla="*/ 124 h 327"/>
                  <a:gd name="T4" fmla="*/ 470 w 752"/>
                  <a:gd name="T5" fmla="*/ 327 h 327"/>
                  <a:gd name="T6" fmla="*/ 0 w 752"/>
                  <a:gd name="T7" fmla="*/ 183 h 327"/>
                  <a:gd name="T8" fmla="*/ 293 w 752"/>
                  <a:gd name="T9" fmla="*/ 0 h 32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52" h="327">
                    <a:moveTo>
                      <a:pt x="293" y="0"/>
                    </a:moveTo>
                    <a:lnTo>
                      <a:pt x="752" y="124"/>
                    </a:lnTo>
                    <a:lnTo>
                      <a:pt x="470" y="327"/>
                    </a:lnTo>
                    <a:lnTo>
                      <a:pt x="0" y="183"/>
                    </a:lnTo>
                    <a:lnTo>
                      <a:pt x="293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16" name="Freeform 165"/>
              <p:cNvSpPr>
                <a:spLocks/>
              </p:cNvSpPr>
              <p:nvPr/>
            </p:nvSpPr>
            <p:spPr bwMode="auto">
              <a:xfrm>
                <a:off x="1754" y="2649"/>
                <a:ext cx="726" cy="311"/>
              </a:xfrm>
              <a:custGeom>
                <a:avLst/>
                <a:gdLst>
                  <a:gd name="T0" fmla="*/ 282 w 726"/>
                  <a:gd name="T1" fmla="*/ 0 h 311"/>
                  <a:gd name="T2" fmla="*/ 726 w 726"/>
                  <a:gd name="T3" fmla="*/ 119 h 311"/>
                  <a:gd name="T4" fmla="*/ 457 w 726"/>
                  <a:gd name="T5" fmla="*/ 311 h 311"/>
                  <a:gd name="T6" fmla="*/ 0 w 726"/>
                  <a:gd name="T7" fmla="*/ 173 h 311"/>
                  <a:gd name="T8" fmla="*/ 282 w 726"/>
                  <a:gd name="T9" fmla="*/ 0 h 31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26" h="311">
                    <a:moveTo>
                      <a:pt x="282" y="0"/>
                    </a:moveTo>
                    <a:lnTo>
                      <a:pt x="726" y="119"/>
                    </a:lnTo>
                    <a:lnTo>
                      <a:pt x="457" y="311"/>
                    </a:lnTo>
                    <a:lnTo>
                      <a:pt x="0" y="173"/>
                    </a:lnTo>
                    <a:lnTo>
                      <a:pt x="282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4D4D4D"/>
                  </a:gs>
                  <a:gs pos="100000">
                    <a:srgbClr val="DDDDDD"/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17" name="Freeform 166"/>
              <p:cNvSpPr>
                <a:spLocks/>
              </p:cNvSpPr>
              <p:nvPr/>
            </p:nvSpPr>
            <p:spPr bwMode="auto">
              <a:xfrm>
                <a:off x="1808" y="2770"/>
                <a:ext cx="258" cy="100"/>
              </a:xfrm>
              <a:custGeom>
                <a:avLst/>
                <a:gdLst>
                  <a:gd name="T0" fmla="*/ 0 w 258"/>
                  <a:gd name="T1" fmla="*/ 44 h 100"/>
                  <a:gd name="T2" fmla="*/ 75 w 258"/>
                  <a:gd name="T3" fmla="*/ 0 h 100"/>
                  <a:gd name="T4" fmla="*/ 258 w 258"/>
                  <a:gd name="T5" fmla="*/ 50 h 100"/>
                  <a:gd name="T6" fmla="*/ 183 w 258"/>
                  <a:gd name="T7" fmla="*/ 100 h 100"/>
                  <a:gd name="T8" fmla="*/ 0 w 258"/>
                  <a:gd name="T9" fmla="*/ 44 h 1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58" h="100">
                    <a:moveTo>
                      <a:pt x="0" y="44"/>
                    </a:moveTo>
                    <a:lnTo>
                      <a:pt x="75" y="0"/>
                    </a:lnTo>
                    <a:lnTo>
                      <a:pt x="258" y="50"/>
                    </a:lnTo>
                    <a:lnTo>
                      <a:pt x="183" y="100"/>
                    </a:lnTo>
                    <a:lnTo>
                      <a:pt x="0" y="44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18" name="Freeform 167"/>
              <p:cNvSpPr>
                <a:spLocks/>
              </p:cNvSpPr>
              <p:nvPr/>
            </p:nvSpPr>
            <p:spPr bwMode="auto">
              <a:xfrm>
                <a:off x="1799" y="2816"/>
                <a:ext cx="194" cy="63"/>
              </a:xfrm>
              <a:custGeom>
                <a:avLst/>
                <a:gdLst>
                  <a:gd name="T0" fmla="*/ 12 w 194"/>
                  <a:gd name="T1" fmla="*/ 0 h 63"/>
                  <a:gd name="T2" fmla="*/ 194 w 194"/>
                  <a:gd name="T3" fmla="*/ 53 h 63"/>
                  <a:gd name="T4" fmla="*/ 180 w 194"/>
                  <a:gd name="T5" fmla="*/ 63 h 63"/>
                  <a:gd name="T6" fmla="*/ 0 w 194"/>
                  <a:gd name="T7" fmla="*/ 9 h 63"/>
                  <a:gd name="T8" fmla="*/ 12 w 194"/>
                  <a:gd name="T9" fmla="*/ 0 h 6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94" h="63">
                    <a:moveTo>
                      <a:pt x="12" y="0"/>
                    </a:moveTo>
                    <a:lnTo>
                      <a:pt x="194" y="53"/>
                    </a:lnTo>
                    <a:lnTo>
                      <a:pt x="180" y="63"/>
                    </a:lnTo>
                    <a:lnTo>
                      <a:pt x="0" y="9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19" name="Freeform 168"/>
              <p:cNvSpPr>
                <a:spLocks/>
              </p:cNvSpPr>
              <p:nvPr/>
            </p:nvSpPr>
            <p:spPr bwMode="auto">
              <a:xfrm>
                <a:off x="2020" y="2834"/>
                <a:ext cx="258" cy="102"/>
              </a:xfrm>
              <a:custGeom>
                <a:avLst/>
                <a:gdLst>
                  <a:gd name="T0" fmla="*/ 0 w 258"/>
                  <a:gd name="T1" fmla="*/ 46 h 102"/>
                  <a:gd name="T2" fmla="*/ 71 w 258"/>
                  <a:gd name="T3" fmla="*/ 0 h 102"/>
                  <a:gd name="T4" fmla="*/ 258 w 258"/>
                  <a:gd name="T5" fmla="*/ 52 h 102"/>
                  <a:gd name="T6" fmla="*/ 183 w 258"/>
                  <a:gd name="T7" fmla="*/ 102 h 102"/>
                  <a:gd name="T8" fmla="*/ 0 w 258"/>
                  <a:gd name="T9" fmla="*/ 46 h 10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58" h="102">
                    <a:moveTo>
                      <a:pt x="0" y="46"/>
                    </a:moveTo>
                    <a:lnTo>
                      <a:pt x="71" y="0"/>
                    </a:lnTo>
                    <a:lnTo>
                      <a:pt x="258" y="52"/>
                    </a:lnTo>
                    <a:lnTo>
                      <a:pt x="183" y="102"/>
                    </a:lnTo>
                    <a:lnTo>
                      <a:pt x="0" y="46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20" name="Freeform 169"/>
              <p:cNvSpPr>
                <a:spLocks/>
              </p:cNvSpPr>
              <p:nvPr/>
            </p:nvSpPr>
            <p:spPr bwMode="auto">
              <a:xfrm>
                <a:off x="2011" y="2882"/>
                <a:ext cx="194" cy="63"/>
              </a:xfrm>
              <a:custGeom>
                <a:avLst/>
                <a:gdLst>
                  <a:gd name="T0" fmla="*/ 12 w 194"/>
                  <a:gd name="T1" fmla="*/ 0 h 63"/>
                  <a:gd name="T2" fmla="*/ 194 w 194"/>
                  <a:gd name="T3" fmla="*/ 53 h 63"/>
                  <a:gd name="T4" fmla="*/ 180 w 194"/>
                  <a:gd name="T5" fmla="*/ 63 h 63"/>
                  <a:gd name="T6" fmla="*/ 0 w 194"/>
                  <a:gd name="T7" fmla="*/ 9 h 63"/>
                  <a:gd name="T8" fmla="*/ 12 w 194"/>
                  <a:gd name="T9" fmla="*/ 0 h 6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94" h="63">
                    <a:moveTo>
                      <a:pt x="12" y="0"/>
                    </a:moveTo>
                    <a:lnTo>
                      <a:pt x="194" y="53"/>
                    </a:lnTo>
                    <a:lnTo>
                      <a:pt x="180" y="63"/>
                    </a:lnTo>
                    <a:lnTo>
                      <a:pt x="0" y="9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</p:grpSp>
        <p:sp>
          <p:nvSpPr>
            <p:cNvPr id="209" name="Freeform 170"/>
            <p:cNvSpPr>
              <a:spLocks/>
            </p:cNvSpPr>
            <p:nvPr/>
          </p:nvSpPr>
          <p:spPr bwMode="auto">
            <a:xfrm>
              <a:off x="4788" y="1211"/>
              <a:ext cx="144" cy="116"/>
            </a:xfrm>
            <a:custGeom>
              <a:avLst/>
              <a:gdLst>
                <a:gd name="T0" fmla="*/ 0 w 990"/>
                <a:gd name="T1" fmla="*/ 0 h 792"/>
                <a:gd name="T2" fmla="*/ 0 w 990"/>
                <a:gd name="T3" fmla="*/ 0 h 792"/>
                <a:gd name="T4" fmla="*/ 0 w 990"/>
                <a:gd name="T5" fmla="*/ 0 h 792"/>
                <a:gd name="T6" fmla="*/ 0 w 990"/>
                <a:gd name="T7" fmla="*/ 0 h 792"/>
                <a:gd name="T8" fmla="*/ 0 w 990"/>
                <a:gd name="T9" fmla="*/ 0 h 7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90" h="792">
                  <a:moveTo>
                    <a:pt x="3" y="738"/>
                  </a:moveTo>
                  <a:lnTo>
                    <a:pt x="990" y="0"/>
                  </a:lnTo>
                  <a:lnTo>
                    <a:pt x="987" y="60"/>
                  </a:lnTo>
                  <a:lnTo>
                    <a:pt x="0" y="792"/>
                  </a:lnTo>
                  <a:lnTo>
                    <a:pt x="3" y="738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10" name="Freeform 171"/>
            <p:cNvSpPr>
              <a:spLocks/>
            </p:cNvSpPr>
            <p:nvPr/>
          </p:nvSpPr>
          <p:spPr bwMode="auto">
            <a:xfrm>
              <a:off x="4420" y="1220"/>
              <a:ext cx="369" cy="106"/>
            </a:xfrm>
            <a:custGeom>
              <a:avLst/>
              <a:gdLst>
                <a:gd name="T0" fmla="*/ 0 w 2532"/>
                <a:gd name="T1" fmla="*/ 0 h 723"/>
                <a:gd name="T2" fmla="*/ 0 w 2532"/>
                <a:gd name="T3" fmla="*/ 0 h 723"/>
                <a:gd name="T4" fmla="*/ 0 w 2532"/>
                <a:gd name="T5" fmla="*/ 0 h 723"/>
                <a:gd name="T6" fmla="*/ 0 w 2532"/>
                <a:gd name="T7" fmla="*/ 0 h 723"/>
                <a:gd name="T8" fmla="*/ 0 w 2532"/>
                <a:gd name="T9" fmla="*/ 0 h 723"/>
                <a:gd name="T10" fmla="*/ 0 w 2532"/>
                <a:gd name="T11" fmla="*/ 0 h 72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32" h="723">
                  <a:moveTo>
                    <a:pt x="6" y="0"/>
                  </a:moveTo>
                  <a:cubicBezTo>
                    <a:pt x="16" y="0"/>
                    <a:pt x="26" y="0"/>
                    <a:pt x="36" y="0"/>
                  </a:cubicBezTo>
                  <a:lnTo>
                    <a:pt x="2532" y="678"/>
                  </a:lnTo>
                  <a:lnTo>
                    <a:pt x="2529" y="723"/>
                  </a:lnTo>
                  <a:lnTo>
                    <a:pt x="0" y="24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11" name="Freeform 172"/>
            <p:cNvSpPr>
              <a:spLocks/>
            </p:cNvSpPr>
            <p:nvPr/>
          </p:nvSpPr>
          <p:spPr bwMode="auto">
            <a:xfrm>
              <a:off x="4420" y="1201"/>
              <a:ext cx="4" cy="21"/>
            </a:xfrm>
            <a:custGeom>
              <a:avLst/>
              <a:gdLst>
                <a:gd name="T0" fmla="*/ 0 w 26"/>
                <a:gd name="T1" fmla="*/ 0 h 147"/>
                <a:gd name="T2" fmla="*/ 0 w 26"/>
                <a:gd name="T3" fmla="*/ 0 h 147"/>
                <a:gd name="T4" fmla="*/ 0 w 26"/>
                <a:gd name="T5" fmla="*/ 0 h 147"/>
                <a:gd name="T6" fmla="*/ 0 w 26"/>
                <a:gd name="T7" fmla="*/ 0 h 147"/>
                <a:gd name="T8" fmla="*/ 0 w 26"/>
                <a:gd name="T9" fmla="*/ 0 h 14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6" h="147">
                  <a:moveTo>
                    <a:pt x="26" y="10"/>
                  </a:moveTo>
                  <a:lnTo>
                    <a:pt x="23" y="147"/>
                  </a:lnTo>
                  <a:lnTo>
                    <a:pt x="0" y="144"/>
                  </a:lnTo>
                  <a:lnTo>
                    <a:pt x="3" y="0"/>
                  </a:lnTo>
                  <a:lnTo>
                    <a:pt x="26" y="10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12" name="Freeform 173"/>
            <p:cNvSpPr>
              <a:spLocks/>
            </p:cNvSpPr>
            <p:nvPr/>
          </p:nvSpPr>
          <p:spPr bwMode="auto">
            <a:xfrm>
              <a:off x="4421" y="1114"/>
              <a:ext cx="171" cy="88"/>
            </a:xfrm>
            <a:custGeom>
              <a:avLst/>
              <a:gdLst>
                <a:gd name="T0" fmla="*/ 0 w 1176"/>
                <a:gd name="T1" fmla="*/ 0 h 606"/>
                <a:gd name="T2" fmla="*/ 0 w 1176"/>
                <a:gd name="T3" fmla="*/ 0 h 606"/>
                <a:gd name="T4" fmla="*/ 0 w 1176"/>
                <a:gd name="T5" fmla="*/ 0 h 606"/>
                <a:gd name="T6" fmla="*/ 0 w 1176"/>
                <a:gd name="T7" fmla="*/ 0 h 606"/>
                <a:gd name="T8" fmla="*/ 0 w 1176"/>
                <a:gd name="T9" fmla="*/ 0 h 60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176" h="606">
                  <a:moveTo>
                    <a:pt x="1170" y="0"/>
                  </a:moveTo>
                  <a:lnTo>
                    <a:pt x="0" y="597"/>
                  </a:lnTo>
                  <a:lnTo>
                    <a:pt x="30" y="606"/>
                  </a:lnTo>
                  <a:lnTo>
                    <a:pt x="1176" y="18"/>
                  </a:lnTo>
                  <a:lnTo>
                    <a:pt x="1170" y="0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13" name="Freeform 174"/>
            <p:cNvSpPr>
              <a:spLocks/>
            </p:cNvSpPr>
            <p:nvPr/>
          </p:nvSpPr>
          <p:spPr bwMode="auto">
            <a:xfrm>
              <a:off x="4432" y="1205"/>
              <a:ext cx="350" cy="102"/>
            </a:xfrm>
            <a:custGeom>
              <a:avLst/>
              <a:gdLst>
                <a:gd name="T0" fmla="*/ 0 w 2532"/>
                <a:gd name="T1" fmla="*/ 0 h 723"/>
                <a:gd name="T2" fmla="*/ 0 w 2532"/>
                <a:gd name="T3" fmla="*/ 0 h 723"/>
                <a:gd name="T4" fmla="*/ 0 w 2532"/>
                <a:gd name="T5" fmla="*/ 0 h 723"/>
                <a:gd name="T6" fmla="*/ 0 w 2532"/>
                <a:gd name="T7" fmla="*/ 0 h 723"/>
                <a:gd name="T8" fmla="*/ 0 w 2532"/>
                <a:gd name="T9" fmla="*/ 0 h 723"/>
                <a:gd name="T10" fmla="*/ 0 w 2532"/>
                <a:gd name="T11" fmla="*/ 0 h 72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32" h="723">
                  <a:moveTo>
                    <a:pt x="6" y="0"/>
                  </a:moveTo>
                  <a:cubicBezTo>
                    <a:pt x="16" y="0"/>
                    <a:pt x="26" y="0"/>
                    <a:pt x="36" y="0"/>
                  </a:cubicBezTo>
                  <a:lnTo>
                    <a:pt x="2532" y="678"/>
                  </a:lnTo>
                  <a:lnTo>
                    <a:pt x="2529" y="723"/>
                  </a:lnTo>
                  <a:lnTo>
                    <a:pt x="0" y="24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14" name="Freeform 175"/>
            <p:cNvSpPr>
              <a:spLocks/>
            </p:cNvSpPr>
            <p:nvPr/>
          </p:nvSpPr>
          <p:spPr bwMode="auto">
            <a:xfrm flipV="1">
              <a:off x="4782" y="1198"/>
              <a:ext cx="142" cy="105"/>
            </a:xfrm>
            <a:custGeom>
              <a:avLst/>
              <a:gdLst>
                <a:gd name="T0" fmla="*/ 0 w 2532"/>
                <a:gd name="T1" fmla="*/ 0 h 723"/>
                <a:gd name="T2" fmla="*/ 0 w 2532"/>
                <a:gd name="T3" fmla="*/ 0 h 723"/>
                <a:gd name="T4" fmla="*/ 0 w 2532"/>
                <a:gd name="T5" fmla="*/ 0 h 723"/>
                <a:gd name="T6" fmla="*/ 0 w 2532"/>
                <a:gd name="T7" fmla="*/ 0 h 723"/>
                <a:gd name="T8" fmla="*/ 0 w 2532"/>
                <a:gd name="T9" fmla="*/ 0 h 723"/>
                <a:gd name="T10" fmla="*/ 0 w 2532"/>
                <a:gd name="T11" fmla="*/ 0 h 72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32" h="723">
                  <a:moveTo>
                    <a:pt x="6" y="0"/>
                  </a:moveTo>
                  <a:cubicBezTo>
                    <a:pt x="16" y="0"/>
                    <a:pt x="26" y="0"/>
                    <a:pt x="36" y="0"/>
                  </a:cubicBezTo>
                  <a:lnTo>
                    <a:pt x="2532" y="678"/>
                  </a:lnTo>
                  <a:lnTo>
                    <a:pt x="2529" y="723"/>
                  </a:lnTo>
                  <a:lnTo>
                    <a:pt x="0" y="24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221" name="Text Box 176"/>
          <p:cNvSpPr txBox="1">
            <a:spLocks noChangeArrowheads="1"/>
          </p:cNvSpPr>
          <p:nvPr/>
        </p:nvSpPr>
        <p:spPr bwMode="auto">
          <a:xfrm>
            <a:off x="2562226" y="4316478"/>
            <a:ext cx="1500188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i="1" dirty="0" err="1" smtClean="0"/>
              <a:t>roteador</a:t>
            </a:r>
            <a:r>
              <a:rPr lang="en-US" i="1" dirty="0" smtClean="0"/>
              <a:t> com </a:t>
            </a:r>
            <a:r>
              <a:rPr lang="en-US" i="1" dirty="0" err="1" smtClean="0"/>
              <a:t>servidor</a:t>
            </a:r>
            <a:r>
              <a:rPr lang="en-US" i="1" dirty="0" smtClean="0"/>
              <a:t> DHCP </a:t>
            </a:r>
            <a:r>
              <a:rPr lang="en-US" i="1" dirty="0" err="1" smtClean="0"/>
              <a:t>embutido</a:t>
            </a:r>
            <a:endParaRPr lang="en-US" i="1" dirty="0" smtClean="0"/>
          </a:p>
        </p:txBody>
      </p:sp>
      <p:grpSp>
        <p:nvGrpSpPr>
          <p:cNvPr id="222" name="Group 177"/>
          <p:cNvGrpSpPr>
            <a:grpSpLocks/>
          </p:cNvGrpSpPr>
          <p:nvPr/>
        </p:nvGrpSpPr>
        <p:grpSpPr bwMode="auto">
          <a:xfrm>
            <a:off x="2674938" y="3875154"/>
            <a:ext cx="1066800" cy="406400"/>
            <a:chOff x="4396" y="1245"/>
            <a:chExt cx="672" cy="248"/>
          </a:xfrm>
        </p:grpSpPr>
        <p:sp>
          <p:nvSpPr>
            <p:cNvPr id="223" name="Oval 407"/>
            <p:cNvSpPr>
              <a:spLocks noChangeArrowheads="1"/>
            </p:cNvSpPr>
            <p:nvPr/>
          </p:nvSpPr>
          <p:spPr bwMode="auto">
            <a:xfrm>
              <a:off x="4399" y="1355"/>
              <a:ext cx="666" cy="138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 sz="240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224" name="Rectangle 410"/>
            <p:cNvSpPr>
              <a:spLocks noChangeArrowheads="1"/>
            </p:cNvSpPr>
            <p:nvPr/>
          </p:nvSpPr>
          <p:spPr bwMode="auto">
            <a:xfrm>
              <a:off x="4399" y="1339"/>
              <a:ext cx="669" cy="86"/>
            </a:xfrm>
            <a:prstGeom prst="rect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pt-BR" sz="240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225" name="Oval 411"/>
            <p:cNvSpPr>
              <a:spLocks noChangeArrowheads="1"/>
            </p:cNvSpPr>
            <p:nvPr/>
          </p:nvSpPr>
          <p:spPr bwMode="auto">
            <a:xfrm>
              <a:off x="4396" y="1245"/>
              <a:ext cx="667" cy="162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 sz="2400">
                <a:latin typeface="Times New Roman" pitchFamily="18" charset="0"/>
                <a:cs typeface="Arial" pitchFamily="34" charset="0"/>
              </a:endParaRPr>
            </a:p>
          </p:txBody>
        </p:sp>
        <p:grpSp>
          <p:nvGrpSpPr>
            <p:cNvPr id="226" name="Group 181"/>
            <p:cNvGrpSpPr>
              <a:grpSpLocks/>
            </p:cNvGrpSpPr>
            <p:nvPr/>
          </p:nvGrpSpPr>
          <p:grpSpPr bwMode="auto">
            <a:xfrm>
              <a:off x="4530" y="1287"/>
              <a:ext cx="377" cy="75"/>
              <a:chOff x="2468" y="1332"/>
              <a:chExt cx="310" cy="60"/>
            </a:xfrm>
          </p:grpSpPr>
          <p:sp>
            <p:nvSpPr>
              <p:cNvPr id="229" name="Freeform 182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28575" cmpd="sng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CC99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30" name="Freeform 183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28575" cmpd="sng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CC99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</p:grpSp>
        <p:sp>
          <p:nvSpPr>
            <p:cNvPr id="227" name="Line 184"/>
            <p:cNvSpPr>
              <a:spLocks noChangeShapeType="1"/>
            </p:cNvSpPr>
            <p:nvPr/>
          </p:nvSpPr>
          <p:spPr bwMode="auto">
            <a:xfrm>
              <a:off x="4399" y="1321"/>
              <a:ext cx="0" cy="109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28" name="Line 185"/>
            <p:cNvSpPr>
              <a:spLocks noChangeShapeType="1"/>
            </p:cNvSpPr>
            <p:nvPr/>
          </p:nvSpPr>
          <p:spPr bwMode="auto">
            <a:xfrm>
              <a:off x="5063" y="1326"/>
              <a:ext cx="0" cy="10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231" name="Group 186"/>
          <p:cNvGrpSpPr>
            <a:grpSpLocks/>
          </p:cNvGrpSpPr>
          <p:nvPr/>
        </p:nvGrpSpPr>
        <p:grpSpPr bwMode="auto">
          <a:xfrm>
            <a:off x="2706688" y="3679891"/>
            <a:ext cx="423862" cy="647700"/>
            <a:chOff x="4140" y="429"/>
            <a:chExt cx="1425" cy="2396"/>
          </a:xfrm>
        </p:grpSpPr>
        <p:sp>
          <p:nvSpPr>
            <p:cNvPr id="232" name="Freeform 187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1 w 354"/>
                <a:gd name="T1" fmla="*/ 0 h 2742"/>
                <a:gd name="T2" fmla="*/ 116 w 354"/>
                <a:gd name="T3" fmla="*/ 137 h 2742"/>
                <a:gd name="T4" fmla="*/ 114 w 354"/>
                <a:gd name="T5" fmla="*/ 1057 h 2742"/>
                <a:gd name="T6" fmla="*/ 0 w 354"/>
                <a:gd name="T7" fmla="*/ 1105 h 2742"/>
                <a:gd name="T8" fmla="*/ 21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3" name="Rectangle 188"/>
            <p:cNvSpPr>
              <a:spLocks noChangeArrowheads="1"/>
            </p:cNvSpPr>
            <p:nvPr/>
          </p:nvSpPr>
          <p:spPr bwMode="auto">
            <a:xfrm>
              <a:off x="4204" y="429"/>
              <a:ext cx="1051" cy="2284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34" name="Freeform 189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70 w 211"/>
                <a:gd name="T3" fmla="*/ 88 h 2537"/>
                <a:gd name="T4" fmla="*/ 2 w 211"/>
                <a:gd name="T5" fmla="*/ 1007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" name="Freeform 190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09 w 328"/>
                <a:gd name="T3" fmla="*/ 52 h 226"/>
                <a:gd name="T4" fmla="*/ 108 w 328"/>
                <a:gd name="T5" fmla="*/ 92 h 226"/>
                <a:gd name="T6" fmla="*/ 0 w 328"/>
                <a:gd name="T7" fmla="*/ 41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6" name="Rectangle 191"/>
            <p:cNvSpPr>
              <a:spLocks noChangeArrowheads="1"/>
            </p:cNvSpPr>
            <p:nvPr/>
          </p:nvSpPr>
          <p:spPr bwMode="auto">
            <a:xfrm>
              <a:off x="4209" y="693"/>
              <a:ext cx="598" cy="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grpSp>
          <p:nvGrpSpPr>
            <p:cNvPr id="237" name="Group 192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262" name="AutoShape 193"/>
              <p:cNvSpPr>
                <a:spLocks noChangeArrowheads="1"/>
              </p:cNvSpPr>
              <p:nvPr/>
            </p:nvSpPr>
            <p:spPr bwMode="auto">
              <a:xfrm>
                <a:off x="613" y="2570"/>
                <a:ext cx="726" cy="135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63" name="AutoShape 194"/>
              <p:cNvSpPr>
                <a:spLocks noChangeArrowheads="1"/>
              </p:cNvSpPr>
              <p:nvPr/>
            </p:nvSpPr>
            <p:spPr bwMode="auto">
              <a:xfrm>
                <a:off x="627" y="2587"/>
                <a:ext cx="693" cy="10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</p:grpSp>
        <p:sp>
          <p:nvSpPr>
            <p:cNvPr id="238" name="Rectangle 195"/>
            <p:cNvSpPr>
              <a:spLocks noChangeArrowheads="1"/>
            </p:cNvSpPr>
            <p:nvPr/>
          </p:nvSpPr>
          <p:spPr bwMode="auto">
            <a:xfrm>
              <a:off x="4225" y="1016"/>
              <a:ext cx="592" cy="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grpSp>
          <p:nvGrpSpPr>
            <p:cNvPr id="239" name="Group 196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260" name="AutoShape 197"/>
              <p:cNvSpPr>
                <a:spLocks noChangeArrowheads="1"/>
              </p:cNvSpPr>
              <p:nvPr/>
            </p:nvSpPr>
            <p:spPr bwMode="auto">
              <a:xfrm>
                <a:off x="616" y="2567"/>
                <a:ext cx="726" cy="140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61" name="AutoShape 198"/>
              <p:cNvSpPr>
                <a:spLocks noChangeArrowheads="1"/>
              </p:cNvSpPr>
              <p:nvPr/>
            </p:nvSpPr>
            <p:spPr bwMode="auto">
              <a:xfrm>
                <a:off x="629" y="2585"/>
                <a:ext cx="693" cy="104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</p:grpSp>
        <p:sp>
          <p:nvSpPr>
            <p:cNvPr id="240" name="Rectangle 199"/>
            <p:cNvSpPr>
              <a:spLocks noChangeArrowheads="1"/>
            </p:cNvSpPr>
            <p:nvPr/>
          </p:nvSpPr>
          <p:spPr bwMode="auto">
            <a:xfrm>
              <a:off x="4215" y="1357"/>
              <a:ext cx="598" cy="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41" name="Rectangle 200"/>
            <p:cNvSpPr>
              <a:spLocks noChangeArrowheads="1"/>
            </p:cNvSpPr>
            <p:nvPr/>
          </p:nvSpPr>
          <p:spPr bwMode="auto">
            <a:xfrm>
              <a:off x="4225" y="1656"/>
              <a:ext cx="598" cy="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grpSp>
          <p:nvGrpSpPr>
            <p:cNvPr id="242" name="Group 201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258" name="AutoShape 202"/>
              <p:cNvSpPr>
                <a:spLocks noChangeArrowheads="1"/>
              </p:cNvSpPr>
              <p:nvPr/>
            </p:nvSpPr>
            <p:spPr bwMode="auto">
              <a:xfrm>
                <a:off x="611" y="2568"/>
                <a:ext cx="731" cy="141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59" name="AutoShape 203"/>
              <p:cNvSpPr>
                <a:spLocks noChangeArrowheads="1"/>
              </p:cNvSpPr>
              <p:nvPr/>
            </p:nvSpPr>
            <p:spPr bwMode="auto">
              <a:xfrm>
                <a:off x="624" y="2584"/>
                <a:ext cx="698" cy="108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</p:grpSp>
        <p:sp>
          <p:nvSpPr>
            <p:cNvPr id="243" name="Freeform 204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09 w 328"/>
                <a:gd name="T3" fmla="*/ 51 h 226"/>
                <a:gd name="T4" fmla="*/ 108 w 328"/>
                <a:gd name="T5" fmla="*/ 90 h 226"/>
                <a:gd name="T6" fmla="*/ 0 w 328"/>
                <a:gd name="T7" fmla="*/ 39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grpSp>
          <p:nvGrpSpPr>
            <p:cNvPr id="244" name="Group 205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256" name="AutoShape 206"/>
              <p:cNvSpPr>
                <a:spLocks noChangeArrowheads="1"/>
              </p:cNvSpPr>
              <p:nvPr/>
            </p:nvSpPr>
            <p:spPr bwMode="auto">
              <a:xfrm>
                <a:off x="612" y="2569"/>
                <a:ext cx="725" cy="147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257" name="AutoShape 207"/>
              <p:cNvSpPr>
                <a:spLocks noChangeArrowheads="1"/>
              </p:cNvSpPr>
              <p:nvPr/>
            </p:nvSpPr>
            <p:spPr bwMode="auto">
              <a:xfrm>
                <a:off x="626" y="2586"/>
                <a:ext cx="691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</p:grpSp>
        <p:sp>
          <p:nvSpPr>
            <p:cNvPr id="245" name="Rectangle 208"/>
            <p:cNvSpPr>
              <a:spLocks noChangeArrowheads="1"/>
            </p:cNvSpPr>
            <p:nvPr/>
          </p:nvSpPr>
          <p:spPr bwMode="auto">
            <a:xfrm>
              <a:off x="5250" y="429"/>
              <a:ext cx="69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46" name="Freeform 209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96 w 296"/>
                <a:gd name="T3" fmla="*/ 57 h 256"/>
                <a:gd name="T4" fmla="*/ 98 w 296"/>
                <a:gd name="T5" fmla="*/ 102 h 256"/>
                <a:gd name="T6" fmla="*/ 0 w 296"/>
                <a:gd name="T7" fmla="*/ 39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47" name="Freeform 210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01 w 304"/>
                <a:gd name="T3" fmla="*/ 66 h 288"/>
                <a:gd name="T4" fmla="*/ 95 w 304"/>
                <a:gd name="T5" fmla="*/ 116 h 288"/>
                <a:gd name="T6" fmla="*/ 2 w 304"/>
                <a:gd name="T7" fmla="*/ 5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48" name="Oval 211"/>
            <p:cNvSpPr>
              <a:spLocks noChangeArrowheads="1"/>
            </p:cNvSpPr>
            <p:nvPr/>
          </p:nvSpPr>
          <p:spPr bwMode="auto">
            <a:xfrm>
              <a:off x="5517" y="2614"/>
              <a:ext cx="48" cy="94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49" name="Freeform 212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43 h 240"/>
                <a:gd name="T2" fmla="*/ 2 w 306"/>
                <a:gd name="T3" fmla="*/ 97 h 240"/>
                <a:gd name="T4" fmla="*/ 101 w 306"/>
                <a:gd name="T5" fmla="*/ 44 h 240"/>
                <a:gd name="T6" fmla="*/ 98 w 306"/>
                <a:gd name="T7" fmla="*/ 0 h 240"/>
                <a:gd name="T8" fmla="*/ 0 w 306"/>
                <a:gd name="T9" fmla="*/ 43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50" name="AutoShape 213"/>
            <p:cNvSpPr>
              <a:spLocks noChangeArrowheads="1"/>
            </p:cNvSpPr>
            <p:nvPr/>
          </p:nvSpPr>
          <p:spPr bwMode="auto">
            <a:xfrm>
              <a:off x="4140" y="2678"/>
              <a:ext cx="1201" cy="147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51" name="AutoShape 214"/>
            <p:cNvSpPr>
              <a:spLocks noChangeArrowheads="1"/>
            </p:cNvSpPr>
            <p:nvPr/>
          </p:nvSpPr>
          <p:spPr bwMode="auto">
            <a:xfrm>
              <a:off x="4204" y="2713"/>
              <a:ext cx="1073" cy="82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52" name="Oval 215"/>
            <p:cNvSpPr>
              <a:spLocks noChangeArrowheads="1"/>
            </p:cNvSpPr>
            <p:nvPr/>
          </p:nvSpPr>
          <p:spPr bwMode="auto">
            <a:xfrm>
              <a:off x="4305" y="2385"/>
              <a:ext cx="160" cy="141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53" name="Oval 216"/>
            <p:cNvSpPr>
              <a:spLocks noChangeArrowheads="1"/>
            </p:cNvSpPr>
            <p:nvPr/>
          </p:nvSpPr>
          <p:spPr bwMode="auto">
            <a:xfrm>
              <a:off x="4487" y="2385"/>
              <a:ext cx="160" cy="141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>
                <a:solidFill>
                  <a:srgbClr val="FF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254" name="Oval 217"/>
            <p:cNvSpPr>
              <a:spLocks noChangeArrowheads="1"/>
            </p:cNvSpPr>
            <p:nvPr/>
          </p:nvSpPr>
          <p:spPr bwMode="auto">
            <a:xfrm>
              <a:off x="4663" y="2379"/>
              <a:ext cx="155" cy="141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55" name="Rectangle 218"/>
            <p:cNvSpPr>
              <a:spLocks noChangeArrowheads="1"/>
            </p:cNvSpPr>
            <p:nvPr/>
          </p:nvSpPr>
          <p:spPr bwMode="auto">
            <a:xfrm>
              <a:off x="5063" y="1833"/>
              <a:ext cx="85" cy="763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264" name="Line 36"/>
          <p:cNvSpPr>
            <a:spLocks noChangeShapeType="1"/>
          </p:cNvSpPr>
          <p:nvPr/>
        </p:nvSpPr>
        <p:spPr bwMode="auto">
          <a:xfrm flipV="1">
            <a:off x="3775075" y="2849629"/>
            <a:ext cx="155575" cy="1428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grpSp>
        <p:nvGrpSpPr>
          <p:cNvPr id="265" name="Group 220"/>
          <p:cNvGrpSpPr>
            <a:grpSpLocks/>
          </p:cNvGrpSpPr>
          <p:nvPr/>
        </p:nvGrpSpPr>
        <p:grpSpPr bwMode="auto">
          <a:xfrm>
            <a:off x="3140075" y="2948054"/>
            <a:ext cx="963613" cy="300037"/>
            <a:chOff x="4410" y="1365"/>
            <a:chExt cx="663" cy="224"/>
          </a:xfrm>
        </p:grpSpPr>
        <p:sp>
          <p:nvSpPr>
            <p:cNvPr id="266" name="Rectangle 221"/>
            <p:cNvSpPr>
              <a:spLocks noChangeArrowheads="1"/>
            </p:cNvSpPr>
            <p:nvPr/>
          </p:nvSpPr>
          <p:spPr bwMode="auto">
            <a:xfrm>
              <a:off x="4410" y="1500"/>
              <a:ext cx="495" cy="87"/>
            </a:xfrm>
            <a:prstGeom prst="rect">
              <a:avLst/>
            </a:prstGeom>
            <a:gradFill rotWithShape="1">
              <a:gsLst>
                <a:gs pos="0">
                  <a:srgbClr val="009999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67" name="AutoShape 222"/>
            <p:cNvSpPr>
              <a:spLocks noChangeArrowheads="1"/>
            </p:cNvSpPr>
            <p:nvPr/>
          </p:nvSpPr>
          <p:spPr bwMode="auto">
            <a:xfrm>
              <a:off x="4410" y="1369"/>
              <a:ext cx="663" cy="134"/>
            </a:xfrm>
            <a:prstGeom prst="parallelogram">
              <a:avLst>
                <a:gd name="adj" fmla="val 122778"/>
              </a:avLst>
            </a:prstGeom>
            <a:gradFill rotWithShape="1">
              <a:gsLst>
                <a:gs pos="0">
                  <a:srgbClr val="009999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68" name="Freeform 223"/>
            <p:cNvSpPr>
              <a:spLocks/>
            </p:cNvSpPr>
            <p:nvPr/>
          </p:nvSpPr>
          <p:spPr bwMode="auto">
            <a:xfrm>
              <a:off x="4904" y="1365"/>
              <a:ext cx="169" cy="224"/>
            </a:xfrm>
            <a:custGeom>
              <a:avLst/>
              <a:gdLst>
                <a:gd name="T0" fmla="*/ 0 w 169"/>
                <a:gd name="T1" fmla="*/ 138 h 224"/>
                <a:gd name="T2" fmla="*/ 0 w 169"/>
                <a:gd name="T3" fmla="*/ 224 h 224"/>
                <a:gd name="T4" fmla="*/ 169 w 169"/>
                <a:gd name="T5" fmla="*/ 77 h 224"/>
                <a:gd name="T6" fmla="*/ 169 w 169"/>
                <a:gd name="T7" fmla="*/ 0 h 224"/>
                <a:gd name="T8" fmla="*/ 0 w 169"/>
                <a:gd name="T9" fmla="*/ 138 h 2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69" h="224">
                  <a:moveTo>
                    <a:pt x="0" y="138"/>
                  </a:moveTo>
                  <a:lnTo>
                    <a:pt x="0" y="224"/>
                  </a:lnTo>
                  <a:lnTo>
                    <a:pt x="169" y="77"/>
                  </a:lnTo>
                  <a:lnTo>
                    <a:pt x="169" y="0"/>
                  </a:lnTo>
                  <a:lnTo>
                    <a:pt x="0" y="138"/>
                  </a:lnTo>
                  <a:close/>
                </a:path>
              </a:pathLst>
            </a:custGeom>
            <a:solidFill>
              <a:srgbClr val="BBE0E3"/>
            </a:solidFill>
            <a:ln w="6350" cmpd="sng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69" name="Freeform 224"/>
            <p:cNvSpPr>
              <a:spLocks/>
            </p:cNvSpPr>
            <p:nvPr/>
          </p:nvSpPr>
          <p:spPr bwMode="auto">
            <a:xfrm>
              <a:off x="4475" y="1395"/>
              <a:ext cx="506" cy="80"/>
            </a:xfrm>
            <a:custGeom>
              <a:avLst/>
              <a:gdLst>
                <a:gd name="T0" fmla="*/ 0 w 280"/>
                <a:gd name="T1" fmla="*/ 210 h 63"/>
                <a:gd name="T2" fmla="*/ 716 w 280"/>
                <a:gd name="T3" fmla="*/ 204 h 63"/>
                <a:gd name="T4" fmla="*/ 4225 w 280"/>
                <a:gd name="T5" fmla="*/ 0 h 63"/>
                <a:gd name="T6" fmla="*/ 5394 w 280"/>
                <a:gd name="T7" fmla="*/ 0 h 6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80" h="63">
                  <a:moveTo>
                    <a:pt x="0" y="63"/>
                  </a:moveTo>
                  <a:lnTo>
                    <a:pt x="37" y="62"/>
                  </a:lnTo>
                  <a:lnTo>
                    <a:pt x="219" y="0"/>
                  </a:lnTo>
                  <a:lnTo>
                    <a:pt x="280" y="0"/>
                  </a:lnTo>
                </a:path>
              </a:pathLst>
            </a:custGeom>
            <a:noFill/>
            <a:ln w="1905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pt-BR"/>
            </a:p>
          </p:txBody>
        </p:sp>
        <p:sp>
          <p:nvSpPr>
            <p:cNvPr id="270" name="Freeform 225"/>
            <p:cNvSpPr>
              <a:spLocks/>
            </p:cNvSpPr>
            <p:nvPr/>
          </p:nvSpPr>
          <p:spPr bwMode="auto">
            <a:xfrm>
              <a:off x="4593" y="1391"/>
              <a:ext cx="293" cy="93"/>
            </a:xfrm>
            <a:custGeom>
              <a:avLst/>
              <a:gdLst>
                <a:gd name="T0" fmla="*/ 0 w 293"/>
                <a:gd name="T1" fmla="*/ 0 h 93"/>
                <a:gd name="T2" fmla="*/ 67 w 293"/>
                <a:gd name="T3" fmla="*/ 1 h 93"/>
                <a:gd name="T4" fmla="*/ 195 w 293"/>
                <a:gd name="T5" fmla="*/ 93 h 93"/>
                <a:gd name="T6" fmla="*/ 293 w 293"/>
                <a:gd name="T7" fmla="*/ 93 h 9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93" h="93">
                  <a:moveTo>
                    <a:pt x="0" y="0"/>
                  </a:moveTo>
                  <a:lnTo>
                    <a:pt x="67" y="1"/>
                  </a:lnTo>
                  <a:lnTo>
                    <a:pt x="195" y="93"/>
                  </a:lnTo>
                  <a:lnTo>
                    <a:pt x="293" y="93"/>
                  </a:lnTo>
                </a:path>
              </a:pathLst>
            </a:custGeom>
            <a:noFill/>
            <a:ln w="1905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pt-BR"/>
            </a:p>
          </p:txBody>
        </p:sp>
      </p:grpSp>
      <p:grpSp>
        <p:nvGrpSpPr>
          <p:cNvPr id="271" name="Group 53"/>
          <p:cNvGrpSpPr>
            <a:grpSpLocks/>
          </p:cNvGrpSpPr>
          <p:nvPr/>
        </p:nvGrpSpPr>
        <p:grpSpPr bwMode="auto">
          <a:xfrm>
            <a:off x="352425" y="3668779"/>
            <a:ext cx="1081088" cy="1166812"/>
            <a:chOff x="42" y="744"/>
            <a:chExt cx="681" cy="735"/>
          </a:xfrm>
        </p:grpSpPr>
        <p:grpSp>
          <p:nvGrpSpPr>
            <p:cNvPr id="272" name="Group 54"/>
            <p:cNvGrpSpPr>
              <a:grpSpLocks/>
            </p:cNvGrpSpPr>
            <p:nvPr/>
          </p:nvGrpSpPr>
          <p:grpSpPr bwMode="auto">
            <a:xfrm>
              <a:off x="42" y="886"/>
              <a:ext cx="681" cy="468"/>
              <a:chOff x="42" y="886"/>
              <a:chExt cx="681" cy="468"/>
            </a:xfrm>
          </p:grpSpPr>
          <p:grpSp>
            <p:nvGrpSpPr>
              <p:cNvPr id="274" name="Group 55"/>
              <p:cNvGrpSpPr>
                <a:grpSpLocks/>
              </p:cNvGrpSpPr>
              <p:nvPr/>
            </p:nvGrpSpPr>
            <p:grpSpPr bwMode="auto">
              <a:xfrm>
                <a:off x="278" y="886"/>
                <a:ext cx="397" cy="154"/>
                <a:chOff x="740" y="3209"/>
                <a:chExt cx="397" cy="154"/>
              </a:xfrm>
            </p:grpSpPr>
            <p:grpSp>
              <p:nvGrpSpPr>
                <p:cNvPr id="299" name="Group 56"/>
                <p:cNvGrpSpPr>
                  <a:grpSpLocks/>
                </p:cNvGrpSpPr>
                <p:nvPr/>
              </p:nvGrpSpPr>
              <p:grpSpPr bwMode="auto">
                <a:xfrm>
                  <a:off x="794" y="3209"/>
                  <a:ext cx="343" cy="154"/>
                  <a:chOff x="844" y="3337"/>
                  <a:chExt cx="343" cy="154"/>
                </a:xfrm>
              </p:grpSpPr>
              <p:sp>
                <p:nvSpPr>
                  <p:cNvPr id="302" name="Rectangle 57"/>
                  <p:cNvSpPr>
                    <a:spLocks noChangeArrowheads="1"/>
                  </p:cNvSpPr>
                  <p:nvPr/>
                </p:nvSpPr>
                <p:spPr bwMode="auto">
                  <a:xfrm>
                    <a:off x="889" y="3370"/>
                    <a:ext cx="245" cy="86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latin typeface="Arial" charset="0"/>
                      <a:ea typeface="ＭＳ Ｐゴシック" charset="0"/>
                    </a:endParaRPr>
                  </a:p>
                </p:txBody>
              </p:sp>
              <p:sp>
                <p:nvSpPr>
                  <p:cNvPr id="303" name="Text Box 5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44" y="3337"/>
                    <a:ext cx="343" cy="154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9pPr>
                  </a:lstStyle>
                  <a:p>
                    <a:pPr>
                      <a:defRPr/>
                    </a:pPr>
                    <a:r>
                      <a:rPr lang="en-US" sz="1000" smtClean="0">
                        <a:solidFill>
                          <a:schemeClr val="bg1"/>
                        </a:solidFill>
                      </a:rPr>
                      <a:t>DHCP</a:t>
                    </a:r>
                  </a:p>
                </p:txBody>
              </p:sp>
            </p:grpSp>
            <p:sp>
              <p:nvSpPr>
                <p:cNvPr id="300" name="Rectangle 59"/>
                <p:cNvSpPr>
                  <a:spLocks noChangeArrowheads="1"/>
                </p:cNvSpPr>
                <p:nvPr/>
              </p:nvSpPr>
              <p:spPr bwMode="auto">
                <a:xfrm>
                  <a:off x="750" y="3244"/>
                  <a:ext cx="88" cy="8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301" name="Rectangle 60"/>
                <p:cNvSpPr>
                  <a:spLocks noChangeArrowheads="1"/>
                </p:cNvSpPr>
                <p:nvPr/>
              </p:nvSpPr>
              <p:spPr bwMode="auto">
                <a:xfrm>
                  <a:off x="740" y="3238"/>
                  <a:ext cx="354" cy="94"/>
                </a:xfrm>
                <a:prstGeom prst="rect">
                  <a:avLst/>
                </a:prstGeom>
                <a:noFill/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</p:grpSp>
          <p:grpSp>
            <p:nvGrpSpPr>
              <p:cNvPr id="275" name="Group 61"/>
              <p:cNvGrpSpPr>
                <a:grpSpLocks/>
              </p:cNvGrpSpPr>
              <p:nvPr/>
            </p:nvGrpSpPr>
            <p:grpSpPr bwMode="auto">
              <a:xfrm>
                <a:off x="278" y="1034"/>
                <a:ext cx="397" cy="154"/>
                <a:chOff x="836" y="3305"/>
                <a:chExt cx="397" cy="154"/>
              </a:xfrm>
            </p:grpSpPr>
            <p:grpSp>
              <p:nvGrpSpPr>
                <p:cNvPr id="293" name="Group 62"/>
                <p:cNvGrpSpPr>
                  <a:grpSpLocks/>
                </p:cNvGrpSpPr>
                <p:nvPr/>
              </p:nvGrpSpPr>
              <p:grpSpPr bwMode="auto">
                <a:xfrm>
                  <a:off x="890" y="3305"/>
                  <a:ext cx="343" cy="154"/>
                  <a:chOff x="844" y="3337"/>
                  <a:chExt cx="343" cy="154"/>
                </a:xfrm>
              </p:grpSpPr>
              <p:sp>
                <p:nvSpPr>
                  <p:cNvPr id="297" name="Rectangle 63"/>
                  <p:cNvSpPr>
                    <a:spLocks noChangeArrowheads="1"/>
                  </p:cNvSpPr>
                  <p:nvPr/>
                </p:nvSpPr>
                <p:spPr bwMode="auto">
                  <a:xfrm>
                    <a:off x="889" y="3370"/>
                    <a:ext cx="245" cy="86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latin typeface="Arial" charset="0"/>
                      <a:ea typeface="ＭＳ Ｐゴシック" charset="0"/>
                    </a:endParaRPr>
                  </a:p>
                </p:txBody>
              </p:sp>
              <p:sp>
                <p:nvSpPr>
                  <p:cNvPr id="298" name="Text Box 6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44" y="3337"/>
                    <a:ext cx="343" cy="154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9pPr>
                  </a:lstStyle>
                  <a:p>
                    <a:pPr>
                      <a:defRPr/>
                    </a:pPr>
                    <a:r>
                      <a:rPr lang="en-US" sz="1000" smtClean="0">
                        <a:solidFill>
                          <a:schemeClr val="bg1"/>
                        </a:solidFill>
                      </a:rPr>
                      <a:t>DHCP</a:t>
                    </a:r>
                  </a:p>
                </p:txBody>
              </p:sp>
            </p:grpSp>
            <p:grpSp>
              <p:nvGrpSpPr>
                <p:cNvPr id="294" name="Group 65"/>
                <p:cNvGrpSpPr>
                  <a:grpSpLocks/>
                </p:cNvGrpSpPr>
                <p:nvPr/>
              </p:nvGrpSpPr>
              <p:grpSpPr bwMode="auto">
                <a:xfrm>
                  <a:off x="836" y="3334"/>
                  <a:ext cx="354" cy="94"/>
                  <a:chOff x="836" y="3334"/>
                  <a:chExt cx="354" cy="94"/>
                </a:xfrm>
              </p:grpSpPr>
              <p:sp>
                <p:nvSpPr>
                  <p:cNvPr id="295" name="Rectangle 66"/>
                  <p:cNvSpPr>
                    <a:spLocks noChangeArrowheads="1"/>
                  </p:cNvSpPr>
                  <p:nvPr/>
                </p:nvSpPr>
                <p:spPr bwMode="auto">
                  <a:xfrm>
                    <a:off x="846" y="3340"/>
                    <a:ext cx="88" cy="82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latin typeface="Arial" charset="0"/>
                      <a:ea typeface="ＭＳ Ｐゴシック" charset="0"/>
                    </a:endParaRPr>
                  </a:p>
                </p:txBody>
              </p:sp>
              <p:sp>
                <p:nvSpPr>
                  <p:cNvPr id="296" name="Rectangle 67"/>
                  <p:cNvSpPr>
                    <a:spLocks noChangeArrowheads="1"/>
                  </p:cNvSpPr>
                  <p:nvPr/>
                </p:nvSpPr>
                <p:spPr bwMode="auto">
                  <a:xfrm>
                    <a:off x="836" y="3334"/>
                    <a:ext cx="354" cy="94"/>
                  </a:xfrm>
                  <a:prstGeom prst="rect">
                    <a:avLst/>
                  </a:prstGeom>
                  <a:noFill/>
                  <a:ln w="9525">
                    <a:solidFill>
                      <a:schemeClr val="accent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latin typeface="Arial" charset="0"/>
                      <a:ea typeface="ＭＳ Ｐゴシック" charset="0"/>
                    </a:endParaRPr>
                  </a:p>
                </p:txBody>
              </p:sp>
            </p:grpSp>
          </p:grpSp>
          <p:grpSp>
            <p:nvGrpSpPr>
              <p:cNvPr id="276" name="Group 68"/>
              <p:cNvGrpSpPr>
                <a:grpSpLocks/>
              </p:cNvGrpSpPr>
              <p:nvPr/>
            </p:nvGrpSpPr>
            <p:grpSpPr bwMode="auto">
              <a:xfrm>
                <a:off x="165" y="1054"/>
                <a:ext cx="480" cy="112"/>
                <a:chOff x="627" y="3377"/>
                <a:chExt cx="480" cy="112"/>
              </a:xfrm>
            </p:grpSpPr>
            <p:sp>
              <p:nvSpPr>
                <p:cNvPr id="291" name="Rectangle 69"/>
                <p:cNvSpPr>
                  <a:spLocks noChangeArrowheads="1"/>
                </p:cNvSpPr>
                <p:nvPr/>
              </p:nvSpPr>
              <p:spPr bwMode="auto">
                <a:xfrm>
                  <a:off x="636" y="3388"/>
                  <a:ext cx="96" cy="93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292" name="Rectangle 70"/>
                <p:cNvSpPr>
                  <a:spLocks noChangeArrowheads="1"/>
                </p:cNvSpPr>
                <p:nvPr/>
              </p:nvSpPr>
              <p:spPr bwMode="auto">
                <a:xfrm>
                  <a:off x="627" y="3377"/>
                  <a:ext cx="480" cy="112"/>
                </a:xfrm>
                <a:prstGeom prst="rect">
                  <a:avLst/>
                </a:prstGeom>
                <a:noFill/>
                <a:ln w="9525">
                  <a:solidFill>
                    <a:schemeClr val="accent2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</p:grpSp>
          <p:grpSp>
            <p:nvGrpSpPr>
              <p:cNvPr id="277" name="Group 71"/>
              <p:cNvGrpSpPr>
                <a:grpSpLocks/>
              </p:cNvGrpSpPr>
              <p:nvPr/>
            </p:nvGrpSpPr>
            <p:grpSpPr bwMode="auto">
              <a:xfrm>
                <a:off x="42" y="1200"/>
                <a:ext cx="681" cy="154"/>
                <a:chOff x="504" y="3523"/>
                <a:chExt cx="681" cy="154"/>
              </a:xfrm>
            </p:grpSpPr>
            <p:grpSp>
              <p:nvGrpSpPr>
                <p:cNvPr id="278" name="Group 72"/>
                <p:cNvGrpSpPr>
                  <a:grpSpLocks/>
                </p:cNvGrpSpPr>
                <p:nvPr/>
              </p:nvGrpSpPr>
              <p:grpSpPr bwMode="auto">
                <a:xfrm>
                  <a:off x="623" y="3523"/>
                  <a:ext cx="510" cy="154"/>
                  <a:chOff x="723" y="3453"/>
                  <a:chExt cx="510" cy="154"/>
                </a:xfrm>
              </p:grpSpPr>
              <p:grpSp>
                <p:nvGrpSpPr>
                  <p:cNvPr id="282" name="Group 73"/>
                  <p:cNvGrpSpPr>
                    <a:grpSpLocks/>
                  </p:cNvGrpSpPr>
                  <p:nvPr/>
                </p:nvGrpSpPr>
                <p:grpSpPr bwMode="auto">
                  <a:xfrm>
                    <a:off x="836" y="3453"/>
                    <a:ext cx="397" cy="154"/>
                    <a:chOff x="836" y="3305"/>
                    <a:chExt cx="397" cy="154"/>
                  </a:xfrm>
                </p:grpSpPr>
                <p:grpSp>
                  <p:nvGrpSpPr>
                    <p:cNvPr id="285" name="Group 7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890" y="3305"/>
                      <a:ext cx="343" cy="154"/>
                      <a:chOff x="844" y="3337"/>
                      <a:chExt cx="343" cy="154"/>
                    </a:xfrm>
                  </p:grpSpPr>
                  <p:sp>
                    <p:nvSpPr>
                      <p:cNvPr id="289" name="Rectangle 7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89" y="3370"/>
                        <a:ext cx="245" cy="86"/>
                      </a:xfrm>
                      <a:prstGeom prst="rect">
                        <a:avLst/>
                      </a:prstGeom>
                      <a:solidFill>
                        <a:srgbClr val="FF0000"/>
                      </a:solidFill>
                      <a:ln w="9525">
                        <a:solidFill>
                          <a:schemeClr val="bg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en-US">
                          <a:latin typeface="Arial" charset="0"/>
                          <a:ea typeface="ＭＳ Ｐゴシック" charset="0"/>
                        </a:endParaRPr>
                      </a:p>
                    </p:txBody>
                  </p:sp>
                  <p:sp>
                    <p:nvSpPr>
                      <p:cNvPr id="290" name="Text Box 76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844" y="3337"/>
                        <a:ext cx="343" cy="15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>
                        <a:spAutoFit/>
                      </a:bodyPr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charset="0"/>
                            <a:ea typeface="ＭＳ Ｐゴシック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charset="0"/>
                            <a:ea typeface="ＭＳ Ｐゴシック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charset="0"/>
                            <a:ea typeface="ＭＳ Ｐゴシック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charset="0"/>
                            <a:ea typeface="ＭＳ Ｐゴシック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charset="0"/>
                            <a:ea typeface="ＭＳ Ｐゴシック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charset="0"/>
                            <a:ea typeface="ＭＳ Ｐゴシック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charset="0"/>
                            <a:ea typeface="ＭＳ Ｐゴシック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charset="0"/>
                            <a:ea typeface="ＭＳ Ｐゴシック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charset="0"/>
                            <a:ea typeface="ＭＳ Ｐゴシック" charset="0"/>
                          </a:defRPr>
                        </a:lvl9pPr>
                      </a:lstStyle>
                      <a:p>
                        <a:pPr>
                          <a:defRPr/>
                        </a:pPr>
                        <a:r>
                          <a:rPr lang="en-US" sz="1000" smtClean="0">
                            <a:solidFill>
                              <a:schemeClr val="bg1"/>
                            </a:solidFill>
                          </a:rPr>
                          <a:t>DHCP</a:t>
                        </a:r>
                      </a:p>
                    </p:txBody>
                  </p:sp>
                </p:grpSp>
                <p:grpSp>
                  <p:nvGrpSpPr>
                    <p:cNvPr id="286" name="Group 7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836" y="3334"/>
                      <a:ext cx="354" cy="94"/>
                      <a:chOff x="836" y="3334"/>
                      <a:chExt cx="354" cy="94"/>
                    </a:xfrm>
                  </p:grpSpPr>
                  <p:sp>
                    <p:nvSpPr>
                      <p:cNvPr id="287" name="Rectangle 7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46" y="3340"/>
                        <a:ext cx="88" cy="82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 w="9525">
                        <a:solidFill>
                          <a:schemeClr val="bg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en-US">
                          <a:latin typeface="Arial" charset="0"/>
                          <a:ea typeface="ＭＳ Ｐゴシック" charset="0"/>
                        </a:endParaRPr>
                      </a:p>
                    </p:txBody>
                  </p:sp>
                  <p:sp>
                    <p:nvSpPr>
                      <p:cNvPr id="288" name="Rectangle 7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36" y="3334"/>
                        <a:ext cx="354" cy="94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accent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en-US">
                          <a:latin typeface="Arial" charset="0"/>
                          <a:ea typeface="ＭＳ Ｐゴシック" charset="0"/>
                        </a:endParaRPr>
                      </a:p>
                    </p:txBody>
                  </p:sp>
                </p:grpSp>
              </p:grpSp>
              <p:sp>
                <p:nvSpPr>
                  <p:cNvPr id="283" name="Rectangle 80"/>
                  <p:cNvSpPr>
                    <a:spLocks noChangeArrowheads="1"/>
                  </p:cNvSpPr>
                  <p:nvPr/>
                </p:nvSpPr>
                <p:spPr bwMode="auto">
                  <a:xfrm>
                    <a:off x="732" y="3484"/>
                    <a:ext cx="96" cy="93"/>
                  </a:xfrm>
                  <a:prstGeom prst="rect">
                    <a:avLst/>
                  </a:prstGeom>
                  <a:solidFill>
                    <a:schemeClr val="accent2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latin typeface="Arial" charset="0"/>
                      <a:ea typeface="ＭＳ Ｐゴシック" charset="0"/>
                    </a:endParaRPr>
                  </a:p>
                </p:txBody>
              </p:sp>
              <p:sp>
                <p:nvSpPr>
                  <p:cNvPr id="284" name="Rectangle 81"/>
                  <p:cNvSpPr>
                    <a:spLocks noChangeArrowheads="1"/>
                  </p:cNvSpPr>
                  <p:nvPr/>
                </p:nvSpPr>
                <p:spPr bwMode="auto">
                  <a:xfrm>
                    <a:off x="723" y="3473"/>
                    <a:ext cx="480" cy="112"/>
                  </a:xfrm>
                  <a:prstGeom prst="rect">
                    <a:avLst/>
                  </a:prstGeom>
                  <a:noFill/>
                  <a:ln w="9525">
                    <a:solidFill>
                      <a:schemeClr val="accent2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latin typeface="Arial" charset="0"/>
                      <a:ea typeface="ＭＳ Ｐゴシック" charset="0"/>
                    </a:endParaRPr>
                  </a:p>
                </p:txBody>
              </p:sp>
            </p:grpSp>
            <p:sp>
              <p:nvSpPr>
                <p:cNvPr id="279" name="Rectangle 82"/>
                <p:cNvSpPr>
                  <a:spLocks noChangeArrowheads="1"/>
                </p:cNvSpPr>
                <p:nvPr/>
              </p:nvSpPr>
              <p:spPr bwMode="auto">
                <a:xfrm>
                  <a:off x="517" y="3545"/>
                  <a:ext cx="94" cy="108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280" name="Rectangle 83"/>
                <p:cNvSpPr>
                  <a:spLocks noChangeArrowheads="1"/>
                </p:cNvSpPr>
                <p:nvPr/>
              </p:nvSpPr>
              <p:spPr bwMode="auto">
                <a:xfrm>
                  <a:off x="1115" y="3544"/>
                  <a:ext cx="60" cy="108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281" name="Rectangle 84"/>
                <p:cNvSpPr>
                  <a:spLocks noChangeArrowheads="1"/>
                </p:cNvSpPr>
                <p:nvPr/>
              </p:nvSpPr>
              <p:spPr bwMode="auto">
                <a:xfrm>
                  <a:off x="504" y="3529"/>
                  <a:ext cx="681" cy="138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</p:grpSp>
        </p:grpSp>
        <p:sp>
          <p:nvSpPr>
            <p:cNvPr id="273" name="AutoShape 85"/>
            <p:cNvSpPr>
              <a:spLocks noChangeArrowheads="1"/>
            </p:cNvSpPr>
            <p:nvPr/>
          </p:nvSpPr>
          <p:spPr bwMode="auto">
            <a:xfrm>
              <a:off x="384" y="744"/>
              <a:ext cx="240" cy="735"/>
            </a:xfrm>
            <a:prstGeom prst="downArrow">
              <a:avLst>
                <a:gd name="adj1" fmla="val 54167"/>
                <a:gd name="adj2" fmla="val 49170"/>
              </a:avLst>
            </a:prstGeom>
            <a:gradFill rotWithShape="1">
              <a:gsLst>
                <a:gs pos="0">
                  <a:srgbClr val="FF0000">
                    <a:alpha val="25000"/>
                  </a:srgbClr>
                </a:gs>
                <a:gs pos="100000">
                  <a:srgbClr val="FF0000">
                    <a:alpha val="2500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304" name="Group 86"/>
          <p:cNvGrpSpPr>
            <a:grpSpLocks/>
          </p:cNvGrpSpPr>
          <p:nvPr/>
        </p:nvGrpSpPr>
        <p:grpSpPr bwMode="auto">
          <a:xfrm>
            <a:off x="449263" y="4754629"/>
            <a:ext cx="1081087" cy="244475"/>
            <a:chOff x="504" y="3523"/>
            <a:chExt cx="681" cy="154"/>
          </a:xfrm>
        </p:grpSpPr>
        <p:grpSp>
          <p:nvGrpSpPr>
            <p:cNvPr id="305" name="Group 87"/>
            <p:cNvGrpSpPr>
              <a:grpSpLocks/>
            </p:cNvGrpSpPr>
            <p:nvPr/>
          </p:nvGrpSpPr>
          <p:grpSpPr bwMode="auto">
            <a:xfrm>
              <a:off x="623" y="3523"/>
              <a:ext cx="510" cy="154"/>
              <a:chOff x="723" y="3453"/>
              <a:chExt cx="510" cy="154"/>
            </a:xfrm>
          </p:grpSpPr>
          <p:grpSp>
            <p:nvGrpSpPr>
              <p:cNvPr id="309" name="Group 88"/>
              <p:cNvGrpSpPr>
                <a:grpSpLocks/>
              </p:cNvGrpSpPr>
              <p:nvPr/>
            </p:nvGrpSpPr>
            <p:grpSpPr bwMode="auto">
              <a:xfrm>
                <a:off x="836" y="3453"/>
                <a:ext cx="397" cy="154"/>
                <a:chOff x="836" y="3305"/>
                <a:chExt cx="397" cy="154"/>
              </a:xfrm>
            </p:grpSpPr>
            <p:grpSp>
              <p:nvGrpSpPr>
                <p:cNvPr id="312" name="Group 89"/>
                <p:cNvGrpSpPr>
                  <a:grpSpLocks/>
                </p:cNvGrpSpPr>
                <p:nvPr/>
              </p:nvGrpSpPr>
              <p:grpSpPr bwMode="auto">
                <a:xfrm>
                  <a:off x="890" y="3305"/>
                  <a:ext cx="343" cy="154"/>
                  <a:chOff x="844" y="3337"/>
                  <a:chExt cx="343" cy="154"/>
                </a:xfrm>
              </p:grpSpPr>
              <p:sp>
                <p:nvSpPr>
                  <p:cNvPr id="316" name="Rectangle 90"/>
                  <p:cNvSpPr>
                    <a:spLocks noChangeArrowheads="1"/>
                  </p:cNvSpPr>
                  <p:nvPr/>
                </p:nvSpPr>
                <p:spPr bwMode="auto">
                  <a:xfrm>
                    <a:off x="889" y="3370"/>
                    <a:ext cx="245" cy="86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latin typeface="Arial" charset="0"/>
                      <a:ea typeface="ＭＳ Ｐゴシック" charset="0"/>
                    </a:endParaRPr>
                  </a:p>
                </p:txBody>
              </p:sp>
              <p:sp>
                <p:nvSpPr>
                  <p:cNvPr id="317" name="Text Box 9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44" y="3337"/>
                    <a:ext cx="343" cy="154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9pPr>
                  </a:lstStyle>
                  <a:p>
                    <a:pPr>
                      <a:defRPr/>
                    </a:pPr>
                    <a:r>
                      <a:rPr lang="en-US" sz="1000" smtClean="0">
                        <a:solidFill>
                          <a:schemeClr val="bg1"/>
                        </a:solidFill>
                      </a:rPr>
                      <a:t>DHCP</a:t>
                    </a:r>
                  </a:p>
                </p:txBody>
              </p:sp>
            </p:grpSp>
            <p:grpSp>
              <p:nvGrpSpPr>
                <p:cNvPr id="313" name="Group 92"/>
                <p:cNvGrpSpPr>
                  <a:grpSpLocks/>
                </p:cNvGrpSpPr>
                <p:nvPr/>
              </p:nvGrpSpPr>
              <p:grpSpPr bwMode="auto">
                <a:xfrm>
                  <a:off x="836" y="3334"/>
                  <a:ext cx="354" cy="94"/>
                  <a:chOff x="836" y="3334"/>
                  <a:chExt cx="354" cy="94"/>
                </a:xfrm>
              </p:grpSpPr>
              <p:sp>
                <p:nvSpPr>
                  <p:cNvPr id="314" name="Rectangle 93"/>
                  <p:cNvSpPr>
                    <a:spLocks noChangeArrowheads="1"/>
                  </p:cNvSpPr>
                  <p:nvPr/>
                </p:nvSpPr>
                <p:spPr bwMode="auto">
                  <a:xfrm>
                    <a:off x="846" y="3340"/>
                    <a:ext cx="88" cy="82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latin typeface="Arial" charset="0"/>
                      <a:ea typeface="ＭＳ Ｐゴシック" charset="0"/>
                    </a:endParaRPr>
                  </a:p>
                </p:txBody>
              </p:sp>
              <p:sp>
                <p:nvSpPr>
                  <p:cNvPr id="315" name="Rectangle 94"/>
                  <p:cNvSpPr>
                    <a:spLocks noChangeArrowheads="1"/>
                  </p:cNvSpPr>
                  <p:nvPr/>
                </p:nvSpPr>
                <p:spPr bwMode="auto">
                  <a:xfrm>
                    <a:off x="836" y="3334"/>
                    <a:ext cx="354" cy="94"/>
                  </a:xfrm>
                  <a:prstGeom prst="rect">
                    <a:avLst/>
                  </a:prstGeom>
                  <a:noFill/>
                  <a:ln w="9525">
                    <a:solidFill>
                      <a:schemeClr val="accent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latin typeface="Arial" charset="0"/>
                      <a:ea typeface="ＭＳ Ｐゴシック" charset="0"/>
                    </a:endParaRPr>
                  </a:p>
                </p:txBody>
              </p:sp>
            </p:grpSp>
          </p:grpSp>
          <p:sp>
            <p:nvSpPr>
              <p:cNvPr id="310" name="Rectangle 95"/>
              <p:cNvSpPr>
                <a:spLocks noChangeArrowheads="1"/>
              </p:cNvSpPr>
              <p:nvPr/>
            </p:nvSpPr>
            <p:spPr bwMode="auto">
              <a:xfrm>
                <a:off x="732" y="3484"/>
                <a:ext cx="96" cy="9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11" name="Rectangle 96"/>
              <p:cNvSpPr>
                <a:spLocks noChangeArrowheads="1"/>
              </p:cNvSpPr>
              <p:nvPr/>
            </p:nvSpPr>
            <p:spPr bwMode="auto">
              <a:xfrm>
                <a:off x="723" y="3473"/>
                <a:ext cx="480" cy="112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</p:grpSp>
        <p:sp>
          <p:nvSpPr>
            <p:cNvPr id="306" name="Rectangle 97"/>
            <p:cNvSpPr>
              <a:spLocks noChangeArrowheads="1"/>
            </p:cNvSpPr>
            <p:nvPr/>
          </p:nvSpPr>
          <p:spPr bwMode="auto">
            <a:xfrm>
              <a:off x="517" y="3545"/>
              <a:ext cx="94" cy="10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07" name="Rectangle 98"/>
            <p:cNvSpPr>
              <a:spLocks noChangeArrowheads="1"/>
            </p:cNvSpPr>
            <p:nvPr/>
          </p:nvSpPr>
          <p:spPr bwMode="auto">
            <a:xfrm>
              <a:off x="1115" y="3544"/>
              <a:ext cx="60" cy="10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08" name="Rectangle 99"/>
            <p:cNvSpPr>
              <a:spLocks noChangeArrowheads="1"/>
            </p:cNvSpPr>
            <p:nvPr/>
          </p:nvSpPr>
          <p:spPr bwMode="auto">
            <a:xfrm>
              <a:off x="504" y="3529"/>
              <a:ext cx="681" cy="13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318" name="Group 100"/>
          <p:cNvGrpSpPr>
            <a:grpSpLocks/>
          </p:cNvGrpSpPr>
          <p:nvPr/>
        </p:nvGrpSpPr>
        <p:grpSpPr bwMode="auto">
          <a:xfrm>
            <a:off x="1477963" y="3586229"/>
            <a:ext cx="1316037" cy="1314450"/>
            <a:chOff x="931" y="1941"/>
            <a:chExt cx="829" cy="828"/>
          </a:xfrm>
        </p:grpSpPr>
        <p:sp>
          <p:nvSpPr>
            <p:cNvPr id="319" name="Freeform 101"/>
            <p:cNvSpPr>
              <a:spLocks/>
            </p:cNvSpPr>
            <p:nvPr/>
          </p:nvSpPr>
          <p:spPr bwMode="auto">
            <a:xfrm>
              <a:off x="1424" y="1965"/>
              <a:ext cx="336" cy="801"/>
            </a:xfrm>
            <a:custGeom>
              <a:avLst/>
              <a:gdLst>
                <a:gd name="T0" fmla="*/ 1 w 551"/>
                <a:gd name="T1" fmla="*/ 0 h 801"/>
                <a:gd name="T2" fmla="*/ 46 w 551"/>
                <a:gd name="T3" fmla="*/ 402 h 801"/>
                <a:gd name="T4" fmla="*/ 1 w 551"/>
                <a:gd name="T5" fmla="*/ 801 h 801"/>
                <a:gd name="T6" fmla="*/ 1 w 551"/>
                <a:gd name="T7" fmla="*/ 535 h 801"/>
                <a:gd name="T8" fmla="*/ 0 w 551"/>
                <a:gd name="T9" fmla="*/ 371 h 801"/>
                <a:gd name="T10" fmla="*/ 1 w 551"/>
                <a:gd name="T11" fmla="*/ 0 h 8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51" h="801">
                  <a:moveTo>
                    <a:pt x="14" y="0"/>
                  </a:moveTo>
                  <a:lnTo>
                    <a:pt x="551" y="402"/>
                  </a:lnTo>
                  <a:lnTo>
                    <a:pt x="6" y="801"/>
                  </a:lnTo>
                  <a:lnTo>
                    <a:pt x="13" y="535"/>
                  </a:lnTo>
                  <a:lnTo>
                    <a:pt x="0" y="371"/>
                  </a:lnTo>
                  <a:lnTo>
                    <a:pt x="14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alpha val="65999"/>
                  </a:schemeClr>
                </a:gs>
                <a:gs pos="100000">
                  <a:srgbClr val="000099">
                    <a:alpha val="65999"/>
                  </a:srgb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pt-BR"/>
            </a:p>
          </p:txBody>
        </p:sp>
        <p:grpSp>
          <p:nvGrpSpPr>
            <p:cNvPr id="320" name="Group 102"/>
            <p:cNvGrpSpPr>
              <a:grpSpLocks/>
            </p:cNvGrpSpPr>
            <p:nvPr/>
          </p:nvGrpSpPr>
          <p:grpSpPr bwMode="auto">
            <a:xfrm>
              <a:off x="931" y="1941"/>
              <a:ext cx="501" cy="828"/>
              <a:chOff x="569" y="2954"/>
              <a:chExt cx="501" cy="828"/>
            </a:xfrm>
          </p:grpSpPr>
          <p:sp>
            <p:nvSpPr>
              <p:cNvPr id="321" name="Rectangle 103"/>
              <p:cNvSpPr>
                <a:spLocks noChangeArrowheads="1"/>
              </p:cNvSpPr>
              <p:nvPr/>
            </p:nvSpPr>
            <p:spPr bwMode="auto">
              <a:xfrm>
                <a:off x="576" y="2973"/>
                <a:ext cx="493" cy="79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22" name="Text Box 104"/>
              <p:cNvSpPr txBox="1">
                <a:spLocks noChangeArrowheads="1"/>
              </p:cNvSpPr>
              <p:nvPr/>
            </p:nvSpPr>
            <p:spPr bwMode="auto">
              <a:xfrm>
                <a:off x="593" y="2954"/>
                <a:ext cx="477" cy="82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>
                  <a:defRPr/>
                </a:pPr>
                <a:r>
                  <a:rPr lang="en-US" sz="1600" smtClean="0"/>
                  <a:t>DHCP</a:t>
                </a:r>
              </a:p>
              <a:p>
                <a:pPr algn="ctr">
                  <a:defRPr/>
                </a:pPr>
                <a:r>
                  <a:rPr lang="en-US" sz="1600" smtClean="0"/>
                  <a:t>UDP</a:t>
                </a:r>
              </a:p>
              <a:p>
                <a:pPr algn="ctr">
                  <a:defRPr/>
                </a:pPr>
                <a:r>
                  <a:rPr lang="en-US" sz="1600" smtClean="0"/>
                  <a:t>IP</a:t>
                </a:r>
              </a:p>
              <a:p>
                <a:pPr algn="ctr">
                  <a:defRPr/>
                </a:pPr>
                <a:r>
                  <a:rPr lang="en-US" sz="1600" smtClean="0"/>
                  <a:t>Eth</a:t>
                </a:r>
              </a:p>
              <a:p>
                <a:pPr algn="ctr">
                  <a:defRPr/>
                </a:pPr>
                <a:r>
                  <a:rPr lang="en-US" sz="1600" smtClean="0"/>
                  <a:t>Phy</a:t>
                </a:r>
              </a:p>
            </p:txBody>
          </p:sp>
          <p:sp>
            <p:nvSpPr>
              <p:cNvPr id="323" name="Line 105"/>
              <p:cNvSpPr>
                <a:spLocks noChangeShapeType="1"/>
              </p:cNvSpPr>
              <p:nvPr/>
            </p:nvSpPr>
            <p:spPr bwMode="auto">
              <a:xfrm>
                <a:off x="578" y="3130"/>
                <a:ext cx="48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24" name="Line 106"/>
              <p:cNvSpPr>
                <a:spLocks noChangeShapeType="1"/>
              </p:cNvSpPr>
              <p:nvPr/>
            </p:nvSpPr>
            <p:spPr bwMode="auto">
              <a:xfrm>
                <a:off x="575" y="3289"/>
                <a:ext cx="48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25" name="Line 107"/>
              <p:cNvSpPr>
                <a:spLocks noChangeShapeType="1"/>
              </p:cNvSpPr>
              <p:nvPr/>
            </p:nvSpPr>
            <p:spPr bwMode="auto">
              <a:xfrm>
                <a:off x="572" y="3448"/>
                <a:ext cx="48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26" name="Line 108"/>
              <p:cNvSpPr>
                <a:spLocks noChangeShapeType="1"/>
              </p:cNvSpPr>
              <p:nvPr/>
            </p:nvSpPr>
            <p:spPr bwMode="auto">
              <a:xfrm>
                <a:off x="569" y="3607"/>
                <a:ext cx="48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</p:grpSp>
      </p:grpSp>
      <p:grpSp>
        <p:nvGrpSpPr>
          <p:cNvPr id="327" name="Group 145"/>
          <p:cNvGrpSpPr>
            <a:grpSpLocks/>
          </p:cNvGrpSpPr>
          <p:nvPr/>
        </p:nvGrpSpPr>
        <p:grpSpPr bwMode="auto">
          <a:xfrm>
            <a:off x="803275" y="3694179"/>
            <a:ext cx="544513" cy="244475"/>
            <a:chOff x="844" y="3337"/>
            <a:chExt cx="343" cy="154"/>
          </a:xfrm>
        </p:grpSpPr>
        <p:sp>
          <p:nvSpPr>
            <p:cNvPr id="328" name="Rectangle 146"/>
            <p:cNvSpPr>
              <a:spLocks noChangeArrowheads="1"/>
            </p:cNvSpPr>
            <p:nvPr/>
          </p:nvSpPr>
          <p:spPr bwMode="auto">
            <a:xfrm>
              <a:off x="889" y="3370"/>
              <a:ext cx="245" cy="86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29" name="Text Box 147"/>
            <p:cNvSpPr txBox="1">
              <a:spLocks noChangeArrowheads="1"/>
            </p:cNvSpPr>
            <p:nvPr/>
          </p:nvSpPr>
          <p:spPr bwMode="auto">
            <a:xfrm>
              <a:off x="844" y="3337"/>
              <a:ext cx="343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000" smtClean="0">
                  <a:solidFill>
                    <a:schemeClr val="bg1"/>
                  </a:solidFill>
                </a:rPr>
                <a:t>DHCP</a:t>
              </a:r>
            </a:p>
          </p:txBody>
        </p:sp>
      </p:grpSp>
      <p:grpSp>
        <p:nvGrpSpPr>
          <p:cNvPr id="330" name="Group 44"/>
          <p:cNvGrpSpPr>
            <a:grpSpLocks/>
          </p:cNvGrpSpPr>
          <p:nvPr/>
        </p:nvGrpSpPr>
        <p:grpSpPr bwMode="auto">
          <a:xfrm>
            <a:off x="1195388" y="1597091"/>
            <a:ext cx="976312" cy="1460500"/>
            <a:chOff x="651" y="681"/>
            <a:chExt cx="615" cy="920"/>
          </a:xfrm>
        </p:grpSpPr>
        <p:sp>
          <p:nvSpPr>
            <p:cNvPr id="331" name="Freeform 45"/>
            <p:cNvSpPr>
              <a:spLocks/>
            </p:cNvSpPr>
            <p:nvPr/>
          </p:nvSpPr>
          <p:spPr bwMode="auto">
            <a:xfrm>
              <a:off x="662" y="698"/>
              <a:ext cx="604" cy="903"/>
            </a:xfrm>
            <a:custGeom>
              <a:avLst/>
              <a:gdLst>
                <a:gd name="T0" fmla="*/ 496 w 604"/>
                <a:gd name="T1" fmla="*/ 0 h 903"/>
                <a:gd name="T2" fmla="*/ 604 w 604"/>
                <a:gd name="T3" fmla="*/ 903 h 903"/>
                <a:gd name="T4" fmla="*/ 0 w 604"/>
                <a:gd name="T5" fmla="*/ 788 h 903"/>
                <a:gd name="T6" fmla="*/ 456 w 604"/>
                <a:gd name="T7" fmla="*/ 750 h 903"/>
                <a:gd name="T8" fmla="*/ 496 w 604"/>
                <a:gd name="T9" fmla="*/ 0 h 90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04" h="903">
                  <a:moveTo>
                    <a:pt x="496" y="0"/>
                  </a:moveTo>
                  <a:lnTo>
                    <a:pt x="604" y="903"/>
                  </a:lnTo>
                  <a:lnTo>
                    <a:pt x="0" y="788"/>
                  </a:lnTo>
                  <a:lnTo>
                    <a:pt x="456" y="750"/>
                  </a:lnTo>
                  <a:lnTo>
                    <a:pt x="496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alpha val="65999"/>
                  </a:schemeClr>
                </a:gs>
                <a:gs pos="100000">
                  <a:srgbClr val="000099">
                    <a:alpha val="65999"/>
                  </a:srgb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pt-BR"/>
            </a:p>
          </p:txBody>
        </p:sp>
        <p:grpSp>
          <p:nvGrpSpPr>
            <p:cNvPr id="332" name="Group 46"/>
            <p:cNvGrpSpPr>
              <a:grpSpLocks/>
            </p:cNvGrpSpPr>
            <p:nvPr/>
          </p:nvGrpSpPr>
          <p:grpSpPr bwMode="auto">
            <a:xfrm>
              <a:off x="651" y="681"/>
              <a:ext cx="501" cy="828"/>
              <a:chOff x="569" y="2954"/>
              <a:chExt cx="501" cy="828"/>
            </a:xfrm>
          </p:grpSpPr>
          <p:sp>
            <p:nvSpPr>
              <p:cNvPr id="333" name="Rectangle 47"/>
              <p:cNvSpPr>
                <a:spLocks noChangeArrowheads="1"/>
              </p:cNvSpPr>
              <p:nvPr/>
            </p:nvSpPr>
            <p:spPr bwMode="auto">
              <a:xfrm>
                <a:off x="576" y="2973"/>
                <a:ext cx="493" cy="79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34" name="Text Box 48"/>
              <p:cNvSpPr txBox="1">
                <a:spLocks noChangeArrowheads="1"/>
              </p:cNvSpPr>
              <p:nvPr/>
            </p:nvSpPr>
            <p:spPr bwMode="auto">
              <a:xfrm>
                <a:off x="593" y="2954"/>
                <a:ext cx="477" cy="82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>
                  <a:defRPr/>
                </a:pPr>
                <a:r>
                  <a:rPr lang="en-US" sz="1600" dirty="0" smtClean="0"/>
                  <a:t>DHCP</a:t>
                </a:r>
              </a:p>
              <a:p>
                <a:pPr algn="ctr">
                  <a:defRPr/>
                </a:pPr>
                <a:r>
                  <a:rPr lang="en-US" sz="1600" dirty="0" smtClean="0"/>
                  <a:t>UDP</a:t>
                </a:r>
              </a:p>
              <a:p>
                <a:pPr algn="ctr">
                  <a:defRPr/>
                </a:pPr>
                <a:r>
                  <a:rPr lang="en-US" sz="1600" dirty="0" smtClean="0"/>
                  <a:t>IP</a:t>
                </a:r>
              </a:p>
              <a:p>
                <a:pPr algn="ctr">
                  <a:defRPr/>
                </a:pPr>
                <a:r>
                  <a:rPr lang="en-US" sz="1600" dirty="0" smtClean="0"/>
                  <a:t>Eth</a:t>
                </a:r>
              </a:p>
              <a:p>
                <a:pPr algn="ctr">
                  <a:defRPr/>
                </a:pPr>
                <a:r>
                  <a:rPr lang="en-US" sz="1600" dirty="0" err="1" smtClean="0"/>
                  <a:t>Phy</a:t>
                </a:r>
                <a:endParaRPr lang="en-US" sz="1600" dirty="0" smtClean="0"/>
              </a:p>
            </p:txBody>
          </p:sp>
          <p:sp>
            <p:nvSpPr>
              <p:cNvPr id="335" name="Line 49"/>
              <p:cNvSpPr>
                <a:spLocks noChangeShapeType="1"/>
              </p:cNvSpPr>
              <p:nvPr/>
            </p:nvSpPr>
            <p:spPr bwMode="auto">
              <a:xfrm>
                <a:off x="578" y="3130"/>
                <a:ext cx="48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36" name="Line 50"/>
              <p:cNvSpPr>
                <a:spLocks noChangeShapeType="1"/>
              </p:cNvSpPr>
              <p:nvPr/>
            </p:nvSpPr>
            <p:spPr bwMode="auto">
              <a:xfrm>
                <a:off x="575" y="3289"/>
                <a:ext cx="48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37" name="Line 51"/>
              <p:cNvSpPr>
                <a:spLocks noChangeShapeType="1"/>
              </p:cNvSpPr>
              <p:nvPr/>
            </p:nvSpPr>
            <p:spPr bwMode="auto">
              <a:xfrm>
                <a:off x="572" y="3448"/>
                <a:ext cx="48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38" name="Line 52"/>
              <p:cNvSpPr>
                <a:spLocks noChangeShapeType="1"/>
              </p:cNvSpPr>
              <p:nvPr/>
            </p:nvSpPr>
            <p:spPr bwMode="auto">
              <a:xfrm>
                <a:off x="569" y="3607"/>
                <a:ext cx="48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</p:grpSp>
      </p:grpSp>
      <p:grpSp>
        <p:nvGrpSpPr>
          <p:cNvPr id="339" name="Group 109"/>
          <p:cNvGrpSpPr>
            <a:grpSpLocks/>
          </p:cNvGrpSpPr>
          <p:nvPr/>
        </p:nvGrpSpPr>
        <p:grpSpPr bwMode="auto">
          <a:xfrm>
            <a:off x="71438" y="1485966"/>
            <a:ext cx="1081087" cy="1217613"/>
            <a:chOff x="1404" y="3105"/>
            <a:chExt cx="681" cy="767"/>
          </a:xfrm>
        </p:grpSpPr>
        <p:grpSp>
          <p:nvGrpSpPr>
            <p:cNvPr id="340" name="Group 110"/>
            <p:cNvGrpSpPr>
              <a:grpSpLocks/>
            </p:cNvGrpSpPr>
            <p:nvPr/>
          </p:nvGrpSpPr>
          <p:grpSpPr bwMode="auto">
            <a:xfrm>
              <a:off x="1404" y="3355"/>
              <a:ext cx="681" cy="468"/>
              <a:chOff x="42" y="886"/>
              <a:chExt cx="681" cy="468"/>
            </a:xfrm>
          </p:grpSpPr>
          <p:grpSp>
            <p:nvGrpSpPr>
              <p:cNvPr id="345" name="Group 111"/>
              <p:cNvGrpSpPr>
                <a:grpSpLocks/>
              </p:cNvGrpSpPr>
              <p:nvPr/>
            </p:nvGrpSpPr>
            <p:grpSpPr bwMode="auto">
              <a:xfrm>
                <a:off x="278" y="886"/>
                <a:ext cx="397" cy="154"/>
                <a:chOff x="740" y="3209"/>
                <a:chExt cx="397" cy="154"/>
              </a:xfrm>
            </p:grpSpPr>
            <p:grpSp>
              <p:nvGrpSpPr>
                <p:cNvPr id="370" name="Group 112"/>
                <p:cNvGrpSpPr>
                  <a:grpSpLocks/>
                </p:cNvGrpSpPr>
                <p:nvPr/>
              </p:nvGrpSpPr>
              <p:grpSpPr bwMode="auto">
                <a:xfrm>
                  <a:off x="794" y="3209"/>
                  <a:ext cx="343" cy="154"/>
                  <a:chOff x="844" y="3337"/>
                  <a:chExt cx="343" cy="154"/>
                </a:xfrm>
              </p:grpSpPr>
              <p:sp>
                <p:nvSpPr>
                  <p:cNvPr id="373" name="Rectangle 113"/>
                  <p:cNvSpPr>
                    <a:spLocks noChangeArrowheads="1"/>
                  </p:cNvSpPr>
                  <p:nvPr/>
                </p:nvSpPr>
                <p:spPr bwMode="auto">
                  <a:xfrm>
                    <a:off x="889" y="3370"/>
                    <a:ext cx="245" cy="86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latin typeface="Arial" charset="0"/>
                      <a:ea typeface="ＭＳ Ｐゴシック" charset="0"/>
                    </a:endParaRPr>
                  </a:p>
                </p:txBody>
              </p:sp>
              <p:sp>
                <p:nvSpPr>
                  <p:cNvPr id="374" name="Text Box 11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44" y="3337"/>
                    <a:ext cx="343" cy="154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9pPr>
                  </a:lstStyle>
                  <a:p>
                    <a:pPr>
                      <a:defRPr/>
                    </a:pPr>
                    <a:r>
                      <a:rPr lang="en-US" sz="1000" smtClean="0">
                        <a:solidFill>
                          <a:schemeClr val="bg1"/>
                        </a:solidFill>
                      </a:rPr>
                      <a:t>DHCP</a:t>
                    </a:r>
                  </a:p>
                </p:txBody>
              </p:sp>
            </p:grpSp>
            <p:sp>
              <p:nvSpPr>
                <p:cNvPr id="371" name="Rectangle 115"/>
                <p:cNvSpPr>
                  <a:spLocks noChangeArrowheads="1"/>
                </p:cNvSpPr>
                <p:nvPr/>
              </p:nvSpPr>
              <p:spPr bwMode="auto">
                <a:xfrm>
                  <a:off x="750" y="3244"/>
                  <a:ext cx="88" cy="8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372" name="Rectangle 116"/>
                <p:cNvSpPr>
                  <a:spLocks noChangeArrowheads="1"/>
                </p:cNvSpPr>
                <p:nvPr/>
              </p:nvSpPr>
              <p:spPr bwMode="auto">
                <a:xfrm>
                  <a:off x="740" y="3238"/>
                  <a:ext cx="354" cy="94"/>
                </a:xfrm>
                <a:prstGeom prst="rect">
                  <a:avLst/>
                </a:prstGeom>
                <a:noFill/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</p:grpSp>
          <p:grpSp>
            <p:nvGrpSpPr>
              <p:cNvPr id="346" name="Group 117"/>
              <p:cNvGrpSpPr>
                <a:grpSpLocks/>
              </p:cNvGrpSpPr>
              <p:nvPr/>
            </p:nvGrpSpPr>
            <p:grpSpPr bwMode="auto">
              <a:xfrm>
                <a:off x="278" y="1034"/>
                <a:ext cx="397" cy="154"/>
                <a:chOff x="836" y="3305"/>
                <a:chExt cx="397" cy="154"/>
              </a:xfrm>
            </p:grpSpPr>
            <p:grpSp>
              <p:nvGrpSpPr>
                <p:cNvPr id="364" name="Group 118"/>
                <p:cNvGrpSpPr>
                  <a:grpSpLocks/>
                </p:cNvGrpSpPr>
                <p:nvPr/>
              </p:nvGrpSpPr>
              <p:grpSpPr bwMode="auto">
                <a:xfrm>
                  <a:off x="890" y="3305"/>
                  <a:ext cx="343" cy="154"/>
                  <a:chOff x="844" y="3337"/>
                  <a:chExt cx="343" cy="154"/>
                </a:xfrm>
              </p:grpSpPr>
              <p:sp>
                <p:nvSpPr>
                  <p:cNvPr id="368" name="Rectangle 119"/>
                  <p:cNvSpPr>
                    <a:spLocks noChangeArrowheads="1"/>
                  </p:cNvSpPr>
                  <p:nvPr/>
                </p:nvSpPr>
                <p:spPr bwMode="auto">
                  <a:xfrm>
                    <a:off x="889" y="3370"/>
                    <a:ext cx="245" cy="86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latin typeface="Arial" charset="0"/>
                      <a:ea typeface="ＭＳ Ｐゴシック" charset="0"/>
                    </a:endParaRPr>
                  </a:p>
                </p:txBody>
              </p:sp>
              <p:sp>
                <p:nvSpPr>
                  <p:cNvPr id="369" name="Text Box 12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44" y="3337"/>
                    <a:ext cx="343" cy="154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9pPr>
                  </a:lstStyle>
                  <a:p>
                    <a:pPr>
                      <a:defRPr/>
                    </a:pPr>
                    <a:r>
                      <a:rPr lang="en-US" sz="1000" smtClean="0">
                        <a:solidFill>
                          <a:schemeClr val="bg1"/>
                        </a:solidFill>
                      </a:rPr>
                      <a:t>DHCP</a:t>
                    </a:r>
                  </a:p>
                </p:txBody>
              </p:sp>
            </p:grpSp>
            <p:grpSp>
              <p:nvGrpSpPr>
                <p:cNvPr id="365" name="Group 121"/>
                <p:cNvGrpSpPr>
                  <a:grpSpLocks/>
                </p:cNvGrpSpPr>
                <p:nvPr/>
              </p:nvGrpSpPr>
              <p:grpSpPr bwMode="auto">
                <a:xfrm>
                  <a:off x="836" y="3334"/>
                  <a:ext cx="354" cy="94"/>
                  <a:chOff x="836" y="3334"/>
                  <a:chExt cx="354" cy="94"/>
                </a:xfrm>
              </p:grpSpPr>
              <p:sp>
                <p:nvSpPr>
                  <p:cNvPr id="366" name="Rectangle 122"/>
                  <p:cNvSpPr>
                    <a:spLocks noChangeArrowheads="1"/>
                  </p:cNvSpPr>
                  <p:nvPr/>
                </p:nvSpPr>
                <p:spPr bwMode="auto">
                  <a:xfrm>
                    <a:off x="846" y="3340"/>
                    <a:ext cx="88" cy="82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bg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latin typeface="Arial" charset="0"/>
                      <a:ea typeface="ＭＳ Ｐゴシック" charset="0"/>
                    </a:endParaRPr>
                  </a:p>
                </p:txBody>
              </p:sp>
              <p:sp>
                <p:nvSpPr>
                  <p:cNvPr id="367" name="Rectangle 123"/>
                  <p:cNvSpPr>
                    <a:spLocks noChangeArrowheads="1"/>
                  </p:cNvSpPr>
                  <p:nvPr/>
                </p:nvSpPr>
                <p:spPr bwMode="auto">
                  <a:xfrm>
                    <a:off x="836" y="3334"/>
                    <a:ext cx="354" cy="94"/>
                  </a:xfrm>
                  <a:prstGeom prst="rect">
                    <a:avLst/>
                  </a:prstGeom>
                  <a:noFill/>
                  <a:ln w="9525">
                    <a:solidFill>
                      <a:schemeClr val="accent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latin typeface="Arial" charset="0"/>
                      <a:ea typeface="ＭＳ Ｐゴシック" charset="0"/>
                    </a:endParaRPr>
                  </a:p>
                </p:txBody>
              </p:sp>
            </p:grpSp>
          </p:grpSp>
          <p:grpSp>
            <p:nvGrpSpPr>
              <p:cNvPr id="347" name="Group 124"/>
              <p:cNvGrpSpPr>
                <a:grpSpLocks/>
              </p:cNvGrpSpPr>
              <p:nvPr/>
            </p:nvGrpSpPr>
            <p:grpSpPr bwMode="auto">
              <a:xfrm>
                <a:off x="165" y="1054"/>
                <a:ext cx="480" cy="112"/>
                <a:chOff x="627" y="3377"/>
                <a:chExt cx="480" cy="112"/>
              </a:xfrm>
            </p:grpSpPr>
            <p:sp>
              <p:nvSpPr>
                <p:cNvPr id="362" name="Rectangle 125"/>
                <p:cNvSpPr>
                  <a:spLocks noChangeArrowheads="1"/>
                </p:cNvSpPr>
                <p:nvPr/>
              </p:nvSpPr>
              <p:spPr bwMode="auto">
                <a:xfrm>
                  <a:off x="636" y="3388"/>
                  <a:ext cx="96" cy="93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363" name="Rectangle 126"/>
                <p:cNvSpPr>
                  <a:spLocks noChangeArrowheads="1"/>
                </p:cNvSpPr>
                <p:nvPr/>
              </p:nvSpPr>
              <p:spPr bwMode="auto">
                <a:xfrm>
                  <a:off x="627" y="3377"/>
                  <a:ext cx="480" cy="112"/>
                </a:xfrm>
                <a:prstGeom prst="rect">
                  <a:avLst/>
                </a:prstGeom>
                <a:noFill/>
                <a:ln w="9525">
                  <a:solidFill>
                    <a:schemeClr val="accent2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</p:grpSp>
          <p:grpSp>
            <p:nvGrpSpPr>
              <p:cNvPr id="348" name="Group 127"/>
              <p:cNvGrpSpPr>
                <a:grpSpLocks/>
              </p:cNvGrpSpPr>
              <p:nvPr/>
            </p:nvGrpSpPr>
            <p:grpSpPr bwMode="auto">
              <a:xfrm>
                <a:off x="42" y="1200"/>
                <a:ext cx="681" cy="154"/>
                <a:chOff x="504" y="3523"/>
                <a:chExt cx="681" cy="154"/>
              </a:xfrm>
            </p:grpSpPr>
            <p:grpSp>
              <p:nvGrpSpPr>
                <p:cNvPr id="349" name="Group 128"/>
                <p:cNvGrpSpPr>
                  <a:grpSpLocks/>
                </p:cNvGrpSpPr>
                <p:nvPr/>
              </p:nvGrpSpPr>
              <p:grpSpPr bwMode="auto">
                <a:xfrm>
                  <a:off x="623" y="3523"/>
                  <a:ext cx="510" cy="154"/>
                  <a:chOff x="723" y="3453"/>
                  <a:chExt cx="510" cy="154"/>
                </a:xfrm>
              </p:grpSpPr>
              <p:grpSp>
                <p:nvGrpSpPr>
                  <p:cNvPr id="353" name="Group 129"/>
                  <p:cNvGrpSpPr>
                    <a:grpSpLocks/>
                  </p:cNvGrpSpPr>
                  <p:nvPr/>
                </p:nvGrpSpPr>
                <p:grpSpPr bwMode="auto">
                  <a:xfrm>
                    <a:off x="836" y="3453"/>
                    <a:ext cx="397" cy="154"/>
                    <a:chOff x="836" y="3305"/>
                    <a:chExt cx="397" cy="154"/>
                  </a:xfrm>
                </p:grpSpPr>
                <p:grpSp>
                  <p:nvGrpSpPr>
                    <p:cNvPr id="356" name="Group 13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890" y="3305"/>
                      <a:ext cx="343" cy="154"/>
                      <a:chOff x="844" y="3337"/>
                      <a:chExt cx="343" cy="154"/>
                    </a:xfrm>
                  </p:grpSpPr>
                  <p:sp>
                    <p:nvSpPr>
                      <p:cNvPr id="360" name="Rectangle 13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89" y="3370"/>
                        <a:ext cx="245" cy="86"/>
                      </a:xfrm>
                      <a:prstGeom prst="rect">
                        <a:avLst/>
                      </a:prstGeom>
                      <a:solidFill>
                        <a:srgbClr val="FF0000"/>
                      </a:solidFill>
                      <a:ln w="9525">
                        <a:solidFill>
                          <a:schemeClr val="bg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en-US">
                          <a:latin typeface="Arial" charset="0"/>
                          <a:ea typeface="ＭＳ Ｐゴシック" charset="0"/>
                        </a:endParaRPr>
                      </a:p>
                    </p:txBody>
                  </p:sp>
                  <p:sp>
                    <p:nvSpPr>
                      <p:cNvPr id="361" name="Text Box 132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844" y="3337"/>
                        <a:ext cx="343" cy="15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>
                        <a:spAutoFit/>
                      </a:bodyPr>
                      <a:lstStyle>
                        <a:lvl1pPr>
                          <a:defRPr>
                            <a:solidFill>
                              <a:schemeClr val="tx1"/>
                            </a:solidFill>
                            <a:latin typeface="Arial" charset="0"/>
                            <a:ea typeface="ＭＳ Ｐゴシック" charset="0"/>
                          </a:defRPr>
                        </a:lvl1pPr>
                        <a:lvl2pPr marL="742950" indent="-285750">
                          <a:defRPr>
                            <a:solidFill>
                              <a:schemeClr val="tx1"/>
                            </a:solidFill>
                            <a:latin typeface="Arial" charset="0"/>
                            <a:ea typeface="ＭＳ Ｐゴシック" charset="0"/>
                          </a:defRPr>
                        </a:lvl2pPr>
                        <a:lvl3pPr marL="1143000" indent="-228600">
                          <a:defRPr>
                            <a:solidFill>
                              <a:schemeClr val="tx1"/>
                            </a:solidFill>
                            <a:latin typeface="Arial" charset="0"/>
                            <a:ea typeface="ＭＳ Ｐゴシック" charset="0"/>
                          </a:defRPr>
                        </a:lvl3pPr>
                        <a:lvl4pPr marL="1600200" indent="-228600">
                          <a:defRPr>
                            <a:solidFill>
                              <a:schemeClr val="tx1"/>
                            </a:solidFill>
                            <a:latin typeface="Arial" charset="0"/>
                            <a:ea typeface="ＭＳ Ｐゴシック" charset="0"/>
                          </a:defRPr>
                        </a:lvl4pPr>
                        <a:lvl5pPr marL="2057400" indent="-228600">
                          <a:defRPr>
                            <a:solidFill>
                              <a:schemeClr val="tx1"/>
                            </a:solidFill>
                            <a:latin typeface="Arial" charset="0"/>
                            <a:ea typeface="ＭＳ Ｐゴシック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charset="0"/>
                            <a:ea typeface="ＭＳ Ｐゴシック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charset="0"/>
                            <a:ea typeface="ＭＳ Ｐゴシック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charset="0"/>
                            <a:ea typeface="ＭＳ Ｐゴシック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charset="0"/>
                            <a:ea typeface="ＭＳ Ｐゴシック" charset="0"/>
                          </a:defRPr>
                        </a:lvl9pPr>
                      </a:lstStyle>
                      <a:p>
                        <a:pPr>
                          <a:defRPr/>
                        </a:pPr>
                        <a:r>
                          <a:rPr lang="en-US" sz="1000" smtClean="0">
                            <a:solidFill>
                              <a:schemeClr val="bg1"/>
                            </a:solidFill>
                          </a:rPr>
                          <a:t>DHCP</a:t>
                        </a:r>
                      </a:p>
                    </p:txBody>
                  </p:sp>
                </p:grpSp>
                <p:grpSp>
                  <p:nvGrpSpPr>
                    <p:cNvPr id="357" name="Group 13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836" y="3334"/>
                      <a:ext cx="354" cy="94"/>
                      <a:chOff x="836" y="3334"/>
                      <a:chExt cx="354" cy="94"/>
                    </a:xfrm>
                  </p:grpSpPr>
                  <p:sp>
                    <p:nvSpPr>
                      <p:cNvPr id="358" name="Rectangle 13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46" y="3340"/>
                        <a:ext cx="88" cy="82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 w="9525">
                        <a:solidFill>
                          <a:schemeClr val="bg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en-US">
                          <a:latin typeface="Arial" charset="0"/>
                          <a:ea typeface="ＭＳ Ｐゴシック" charset="0"/>
                        </a:endParaRPr>
                      </a:p>
                    </p:txBody>
                  </p:sp>
                  <p:sp>
                    <p:nvSpPr>
                      <p:cNvPr id="359" name="Rectangle 13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36" y="3334"/>
                        <a:ext cx="354" cy="94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accent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en-US">
                          <a:latin typeface="Arial" charset="0"/>
                          <a:ea typeface="ＭＳ Ｐゴシック" charset="0"/>
                        </a:endParaRPr>
                      </a:p>
                    </p:txBody>
                  </p:sp>
                </p:grpSp>
              </p:grpSp>
              <p:sp>
                <p:nvSpPr>
                  <p:cNvPr id="354" name="Rectangle 136"/>
                  <p:cNvSpPr>
                    <a:spLocks noChangeArrowheads="1"/>
                  </p:cNvSpPr>
                  <p:nvPr/>
                </p:nvSpPr>
                <p:spPr bwMode="auto">
                  <a:xfrm>
                    <a:off x="732" y="3484"/>
                    <a:ext cx="96" cy="93"/>
                  </a:xfrm>
                  <a:prstGeom prst="rect">
                    <a:avLst/>
                  </a:prstGeom>
                  <a:solidFill>
                    <a:schemeClr val="accent2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latin typeface="Arial" charset="0"/>
                      <a:ea typeface="ＭＳ Ｐゴシック" charset="0"/>
                    </a:endParaRPr>
                  </a:p>
                </p:txBody>
              </p:sp>
              <p:sp>
                <p:nvSpPr>
                  <p:cNvPr id="355" name="Rectangle 137"/>
                  <p:cNvSpPr>
                    <a:spLocks noChangeArrowheads="1"/>
                  </p:cNvSpPr>
                  <p:nvPr/>
                </p:nvSpPr>
                <p:spPr bwMode="auto">
                  <a:xfrm>
                    <a:off x="723" y="3473"/>
                    <a:ext cx="480" cy="112"/>
                  </a:xfrm>
                  <a:prstGeom prst="rect">
                    <a:avLst/>
                  </a:prstGeom>
                  <a:noFill/>
                  <a:ln w="9525">
                    <a:solidFill>
                      <a:schemeClr val="accent2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latin typeface="Arial" charset="0"/>
                      <a:ea typeface="ＭＳ Ｐゴシック" charset="0"/>
                    </a:endParaRPr>
                  </a:p>
                </p:txBody>
              </p:sp>
            </p:grpSp>
            <p:sp>
              <p:nvSpPr>
                <p:cNvPr id="350" name="Rectangle 138"/>
                <p:cNvSpPr>
                  <a:spLocks noChangeArrowheads="1"/>
                </p:cNvSpPr>
                <p:nvPr/>
              </p:nvSpPr>
              <p:spPr bwMode="auto">
                <a:xfrm>
                  <a:off x="517" y="3545"/>
                  <a:ext cx="94" cy="108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351" name="Rectangle 139"/>
                <p:cNvSpPr>
                  <a:spLocks noChangeArrowheads="1"/>
                </p:cNvSpPr>
                <p:nvPr/>
              </p:nvSpPr>
              <p:spPr bwMode="auto">
                <a:xfrm>
                  <a:off x="1115" y="3544"/>
                  <a:ext cx="60" cy="108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352" name="Rectangle 140"/>
                <p:cNvSpPr>
                  <a:spLocks noChangeArrowheads="1"/>
                </p:cNvSpPr>
                <p:nvPr/>
              </p:nvSpPr>
              <p:spPr bwMode="auto">
                <a:xfrm>
                  <a:off x="504" y="3529"/>
                  <a:ext cx="681" cy="138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</p:grpSp>
        </p:grpSp>
        <p:sp>
          <p:nvSpPr>
            <p:cNvPr id="341" name="AutoShape 141"/>
            <p:cNvSpPr>
              <a:spLocks noChangeArrowheads="1"/>
            </p:cNvSpPr>
            <p:nvPr/>
          </p:nvSpPr>
          <p:spPr bwMode="auto">
            <a:xfrm rot="10800000">
              <a:off x="1727" y="3105"/>
              <a:ext cx="240" cy="767"/>
            </a:xfrm>
            <a:prstGeom prst="downArrow">
              <a:avLst>
                <a:gd name="adj1" fmla="val 54167"/>
                <a:gd name="adj2" fmla="val 51311"/>
              </a:avLst>
            </a:prstGeom>
            <a:gradFill rotWithShape="1">
              <a:gsLst>
                <a:gs pos="0">
                  <a:srgbClr val="FF0000">
                    <a:alpha val="25000"/>
                  </a:srgbClr>
                </a:gs>
                <a:gs pos="100000">
                  <a:srgbClr val="FF0000">
                    <a:alpha val="2500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grpSp>
          <p:nvGrpSpPr>
            <p:cNvPr id="342" name="Group 142"/>
            <p:cNvGrpSpPr>
              <a:grpSpLocks/>
            </p:cNvGrpSpPr>
            <p:nvPr/>
          </p:nvGrpSpPr>
          <p:grpSpPr bwMode="auto">
            <a:xfrm>
              <a:off x="1695" y="3227"/>
              <a:ext cx="343" cy="154"/>
              <a:chOff x="844" y="3337"/>
              <a:chExt cx="343" cy="154"/>
            </a:xfrm>
          </p:grpSpPr>
          <p:sp>
            <p:nvSpPr>
              <p:cNvPr id="343" name="Rectangle 143"/>
              <p:cNvSpPr>
                <a:spLocks noChangeArrowheads="1"/>
              </p:cNvSpPr>
              <p:nvPr/>
            </p:nvSpPr>
            <p:spPr bwMode="auto">
              <a:xfrm>
                <a:off x="889" y="3370"/>
                <a:ext cx="245" cy="86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344" name="Text Box 144"/>
              <p:cNvSpPr txBox="1">
                <a:spLocks noChangeArrowheads="1"/>
              </p:cNvSpPr>
              <p:nvPr/>
            </p:nvSpPr>
            <p:spPr bwMode="auto">
              <a:xfrm>
                <a:off x="844" y="3337"/>
                <a:ext cx="343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sz="1000" smtClean="0">
                    <a:solidFill>
                      <a:schemeClr val="bg1"/>
                    </a:solidFill>
                  </a:rPr>
                  <a:t>DHCP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7586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569 0.03081 L 0.1533 0.0322 L 0.34896 -0.28446 L -0.04115 -0.28886 " pathEditMode="relative" rAng="0" ptsTypes="AAAA">
                                      <p:cBhvr>
                                        <p:cTn id="17" dur="2000" fill="hold"/>
                                        <p:tgtEl>
                                          <p:spTgt spid="3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951" y="-159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1000"/>
                                        <p:tgtEl>
                                          <p:spTgt spid="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2363</TotalTime>
  <Words>1421</Words>
  <Application>Microsoft Office PowerPoint</Application>
  <PresentationFormat>Apresentação na tela (4:3)</PresentationFormat>
  <Paragraphs>283</Paragraphs>
  <Slides>23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23</vt:i4>
      </vt:variant>
    </vt:vector>
  </HeadingPairs>
  <TitlesOfParts>
    <vt:vector size="32" baseType="lpstr">
      <vt:lpstr>Arial</vt:lpstr>
      <vt:lpstr>Calibri</vt:lpstr>
      <vt:lpstr>Comic Sans MS</vt:lpstr>
      <vt:lpstr>ＭＳ Ｐゴシック</vt:lpstr>
      <vt:lpstr>Times New Roman</vt:lpstr>
      <vt:lpstr>Wingdings</vt:lpstr>
      <vt:lpstr>ZapfDingbats</vt:lpstr>
      <vt:lpstr>Tema do Office</vt:lpstr>
      <vt:lpstr>Clip</vt:lpstr>
      <vt:lpstr>Redes de Computadores e Aplicações – Camada de Rede (DHCP, NAT, ICMP)</vt:lpstr>
      <vt:lpstr>Configuração de Endereço IP</vt:lpstr>
      <vt:lpstr>DHCP - Objetivos</vt:lpstr>
      <vt:lpstr>DHCP – visão geral</vt:lpstr>
      <vt:lpstr>Cenário DHCP cliente-servidor</vt:lpstr>
      <vt:lpstr>Apresentação do PowerPoint</vt:lpstr>
      <vt:lpstr>DHCP – Informações</vt:lpstr>
      <vt:lpstr>DHCP: exemplo</vt:lpstr>
      <vt:lpstr>DHCP: exemplo</vt:lpstr>
      <vt:lpstr>Apresentação do PowerPoint</vt:lpstr>
      <vt:lpstr>Tradução de endereços na rede (NAT)</vt:lpstr>
      <vt:lpstr>Tradução de endereços na rede (NAT)</vt:lpstr>
      <vt:lpstr>Tradução de endereços na rede (NAT)</vt:lpstr>
      <vt:lpstr>Apresentação do PowerPoint</vt:lpstr>
      <vt:lpstr>Tradução de endereços na rede (NAT)</vt:lpstr>
      <vt:lpstr>Problema de travessia do NAT</vt:lpstr>
      <vt:lpstr>Problema de travessia do NAT</vt:lpstr>
      <vt:lpstr>Apresentação do PowerPoint</vt:lpstr>
      <vt:lpstr>Protocolo de mensagem de controle da Internet ICMP</vt:lpstr>
      <vt:lpstr>Protocolo de mensagem de controle da Internet ICMP</vt:lpstr>
      <vt:lpstr>TRACEROUTE e ICMP</vt:lpstr>
      <vt:lpstr>Apresentação do PowerPoint</vt:lpstr>
      <vt:lpstr>Dúvidas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Redes de Computadores e Aplicações</dc:title>
  <dc:creator>Igor</dc:creator>
  <cp:lastModifiedBy>igor carvalho alves</cp:lastModifiedBy>
  <cp:revision>180</cp:revision>
  <dcterms:created xsi:type="dcterms:W3CDTF">2014-04-07T23:47:18Z</dcterms:created>
  <dcterms:modified xsi:type="dcterms:W3CDTF">2015-09-23T10:36:43Z</dcterms:modified>
</cp:coreProperties>
</file>