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37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78417" autoAdjust="0"/>
  </p:normalViewPr>
  <p:slideViewPr>
    <p:cSldViewPr>
      <p:cViewPr varScale="1">
        <p:scale>
          <a:sx n="58" d="100"/>
          <a:sy n="58" d="100"/>
        </p:scale>
        <p:origin x="187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86A19-9ECB-4E74-9F2B-19D2A747A362}" type="datetimeFigureOut">
              <a:rPr lang="pt-BR" smtClean="0"/>
              <a:pPr/>
              <a:t>02/11/2015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526D1-5A41-482B-BE16-C718C54D28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51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526D1-5A41-482B-BE16-C718C54D28E8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14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02/11/2015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02/11/2015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02/11/2015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02/11/2015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02/11/2015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02/11/2015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02/11/2015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02/11/2015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02/11/2015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02/11/2015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02/11/2015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9C5C4-AB8C-42D6-B2BF-72BACE1EBA33}" type="datetimeFigureOut">
              <a:rPr lang="pt-BR" smtClean="0"/>
              <a:pPr/>
              <a:t>02/11/2015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43625" y="3981450"/>
            <a:ext cx="30003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43875" y="2348880"/>
            <a:ext cx="10001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na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Redes de </a:t>
            </a:r>
            <a:r>
              <a:rPr lang="pt-BR" dirty="0"/>
              <a:t>C</a:t>
            </a:r>
            <a:r>
              <a:rPr lang="pt-BR" dirty="0" smtClean="0"/>
              <a:t>omputadores e Aplicações – Camada de Rede</a:t>
            </a:r>
            <a:br>
              <a:rPr lang="pt-BR" dirty="0" smtClean="0"/>
            </a:br>
            <a:r>
              <a:rPr lang="pt-BR" dirty="0" smtClean="0"/>
              <a:t>Protocolos de </a:t>
            </a:r>
            <a:r>
              <a:rPr lang="pt-BR" dirty="0" smtClean="0"/>
              <a:t>Roteamento dinâmico RIP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IGOR ALVES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 de roteamento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Vetor-Distância (</a:t>
            </a:r>
            <a:r>
              <a:rPr lang="pt-BR" dirty="0" err="1" smtClean="0"/>
              <a:t>Bellman</a:t>
            </a:r>
            <a:r>
              <a:rPr lang="pt-BR" dirty="0" smtClean="0"/>
              <a:t>-Ford)</a:t>
            </a:r>
          </a:p>
          <a:p>
            <a:pPr lvl="1"/>
            <a:r>
              <a:rPr lang="pt-BR" dirty="0" smtClean="0"/>
              <a:t>Cada </a:t>
            </a:r>
            <a:r>
              <a:rPr lang="pt-BR" dirty="0"/>
              <a:t>roteador mantém uma lista de rotas </a:t>
            </a:r>
            <a:r>
              <a:rPr lang="pt-BR" dirty="0" smtClean="0"/>
              <a:t>conhecidas</a:t>
            </a:r>
          </a:p>
          <a:p>
            <a:pPr lvl="1"/>
            <a:r>
              <a:rPr lang="pt-BR" dirty="0"/>
              <a:t>C</a:t>
            </a:r>
            <a:r>
              <a:rPr lang="pt-BR" dirty="0" smtClean="0"/>
              <a:t>ada </a:t>
            </a:r>
            <a:r>
              <a:rPr lang="pt-BR" dirty="0"/>
              <a:t>roteador divulga sua tabela para os </a:t>
            </a:r>
            <a:r>
              <a:rPr lang="pt-BR" dirty="0" smtClean="0"/>
              <a:t>vizinhos</a:t>
            </a:r>
          </a:p>
          <a:p>
            <a:pPr lvl="1"/>
            <a:r>
              <a:rPr lang="pt-BR" dirty="0" smtClean="0"/>
              <a:t>Cada </a:t>
            </a:r>
            <a:r>
              <a:rPr lang="pt-BR" dirty="0"/>
              <a:t>roteador seleciona os melhores caminhos dentre as rotas conhecidas e </a:t>
            </a:r>
            <a:r>
              <a:rPr lang="pt-BR" dirty="0" smtClean="0"/>
              <a:t>divulgadas</a:t>
            </a:r>
          </a:p>
          <a:p>
            <a:r>
              <a:rPr lang="pt-BR" dirty="0" smtClean="0"/>
              <a:t>A </a:t>
            </a:r>
            <a:r>
              <a:rPr lang="pt-BR" dirty="0"/>
              <a:t>escolha do melhor caminho é baseada na </a:t>
            </a:r>
            <a:r>
              <a:rPr lang="pt-BR" dirty="0" smtClean="0"/>
              <a:t>métrica</a:t>
            </a:r>
          </a:p>
          <a:p>
            <a:pPr lvl="1"/>
            <a:r>
              <a:rPr lang="pt-BR" dirty="0" smtClean="0"/>
              <a:t>Regra</a:t>
            </a:r>
            <a:r>
              <a:rPr lang="pt-BR" dirty="0"/>
              <a:t>: menor caminho, melhor rota </a:t>
            </a:r>
          </a:p>
        </p:txBody>
      </p:sp>
    </p:spTree>
    <p:extLst>
      <p:ext uri="{BB962C8B-B14F-4D97-AF65-F5344CB8AC3E}">
        <p14:creationId xmlns:p14="http://schemas.microsoft.com/office/powerpoint/2010/main" val="233281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 de roteamento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Processo de montagem da tabela de </a:t>
            </a:r>
            <a:r>
              <a:rPr lang="pt-BR" dirty="0" smtClean="0"/>
              <a:t>rotas:</a:t>
            </a:r>
          </a:p>
          <a:p>
            <a:r>
              <a:rPr lang="pt-BR" dirty="0" smtClean="0"/>
              <a:t>1 </a:t>
            </a:r>
            <a:r>
              <a:rPr lang="pt-BR" dirty="0"/>
              <a:t>– Quando o roteador inicia, armazena na tabela informações sobre cada uma das redes que estão diretamente </a:t>
            </a:r>
            <a:r>
              <a:rPr lang="pt-BR" dirty="0" smtClean="0"/>
              <a:t>conectadas;</a:t>
            </a:r>
          </a:p>
          <a:p>
            <a:r>
              <a:rPr lang="pt-BR" dirty="0" smtClean="0"/>
              <a:t>2 </a:t>
            </a:r>
            <a:r>
              <a:rPr lang="pt-BR" dirty="0"/>
              <a:t>– Periodicamente cada roteador envia uma cópia de sua tabela de rotas para seus </a:t>
            </a:r>
            <a:r>
              <a:rPr lang="pt-BR" dirty="0" smtClean="0"/>
              <a:t>vizinhos;</a:t>
            </a:r>
          </a:p>
          <a:p>
            <a:r>
              <a:rPr lang="pt-BR" dirty="0" smtClean="0"/>
              <a:t>3 </a:t>
            </a:r>
            <a:r>
              <a:rPr lang="pt-BR" dirty="0"/>
              <a:t>– Cada roteador que recebe uma cópia da tabela verifica as rotas divulgadas e suas métricas. O roteador soma à métrica divulgada o custo do enlace entre ele e o roteador que fez a divulgação. Em seguida compara a tabela divulgada com sua própria tabela. Rotas novas são adicionadas, rotas existentes são selecionadas pela sua </a:t>
            </a:r>
            <a:r>
              <a:rPr lang="pt-BR" dirty="0" smtClean="0"/>
              <a:t>métrica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66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 de roteamento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3.1 </a:t>
            </a:r>
            <a:r>
              <a:rPr lang="pt-BR" dirty="0"/>
              <a:t>– Se a rota já existe, verifica se a métrica divulgada é menor que a existente, se for </a:t>
            </a:r>
            <a:r>
              <a:rPr lang="pt-BR" dirty="0" smtClean="0"/>
              <a:t>substitui;</a:t>
            </a:r>
          </a:p>
          <a:p>
            <a:r>
              <a:rPr lang="pt-BR" dirty="0" smtClean="0"/>
              <a:t>3.2 </a:t>
            </a:r>
            <a:r>
              <a:rPr lang="pt-BR" dirty="0"/>
              <a:t>– Se a métrica da rota divulgada for igual a existente, despreza a </a:t>
            </a:r>
            <a:r>
              <a:rPr lang="pt-BR" dirty="0" smtClean="0"/>
              <a:t>divulgada</a:t>
            </a:r>
          </a:p>
          <a:p>
            <a:r>
              <a:rPr lang="pt-BR" dirty="0" smtClean="0"/>
              <a:t>3.3 </a:t>
            </a:r>
            <a:r>
              <a:rPr lang="pt-BR" dirty="0"/>
              <a:t>– Se a rota divulgada tiver métrica maior que a existente, então: </a:t>
            </a:r>
          </a:p>
          <a:p>
            <a:pPr lvl="1"/>
            <a:r>
              <a:rPr lang="pt-BR" dirty="0" smtClean="0"/>
              <a:t>3.3.1 </a:t>
            </a:r>
            <a:r>
              <a:rPr lang="pt-BR" dirty="0"/>
              <a:t>– Verifica se o gateway para essa rota é o mesmo que está fazendo a divulgação, se for altera a </a:t>
            </a:r>
            <a:r>
              <a:rPr lang="pt-BR" dirty="0" smtClean="0"/>
              <a:t>métrica</a:t>
            </a:r>
          </a:p>
          <a:p>
            <a:pPr lvl="1"/>
            <a:r>
              <a:rPr lang="pt-BR" dirty="0" smtClean="0"/>
              <a:t>Senão</a:t>
            </a:r>
            <a:r>
              <a:rPr lang="pt-BR" dirty="0"/>
              <a:t>, despreza a rota anunciada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63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Tabela de Roteamento – VD(1)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63" y="2492896"/>
            <a:ext cx="86582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Tabela de Roteamento – </a:t>
            </a:r>
            <a:r>
              <a:rPr lang="pt-BR" dirty="0" smtClean="0"/>
              <a:t>VD(2)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76872"/>
            <a:ext cx="86868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Tabela de Roteamento – </a:t>
            </a:r>
            <a:r>
              <a:rPr lang="pt-BR" dirty="0" smtClean="0"/>
              <a:t>VD(3)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20888"/>
            <a:ext cx="865822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Tabela de Roteamento – </a:t>
            </a:r>
            <a:r>
              <a:rPr lang="pt-BR" dirty="0" smtClean="0"/>
              <a:t>VD(4)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26" y="2564904"/>
            <a:ext cx="88296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Tabela de Roteamento – </a:t>
            </a:r>
            <a:r>
              <a:rPr lang="pt-BR" dirty="0" smtClean="0"/>
              <a:t>VD(5)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098675"/>
            <a:ext cx="86963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Protocolo RIPv2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Distribuído em 1982 com o BSD Unix (</a:t>
            </a:r>
            <a:r>
              <a:rPr lang="pt-BR" dirty="0" smtClean="0"/>
              <a:t>v1)</a:t>
            </a:r>
          </a:p>
          <a:p>
            <a:r>
              <a:rPr lang="pt-BR" dirty="0" smtClean="0"/>
              <a:t>RFC </a:t>
            </a:r>
            <a:r>
              <a:rPr lang="pt-BR" dirty="0"/>
              <a:t>2453 – </a:t>
            </a:r>
            <a:r>
              <a:rPr lang="pt-BR" dirty="0" smtClean="0"/>
              <a:t>RIPv2</a:t>
            </a:r>
          </a:p>
          <a:p>
            <a:r>
              <a:rPr lang="pt-BR" dirty="0" smtClean="0"/>
              <a:t>Protocolo </a:t>
            </a:r>
            <a:r>
              <a:rPr lang="pt-BR" dirty="0"/>
              <a:t>Interior (</a:t>
            </a:r>
            <a:r>
              <a:rPr lang="pt-BR" dirty="0" smtClean="0"/>
              <a:t>IGP)</a:t>
            </a:r>
          </a:p>
          <a:p>
            <a:r>
              <a:rPr lang="pt-BR" dirty="0" smtClean="0"/>
              <a:t>Vetor-Distância </a:t>
            </a:r>
            <a:r>
              <a:rPr lang="pt-BR" dirty="0"/>
              <a:t>(Contagem de </a:t>
            </a:r>
            <a:r>
              <a:rPr lang="pt-BR" dirty="0" smtClean="0"/>
              <a:t>hops)</a:t>
            </a:r>
          </a:p>
          <a:p>
            <a:r>
              <a:rPr lang="pt-BR" dirty="0" smtClean="0"/>
              <a:t>Limite </a:t>
            </a:r>
            <a:r>
              <a:rPr lang="pt-BR" dirty="0"/>
              <a:t>de 15 hops (16 = Destino inalcançável</a:t>
            </a:r>
            <a:r>
              <a:rPr lang="pt-BR" dirty="0" smtClean="0"/>
              <a:t>)</a:t>
            </a:r>
          </a:p>
          <a:p>
            <a:r>
              <a:rPr lang="pt-BR" dirty="0" smtClean="0"/>
              <a:t>Administrador </a:t>
            </a:r>
            <a:r>
              <a:rPr lang="pt-BR" dirty="0"/>
              <a:t>pode definir métricas das </a:t>
            </a:r>
            <a:r>
              <a:rPr lang="pt-BR" dirty="0" smtClean="0"/>
              <a:t>rotas</a:t>
            </a:r>
          </a:p>
          <a:p>
            <a:r>
              <a:rPr lang="pt-BR" dirty="0" smtClean="0"/>
              <a:t>Cada </a:t>
            </a:r>
            <a:r>
              <a:rPr lang="pt-BR" dirty="0"/>
              <a:t>roteador divulga sua tabela de rotas a cada 30 </a:t>
            </a:r>
            <a:r>
              <a:rPr lang="pt-BR" dirty="0" smtClean="0"/>
              <a:t>segundos</a:t>
            </a:r>
          </a:p>
          <a:p>
            <a:r>
              <a:rPr lang="pt-BR" dirty="0" smtClean="0"/>
              <a:t>Tempo </a:t>
            </a:r>
            <a:r>
              <a:rPr lang="pt-BR" dirty="0"/>
              <a:t>máximo para atualização da rota: 180 </a:t>
            </a:r>
            <a:r>
              <a:rPr lang="pt-BR" dirty="0" smtClean="0"/>
              <a:t>segundos</a:t>
            </a:r>
          </a:p>
          <a:p>
            <a:r>
              <a:rPr lang="pt-BR" dirty="0" smtClean="0"/>
              <a:t>A </a:t>
            </a:r>
            <a:r>
              <a:rPr lang="pt-BR" dirty="0"/>
              <a:t>divulgação é por </a:t>
            </a:r>
            <a:r>
              <a:rPr lang="pt-BR" dirty="0" err="1"/>
              <a:t>multicast</a:t>
            </a:r>
            <a:r>
              <a:rPr lang="pt-BR" dirty="0"/>
              <a:t> (224.0.0.9) para os vizinhos</a:t>
            </a:r>
          </a:p>
        </p:txBody>
      </p:sp>
    </p:spTree>
    <p:extLst>
      <p:ext uri="{BB962C8B-B14F-4D97-AF65-F5344CB8AC3E}">
        <p14:creationId xmlns:p14="http://schemas.microsoft.com/office/powerpoint/2010/main" val="37693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Protocolo RIPv2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Vantagens</a:t>
            </a:r>
          </a:p>
          <a:p>
            <a:pPr lvl="1"/>
            <a:r>
              <a:rPr lang="pt-BR" dirty="0" smtClean="0"/>
              <a:t>Simples </a:t>
            </a:r>
            <a:r>
              <a:rPr lang="pt-BR" dirty="0"/>
              <a:t>de </a:t>
            </a:r>
            <a:r>
              <a:rPr lang="pt-BR" dirty="0" smtClean="0"/>
              <a:t>configurar</a:t>
            </a:r>
          </a:p>
          <a:p>
            <a:pPr lvl="1"/>
            <a:r>
              <a:rPr lang="pt-BR" dirty="0" smtClean="0"/>
              <a:t>Funciona </a:t>
            </a:r>
            <a:r>
              <a:rPr lang="pt-BR" dirty="0"/>
              <a:t>bem em redes </a:t>
            </a:r>
            <a:r>
              <a:rPr lang="pt-BR" dirty="0" smtClean="0"/>
              <a:t>pequenas</a:t>
            </a:r>
          </a:p>
          <a:p>
            <a:pPr lvl="1"/>
            <a:r>
              <a:rPr lang="pt-BR" dirty="0" smtClean="0"/>
              <a:t>Baixo </a:t>
            </a:r>
            <a:r>
              <a:rPr lang="pt-BR" dirty="0"/>
              <a:t>consumo de largura de banda </a:t>
            </a:r>
          </a:p>
          <a:p>
            <a:r>
              <a:rPr lang="pt-BR" dirty="0" smtClean="0"/>
              <a:t>Desvantagem</a:t>
            </a:r>
          </a:p>
          <a:p>
            <a:pPr lvl="1"/>
            <a:r>
              <a:rPr lang="pt-BR" dirty="0" smtClean="0"/>
              <a:t>Limitado </a:t>
            </a:r>
            <a:r>
              <a:rPr lang="pt-BR" dirty="0"/>
              <a:t>a 15 hops, sendo inviável em redes </a:t>
            </a:r>
            <a:r>
              <a:rPr lang="pt-BR" dirty="0" smtClean="0"/>
              <a:t>grandes</a:t>
            </a:r>
          </a:p>
          <a:p>
            <a:pPr lvl="1"/>
            <a:r>
              <a:rPr lang="pt-BR" dirty="0" smtClean="0"/>
              <a:t>Não </a:t>
            </a:r>
            <a:r>
              <a:rPr lang="pt-BR" dirty="0"/>
              <a:t>suporta rotas </a:t>
            </a:r>
            <a:r>
              <a:rPr lang="pt-BR" dirty="0" smtClean="0"/>
              <a:t>alternativas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RIP mantém apenas a melhor </a:t>
            </a:r>
            <a:r>
              <a:rPr lang="pt-BR" dirty="0" smtClean="0"/>
              <a:t>rota</a:t>
            </a:r>
          </a:p>
          <a:p>
            <a:pPr lvl="1"/>
            <a:r>
              <a:rPr lang="pt-BR" dirty="0" smtClean="0"/>
              <a:t>Problemas </a:t>
            </a:r>
            <a:r>
              <a:rPr lang="pt-BR" dirty="0"/>
              <a:t>de estabilidade  Tempo de convergência </a:t>
            </a:r>
            <a:r>
              <a:rPr lang="pt-BR" dirty="0" smtClean="0"/>
              <a:t>alto</a:t>
            </a:r>
          </a:p>
          <a:p>
            <a:pPr lvl="1"/>
            <a:r>
              <a:rPr lang="pt-BR" dirty="0" smtClean="0"/>
              <a:t>Loops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30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 de Sistema Autônomo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Sistema Autônomo (</a:t>
            </a:r>
            <a:r>
              <a:rPr lang="pt-BR" dirty="0" err="1"/>
              <a:t>Autonomous</a:t>
            </a:r>
            <a:r>
              <a:rPr lang="pt-BR" dirty="0"/>
              <a:t> </a:t>
            </a:r>
            <a:r>
              <a:rPr lang="pt-BR" dirty="0" smtClean="0"/>
              <a:t>System)</a:t>
            </a:r>
          </a:p>
          <a:p>
            <a:pPr lvl="1"/>
            <a:r>
              <a:rPr lang="pt-BR" dirty="0" smtClean="0"/>
              <a:t>Um </a:t>
            </a:r>
            <a:r>
              <a:rPr lang="pt-BR" dirty="0"/>
              <a:t>conjunto de redes e roteadores controlados por uma única autoridade </a:t>
            </a:r>
            <a:r>
              <a:rPr lang="pt-BR" dirty="0" smtClean="0"/>
              <a:t>administrativa</a:t>
            </a:r>
          </a:p>
          <a:p>
            <a:r>
              <a:rPr lang="pt-BR" dirty="0" smtClean="0"/>
              <a:t>Segundo </a:t>
            </a:r>
            <a:r>
              <a:rPr lang="pt-BR" dirty="0"/>
              <a:t>a RFC 1930 (Definição formal) </a:t>
            </a:r>
          </a:p>
          <a:p>
            <a:pPr lvl="1"/>
            <a:r>
              <a:rPr lang="pt-BR" dirty="0" smtClean="0"/>
              <a:t>Um </a:t>
            </a:r>
            <a:r>
              <a:rPr lang="pt-BR" dirty="0"/>
              <a:t>conjunto de roteadores controlados por uma única administração técnica, usando um protocolo interior e métricas comuns para rotear pacotes dentro do AS, e usando um protocolo exterior para rotear pacotes para outros </a:t>
            </a:r>
            <a:r>
              <a:rPr lang="pt-BR" dirty="0" err="1" smtClean="0"/>
              <a:t>ASs.</a:t>
            </a:r>
            <a:endParaRPr lang="pt-BR" dirty="0" smtClean="0"/>
          </a:p>
          <a:p>
            <a:pPr lvl="1"/>
            <a:r>
              <a:rPr lang="pt-BR" dirty="0" smtClean="0"/>
              <a:t>Requisito </a:t>
            </a:r>
            <a:r>
              <a:rPr lang="pt-BR" dirty="0"/>
              <a:t>básico: uma política de roteamento </a:t>
            </a:r>
            <a:r>
              <a:rPr lang="pt-BR" dirty="0" smtClean="0"/>
              <a:t>única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política de roteamento define como são tomadas as decisões de roteamento na internet. </a:t>
            </a:r>
          </a:p>
        </p:txBody>
      </p:sp>
    </p:spTree>
    <p:extLst>
      <p:ext uri="{BB962C8B-B14F-4D97-AF65-F5344CB8AC3E}">
        <p14:creationId xmlns:p14="http://schemas.microsoft.com/office/powerpoint/2010/main" val="20391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Contagem ao infinito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95" y="1761410"/>
            <a:ext cx="86106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Implementações especiais do RIPv2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Solução </a:t>
            </a:r>
            <a:r>
              <a:rPr lang="pt-BR" dirty="0"/>
              <a:t>do problema de contagem ao </a:t>
            </a:r>
            <a:r>
              <a:rPr lang="pt-BR" dirty="0" err="1" smtClean="0"/>
              <a:t>infonito</a:t>
            </a:r>
            <a:endParaRPr lang="pt-BR" dirty="0" smtClean="0"/>
          </a:p>
          <a:p>
            <a:pPr lvl="1"/>
            <a:r>
              <a:rPr lang="pt-BR" dirty="0" smtClean="0"/>
              <a:t>Horizonte </a:t>
            </a:r>
            <a:r>
              <a:rPr lang="pt-BR" dirty="0"/>
              <a:t>Dividido (Split </a:t>
            </a:r>
            <a:r>
              <a:rPr lang="pt-BR" dirty="0" err="1" smtClean="0"/>
              <a:t>horizon</a:t>
            </a:r>
            <a:r>
              <a:rPr lang="pt-BR" dirty="0" smtClean="0"/>
              <a:t>)</a:t>
            </a:r>
          </a:p>
          <a:p>
            <a:pPr lvl="2"/>
            <a:r>
              <a:rPr lang="pt-BR" dirty="0" smtClean="0"/>
              <a:t>O </a:t>
            </a:r>
            <a:r>
              <a:rPr lang="pt-BR" dirty="0"/>
              <a:t>roteador não retorna informações de uma rota ao roteador do qual aprendeu essa </a:t>
            </a:r>
            <a:r>
              <a:rPr lang="pt-BR" dirty="0" smtClean="0"/>
              <a:t>rota</a:t>
            </a:r>
          </a:p>
          <a:p>
            <a:pPr lvl="1"/>
            <a:r>
              <a:rPr lang="pt-BR" dirty="0" smtClean="0"/>
              <a:t>Horizonte </a:t>
            </a:r>
            <a:r>
              <a:rPr lang="pt-BR" dirty="0"/>
              <a:t>dividido com inversão envenenada (Split </a:t>
            </a:r>
            <a:r>
              <a:rPr lang="pt-BR" dirty="0" err="1"/>
              <a:t>horizon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poison</a:t>
            </a:r>
            <a:r>
              <a:rPr lang="pt-BR" dirty="0"/>
              <a:t> </a:t>
            </a:r>
            <a:r>
              <a:rPr lang="pt-BR" dirty="0" smtClean="0"/>
              <a:t>reverse)</a:t>
            </a:r>
          </a:p>
          <a:p>
            <a:pPr lvl="2"/>
            <a:r>
              <a:rPr lang="pt-BR" dirty="0" smtClean="0"/>
              <a:t>Retorna </a:t>
            </a:r>
            <a:r>
              <a:rPr lang="pt-BR" dirty="0"/>
              <a:t>informação de uma rota com métrica = 16 para o roteador de quem aprendeu essa </a:t>
            </a:r>
            <a:r>
              <a:rPr lang="pt-BR" dirty="0" smtClean="0"/>
              <a:t>rota</a:t>
            </a:r>
          </a:p>
          <a:p>
            <a:pPr lvl="1"/>
            <a:r>
              <a:rPr lang="pt-BR" dirty="0" smtClean="0"/>
              <a:t>Atualizações </a:t>
            </a:r>
            <a:r>
              <a:rPr lang="pt-BR" dirty="0"/>
              <a:t>imediatas (</a:t>
            </a:r>
            <a:r>
              <a:rPr lang="pt-BR" dirty="0" err="1"/>
              <a:t>Triggered</a:t>
            </a:r>
            <a:r>
              <a:rPr lang="pt-BR" dirty="0"/>
              <a:t> </a:t>
            </a:r>
            <a:r>
              <a:rPr lang="pt-BR" dirty="0" err="1" smtClean="0"/>
              <a:t>updates</a:t>
            </a:r>
            <a:r>
              <a:rPr lang="pt-BR" dirty="0" smtClean="0"/>
              <a:t>)</a:t>
            </a:r>
          </a:p>
          <a:p>
            <a:pPr lvl="2"/>
            <a:r>
              <a:rPr lang="pt-BR" dirty="0" smtClean="0"/>
              <a:t>Informa </a:t>
            </a:r>
            <a:r>
              <a:rPr lang="pt-BR" dirty="0"/>
              <a:t>imediatamente modificações de rotas, sem esperar o próximo período de </a:t>
            </a:r>
            <a:r>
              <a:rPr lang="pt-BR" dirty="0" smtClean="0"/>
              <a:t>anúncio</a:t>
            </a:r>
          </a:p>
          <a:p>
            <a:pPr lvl="2"/>
            <a:r>
              <a:rPr lang="pt-BR" dirty="0" smtClean="0"/>
              <a:t>Redes </a:t>
            </a:r>
            <a:r>
              <a:rPr lang="pt-BR" dirty="0"/>
              <a:t>que se tornam indisponíveis são imediatamente anunciadas com métrica = 16 </a:t>
            </a:r>
          </a:p>
        </p:txBody>
      </p:sp>
    </p:spTree>
    <p:extLst>
      <p:ext uri="{BB962C8B-B14F-4D97-AF65-F5344CB8AC3E}">
        <p14:creationId xmlns:p14="http://schemas.microsoft.com/office/powerpoint/2010/main" val="4318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Pacote RIP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RIP usa o protocolo UDP porta 520 para enviar e receber mensagens de atualização de rota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087688"/>
            <a:ext cx="71913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RTE – </a:t>
            </a:r>
            <a:r>
              <a:rPr lang="pt-BR" dirty="0" err="1"/>
              <a:t>RouTe</a:t>
            </a:r>
            <a:r>
              <a:rPr lang="pt-BR" dirty="0"/>
              <a:t> </a:t>
            </a:r>
            <a:r>
              <a:rPr lang="pt-BR" dirty="0" err="1" smtClean="0"/>
              <a:t>Entry</a:t>
            </a:r>
            <a:endParaRPr lang="pt-BR" dirty="0" smtClean="0"/>
          </a:p>
          <a:p>
            <a:pPr lvl="1"/>
            <a:r>
              <a:rPr lang="pt-BR" dirty="0" smtClean="0"/>
              <a:t>Permitidos </a:t>
            </a:r>
            <a:r>
              <a:rPr lang="pt-BR" dirty="0"/>
              <a:t>até 25 RTE por pacote, caso o roteador tenha que anunciar mais de 25 rotas, deve enviar mais de 1 </a:t>
            </a:r>
            <a:r>
              <a:rPr lang="pt-BR" dirty="0" smtClean="0"/>
              <a:t>pacote</a:t>
            </a:r>
          </a:p>
          <a:p>
            <a:pPr lvl="1"/>
            <a:r>
              <a:rPr lang="pt-BR" dirty="0" smtClean="0"/>
              <a:t>Comando </a:t>
            </a:r>
            <a:r>
              <a:rPr lang="pt-BR" dirty="0"/>
              <a:t>(Propósito da </a:t>
            </a:r>
            <a:r>
              <a:rPr lang="pt-BR" dirty="0" smtClean="0"/>
              <a:t>mensagem)</a:t>
            </a:r>
          </a:p>
          <a:p>
            <a:pPr lvl="2"/>
            <a:r>
              <a:rPr lang="pt-BR" dirty="0" smtClean="0"/>
              <a:t>1 </a:t>
            </a:r>
            <a:r>
              <a:rPr lang="pt-BR" dirty="0"/>
              <a:t>(Pedido), 2 (</a:t>
            </a:r>
            <a:r>
              <a:rPr lang="pt-BR" dirty="0" smtClean="0"/>
              <a:t>resposta)</a:t>
            </a:r>
          </a:p>
          <a:p>
            <a:pPr lvl="1"/>
            <a:r>
              <a:rPr lang="pt-BR" dirty="0" smtClean="0"/>
              <a:t>Atributo </a:t>
            </a:r>
            <a:r>
              <a:rPr lang="pt-BR" dirty="0"/>
              <a:t>de rota (</a:t>
            </a:r>
            <a:r>
              <a:rPr lang="pt-BR" dirty="0" err="1"/>
              <a:t>Route</a:t>
            </a:r>
            <a:r>
              <a:rPr lang="pt-BR" dirty="0"/>
              <a:t> </a:t>
            </a:r>
            <a:r>
              <a:rPr lang="pt-BR" dirty="0" err="1" smtClean="0"/>
              <a:t>tag</a:t>
            </a:r>
            <a:r>
              <a:rPr lang="pt-BR" dirty="0" smtClean="0"/>
              <a:t>)</a:t>
            </a:r>
          </a:p>
          <a:p>
            <a:pPr lvl="2"/>
            <a:r>
              <a:rPr lang="pt-BR" dirty="0" err="1" smtClean="0"/>
              <a:t>Flag</a:t>
            </a:r>
            <a:r>
              <a:rPr lang="pt-BR" dirty="0" smtClean="0"/>
              <a:t> </a:t>
            </a:r>
            <a:r>
              <a:rPr lang="pt-BR" dirty="0"/>
              <a:t>para diferenciar rotas internas (IGP) de outros protocolos ou de rotas externas (EGP) – BGP ou </a:t>
            </a:r>
            <a:r>
              <a:rPr lang="pt-BR" dirty="0" smtClean="0"/>
              <a:t>OSPF</a:t>
            </a:r>
          </a:p>
          <a:p>
            <a:pPr lvl="2"/>
            <a:r>
              <a:rPr lang="pt-BR" dirty="0" smtClean="0"/>
              <a:t>Endereço IP</a:t>
            </a:r>
          </a:p>
          <a:p>
            <a:pPr lvl="3"/>
            <a:r>
              <a:rPr lang="pt-BR" dirty="0" smtClean="0"/>
              <a:t>Endereço </a:t>
            </a:r>
            <a:r>
              <a:rPr lang="pt-BR" dirty="0"/>
              <a:t>da rede para a qual a rota está sendo </a:t>
            </a:r>
            <a:r>
              <a:rPr lang="pt-BR" dirty="0" smtClean="0"/>
              <a:t>anunciada</a:t>
            </a:r>
          </a:p>
          <a:p>
            <a:pPr lvl="2"/>
            <a:r>
              <a:rPr lang="pt-BR" dirty="0" smtClean="0"/>
              <a:t>Máscara</a:t>
            </a:r>
          </a:p>
          <a:p>
            <a:pPr lvl="3"/>
            <a:r>
              <a:rPr lang="pt-BR" dirty="0" smtClean="0"/>
              <a:t>Máscara </a:t>
            </a:r>
            <a:r>
              <a:rPr lang="pt-BR" dirty="0"/>
              <a:t>da rede que está sendo </a:t>
            </a:r>
            <a:r>
              <a:rPr lang="pt-BR" dirty="0" smtClean="0"/>
              <a:t>anunciada</a:t>
            </a:r>
          </a:p>
          <a:p>
            <a:pPr lvl="2"/>
            <a:r>
              <a:rPr lang="pt-BR" dirty="0" smtClean="0"/>
              <a:t>Próximo hop</a:t>
            </a:r>
          </a:p>
          <a:p>
            <a:pPr lvl="3"/>
            <a:r>
              <a:rPr lang="pt-BR" dirty="0" smtClean="0"/>
              <a:t>Endereço </a:t>
            </a:r>
            <a:r>
              <a:rPr lang="pt-BR" dirty="0"/>
              <a:t>IP do próximo hop imediato </a:t>
            </a:r>
            <a:endParaRPr lang="pt-BR" dirty="0" smtClean="0"/>
          </a:p>
          <a:p>
            <a:pPr lvl="2"/>
            <a:r>
              <a:rPr lang="pt-BR" dirty="0" smtClean="0"/>
              <a:t>Métrica</a:t>
            </a:r>
          </a:p>
          <a:p>
            <a:pPr lvl="3"/>
            <a:r>
              <a:rPr lang="pt-BR" dirty="0" smtClean="0"/>
              <a:t>Deve </a:t>
            </a:r>
            <a:r>
              <a:rPr lang="pt-BR" dirty="0"/>
              <a:t>conter um valor entre 1 e 15</a:t>
            </a:r>
          </a:p>
        </p:txBody>
      </p:sp>
    </p:spTree>
    <p:extLst>
      <p:ext uri="{BB962C8B-B14F-4D97-AF65-F5344CB8AC3E}">
        <p14:creationId xmlns:p14="http://schemas.microsoft.com/office/powerpoint/2010/main" val="309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Comer, Douglas E., Interligação de Redes Com </a:t>
            </a:r>
            <a:r>
              <a:rPr lang="pt-BR" dirty="0" err="1" smtClean="0"/>
              <a:t>Tcp/ip</a:t>
            </a:r>
            <a:endParaRPr lang="pt-BR" dirty="0" smtClean="0"/>
          </a:p>
          <a:p>
            <a:r>
              <a:rPr lang="pt-BR" dirty="0" smtClean="0"/>
              <a:t>James </a:t>
            </a:r>
            <a:r>
              <a:rPr lang="pt-BR" dirty="0"/>
              <a:t>F. </a:t>
            </a:r>
            <a:r>
              <a:rPr lang="pt-BR" dirty="0" err="1"/>
              <a:t>Kurose</a:t>
            </a:r>
            <a:r>
              <a:rPr lang="pt-BR" dirty="0"/>
              <a:t>, Redes de Computadores e a </a:t>
            </a:r>
            <a:r>
              <a:rPr lang="pt-BR" dirty="0" smtClean="0"/>
              <a:t>Internet</a:t>
            </a:r>
          </a:p>
          <a:p>
            <a:r>
              <a:rPr lang="pt-BR" dirty="0" smtClean="0"/>
              <a:t>Escola </a:t>
            </a:r>
            <a:r>
              <a:rPr lang="pt-BR" dirty="0"/>
              <a:t>Superior de Redes, Arquitetura e Protocolos de Redes </a:t>
            </a:r>
            <a:r>
              <a:rPr lang="pt-BR" dirty="0" smtClean="0"/>
              <a:t>TCP/IP</a:t>
            </a:r>
          </a:p>
          <a:p>
            <a:r>
              <a:rPr lang="pt-BR" dirty="0" smtClean="0"/>
              <a:t>Escola </a:t>
            </a:r>
            <a:r>
              <a:rPr lang="pt-BR" dirty="0"/>
              <a:t>Superior de Redes, Roteamento avançado</a:t>
            </a:r>
          </a:p>
        </p:txBody>
      </p:sp>
    </p:spTree>
    <p:extLst>
      <p:ext uri="{BB962C8B-B14F-4D97-AF65-F5344CB8AC3E}">
        <p14:creationId xmlns:p14="http://schemas.microsoft.com/office/powerpoint/2010/main" val="78590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Dúvidas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062" y="2486819"/>
            <a:ext cx="28098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 de Sistema Autônomo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O AS é identificado por um número inteiro de 2 octetos, portanto é um número entre 1 e </a:t>
            </a:r>
            <a:r>
              <a:rPr lang="pt-BR" dirty="0" smtClean="0"/>
              <a:t>65535</a:t>
            </a:r>
          </a:p>
          <a:p>
            <a:r>
              <a:rPr lang="pt-BR" dirty="0" smtClean="0"/>
              <a:t>Na </a:t>
            </a:r>
            <a:r>
              <a:rPr lang="pt-BR" dirty="0"/>
              <a:t>época da publicação da RFC 1930 existiam 5.100 AS autorizados, porém menos de 600 eram efetivamente roteados na internet </a:t>
            </a:r>
            <a:r>
              <a:rPr lang="pt-BR" dirty="0" smtClean="0"/>
              <a:t>global</a:t>
            </a:r>
          </a:p>
          <a:p>
            <a:r>
              <a:rPr lang="pt-BR" dirty="0" smtClean="0"/>
              <a:t>Os </a:t>
            </a:r>
            <a:r>
              <a:rPr lang="pt-BR" dirty="0" err="1"/>
              <a:t>Ass</a:t>
            </a:r>
            <a:r>
              <a:rPr lang="pt-BR" dirty="0"/>
              <a:t> são controlados pela Internet </a:t>
            </a:r>
            <a:r>
              <a:rPr lang="pt-BR" dirty="0" err="1"/>
              <a:t>Assigned</a:t>
            </a:r>
            <a:r>
              <a:rPr lang="pt-BR" dirty="0"/>
              <a:t> </a:t>
            </a:r>
            <a:r>
              <a:rPr lang="pt-BR" dirty="0" err="1"/>
              <a:t>Numbers</a:t>
            </a:r>
            <a:r>
              <a:rPr lang="pt-BR" dirty="0"/>
              <a:t> </a:t>
            </a:r>
            <a:r>
              <a:rPr lang="pt-BR" dirty="0" err="1"/>
              <a:t>Authority</a:t>
            </a:r>
            <a:r>
              <a:rPr lang="pt-BR" dirty="0"/>
              <a:t> – IANA (</a:t>
            </a:r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www.iana.org</a:t>
            </a:r>
            <a:r>
              <a:rPr lang="pt-BR" dirty="0" smtClean="0"/>
              <a:t>)</a:t>
            </a:r>
          </a:p>
          <a:p>
            <a:r>
              <a:rPr lang="pt-BR" dirty="0" smtClean="0"/>
              <a:t>Obtenha </a:t>
            </a:r>
            <a:r>
              <a:rPr lang="pt-BR" dirty="0"/>
              <a:t>informações de como registrar um AS em http://www.iana.org/protocols/ </a:t>
            </a:r>
          </a:p>
        </p:txBody>
      </p:sp>
    </p:spTree>
    <p:extLst>
      <p:ext uri="{BB962C8B-B14F-4D97-AF65-F5344CB8AC3E}">
        <p14:creationId xmlns:p14="http://schemas.microsoft.com/office/powerpoint/2010/main" val="252516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 de Sistema Autônomo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Conjunto de redes compartilhando a mesma </a:t>
            </a:r>
            <a:r>
              <a:rPr lang="pt-BR" dirty="0" smtClean="0"/>
              <a:t>política</a:t>
            </a:r>
          </a:p>
          <a:p>
            <a:r>
              <a:rPr lang="pt-BR" dirty="0" smtClean="0"/>
              <a:t>Utilizam </a:t>
            </a:r>
            <a:r>
              <a:rPr lang="pt-BR" dirty="0"/>
              <a:t>um único protocolo de </a:t>
            </a:r>
            <a:r>
              <a:rPr lang="pt-BR" dirty="0" smtClean="0"/>
              <a:t>roteamento</a:t>
            </a:r>
          </a:p>
          <a:p>
            <a:r>
              <a:rPr lang="pt-BR" dirty="0" smtClean="0"/>
              <a:t>Estão </a:t>
            </a:r>
            <a:r>
              <a:rPr lang="pt-BR" dirty="0"/>
              <a:t>sob a mesma administra técnica 5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7" y="4063384"/>
            <a:ext cx="4896544" cy="262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Classificação de protocolos de roteamentos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Protocolos de roteamento podem </a:t>
            </a:r>
            <a:r>
              <a:rPr lang="pt-BR" dirty="0" smtClean="0"/>
              <a:t>ser</a:t>
            </a:r>
          </a:p>
          <a:p>
            <a:pPr lvl="1"/>
            <a:r>
              <a:rPr lang="pt-BR" dirty="0" smtClean="0"/>
              <a:t>Interiores </a:t>
            </a:r>
            <a:r>
              <a:rPr lang="pt-BR" dirty="0"/>
              <a:t>(Interior Gateway </a:t>
            </a:r>
            <a:r>
              <a:rPr lang="pt-BR" dirty="0" err="1"/>
              <a:t>Protocol</a:t>
            </a:r>
            <a:r>
              <a:rPr lang="pt-BR" dirty="0"/>
              <a:t> - IGP</a:t>
            </a:r>
            <a:r>
              <a:rPr lang="pt-BR" dirty="0" smtClean="0"/>
              <a:t>)</a:t>
            </a:r>
          </a:p>
          <a:p>
            <a:pPr lvl="2"/>
            <a:r>
              <a:rPr lang="pt-BR" dirty="0" smtClean="0"/>
              <a:t>Utilizados </a:t>
            </a:r>
            <a:r>
              <a:rPr lang="pt-BR" dirty="0"/>
              <a:t>para comunicação entre roteadores de um mesmo AS – Exemplos: RIPv2 (RFC 2453), OSPF (RFC </a:t>
            </a:r>
            <a:r>
              <a:rPr lang="pt-BR" dirty="0" smtClean="0"/>
              <a:t>2328)</a:t>
            </a:r>
          </a:p>
          <a:p>
            <a:pPr lvl="1"/>
            <a:r>
              <a:rPr lang="pt-BR" dirty="0" smtClean="0"/>
              <a:t>Exteriores </a:t>
            </a:r>
            <a:r>
              <a:rPr lang="pt-BR" dirty="0"/>
              <a:t>(Exterior Gateway </a:t>
            </a:r>
            <a:r>
              <a:rPr lang="pt-BR" dirty="0" err="1"/>
              <a:t>Protocol</a:t>
            </a:r>
            <a:r>
              <a:rPr lang="pt-BR" dirty="0"/>
              <a:t> - </a:t>
            </a:r>
            <a:r>
              <a:rPr lang="pt-BR" dirty="0" smtClean="0"/>
              <a:t>EGP)</a:t>
            </a:r>
          </a:p>
          <a:p>
            <a:pPr lvl="2"/>
            <a:r>
              <a:rPr lang="pt-BR" dirty="0" smtClean="0"/>
              <a:t>Usado </a:t>
            </a:r>
            <a:r>
              <a:rPr lang="pt-BR" dirty="0"/>
              <a:t>para comunicação entre roteadores de </a:t>
            </a:r>
            <a:r>
              <a:rPr lang="pt-BR" dirty="0" err="1"/>
              <a:t>ASs</a:t>
            </a:r>
            <a:r>
              <a:rPr lang="pt-BR" dirty="0"/>
              <a:t> diferentes – EGP (Obsoleto), BGP-4 (RFC 4271) </a:t>
            </a:r>
          </a:p>
        </p:txBody>
      </p:sp>
    </p:spTree>
    <p:extLst>
      <p:ext uri="{BB962C8B-B14F-4D97-AF65-F5344CB8AC3E}">
        <p14:creationId xmlns:p14="http://schemas.microsoft.com/office/powerpoint/2010/main" val="2138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Classificação de protocolos de roteamentos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ASs</a:t>
            </a:r>
            <a:r>
              <a:rPr lang="pt-BR" dirty="0" smtClean="0"/>
              <a:t> e protocolos relacionados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2400300"/>
            <a:ext cx="75342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Roteamento dinâmico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Métrica de </a:t>
            </a:r>
            <a:r>
              <a:rPr lang="pt-BR" dirty="0" smtClean="0"/>
              <a:t>roteamento</a:t>
            </a:r>
          </a:p>
          <a:p>
            <a:r>
              <a:rPr lang="pt-BR" dirty="0" smtClean="0"/>
              <a:t>Contador </a:t>
            </a:r>
            <a:r>
              <a:rPr lang="pt-BR" dirty="0"/>
              <a:t>de hops (</a:t>
            </a:r>
            <a:r>
              <a:rPr lang="pt-BR" dirty="0" smtClean="0"/>
              <a:t>saltos)</a:t>
            </a:r>
          </a:p>
          <a:p>
            <a:pPr lvl="1"/>
            <a:r>
              <a:rPr lang="pt-BR" dirty="0" smtClean="0"/>
              <a:t>Indica </a:t>
            </a:r>
            <a:r>
              <a:rPr lang="pt-BR" dirty="0"/>
              <a:t>o número de paradas intermediárias que um pacote faz em um caminho para seu destino. Passando-se através de um roteador/gateway conta-se um </a:t>
            </a:r>
            <a:r>
              <a:rPr lang="pt-BR" dirty="0" smtClean="0"/>
              <a:t>hop.</a:t>
            </a:r>
          </a:p>
          <a:p>
            <a:r>
              <a:rPr lang="pt-BR" dirty="0" smtClean="0"/>
              <a:t>Bandwidth </a:t>
            </a:r>
            <a:r>
              <a:rPr lang="pt-BR" dirty="0"/>
              <a:t>(Largura de </a:t>
            </a:r>
            <a:r>
              <a:rPr lang="pt-BR" dirty="0" smtClean="0"/>
              <a:t>banda)</a:t>
            </a:r>
          </a:p>
          <a:p>
            <a:pPr lvl="1"/>
            <a:r>
              <a:rPr lang="pt-BR" dirty="0" smtClean="0"/>
              <a:t>Indica </a:t>
            </a:r>
            <a:r>
              <a:rPr lang="pt-BR" dirty="0"/>
              <a:t>a capacidade de transportar dados de um meio. Usualmente medido em Mbps ou alguma fração dessa </a:t>
            </a:r>
            <a:r>
              <a:rPr lang="pt-BR" dirty="0" smtClean="0"/>
              <a:t>mídia.</a:t>
            </a:r>
          </a:p>
          <a:p>
            <a:r>
              <a:rPr lang="pt-BR" dirty="0" smtClean="0"/>
              <a:t>Atraso </a:t>
            </a:r>
            <a:r>
              <a:rPr lang="pt-BR" dirty="0"/>
              <a:t>(</a:t>
            </a:r>
            <a:r>
              <a:rPr lang="pt-BR" dirty="0" err="1" smtClean="0"/>
              <a:t>Delay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Indica </a:t>
            </a:r>
            <a:r>
              <a:rPr lang="pt-BR" dirty="0"/>
              <a:t>a quantidade de tempo associado com o uso de um meio em particular. Expresso em </a:t>
            </a:r>
            <a:r>
              <a:rPr lang="pt-BR" dirty="0" err="1"/>
              <a:t>ms</a:t>
            </a:r>
            <a:r>
              <a:rPr lang="pt-BR" dirty="0"/>
              <a:t> (10-3 seg.) </a:t>
            </a:r>
          </a:p>
        </p:txBody>
      </p:sp>
    </p:spTree>
    <p:extLst>
      <p:ext uri="{BB962C8B-B14F-4D97-AF65-F5344CB8AC3E}">
        <p14:creationId xmlns:p14="http://schemas.microsoft.com/office/powerpoint/2010/main" val="15148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Roteamento dinâmico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Métrica de roteamento (Cont</a:t>
            </a:r>
            <a:r>
              <a:rPr lang="pt-BR" dirty="0" smtClean="0"/>
              <a:t>.)</a:t>
            </a:r>
          </a:p>
          <a:p>
            <a:pPr lvl="1"/>
            <a:r>
              <a:rPr lang="pt-BR" dirty="0" smtClean="0"/>
              <a:t>Confiabilidade</a:t>
            </a:r>
          </a:p>
          <a:p>
            <a:pPr lvl="2"/>
            <a:r>
              <a:rPr lang="pt-BR" dirty="0" smtClean="0"/>
              <a:t>Indica </a:t>
            </a:r>
            <a:r>
              <a:rPr lang="pt-BR" dirty="0"/>
              <a:t>a probabilidade dos dados serem entregues. O valor associado a essa métrica é um valor fracionário, usualmente utiliza-se algum número dividido por </a:t>
            </a:r>
            <a:r>
              <a:rPr lang="pt-BR" dirty="0" smtClean="0"/>
              <a:t>255</a:t>
            </a:r>
          </a:p>
          <a:p>
            <a:pPr lvl="1"/>
            <a:r>
              <a:rPr lang="pt-BR" dirty="0" smtClean="0"/>
              <a:t>Carga</a:t>
            </a:r>
          </a:p>
          <a:p>
            <a:pPr lvl="2"/>
            <a:r>
              <a:rPr lang="pt-BR" dirty="0" smtClean="0"/>
              <a:t>Representado </a:t>
            </a:r>
            <a:r>
              <a:rPr lang="pt-BR" dirty="0"/>
              <a:t>por um valor dinâmico que indica a utilização do meio. O valor associado a essa métrica é um valor fracionário, usualmente utiliza-se algum </a:t>
            </a:r>
            <a:r>
              <a:rPr lang="pt-BR" dirty="0" smtClean="0"/>
              <a:t>número</a:t>
            </a:r>
          </a:p>
          <a:p>
            <a:pPr lvl="1"/>
            <a:r>
              <a:rPr lang="pt-BR" dirty="0" smtClean="0"/>
              <a:t>MTU</a:t>
            </a:r>
          </a:p>
          <a:p>
            <a:pPr lvl="2"/>
            <a:r>
              <a:rPr lang="pt-BR" dirty="0" smtClean="0"/>
              <a:t>Unidade </a:t>
            </a:r>
            <a:r>
              <a:rPr lang="pt-BR" dirty="0"/>
              <a:t>máxima de transmissão. Indica o maior tamanho do pacote para um meio particular </a:t>
            </a:r>
          </a:p>
          <a:p>
            <a:pPr lvl="1"/>
            <a:r>
              <a:rPr lang="pt-BR" dirty="0" err="1" smtClean="0"/>
              <a:t>Ticks</a:t>
            </a:r>
            <a:r>
              <a:rPr lang="pt-BR" dirty="0" smtClean="0"/>
              <a:t> </a:t>
            </a:r>
          </a:p>
          <a:p>
            <a:pPr lvl="2"/>
            <a:r>
              <a:rPr lang="pt-BR" dirty="0" smtClean="0"/>
              <a:t>Um </a:t>
            </a:r>
            <a:r>
              <a:rPr lang="pt-BR" dirty="0"/>
              <a:t>valor arbitrário associado com o </a:t>
            </a:r>
            <a:r>
              <a:rPr lang="pt-BR" dirty="0" err="1"/>
              <a:t>delay</a:t>
            </a:r>
            <a:r>
              <a:rPr lang="pt-BR" dirty="0"/>
              <a:t> quando do uso dos links das interfaces. Usualmente 1/18 de seg.</a:t>
            </a:r>
          </a:p>
        </p:txBody>
      </p:sp>
    </p:spTree>
    <p:extLst>
      <p:ext uri="{BB962C8B-B14F-4D97-AF65-F5344CB8AC3E}">
        <p14:creationId xmlns:p14="http://schemas.microsoft.com/office/powerpoint/2010/main" val="10343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Roteamento dinâmico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Qual a melhor métrica a ser usada neste exemplo 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860675"/>
            <a:ext cx="77343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1138</Words>
  <Application>Microsoft Office PowerPoint</Application>
  <PresentationFormat>Apresentação na tela (4:3)</PresentationFormat>
  <Paragraphs>123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Arial</vt:lpstr>
      <vt:lpstr>Calibri</vt:lpstr>
      <vt:lpstr>Tema do Office</vt:lpstr>
      <vt:lpstr>Redes de Computadores e Aplicações – Camada de Rede Protocolos de Roteamento dinâmico RIP</vt:lpstr>
      <vt:lpstr>Conceito de Sistema Autônomo</vt:lpstr>
      <vt:lpstr>Conceito de Sistema Autônomo</vt:lpstr>
      <vt:lpstr>Conceito de Sistema Autônomo</vt:lpstr>
      <vt:lpstr>Classificação de protocolos de roteamentos</vt:lpstr>
      <vt:lpstr>Classificação de protocolos de roteamentos</vt:lpstr>
      <vt:lpstr>Roteamento dinâmico</vt:lpstr>
      <vt:lpstr>Roteamento dinâmico</vt:lpstr>
      <vt:lpstr>Roteamento dinâmico</vt:lpstr>
      <vt:lpstr>Algoritmo de roteamento </vt:lpstr>
      <vt:lpstr>Algoritmo de roteamento </vt:lpstr>
      <vt:lpstr>Algoritmo de roteamento </vt:lpstr>
      <vt:lpstr>Tabela de Roteamento – VD(1)</vt:lpstr>
      <vt:lpstr>Tabela de Roteamento – VD(2)</vt:lpstr>
      <vt:lpstr>Tabela de Roteamento – VD(3)</vt:lpstr>
      <vt:lpstr>Tabela de Roteamento – VD(4)</vt:lpstr>
      <vt:lpstr>Tabela de Roteamento – VD(5)</vt:lpstr>
      <vt:lpstr>Protocolo RIPv2</vt:lpstr>
      <vt:lpstr>Protocolo RIPv2</vt:lpstr>
      <vt:lpstr>Contagem ao infinito</vt:lpstr>
      <vt:lpstr>Implementações especiais do RIPv2</vt:lpstr>
      <vt:lpstr>Pacote RIP</vt:lpstr>
      <vt:lpstr>Apresentação do PowerPoint</vt:lpstr>
      <vt:lpstr>Referência</vt:lpstr>
      <vt:lpstr>Dúvidas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de Computadores e Aplicações</dc:title>
  <dc:creator>Igor</dc:creator>
  <cp:lastModifiedBy>igor carvalho alves</cp:lastModifiedBy>
  <cp:revision>198</cp:revision>
  <dcterms:created xsi:type="dcterms:W3CDTF">2014-04-07T23:47:18Z</dcterms:created>
  <dcterms:modified xsi:type="dcterms:W3CDTF">2015-11-03T01:39:25Z</dcterms:modified>
</cp:coreProperties>
</file>