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256" r:id="rId2"/>
    <p:sldId id="257" r:id="rId3"/>
    <p:sldId id="409" r:id="rId4"/>
    <p:sldId id="410" r:id="rId5"/>
    <p:sldId id="411"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19" r:id="rId72"/>
    <p:sldId id="420" r:id="rId73"/>
    <p:sldId id="421" r:id="rId74"/>
    <p:sldId id="425" r:id="rId75"/>
    <p:sldId id="428" r:id="rId76"/>
    <p:sldId id="430" r:id="rId77"/>
    <p:sldId id="431" r:id="rId78"/>
    <p:sldId id="432" r:id="rId79"/>
    <p:sldId id="433" r:id="rId80"/>
    <p:sldId id="434" r:id="rId81"/>
    <p:sldId id="435" r:id="rId82"/>
    <p:sldId id="437" r:id="rId83"/>
    <p:sldId id="438" r:id="rId84"/>
    <p:sldId id="417" r:id="rId85"/>
    <p:sldId id="414" r:id="rId86"/>
    <p:sldId id="418" r:id="rId87"/>
    <p:sldId id="415" r:id="rId88"/>
    <p:sldId id="416" r:id="rId89"/>
    <p:sldId id="422" r:id="rId90"/>
    <p:sldId id="441" r:id="rId91"/>
    <p:sldId id="423" r:id="rId92"/>
    <p:sldId id="424" r:id="rId93"/>
    <p:sldId id="442" r:id="rId94"/>
    <p:sldId id="278" r:id="rId95"/>
    <p:sldId id="279" r:id="rId96"/>
    <p:sldId id="280" r:id="rId97"/>
    <p:sldId id="281" r:id="rId98"/>
    <p:sldId id="282" r:id="rId99"/>
    <p:sldId id="283" r:id="rId100"/>
    <p:sldId id="284" r:id="rId101"/>
    <p:sldId id="288" r:id="rId102"/>
    <p:sldId id="289" r:id="rId103"/>
    <p:sldId id="290" r:id="rId104"/>
    <p:sldId id="291" r:id="rId105"/>
    <p:sldId id="292" r:id="rId106"/>
    <p:sldId id="293" r:id="rId107"/>
    <p:sldId id="294" r:id="rId108"/>
    <p:sldId id="295" r:id="rId109"/>
    <p:sldId id="296" r:id="rId110"/>
    <p:sldId id="297" r:id="rId111"/>
    <p:sldId id="298" r:id="rId112"/>
    <p:sldId id="299" r:id="rId113"/>
    <p:sldId id="300" r:id="rId114"/>
    <p:sldId id="301" r:id="rId115"/>
    <p:sldId id="302" r:id="rId116"/>
    <p:sldId id="303" r:id="rId117"/>
    <p:sldId id="304" r:id="rId118"/>
    <p:sldId id="305" r:id="rId119"/>
    <p:sldId id="306" r:id="rId120"/>
    <p:sldId id="307" r:id="rId121"/>
    <p:sldId id="308" r:id="rId122"/>
    <p:sldId id="309" r:id="rId123"/>
    <p:sldId id="310" r:id="rId124"/>
    <p:sldId id="311" r:id="rId125"/>
    <p:sldId id="312" r:id="rId126"/>
    <p:sldId id="313" r:id="rId127"/>
    <p:sldId id="314" r:id="rId128"/>
    <p:sldId id="315" r:id="rId129"/>
    <p:sldId id="316" r:id="rId130"/>
    <p:sldId id="317" r:id="rId131"/>
    <p:sldId id="318" r:id="rId132"/>
    <p:sldId id="319" r:id="rId133"/>
    <p:sldId id="320" r:id="rId134"/>
    <p:sldId id="321" r:id="rId135"/>
    <p:sldId id="322" r:id="rId136"/>
    <p:sldId id="323" r:id="rId137"/>
    <p:sldId id="324" r:id="rId138"/>
    <p:sldId id="325" r:id="rId139"/>
    <p:sldId id="326" r:id="rId140"/>
    <p:sldId id="327" r:id="rId141"/>
    <p:sldId id="328" r:id="rId142"/>
    <p:sldId id="329" r:id="rId143"/>
    <p:sldId id="330" r:id="rId144"/>
    <p:sldId id="331" r:id="rId145"/>
    <p:sldId id="332" r:id="rId146"/>
    <p:sldId id="333" r:id="rId147"/>
    <p:sldId id="334" r:id="rId148"/>
    <p:sldId id="335" r:id="rId149"/>
    <p:sldId id="336" r:id="rId150"/>
    <p:sldId id="337" r:id="rId151"/>
    <p:sldId id="338" r:id="rId152"/>
    <p:sldId id="339" r:id="rId153"/>
    <p:sldId id="340" r:id="rId154"/>
    <p:sldId id="341" r:id="rId155"/>
    <p:sldId id="342" r:id="rId156"/>
    <p:sldId id="343" r:id="rId15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036C6-C9D1-4E76-9569-E8D3337522D7}" type="datetimeFigureOut">
              <a:rPr lang="pt-BR" smtClean="0"/>
              <a:t>09/06/2014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77955-D76C-406C-A90C-1356DE0A7985}" type="slidenum">
              <a:rPr lang="pt-BR" smtClean="0"/>
              <a:t>‹nº›</a:t>
            </a:fld>
            <a:endParaRPr lang="pt-BR"/>
          </a:p>
        </p:txBody>
      </p:sp>
    </p:spTree>
    <p:extLst>
      <p:ext uri="{BB962C8B-B14F-4D97-AF65-F5344CB8AC3E}">
        <p14:creationId xmlns:p14="http://schemas.microsoft.com/office/powerpoint/2010/main" val="284232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D728FE6F-9B74-4BBF-B682-006E185B9342}" type="slidenum">
              <a:rPr lang="pt-BR" smtClean="0"/>
              <a:pPr>
                <a:defRPr/>
              </a:pPr>
              <a:t>2</a:t>
            </a:fld>
            <a:endParaRPr lang="pt-BR"/>
          </a:p>
        </p:txBody>
      </p:sp>
    </p:spTree>
    <p:extLst>
      <p:ext uri="{BB962C8B-B14F-4D97-AF65-F5344CB8AC3E}">
        <p14:creationId xmlns:p14="http://schemas.microsoft.com/office/powerpoint/2010/main" val="423251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DF728B9E-E21F-4D03-BD6B-930A7C32D297}" type="slidenum">
              <a:rPr lang="pt-BR">
                <a:solidFill>
                  <a:prstClr val="black"/>
                </a:solidFill>
              </a:rPr>
              <a:pPr>
                <a:defRPr/>
              </a:pPr>
              <a:t>45</a:t>
            </a:fld>
            <a:endParaRPr lang="pt-BR">
              <a:solidFill>
                <a:prstClr val="black"/>
              </a:solidFill>
            </a:endParaRPr>
          </a:p>
        </p:txBody>
      </p:sp>
    </p:spTree>
    <p:extLst>
      <p:ext uri="{BB962C8B-B14F-4D97-AF65-F5344CB8AC3E}">
        <p14:creationId xmlns:p14="http://schemas.microsoft.com/office/powerpoint/2010/main" val="291852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CB0615D7-B2AC-430E-88D1-FF6ADA6A93EC}" type="slidenum">
              <a:rPr lang="pt-BR">
                <a:solidFill>
                  <a:prstClr val="black"/>
                </a:solidFill>
              </a:rPr>
              <a:pPr>
                <a:defRPr/>
              </a:pPr>
              <a:t>46</a:t>
            </a:fld>
            <a:endParaRPr lang="pt-BR">
              <a:solidFill>
                <a:prstClr val="black"/>
              </a:solidFill>
            </a:endParaRPr>
          </a:p>
        </p:txBody>
      </p:sp>
    </p:spTree>
    <p:extLst>
      <p:ext uri="{BB962C8B-B14F-4D97-AF65-F5344CB8AC3E}">
        <p14:creationId xmlns:p14="http://schemas.microsoft.com/office/powerpoint/2010/main" val="4192110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25CD1E5F-90BE-4991-8C38-9D86C5EE0110}" type="slidenum">
              <a:rPr lang="pt-BR">
                <a:solidFill>
                  <a:prstClr val="black"/>
                </a:solidFill>
              </a:rPr>
              <a:pPr>
                <a:defRPr/>
              </a:pPr>
              <a:t>47</a:t>
            </a:fld>
            <a:endParaRPr lang="pt-BR">
              <a:solidFill>
                <a:prstClr val="black"/>
              </a:solidFill>
            </a:endParaRPr>
          </a:p>
        </p:txBody>
      </p:sp>
    </p:spTree>
    <p:extLst>
      <p:ext uri="{BB962C8B-B14F-4D97-AF65-F5344CB8AC3E}">
        <p14:creationId xmlns:p14="http://schemas.microsoft.com/office/powerpoint/2010/main" val="201548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DCF5F91B-43F6-48EE-A726-FB5929104926}" type="slidenum">
              <a:rPr lang="pt-BR">
                <a:solidFill>
                  <a:prstClr val="black"/>
                </a:solidFill>
              </a:rPr>
              <a:pPr>
                <a:defRPr/>
              </a:pPr>
              <a:t>48</a:t>
            </a:fld>
            <a:endParaRPr lang="pt-BR">
              <a:solidFill>
                <a:prstClr val="black"/>
              </a:solidFill>
            </a:endParaRPr>
          </a:p>
        </p:txBody>
      </p:sp>
    </p:spTree>
    <p:extLst>
      <p:ext uri="{BB962C8B-B14F-4D97-AF65-F5344CB8AC3E}">
        <p14:creationId xmlns:p14="http://schemas.microsoft.com/office/powerpoint/2010/main" val="108681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021C3B8E-F049-4D24-9128-4670CA65F00B}" type="slidenum">
              <a:rPr lang="pt-BR">
                <a:solidFill>
                  <a:prstClr val="black"/>
                </a:solidFill>
              </a:rPr>
              <a:pPr>
                <a:defRPr/>
              </a:pPr>
              <a:t>49</a:t>
            </a:fld>
            <a:endParaRPr lang="pt-BR">
              <a:solidFill>
                <a:prstClr val="black"/>
              </a:solidFill>
            </a:endParaRPr>
          </a:p>
        </p:txBody>
      </p:sp>
    </p:spTree>
    <p:extLst>
      <p:ext uri="{BB962C8B-B14F-4D97-AF65-F5344CB8AC3E}">
        <p14:creationId xmlns:p14="http://schemas.microsoft.com/office/powerpoint/2010/main" val="344120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FE583DB3-7400-4EF8-827C-8AB5E54B084F}" type="slidenum">
              <a:rPr lang="pt-BR">
                <a:solidFill>
                  <a:prstClr val="black"/>
                </a:solidFill>
              </a:rPr>
              <a:pPr>
                <a:defRPr/>
              </a:pPr>
              <a:t>50</a:t>
            </a:fld>
            <a:endParaRPr lang="pt-BR">
              <a:solidFill>
                <a:prstClr val="black"/>
              </a:solidFill>
            </a:endParaRPr>
          </a:p>
        </p:txBody>
      </p:sp>
    </p:spTree>
    <p:extLst>
      <p:ext uri="{BB962C8B-B14F-4D97-AF65-F5344CB8AC3E}">
        <p14:creationId xmlns:p14="http://schemas.microsoft.com/office/powerpoint/2010/main" val="534321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3AD5A4D8-3282-41C4-8D19-F852253D4E45}" type="slidenum">
              <a:rPr lang="pt-BR">
                <a:solidFill>
                  <a:prstClr val="black"/>
                </a:solidFill>
              </a:rPr>
              <a:pPr>
                <a:defRPr/>
              </a:pPr>
              <a:t>51</a:t>
            </a:fld>
            <a:endParaRPr lang="pt-BR">
              <a:solidFill>
                <a:prstClr val="black"/>
              </a:solidFill>
            </a:endParaRPr>
          </a:p>
        </p:txBody>
      </p:sp>
    </p:spTree>
    <p:extLst>
      <p:ext uri="{BB962C8B-B14F-4D97-AF65-F5344CB8AC3E}">
        <p14:creationId xmlns:p14="http://schemas.microsoft.com/office/powerpoint/2010/main" val="3480463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171E9F9B-82F1-4CD7-8579-5A9AA57C7C2E}" type="slidenum">
              <a:rPr lang="pt-BR">
                <a:solidFill>
                  <a:prstClr val="black"/>
                </a:solidFill>
              </a:rPr>
              <a:pPr>
                <a:defRPr/>
              </a:pPr>
              <a:t>52</a:t>
            </a:fld>
            <a:endParaRPr lang="pt-BR">
              <a:solidFill>
                <a:prstClr val="black"/>
              </a:solidFill>
            </a:endParaRPr>
          </a:p>
        </p:txBody>
      </p:sp>
    </p:spTree>
    <p:extLst>
      <p:ext uri="{BB962C8B-B14F-4D97-AF65-F5344CB8AC3E}">
        <p14:creationId xmlns:p14="http://schemas.microsoft.com/office/powerpoint/2010/main" val="881973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5B3178AA-D149-49A7-8CA3-5860ECA367ED}" type="slidenum">
              <a:rPr lang="pt-BR">
                <a:solidFill>
                  <a:prstClr val="black"/>
                </a:solidFill>
              </a:rPr>
              <a:pPr>
                <a:defRPr/>
              </a:pPr>
              <a:t>53</a:t>
            </a:fld>
            <a:endParaRPr lang="pt-BR">
              <a:solidFill>
                <a:prstClr val="black"/>
              </a:solidFill>
            </a:endParaRPr>
          </a:p>
        </p:txBody>
      </p:sp>
    </p:spTree>
    <p:extLst>
      <p:ext uri="{BB962C8B-B14F-4D97-AF65-F5344CB8AC3E}">
        <p14:creationId xmlns:p14="http://schemas.microsoft.com/office/powerpoint/2010/main" val="1943945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A75FC3A0-5B5A-49B9-B861-FB22A29ECDD7}" type="slidenum">
              <a:rPr lang="pt-BR">
                <a:solidFill>
                  <a:prstClr val="black"/>
                </a:solidFill>
              </a:rPr>
              <a:pPr>
                <a:defRPr/>
              </a:pPr>
              <a:t>54</a:t>
            </a:fld>
            <a:endParaRPr lang="pt-BR">
              <a:solidFill>
                <a:prstClr val="black"/>
              </a:solidFill>
            </a:endParaRPr>
          </a:p>
        </p:txBody>
      </p:sp>
    </p:spTree>
    <p:extLst>
      <p:ext uri="{BB962C8B-B14F-4D97-AF65-F5344CB8AC3E}">
        <p14:creationId xmlns:p14="http://schemas.microsoft.com/office/powerpoint/2010/main" val="133907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5BFCFDFB-C1F8-4174-AF6F-CF1EE2FEBC8C}" type="slidenum">
              <a:rPr lang="pt-BR">
                <a:solidFill>
                  <a:prstClr val="black"/>
                </a:solidFill>
              </a:rPr>
              <a:pPr>
                <a:defRPr/>
              </a:pPr>
              <a:t>37</a:t>
            </a:fld>
            <a:endParaRPr lang="pt-BR">
              <a:solidFill>
                <a:prstClr val="black"/>
              </a:solidFill>
            </a:endParaRPr>
          </a:p>
        </p:txBody>
      </p:sp>
    </p:spTree>
    <p:extLst>
      <p:ext uri="{BB962C8B-B14F-4D97-AF65-F5344CB8AC3E}">
        <p14:creationId xmlns:p14="http://schemas.microsoft.com/office/powerpoint/2010/main" val="3628343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2565767D-CDC4-4855-930C-5171F60905E6}" type="slidenum">
              <a:rPr lang="pt-BR">
                <a:solidFill>
                  <a:prstClr val="black"/>
                </a:solidFill>
              </a:rPr>
              <a:pPr>
                <a:defRPr/>
              </a:pPr>
              <a:t>55</a:t>
            </a:fld>
            <a:endParaRPr lang="pt-BR">
              <a:solidFill>
                <a:prstClr val="black"/>
              </a:solidFill>
            </a:endParaRPr>
          </a:p>
        </p:txBody>
      </p:sp>
    </p:spTree>
    <p:extLst>
      <p:ext uri="{BB962C8B-B14F-4D97-AF65-F5344CB8AC3E}">
        <p14:creationId xmlns:p14="http://schemas.microsoft.com/office/powerpoint/2010/main" val="1930648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099420E9-0AE4-4CCD-8BFF-F2905004C840}" type="slidenum">
              <a:rPr lang="pt-BR">
                <a:solidFill>
                  <a:prstClr val="black"/>
                </a:solidFill>
              </a:rPr>
              <a:pPr>
                <a:defRPr/>
              </a:pPr>
              <a:t>56</a:t>
            </a:fld>
            <a:endParaRPr lang="pt-BR">
              <a:solidFill>
                <a:prstClr val="black"/>
              </a:solidFill>
            </a:endParaRPr>
          </a:p>
        </p:txBody>
      </p:sp>
    </p:spTree>
    <p:extLst>
      <p:ext uri="{BB962C8B-B14F-4D97-AF65-F5344CB8AC3E}">
        <p14:creationId xmlns:p14="http://schemas.microsoft.com/office/powerpoint/2010/main" val="185394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4E55B58A-F7EB-471A-8843-2AAE884DBF90}" type="slidenum">
              <a:rPr lang="pt-BR">
                <a:solidFill>
                  <a:prstClr val="black"/>
                </a:solidFill>
              </a:rPr>
              <a:pPr>
                <a:defRPr/>
              </a:pPr>
              <a:t>57</a:t>
            </a:fld>
            <a:endParaRPr lang="pt-BR">
              <a:solidFill>
                <a:prstClr val="black"/>
              </a:solidFill>
            </a:endParaRPr>
          </a:p>
        </p:txBody>
      </p:sp>
    </p:spTree>
    <p:extLst>
      <p:ext uri="{BB962C8B-B14F-4D97-AF65-F5344CB8AC3E}">
        <p14:creationId xmlns:p14="http://schemas.microsoft.com/office/powerpoint/2010/main" val="185239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3D2345D7-511F-475E-80CB-4BE4307F6218}" type="slidenum">
              <a:rPr lang="pt-BR">
                <a:solidFill>
                  <a:prstClr val="black"/>
                </a:solidFill>
              </a:rPr>
              <a:pPr>
                <a:defRPr/>
              </a:pPr>
              <a:t>58</a:t>
            </a:fld>
            <a:endParaRPr lang="pt-BR">
              <a:solidFill>
                <a:prstClr val="black"/>
              </a:solidFill>
            </a:endParaRPr>
          </a:p>
        </p:txBody>
      </p:sp>
    </p:spTree>
    <p:extLst>
      <p:ext uri="{BB962C8B-B14F-4D97-AF65-F5344CB8AC3E}">
        <p14:creationId xmlns:p14="http://schemas.microsoft.com/office/powerpoint/2010/main" val="4182921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A61F9C2A-449B-4AEA-B35D-B0504AAA9E4E}" type="slidenum">
              <a:rPr lang="pt-BR">
                <a:solidFill>
                  <a:prstClr val="black"/>
                </a:solidFill>
              </a:rPr>
              <a:pPr>
                <a:defRPr/>
              </a:pPr>
              <a:t>59</a:t>
            </a:fld>
            <a:endParaRPr lang="pt-BR">
              <a:solidFill>
                <a:prstClr val="black"/>
              </a:solidFill>
            </a:endParaRPr>
          </a:p>
        </p:txBody>
      </p:sp>
    </p:spTree>
    <p:extLst>
      <p:ext uri="{BB962C8B-B14F-4D97-AF65-F5344CB8AC3E}">
        <p14:creationId xmlns:p14="http://schemas.microsoft.com/office/powerpoint/2010/main" val="2785236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77622EB6-2429-4C0A-8354-DD958523DE32}" type="slidenum">
              <a:rPr lang="pt-BR">
                <a:solidFill>
                  <a:prstClr val="black"/>
                </a:solidFill>
              </a:rPr>
              <a:pPr>
                <a:defRPr/>
              </a:pPr>
              <a:t>60</a:t>
            </a:fld>
            <a:endParaRPr lang="pt-BR">
              <a:solidFill>
                <a:prstClr val="black"/>
              </a:solidFill>
            </a:endParaRPr>
          </a:p>
        </p:txBody>
      </p:sp>
    </p:spTree>
    <p:extLst>
      <p:ext uri="{BB962C8B-B14F-4D97-AF65-F5344CB8AC3E}">
        <p14:creationId xmlns:p14="http://schemas.microsoft.com/office/powerpoint/2010/main" val="2497130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BEFEC7EA-850E-4BF0-B5CC-A03CF809E1FD}" type="slidenum">
              <a:rPr lang="pt-BR">
                <a:solidFill>
                  <a:prstClr val="black"/>
                </a:solidFill>
              </a:rPr>
              <a:pPr>
                <a:defRPr/>
              </a:pPr>
              <a:t>61</a:t>
            </a:fld>
            <a:endParaRPr lang="pt-BR">
              <a:solidFill>
                <a:prstClr val="black"/>
              </a:solidFill>
            </a:endParaRPr>
          </a:p>
        </p:txBody>
      </p:sp>
    </p:spTree>
    <p:extLst>
      <p:ext uri="{BB962C8B-B14F-4D97-AF65-F5344CB8AC3E}">
        <p14:creationId xmlns:p14="http://schemas.microsoft.com/office/powerpoint/2010/main" val="3346181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71E5EA25-3645-4CA9-8D90-37A736355038}" type="slidenum">
              <a:rPr lang="pt-BR">
                <a:solidFill>
                  <a:prstClr val="black"/>
                </a:solidFill>
              </a:rPr>
              <a:pPr>
                <a:defRPr/>
              </a:pPr>
              <a:t>62</a:t>
            </a:fld>
            <a:endParaRPr lang="pt-BR">
              <a:solidFill>
                <a:prstClr val="black"/>
              </a:solidFill>
            </a:endParaRPr>
          </a:p>
        </p:txBody>
      </p:sp>
    </p:spTree>
    <p:extLst>
      <p:ext uri="{BB962C8B-B14F-4D97-AF65-F5344CB8AC3E}">
        <p14:creationId xmlns:p14="http://schemas.microsoft.com/office/powerpoint/2010/main" val="3239290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B878B216-BA6C-4D2F-A701-7EB9C7A3E92D}" type="slidenum">
              <a:rPr lang="pt-BR">
                <a:solidFill>
                  <a:prstClr val="black"/>
                </a:solidFill>
              </a:rPr>
              <a:pPr>
                <a:defRPr/>
              </a:pPr>
              <a:t>63</a:t>
            </a:fld>
            <a:endParaRPr lang="pt-BR">
              <a:solidFill>
                <a:prstClr val="black"/>
              </a:solidFill>
            </a:endParaRPr>
          </a:p>
        </p:txBody>
      </p:sp>
    </p:spTree>
    <p:extLst>
      <p:ext uri="{BB962C8B-B14F-4D97-AF65-F5344CB8AC3E}">
        <p14:creationId xmlns:p14="http://schemas.microsoft.com/office/powerpoint/2010/main" val="1159040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A6877F2C-7A37-4B26-9FBB-CFBBCF59095D}" type="slidenum">
              <a:rPr lang="pt-BR">
                <a:solidFill>
                  <a:prstClr val="black"/>
                </a:solidFill>
              </a:rPr>
              <a:pPr>
                <a:defRPr/>
              </a:pPr>
              <a:t>64</a:t>
            </a:fld>
            <a:endParaRPr lang="pt-BR">
              <a:solidFill>
                <a:prstClr val="black"/>
              </a:solidFill>
            </a:endParaRPr>
          </a:p>
        </p:txBody>
      </p:sp>
    </p:spTree>
    <p:extLst>
      <p:ext uri="{BB962C8B-B14F-4D97-AF65-F5344CB8AC3E}">
        <p14:creationId xmlns:p14="http://schemas.microsoft.com/office/powerpoint/2010/main" val="344540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F91BF00D-4406-4C27-8F8A-F530A3085C50}" type="slidenum">
              <a:rPr lang="pt-BR">
                <a:solidFill>
                  <a:prstClr val="black"/>
                </a:solidFill>
              </a:rPr>
              <a:pPr>
                <a:defRPr/>
              </a:pPr>
              <a:t>38</a:t>
            </a:fld>
            <a:endParaRPr lang="pt-BR">
              <a:solidFill>
                <a:prstClr val="black"/>
              </a:solidFill>
            </a:endParaRPr>
          </a:p>
        </p:txBody>
      </p:sp>
    </p:spTree>
    <p:extLst>
      <p:ext uri="{BB962C8B-B14F-4D97-AF65-F5344CB8AC3E}">
        <p14:creationId xmlns:p14="http://schemas.microsoft.com/office/powerpoint/2010/main" val="341614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77888D75-85E2-40EC-8F23-7DA78B651D1B}" type="slidenum">
              <a:rPr lang="pt-BR">
                <a:solidFill>
                  <a:prstClr val="black"/>
                </a:solidFill>
              </a:rPr>
              <a:pPr>
                <a:defRPr/>
              </a:pPr>
              <a:t>65</a:t>
            </a:fld>
            <a:endParaRPr lang="pt-BR">
              <a:solidFill>
                <a:prstClr val="black"/>
              </a:solidFill>
            </a:endParaRPr>
          </a:p>
        </p:txBody>
      </p:sp>
    </p:spTree>
    <p:extLst>
      <p:ext uri="{BB962C8B-B14F-4D97-AF65-F5344CB8AC3E}">
        <p14:creationId xmlns:p14="http://schemas.microsoft.com/office/powerpoint/2010/main" val="1504875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FE7A8981-DE96-4468-92FA-E2A03C42C790}" type="slidenum">
              <a:rPr lang="pt-BR">
                <a:solidFill>
                  <a:prstClr val="black"/>
                </a:solidFill>
              </a:rPr>
              <a:pPr>
                <a:defRPr/>
              </a:pPr>
              <a:t>66</a:t>
            </a:fld>
            <a:endParaRPr lang="pt-BR">
              <a:solidFill>
                <a:prstClr val="black"/>
              </a:solidFill>
            </a:endParaRPr>
          </a:p>
        </p:txBody>
      </p:sp>
    </p:spTree>
    <p:extLst>
      <p:ext uri="{BB962C8B-B14F-4D97-AF65-F5344CB8AC3E}">
        <p14:creationId xmlns:p14="http://schemas.microsoft.com/office/powerpoint/2010/main" val="385996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B705AF96-D411-4021-A7C1-909906909AB2}" type="slidenum">
              <a:rPr lang="pt-BR">
                <a:solidFill>
                  <a:prstClr val="black"/>
                </a:solidFill>
              </a:rPr>
              <a:pPr>
                <a:defRPr/>
              </a:pPr>
              <a:t>67</a:t>
            </a:fld>
            <a:endParaRPr lang="pt-BR">
              <a:solidFill>
                <a:prstClr val="black"/>
              </a:solidFill>
            </a:endParaRPr>
          </a:p>
        </p:txBody>
      </p:sp>
    </p:spTree>
    <p:extLst>
      <p:ext uri="{BB962C8B-B14F-4D97-AF65-F5344CB8AC3E}">
        <p14:creationId xmlns:p14="http://schemas.microsoft.com/office/powerpoint/2010/main" val="4088293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8CB3BDCA-BE0D-4109-BD39-37F5F80D243F}" type="slidenum">
              <a:rPr lang="pt-BR">
                <a:solidFill>
                  <a:prstClr val="black"/>
                </a:solidFill>
              </a:rPr>
              <a:pPr>
                <a:defRPr/>
              </a:pPr>
              <a:t>68</a:t>
            </a:fld>
            <a:endParaRPr lang="pt-BR">
              <a:solidFill>
                <a:prstClr val="black"/>
              </a:solidFill>
            </a:endParaRPr>
          </a:p>
        </p:txBody>
      </p:sp>
    </p:spTree>
    <p:extLst>
      <p:ext uri="{BB962C8B-B14F-4D97-AF65-F5344CB8AC3E}">
        <p14:creationId xmlns:p14="http://schemas.microsoft.com/office/powerpoint/2010/main" val="3231530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5BBA7C39-2FFD-4A7B-9F5D-7ECBA13DEF47}" type="slidenum">
              <a:rPr lang="pt-BR">
                <a:solidFill>
                  <a:prstClr val="black"/>
                </a:solidFill>
              </a:rPr>
              <a:pPr>
                <a:defRPr/>
              </a:pPr>
              <a:t>69</a:t>
            </a:fld>
            <a:endParaRPr lang="pt-BR">
              <a:solidFill>
                <a:prstClr val="black"/>
              </a:solidFill>
            </a:endParaRPr>
          </a:p>
        </p:txBody>
      </p:sp>
    </p:spTree>
    <p:extLst>
      <p:ext uri="{BB962C8B-B14F-4D97-AF65-F5344CB8AC3E}">
        <p14:creationId xmlns:p14="http://schemas.microsoft.com/office/powerpoint/2010/main" val="3465225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42356E17-0E08-4430-8650-4EE9CBABA0DA}" type="slidenum">
              <a:rPr lang="pt-BR">
                <a:solidFill>
                  <a:prstClr val="black"/>
                </a:solidFill>
              </a:rPr>
              <a:pPr>
                <a:defRPr/>
              </a:pPr>
              <a:t>70</a:t>
            </a:fld>
            <a:endParaRPr lang="pt-BR">
              <a:solidFill>
                <a:prstClr val="black"/>
              </a:solidFill>
            </a:endParaRPr>
          </a:p>
        </p:txBody>
      </p:sp>
    </p:spTree>
    <p:extLst>
      <p:ext uri="{BB962C8B-B14F-4D97-AF65-F5344CB8AC3E}">
        <p14:creationId xmlns:p14="http://schemas.microsoft.com/office/powerpoint/2010/main" val="1342917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4F25308D-ADAB-4A1C-88BA-BDBF81ED1FE6}" type="slidenum">
              <a:rPr lang="pt-BR" smtClean="0"/>
              <a:pPr>
                <a:defRPr/>
              </a:pPr>
              <a:t>74</a:t>
            </a:fld>
            <a:endParaRPr lang="pt-BR"/>
          </a:p>
        </p:txBody>
      </p:sp>
    </p:spTree>
    <p:extLst>
      <p:ext uri="{BB962C8B-B14F-4D97-AF65-F5344CB8AC3E}">
        <p14:creationId xmlns:p14="http://schemas.microsoft.com/office/powerpoint/2010/main" val="1280555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184F7288-2744-4A9E-8864-BC21298C549D}" type="slidenum">
              <a:rPr lang="pt-BR" smtClean="0"/>
              <a:pPr>
                <a:defRPr/>
              </a:pPr>
              <a:t>75</a:t>
            </a:fld>
            <a:endParaRPr lang="pt-BR"/>
          </a:p>
        </p:txBody>
      </p:sp>
    </p:spTree>
    <p:extLst>
      <p:ext uri="{BB962C8B-B14F-4D97-AF65-F5344CB8AC3E}">
        <p14:creationId xmlns:p14="http://schemas.microsoft.com/office/powerpoint/2010/main" val="3850324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B1987C0C-007B-41C1-9DE3-E4CCFAD2FFF3}" type="slidenum">
              <a:rPr lang="pt-BR" smtClean="0"/>
              <a:pPr>
                <a:defRPr/>
              </a:pPr>
              <a:t>76</a:t>
            </a:fld>
            <a:endParaRPr lang="pt-BR"/>
          </a:p>
        </p:txBody>
      </p:sp>
    </p:spTree>
    <p:extLst>
      <p:ext uri="{BB962C8B-B14F-4D97-AF65-F5344CB8AC3E}">
        <p14:creationId xmlns:p14="http://schemas.microsoft.com/office/powerpoint/2010/main" val="2502566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CACF10B7-1D43-479D-8041-874747B8CDC9}" type="slidenum">
              <a:rPr lang="pt-BR" smtClean="0"/>
              <a:pPr>
                <a:defRPr/>
              </a:pPr>
              <a:t>77</a:t>
            </a:fld>
            <a:endParaRPr lang="pt-BR"/>
          </a:p>
        </p:txBody>
      </p:sp>
    </p:spTree>
    <p:extLst>
      <p:ext uri="{BB962C8B-B14F-4D97-AF65-F5344CB8AC3E}">
        <p14:creationId xmlns:p14="http://schemas.microsoft.com/office/powerpoint/2010/main" val="304461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F84CA8F0-4467-4F71-8737-439EAA163CE6}" type="slidenum">
              <a:rPr lang="pt-BR">
                <a:solidFill>
                  <a:prstClr val="black"/>
                </a:solidFill>
              </a:rPr>
              <a:pPr>
                <a:defRPr/>
              </a:pPr>
              <a:t>39</a:t>
            </a:fld>
            <a:endParaRPr lang="pt-BR">
              <a:solidFill>
                <a:prstClr val="black"/>
              </a:solidFill>
            </a:endParaRPr>
          </a:p>
        </p:txBody>
      </p:sp>
    </p:spTree>
    <p:extLst>
      <p:ext uri="{BB962C8B-B14F-4D97-AF65-F5344CB8AC3E}">
        <p14:creationId xmlns:p14="http://schemas.microsoft.com/office/powerpoint/2010/main" val="1377338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5E3F2E62-DACF-4EE4-8917-CDB0210D23B8}" type="slidenum">
              <a:rPr lang="pt-BR" smtClean="0"/>
              <a:pPr>
                <a:defRPr/>
              </a:pPr>
              <a:t>78</a:t>
            </a:fld>
            <a:endParaRPr lang="pt-BR"/>
          </a:p>
        </p:txBody>
      </p:sp>
    </p:spTree>
    <p:extLst>
      <p:ext uri="{BB962C8B-B14F-4D97-AF65-F5344CB8AC3E}">
        <p14:creationId xmlns:p14="http://schemas.microsoft.com/office/powerpoint/2010/main" val="447909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DB8CF921-4749-48E8-BC4E-A677EA717F46}" type="slidenum">
              <a:rPr lang="pt-BR" smtClean="0"/>
              <a:pPr>
                <a:defRPr/>
              </a:pPr>
              <a:t>79</a:t>
            </a:fld>
            <a:endParaRPr lang="pt-BR"/>
          </a:p>
        </p:txBody>
      </p:sp>
    </p:spTree>
    <p:extLst>
      <p:ext uri="{BB962C8B-B14F-4D97-AF65-F5344CB8AC3E}">
        <p14:creationId xmlns:p14="http://schemas.microsoft.com/office/powerpoint/2010/main" val="3663366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D86A8183-0BB6-49E2-805E-B513352F6AB6}" type="slidenum">
              <a:rPr lang="pt-BR" smtClean="0"/>
              <a:pPr>
                <a:defRPr/>
              </a:pPr>
              <a:t>80</a:t>
            </a:fld>
            <a:endParaRPr lang="pt-BR"/>
          </a:p>
        </p:txBody>
      </p:sp>
    </p:spTree>
    <p:extLst>
      <p:ext uri="{BB962C8B-B14F-4D97-AF65-F5344CB8AC3E}">
        <p14:creationId xmlns:p14="http://schemas.microsoft.com/office/powerpoint/2010/main" val="1679277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84445D6B-D77D-46F0-ABDB-4FF3E60D4ABD}" type="slidenum">
              <a:rPr lang="pt-BR" smtClean="0"/>
              <a:pPr>
                <a:defRPr/>
              </a:pPr>
              <a:t>81</a:t>
            </a:fld>
            <a:endParaRPr lang="pt-BR"/>
          </a:p>
        </p:txBody>
      </p:sp>
    </p:spTree>
    <p:extLst>
      <p:ext uri="{BB962C8B-B14F-4D97-AF65-F5344CB8AC3E}">
        <p14:creationId xmlns:p14="http://schemas.microsoft.com/office/powerpoint/2010/main" val="3667308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6DB1F8B7-8873-4FA5-A66D-73B4E1668633}" type="slidenum">
              <a:rPr lang="pt-BR" smtClean="0"/>
              <a:pPr>
                <a:defRPr/>
              </a:pPr>
              <a:t>82</a:t>
            </a:fld>
            <a:endParaRPr lang="pt-BR"/>
          </a:p>
        </p:txBody>
      </p:sp>
    </p:spTree>
    <p:extLst>
      <p:ext uri="{BB962C8B-B14F-4D97-AF65-F5344CB8AC3E}">
        <p14:creationId xmlns:p14="http://schemas.microsoft.com/office/powerpoint/2010/main" val="1641488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43FB9DD9-A2DE-4019-8B00-9301F3F17E67}" type="slidenum">
              <a:rPr lang="pt-BR" smtClean="0"/>
              <a:pPr>
                <a:defRPr/>
              </a:pPr>
              <a:t>83</a:t>
            </a:fld>
            <a:endParaRPr lang="pt-BR"/>
          </a:p>
        </p:txBody>
      </p:sp>
    </p:spTree>
    <p:extLst>
      <p:ext uri="{BB962C8B-B14F-4D97-AF65-F5344CB8AC3E}">
        <p14:creationId xmlns:p14="http://schemas.microsoft.com/office/powerpoint/2010/main" val="12593947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5CB8081E-74FD-465F-9723-7C6ED96048AA}" type="slidenum">
              <a:rPr lang="pt-BR" smtClean="0"/>
              <a:pPr>
                <a:defRPr/>
              </a:pPr>
              <a:t>90</a:t>
            </a:fld>
            <a:endParaRPr lang="pt-BR"/>
          </a:p>
        </p:txBody>
      </p:sp>
    </p:spTree>
    <p:extLst>
      <p:ext uri="{BB962C8B-B14F-4D97-AF65-F5344CB8AC3E}">
        <p14:creationId xmlns:p14="http://schemas.microsoft.com/office/powerpoint/2010/main" val="2509267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5" name="Espaço Reservado para Número de Slide 4"/>
          <p:cNvSpPr>
            <a:spLocks noGrp="1"/>
          </p:cNvSpPr>
          <p:nvPr>
            <p:ph type="sldNum" sz="quarter" idx="5"/>
          </p:nvPr>
        </p:nvSpPr>
        <p:spPr/>
        <p:txBody>
          <a:bodyPr/>
          <a:lstStyle/>
          <a:p>
            <a:pPr>
              <a:defRPr/>
            </a:pPr>
            <a:fld id="{CF20F886-A1E2-4295-8196-E4050DEEC44B}" type="slidenum">
              <a:rPr lang="pt-BR" smtClean="0"/>
              <a:pPr>
                <a:defRPr/>
              </a:pPr>
              <a:t>93</a:t>
            </a:fld>
            <a:endParaRPr lang="pt-BR"/>
          </a:p>
        </p:txBody>
      </p:sp>
    </p:spTree>
    <p:extLst>
      <p:ext uri="{BB962C8B-B14F-4D97-AF65-F5344CB8AC3E}">
        <p14:creationId xmlns:p14="http://schemas.microsoft.com/office/powerpoint/2010/main" val="360700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3455EF8F-6C8F-4086-B9F4-59B3D1EFE9E4}" type="slidenum">
              <a:rPr lang="pt-BR">
                <a:solidFill>
                  <a:prstClr val="black"/>
                </a:solidFill>
              </a:rPr>
              <a:pPr>
                <a:defRPr/>
              </a:pPr>
              <a:t>40</a:t>
            </a:fld>
            <a:endParaRPr lang="pt-BR">
              <a:solidFill>
                <a:prstClr val="black"/>
              </a:solidFill>
            </a:endParaRPr>
          </a:p>
        </p:txBody>
      </p:sp>
    </p:spTree>
    <p:extLst>
      <p:ext uri="{BB962C8B-B14F-4D97-AF65-F5344CB8AC3E}">
        <p14:creationId xmlns:p14="http://schemas.microsoft.com/office/powerpoint/2010/main" val="3947369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83A546C0-7D48-4917-A3D6-4DBC574D09B0}" type="slidenum">
              <a:rPr lang="pt-BR">
                <a:solidFill>
                  <a:prstClr val="black"/>
                </a:solidFill>
              </a:rPr>
              <a:pPr>
                <a:defRPr/>
              </a:pPr>
              <a:t>41</a:t>
            </a:fld>
            <a:endParaRPr lang="pt-BR">
              <a:solidFill>
                <a:prstClr val="black"/>
              </a:solidFill>
            </a:endParaRPr>
          </a:p>
        </p:txBody>
      </p:sp>
    </p:spTree>
    <p:extLst>
      <p:ext uri="{BB962C8B-B14F-4D97-AF65-F5344CB8AC3E}">
        <p14:creationId xmlns:p14="http://schemas.microsoft.com/office/powerpoint/2010/main" val="428268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FD6A073B-EF3D-4ADF-8527-F4C4055D6D5F}" type="slidenum">
              <a:rPr lang="pt-BR">
                <a:solidFill>
                  <a:prstClr val="black"/>
                </a:solidFill>
              </a:rPr>
              <a:pPr>
                <a:defRPr/>
              </a:pPr>
              <a:t>42</a:t>
            </a:fld>
            <a:endParaRPr lang="pt-BR">
              <a:solidFill>
                <a:prstClr val="black"/>
              </a:solidFill>
            </a:endParaRPr>
          </a:p>
        </p:txBody>
      </p:sp>
    </p:spTree>
    <p:extLst>
      <p:ext uri="{BB962C8B-B14F-4D97-AF65-F5344CB8AC3E}">
        <p14:creationId xmlns:p14="http://schemas.microsoft.com/office/powerpoint/2010/main" val="3851939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94342855-87D5-4607-A973-07C021075B27}" type="slidenum">
              <a:rPr lang="pt-BR">
                <a:solidFill>
                  <a:prstClr val="black"/>
                </a:solidFill>
              </a:rPr>
              <a:pPr>
                <a:defRPr/>
              </a:pPr>
              <a:t>43</a:t>
            </a:fld>
            <a:endParaRPr lang="pt-BR">
              <a:solidFill>
                <a:prstClr val="black"/>
              </a:solidFill>
            </a:endParaRPr>
          </a:p>
        </p:txBody>
      </p:sp>
    </p:spTree>
    <p:extLst>
      <p:ext uri="{BB962C8B-B14F-4D97-AF65-F5344CB8AC3E}">
        <p14:creationId xmlns:p14="http://schemas.microsoft.com/office/powerpoint/2010/main" val="429043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smtClean="0"/>
          </a:p>
        </p:txBody>
      </p:sp>
      <p:sp>
        <p:nvSpPr>
          <p:cNvPr id="5" name="Espaço Reservado para Número de Slide 4"/>
          <p:cNvSpPr>
            <a:spLocks noGrp="1"/>
          </p:cNvSpPr>
          <p:nvPr>
            <p:ph type="sldNum" sz="quarter" idx="5"/>
          </p:nvPr>
        </p:nvSpPr>
        <p:spPr/>
        <p:txBody>
          <a:bodyPr/>
          <a:lstStyle/>
          <a:p>
            <a:pPr>
              <a:defRPr/>
            </a:pPr>
            <a:fld id="{EF5236D8-F002-4B75-8B45-A01E1BCFDA97}" type="slidenum">
              <a:rPr lang="pt-BR">
                <a:solidFill>
                  <a:prstClr val="black"/>
                </a:solidFill>
              </a:rPr>
              <a:pPr>
                <a:defRPr/>
              </a:pPr>
              <a:t>44</a:t>
            </a:fld>
            <a:endParaRPr lang="pt-BR">
              <a:solidFill>
                <a:prstClr val="black"/>
              </a:solidFill>
            </a:endParaRPr>
          </a:p>
        </p:txBody>
      </p:sp>
    </p:spTree>
    <p:extLst>
      <p:ext uri="{BB962C8B-B14F-4D97-AF65-F5344CB8AC3E}">
        <p14:creationId xmlns:p14="http://schemas.microsoft.com/office/powerpoint/2010/main" val="3056141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0879292-843E-4D81-9F8E-44A18D7E4480}" type="datetimeFigureOut">
              <a:rPr lang="pt-BR" smtClean="0"/>
              <a:t>09/06/2014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42395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0879292-843E-4D81-9F8E-44A18D7E4480}" type="datetimeFigureOut">
              <a:rPr lang="pt-BR" smtClean="0"/>
              <a:t>09/06/2014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289417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0879292-843E-4D81-9F8E-44A18D7E4480}" type="datetimeFigureOut">
              <a:rPr lang="pt-BR" smtClean="0"/>
              <a:t>09/06/2014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340851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0879292-843E-4D81-9F8E-44A18D7E4480}" type="datetimeFigureOut">
              <a:rPr lang="pt-BR" smtClean="0"/>
              <a:t>09/06/2014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171131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0879292-843E-4D81-9F8E-44A18D7E4480}" type="datetimeFigureOut">
              <a:rPr lang="pt-BR" smtClean="0"/>
              <a:t>09/06/2014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145389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0879292-843E-4D81-9F8E-44A18D7E4480}" type="datetimeFigureOut">
              <a:rPr lang="pt-BR" smtClean="0"/>
              <a:t>09/06/2014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316058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0879292-843E-4D81-9F8E-44A18D7E4480}" type="datetimeFigureOut">
              <a:rPr lang="pt-BR" smtClean="0"/>
              <a:t>09/06/2014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23266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0879292-843E-4D81-9F8E-44A18D7E4480}" type="datetimeFigureOut">
              <a:rPr lang="pt-BR" smtClean="0"/>
              <a:t>09/06/2014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314166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0879292-843E-4D81-9F8E-44A18D7E4480}" type="datetimeFigureOut">
              <a:rPr lang="pt-BR" smtClean="0"/>
              <a:t>09/06/2014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351170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0879292-843E-4D81-9F8E-44A18D7E4480}" type="datetimeFigureOut">
              <a:rPr lang="pt-BR" smtClean="0"/>
              <a:t>09/06/2014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137920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0879292-843E-4D81-9F8E-44A18D7E4480}" type="datetimeFigureOut">
              <a:rPr lang="pt-BR" smtClean="0"/>
              <a:t>09/06/2014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D12A87D-8B79-4C51-B493-89AF59BE7105}" type="slidenum">
              <a:rPr lang="pt-BR" smtClean="0"/>
              <a:t>‹nº›</a:t>
            </a:fld>
            <a:endParaRPr lang="pt-BR"/>
          </a:p>
        </p:txBody>
      </p:sp>
    </p:spTree>
    <p:extLst>
      <p:ext uri="{BB962C8B-B14F-4D97-AF65-F5344CB8AC3E}">
        <p14:creationId xmlns:p14="http://schemas.microsoft.com/office/powerpoint/2010/main" val="35823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879292-843E-4D81-9F8E-44A18D7E4480}" type="datetimeFigureOut">
              <a:rPr lang="pt-BR" smtClean="0"/>
              <a:t>09/06/2014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2A87D-8B79-4C51-B493-89AF59BE7105}" type="slidenum">
              <a:rPr lang="pt-BR" smtClean="0"/>
              <a:t>‹nº›</a:t>
            </a:fld>
            <a:endParaRPr lang="pt-BR"/>
          </a:p>
        </p:txBody>
      </p:sp>
    </p:spTree>
    <p:extLst>
      <p:ext uri="{BB962C8B-B14F-4D97-AF65-F5344CB8AC3E}">
        <p14:creationId xmlns:p14="http://schemas.microsoft.com/office/powerpoint/2010/main" val="2711207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4.emf"/><Relationship Id="rId5" Type="http://schemas.openxmlformats.org/officeDocument/2006/relationships/oleObject" Target="../embeddings/oleObject5.bin"/><Relationship Id="rId4" Type="http://schemas.openxmlformats.org/officeDocument/2006/relationships/image" Target="../media/image24.jpeg"/></Relationships>
</file>

<file path=ppt/slides/_rels/slide10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pt.wikipedia.org/wiki/Ponteiro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28.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4.jpeg"/><Relationship Id="rId7" Type="http://schemas.openxmlformats.org/officeDocument/2006/relationships/image" Target="../media/image61.jpeg"/><Relationship Id="rId2" Type="http://schemas.openxmlformats.org/officeDocument/2006/relationships/slide" Target="slide144.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33.jpeg"/><Relationship Id="rId9" Type="http://schemas.openxmlformats.org/officeDocument/2006/relationships/image" Target="../media/image63.jpeg"/></Relationships>
</file>

<file path=ppt/slides/_rels/slide1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jpeg"/><Relationship Id="rId7" Type="http://schemas.openxmlformats.org/officeDocument/2006/relationships/image" Target="../media/image69.jpeg"/><Relationship Id="rId2" Type="http://schemas.openxmlformats.org/officeDocument/2006/relationships/slide" Target="slide14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0.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3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4.jpeg"/><Relationship Id="rId7" Type="http://schemas.openxmlformats.org/officeDocument/2006/relationships/image" Target="../media/image75.jpeg"/><Relationship Id="rId2" Type="http://schemas.openxmlformats.org/officeDocument/2006/relationships/slide" Target="slide144.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13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24.jpeg"/><Relationship Id="rId7" Type="http://schemas.openxmlformats.org/officeDocument/2006/relationships/image" Target="../media/image81.jpeg"/><Relationship Id="rId2" Type="http://schemas.openxmlformats.org/officeDocument/2006/relationships/slide" Target="slide144.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13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24.jpeg"/><Relationship Id="rId7" Type="http://schemas.openxmlformats.org/officeDocument/2006/relationships/image" Target="../media/image87.jpeg"/><Relationship Id="rId2" Type="http://schemas.openxmlformats.org/officeDocument/2006/relationships/slide" Target="slide144.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9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smtClean="0"/>
              <a:t>Arquitetura de Computadores</a:t>
            </a:r>
            <a:endParaRPr lang="pt-BR" dirty="0"/>
          </a:p>
        </p:txBody>
      </p:sp>
      <p:sp>
        <p:nvSpPr>
          <p:cNvPr id="5" name="Espaço Reservado para Conteúdo 4"/>
          <p:cNvSpPr>
            <a:spLocks noGrp="1"/>
          </p:cNvSpPr>
          <p:nvPr>
            <p:ph idx="1"/>
          </p:nvPr>
        </p:nvSpPr>
        <p:spPr/>
        <p:txBody>
          <a:bodyPr/>
          <a:lstStyle/>
          <a:p>
            <a:pPr algn="ctr"/>
            <a:endParaRPr lang="pt-BR" dirty="0" smtClean="0"/>
          </a:p>
          <a:p>
            <a:pPr algn="ctr"/>
            <a:endParaRPr lang="pt-BR" dirty="0"/>
          </a:p>
          <a:p>
            <a:pPr algn="ctr"/>
            <a:endParaRPr lang="pt-BR" dirty="0" smtClean="0"/>
          </a:p>
          <a:p>
            <a:pPr marL="0" indent="0" algn="ctr">
              <a:buNone/>
            </a:pPr>
            <a:r>
              <a:rPr lang="pt-BR" sz="5400" dirty="0" smtClean="0">
                <a:solidFill>
                  <a:srgbClr val="FF0000"/>
                </a:solidFill>
              </a:rPr>
              <a:t>Aula 03</a:t>
            </a:r>
            <a:endParaRPr lang="pt-BR" sz="5400" dirty="0">
              <a:solidFill>
                <a:srgbClr val="FF0000"/>
              </a:solidFill>
            </a:endParaRPr>
          </a:p>
        </p:txBody>
      </p:sp>
    </p:spTree>
    <p:extLst>
      <p:ext uri="{BB962C8B-B14F-4D97-AF65-F5344CB8AC3E}">
        <p14:creationId xmlns:p14="http://schemas.microsoft.com/office/powerpoint/2010/main" val="4130950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p:txBody>
          <a:bodyPr>
            <a:normAutofit fontScale="90000"/>
          </a:bodyPr>
          <a:lstStyle/>
          <a:p>
            <a:r>
              <a:rPr lang="pt-BR" b="1" i="1" dirty="0"/>
              <a:t>Encapsulamento e instalação da DRAM</a:t>
            </a:r>
            <a:endParaRPr lang="pt-BR" dirty="0"/>
          </a:p>
        </p:txBody>
      </p:sp>
      <p:sp>
        <p:nvSpPr>
          <p:cNvPr id="2" name="Espaço Reservado para Conteúdo 1"/>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10</a:t>
            </a:fld>
            <a:endParaRPr lang="en-US" dirty="0">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8840"/>
            <a:ext cx="7992887" cy="399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1664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tângulo 3"/>
          <p:cNvSpPr>
            <a:spLocks noChangeArrowheads="1"/>
          </p:cNvSpPr>
          <p:nvPr/>
        </p:nvSpPr>
        <p:spPr bwMode="auto">
          <a:xfrm>
            <a:off x="3296199" y="1564821"/>
            <a:ext cx="2284413" cy="400050"/>
          </a:xfrm>
          <a:prstGeom prst="rect">
            <a:avLst/>
          </a:prstGeom>
          <a:noFill/>
          <a:ln w="9525">
            <a:noFill/>
            <a:miter lim="800000"/>
            <a:headEnd/>
            <a:tailEnd/>
          </a:ln>
        </p:spPr>
        <p:txBody>
          <a:bodyPr>
            <a:spAutoFit/>
          </a:bodyPr>
          <a:lstStyle/>
          <a:p>
            <a:pPr>
              <a:defRPr/>
            </a:pPr>
            <a:r>
              <a:rPr lang="pt-BR" sz="2000" b="1" dirty="0">
                <a:solidFill>
                  <a:schemeClr val="bg1">
                    <a:lumMod val="50000"/>
                  </a:schemeClr>
                </a:solidFill>
                <a:latin typeface="Calibri" pitchFamily="34" charset="0"/>
              </a:rPr>
              <a:t>Chipset – Ponte Sul</a:t>
            </a:r>
            <a:endParaRPr lang="pt-BR" sz="2000" dirty="0">
              <a:solidFill>
                <a:schemeClr val="bg1">
                  <a:lumMod val="50000"/>
                </a:schemeClr>
              </a:solidFill>
              <a:latin typeface="Calibri" pitchFamily="34" charset="0"/>
            </a:endParaRP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928814"/>
            <a:ext cx="5446935" cy="40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ítulo 1"/>
          <p:cNvSpPr>
            <a:spLocks noGrp="1"/>
          </p:cNvSpPr>
          <p:nvPr>
            <p:ph type="title"/>
          </p:nvPr>
        </p:nvSpPr>
        <p:spPr/>
        <p:txBody>
          <a:bodyPr/>
          <a:lstStyle/>
          <a:p>
            <a:pPr eaLnBrk="1" hangingPunct="1"/>
            <a:r>
              <a:rPr lang="pt-BR" b="1" dirty="0" smtClean="0"/>
              <a:t>PROCESSADOR</a:t>
            </a:r>
          </a:p>
        </p:txBody>
      </p:sp>
      <p:sp>
        <p:nvSpPr>
          <p:cNvPr id="2" name="Espaço Reservado para Conteúdo 1"/>
          <p:cNvSpPr>
            <a:spLocks noGrp="1"/>
          </p:cNvSpPr>
          <p:nvPr>
            <p:ph idx="1"/>
          </p:nvPr>
        </p:nvSpPr>
        <p:spPr/>
        <p:txBody>
          <a:bodyPr/>
          <a:lstStyle/>
          <a:p>
            <a:endParaRPr lang="pt-BR"/>
          </a:p>
        </p:txBody>
      </p:sp>
      <p:pic>
        <p:nvPicPr>
          <p:cNvPr id="12293" name="Imagem 5" descr="Logo IFRN - Zona Nor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543883"/>
      </p:ext>
    </p:extLst>
  </p:cSld>
  <p:clrMapOvr>
    <a:masterClrMapping/>
  </p:clrMapOvr>
  <p:transition>
    <p:pull dir="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500063" y="1772816"/>
            <a:ext cx="8286750" cy="3170238"/>
          </a:xfrm>
          <a:prstGeom prst="rect">
            <a:avLst/>
          </a:prstGeom>
          <a:noFill/>
          <a:ln w="9525">
            <a:noFill/>
            <a:miter lim="800000"/>
            <a:headEnd/>
            <a:tailEnd/>
          </a:ln>
          <a:effectLst/>
        </p:spPr>
        <p:txBody>
          <a:bodyPr>
            <a:spAutoFit/>
          </a:bodyPr>
          <a:lstStyle/>
          <a:p>
            <a:pPr marL="457200" indent="-457200">
              <a:spcBef>
                <a:spcPct val="50000"/>
              </a:spcBef>
              <a:buFont typeface="+mj-lt"/>
              <a:buAutoNum type="arabicPeriod"/>
              <a:defRPr/>
            </a:pPr>
            <a:r>
              <a:rPr lang="pt-BR" sz="2000" b="1" dirty="0">
                <a:solidFill>
                  <a:srgbClr val="008000"/>
                </a:solidFill>
                <a:effectLst>
                  <a:outerShdw blurRad="38100" dist="38100" dir="2700000" algn="tl">
                    <a:srgbClr val="C0C0C0"/>
                  </a:outerShdw>
                </a:effectLst>
              </a:rPr>
              <a:t>UNIDADE LÓGICA E ARITMÉTICA;</a:t>
            </a:r>
          </a:p>
          <a:p>
            <a:pPr marL="457200" indent="-457200">
              <a:spcBef>
                <a:spcPct val="50000"/>
              </a:spcBef>
              <a:buFont typeface="+mj-lt"/>
              <a:buAutoNum type="arabicPeriod"/>
              <a:defRPr/>
            </a:pPr>
            <a:r>
              <a:rPr lang="pt-BR" sz="2000" b="1" dirty="0">
                <a:solidFill>
                  <a:srgbClr val="008000"/>
                </a:solidFill>
                <a:effectLst>
                  <a:outerShdw blurRad="38100" dist="38100" dir="2700000" algn="tl">
                    <a:srgbClr val="C0C0C0"/>
                  </a:outerShdw>
                </a:effectLst>
              </a:rPr>
              <a:t>UNIDADE DE CONTROLE;</a:t>
            </a:r>
          </a:p>
          <a:p>
            <a:pPr marL="457200" indent="-457200">
              <a:spcBef>
                <a:spcPct val="50000"/>
              </a:spcBef>
              <a:buFont typeface="+mj-lt"/>
              <a:buAutoNum type="arabicPeriod"/>
              <a:defRPr/>
            </a:pPr>
            <a:r>
              <a:rPr lang="pt-BR" sz="2000" b="1" dirty="0">
                <a:solidFill>
                  <a:srgbClr val="008000"/>
                </a:solidFill>
                <a:effectLst>
                  <a:outerShdw blurRad="38100" dist="38100" dir="2700000" algn="tl">
                    <a:srgbClr val="C0C0C0"/>
                  </a:outerShdw>
                </a:effectLst>
              </a:rPr>
              <a:t>REGISTRADORES;</a:t>
            </a:r>
          </a:p>
          <a:p>
            <a:pPr marL="457200" indent="-457200">
              <a:spcBef>
                <a:spcPct val="50000"/>
              </a:spcBef>
              <a:buFont typeface="+mj-lt"/>
              <a:buAutoNum type="arabicPeriod"/>
              <a:defRPr/>
            </a:pPr>
            <a:r>
              <a:rPr lang="pt-BR" sz="2000" b="1" dirty="0">
                <a:solidFill>
                  <a:srgbClr val="008000"/>
                </a:solidFill>
                <a:effectLst>
                  <a:outerShdw blurRad="38100" dist="38100" dir="2700000" algn="tl">
                    <a:srgbClr val="C0C0C0"/>
                  </a:outerShdw>
                </a:effectLst>
              </a:rPr>
              <a:t> COPROCESSADOR;</a:t>
            </a:r>
          </a:p>
          <a:p>
            <a:pPr marL="457200" indent="-457200">
              <a:spcBef>
                <a:spcPct val="50000"/>
              </a:spcBef>
              <a:buFont typeface="+mj-lt"/>
              <a:buAutoNum type="arabicPeriod"/>
              <a:defRPr/>
            </a:pPr>
            <a:r>
              <a:rPr lang="pt-BR" sz="2000" b="1" dirty="0">
                <a:solidFill>
                  <a:srgbClr val="008000"/>
                </a:solidFill>
                <a:effectLst>
                  <a:outerShdw blurRad="38100" dist="38100" dir="2700000" algn="tl">
                    <a:srgbClr val="C0C0C0"/>
                  </a:outerShdw>
                </a:effectLst>
              </a:rPr>
              <a:t>UNIDADE DE GERENCIAMENTO DE MEMÓRIA;</a:t>
            </a:r>
          </a:p>
          <a:p>
            <a:pPr marL="457200" indent="-457200">
              <a:spcBef>
                <a:spcPct val="50000"/>
              </a:spcBef>
              <a:buFont typeface="+mj-lt"/>
              <a:buAutoNum type="arabicPeriod"/>
              <a:defRPr/>
            </a:pPr>
            <a:r>
              <a:rPr lang="pt-BR" sz="2000" b="1" dirty="0">
                <a:solidFill>
                  <a:srgbClr val="008000"/>
                </a:solidFill>
                <a:effectLst>
                  <a:outerShdw blurRad="38100" dist="38100" dir="2700000" algn="tl">
                    <a:srgbClr val="C0C0C0"/>
                  </a:outerShdw>
                </a:effectLst>
              </a:rPr>
              <a:t>UNIDADE DE PONTO FLUTUANTE;</a:t>
            </a:r>
          </a:p>
          <a:p>
            <a:pPr marL="457200" indent="-457200">
              <a:spcBef>
                <a:spcPct val="50000"/>
              </a:spcBef>
              <a:buFont typeface="+mj-lt"/>
              <a:buAutoNum type="arabicPeriod"/>
              <a:defRPr/>
            </a:pPr>
            <a:r>
              <a:rPr lang="pt-BR" sz="2000" b="1" dirty="0">
                <a:solidFill>
                  <a:srgbClr val="008000"/>
                </a:solidFill>
                <a:effectLst>
                  <a:outerShdw blurRad="38100" dist="38100" dir="2700000" algn="tl">
                    <a:srgbClr val="C0C0C0"/>
                  </a:outerShdw>
                </a:effectLst>
              </a:rPr>
              <a:t>RELÓGIO (CLOCK).</a:t>
            </a:r>
          </a:p>
        </p:txBody>
      </p:sp>
      <p:sp>
        <p:nvSpPr>
          <p:cNvPr id="2" name="Título 1"/>
          <p:cNvSpPr>
            <a:spLocks noGrp="1"/>
          </p:cNvSpPr>
          <p:nvPr>
            <p:ph type="title"/>
          </p:nvPr>
        </p:nvSpPr>
        <p:spPr>
          <a:xfrm>
            <a:off x="457200" y="336550"/>
            <a:ext cx="8229600" cy="1143000"/>
          </a:xfrm>
        </p:spPr>
        <p:txBody>
          <a:bodyPr>
            <a:normAutofit fontScale="90000"/>
          </a:bodyPr>
          <a:lstStyle/>
          <a:p>
            <a:r>
              <a:rPr lang="pt-BR" b="1" dirty="0" smtClean="0">
                <a:solidFill>
                  <a:srgbClr val="008000"/>
                </a:solidFill>
                <a:effectLst>
                  <a:outerShdw blurRad="38100" dist="38100" dir="2700000" algn="tl">
                    <a:srgbClr val="C0C0C0"/>
                  </a:outerShdw>
                </a:effectLst>
              </a:rPr>
              <a:t>COMPONENTES</a:t>
            </a:r>
            <a:r>
              <a:rPr lang="pt-BR" b="1" dirty="0">
                <a:solidFill>
                  <a:srgbClr val="008000"/>
                </a:solidFill>
                <a:effectLst>
                  <a:outerShdw blurRad="38100" dist="38100" dir="2700000" algn="tl">
                    <a:srgbClr val="C0C0C0"/>
                  </a:outerShdw>
                </a:effectLst>
              </a:rPr>
              <a:t/>
            </a:r>
            <a:br>
              <a:rPr lang="pt-BR" b="1" dirty="0">
                <a:solidFill>
                  <a:srgbClr val="008000"/>
                </a:solidFill>
                <a:effectLst>
                  <a:outerShdw blurRad="38100" dist="38100" dir="2700000" algn="tl">
                    <a:srgbClr val="C0C0C0"/>
                  </a:outerShdw>
                </a:effectLst>
              </a:rPr>
            </a:br>
            <a:endParaRPr lang="pt-BR" dirty="0"/>
          </a:p>
        </p:txBody>
      </p:sp>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32662129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5" descr="-iacutecone-da-casa-thumb4913457">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8625" y="1628800"/>
            <a:ext cx="8286750" cy="2400300"/>
          </a:xfrm>
          <a:prstGeom prst="rect">
            <a:avLst/>
          </a:prstGeom>
          <a:noFill/>
          <a:ln w="9525">
            <a:noFill/>
            <a:miter lim="800000"/>
            <a:headEnd/>
            <a:tailEnd/>
          </a:ln>
          <a:effectLst/>
        </p:spPr>
        <p:txBody>
          <a:bodyPr>
            <a:spAutoFit/>
          </a:bodyPr>
          <a:lstStyle/>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RESPONSÁVEL POR EXECUTAR AS INSTRUÇÕES DOS PROGRAMAS;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FUNCIONA COMO UMA GRANDE CALCULADORA ELETRÔNICA;</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EXECUTA AS OPERAÇÕES MATEMÁTICAS E LÓGICAS;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SUBDIVIDE-SE EM: UNIDADE ARITMÉTICA, UNIDADE LÓGICA E UNIDADE DE DESLOCAMENTO.</a:t>
            </a:r>
          </a:p>
        </p:txBody>
      </p:sp>
      <p:graphicFrame>
        <p:nvGraphicFramePr>
          <p:cNvPr id="1026" name="Object 6"/>
          <p:cNvGraphicFramePr>
            <a:graphicFrameLocks noChangeAspect="1"/>
          </p:cNvGraphicFramePr>
          <p:nvPr>
            <p:extLst>
              <p:ext uri="{D42A27DB-BD31-4B8C-83A1-F6EECF244321}">
                <p14:modId xmlns:p14="http://schemas.microsoft.com/office/powerpoint/2010/main" val="3178585336"/>
              </p:ext>
            </p:extLst>
          </p:nvPr>
        </p:nvGraphicFramePr>
        <p:xfrm>
          <a:off x="2652712" y="3501008"/>
          <a:ext cx="4124325" cy="2244725"/>
        </p:xfrm>
        <a:graphic>
          <a:graphicData uri="http://schemas.openxmlformats.org/presentationml/2006/ole">
            <mc:AlternateContent xmlns:mc="http://schemas.openxmlformats.org/markup-compatibility/2006">
              <mc:Choice xmlns:v="urn:schemas-microsoft-com:vml" Requires="v">
                <p:oleObj spid="_x0000_s5139" name="Documento" r:id="rId5" imgW="3779472" imgH="2057257" progId="Word.Document.8">
                  <p:embed/>
                </p:oleObj>
              </mc:Choice>
              <mc:Fallback>
                <p:oleObj name="Documento" r:id="rId5" imgW="3779472" imgH="2057257"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2712" y="3501008"/>
                        <a:ext cx="4124325"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9" name="Text Box 7"/>
          <p:cNvSpPr txBox="1">
            <a:spLocks noChangeArrowheads="1"/>
          </p:cNvSpPr>
          <p:nvPr/>
        </p:nvSpPr>
        <p:spPr bwMode="auto">
          <a:xfrm>
            <a:off x="2771775" y="6165850"/>
            <a:ext cx="4032250" cy="366713"/>
          </a:xfrm>
          <a:prstGeom prst="rect">
            <a:avLst/>
          </a:prstGeom>
          <a:noFill/>
          <a:ln w="9525">
            <a:noFill/>
            <a:miter lim="800000"/>
            <a:headEnd/>
            <a:tailEnd/>
          </a:ln>
          <a:effectLst/>
        </p:spPr>
        <p:txBody>
          <a:bodyPr>
            <a:spAutoFit/>
          </a:bodyPr>
          <a:lstStyle/>
          <a:p>
            <a:pPr>
              <a:defRPr/>
            </a:pPr>
            <a:r>
              <a:rPr lang="pt-BR" b="1">
                <a:solidFill>
                  <a:srgbClr val="FF0000"/>
                </a:solidFill>
                <a:effectLst>
                  <a:outerShdw blurRad="38100" dist="38100" dir="2700000" algn="tl">
                    <a:srgbClr val="C0C0C0"/>
                  </a:outerShdw>
                </a:effectLst>
              </a:rPr>
              <a:t>Estrutura Simplificada de uma CPU</a:t>
            </a:r>
          </a:p>
        </p:txBody>
      </p:sp>
      <p:sp>
        <p:nvSpPr>
          <p:cNvPr id="2" name="Título 1"/>
          <p:cNvSpPr>
            <a:spLocks noGrp="1"/>
          </p:cNvSpPr>
          <p:nvPr>
            <p:ph type="title"/>
          </p:nvPr>
        </p:nvSpPr>
        <p:spPr>
          <a:xfrm>
            <a:off x="461868" y="336550"/>
            <a:ext cx="8229600" cy="1143000"/>
          </a:xfrm>
        </p:spPr>
        <p:txBody>
          <a:bodyPr/>
          <a:lstStyle/>
          <a:p>
            <a:r>
              <a:rPr lang="pt-BR" b="1" dirty="0">
                <a:solidFill>
                  <a:srgbClr val="008000"/>
                </a:solidFill>
                <a:effectLst>
                  <a:outerShdw blurRad="38100" dist="38100" dir="2700000" algn="tl">
                    <a:srgbClr val="C0C0C0"/>
                  </a:outerShdw>
                </a:effectLst>
              </a:rPr>
              <a:t>UNIDADE LÓGICA E ARITMÉTICA</a:t>
            </a:r>
            <a:endParaRPr lang="pt-BR" dirty="0"/>
          </a:p>
        </p:txBody>
      </p:sp>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26123394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8625" y="1700808"/>
            <a:ext cx="8286750" cy="3632200"/>
          </a:xfrm>
          <a:prstGeom prst="rect">
            <a:avLst/>
          </a:prstGeom>
          <a:noFill/>
          <a:ln w="9525">
            <a:noFill/>
            <a:miter lim="800000"/>
            <a:headEnd/>
            <a:tailEnd/>
          </a:ln>
          <a:effectLst/>
        </p:spPr>
        <p:txBody>
          <a:bodyPr>
            <a:spAutoFit/>
          </a:bodyPr>
          <a:lstStyle/>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GERA TODOS OS SINAIS QUE CONTROLAM AS OPERAÇÕES NO EXTERIOR DA CPU;</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FORNECE AS INTRUÇÕES PARA O CORRETO FUNCIONAMENTO INTERNO DA CPU;</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É O DISPOSITIVO MAIS COMPLEXO DO PROCESSADOR;</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BUSCA INSTRUÇÕES NA MEMÓRIA PRINCIPAL E DETERMINA SEUS TIPOS;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CONTROLA AS AÇÕES DA ULA;</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MOVIMENTA OS DADOS E INSTRUÇÕES PARA A CPU.</a:t>
            </a:r>
          </a:p>
        </p:txBody>
      </p:sp>
      <p:sp>
        <p:nvSpPr>
          <p:cNvPr id="2" name="Título 1"/>
          <p:cNvSpPr>
            <a:spLocks noGrp="1"/>
          </p:cNvSpPr>
          <p:nvPr>
            <p:ph type="title"/>
          </p:nvPr>
        </p:nvSpPr>
        <p:spPr>
          <a:xfrm>
            <a:off x="442062" y="362734"/>
            <a:ext cx="8229600" cy="1143000"/>
          </a:xfrm>
        </p:spPr>
        <p:txBody>
          <a:bodyPr/>
          <a:lstStyle/>
          <a:p>
            <a:r>
              <a:rPr lang="pt-BR" b="1" dirty="0">
                <a:solidFill>
                  <a:srgbClr val="008000"/>
                </a:solidFill>
                <a:effectLst>
                  <a:outerShdw blurRad="38100" dist="38100" dir="2700000" algn="tl">
                    <a:srgbClr val="C0C0C0"/>
                  </a:outerShdw>
                </a:effectLst>
              </a:rPr>
              <a:t>UNIDADE DE CONTROLE</a:t>
            </a:r>
            <a:endParaRPr lang="pt-BR" dirty="0"/>
          </a:p>
        </p:txBody>
      </p:sp>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11420846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Registradores</a:t>
            </a:r>
            <a:endParaRPr lang="pt-BR" dirty="0"/>
          </a:p>
        </p:txBody>
      </p:sp>
      <p:sp>
        <p:nvSpPr>
          <p:cNvPr id="3" name="Espaço Reservado para Conteúdo 2"/>
          <p:cNvSpPr>
            <a:spLocks noGrp="1"/>
          </p:cNvSpPr>
          <p:nvPr>
            <p:ph idx="1"/>
          </p:nvPr>
        </p:nvSpPr>
        <p:spPr/>
        <p:txBody>
          <a:bodyPr/>
          <a:lstStyle/>
          <a:p>
            <a:pPr algn="just"/>
            <a:r>
              <a:rPr lang="pt-BR" sz="2800" dirty="0" smtClean="0"/>
              <a:t>São </a:t>
            </a:r>
            <a:r>
              <a:rPr lang="pt-BR" sz="2800" dirty="0"/>
              <a:t>unidades de memória capazes de armazenar </a:t>
            </a:r>
            <a:r>
              <a:rPr lang="pt-BR" sz="2800" i="1" dirty="0"/>
              <a:t>n</a:t>
            </a:r>
            <a:r>
              <a:rPr lang="pt-BR" sz="2800" dirty="0"/>
              <a:t> bits. Os registradores estão no topo da hierarquia de memória, sendo assim, são o meio mais rápido e caro de se armazenar um </a:t>
            </a:r>
            <a:r>
              <a:rPr lang="pt-BR" sz="2800" dirty="0" smtClean="0"/>
              <a:t>dado.</a:t>
            </a:r>
          </a:p>
          <a:p>
            <a:pPr algn="just"/>
            <a:r>
              <a:rPr lang="pt-BR" sz="2800" dirty="0" smtClean="0"/>
              <a:t>Lembrando </a:t>
            </a:r>
            <a:r>
              <a:rPr lang="pt-BR" sz="2800" dirty="0"/>
              <a:t>que os registradores são circuitos digitais capazes de armazenar e deslocar informações binárias, e são tipicamente usados como um dispositivo de armazenamento temporário. </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104</a:t>
            </a:fld>
            <a:endParaRPr lang="en-US" dirty="0">
              <a:solidFill>
                <a:prstClr val="white"/>
              </a:solidFill>
            </a:endParaRPr>
          </a:p>
        </p:txBody>
      </p:sp>
    </p:spTree>
    <p:extLst>
      <p:ext uri="{BB962C8B-B14F-4D97-AF65-F5344CB8AC3E}">
        <p14:creationId xmlns:p14="http://schemas.microsoft.com/office/powerpoint/2010/main" val="17430474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Registradores</a:t>
            </a:r>
          </a:p>
        </p:txBody>
      </p:sp>
      <p:sp>
        <p:nvSpPr>
          <p:cNvPr id="3" name="Espaço Reservado para Conteúdo 2"/>
          <p:cNvSpPr>
            <a:spLocks noGrp="1"/>
          </p:cNvSpPr>
          <p:nvPr>
            <p:ph idx="1"/>
          </p:nvPr>
        </p:nvSpPr>
        <p:spPr/>
        <p:txBody>
          <a:bodyPr/>
          <a:lstStyle/>
          <a:p>
            <a:pPr algn="just"/>
            <a:r>
              <a:rPr lang="pt-BR" sz="2800" dirty="0"/>
              <a:t>Nos dias de hoje os computadores necessitam de muito mais espaço para armazenar as informações em todos os tipos de memória, a partir desse </a:t>
            </a:r>
            <a:r>
              <a:rPr lang="pt-BR" sz="2800" dirty="0" err="1"/>
              <a:t>momento,as</a:t>
            </a:r>
            <a:r>
              <a:rPr lang="pt-BR" sz="2800" dirty="0"/>
              <a:t> informações que são armazenadas por conjuntos de dígitos binários nos sistemas digitais internos do computador também tem que ser maior, ocupando um espaço de 32, 64 ou 128 bits, sendo que em períodos mais antigos essa memória dos conjuntos de dígitos binários </a:t>
            </a:r>
            <a:r>
              <a:rPr lang="pt-BR" sz="2800" dirty="0" err="1"/>
              <a:t>possuiam</a:t>
            </a:r>
            <a:r>
              <a:rPr lang="pt-BR" sz="2800" dirty="0"/>
              <a:t> no máximo 16 bits.</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105</a:t>
            </a:fld>
            <a:endParaRPr lang="en-US" dirty="0">
              <a:solidFill>
                <a:prstClr val="white"/>
              </a:solidFill>
            </a:endParaRPr>
          </a:p>
        </p:txBody>
      </p:sp>
    </p:spTree>
    <p:extLst>
      <p:ext uri="{BB962C8B-B14F-4D97-AF65-F5344CB8AC3E}">
        <p14:creationId xmlns:p14="http://schemas.microsoft.com/office/powerpoint/2010/main" val="5610556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Rergistradores</a:t>
            </a:r>
            <a:endParaRPr lang="pt-BR" dirty="0"/>
          </a:p>
        </p:txBody>
      </p:sp>
      <p:sp>
        <p:nvSpPr>
          <p:cNvPr id="3" name="Espaço Reservado para Conteúdo 2"/>
          <p:cNvSpPr>
            <a:spLocks noGrp="1"/>
          </p:cNvSpPr>
          <p:nvPr>
            <p:ph idx="1"/>
          </p:nvPr>
        </p:nvSpPr>
        <p:spPr/>
        <p:txBody>
          <a:bodyPr/>
          <a:lstStyle/>
          <a:p>
            <a:pPr algn="just"/>
            <a:r>
              <a:rPr lang="pt-BR" sz="2800" dirty="0"/>
              <a:t>Registrador acumulador (EAX): registador acumulador expandido de arquiteturas 8086</a:t>
            </a:r>
          </a:p>
          <a:p>
            <a:pPr algn="just"/>
            <a:r>
              <a:rPr lang="pt-BR" sz="2800" dirty="0"/>
              <a:t>Registradores de base (EBX): registador de base estendido de arquiteturas 8086</a:t>
            </a:r>
          </a:p>
          <a:p>
            <a:pPr algn="just"/>
            <a:r>
              <a:rPr lang="pt-BR" sz="2800" dirty="0"/>
              <a:t>Registrador contador (ECX): registador de laços de repetição em arquiteturas 8086</a:t>
            </a:r>
          </a:p>
          <a:p>
            <a:pPr algn="just"/>
            <a:r>
              <a:rPr lang="pt-BR" sz="2800" dirty="0"/>
              <a:t>Registradores de dados (EDX): registador estendido de "contas" com palavras de arquiteturas 8086</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106</a:t>
            </a:fld>
            <a:endParaRPr lang="en-US" dirty="0">
              <a:solidFill>
                <a:prstClr val="white"/>
              </a:solidFill>
            </a:endParaRPr>
          </a:p>
        </p:txBody>
      </p:sp>
    </p:spTree>
    <p:extLst>
      <p:ext uri="{BB962C8B-B14F-4D97-AF65-F5344CB8AC3E}">
        <p14:creationId xmlns:p14="http://schemas.microsoft.com/office/powerpoint/2010/main" val="32328828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Registrador </a:t>
            </a:r>
            <a:r>
              <a:rPr lang="pt-BR" b="1" dirty="0" smtClean="0"/>
              <a:t>acumulador</a:t>
            </a:r>
            <a:endParaRPr lang="pt-BR" dirty="0"/>
          </a:p>
        </p:txBody>
      </p:sp>
      <p:sp>
        <p:nvSpPr>
          <p:cNvPr id="3" name="Espaço Reservado para Conteúdo 2"/>
          <p:cNvSpPr>
            <a:spLocks noGrp="1"/>
          </p:cNvSpPr>
          <p:nvPr>
            <p:ph idx="1"/>
          </p:nvPr>
        </p:nvSpPr>
        <p:spPr/>
        <p:txBody>
          <a:bodyPr/>
          <a:lstStyle/>
          <a:p>
            <a:r>
              <a:rPr lang="pt-BR" dirty="0" smtClean="0"/>
              <a:t>Realiza </a:t>
            </a:r>
            <a:r>
              <a:rPr lang="pt-BR" dirty="0"/>
              <a:t>operações aritméticas, acessa portas de entrada e saída, faz chamadas de </a:t>
            </a:r>
            <a:r>
              <a:rPr lang="pt-BR" dirty="0" smtClean="0"/>
              <a:t>interrupções</a:t>
            </a:r>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107</a:t>
            </a:fld>
            <a:endParaRPr lang="en-US" dirty="0">
              <a:solidFill>
                <a:prstClr val="white"/>
              </a:solidFill>
            </a:endParaRPr>
          </a:p>
        </p:txBody>
      </p:sp>
    </p:spTree>
    <p:extLst>
      <p:ext uri="{BB962C8B-B14F-4D97-AF65-F5344CB8AC3E}">
        <p14:creationId xmlns:p14="http://schemas.microsoft.com/office/powerpoint/2010/main" val="257633903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t>Registradores de base</a:t>
            </a:r>
            <a:br>
              <a:rPr lang="pt-BR" b="1" dirty="0"/>
            </a:br>
            <a:endParaRPr lang="pt-BR" dirty="0"/>
          </a:p>
        </p:txBody>
      </p:sp>
      <p:sp>
        <p:nvSpPr>
          <p:cNvPr id="3" name="Espaço Reservado para Conteúdo 2"/>
          <p:cNvSpPr>
            <a:spLocks noGrp="1"/>
          </p:cNvSpPr>
          <p:nvPr>
            <p:ph idx="1"/>
          </p:nvPr>
        </p:nvSpPr>
        <p:spPr/>
        <p:txBody>
          <a:bodyPr/>
          <a:lstStyle/>
          <a:p>
            <a:r>
              <a:rPr lang="pt-BR" dirty="0" smtClean="0"/>
              <a:t>Registradores </a:t>
            </a:r>
            <a:r>
              <a:rPr lang="pt-BR" dirty="0"/>
              <a:t>de base são registradores que recebem o endereço-base de um dado objeto. Este tipo de registrador oferece </a:t>
            </a:r>
            <a:r>
              <a:rPr lang="pt-BR" dirty="0" smtClean="0"/>
              <a:t>aos programadores </a:t>
            </a:r>
            <a:r>
              <a:rPr lang="pt-BR" dirty="0"/>
              <a:t>um subterfúgio para a criação de "</a:t>
            </a:r>
            <a:r>
              <a:rPr lang="pt-BR" dirty="0">
                <a:hlinkClick r:id="rId2" tooltip="Ponteiros"/>
              </a:rPr>
              <a:t>ponteiros</a:t>
            </a:r>
            <a:r>
              <a:rPr lang="pt-BR" dirty="0"/>
              <a:t>" (variáveis, contendo o caminho para um endereço no software).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108</a:t>
            </a:fld>
            <a:endParaRPr lang="en-US" dirty="0">
              <a:solidFill>
                <a:prstClr val="white"/>
              </a:solidFill>
            </a:endParaRPr>
          </a:p>
        </p:txBody>
      </p:sp>
    </p:spTree>
    <p:extLst>
      <p:ext uri="{BB962C8B-B14F-4D97-AF65-F5344CB8AC3E}">
        <p14:creationId xmlns:p14="http://schemas.microsoft.com/office/powerpoint/2010/main" val="26618725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Registrador </a:t>
            </a:r>
            <a:r>
              <a:rPr lang="pt-BR" b="1" dirty="0" smtClean="0"/>
              <a:t>contador</a:t>
            </a:r>
            <a:endParaRPr lang="pt-BR" dirty="0"/>
          </a:p>
        </p:txBody>
      </p:sp>
      <p:sp>
        <p:nvSpPr>
          <p:cNvPr id="3" name="Espaço Reservado para Conteúdo 2"/>
          <p:cNvSpPr>
            <a:spLocks noGrp="1"/>
          </p:cNvSpPr>
          <p:nvPr>
            <p:ph idx="1"/>
          </p:nvPr>
        </p:nvSpPr>
        <p:spPr/>
        <p:txBody>
          <a:bodyPr/>
          <a:lstStyle/>
          <a:p>
            <a:pPr algn="just"/>
            <a:r>
              <a:rPr lang="pt-BR" dirty="0" smtClean="0"/>
              <a:t>Conta </a:t>
            </a:r>
            <a:r>
              <a:rPr lang="pt-BR" dirty="0"/>
              <a:t>todos as repetições e deslocamentos, podendo ser </a:t>
            </a:r>
            <a:r>
              <a:rPr lang="pt-BR" dirty="0" smtClean="0"/>
              <a:t>atribuído </a:t>
            </a:r>
            <a:r>
              <a:rPr lang="pt-BR" dirty="0"/>
              <a:t>um valor de </a:t>
            </a:r>
            <a:r>
              <a:rPr lang="pt-BR" dirty="0" smtClean="0"/>
              <a:t>interrupção.</a:t>
            </a:r>
            <a:endParaRPr lang="pt-BR" dirty="0"/>
          </a:p>
          <a:p>
            <a:endParaRPr lang="pt-BR" dirty="0"/>
          </a:p>
          <a:p>
            <a:endParaRPr lang="pt-BR" dirty="0"/>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109</a:t>
            </a:fld>
            <a:endParaRPr lang="en-US" dirty="0">
              <a:solidFill>
                <a:prstClr val="white"/>
              </a:solidFill>
            </a:endParaRPr>
          </a:p>
        </p:txBody>
      </p:sp>
    </p:spTree>
    <p:extLst>
      <p:ext uri="{BB962C8B-B14F-4D97-AF65-F5344CB8AC3E}">
        <p14:creationId xmlns:p14="http://schemas.microsoft.com/office/powerpoint/2010/main" val="2441157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normAutofit fontScale="90000"/>
          </a:bodyPr>
          <a:lstStyle/>
          <a:p>
            <a:r>
              <a:rPr lang="pt-BR" b="1" i="1" dirty="0"/>
              <a:t>Encapsulamento e instalação da DRAM</a:t>
            </a:r>
            <a:endParaRPr lang="pt-BR" dirty="0"/>
          </a:p>
        </p:txBody>
      </p:sp>
      <p:sp>
        <p:nvSpPr>
          <p:cNvPr id="3" name="Espaço Reservado para Conteúdo 2"/>
          <p:cNvSpPr>
            <a:spLocks noGrp="1"/>
          </p:cNvSpPr>
          <p:nvPr>
            <p:ph idx="1"/>
          </p:nvPr>
        </p:nvSpPr>
        <p:spPr/>
        <p:txBody>
          <a:bodyPr/>
          <a:lstStyle/>
          <a:p>
            <a:pPr algn="just"/>
            <a:r>
              <a:rPr lang="pt-BR" dirty="0"/>
              <a:t>Mais tarde, surgiram os módulos SIMM de memória de 72 vias</a:t>
            </a:r>
            <a:r>
              <a:rPr lang="pt-BR" dirty="0" smtClean="0"/>
              <a:t>, </a:t>
            </a:r>
            <a:r>
              <a:rPr lang="pt-BR" dirty="0"/>
              <a:t>operando a 32 bits, que </a:t>
            </a:r>
            <a:r>
              <a:rPr lang="pt-BR" dirty="0" smtClean="0"/>
              <a:t>os últimos </a:t>
            </a:r>
            <a:r>
              <a:rPr lang="pt-BR" dirty="0"/>
              <a:t>486 fabricados usavam muito, também, algumas vezes, </a:t>
            </a:r>
            <a:r>
              <a:rPr lang="pt-BR" dirty="0" smtClean="0"/>
              <a:t>em conjunto </a:t>
            </a:r>
            <a:r>
              <a:rPr lang="pt-BR" dirty="0"/>
              <a:t>com os de 30 vias. Esses módulos de memória de 72 </a:t>
            </a:r>
            <a:r>
              <a:rPr lang="pt-BR" dirty="0" smtClean="0"/>
              <a:t>vias podem </a:t>
            </a:r>
            <a:r>
              <a:rPr lang="pt-BR" dirty="0"/>
              <a:t>ter até 32MB e um único módulo. Como esses módulos </a:t>
            </a:r>
            <a:r>
              <a:rPr lang="pt-BR" dirty="0" smtClean="0"/>
              <a:t>são de </a:t>
            </a:r>
            <a:r>
              <a:rPr lang="pt-BR" dirty="0"/>
              <a:t>32 bits, para poder completar um banco num Pentium, que é </a:t>
            </a:r>
            <a:r>
              <a:rPr lang="pt-BR" dirty="0" smtClean="0"/>
              <a:t>de 64 </a:t>
            </a:r>
            <a:r>
              <a:rPr lang="pt-BR" dirty="0"/>
              <a:t>bits, são </a:t>
            </a:r>
            <a:r>
              <a:rPr lang="pt-BR" dirty="0" smtClean="0"/>
              <a:t>necessários </a:t>
            </a:r>
            <a:r>
              <a:rPr lang="pt-BR" dirty="0"/>
              <a:t>2 módulos.</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dirty="0"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11</a:t>
            </a:fld>
            <a:endParaRPr lang="en-US" dirty="0">
              <a:solidFill>
                <a:prstClr val="white"/>
              </a:solidFill>
            </a:endParaRPr>
          </a:p>
        </p:txBody>
      </p:sp>
    </p:spTree>
    <p:extLst>
      <p:ext uri="{BB962C8B-B14F-4D97-AF65-F5344CB8AC3E}">
        <p14:creationId xmlns:p14="http://schemas.microsoft.com/office/powerpoint/2010/main" val="17296850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Registradores de </a:t>
            </a:r>
            <a:r>
              <a:rPr lang="pt-BR" b="1" dirty="0" smtClean="0"/>
              <a:t>dados</a:t>
            </a:r>
            <a:endParaRPr lang="pt-BR" dirty="0"/>
          </a:p>
        </p:txBody>
      </p:sp>
      <p:sp>
        <p:nvSpPr>
          <p:cNvPr id="3" name="Espaço Reservado para Conteúdo 2"/>
          <p:cNvSpPr>
            <a:spLocks noGrp="1"/>
          </p:cNvSpPr>
          <p:nvPr>
            <p:ph idx="1"/>
          </p:nvPr>
        </p:nvSpPr>
        <p:spPr/>
        <p:txBody>
          <a:bodyPr/>
          <a:lstStyle/>
          <a:p>
            <a:pPr algn="just"/>
            <a:r>
              <a:rPr lang="pt-BR" sz="2800" dirty="0" smtClean="0"/>
              <a:t>Registradores </a:t>
            </a:r>
            <a:r>
              <a:rPr lang="pt-BR" sz="2800" dirty="0"/>
              <a:t>de dados são utilizados para armazenar valores, tais como inteiros e pontos flutuante. Em </a:t>
            </a:r>
            <a:r>
              <a:rPr lang="pt-BR" dirty="0"/>
              <a:t>algumas</a:t>
            </a:r>
            <a:r>
              <a:rPr lang="pt-BR" sz="2800" dirty="0"/>
              <a:t> </a:t>
            </a:r>
            <a:r>
              <a:rPr lang="pt-BR" sz="2800" dirty="0" err="1" smtClean="0"/>
              <a:t>CPUs</a:t>
            </a:r>
            <a:r>
              <a:rPr lang="pt-BR" sz="2800" dirty="0" smtClean="0"/>
              <a:t> antigas </a:t>
            </a:r>
            <a:r>
              <a:rPr lang="pt-BR" sz="2800" dirty="0"/>
              <a:t>e mais baratas, é um registrador de dados especial, conhecido como acumulador, e é utilizado implicitamente em muitas operações. O acumulador funciona como um recipiente onde são colocados e somados valores de cálculos e comparações.</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110</a:t>
            </a:fld>
            <a:endParaRPr lang="en-US" dirty="0">
              <a:solidFill>
                <a:prstClr val="white"/>
              </a:solidFill>
            </a:endParaRPr>
          </a:p>
        </p:txBody>
      </p:sp>
    </p:spTree>
    <p:extLst>
      <p:ext uri="{BB962C8B-B14F-4D97-AF65-F5344CB8AC3E}">
        <p14:creationId xmlns:p14="http://schemas.microsoft.com/office/powerpoint/2010/main" val="21330615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500063" y="476250"/>
            <a:ext cx="8429625" cy="646113"/>
          </a:xfrm>
          <a:prstGeom prst="rect">
            <a:avLst/>
          </a:prstGeom>
          <a:noFill/>
          <a:ln w="9525">
            <a:noFill/>
            <a:miter lim="800000"/>
            <a:headEnd/>
            <a:tailEnd/>
          </a:ln>
          <a:effectLst/>
        </p:spPr>
        <p:txBody>
          <a:bodyPr>
            <a:spAutoFit/>
          </a:bodyPr>
          <a:lstStyle/>
          <a:p>
            <a:pPr algn="ctr">
              <a:spcBef>
                <a:spcPct val="50000"/>
              </a:spcBef>
              <a:defRPr/>
            </a:pPr>
            <a:r>
              <a:rPr lang="pt-BR" sz="3600" b="1" dirty="0">
                <a:solidFill>
                  <a:srgbClr val="008000"/>
                </a:solidFill>
                <a:effectLst>
                  <a:outerShdw blurRad="38100" dist="38100" dir="2700000" algn="tl">
                    <a:srgbClr val="C0C0C0"/>
                  </a:outerShdw>
                </a:effectLst>
              </a:rPr>
              <a:t>3.3 REGISTRADORES</a:t>
            </a:r>
          </a:p>
        </p:txBody>
      </p:sp>
      <p:pic>
        <p:nvPicPr>
          <p:cNvPr id="16387"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5514" y="1772816"/>
            <a:ext cx="8286750" cy="3940175"/>
          </a:xfrm>
          <a:prstGeom prst="rect">
            <a:avLst/>
          </a:prstGeom>
          <a:noFill/>
          <a:ln w="9525">
            <a:noFill/>
            <a:miter lim="800000"/>
            <a:headEnd/>
            <a:tailEnd/>
          </a:ln>
          <a:effectLst/>
        </p:spPr>
        <p:txBody>
          <a:bodyPr>
            <a:spAutoFit/>
          </a:bodyPr>
          <a:lstStyle/>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É UMA PEQUENA PORÇÃO DE MEMÓRIA NO PROCESSADOR CENTRAL;</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AUMENTAM A VELOCIDADE DE EXECUÇÃO DOS PROGRAMAS;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UTILIZAM ARQUITETURA DE CARREGAMENTO E ARMAZENAMENTO;</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ARMAZENA TEMPORARIAMENTE OS DADOS;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SUBDIVIDEM-SE EM: REGISTRADORES DE USO GERAL, DE SEGMENTO, DE PONTEIRO E DE ESTADO;</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OS MAIS IMPORTANTES SÃO: CONTADOR DE PROGRAMA (PC) E REGISTRADOR DE INSTRUÇÃO (IR).</a:t>
            </a:r>
          </a:p>
        </p:txBody>
      </p: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21310484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500063" y="476250"/>
            <a:ext cx="8429625" cy="646113"/>
          </a:xfrm>
          <a:prstGeom prst="rect">
            <a:avLst/>
          </a:prstGeom>
          <a:noFill/>
          <a:ln w="9525">
            <a:noFill/>
            <a:miter lim="800000"/>
            <a:headEnd/>
            <a:tailEnd/>
          </a:ln>
          <a:effectLst/>
        </p:spPr>
        <p:txBody>
          <a:bodyPr>
            <a:spAutoFit/>
          </a:bodyPr>
          <a:lstStyle/>
          <a:p>
            <a:pPr algn="ctr">
              <a:spcBef>
                <a:spcPct val="50000"/>
              </a:spcBef>
              <a:defRPr/>
            </a:pPr>
            <a:r>
              <a:rPr lang="pt-BR" sz="3600" b="1" dirty="0">
                <a:solidFill>
                  <a:srgbClr val="008000"/>
                </a:solidFill>
                <a:effectLst>
                  <a:outerShdw blurRad="38100" dist="38100" dir="2700000" algn="tl">
                    <a:srgbClr val="C0C0C0"/>
                  </a:outerShdw>
                </a:effectLst>
              </a:rPr>
              <a:t>3.3 REGISTRADORES</a:t>
            </a:r>
          </a:p>
        </p:txBody>
      </p:sp>
      <p:pic>
        <p:nvPicPr>
          <p:cNvPr id="17411"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descr="F:\Processadores\Processadores\computer-memory-pyrami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269" y="1681088"/>
            <a:ext cx="5429020" cy="443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287464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8625" y="1772816"/>
            <a:ext cx="8286750" cy="1477963"/>
          </a:xfrm>
          <a:prstGeom prst="rect">
            <a:avLst/>
          </a:prstGeom>
          <a:noFill/>
          <a:ln w="9525">
            <a:noFill/>
            <a:miter lim="800000"/>
            <a:headEnd/>
            <a:tailEnd/>
          </a:ln>
          <a:effectLst/>
        </p:spPr>
        <p:txBody>
          <a:bodyPr>
            <a:spAutoFit/>
          </a:bodyPr>
          <a:lstStyle/>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Auxilia o processamento principal no cálculo de funções complexas;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Contribui para o desempenho do processador em jogos e aplicativos gráficos.</a:t>
            </a:r>
          </a:p>
        </p:txBody>
      </p:sp>
      <p:pic>
        <p:nvPicPr>
          <p:cNvPr id="18437" name="Picture 2" descr="F:\Processadores\Processadores\Coprocessad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2986088"/>
            <a:ext cx="3725589" cy="296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28625" y="336550"/>
            <a:ext cx="8229600" cy="1143000"/>
          </a:xfrm>
        </p:spPr>
        <p:txBody>
          <a:bodyPr>
            <a:normAutofit fontScale="90000"/>
          </a:bodyPr>
          <a:lstStyle/>
          <a:p>
            <a:r>
              <a:rPr lang="pt-BR" b="1" dirty="0">
                <a:solidFill>
                  <a:srgbClr val="008000"/>
                </a:solidFill>
                <a:effectLst>
                  <a:outerShdw blurRad="38100" dist="38100" dir="2700000" algn="tl">
                    <a:srgbClr val="C0C0C0"/>
                  </a:outerShdw>
                </a:effectLst>
              </a:rPr>
              <a:t>COPROCESSADOR</a:t>
            </a:r>
            <a:br>
              <a:rPr lang="pt-BR" b="1" dirty="0">
                <a:solidFill>
                  <a:srgbClr val="008000"/>
                </a:solidFill>
                <a:effectLst>
                  <a:outerShdw blurRad="38100" dist="38100" dir="2700000" algn="tl">
                    <a:srgbClr val="C0C0C0"/>
                  </a:outerShdw>
                </a:effectLst>
              </a:rPr>
            </a:br>
            <a:endParaRPr lang="pt-BR" dirty="0"/>
          </a:p>
        </p:txBody>
      </p:sp>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38923539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8625" y="1857375"/>
            <a:ext cx="8286750" cy="1169988"/>
          </a:xfrm>
          <a:prstGeom prst="rect">
            <a:avLst/>
          </a:prstGeom>
          <a:noFill/>
          <a:ln w="9525">
            <a:noFill/>
            <a:miter lim="800000"/>
            <a:headEnd/>
            <a:tailEnd/>
          </a:ln>
          <a:effectLst/>
        </p:spPr>
        <p:txBody>
          <a:bodyPr>
            <a:spAutoFit/>
          </a:bodyPr>
          <a:lstStyle/>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TRANSFORMA ENDEREÇOS VIRTUAIS EM ENDEREÇOS FÍSICOS;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ADMINISTRA  A MEMÓRIA PRINCIPAL DO COMPUTADOR;</a:t>
            </a:r>
          </a:p>
        </p:txBody>
      </p:sp>
      <p:pic>
        <p:nvPicPr>
          <p:cNvPr id="19461" name="Picture 6" descr="pro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3141663"/>
            <a:ext cx="3551069" cy="26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28625" y="342900"/>
            <a:ext cx="8229600" cy="1143000"/>
          </a:xfrm>
        </p:spPr>
        <p:txBody>
          <a:bodyPr>
            <a:normAutofit fontScale="90000"/>
          </a:bodyPr>
          <a:lstStyle/>
          <a:p>
            <a:r>
              <a:rPr lang="pt-BR" b="1" dirty="0">
                <a:solidFill>
                  <a:srgbClr val="008000"/>
                </a:solidFill>
                <a:effectLst>
                  <a:outerShdw blurRad="38100" dist="38100" dir="2700000" algn="tl">
                    <a:srgbClr val="C0C0C0"/>
                  </a:outerShdw>
                </a:effectLst>
              </a:rPr>
              <a:t>UNIDADE DE GERENCIAMENTO DE </a:t>
            </a:r>
            <a:r>
              <a:rPr lang="pt-BR" b="1" dirty="0" smtClean="0">
                <a:solidFill>
                  <a:srgbClr val="008000"/>
                </a:solidFill>
                <a:effectLst>
                  <a:outerShdw blurRad="38100" dist="38100" dir="2700000" algn="tl">
                    <a:srgbClr val="C0C0C0"/>
                  </a:outerShdw>
                </a:effectLst>
              </a:rPr>
              <a:t>MEMÓRIA</a:t>
            </a:r>
            <a:endParaRPr lang="pt-BR" dirty="0"/>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3312913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4568" y="1772816"/>
            <a:ext cx="8286750" cy="2400657"/>
          </a:xfrm>
          <a:prstGeom prst="rect">
            <a:avLst/>
          </a:prstGeom>
          <a:noFill/>
          <a:ln w="9525">
            <a:noFill/>
            <a:miter lim="800000"/>
            <a:headEnd/>
            <a:tailEnd/>
          </a:ln>
          <a:effectLst/>
        </p:spPr>
        <p:txBody>
          <a:bodyPr>
            <a:spAutoFit/>
          </a:bodyPr>
          <a:lstStyle/>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É MAIS COMPLEXAS QUE A ULA;</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TRABALHA COM CÁLCULOS DE NÚMEROS REAIS;</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TRABALHAM COM OPERANDOS MAIORES: GERALMENTE ENTRE 64 E 128 BITS</a:t>
            </a:r>
            <a:r>
              <a:rPr lang="pt-BR" sz="2000" b="1" dirty="0" smtClean="0">
                <a:solidFill>
                  <a:srgbClr val="008000"/>
                </a:solidFill>
                <a:effectLst>
                  <a:outerShdw blurRad="38100" dist="38100" dir="2700000" algn="tl">
                    <a:srgbClr val="C0C0C0"/>
                  </a:outerShdw>
                </a:effectLst>
              </a:rPr>
              <a:t>.</a:t>
            </a:r>
          </a:p>
          <a:p>
            <a:pPr>
              <a:spcBef>
                <a:spcPct val="50000"/>
              </a:spcBef>
              <a:defRPr/>
            </a:pPr>
            <a:r>
              <a:rPr lang="pt-BR" sz="2000" b="1" dirty="0" smtClean="0">
                <a:solidFill>
                  <a:srgbClr val="002060"/>
                </a:solidFill>
                <a:effectLst>
                  <a:outerShdw blurRad="38100" dist="38100" dir="2700000" algn="tl">
                    <a:srgbClr val="C0C0C0"/>
                  </a:outerShdw>
                </a:effectLst>
              </a:rPr>
              <a:t>É </a:t>
            </a:r>
            <a:r>
              <a:rPr lang="pt-BR" sz="2000" b="1" dirty="0">
                <a:solidFill>
                  <a:srgbClr val="002060"/>
                </a:solidFill>
                <a:effectLst>
                  <a:outerShdw blurRad="38100" dist="38100" dir="2700000" algn="tl">
                    <a:srgbClr val="C0C0C0"/>
                  </a:outerShdw>
                </a:effectLst>
              </a:rPr>
              <a:t>um formato de representação digital de números reais, que é usada nos computadores</a:t>
            </a:r>
            <a:r>
              <a:rPr lang="pt-BR" sz="2000" b="1" dirty="0">
                <a:solidFill>
                  <a:srgbClr val="008000"/>
                </a:solidFill>
                <a:effectLst>
                  <a:outerShdw blurRad="38100" dist="38100" dir="2700000" algn="tl">
                    <a:srgbClr val="C0C0C0"/>
                  </a:outerShdw>
                </a:effectLst>
              </a:rPr>
              <a:t>.</a:t>
            </a:r>
          </a:p>
        </p:txBody>
      </p:sp>
      <p:pic>
        <p:nvPicPr>
          <p:cNvPr id="38914" name="Picture 2" descr="Representação de um número fracionár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581128"/>
            <a:ext cx="3646993" cy="64807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57200" y="303242"/>
            <a:ext cx="8229600" cy="1143000"/>
          </a:xfrm>
        </p:spPr>
        <p:txBody>
          <a:bodyPr>
            <a:normAutofit/>
          </a:bodyPr>
          <a:lstStyle/>
          <a:p>
            <a:r>
              <a:rPr lang="pt-BR" b="1" dirty="0">
                <a:solidFill>
                  <a:srgbClr val="008000"/>
                </a:solidFill>
                <a:effectLst>
                  <a:outerShdw blurRad="38100" dist="38100" dir="2700000" algn="tl">
                    <a:srgbClr val="C0C0C0"/>
                  </a:outerShdw>
                </a:effectLst>
              </a:rPr>
              <a:t>UNIDADE DE PONTO </a:t>
            </a:r>
            <a:r>
              <a:rPr lang="pt-BR" b="1" dirty="0" smtClean="0">
                <a:solidFill>
                  <a:srgbClr val="008000"/>
                </a:solidFill>
                <a:effectLst>
                  <a:outerShdw blurRad="38100" dist="38100" dir="2700000" algn="tl">
                    <a:srgbClr val="C0C0C0"/>
                  </a:outerShdw>
                </a:effectLst>
              </a:rPr>
              <a:t>FLUTUANTE</a:t>
            </a:r>
            <a:endParaRPr lang="pt-BR" dirty="0"/>
          </a:p>
        </p:txBody>
      </p:sp>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23884230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46563" y="1857364"/>
            <a:ext cx="8897437" cy="341632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pt-BR"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Processamento Paralelo</a:t>
            </a:r>
          </a:p>
          <a:p>
            <a:pPr algn="ctr">
              <a:defRPr/>
            </a:pPr>
            <a:endParaRPr lang="pt-BR"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defRPr/>
            </a:pPr>
            <a:r>
              <a:rPr lang="pt-BR"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“pipeline”</a:t>
            </a:r>
          </a:p>
        </p:txBody>
      </p:sp>
      <p:pic>
        <p:nvPicPr>
          <p:cNvPr id="5125" name="Imagem 5" descr="Logo IFRN - Zona Nor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83655799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Pipeline</a:t>
            </a:r>
            <a:endParaRPr lang="pt-BR" dirty="0"/>
          </a:p>
        </p:txBody>
      </p:sp>
      <p:sp>
        <p:nvSpPr>
          <p:cNvPr id="3" name="Espaço Reservado para Conteúdo 2"/>
          <p:cNvSpPr>
            <a:spLocks noGrp="1"/>
          </p:cNvSpPr>
          <p:nvPr>
            <p:ph idx="1"/>
          </p:nvPr>
        </p:nvSpPr>
        <p:spPr/>
        <p:txBody>
          <a:bodyPr/>
          <a:lstStyle/>
          <a:p>
            <a:pPr algn="just"/>
            <a:r>
              <a:rPr lang="pt-BR" dirty="0"/>
              <a:t>Método de processamento usado em um </a:t>
            </a:r>
            <a:r>
              <a:rPr lang="pt-BR" u="sng" dirty="0"/>
              <a:t>computador</a:t>
            </a:r>
            <a:r>
              <a:rPr lang="pt-BR" dirty="0"/>
              <a:t>, que permite o </a:t>
            </a:r>
            <a:r>
              <a:rPr lang="pt-BR" u="sng" dirty="0"/>
              <a:t>rápido</a:t>
            </a:r>
            <a:r>
              <a:rPr lang="pt-BR" dirty="0"/>
              <a:t> processamento paralelo dos dados. O processamento em pipeline é feito através da sobreposição de operações através de um </a:t>
            </a:r>
            <a:r>
              <a:rPr lang="pt-BR" i="1" dirty="0" err="1"/>
              <a:t>pipe</a:t>
            </a:r>
            <a:r>
              <a:rPr lang="pt-BR" dirty="0"/>
              <a:t>, ou uma parte da memória que transfere </a:t>
            </a:r>
            <a:r>
              <a:rPr lang="pt-BR" u="sng" dirty="0"/>
              <a:t>informações</a:t>
            </a:r>
            <a:r>
              <a:rPr lang="pt-BR" dirty="0"/>
              <a:t> de um processo para outro.</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117</a:t>
            </a:fld>
            <a:endParaRPr lang="en-US" dirty="0">
              <a:solidFill>
                <a:prstClr val="white"/>
              </a:solidFill>
            </a:endParaRPr>
          </a:p>
        </p:txBody>
      </p:sp>
    </p:spTree>
    <p:extLst>
      <p:ext uri="{BB962C8B-B14F-4D97-AF65-F5344CB8AC3E}">
        <p14:creationId xmlns:p14="http://schemas.microsoft.com/office/powerpoint/2010/main" val="423117461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Pipeline</a:t>
            </a:r>
            <a:endParaRPr lang="pt-BR" dirty="0"/>
          </a:p>
        </p:txBody>
      </p:sp>
      <p:sp>
        <p:nvSpPr>
          <p:cNvPr id="3" name="Espaço Reservado para Conteúdo 2"/>
          <p:cNvSpPr>
            <a:spLocks noGrp="1"/>
          </p:cNvSpPr>
          <p:nvPr>
            <p:ph idx="1"/>
          </p:nvPr>
        </p:nvSpPr>
        <p:spPr/>
        <p:txBody>
          <a:bodyPr>
            <a:normAutofit lnSpcReduction="10000"/>
          </a:bodyPr>
          <a:lstStyle/>
          <a:p>
            <a:pPr algn="just"/>
            <a:r>
              <a:rPr lang="pt-BR" sz="2800" dirty="0"/>
              <a:t>Os Pipelines, hoje, levam muitas estruturas diferentes, do tipo </a:t>
            </a:r>
            <a:r>
              <a:rPr lang="pt-BR" sz="2800" dirty="0" err="1"/>
              <a:t>Superescalar</a:t>
            </a:r>
            <a:r>
              <a:rPr lang="pt-BR" sz="2800" dirty="0"/>
              <a:t>, Dinâmico, Out-</a:t>
            </a:r>
            <a:r>
              <a:rPr lang="pt-BR" sz="2800" dirty="0" err="1"/>
              <a:t>of</a:t>
            </a:r>
            <a:r>
              <a:rPr lang="pt-BR" sz="2800" dirty="0"/>
              <a:t>-</a:t>
            </a:r>
            <a:r>
              <a:rPr lang="pt-BR" sz="2800" dirty="0" err="1"/>
              <a:t>Order</a:t>
            </a:r>
            <a:r>
              <a:rPr lang="pt-BR" sz="2800" dirty="0"/>
              <a:t>, entre outros, que vêm solucionar problemas nos processadores com Pipeline, tentando minimizar o uso de bolhas nos processadores, assim maximizando o uso do processador</a:t>
            </a:r>
            <a:r>
              <a:rPr lang="pt-BR" sz="2800"/>
              <a:t>. </a:t>
            </a:r>
            <a:endParaRPr lang="pt-BR" sz="2800" smtClean="0"/>
          </a:p>
          <a:p>
            <a:pPr algn="just"/>
            <a:r>
              <a:rPr lang="pt-BR" sz="2800" smtClean="0"/>
              <a:t>Ao </a:t>
            </a:r>
            <a:r>
              <a:rPr lang="pt-BR" sz="2800" dirty="0"/>
              <a:t>mesmo tempo em que os processadores ficam mais sofisticados eles têm diminuído de tamanho através do uso de tecnologias de fabricação mais precisas. Isto leva a um problema de dissipação de calor.</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118</a:t>
            </a:fld>
            <a:endParaRPr lang="en-US" dirty="0">
              <a:solidFill>
                <a:prstClr val="white"/>
              </a:solidFill>
            </a:endParaRPr>
          </a:p>
        </p:txBody>
      </p:sp>
    </p:spTree>
    <p:extLst>
      <p:ext uri="{BB962C8B-B14F-4D97-AF65-F5344CB8AC3E}">
        <p14:creationId xmlns:p14="http://schemas.microsoft.com/office/powerpoint/2010/main" val="3044665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500063" y="476250"/>
            <a:ext cx="7456313" cy="646113"/>
          </a:xfrm>
          <a:prstGeom prst="rect">
            <a:avLst/>
          </a:prstGeom>
          <a:noFill/>
          <a:ln w="9525">
            <a:noFill/>
            <a:miter lim="800000"/>
            <a:headEnd/>
            <a:tailEnd/>
          </a:ln>
          <a:effectLst/>
        </p:spPr>
        <p:txBody>
          <a:bodyPr wrap="square">
            <a:spAutoFit/>
          </a:bodyPr>
          <a:lstStyle/>
          <a:p>
            <a:pPr algn="ctr">
              <a:spcBef>
                <a:spcPct val="50000"/>
              </a:spcBef>
              <a:defRPr/>
            </a:pPr>
            <a:r>
              <a:rPr lang="pt-BR" sz="3600" b="1" dirty="0">
                <a:solidFill>
                  <a:srgbClr val="008000"/>
                </a:solidFill>
                <a:effectLst>
                  <a:outerShdw blurRad="38100" dist="38100" dir="2700000" algn="tl">
                    <a:srgbClr val="C0C0C0"/>
                  </a:outerShdw>
                </a:effectLst>
              </a:rPr>
              <a:t>3.6 RELÓGIO (CLOCK)</a:t>
            </a:r>
          </a:p>
        </p:txBody>
      </p:sp>
      <p:pic>
        <p:nvPicPr>
          <p:cNvPr id="21507"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8625" y="1916832"/>
            <a:ext cx="8286750" cy="2708275"/>
          </a:xfrm>
          <a:prstGeom prst="rect">
            <a:avLst/>
          </a:prstGeom>
          <a:noFill/>
          <a:ln w="9525">
            <a:noFill/>
            <a:miter lim="800000"/>
            <a:headEnd/>
            <a:tailEnd/>
          </a:ln>
          <a:effectLst/>
        </p:spPr>
        <p:txBody>
          <a:bodyPr>
            <a:spAutoFit/>
          </a:bodyPr>
          <a:lstStyle/>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É UM CIRCUITO GERADOR DE PULSOS QUE DITAM O TEMPO E SINCRONIZAM UM PROCESSADOR;</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SUA UNIDADE É CICLOS POR SEGUNDO OU HERTZ;</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NÃO DEFINE EXCLUSIVAMENTE A “VELOCIDADE” DE UM PROCESSADOR;</a:t>
            </a:r>
          </a:p>
          <a:p>
            <a:pPr>
              <a:spcBef>
                <a:spcPct val="50000"/>
              </a:spcBef>
              <a:buFont typeface="Arial" pitchFamily="34" charset="0"/>
              <a:buChar char="•"/>
              <a:defRPr/>
            </a:pPr>
            <a:r>
              <a:rPr lang="pt-BR" sz="2000" b="1" dirty="0">
                <a:solidFill>
                  <a:srgbClr val="008000"/>
                </a:solidFill>
                <a:effectLst>
                  <a:outerShdw blurRad="38100" dist="38100" dir="2700000" algn="tl">
                    <a:srgbClr val="C0C0C0"/>
                  </a:outerShdw>
                </a:effectLst>
              </a:rPr>
              <a:t> O AUMENTO DA FREQUÊNCIA DESSE DISPOSITIVO CARACTERIZA O OVERCLOCKING.</a:t>
            </a:r>
          </a:p>
        </p:txBody>
      </p:sp>
      <p:pic>
        <p:nvPicPr>
          <p:cNvPr id="21509" name="Picture 6" descr="cloc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4005064"/>
            <a:ext cx="1944712" cy="1863418"/>
          </a:xfrm>
          <a:prstGeom prst="rect">
            <a:avLst/>
          </a:prstGeom>
          <a:solidFill>
            <a:srgbClr val="339966">
              <a:alpha val="27058"/>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2865971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normAutofit fontScale="90000"/>
          </a:bodyPr>
          <a:lstStyle/>
          <a:p>
            <a:r>
              <a:rPr lang="pt-BR" b="1" i="1" dirty="0"/>
              <a:t>Encapsulamento e instalação da DRAM</a:t>
            </a:r>
            <a:endParaRPr lang="pt-BR" dirty="0"/>
          </a:p>
        </p:txBody>
      </p:sp>
      <p:sp>
        <p:nvSpPr>
          <p:cNvPr id="3" name="Espaço Reservado para Conteúdo 2"/>
          <p:cNvSpPr>
            <a:spLocks noGrp="1"/>
          </p:cNvSpPr>
          <p:nvPr>
            <p:ph idx="1"/>
          </p:nvPr>
        </p:nvSpPr>
        <p:spPr/>
        <p:txBody>
          <a:bodyPr/>
          <a:lstStyle/>
          <a:p>
            <a:pPr algn="just"/>
            <a:r>
              <a:rPr lang="pt-BR" dirty="0"/>
              <a:t>Em 1997 surgiram as memórias </a:t>
            </a:r>
            <a:r>
              <a:rPr lang="pt-BR" dirty="0" smtClean="0"/>
              <a:t>no encapsulamento </a:t>
            </a:r>
            <a:r>
              <a:rPr lang="pt-BR" dirty="0"/>
              <a:t>DIMM (</a:t>
            </a:r>
            <a:r>
              <a:rPr lang="pt-BR" dirty="0" smtClean="0"/>
              <a:t>Dual </a:t>
            </a:r>
            <a:r>
              <a:rPr lang="pt-BR" dirty="0" err="1" smtClean="0"/>
              <a:t>In-Line</a:t>
            </a:r>
            <a:r>
              <a:rPr lang="pt-BR" dirty="0" smtClean="0"/>
              <a:t> </a:t>
            </a:r>
            <a:r>
              <a:rPr lang="pt-BR" dirty="0" err="1"/>
              <a:t>Memory</a:t>
            </a:r>
            <a:r>
              <a:rPr lang="pt-BR" dirty="0"/>
              <a:t> Module), que é uma módulo de memória com </a:t>
            </a:r>
            <a:r>
              <a:rPr lang="pt-BR" dirty="0" smtClean="0"/>
              <a:t>um encaixe </a:t>
            </a:r>
            <a:r>
              <a:rPr lang="pt-BR" dirty="0"/>
              <a:t>igual ao do SIMM, mas que é de 168 pinos, praticamente </a:t>
            </a:r>
            <a:r>
              <a:rPr lang="pt-BR" dirty="0" smtClean="0"/>
              <a:t>o dobro </a:t>
            </a:r>
            <a:r>
              <a:rPr lang="pt-BR" dirty="0"/>
              <a:t>do tamanho de um SIMM. Essa memória é de 64 bits. </a:t>
            </a:r>
            <a:r>
              <a:rPr lang="pt-BR" dirty="0" smtClean="0"/>
              <a:t>Assim, para </a:t>
            </a:r>
            <a:r>
              <a:rPr lang="pt-BR" dirty="0"/>
              <a:t>um Pentium, basta um desses módulos de memória </a:t>
            </a:r>
            <a:r>
              <a:rPr lang="pt-BR" dirty="0" smtClean="0"/>
              <a:t>para funcionar</a:t>
            </a:r>
            <a:r>
              <a:rPr lang="pt-BR" dirty="0"/>
              <a:t>.</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12</a:t>
            </a:fld>
            <a:endParaRPr lang="en-US" dirty="0">
              <a:solidFill>
                <a:prstClr val="white"/>
              </a:solidFill>
            </a:endParaRPr>
          </a:p>
        </p:txBody>
      </p:sp>
    </p:spTree>
    <p:extLst>
      <p:ext uri="{BB962C8B-B14F-4D97-AF65-F5344CB8AC3E}">
        <p14:creationId xmlns:p14="http://schemas.microsoft.com/office/powerpoint/2010/main" val="362398965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Grp="1" noChangeArrowheads="1"/>
          </p:cNvSpPr>
          <p:nvPr>
            <p:ph type="title"/>
          </p:nvPr>
        </p:nvSpPr>
        <p:spPr bwMode="auto">
          <a:prstGeom prst="rect">
            <a:avLst/>
          </a:prstGeom>
          <a:noFill/>
          <a:ln w="9525">
            <a:noFill/>
            <a:miter lim="800000"/>
            <a:headEnd/>
            <a:tailEnd/>
          </a:ln>
          <a:effectLst/>
        </p:spPr>
        <p:txBody>
          <a:bodyPr wrap="square">
            <a:spAutoFit/>
          </a:bodyPr>
          <a:lstStyle/>
          <a:p>
            <a:pPr algn="ctr">
              <a:spcBef>
                <a:spcPct val="50000"/>
              </a:spcBef>
              <a:defRPr/>
            </a:pPr>
            <a:r>
              <a:rPr lang="pt-BR" sz="3600" b="1" dirty="0">
                <a:solidFill>
                  <a:srgbClr val="008000"/>
                </a:solidFill>
                <a:effectLst>
                  <a:outerShdw blurRad="38100" dist="38100" dir="2700000" algn="tl">
                    <a:srgbClr val="C0C0C0"/>
                  </a:outerShdw>
                </a:effectLst>
              </a:rPr>
              <a:t>3.6 RELÓGIO (CLOCK)</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057275" y="3163094"/>
            <a:ext cx="7029450" cy="1400175"/>
          </a:xfrm>
          <a:noFill/>
        </p:spPr>
      </p:pic>
      <p:sp>
        <p:nvSpPr>
          <p:cNvPr id="6147" name="CaixaDeTexto 4"/>
          <p:cNvSpPr txBox="1">
            <a:spLocks noChangeArrowheads="1"/>
          </p:cNvSpPr>
          <p:nvPr/>
        </p:nvSpPr>
        <p:spPr bwMode="auto">
          <a:xfrm>
            <a:off x="857250" y="2928938"/>
            <a:ext cx="26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b="1">
                <a:latin typeface="Calibri" pitchFamily="34" charset="0"/>
              </a:rPr>
              <a:t>1</a:t>
            </a:r>
          </a:p>
        </p:txBody>
      </p:sp>
      <p:sp>
        <p:nvSpPr>
          <p:cNvPr id="6148" name="CaixaDeTexto 5"/>
          <p:cNvSpPr txBox="1">
            <a:spLocks noChangeArrowheads="1"/>
          </p:cNvSpPr>
          <p:nvPr/>
        </p:nvSpPr>
        <p:spPr bwMode="auto">
          <a:xfrm>
            <a:off x="857250" y="3929063"/>
            <a:ext cx="319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b="1">
                <a:latin typeface="Calibri" pitchFamily="34" charset="0"/>
              </a:rPr>
              <a:t>0</a:t>
            </a:r>
          </a:p>
        </p:txBody>
      </p:sp>
      <p:pic>
        <p:nvPicPr>
          <p:cNvPr id="6151" name="Imagem 5" descr="Logo IFRN - Zona Nor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181610"/>
      </p:ext>
    </p:extLst>
  </p:cSld>
  <p:clrMapOvr>
    <a:masterClrMapping/>
  </p:clrMapOvr>
  <p:transition>
    <p:pull dir="rd"/>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Grp="1" noChangeArrowheads="1"/>
          </p:cNvSpPr>
          <p:nvPr>
            <p:ph type="title"/>
          </p:nvPr>
        </p:nvSpPr>
        <p:spPr bwMode="auto">
          <a:prstGeom prst="rect">
            <a:avLst/>
          </a:prstGeom>
          <a:noFill/>
          <a:ln w="9525">
            <a:noFill/>
            <a:miter lim="800000"/>
            <a:headEnd/>
            <a:tailEnd/>
          </a:ln>
          <a:effectLst/>
        </p:spPr>
        <p:txBody>
          <a:bodyPr wrap="square">
            <a:spAutoFit/>
          </a:bodyPr>
          <a:lstStyle/>
          <a:p>
            <a:pPr algn="ctr">
              <a:spcBef>
                <a:spcPct val="50000"/>
              </a:spcBef>
              <a:defRPr/>
            </a:pPr>
            <a:r>
              <a:rPr lang="pt-BR" sz="3600" b="1" dirty="0">
                <a:solidFill>
                  <a:srgbClr val="008000"/>
                </a:solidFill>
                <a:effectLst>
                  <a:outerShdw blurRad="38100" dist="38100" dir="2700000" algn="tl">
                    <a:srgbClr val="C0C0C0"/>
                  </a:outerShdw>
                </a:effectLst>
              </a:rPr>
              <a:t>3.6 RELÓGIO (CLOCK)</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57200" y="1817565"/>
            <a:ext cx="8229600" cy="4091232"/>
          </a:xfrm>
          <a:noFill/>
        </p:spPr>
      </p:pic>
      <p:sp>
        <p:nvSpPr>
          <p:cNvPr id="7171" name="Retângulo 4"/>
          <p:cNvSpPr>
            <a:spLocks noChangeArrowheads="1"/>
          </p:cNvSpPr>
          <p:nvPr/>
        </p:nvSpPr>
        <p:spPr bwMode="auto">
          <a:xfrm>
            <a:off x="1928813" y="6000750"/>
            <a:ext cx="5929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t>Transferindo mais de um dado por ciclo de clock.</a:t>
            </a:r>
          </a:p>
        </p:txBody>
      </p:sp>
      <p:pic>
        <p:nvPicPr>
          <p:cNvPr id="7174" name="Imagem 5" descr="Logo IFRN - Zona Nor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512753"/>
      </p:ext>
    </p:extLst>
  </p:cSld>
  <p:clrMapOvr>
    <a:masterClrMapping/>
  </p:clrMapOvr>
  <p:transition>
    <p:pull dir="rd"/>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Grp="1" noChangeArrowheads="1"/>
          </p:cNvSpPr>
          <p:nvPr>
            <p:ph type="title"/>
          </p:nvPr>
        </p:nvSpPr>
        <p:spPr bwMode="auto">
          <a:prstGeom prst="rect">
            <a:avLst/>
          </a:prstGeom>
          <a:noFill/>
          <a:ln w="9525">
            <a:noFill/>
            <a:miter lim="800000"/>
            <a:headEnd/>
            <a:tailEnd/>
          </a:ln>
          <a:effectLst/>
        </p:spPr>
        <p:txBody>
          <a:bodyPr wrap="square">
            <a:spAutoFit/>
          </a:bodyPr>
          <a:lstStyle/>
          <a:p>
            <a:pPr algn="ctr">
              <a:spcBef>
                <a:spcPct val="50000"/>
              </a:spcBef>
              <a:defRPr/>
            </a:pPr>
            <a:r>
              <a:rPr lang="pt-BR" sz="3600" b="1" dirty="0">
                <a:solidFill>
                  <a:srgbClr val="008000"/>
                </a:solidFill>
                <a:effectLst>
                  <a:outerShdw blurRad="38100" dist="38100" dir="2700000" algn="tl">
                    <a:srgbClr val="C0C0C0"/>
                  </a:outerShdw>
                </a:effectLst>
              </a:rPr>
              <a:t>3.6 RELÓGIO (CLOCK)</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33450" y="1948656"/>
            <a:ext cx="7277100" cy="3829050"/>
          </a:xfrm>
          <a:noFill/>
        </p:spPr>
      </p:pic>
      <p:sp>
        <p:nvSpPr>
          <p:cNvPr id="5" name="Retângulo 4"/>
          <p:cNvSpPr/>
          <p:nvPr/>
        </p:nvSpPr>
        <p:spPr>
          <a:xfrm>
            <a:off x="3118165" y="1772816"/>
            <a:ext cx="2674938" cy="400050"/>
          </a:xfrm>
          <a:prstGeom prst="rect">
            <a:avLst/>
          </a:prstGeom>
        </p:spPr>
        <p:txBody>
          <a:bodyPr wrap="none">
            <a:spAutoFit/>
          </a:bodyPr>
          <a:lstStyle/>
          <a:p>
            <a:pPr>
              <a:defRPr/>
            </a:pPr>
            <a:r>
              <a:rPr lang="pt-BR" sz="2000" b="1" dirty="0">
                <a:solidFill>
                  <a:schemeClr val="bg1">
                    <a:lumMod val="50000"/>
                  </a:schemeClr>
                </a:solidFill>
                <a:latin typeface="+mj-lt"/>
              </a:rPr>
              <a:t>Clock Externo e Interno</a:t>
            </a:r>
            <a:endParaRPr lang="pt-BR" sz="2000" dirty="0">
              <a:solidFill>
                <a:schemeClr val="bg1">
                  <a:lumMod val="50000"/>
                </a:schemeClr>
              </a:solidFill>
              <a:latin typeface="+mj-lt"/>
            </a:endParaRPr>
          </a:p>
        </p:txBody>
      </p:sp>
      <p:sp>
        <p:nvSpPr>
          <p:cNvPr id="8197" name="Retângulo 6"/>
          <p:cNvSpPr>
            <a:spLocks noChangeArrowheads="1"/>
          </p:cNvSpPr>
          <p:nvPr/>
        </p:nvSpPr>
        <p:spPr bwMode="auto">
          <a:xfrm>
            <a:off x="1714500" y="5929313"/>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t>Clocks interno e externo em um Pentium 4 de 3,4 GHz.</a:t>
            </a:r>
          </a:p>
        </p:txBody>
      </p:sp>
      <p:pic>
        <p:nvPicPr>
          <p:cNvPr id="8198" name="Imagem 5" descr="Logo IFRN - Zona Nor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186751"/>
      </p:ext>
    </p:extLst>
  </p:cSld>
  <p:clrMapOvr>
    <a:masterClrMapping/>
  </p:clrMapOvr>
  <p:transition>
    <p:pull dir="r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517777" y="247471"/>
            <a:ext cx="5584105" cy="1200329"/>
          </a:xfrm>
          <a:prstGeom prst="rect">
            <a:avLst/>
          </a:prstGeom>
          <a:noFill/>
          <a:ln w="9525">
            <a:noFill/>
            <a:miter lim="800000"/>
            <a:headEnd/>
            <a:tailEnd/>
          </a:ln>
          <a:effectLst/>
        </p:spPr>
        <p:txBody>
          <a:bodyPr wrap="square">
            <a:spAutoFit/>
          </a:bodyPr>
          <a:lstStyle/>
          <a:p>
            <a:pPr marL="342900" indent="-342900" algn="ctr">
              <a:spcBef>
                <a:spcPct val="50000"/>
              </a:spcBef>
              <a:buFontTx/>
              <a:buAutoNum type="arabicPeriod" startAt="4"/>
              <a:defRPr/>
            </a:pPr>
            <a:r>
              <a:rPr lang="pt-BR" sz="3600" b="1" dirty="0">
                <a:solidFill>
                  <a:srgbClr val="008000"/>
                </a:solidFill>
                <a:effectLst>
                  <a:outerShdw blurRad="38100" dist="38100" dir="2700000" algn="tl">
                    <a:srgbClr val="C0C0C0"/>
                  </a:outerShdw>
                </a:effectLst>
              </a:rPr>
              <a:t> INFORMAÇÕES IMPORTANTES</a:t>
            </a:r>
          </a:p>
        </p:txBody>
      </p:sp>
      <p:pic>
        <p:nvPicPr>
          <p:cNvPr id="22531"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34642" y="1700808"/>
            <a:ext cx="8286750" cy="3108325"/>
          </a:xfrm>
          <a:prstGeom prst="rect">
            <a:avLst/>
          </a:prstGeom>
          <a:noFill/>
          <a:ln w="9525">
            <a:noFill/>
            <a:miter lim="800000"/>
            <a:headEnd/>
            <a:tailEnd/>
          </a:ln>
          <a:effectLst/>
        </p:spPr>
        <p:txBody>
          <a:bodyPr>
            <a:spAutoFit/>
          </a:bodyPr>
          <a:lstStyle/>
          <a:p>
            <a:pPr marL="457200" indent="-457200">
              <a:spcBef>
                <a:spcPct val="50000"/>
              </a:spcBef>
              <a:buFont typeface="+mj-lt"/>
              <a:buAutoNum type="arabicPeriod"/>
              <a:defRPr/>
            </a:pPr>
            <a:r>
              <a:rPr lang="pt-BR" sz="2800" b="1" dirty="0">
                <a:solidFill>
                  <a:srgbClr val="008000"/>
                </a:solidFill>
                <a:effectLst>
                  <a:outerShdw blurRad="38100" dist="38100" dir="2700000" algn="tl">
                    <a:srgbClr val="C0C0C0"/>
                  </a:outerShdw>
                </a:effectLst>
              </a:rPr>
              <a:t> Arquiteturas;</a:t>
            </a:r>
          </a:p>
          <a:p>
            <a:pPr marL="457200" indent="-457200">
              <a:spcBef>
                <a:spcPct val="50000"/>
              </a:spcBef>
              <a:buFont typeface="+mj-lt"/>
              <a:buAutoNum type="arabicPeriod"/>
              <a:defRPr/>
            </a:pPr>
            <a:r>
              <a:rPr lang="pt-BR" sz="2800" b="1" dirty="0">
                <a:solidFill>
                  <a:srgbClr val="008000"/>
                </a:solidFill>
                <a:effectLst>
                  <a:outerShdw blurRad="38100" dist="38100" dir="2700000" algn="tl">
                    <a:srgbClr val="C0C0C0"/>
                  </a:outerShdw>
                </a:effectLst>
              </a:rPr>
              <a:t> Modelos de computação;</a:t>
            </a:r>
          </a:p>
          <a:p>
            <a:pPr marL="457200" indent="-457200">
              <a:spcBef>
                <a:spcPct val="50000"/>
              </a:spcBef>
              <a:buFont typeface="+mj-lt"/>
              <a:buAutoNum type="arabicPeriod"/>
              <a:defRPr/>
            </a:pPr>
            <a:r>
              <a:rPr lang="pt-BR" sz="2800" b="1" dirty="0">
                <a:solidFill>
                  <a:srgbClr val="008000"/>
                </a:solidFill>
                <a:effectLst>
                  <a:outerShdw blurRad="38100" dist="38100" dir="2700000" algn="tl">
                    <a:srgbClr val="C0C0C0"/>
                  </a:outerShdw>
                </a:effectLst>
              </a:rPr>
              <a:t> “Velocidade” do processador;</a:t>
            </a:r>
          </a:p>
          <a:p>
            <a:pPr marL="457200" indent="-457200">
              <a:spcBef>
                <a:spcPct val="50000"/>
              </a:spcBef>
              <a:buFont typeface="+mj-lt"/>
              <a:buAutoNum type="arabicPeriod"/>
              <a:defRPr/>
            </a:pPr>
            <a:r>
              <a:rPr lang="pt-BR" sz="2800" b="1" dirty="0">
                <a:solidFill>
                  <a:srgbClr val="008000"/>
                </a:solidFill>
                <a:effectLst>
                  <a:outerShdw blurRad="38100" dist="38100" dir="2700000" algn="tl">
                    <a:srgbClr val="C0C0C0"/>
                  </a:outerShdw>
                </a:effectLst>
              </a:rPr>
              <a:t> Barramentos;</a:t>
            </a:r>
          </a:p>
          <a:p>
            <a:pPr marL="457200" indent="-457200">
              <a:spcBef>
                <a:spcPct val="50000"/>
              </a:spcBef>
              <a:buFont typeface="+mj-lt"/>
              <a:buAutoNum type="arabicPeriod"/>
              <a:defRPr/>
            </a:pPr>
            <a:r>
              <a:rPr lang="pt-BR" sz="2800" b="1" dirty="0">
                <a:solidFill>
                  <a:srgbClr val="008000"/>
                </a:solidFill>
                <a:effectLst>
                  <a:outerShdw blurRad="38100" dist="38100" dir="2700000" algn="tl">
                    <a:srgbClr val="C0C0C0"/>
                  </a:outerShdw>
                </a:effectLst>
              </a:rPr>
              <a:t> Lei de Moore. </a:t>
            </a:r>
          </a:p>
        </p:txBody>
      </p:sp>
      <p:pic>
        <p:nvPicPr>
          <p:cNvPr id="19462" name="Picture 6" descr="ponto_interrogacao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700" y="3573463"/>
            <a:ext cx="2468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2558321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194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500063" y="476250"/>
            <a:ext cx="6664225" cy="646113"/>
          </a:xfrm>
          <a:prstGeom prst="rect">
            <a:avLst/>
          </a:prstGeom>
          <a:noFill/>
          <a:ln w="9525">
            <a:noFill/>
            <a:miter lim="800000"/>
            <a:headEnd/>
            <a:tailEnd/>
          </a:ln>
          <a:effectLst/>
        </p:spPr>
        <p:txBody>
          <a:bodyPr wrap="square">
            <a:spAutoFit/>
          </a:bodyPr>
          <a:lstStyle/>
          <a:p>
            <a:pPr marL="342900" indent="-342900" algn="ctr">
              <a:spcBef>
                <a:spcPct val="50000"/>
              </a:spcBef>
              <a:buFontTx/>
              <a:buAutoNum type="arabicPeriod" startAt="4"/>
              <a:defRPr/>
            </a:pPr>
            <a:r>
              <a:rPr lang="pt-BR" sz="3600" b="1" dirty="0">
                <a:solidFill>
                  <a:srgbClr val="008000"/>
                </a:solidFill>
                <a:effectLst>
                  <a:outerShdw blurRad="38100" dist="38100" dir="2700000" algn="tl">
                    <a:srgbClr val="C0C0C0"/>
                  </a:outerShdw>
                </a:effectLst>
              </a:rPr>
              <a:t>1 ARQUITETURAS</a:t>
            </a:r>
          </a:p>
        </p:txBody>
      </p:sp>
      <p:pic>
        <p:nvPicPr>
          <p:cNvPr id="23555"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88950" y="1790246"/>
            <a:ext cx="8286750" cy="1570038"/>
          </a:xfrm>
          <a:prstGeom prst="rect">
            <a:avLst/>
          </a:prstGeom>
          <a:noFill/>
          <a:ln w="9525">
            <a:noFill/>
            <a:miter lim="800000"/>
            <a:headEnd/>
            <a:tailEnd/>
          </a:ln>
          <a:effectLst/>
        </p:spPr>
        <p:txBody>
          <a:bodyPr>
            <a:spAutoFit/>
          </a:bodyPr>
          <a:lstStyle/>
          <a:p>
            <a:pPr marL="457200" indent="-457200">
              <a:spcBef>
                <a:spcPct val="50000"/>
              </a:spcBef>
              <a:defRPr/>
            </a:pPr>
            <a:r>
              <a:rPr lang="pt-BR" sz="2400" b="1" dirty="0">
                <a:solidFill>
                  <a:srgbClr val="008000"/>
                </a:solidFill>
                <a:effectLst>
                  <a:outerShdw blurRad="38100" dist="38100" dir="2700000" algn="tl">
                    <a:srgbClr val="C0C0C0"/>
                  </a:outerShdw>
                </a:effectLst>
              </a:rPr>
              <a:t>As principais arquiteturas de processadores são:</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Von Neumann;</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Harvard.</a:t>
            </a:r>
          </a:p>
        </p:txBody>
      </p:sp>
      <p:pic>
        <p:nvPicPr>
          <p:cNvPr id="23557" name="Picture 6" descr="F:\Processadores\Processadores\Harvard x Von Neuman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357563"/>
            <a:ext cx="755015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366064990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500063" y="225700"/>
            <a:ext cx="6016153" cy="1200329"/>
          </a:xfrm>
          <a:prstGeom prst="rect">
            <a:avLst/>
          </a:prstGeom>
          <a:noFill/>
          <a:ln w="9525">
            <a:noFill/>
            <a:miter lim="800000"/>
            <a:headEnd/>
            <a:tailEnd/>
          </a:ln>
          <a:effectLst/>
        </p:spPr>
        <p:txBody>
          <a:bodyPr wrap="square">
            <a:spAutoFit/>
          </a:bodyPr>
          <a:lstStyle/>
          <a:p>
            <a:pPr marL="342900" indent="-342900" algn="ctr">
              <a:spcBef>
                <a:spcPct val="50000"/>
              </a:spcBef>
              <a:buFontTx/>
              <a:buAutoNum type="arabicPeriod" startAt="4"/>
              <a:defRPr/>
            </a:pPr>
            <a:r>
              <a:rPr lang="pt-BR" sz="3600" b="1" dirty="0">
                <a:solidFill>
                  <a:srgbClr val="008000"/>
                </a:solidFill>
                <a:effectLst>
                  <a:outerShdw blurRad="38100" dist="38100" dir="2700000" algn="tl">
                    <a:srgbClr val="C0C0C0"/>
                  </a:outerShdw>
                </a:effectLst>
              </a:rPr>
              <a:t>2 MODELOS </a:t>
            </a:r>
            <a:r>
              <a:rPr lang="pt-BR" sz="3600" b="1" dirty="0" smtClean="0">
                <a:solidFill>
                  <a:srgbClr val="008000"/>
                </a:solidFill>
                <a:effectLst>
                  <a:outerShdw blurRad="38100" dist="38100" dir="2700000" algn="tl">
                    <a:srgbClr val="C0C0C0"/>
                  </a:outerShdw>
                </a:effectLst>
              </a:rPr>
              <a:t>DE </a:t>
            </a:r>
            <a:r>
              <a:rPr lang="pt-BR" sz="3600" b="1" dirty="0">
                <a:solidFill>
                  <a:srgbClr val="008000"/>
                </a:solidFill>
                <a:effectLst>
                  <a:outerShdw blurRad="38100" dist="38100" dir="2700000" algn="tl">
                    <a:srgbClr val="C0C0C0"/>
                  </a:outerShdw>
                </a:effectLst>
              </a:rPr>
              <a:t>COMPUTAÇÃO</a:t>
            </a:r>
          </a:p>
        </p:txBody>
      </p:sp>
      <p:pic>
        <p:nvPicPr>
          <p:cNvPr id="24579"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8625" y="1628800"/>
            <a:ext cx="8286750" cy="1938338"/>
          </a:xfrm>
          <a:prstGeom prst="rect">
            <a:avLst/>
          </a:prstGeom>
          <a:noFill/>
          <a:ln w="9525">
            <a:noFill/>
            <a:miter lim="800000"/>
            <a:headEnd/>
            <a:tailEnd/>
          </a:ln>
          <a:effectLst/>
        </p:spPr>
        <p:txBody>
          <a:bodyPr>
            <a:spAutoFit/>
          </a:bodyPr>
          <a:lstStyle/>
          <a:p>
            <a:pPr marL="457200" indent="-457200">
              <a:spcBef>
                <a:spcPct val="50000"/>
              </a:spcBef>
              <a:defRPr/>
            </a:pPr>
            <a:r>
              <a:rPr lang="pt-BR" sz="2400" b="1" dirty="0">
                <a:solidFill>
                  <a:srgbClr val="008000"/>
                </a:solidFill>
                <a:effectLst>
                  <a:outerShdw blurRad="38100" dist="38100" dir="2700000" algn="tl">
                    <a:srgbClr val="C0C0C0"/>
                  </a:outerShdw>
                </a:effectLst>
              </a:rPr>
              <a:t>Os dois modelos de computação de processadores são:</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CISC;</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RISC;</a:t>
            </a:r>
          </a:p>
        </p:txBody>
      </p:sp>
      <p:pic>
        <p:nvPicPr>
          <p:cNvPr id="24581" name="Picture 6" descr="F:\Processadores\Processadores\RISC x CIS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84" y="2397919"/>
            <a:ext cx="4374232" cy="362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3728214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p:txBody>
          <a:bodyPr/>
          <a:lstStyle/>
          <a:p>
            <a:pPr eaLnBrk="1" hangingPunct="1"/>
            <a:r>
              <a:rPr lang="pt-BR" b="1" dirty="0" smtClean="0"/>
              <a:t>PROCESSADOR</a:t>
            </a:r>
          </a:p>
        </p:txBody>
      </p:sp>
      <p:sp>
        <p:nvSpPr>
          <p:cNvPr id="2" name="Espaço Reservado para Conteúdo 1"/>
          <p:cNvSpPr>
            <a:spLocks noGrp="1"/>
          </p:cNvSpPr>
          <p:nvPr>
            <p:ph idx="1"/>
          </p:nvPr>
        </p:nvSpPr>
        <p:spPr/>
        <p:txBody>
          <a:bodyPr/>
          <a:lstStyle/>
          <a:p>
            <a:endParaRPr lang="pt-BR"/>
          </a:p>
        </p:txBody>
      </p:sp>
      <p:sp>
        <p:nvSpPr>
          <p:cNvPr id="5" name="Retângulo 3"/>
          <p:cNvSpPr>
            <a:spLocks noChangeArrowheads="1"/>
          </p:cNvSpPr>
          <p:nvPr/>
        </p:nvSpPr>
        <p:spPr bwMode="auto">
          <a:xfrm>
            <a:off x="3286125" y="1457314"/>
            <a:ext cx="2284413" cy="400050"/>
          </a:xfrm>
          <a:prstGeom prst="rect">
            <a:avLst/>
          </a:prstGeom>
          <a:noFill/>
          <a:ln w="9525">
            <a:noFill/>
            <a:miter lim="800000"/>
            <a:headEnd/>
            <a:tailEnd/>
          </a:ln>
        </p:spPr>
        <p:txBody>
          <a:bodyPr>
            <a:spAutoFit/>
          </a:bodyPr>
          <a:lstStyle/>
          <a:p>
            <a:pPr algn="ctr">
              <a:defRPr/>
            </a:pPr>
            <a:r>
              <a:rPr lang="pt-BR" sz="2000" b="1" dirty="0">
                <a:solidFill>
                  <a:schemeClr val="bg1">
                    <a:lumMod val="50000"/>
                  </a:schemeClr>
                </a:solidFill>
                <a:latin typeface="Calibri" pitchFamily="34" charset="0"/>
              </a:rPr>
              <a:t>Tecnologias</a:t>
            </a:r>
            <a:endParaRPr lang="pt-BR" sz="2000" dirty="0">
              <a:solidFill>
                <a:schemeClr val="bg1">
                  <a:lumMod val="50000"/>
                </a:schemeClr>
              </a:solidFill>
              <a:latin typeface="Calibri" pitchFamily="34" charset="0"/>
            </a:endParaRPr>
          </a:p>
        </p:txBody>
      </p:sp>
      <p:sp>
        <p:nvSpPr>
          <p:cNvPr id="7" name="Retângulo 6"/>
          <p:cNvSpPr/>
          <p:nvPr/>
        </p:nvSpPr>
        <p:spPr>
          <a:xfrm>
            <a:off x="1142976" y="1857364"/>
            <a:ext cx="6500858" cy="2585323"/>
          </a:xfrm>
          <a:prstGeom prst="rect">
            <a:avLst/>
          </a:prstGeom>
          <a:noFill/>
        </p:spPr>
        <p:txBody>
          <a:bodyPr>
            <a:spAutoFit/>
          </a:bodyPr>
          <a:lstStyle/>
          <a:p>
            <a:pPr algn="ctr">
              <a:defRPr/>
            </a:pPr>
            <a:r>
              <a:rPr lang="pt-B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ranklin Gothic Heavy" pitchFamily="34" charset="0"/>
              </a:rPr>
              <a:t>CISC vs RISC </a:t>
            </a:r>
          </a:p>
          <a:p>
            <a:pPr algn="ctr">
              <a:defRPr/>
            </a:pPr>
            <a:r>
              <a:rPr lang="pt-B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ranklin Gothic Heavy" pitchFamily="34" charset="0"/>
              </a:rPr>
              <a:t> ou</a:t>
            </a:r>
          </a:p>
          <a:p>
            <a:pPr algn="ctr">
              <a:defRPr/>
            </a:pPr>
            <a:r>
              <a:rPr lang="pt-B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ranklin Gothic Heavy" pitchFamily="34" charset="0"/>
              </a:rPr>
              <a:t>“CRISC”</a:t>
            </a:r>
          </a:p>
        </p:txBody>
      </p:sp>
      <p:sp>
        <p:nvSpPr>
          <p:cNvPr id="13317" name="CaixaDeTexto 8"/>
          <p:cNvSpPr txBox="1">
            <a:spLocks noChangeArrowheads="1"/>
          </p:cNvSpPr>
          <p:nvPr/>
        </p:nvSpPr>
        <p:spPr bwMode="auto">
          <a:xfrm>
            <a:off x="285750" y="4786313"/>
            <a:ext cx="8858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600"/>
              <a:t>CISC - (Complex Instruction Set Computer, ou </a:t>
            </a:r>
          </a:p>
          <a:p>
            <a:pPr eaLnBrk="1" hangingPunct="1"/>
            <a:r>
              <a:rPr lang="pt-BR" sz="1600"/>
              <a:t>"computador com um conjunto complexo de instruções")</a:t>
            </a:r>
          </a:p>
        </p:txBody>
      </p:sp>
      <p:sp>
        <p:nvSpPr>
          <p:cNvPr id="13318" name="CaixaDeTexto 9"/>
          <p:cNvSpPr txBox="1">
            <a:spLocks noChangeArrowheads="1"/>
          </p:cNvSpPr>
          <p:nvPr/>
        </p:nvSpPr>
        <p:spPr bwMode="auto">
          <a:xfrm>
            <a:off x="285750" y="5500688"/>
            <a:ext cx="8715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600"/>
              <a:t>RISC (Reduced Instruction Set Computer, ou</a:t>
            </a:r>
          </a:p>
          <a:p>
            <a:pPr eaLnBrk="1" hangingPunct="1"/>
            <a:r>
              <a:rPr lang="pt-BR" sz="1600"/>
              <a:t> "computador com um conjunto reduzido de instruções")</a:t>
            </a:r>
          </a:p>
        </p:txBody>
      </p:sp>
      <p:pic>
        <p:nvPicPr>
          <p:cNvPr id="13319" name="Imagem 5" descr="Logo IFRN - Zona Nor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3521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406042" y="276370"/>
            <a:ext cx="5869855" cy="1138773"/>
          </a:xfrm>
          <a:prstGeom prst="rect">
            <a:avLst/>
          </a:prstGeom>
          <a:noFill/>
          <a:ln w="9525">
            <a:noFill/>
            <a:miter lim="800000"/>
            <a:headEnd/>
            <a:tailEnd/>
          </a:ln>
          <a:effectLst/>
        </p:spPr>
        <p:txBody>
          <a:bodyPr wrap="square">
            <a:spAutoFit/>
          </a:bodyPr>
          <a:lstStyle/>
          <a:p>
            <a:pPr marL="342900" indent="-342900" algn="ctr">
              <a:spcBef>
                <a:spcPct val="50000"/>
              </a:spcBef>
              <a:buFontTx/>
              <a:buAutoNum type="arabicPeriod" startAt="4"/>
              <a:defRPr/>
            </a:pPr>
            <a:r>
              <a:rPr lang="pt-BR" sz="3400" b="1" dirty="0">
                <a:solidFill>
                  <a:srgbClr val="008000"/>
                </a:solidFill>
                <a:effectLst>
                  <a:outerShdw blurRad="38100" dist="38100" dir="2700000" algn="tl">
                    <a:srgbClr val="C0C0C0"/>
                  </a:outerShdw>
                </a:effectLst>
              </a:rPr>
              <a:t>3 “VELOCIDADE” DO PROCESADOR</a:t>
            </a:r>
          </a:p>
        </p:txBody>
      </p:sp>
      <p:pic>
        <p:nvPicPr>
          <p:cNvPr id="25603"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51109" y="1658143"/>
            <a:ext cx="8429625" cy="5262563"/>
          </a:xfrm>
          <a:prstGeom prst="rect">
            <a:avLst/>
          </a:prstGeom>
          <a:noFill/>
          <a:ln w="9525">
            <a:noFill/>
            <a:miter lim="800000"/>
            <a:headEnd/>
            <a:tailEnd/>
          </a:ln>
          <a:effectLst/>
        </p:spPr>
        <p:txBody>
          <a:bodyPr>
            <a:spAutoFit/>
          </a:bodyPr>
          <a:lstStyle/>
          <a:p>
            <a:pPr marL="457200" indent="-457200">
              <a:spcBef>
                <a:spcPct val="50000"/>
              </a:spcBef>
              <a:defRPr/>
            </a:pPr>
            <a:r>
              <a:rPr lang="pt-BR" sz="2400" b="1" dirty="0">
                <a:solidFill>
                  <a:srgbClr val="008000"/>
                </a:solidFill>
                <a:effectLst>
                  <a:outerShdw blurRad="38100" dist="38100" dir="2700000" algn="tl">
                    <a:srgbClr val="C0C0C0"/>
                  </a:outerShdw>
                </a:effectLst>
              </a:rPr>
              <a:t>Os principais componentes responsáveis pela “velocidade” de um processador são:</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Clock;</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Largura dos barramentos;</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Memória Cache;</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Arquitetura do processador;</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Tecnologia de </a:t>
            </a:r>
            <a:r>
              <a:rPr lang="pt-BR" sz="2400" b="1" dirty="0" err="1">
                <a:solidFill>
                  <a:srgbClr val="008000"/>
                </a:solidFill>
                <a:effectLst>
                  <a:outerShdw blurRad="38100" dist="38100" dir="2700000" algn="tl">
                    <a:srgbClr val="C0C0C0"/>
                  </a:outerShdw>
                </a:effectLst>
              </a:rPr>
              <a:t>coprocessamento</a:t>
            </a:r>
            <a:r>
              <a:rPr lang="pt-BR" sz="2400" b="1" dirty="0">
                <a:solidFill>
                  <a:srgbClr val="008000"/>
                </a:solidFill>
                <a:effectLst>
                  <a:outerShdw blurRad="38100" dist="38100" dir="2700000" algn="tl">
                    <a:srgbClr val="C0C0C0"/>
                  </a:outerShdw>
                </a:effectLst>
              </a:rPr>
              <a:t>;</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Tecnologia de previsão de saltos (</a:t>
            </a:r>
            <a:r>
              <a:rPr lang="pt-BR" sz="2400" b="1" dirty="0" err="1">
                <a:solidFill>
                  <a:srgbClr val="008000"/>
                </a:solidFill>
                <a:effectLst>
                  <a:outerShdw blurRad="38100" dist="38100" dir="2700000" algn="tl">
                    <a:srgbClr val="C0C0C0"/>
                  </a:outerShdw>
                </a:effectLst>
              </a:rPr>
              <a:t>Branch</a:t>
            </a:r>
            <a:r>
              <a:rPr lang="pt-BR" sz="2400" b="1" dirty="0">
                <a:solidFill>
                  <a:srgbClr val="008000"/>
                </a:solidFill>
                <a:effectLst>
                  <a:outerShdw blurRad="38100" dist="38100" dir="2700000" algn="tl">
                    <a:srgbClr val="C0C0C0"/>
                  </a:outerShdw>
                </a:effectLst>
              </a:rPr>
              <a:t> </a:t>
            </a:r>
            <a:r>
              <a:rPr lang="pt-BR" sz="2400" b="1" dirty="0" err="1">
                <a:solidFill>
                  <a:srgbClr val="008000"/>
                </a:solidFill>
                <a:effectLst>
                  <a:outerShdw blurRad="38100" dist="38100" dir="2700000" algn="tl">
                    <a:srgbClr val="C0C0C0"/>
                  </a:outerShdw>
                </a:effectLst>
              </a:rPr>
              <a:t>Prediction</a:t>
            </a:r>
            <a:r>
              <a:rPr lang="pt-BR" sz="2400" b="1" dirty="0">
                <a:solidFill>
                  <a:srgbClr val="008000"/>
                </a:solidFill>
                <a:effectLst>
                  <a:outerShdw blurRad="38100" dist="38100" dir="2700000" algn="tl">
                    <a:srgbClr val="C0C0C0"/>
                  </a:outerShdw>
                </a:effectLst>
              </a:rPr>
              <a:t>);</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Tecnologia de pipeline;</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Conjunto  de instruções.</a:t>
            </a:r>
          </a:p>
        </p:txBody>
      </p:sp>
      <p:pic>
        <p:nvPicPr>
          <p:cNvPr id="25605" name="Picture 6" descr="velocimet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921" y="2509925"/>
            <a:ext cx="34575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9653517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Processadores\Processadores\barramne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064" y="2071688"/>
            <a:ext cx="3430022" cy="37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214313" y="476250"/>
            <a:ext cx="6301903" cy="615950"/>
          </a:xfrm>
          <a:prstGeom prst="rect">
            <a:avLst/>
          </a:prstGeom>
          <a:noFill/>
          <a:ln w="9525">
            <a:noFill/>
            <a:miter lim="800000"/>
            <a:headEnd/>
            <a:tailEnd/>
          </a:ln>
          <a:effectLst/>
        </p:spPr>
        <p:txBody>
          <a:bodyPr wrap="square">
            <a:spAutoFit/>
          </a:bodyPr>
          <a:lstStyle/>
          <a:p>
            <a:pPr marL="342900" indent="-342900" algn="ctr">
              <a:spcBef>
                <a:spcPct val="50000"/>
              </a:spcBef>
              <a:buFontTx/>
              <a:buAutoNum type="arabicPeriod" startAt="4"/>
              <a:defRPr/>
            </a:pPr>
            <a:r>
              <a:rPr lang="pt-BR" sz="3400" b="1" dirty="0">
                <a:solidFill>
                  <a:srgbClr val="008000"/>
                </a:solidFill>
                <a:effectLst>
                  <a:outerShdw blurRad="38100" dist="38100" dir="2700000" algn="tl">
                    <a:srgbClr val="C0C0C0"/>
                  </a:outerShdw>
                </a:effectLst>
              </a:rPr>
              <a:t>4 BARRAMENTOS</a:t>
            </a:r>
          </a:p>
        </p:txBody>
      </p:sp>
      <p:pic>
        <p:nvPicPr>
          <p:cNvPr id="26628" name="Picture 5" descr="-iacutecone-da-casa-thumb4913457">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28625" y="1772816"/>
            <a:ext cx="8286750" cy="2124075"/>
          </a:xfrm>
          <a:prstGeom prst="rect">
            <a:avLst/>
          </a:prstGeom>
          <a:noFill/>
          <a:ln w="9525">
            <a:noFill/>
            <a:miter lim="800000"/>
            <a:headEnd/>
            <a:tailEnd/>
          </a:ln>
          <a:effectLst/>
        </p:spPr>
        <p:txBody>
          <a:bodyPr>
            <a:spAutoFit/>
          </a:bodyPr>
          <a:lstStyle/>
          <a:p>
            <a:pPr marL="457200" indent="-457200">
              <a:spcBef>
                <a:spcPct val="50000"/>
              </a:spcBef>
              <a:defRPr/>
            </a:pPr>
            <a:r>
              <a:rPr lang="pt-BR" sz="2400" b="1" dirty="0">
                <a:solidFill>
                  <a:srgbClr val="008000"/>
                </a:solidFill>
                <a:effectLst>
                  <a:outerShdw blurRad="38100" dist="38100" dir="2700000" algn="tl">
                    <a:srgbClr val="C0C0C0"/>
                  </a:outerShdw>
                </a:effectLst>
              </a:rPr>
              <a:t>Os principais barramentos são:</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 Barramento de Dados;</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 Barramento de Endereço;</a:t>
            </a:r>
          </a:p>
          <a:p>
            <a:pPr marL="457200" indent="-457200">
              <a:spcBef>
                <a:spcPct val="50000"/>
              </a:spcBef>
              <a:buFont typeface="Arial" pitchFamily="34" charset="0"/>
              <a:buChar char="•"/>
              <a:defRPr/>
            </a:pPr>
            <a:r>
              <a:rPr lang="pt-BR" sz="2400" b="1" dirty="0">
                <a:solidFill>
                  <a:srgbClr val="008000"/>
                </a:solidFill>
                <a:effectLst>
                  <a:outerShdw blurRad="38100" dist="38100" dir="2700000" algn="tl">
                    <a:srgbClr val="C0C0C0"/>
                  </a:outerShdw>
                </a:effectLst>
              </a:rPr>
              <a:t> Barramento de Controle.</a:t>
            </a:r>
          </a:p>
        </p:txBody>
      </p: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31809730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214313" y="476250"/>
            <a:ext cx="7670055" cy="615950"/>
          </a:xfrm>
          <a:prstGeom prst="rect">
            <a:avLst/>
          </a:prstGeom>
          <a:noFill/>
          <a:ln w="9525">
            <a:noFill/>
            <a:miter lim="800000"/>
            <a:headEnd/>
            <a:tailEnd/>
          </a:ln>
          <a:effectLst/>
        </p:spPr>
        <p:txBody>
          <a:bodyPr wrap="square">
            <a:spAutoFit/>
          </a:bodyPr>
          <a:lstStyle/>
          <a:p>
            <a:pPr marL="342900" indent="-342900" algn="ctr">
              <a:spcBef>
                <a:spcPct val="50000"/>
              </a:spcBef>
              <a:buFontTx/>
              <a:buAutoNum type="arabicPeriod" startAt="4"/>
              <a:defRPr/>
            </a:pPr>
            <a:r>
              <a:rPr lang="pt-BR" sz="3400" b="1" dirty="0">
                <a:solidFill>
                  <a:srgbClr val="008000"/>
                </a:solidFill>
                <a:effectLst>
                  <a:outerShdw blurRad="38100" dist="38100" dir="2700000" algn="tl">
                    <a:srgbClr val="C0C0C0"/>
                  </a:outerShdw>
                </a:effectLst>
              </a:rPr>
              <a:t>5 LEI DE MOORE</a:t>
            </a:r>
          </a:p>
        </p:txBody>
      </p:sp>
      <p:pic>
        <p:nvPicPr>
          <p:cNvPr id="27651"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descr="F:\Processadores\Processadores\800px-Lei_de_moore_2006.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916832"/>
            <a:ext cx="5832648" cy="408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702902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p:txBody>
          <a:bodyPr>
            <a:normAutofit fontScale="90000"/>
          </a:bodyPr>
          <a:lstStyle/>
          <a:p>
            <a:r>
              <a:rPr lang="pt-BR" b="1" i="1" dirty="0"/>
              <a:t>Encapsulamento e instalação da DRAM</a:t>
            </a:r>
            <a:endParaRPr lang="pt-BR" dirty="0"/>
          </a:p>
        </p:txBody>
      </p:sp>
      <p:sp>
        <p:nvSpPr>
          <p:cNvPr id="2" name="Espaço Reservado para Conteúdo 1"/>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13</a:t>
            </a:fld>
            <a:endParaRPr lang="en-US"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36912"/>
            <a:ext cx="7818231"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47171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163286" y="218540"/>
            <a:ext cx="6245678" cy="1138773"/>
          </a:xfrm>
          <a:prstGeom prst="rect">
            <a:avLst/>
          </a:prstGeom>
          <a:noFill/>
          <a:ln w="9525">
            <a:noFill/>
            <a:miter lim="800000"/>
            <a:headEnd/>
            <a:tailEnd/>
          </a:ln>
          <a:effectLst/>
        </p:spPr>
        <p:txBody>
          <a:bodyPr wrap="square">
            <a:spAutoFit/>
          </a:bodyPr>
          <a:lstStyle/>
          <a:p>
            <a:pPr algn="ctr">
              <a:spcBef>
                <a:spcPct val="50000"/>
              </a:spcBef>
              <a:defRPr/>
            </a:pPr>
            <a:r>
              <a:rPr lang="pt-BR" sz="3400" b="1" dirty="0">
                <a:solidFill>
                  <a:srgbClr val="008000"/>
                </a:solidFill>
                <a:effectLst>
                  <a:outerShdw blurRad="38100" dist="38100" dir="2700000" algn="tl">
                    <a:srgbClr val="C0C0C0"/>
                  </a:outerShdw>
                </a:effectLst>
              </a:rPr>
              <a:t>5. LINHA DE PROCESSADORES DA INTEL</a:t>
            </a:r>
          </a:p>
        </p:txBody>
      </p:sp>
      <p:pic>
        <p:nvPicPr>
          <p:cNvPr id="28676" name="Picture 4" descr="F:\Processadores\Intel\4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75" y="1500188"/>
            <a:ext cx="167163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de seta reta 5"/>
          <p:cNvCxnSpPr/>
          <p:nvPr/>
        </p:nvCxnSpPr>
        <p:spPr>
          <a:xfrm>
            <a:off x="2714625" y="2143125"/>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28678" name="Picture 5" descr="F:\Processadores\Intel\80286 - cerebro morto.jpg"/>
          <p:cNvPicPr>
            <a:picLocks noChangeAspect="1" noChangeArrowheads="1"/>
          </p:cNvPicPr>
          <p:nvPr/>
        </p:nvPicPr>
        <p:blipFill>
          <a:blip r:embed="rId5">
            <a:clrChange>
              <a:clrFrom>
                <a:srgbClr val="E7E7E7"/>
              </a:clrFrom>
              <a:clrTo>
                <a:srgbClr val="E7E7E7">
                  <a:alpha val="0"/>
                </a:srgbClr>
              </a:clrTo>
            </a:clrChange>
            <a:extLst>
              <a:ext uri="{28A0092B-C50C-407E-A947-70E740481C1C}">
                <a14:useLocalDpi xmlns:a14="http://schemas.microsoft.com/office/drawing/2010/main" val="0"/>
              </a:ext>
            </a:extLst>
          </a:blip>
          <a:srcRect/>
          <a:stretch>
            <a:fillRect/>
          </a:stretch>
        </p:blipFill>
        <p:spPr bwMode="auto">
          <a:xfrm>
            <a:off x="3714750" y="1500188"/>
            <a:ext cx="16684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ector de seta reta 7"/>
          <p:cNvCxnSpPr/>
          <p:nvPr/>
        </p:nvCxnSpPr>
        <p:spPr>
          <a:xfrm>
            <a:off x="571500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28680" name="Picture 6" descr="F:\Processadores\Intel\i38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250" y="1357313"/>
            <a:ext cx="154781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ector de seta reta 9"/>
          <p:cNvCxnSpPr/>
          <p:nvPr/>
        </p:nvCxnSpPr>
        <p:spPr>
          <a:xfrm>
            <a:off x="82867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1" name="Conector de seta reta 10"/>
          <p:cNvCxnSpPr/>
          <p:nvPr/>
        </p:nvCxnSpPr>
        <p:spPr>
          <a:xfrm>
            <a:off x="214313"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28683" name="Picture 7" descr="F:\Processadores\Intel\i486-s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125" y="3643313"/>
            <a:ext cx="202406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ector de seta reta 12"/>
          <p:cNvCxnSpPr/>
          <p:nvPr/>
        </p:nvCxnSpPr>
        <p:spPr>
          <a:xfrm>
            <a:off x="3214688"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28685" name="Picture 8" descr="F:\Processadores\Intel\pentiu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0500" y="3714750"/>
            <a:ext cx="12985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9" descr="F:\Processadores\Intel\intel_s8_pentium_pro_fJPWRo2Rren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688" y="3511550"/>
            <a:ext cx="16922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0" descr="F:\Processadores\Intel\pentium II.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125" y="5286375"/>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1" descr="F:\Processadores\Intel\celeron_100101.jpg"/>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14750" y="5143500"/>
            <a:ext cx="28813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ector de seta reta 17"/>
          <p:cNvCxnSpPr/>
          <p:nvPr/>
        </p:nvCxnSpPr>
        <p:spPr>
          <a:xfrm>
            <a:off x="5643563" y="4143375"/>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9" name="Conector de seta reta 18"/>
          <p:cNvCxnSpPr/>
          <p:nvPr/>
        </p:nvCxnSpPr>
        <p:spPr>
          <a:xfrm>
            <a:off x="214313" y="5929313"/>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21" name="Conector de seta reta 20"/>
          <p:cNvCxnSpPr/>
          <p:nvPr/>
        </p:nvCxnSpPr>
        <p:spPr>
          <a:xfrm>
            <a:off x="2857500" y="5929313"/>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22" name="Conector de seta reta 21"/>
          <p:cNvCxnSpPr/>
          <p:nvPr/>
        </p:nvCxnSpPr>
        <p:spPr>
          <a:xfrm>
            <a:off x="8429625" y="4143375"/>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28693" name="CaixaDeTexto 22"/>
          <p:cNvSpPr txBox="1">
            <a:spLocks noChangeArrowheads="1"/>
          </p:cNvSpPr>
          <p:nvPr/>
        </p:nvSpPr>
        <p:spPr bwMode="auto">
          <a:xfrm>
            <a:off x="714375" y="2214563"/>
            <a:ext cx="357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5400">
                <a:solidFill>
                  <a:srgbClr val="FF0000"/>
                </a:solidFill>
              </a:rPr>
              <a:t>*</a:t>
            </a:r>
          </a:p>
        </p:txBody>
      </p:sp>
      <p:sp>
        <p:nvSpPr>
          <p:cNvPr id="24" name="CaixaDeTexto 23"/>
          <p:cNvSpPr txBox="1"/>
          <p:nvPr/>
        </p:nvSpPr>
        <p:spPr>
          <a:xfrm>
            <a:off x="714375" y="2857500"/>
            <a:ext cx="16430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4004</a:t>
            </a:r>
          </a:p>
        </p:txBody>
      </p:sp>
      <p:sp>
        <p:nvSpPr>
          <p:cNvPr id="25" name="CaixaDeTexto 24"/>
          <p:cNvSpPr txBox="1"/>
          <p:nvPr/>
        </p:nvSpPr>
        <p:spPr>
          <a:xfrm>
            <a:off x="6929438" y="2928938"/>
            <a:ext cx="1643062"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386</a:t>
            </a:r>
          </a:p>
        </p:txBody>
      </p:sp>
      <p:sp>
        <p:nvSpPr>
          <p:cNvPr id="26" name="CaixaDeTexto 25"/>
          <p:cNvSpPr txBox="1"/>
          <p:nvPr/>
        </p:nvSpPr>
        <p:spPr>
          <a:xfrm>
            <a:off x="3357563" y="3000375"/>
            <a:ext cx="2714625"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286 - </a:t>
            </a:r>
            <a:r>
              <a:rPr lang="pt-BR" b="1" dirty="0">
                <a:solidFill>
                  <a:srgbClr val="FF0000"/>
                </a:solidFill>
                <a:effectLst>
                  <a:outerShdw blurRad="38100" dist="38100" dir="2700000" algn="tl">
                    <a:srgbClr val="000000">
                      <a:alpha val="43137"/>
                    </a:srgbClr>
                  </a:outerShdw>
                </a:effectLst>
              </a:rPr>
              <a:t>Cérebro Morto</a:t>
            </a:r>
            <a:endParaRPr lang="pt-BR" sz="2800" b="1" dirty="0">
              <a:solidFill>
                <a:srgbClr val="FF0000"/>
              </a:solidFill>
              <a:effectLst>
                <a:outerShdw blurRad="38100" dist="38100" dir="2700000" algn="tl">
                  <a:srgbClr val="000000">
                    <a:alpha val="43137"/>
                  </a:srgbClr>
                </a:outerShdw>
              </a:effectLst>
            </a:endParaRPr>
          </a:p>
        </p:txBody>
      </p:sp>
      <p:sp>
        <p:nvSpPr>
          <p:cNvPr id="27" name="CaixaDeTexto 26"/>
          <p:cNvSpPr txBox="1"/>
          <p:nvPr/>
        </p:nvSpPr>
        <p:spPr>
          <a:xfrm>
            <a:off x="5214938" y="4429125"/>
            <a:ext cx="1643062" cy="492125"/>
          </a:xfrm>
          <a:prstGeom prst="rect">
            <a:avLst/>
          </a:prstGeom>
          <a:noFill/>
        </p:spPr>
        <p:txBody>
          <a:bodyPr>
            <a:spAutoFit/>
          </a:bodyPr>
          <a:lstStyle/>
          <a:p>
            <a:pPr>
              <a:defRPr/>
            </a:pPr>
            <a:r>
              <a:rPr lang="pt-BR" sz="2600" b="1" dirty="0">
                <a:solidFill>
                  <a:srgbClr val="FF0000"/>
                </a:solidFill>
                <a:effectLst>
                  <a:outerShdw blurRad="38100" dist="38100" dir="2700000" algn="tl">
                    <a:srgbClr val="000000">
                      <a:alpha val="43137"/>
                    </a:srgbClr>
                  </a:outerShdw>
                </a:effectLst>
              </a:rPr>
              <a:t>Pentium</a:t>
            </a:r>
          </a:p>
        </p:txBody>
      </p:sp>
      <p:sp>
        <p:nvSpPr>
          <p:cNvPr id="28" name="CaixaDeTexto 27"/>
          <p:cNvSpPr txBox="1"/>
          <p:nvPr/>
        </p:nvSpPr>
        <p:spPr>
          <a:xfrm>
            <a:off x="1428750" y="4786313"/>
            <a:ext cx="16430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486</a:t>
            </a:r>
          </a:p>
        </p:txBody>
      </p:sp>
      <p:sp>
        <p:nvSpPr>
          <p:cNvPr id="29" name="CaixaDeTexto 28"/>
          <p:cNvSpPr txBox="1"/>
          <p:nvPr/>
        </p:nvSpPr>
        <p:spPr>
          <a:xfrm>
            <a:off x="928688" y="6334125"/>
            <a:ext cx="2071687" cy="523875"/>
          </a:xfrm>
          <a:prstGeom prst="rect">
            <a:avLst/>
          </a:prstGeom>
          <a:noFill/>
        </p:spPr>
        <p:txBody>
          <a:bodyPr>
            <a:spAutoFit/>
          </a:bodyPr>
          <a:lstStyle/>
          <a:p>
            <a:pPr>
              <a:defRPr/>
            </a:pPr>
            <a:r>
              <a:rPr lang="pt-BR" sz="2500" b="1" dirty="0">
                <a:solidFill>
                  <a:srgbClr val="FF0000"/>
                </a:solidFill>
                <a:effectLst>
                  <a:outerShdw blurRad="38100" dist="38100" dir="2700000" algn="tl">
                    <a:srgbClr val="000000">
                      <a:alpha val="43137"/>
                    </a:srgbClr>
                  </a:outerShdw>
                </a:effectLst>
              </a:rPr>
              <a:t>Pentium</a:t>
            </a:r>
            <a:r>
              <a:rPr lang="pt-BR" sz="2800" b="1" dirty="0">
                <a:solidFill>
                  <a:srgbClr val="FF0000"/>
                </a:solidFill>
                <a:effectLst>
                  <a:outerShdw blurRad="38100" dist="38100" dir="2700000" algn="tl">
                    <a:srgbClr val="000000">
                      <a:alpha val="43137"/>
                    </a:srgbClr>
                  </a:outerShdw>
                </a:effectLst>
              </a:rPr>
              <a:t> ll</a:t>
            </a:r>
          </a:p>
        </p:txBody>
      </p:sp>
      <p:sp>
        <p:nvSpPr>
          <p:cNvPr id="30" name="CaixaDeTexto 29"/>
          <p:cNvSpPr txBox="1"/>
          <p:nvPr/>
        </p:nvSpPr>
        <p:spPr>
          <a:xfrm>
            <a:off x="5000625" y="6334125"/>
            <a:ext cx="1571625"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pt-BR" sz="2800" b="1" dirty="0">
                <a:solidFill>
                  <a:srgbClr val="FF0000"/>
                </a:solidFill>
                <a:effectLst>
                  <a:outerShdw blurRad="38100" dist="38100" dir="2700000" algn="tl">
                    <a:srgbClr val="000000">
                      <a:alpha val="43137"/>
                    </a:srgbClr>
                  </a:outerShdw>
                </a:effectLst>
              </a:rPr>
              <a:t>Celeron</a:t>
            </a:r>
          </a:p>
        </p:txBody>
      </p:sp>
      <p:sp>
        <p:nvSpPr>
          <p:cNvPr id="31" name="CaixaDeTexto 30"/>
          <p:cNvSpPr txBox="1"/>
          <p:nvPr/>
        </p:nvSpPr>
        <p:spPr>
          <a:xfrm>
            <a:off x="7500938" y="5000625"/>
            <a:ext cx="1643062" cy="954088"/>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Pentium PRO</a:t>
            </a:r>
          </a:p>
        </p:txBody>
      </p:sp>
      <p:cxnSp>
        <p:nvCxnSpPr>
          <p:cNvPr id="32" name="Conector de seta reta 31"/>
          <p:cNvCxnSpPr/>
          <p:nvPr/>
        </p:nvCxnSpPr>
        <p:spPr>
          <a:xfrm>
            <a:off x="6858000" y="635793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68333029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aixaDeTexto 30"/>
          <p:cNvSpPr txBox="1"/>
          <p:nvPr/>
        </p:nvSpPr>
        <p:spPr>
          <a:xfrm>
            <a:off x="6715125" y="6072188"/>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Xeon</a:t>
            </a:r>
          </a:p>
        </p:txBody>
      </p:sp>
      <p:sp>
        <p:nvSpPr>
          <p:cNvPr id="27" name="CaixaDeTexto 26"/>
          <p:cNvSpPr txBox="1"/>
          <p:nvPr/>
        </p:nvSpPr>
        <p:spPr>
          <a:xfrm>
            <a:off x="1571625" y="2786063"/>
            <a:ext cx="2143125" cy="523875"/>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defRPr/>
            </a:pPr>
            <a:r>
              <a:rPr lang="pt-BR" sz="2800" b="1" dirty="0">
                <a:solidFill>
                  <a:srgbClr val="FF0000"/>
                </a:solidFill>
                <a:effectLst>
                  <a:outerShdw blurRad="38100" dist="38100" dir="2700000" algn="tl">
                    <a:srgbClr val="000000">
                      <a:alpha val="43137"/>
                    </a:srgbClr>
                  </a:outerShdw>
                </a:effectLst>
              </a:rPr>
              <a:t>Pentium III</a:t>
            </a:r>
          </a:p>
        </p:txBody>
      </p:sp>
      <p:pic>
        <p:nvPicPr>
          <p:cNvPr id="29700" name="Picture 6"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0" y="476250"/>
            <a:ext cx="9144000" cy="609600"/>
          </a:xfrm>
          <a:prstGeom prst="rect">
            <a:avLst/>
          </a:prstGeom>
          <a:noFill/>
          <a:ln w="9525">
            <a:noFill/>
            <a:miter lim="800000"/>
            <a:headEnd/>
            <a:tailEnd/>
          </a:ln>
          <a:effectLst/>
        </p:spPr>
        <p:txBody>
          <a:bodyPr>
            <a:spAutoFit/>
          </a:bodyPr>
          <a:lstStyle/>
          <a:p>
            <a:pPr algn="ctr">
              <a:spcBef>
                <a:spcPct val="50000"/>
              </a:spcBef>
              <a:defRPr/>
            </a:pPr>
            <a:r>
              <a:rPr lang="pt-BR" sz="3400" b="1" dirty="0">
                <a:solidFill>
                  <a:srgbClr val="008000"/>
                </a:solidFill>
                <a:effectLst>
                  <a:outerShdw blurRad="38100" dist="38100" dir="2700000" algn="tl">
                    <a:srgbClr val="C0C0C0"/>
                  </a:outerShdw>
                </a:effectLst>
              </a:rPr>
              <a:t>5. LINHA DE PROCESSADORES DA INTEL</a:t>
            </a:r>
          </a:p>
        </p:txBody>
      </p:sp>
      <p:cxnSp>
        <p:nvCxnSpPr>
          <p:cNvPr id="8" name="Conector de seta reta 7"/>
          <p:cNvCxnSpPr/>
          <p:nvPr/>
        </p:nvCxnSpPr>
        <p:spPr>
          <a:xfrm>
            <a:off x="54292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0" name="Conector de seta reta 9"/>
          <p:cNvCxnSpPr/>
          <p:nvPr/>
        </p:nvCxnSpPr>
        <p:spPr>
          <a:xfrm>
            <a:off x="82867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1" name="Conector de seta reta 10"/>
          <p:cNvCxnSpPr/>
          <p:nvPr/>
        </p:nvCxnSpPr>
        <p:spPr>
          <a:xfrm>
            <a:off x="214313"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3" name="Conector de seta reta 12"/>
          <p:cNvCxnSpPr/>
          <p:nvPr/>
        </p:nvCxnSpPr>
        <p:spPr>
          <a:xfrm>
            <a:off x="3214688"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29706" name="Picture 2" descr="F:\Processadores\Intel\pentiumIII-ch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1143000"/>
            <a:ext cx="18399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3" descr="F:\Processadores\Intel\pentiumIII-sl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450" y="1128713"/>
            <a:ext cx="20193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4" descr="F:\Processadores\Intel\CPU-pentium4.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9375" y="1143000"/>
            <a:ext cx="17145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5" descr="F:\Processadores\Intel\Pentium-D-450x100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125" y="3687763"/>
            <a:ext cx="197961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6" descr="F:\Processadores\Intel\img-501cb73f.gif"/>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1938" y="3786188"/>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Conector reto 22"/>
          <p:cNvCxnSpPr/>
          <p:nvPr/>
        </p:nvCxnSpPr>
        <p:spPr>
          <a:xfrm rot="5400000">
            <a:off x="2321720" y="1964531"/>
            <a:ext cx="500062" cy="14287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29712" name="Picture 7" descr="F:\Processadores\Intel\Xeon_550x5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5125" y="4143375"/>
            <a:ext cx="20478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CaixaDeTexto 25"/>
          <p:cNvSpPr txBox="1">
            <a:spLocks noChangeArrowheads="1"/>
          </p:cNvSpPr>
          <p:nvPr/>
        </p:nvSpPr>
        <p:spPr bwMode="auto">
          <a:xfrm>
            <a:off x="6643688" y="5576888"/>
            <a:ext cx="357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5400">
                <a:solidFill>
                  <a:srgbClr val="FF0000"/>
                </a:solidFill>
              </a:rPr>
              <a:t>*</a:t>
            </a:r>
          </a:p>
        </p:txBody>
      </p:sp>
      <p:sp>
        <p:nvSpPr>
          <p:cNvPr id="28" name="CaixaDeTexto 27"/>
          <p:cNvSpPr txBox="1"/>
          <p:nvPr/>
        </p:nvSpPr>
        <p:spPr>
          <a:xfrm>
            <a:off x="6429375" y="3429000"/>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Pentium IV</a:t>
            </a:r>
          </a:p>
        </p:txBody>
      </p:sp>
      <p:sp>
        <p:nvSpPr>
          <p:cNvPr id="29" name="CaixaDeTexto 28"/>
          <p:cNvSpPr txBox="1"/>
          <p:nvPr/>
        </p:nvSpPr>
        <p:spPr>
          <a:xfrm>
            <a:off x="928688" y="5500688"/>
            <a:ext cx="2214562"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Pentium D</a:t>
            </a:r>
          </a:p>
        </p:txBody>
      </p:sp>
      <p:sp>
        <p:nvSpPr>
          <p:cNvPr id="30" name="CaixaDeTexto 29"/>
          <p:cNvSpPr txBox="1"/>
          <p:nvPr/>
        </p:nvSpPr>
        <p:spPr>
          <a:xfrm>
            <a:off x="3857625" y="5643563"/>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Core 2 Duo</a:t>
            </a:r>
          </a:p>
        </p:txBody>
      </p:sp>
      <p:cxnSp>
        <p:nvCxnSpPr>
          <p:cNvPr id="24" name="Conector de seta reta 23"/>
          <p:cNvCxnSpPr/>
          <p:nvPr/>
        </p:nvCxnSpPr>
        <p:spPr>
          <a:xfrm rot="5400000">
            <a:off x="4249737" y="6465888"/>
            <a:ext cx="500063" cy="1588"/>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23243208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graphicFrame>
        <p:nvGraphicFramePr>
          <p:cNvPr id="13" name="Espaço Reservado para Conteúdo 12"/>
          <p:cNvGraphicFramePr>
            <a:graphicFrameLocks noGrp="1"/>
          </p:cNvGraphicFramePr>
          <p:nvPr>
            <p:ph idx="1"/>
            <p:extLst>
              <p:ext uri="{D42A27DB-BD31-4B8C-83A1-F6EECF244321}">
                <p14:modId xmlns:p14="http://schemas.microsoft.com/office/powerpoint/2010/main" val="3830546712"/>
              </p:ext>
            </p:extLst>
          </p:nvPr>
        </p:nvGraphicFramePr>
        <p:xfrm>
          <a:off x="457200" y="1600200"/>
          <a:ext cx="8229598" cy="6813373"/>
        </p:xfrm>
        <a:graphic>
          <a:graphicData uri="http://schemas.openxmlformats.org/drawingml/2006/table">
            <a:tbl>
              <a:tblPr/>
              <a:tblGrid>
                <a:gridCol w="1052596"/>
                <a:gridCol w="858121"/>
                <a:gridCol w="1326185"/>
                <a:gridCol w="1092152"/>
                <a:gridCol w="1326185"/>
                <a:gridCol w="1482207"/>
                <a:gridCol w="1092152"/>
              </a:tblGrid>
              <a:tr h="592812">
                <a:tc>
                  <a:txBody>
                    <a:bodyPr/>
                    <a:lstStyle/>
                    <a:p>
                      <a:pPr algn="ctr"/>
                      <a:r>
                        <a:rPr lang="pt-BR" sz="1200" b="1" dirty="0"/>
                        <a:t>Nome</a:t>
                      </a:r>
                      <a:endParaRPr lang="pt-BR" sz="1200" dirty="0"/>
                    </a:p>
                  </a:txBody>
                  <a:tcPr marL="2021" marR="2021" marT="2246" marB="2246" anchor="ctr">
                    <a:lnL>
                      <a:noFill/>
                    </a:lnL>
                    <a:lnR>
                      <a:noFill/>
                    </a:lnR>
                    <a:lnT>
                      <a:noFill/>
                    </a:lnT>
                    <a:lnB>
                      <a:noFill/>
                    </a:lnB>
                    <a:solidFill>
                      <a:srgbClr val="FFFFE0"/>
                    </a:solidFill>
                  </a:tcPr>
                </a:tc>
                <a:tc>
                  <a:txBody>
                    <a:bodyPr/>
                    <a:lstStyle/>
                    <a:p>
                      <a:pPr algn="ctr"/>
                      <a:r>
                        <a:rPr lang="pt-BR" sz="1200" b="1" dirty="0"/>
                        <a:t>Data</a:t>
                      </a:r>
                      <a:endParaRPr lang="pt-BR" sz="1200" dirty="0"/>
                    </a:p>
                  </a:txBody>
                  <a:tcPr marL="2021" marR="2021" marT="2246" marB="2246" anchor="ctr">
                    <a:lnL>
                      <a:noFill/>
                    </a:lnL>
                    <a:lnR>
                      <a:noFill/>
                    </a:lnR>
                    <a:lnT>
                      <a:noFill/>
                    </a:lnT>
                    <a:lnB>
                      <a:noFill/>
                    </a:lnB>
                    <a:solidFill>
                      <a:srgbClr val="FFFFE0"/>
                    </a:solidFill>
                  </a:tcPr>
                </a:tc>
                <a:tc>
                  <a:txBody>
                    <a:bodyPr/>
                    <a:lstStyle/>
                    <a:p>
                      <a:pPr algn="ctr"/>
                      <a:r>
                        <a:rPr lang="pt-BR" sz="1200" b="1" dirty="0"/>
                        <a:t>Transistores</a:t>
                      </a:r>
                      <a:endParaRPr lang="pt-BR" sz="1200" dirty="0"/>
                    </a:p>
                  </a:txBody>
                  <a:tcPr marL="2021" marR="2021" marT="2246" marB="2246" anchor="ctr">
                    <a:lnL>
                      <a:noFill/>
                    </a:lnL>
                    <a:lnR>
                      <a:noFill/>
                    </a:lnR>
                    <a:lnT>
                      <a:noFill/>
                    </a:lnT>
                    <a:lnB>
                      <a:noFill/>
                    </a:lnB>
                    <a:solidFill>
                      <a:srgbClr val="FFFFE0"/>
                    </a:solidFill>
                  </a:tcPr>
                </a:tc>
                <a:tc>
                  <a:txBody>
                    <a:bodyPr/>
                    <a:lstStyle/>
                    <a:p>
                      <a:pPr algn="ctr"/>
                      <a:r>
                        <a:rPr lang="pt-BR" sz="1200" b="1" dirty="0" err="1"/>
                        <a:t>Mícrons</a:t>
                      </a:r>
                      <a:endParaRPr lang="pt-BR" sz="1200" dirty="0"/>
                    </a:p>
                  </a:txBody>
                  <a:tcPr marL="2021" marR="2021" marT="2246" marB="2246" anchor="ctr">
                    <a:lnL>
                      <a:noFill/>
                    </a:lnL>
                    <a:lnR>
                      <a:noFill/>
                    </a:lnR>
                    <a:lnT>
                      <a:noFill/>
                    </a:lnT>
                    <a:lnB>
                      <a:noFill/>
                    </a:lnB>
                    <a:solidFill>
                      <a:srgbClr val="FFFFE0"/>
                    </a:solidFill>
                  </a:tcPr>
                </a:tc>
                <a:tc>
                  <a:txBody>
                    <a:bodyPr/>
                    <a:lstStyle/>
                    <a:p>
                      <a:pPr algn="ctr"/>
                      <a:r>
                        <a:rPr lang="pt-BR" sz="1200" b="1" dirty="0"/>
                        <a:t>Velocidade do </a:t>
                      </a:r>
                      <a:r>
                        <a:rPr lang="pt-BR" sz="1200" b="1" dirty="0" err="1"/>
                        <a:t>clock</a:t>
                      </a:r>
                      <a:endParaRPr lang="pt-BR" sz="1200" dirty="0"/>
                    </a:p>
                  </a:txBody>
                  <a:tcPr marL="2021" marR="2021" marT="2246" marB="2246" anchor="ctr">
                    <a:lnL>
                      <a:noFill/>
                    </a:lnL>
                    <a:lnR>
                      <a:noFill/>
                    </a:lnR>
                    <a:lnT>
                      <a:noFill/>
                    </a:lnT>
                    <a:lnB>
                      <a:noFill/>
                    </a:lnB>
                    <a:solidFill>
                      <a:srgbClr val="FFFFE0"/>
                    </a:solidFill>
                  </a:tcPr>
                </a:tc>
                <a:tc>
                  <a:txBody>
                    <a:bodyPr/>
                    <a:lstStyle/>
                    <a:p>
                      <a:pPr algn="ctr"/>
                      <a:r>
                        <a:rPr lang="pt-BR" sz="1200" b="1" dirty="0"/>
                        <a:t>Largura de dados</a:t>
                      </a:r>
                      <a:endParaRPr lang="pt-BR" sz="1200" dirty="0"/>
                    </a:p>
                  </a:txBody>
                  <a:tcPr marL="2021" marR="2021" marT="2246" marB="2246" anchor="ctr">
                    <a:lnL>
                      <a:noFill/>
                    </a:lnL>
                    <a:lnR>
                      <a:noFill/>
                    </a:lnR>
                    <a:lnT>
                      <a:noFill/>
                    </a:lnT>
                    <a:lnB>
                      <a:noFill/>
                    </a:lnB>
                    <a:solidFill>
                      <a:srgbClr val="FFFFE0"/>
                    </a:solidFill>
                  </a:tcPr>
                </a:tc>
                <a:tc>
                  <a:txBody>
                    <a:bodyPr/>
                    <a:lstStyle/>
                    <a:p>
                      <a:pPr algn="ctr"/>
                      <a:r>
                        <a:rPr lang="pt-BR" sz="1200" b="1"/>
                        <a:t>MIPS </a:t>
                      </a:r>
                      <a:endParaRPr lang="pt-BR" sz="1200"/>
                    </a:p>
                  </a:txBody>
                  <a:tcPr marL="2021" marR="2021" marT="2246" marB="2246" anchor="ctr">
                    <a:lnL>
                      <a:noFill/>
                    </a:lnL>
                    <a:lnR>
                      <a:noFill/>
                    </a:lnR>
                    <a:lnT>
                      <a:noFill/>
                    </a:lnT>
                    <a:lnB>
                      <a:noFill/>
                    </a:lnB>
                    <a:solidFill>
                      <a:srgbClr val="FFFFE0"/>
                    </a:solidFill>
                  </a:tcPr>
                </a:tc>
              </a:tr>
              <a:tr h="303949">
                <a:tc>
                  <a:txBody>
                    <a:bodyPr/>
                    <a:lstStyle/>
                    <a:p>
                      <a:pPr algn="ctr"/>
                      <a:r>
                        <a:rPr lang="pt-BR" sz="1200"/>
                        <a:t>8080</a:t>
                      </a:r>
                    </a:p>
                  </a:txBody>
                  <a:tcPr marL="2021" marR="2021" marT="2246" marB="2246" anchor="ctr">
                    <a:lnL>
                      <a:noFill/>
                    </a:lnL>
                    <a:lnR>
                      <a:noFill/>
                    </a:lnR>
                    <a:lnT>
                      <a:noFill/>
                    </a:lnT>
                    <a:lnB>
                      <a:noFill/>
                    </a:lnB>
                    <a:solidFill>
                      <a:srgbClr val="FFFFE0"/>
                    </a:solidFill>
                  </a:tcPr>
                </a:tc>
                <a:tc>
                  <a:txBody>
                    <a:bodyPr/>
                    <a:lstStyle/>
                    <a:p>
                      <a:pPr algn="ctr"/>
                      <a:r>
                        <a:rPr lang="pt-BR" sz="1200"/>
                        <a:t>1974</a:t>
                      </a:r>
                    </a:p>
                  </a:txBody>
                  <a:tcPr marL="2021" marR="2021" marT="2246" marB="2246" anchor="ctr">
                    <a:lnL>
                      <a:noFill/>
                    </a:lnL>
                    <a:lnR>
                      <a:noFill/>
                    </a:lnR>
                    <a:lnT>
                      <a:noFill/>
                    </a:lnT>
                    <a:lnB>
                      <a:noFill/>
                    </a:lnB>
                    <a:solidFill>
                      <a:srgbClr val="FFFFE0"/>
                    </a:solidFill>
                  </a:tcPr>
                </a:tc>
                <a:tc>
                  <a:txBody>
                    <a:bodyPr/>
                    <a:lstStyle/>
                    <a:p>
                      <a:pPr algn="ctr"/>
                      <a:r>
                        <a:rPr lang="pt-BR" sz="1200"/>
                        <a:t>6.000</a:t>
                      </a:r>
                    </a:p>
                  </a:txBody>
                  <a:tcPr marL="2021" marR="2021" marT="2246" marB="2246" anchor="ctr">
                    <a:lnL>
                      <a:noFill/>
                    </a:lnL>
                    <a:lnR>
                      <a:noFill/>
                    </a:lnR>
                    <a:lnT>
                      <a:noFill/>
                    </a:lnT>
                    <a:lnB>
                      <a:noFill/>
                    </a:lnB>
                    <a:solidFill>
                      <a:srgbClr val="FFFFE0"/>
                    </a:solidFill>
                  </a:tcPr>
                </a:tc>
                <a:tc>
                  <a:txBody>
                    <a:bodyPr/>
                    <a:lstStyle/>
                    <a:p>
                      <a:pPr algn="ctr"/>
                      <a:r>
                        <a:rPr lang="pt-BR" sz="1200"/>
                        <a:t>6</a:t>
                      </a:r>
                    </a:p>
                  </a:txBody>
                  <a:tcPr marL="2021" marR="2021" marT="2246" marB="2246" anchor="ctr">
                    <a:lnL>
                      <a:noFill/>
                    </a:lnL>
                    <a:lnR>
                      <a:noFill/>
                    </a:lnR>
                    <a:lnT>
                      <a:noFill/>
                    </a:lnT>
                    <a:lnB>
                      <a:noFill/>
                    </a:lnB>
                    <a:solidFill>
                      <a:srgbClr val="FFFFE0"/>
                    </a:solidFill>
                  </a:tcPr>
                </a:tc>
                <a:tc>
                  <a:txBody>
                    <a:bodyPr/>
                    <a:lstStyle/>
                    <a:p>
                      <a:pPr algn="ctr"/>
                      <a:r>
                        <a:rPr lang="pt-BR" sz="1200" dirty="0"/>
                        <a:t>2 MHz</a:t>
                      </a:r>
                    </a:p>
                  </a:txBody>
                  <a:tcPr marL="2021" marR="2021" marT="2246" marB="2246" anchor="ctr">
                    <a:lnL>
                      <a:noFill/>
                    </a:lnL>
                    <a:lnR>
                      <a:noFill/>
                    </a:lnR>
                    <a:lnT>
                      <a:noFill/>
                    </a:lnT>
                    <a:lnB>
                      <a:noFill/>
                    </a:lnB>
                    <a:solidFill>
                      <a:srgbClr val="FFFFE0"/>
                    </a:solidFill>
                  </a:tcPr>
                </a:tc>
                <a:tc>
                  <a:txBody>
                    <a:bodyPr/>
                    <a:lstStyle/>
                    <a:p>
                      <a:pPr algn="ctr"/>
                      <a:r>
                        <a:rPr lang="pt-BR" sz="1200"/>
                        <a:t>8 bits</a:t>
                      </a:r>
                    </a:p>
                  </a:txBody>
                  <a:tcPr marL="2021" marR="2021" marT="2246" marB="2246" anchor="ctr">
                    <a:lnL>
                      <a:noFill/>
                    </a:lnL>
                    <a:lnR>
                      <a:noFill/>
                    </a:lnR>
                    <a:lnT>
                      <a:noFill/>
                    </a:lnT>
                    <a:lnB>
                      <a:noFill/>
                    </a:lnB>
                    <a:solidFill>
                      <a:srgbClr val="FFFFE0"/>
                    </a:solidFill>
                  </a:tcPr>
                </a:tc>
                <a:tc>
                  <a:txBody>
                    <a:bodyPr/>
                    <a:lstStyle/>
                    <a:p>
                      <a:pPr algn="ctr"/>
                      <a:r>
                        <a:rPr lang="pt-BR" sz="1200"/>
                        <a:t>0,64</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8088</a:t>
                      </a:r>
                    </a:p>
                  </a:txBody>
                  <a:tcPr marL="2021" marR="2021" marT="2246" marB="2246" anchor="ctr">
                    <a:lnL>
                      <a:noFill/>
                    </a:lnL>
                    <a:lnR>
                      <a:noFill/>
                    </a:lnR>
                    <a:lnT>
                      <a:noFill/>
                    </a:lnT>
                    <a:lnB>
                      <a:noFill/>
                    </a:lnB>
                    <a:solidFill>
                      <a:srgbClr val="FFFFE0"/>
                    </a:solidFill>
                  </a:tcPr>
                </a:tc>
                <a:tc>
                  <a:txBody>
                    <a:bodyPr/>
                    <a:lstStyle/>
                    <a:p>
                      <a:pPr algn="ctr"/>
                      <a:r>
                        <a:rPr lang="pt-BR" sz="1200"/>
                        <a:t>1979</a:t>
                      </a:r>
                    </a:p>
                  </a:txBody>
                  <a:tcPr marL="2021" marR="2021" marT="2246" marB="2246" anchor="ctr">
                    <a:lnL>
                      <a:noFill/>
                    </a:lnL>
                    <a:lnR>
                      <a:noFill/>
                    </a:lnR>
                    <a:lnT>
                      <a:noFill/>
                    </a:lnT>
                    <a:lnB>
                      <a:noFill/>
                    </a:lnB>
                    <a:solidFill>
                      <a:srgbClr val="FFFFE0"/>
                    </a:solidFill>
                  </a:tcPr>
                </a:tc>
                <a:tc>
                  <a:txBody>
                    <a:bodyPr/>
                    <a:lstStyle/>
                    <a:p>
                      <a:pPr algn="ctr"/>
                      <a:r>
                        <a:rPr lang="pt-BR" sz="1200" dirty="0"/>
                        <a:t>29.000</a:t>
                      </a:r>
                    </a:p>
                  </a:txBody>
                  <a:tcPr marL="2021" marR="2021" marT="2246" marB="2246" anchor="ctr">
                    <a:lnL>
                      <a:noFill/>
                    </a:lnL>
                    <a:lnR>
                      <a:noFill/>
                    </a:lnR>
                    <a:lnT>
                      <a:noFill/>
                    </a:lnT>
                    <a:lnB>
                      <a:noFill/>
                    </a:lnB>
                    <a:solidFill>
                      <a:srgbClr val="FFFFE0"/>
                    </a:solidFill>
                  </a:tcPr>
                </a:tc>
                <a:tc>
                  <a:txBody>
                    <a:bodyPr/>
                    <a:lstStyle/>
                    <a:p>
                      <a:pPr algn="ctr"/>
                      <a:r>
                        <a:rPr lang="pt-BR" sz="1200"/>
                        <a:t>3</a:t>
                      </a:r>
                    </a:p>
                  </a:txBody>
                  <a:tcPr marL="2021" marR="2021" marT="2246" marB="2246" anchor="ctr">
                    <a:lnL>
                      <a:noFill/>
                    </a:lnL>
                    <a:lnR>
                      <a:noFill/>
                    </a:lnR>
                    <a:lnT>
                      <a:noFill/>
                    </a:lnT>
                    <a:lnB>
                      <a:noFill/>
                    </a:lnB>
                    <a:solidFill>
                      <a:srgbClr val="FFFFE0"/>
                    </a:solidFill>
                  </a:tcPr>
                </a:tc>
                <a:tc>
                  <a:txBody>
                    <a:bodyPr/>
                    <a:lstStyle/>
                    <a:p>
                      <a:pPr algn="ctr"/>
                      <a:r>
                        <a:rPr lang="pt-BR" sz="1200" dirty="0"/>
                        <a:t>5 MHz</a:t>
                      </a:r>
                    </a:p>
                  </a:txBody>
                  <a:tcPr marL="2021" marR="2021" marT="2246" marB="2246" anchor="ctr">
                    <a:lnL>
                      <a:noFill/>
                    </a:lnL>
                    <a:lnR>
                      <a:noFill/>
                    </a:lnR>
                    <a:lnT>
                      <a:noFill/>
                    </a:lnT>
                    <a:lnB>
                      <a:noFill/>
                    </a:lnB>
                    <a:solidFill>
                      <a:srgbClr val="FFFFE0"/>
                    </a:solidFill>
                  </a:tcPr>
                </a:tc>
                <a:tc>
                  <a:txBody>
                    <a:bodyPr/>
                    <a:lstStyle/>
                    <a:p>
                      <a:pPr algn="ctr"/>
                      <a:r>
                        <a:rPr lang="pt-BR" sz="1200"/>
                        <a:t>16 bits</a:t>
                      </a:r>
                      <a:br>
                        <a:rPr lang="pt-BR" sz="1200"/>
                      </a:br>
                      <a:r>
                        <a:rPr lang="pt-BR" sz="1200"/>
                        <a:t>8 bits</a:t>
                      </a:r>
                    </a:p>
                  </a:txBody>
                  <a:tcPr marL="2021" marR="2021" marT="2246" marB="2246" anchor="ctr">
                    <a:lnL>
                      <a:noFill/>
                    </a:lnL>
                    <a:lnR>
                      <a:noFill/>
                    </a:lnR>
                    <a:lnT>
                      <a:noFill/>
                    </a:lnT>
                    <a:lnB>
                      <a:noFill/>
                    </a:lnB>
                    <a:solidFill>
                      <a:srgbClr val="FFFFE0"/>
                    </a:solidFill>
                  </a:tcPr>
                </a:tc>
                <a:tc>
                  <a:txBody>
                    <a:bodyPr/>
                    <a:lstStyle/>
                    <a:p>
                      <a:pPr algn="ctr"/>
                      <a:r>
                        <a:rPr lang="pt-BR" sz="1200"/>
                        <a:t>0,33</a:t>
                      </a:r>
                    </a:p>
                  </a:txBody>
                  <a:tcPr marL="2021" marR="2021" marT="2246" marB="2246" anchor="ctr">
                    <a:lnL>
                      <a:noFill/>
                    </a:lnL>
                    <a:lnR>
                      <a:noFill/>
                    </a:lnR>
                    <a:lnT>
                      <a:noFill/>
                    </a:lnT>
                    <a:lnB>
                      <a:noFill/>
                    </a:lnB>
                    <a:solidFill>
                      <a:srgbClr val="FFFFE0"/>
                    </a:solidFill>
                  </a:tcPr>
                </a:tc>
              </a:tr>
              <a:tr h="314040">
                <a:tc>
                  <a:txBody>
                    <a:bodyPr/>
                    <a:lstStyle/>
                    <a:p>
                      <a:pPr algn="ctr"/>
                      <a:r>
                        <a:rPr lang="pt-BR" sz="1200"/>
                        <a:t>80286</a:t>
                      </a:r>
                    </a:p>
                  </a:txBody>
                  <a:tcPr marL="2021" marR="2021" marT="2246" marB="2246" anchor="ctr">
                    <a:lnL>
                      <a:noFill/>
                    </a:lnL>
                    <a:lnR>
                      <a:noFill/>
                    </a:lnR>
                    <a:lnT>
                      <a:noFill/>
                    </a:lnT>
                    <a:lnB>
                      <a:noFill/>
                    </a:lnB>
                    <a:solidFill>
                      <a:srgbClr val="FFFFE0"/>
                    </a:solidFill>
                  </a:tcPr>
                </a:tc>
                <a:tc>
                  <a:txBody>
                    <a:bodyPr/>
                    <a:lstStyle/>
                    <a:p>
                      <a:pPr algn="ctr"/>
                      <a:r>
                        <a:rPr lang="pt-BR" sz="1200"/>
                        <a:t>1982</a:t>
                      </a:r>
                    </a:p>
                  </a:txBody>
                  <a:tcPr marL="2021" marR="2021" marT="2246" marB="2246" anchor="ctr">
                    <a:lnL>
                      <a:noFill/>
                    </a:lnL>
                    <a:lnR>
                      <a:noFill/>
                    </a:lnR>
                    <a:lnT>
                      <a:noFill/>
                    </a:lnT>
                    <a:lnB>
                      <a:noFill/>
                    </a:lnB>
                    <a:solidFill>
                      <a:srgbClr val="FFFFE0"/>
                    </a:solidFill>
                  </a:tcPr>
                </a:tc>
                <a:tc>
                  <a:txBody>
                    <a:bodyPr/>
                    <a:lstStyle/>
                    <a:p>
                      <a:pPr algn="ctr"/>
                      <a:r>
                        <a:rPr lang="pt-BR" sz="1200"/>
                        <a:t>134.000</a:t>
                      </a:r>
                    </a:p>
                  </a:txBody>
                  <a:tcPr marL="2021" marR="2021" marT="2246" marB="2246" anchor="ctr">
                    <a:lnL>
                      <a:noFill/>
                    </a:lnL>
                    <a:lnR>
                      <a:noFill/>
                    </a:lnR>
                    <a:lnT>
                      <a:noFill/>
                    </a:lnT>
                    <a:lnB>
                      <a:noFill/>
                    </a:lnB>
                    <a:solidFill>
                      <a:srgbClr val="FFFFE0"/>
                    </a:solidFill>
                  </a:tcPr>
                </a:tc>
                <a:tc>
                  <a:txBody>
                    <a:bodyPr/>
                    <a:lstStyle/>
                    <a:p>
                      <a:pPr algn="ctr"/>
                      <a:r>
                        <a:rPr lang="pt-BR" sz="1200"/>
                        <a:t>1,5</a:t>
                      </a:r>
                    </a:p>
                  </a:txBody>
                  <a:tcPr marL="2021" marR="2021" marT="2246" marB="2246" anchor="ctr">
                    <a:lnL>
                      <a:noFill/>
                    </a:lnL>
                    <a:lnR>
                      <a:noFill/>
                    </a:lnR>
                    <a:lnT>
                      <a:noFill/>
                    </a:lnT>
                    <a:lnB>
                      <a:noFill/>
                    </a:lnB>
                    <a:solidFill>
                      <a:srgbClr val="FFFFE0"/>
                    </a:solidFill>
                  </a:tcPr>
                </a:tc>
                <a:tc>
                  <a:txBody>
                    <a:bodyPr/>
                    <a:lstStyle/>
                    <a:p>
                      <a:pPr algn="ctr"/>
                      <a:r>
                        <a:rPr lang="pt-BR" sz="1200" dirty="0"/>
                        <a:t>6 MHz</a:t>
                      </a:r>
                    </a:p>
                  </a:txBody>
                  <a:tcPr marL="2021" marR="2021" marT="2246" marB="2246" anchor="ctr">
                    <a:lnL>
                      <a:noFill/>
                    </a:lnL>
                    <a:lnR>
                      <a:noFill/>
                    </a:lnR>
                    <a:lnT>
                      <a:noFill/>
                    </a:lnT>
                    <a:lnB>
                      <a:noFill/>
                    </a:lnB>
                    <a:solidFill>
                      <a:srgbClr val="FFFFE0"/>
                    </a:solidFill>
                  </a:tcPr>
                </a:tc>
                <a:tc>
                  <a:txBody>
                    <a:bodyPr/>
                    <a:lstStyle/>
                    <a:p>
                      <a:pPr algn="ctr"/>
                      <a:r>
                        <a:rPr lang="pt-BR" sz="1200" dirty="0"/>
                        <a:t>16 bits</a:t>
                      </a:r>
                    </a:p>
                  </a:txBody>
                  <a:tcPr marL="2021" marR="2021" marT="2246" marB="2246" anchor="ctr">
                    <a:lnL>
                      <a:noFill/>
                    </a:lnL>
                    <a:lnR>
                      <a:noFill/>
                    </a:lnR>
                    <a:lnT>
                      <a:noFill/>
                    </a:lnT>
                    <a:lnB>
                      <a:noFill/>
                    </a:lnB>
                    <a:solidFill>
                      <a:srgbClr val="FFFFE0"/>
                    </a:solidFill>
                  </a:tcPr>
                </a:tc>
                <a:tc>
                  <a:txBody>
                    <a:bodyPr/>
                    <a:lstStyle/>
                    <a:p>
                      <a:pPr algn="ctr"/>
                      <a:r>
                        <a:rPr lang="pt-BR" sz="1200"/>
                        <a:t>1</a:t>
                      </a:r>
                    </a:p>
                  </a:txBody>
                  <a:tcPr marL="2021" marR="2021" marT="2246" marB="2246" anchor="ctr">
                    <a:lnL>
                      <a:noFill/>
                    </a:lnL>
                    <a:lnR>
                      <a:noFill/>
                    </a:lnR>
                    <a:lnT>
                      <a:noFill/>
                    </a:lnT>
                    <a:lnB>
                      <a:noFill/>
                    </a:lnB>
                    <a:solidFill>
                      <a:srgbClr val="FFFFE0"/>
                    </a:solidFill>
                  </a:tcPr>
                </a:tc>
              </a:tr>
              <a:tr h="269559">
                <a:tc>
                  <a:txBody>
                    <a:bodyPr/>
                    <a:lstStyle/>
                    <a:p>
                      <a:pPr algn="ctr"/>
                      <a:r>
                        <a:rPr lang="pt-BR" sz="1200"/>
                        <a:t>80386</a:t>
                      </a:r>
                    </a:p>
                  </a:txBody>
                  <a:tcPr marL="2021" marR="2021" marT="2246" marB="2246" anchor="ctr">
                    <a:lnL>
                      <a:noFill/>
                    </a:lnL>
                    <a:lnR>
                      <a:noFill/>
                    </a:lnR>
                    <a:lnT>
                      <a:noFill/>
                    </a:lnT>
                    <a:lnB>
                      <a:noFill/>
                    </a:lnB>
                    <a:solidFill>
                      <a:srgbClr val="FFFFE0"/>
                    </a:solidFill>
                  </a:tcPr>
                </a:tc>
                <a:tc>
                  <a:txBody>
                    <a:bodyPr/>
                    <a:lstStyle/>
                    <a:p>
                      <a:pPr algn="ctr"/>
                      <a:r>
                        <a:rPr lang="pt-BR" sz="1200"/>
                        <a:t>1985</a:t>
                      </a:r>
                    </a:p>
                  </a:txBody>
                  <a:tcPr marL="2021" marR="2021" marT="2246" marB="2246" anchor="ctr">
                    <a:lnL>
                      <a:noFill/>
                    </a:lnL>
                    <a:lnR>
                      <a:noFill/>
                    </a:lnR>
                    <a:lnT>
                      <a:noFill/>
                    </a:lnT>
                    <a:lnB>
                      <a:noFill/>
                    </a:lnB>
                    <a:solidFill>
                      <a:srgbClr val="FFFFE0"/>
                    </a:solidFill>
                  </a:tcPr>
                </a:tc>
                <a:tc>
                  <a:txBody>
                    <a:bodyPr/>
                    <a:lstStyle/>
                    <a:p>
                      <a:pPr algn="ctr"/>
                      <a:r>
                        <a:rPr lang="pt-BR" sz="1200"/>
                        <a:t>275.000</a:t>
                      </a:r>
                    </a:p>
                  </a:txBody>
                  <a:tcPr marL="2021" marR="2021" marT="2246" marB="2246" anchor="ctr">
                    <a:lnL>
                      <a:noFill/>
                    </a:lnL>
                    <a:lnR>
                      <a:noFill/>
                    </a:lnR>
                    <a:lnT>
                      <a:noFill/>
                    </a:lnT>
                    <a:lnB>
                      <a:noFill/>
                    </a:lnB>
                    <a:solidFill>
                      <a:srgbClr val="FFFFE0"/>
                    </a:solidFill>
                  </a:tcPr>
                </a:tc>
                <a:tc>
                  <a:txBody>
                    <a:bodyPr/>
                    <a:lstStyle/>
                    <a:p>
                      <a:pPr algn="ctr"/>
                      <a:r>
                        <a:rPr lang="pt-BR" sz="1200"/>
                        <a:t>1,5</a:t>
                      </a:r>
                    </a:p>
                  </a:txBody>
                  <a:tcPr marL="2021" marR="2021" marT="2246" marB="2246" anchor="ctr">
                    <a:lnL>
                      <a:noFill/>
                    </a:lnL>
                    <a:lnR>
                      <a:noFill/>
                    </a:lnR>
                    <a:lnT>
                      <a:noFill/>
                    </a:lnT>
                    <a:lnB>
                      <a:noFill/>
                    </a:lnB>
                    <a:solidFill>
                      <a:srgbClr val="FFFFE0"/>
                    </a:solidFill>
                  </a:tcPr>
                </a:tc>
                <a:tc>
                  <a:txBody>
                    <a:bodyPr/>
                    <a:lstStyle/>
                    <a:p>
                      <a:pPr algn="ctr"/>
                      <a:r>
                        <a:rPr lang="pt-BR" sz="1200"/>
                        <a:t>16 MHz</a:t>
                      </a:r>
                    </a:p>
                  </a:txBody>
                  <a:tcPr marL="2021" marR="2021" marT="2246" marB="2246" anchor="ctr">
                    <a:lnL>
                      <a:noFill/>
                    </a:lnL>
                    <a:lnR>
                      <a:noFill/>
                    </a:lnR>
                    <a:lnT>
                      <a:noFill/>
                    </a:lnT>
                    <a:lnB>
                      <a:noFill/>
                    </a:lnB>
                    <a:solidFill>
                      <a:srgbClr val="FFFFE0"/>
                    </a:solidFill>
                  </a:tcPr>
                </a:tc>
                <a:tc>
                  <a:txBody>
                    <a:bodyPr/>
                    <a:lstStyle/>
                    <a:p>
                      <a:pPr algn="ctr"/>
                      <a:r>
                        <a:rPr lang="pt-BR" sz="1200" dirty="0"/>
                        <a:t>32 bits</a:t>
                      </a:r>
                    </a:p>
                  </a:txBody>
                  <a:tcPr marL="2021" marR="2021" marT="2246" marB="2246" anchor="ctr">
                    <a:lnL>
                      <a:noFill/>
                    </a:lnL>
                    <a:lnR>
                      <a:noFill/>
                    </a:lnR>
                    <a:lnT>
                      <a:noFill/>
                    </a:lnT>
                    <a:lnB>
                      <a:noFill/>
                    </a:lnB>
                    <a:solidFill>
                      <a:srgbClr val="FFFFE0"/>
                    </a:solidFill>
                  </a:tcPr>
                </a:tc>
                <a:tc>
                  <a:txBody>
                    <a:bodyPr/>
                    <a:lstStyle/>
                    <a:p>
                      <a:pPr algn="ctr"/>
                      <a:r>
                        <a:rPr lang="pt-BR" sz="1200"/>
                        <a:t>5</a:t>
                      </a:r>
                    </a:p>
                  </a:txBody>
                  <a:tcPr marL="2021" marR="2021" marT="2246" marB="2246" anchor="ctr">
                    <a:lnL>
                      <a:noFill/>
                    </a:lnL>
                    <a:lnR>
                      <a:noFill/>
                    </a:lnR>
                    <a:lnT>
                      <a:noFill/>
                    </a:lnT>
                    <a:lnB>
                      <a:noFill/>
                    </a:lnB>
                    <a:solidFill>
                      <a:srgbClr val="FFFFE0"/>
                    </a:solidFill>
                  </a:tcPr>
                </a:tc>
              </a:tr>
              <a:tr h="269559">
                <a:tc>
                  <a:txBody>
                    <a:bodyPr/>
                    <a:lstStyle/>
                    <a:p>
                      <a:pPr algn="ctr"/>
                      <a:r>
                        <a:rPr lang="pt-BR" sz="1200"/>
                        <a:t>80486</a:t>
                      </a:r>
                    </a:p>
                  </a:txBody>
                  <a:tcPr marL="2021" marR="2021" marT="2246" marB="2246" anchor="ctr">
                    <a:lnL>
                      <a:noFill/>
                    </a:lnL>
                    <a:lnR>
                      <a:noFill/>
                    </a:lnR>
                    <a:lnT>
                      <a:noFill/>
                    </a:lnT>
                    <a:lnB>
                      <a:noFill/>
                    </a:lnB>
                    <a:solidFill>
                      <a:srgbClr val="FFFFE0"/>
                    </a:solidFill>
                  </a:tcPr>
                </a:tc>
                <a:tc>
                  <a:txBody>
                    <a:bodyPr/>
                    <a:lstStyle/>
                    <a:p>
                      <a:pPr algn="ctr"/>
                      <a:r>
                        <a:rPr lang="pt-BR" sz="1200"/>
                        <a:t>1989</a:t>
                      </a:r>
                    </a:p>
                  </a:txBody>
                  <a:tcPr marL="2021" marR="2021" marT="2246" marB="2246" anchor="ctr">
                    <a:lnL>
                      <a:noFill/>
                    </a:lnL>
                    <a:lnR>
                      <a:noFill/>
                    </a:lnR>
                    <a:lnT>
                      <a:noFill/>
                    </a:lnT>
                    <a:lnB>
                      <a:noFill/>
                    </a:lnB>
                    <a:solidFill>
                      <a:srgbClr val="FFFFE0"/>
                    </a:solidFill>
                  </a:tcPr>
                </a:tc>
                <a:tc>
                  <a:txBody>
                    <a:bodyPr/>
                    <a:lstStyle/>
                    <a:p>
                      <a:pPr algn="ctr"/>
                      <a:r>
                        <a:rPr lang="pt-BR" sz="1200"/>
                        <a:t>1.200.000</a:t>
                      </a:r>
                    </a:p>
                  </a:txBody>
                  <a:tcPr marL="2021" marR="2021" marT="2246" marB="2246" anchor="ctr">
                    <a:lnL>
                      <a:noFill/>
                    </a:lnL>
                    <a:lnR>
                      <a:noFill/>
                    </a:lnR>
                    <a:lnT>
                      <a:noFill/>
                    </a:lnT>
                    <a:lnB>
                      <a:noFill/>
                    </a:lnB>
                    <a:solidFill>
                      <a:srgbClr val="FFFFE0"/>
                    </a:solidFill>
                  </a:tcPr>
                </a:tc>
                <a:tc>
                  <a:txBody>
                    <a:bodyPr/>
                    <a:lstStyle/>
                    <a:p>
                      <a:pPr algn="ctr"/>
                      <a:r>
                        <a:rPr lang="pt-BR" sz="1200"/>
                        <a:t>1</a:t>
                      </a:r>
                    </a:p>
                  </a:txBody>
                  <a:tcPr marL="2021" marR="2021" marT="2246" marB="2246" anchor="ctr">
                    <a:lnL>
                      <a:noFill/>
                    </a:lnL>
                    <a:lnR>
                      <a:noFill/>
                    </a:lnR>
                    <a:lnT>
                      <a:noFill/>
                    </a:lnT>
                    <a:lnB>
                      <a:noFill/>
                    </a:lnB>
                    <a:solidFill>
                      <a:srgbClr val="FFFFE0"/>
                    </a:solidFill>
                  </a:tcPr>
                </a:tc>
                <a:tc>
                  <a:txBody>
                    <a:bodyPr/>
                    <a:lstStyle/>
                    <a:p>
                      <a:pPr algn="ctr"/>
                      <a:r>
                        <a:rPr lang="pt-BR" sz="1200"/>
                        <a:t>25 MHz</a:t>
                      </a:r>
                    </a:p>
                  </a:txBody>
                  <a:tcPr marL="2021" marR="2021" marT="2246" marB="2246" anchor="ctr">
                    <a:lnL>
                      <a:noFill/>
                    </a:lnL>
                    <a:lnR>
                      <a:noFill/>
                    </a:lnR>
                    <a:lnT>
                      <a:noFill/>
                    </a:lnT>
                    <a:lnB>
                      <a:noFill/>
                    </a:lnB>
                    <a:solidFill>
                      <a:srgbClr val="FFFFE0"/>
                    </a:solidFill>
                  </a:tcPr>
                </a:tc>
                <a:tc>
                  <a:txBody>
                    <a:bodyPr/>
                    <a:lstStyle/>
                    <a:p>
                      <a:pPr algn="ctr"/>
                      <a:r>
                        <a:rPr lang="pt-BR" sz="1200" dirty="0"/>
                        <a:t>32 bits</a:t>
                      </a:r>
                    </a:p>
                  </a:txBody>
                  <a:tcPr marL="2021" marR="2021" marT="2246" marB="2246" anchor="ctr">
                    <a:lnL>
                      <a:noFill/>
                    </a:lnL>
                    <a:lnR>
                      <a:noFill/>
                    </a:lnR>
                    <a:lnT>
                      <a:noFill/>
                    </a:lnT>
                    <a:lnB>
                      <a:noFill/>
                    </a:lnB>
                    <a:solidFill>
                      <a:srgbClr val="FFFFE0"/>
                    </a:solidFill>
                  </a:tcPr>
                </a:tc>
                <a:tc>
                  <a:txBody>
                    <a:bodyPr/>
                    <a:lstStyle/>
                    <a:p>
                      <a:pPr algn="ctr"/>
                      <a:r>
                        <a:rPr lang="pt-BR" sz="1200"/>
                        <a:t>20</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Pentium</a:t>
                      </a:r>
                    </a:p>
                  </a:txBody>
                  <a:tcPr marL="2021" marR="2021" marT="2246" marB="2246" anchor="ctr">
                    <a:lnL>
                      <a:noFill/>
                    </a:lnL>
                    <a:lnR>
                      <a:noFill/>
                    </a:lnR>
                    <a:lnT>
                      <a:noFill/>
                    </a:lnT>
                    <a:lnB>
                      <a:noFill/>
                    </a:lnB>
                    <a:solidFill>
                      <a:srgbClr val="FFFFE0"/>
                    </a:solidFill>
                  </a:tcPr>
                </a:tc>
                <a:tc>
                  <a:txBody>
                    <a:bodyPr/>
                    <a:lstStyle/>
                    <a:p>
                      <a:pPr algn="ctr"/>
                      <a:r>
                        <a:rPr lang="pt-BR" sz="1200"/>
                        <a:t>1993</a:t>
                      </a:r>
                    </a:p>
                  </a:txBody>
                  <a:tcPr marL="2021" marR="2021" marT="2246" marB="2246" anchor="ctr">
                    <a:lnL>
                      <a:noFill/>
                    </a:lnL>
                    <a:lnR>
                      <a:noFill/>
                    </a:lnR>
                    <a:lnT>
                      <a:noFill/>
                    </a:lnT>
                    <a:lnB>
                      <a:noFill/>
                    </a:lnB>
                    <a:solidFill>
                      <a:srgbClr val="FFFFE0"/>
                    </a:solidFill>
                  </a:tcPr>
                </a:tc>
                <a:tc>
                  <a:txBody>
                    <a:bodyPr/>
                    <a:lstStyle/>
                    <a:p>
                      <a:pPr algn="ctr"/>
                      <a:r>
                        <a:rPr lang="pt-BR" sz="1200"/>
                        <a:t>3.100.000</a:t>
                      </a:r>
                    </a:p>
                  </a:txBody>
                  <a:tcPr marL="2021" marR="2021" marT="2246" marB="2246" anchor="ctr">
                    <a:lnL>
                      <a:noFill/>
                    </a:lnL>
                    <a:lnR>
                      <a:noFill/>
                    </a:lnR>
                    <a:lnT>
                      <a:noFill/>
                    </a:lnT>
                    <a:lnB>
                      <a:noFill/>
                    </a:lnB>
                    <a:solidFill>
                      <a:srgbClr val="FFFFE0"/>
                    </a:solidFill>
                  </a:tcPr>
                </a:tc>
                <a:tc>
                  <a:txBody>
                    <a:bodyPr/>
                    <a:lstStyle/>
                    <a:p>
                      <a:pPr algn="ctr"/>
                      <a:r>
                        <a:rPr lang="pt-BR" sz="1200"/>
                        <a:t>0,8</a:t>
                      </a:r>
                    </a:p>
                  </a:txBody>
                  <a:tcPr marL="2021" marR="2021" marT="2246" marB="2246" anchor="ctr">
                    <a:lnL>
                      <a:noFill/>
                    </a:lnL>
                    <a:lnR>
                      <a:noFill/>
                    </a:lnR>
                    <a:lnT>
                      <a:noFill/>
                    </a:lnT>
                    <a:lnB>
                      <a:noFill/>
                    </a:lnB>
                    <a:solidFill>
                      <a:srgbClr val="FFFFE0"/>
                    </a:solidFill>
                  </a:tcPr>
                </a:tc>
                <a:tc>
                  <a:txBody>
                    <a:bodyPr/>
                    <a:lstStyle/>
                    <a:p>
                      <a:pPr algn="ctr"/>
                      <a:r>
                        <a:rPr lang="pt-BR" sz="1200"/>
                        <a:t>60 MHz</a:t>
                      </a:r>
                    </a:p>
                  </a:txBody>
                  <a:tcPr marL="2021" marR="2021" marT="2246" marB="2246" anchor="ctr">
                    <a:lnL>
                      <a:noFill/>
                    </a:lnL>
                    <a:lnR>
                      <a:noFill/>
                    </a:lnR>
                    <a:lnT>
                      <a:noFill/>
                    </a:lnT>
                    <a:lnB>
                      <a:noFill/>
                    </a:lnB>
                    <a:solidFill>
                      <a:srgbClr val="FFFFE0"/>
                    </a:solidFill>
                  </a:tcPr>
                </a:tc>
                <a:tc>
                  <a:txBody>
                    <a:bodyPr/>
                    <a:lstStyle/>
                    <a:p>
                      <a:pPr algn="ctr"/>
                      <a:r>
                        <a:rPr lang="pt-BR" sz="1200" dirty="0"/>
                        <a:t>32 bits</a:t>
                      </a:r>
                      <a:br>
                        <a:rPr lang="pt-BR" sz="1200" dirty="0"/>
                      </a:br>
                      <a:r>
                        <a:rPr lang="pt-BR" sz="1200" dirty="0"/>
                        <a:t>64 bits</a:t>
                      </a:r>
                    </a:p>
                  </a:txBody>
                  <a:tcPr marL="2021" marR="2021" marT="2246" marB="2246" anchor="ctr">
                    <a:lnL>
                      <a:noFill/>
                    </a:lnL>
                    <a:lnR>
                      <a:noFill/>
                    </a:lnR>
                    <a:lnT>
                      <a:noFill/>
                    </a:lnT>
                    <a:lnB>
                      <a:noFill/>
                    </a:lnB>
                    <a:solidFill>
                      <a:srgbClr val="FFFFE0"/>
                    </a:solidFill>
                  </a:tcPr>
                </a:tc>
                <a:tc>
                  <a:txBody>
                    <a:bodyPr/>
                    <a:lstStyle/>
                    <a:p>
                      <a:pPr algn="ctr"/>
                      <a:r>
                        <a:rPr lang="pt-BR" sz="1200"/>
                        <a:t>100</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Pentium II</a:t>
                      </a:r>
                    </a:p>
                  </a:txBody>
                  <a:tcPr marL="2021" marR="2021" marT="2246" marB="2246" anchor="ctr">
                    <a:lnL>
                      <a:noFill/>
                    </a:lnL>
                    <a:lnR>
                      <a:noFill/>
                    </a:lnR>
                    <a:lnT>
                      <a:noFill/>
                    </a:lnT>
                    <a:lnB>
                      <a:noFill/>
                    </a:lnB>
                    <a:solidFill>
                      <a:srgbClr val="FFFFE0"/>
                    </a:solidFill>
                  </a:tcPr>
                </a:tc>
                <a:tc>
                  <a:txBody>
                    <a:bodyPr/>
                    <a:lstStyle/>
                    <a:p>
                      <a:pPr algn="ctr"/>
                      <a:r>
                        <a:rPr lang="pt-BR" sz="1200"/>
                        <a:t>1997</a:t>
                      </a:r>
                    </a:p>
                  </a:txBody>
                  <a:tcPr marL="2021" marR="2021" marT="2246" marB="2246" anchor="ctr">
                    <a:lnL>
                      <a:noFill/>
                    </a:lnL>
                    <a:lnR>
                      <a:noFill/>
                    </a:lnR>
                    <a:lnT>
                      <a:noFill/>
                    </a:lnT>
                    <a:lnB>
                      <a:noFill/>
                    </a:lnB>
                    <a:solidFill>
                      <a:srgbClr val="FFFFE0"/>
                    </a:solidFill>
                  </a:tcPr>
                </a:tc>
                <a:tc>
                  <a:txBody>
                    <a:bodyPr/>
                    <a:lstStyle/>
                    <a:p>
                      <a:pPr algn="ctr"/>
                      <a:r>
                        <a:rPr lang="pt-BR" sz="1200"/>
                        <a:t>7.500.000</a:t>
                      </a:r>
                    </a:p>
                  </a:txBody>
                  <a:tcPr marL="2021" marR="2021" marT="2246" marB="2246" anchor="ctr">
                    <a:lnL>
                      <a:noFill/>
                    </a:lnL>
                    <a:lnR>
                      <a:noFill/>
                    </a:lnR>
                    <a:lnT>
                      <a:noFill/>
                    </a:lnT>
                    <a:lnB>
                      <a:noFill/>
                    </a:lnB>
                    <a:solidFill>
                      <a:srgbClr val="FFFFE0"/>
                    </a:solidFill>
                  </a:tcPr>
                </a:tc>
                <a:tc>
                  <a:txBody>
                    <a:bodyPr/>
                    <a:lstStyle/>
                    <a:p>
                      <a:pPr algn="ctr"/>
                      <a:r>
                        <a:rPr lang="pt-BR" sz="1200"/>
                        <a:t>0,35</a:t>
                      </a:r>
                    </a:p>
                  </a:txBody>
                  <a:tcPr marL="2021" marR="2021" marT="2246" marB="2246" anchor="ctr">
                    <a:lnL>
                      <a:noFill/>
                    </a:lnL>
                    <a:lnR>
                      <a:noFill/>
                    </a:lnR>
                    <a:lnT>
                      <a:noFill/>
                    </a:lnT>
                    <a:lnB>
                      <a:noFill/>
                    </a:lnB>
                    <a:solidFill>
                      <a:srgbClr val="FFFFE0"/>
                    </a:solidFill>
                  </a:tcPr>
                </a:tc>
                <a:tc>
                  <a:txBody>
                    <a:bodyPr/>
                    <a:lstStyle/>
                    <a:p>
                      <a:pPr algn="ctr"/>
                      <a:r>
                        <a:rPr lang="pt-BR" sz="1200"/>
                        <a:t>233 MHz</a:t>
                      </a:r>
                    </a:p>
                  </a:txBody>
                  <a:tcPr marL="2021" marR="2021" marT="2246" marB="2246" anchor="ctr">
                    <a:lnL>
                      <a:noFill/>
                    </a:lnL>
                    <a:lnR>
                      <a:noFill/>
                    </a:lnR>
                    <a:lnT>
                      <a:noFill/>
                    </a:lnT>
                    <a:lnB>
                      <a:noFill/>
                    </a:lnB>
                    <a:solidFill>
                      <a:srgbClr val="FFFFE0"/>
                    </a:solidFill>
                  </a:tcPr>
                </a:tc>
                <a:tc>
                  <a:txBody>
                    <a:bodyPr/>
                    <a:lstStyle/>
                    <a:p>
                      <a:pPr algn="ctr"/>
                      <a:r>
                        <a:rPr lang="pt-BR" sz="1200" dirty="0"/>
                        <a:t>32 bits</a:t>
                      </a:r>
                      <a:br>
                        <a:rPr lang="pt-BR" sz="1200" dirty="0"/>
                      </a:br>
                      <a:r>
                        <a:rPr lang="pt-BR" sz="1200" dirty="0"/>
                        <a:t>64 bits</a:t>
                      </a:r>
                    </a:p>
                  </a:txBody>
                  <a:tcPr marL="2021" marR="2021" marT="2246" marB="2246" anchor="ctr">
                    <a:lnL>
                      <a:noFill/>
                    </a:lnL>
                    <a:lnR>
                      <a:noFill/>
                    </a:lnR>
                    <a:lnT>
                      <a:noFill/>
                    </a:lnT>
                    <a:lnB>
                      <a:noFill/>
                    </a:lnB>
                    <a:solidFill>
                      <a:srgbClr val="FFFFE0"/>
                    </a:solidFill>
                  </a:tcPr>
                </a:tc>
                <a:tc>
                  <a:txBody>
                    <a:bodyPr/>
                    <a:lstStyle/>
                    <a:p>
                      <a:pPr algn="ctr"/>
                      <a:r>
                        <a:rPr lang="pt-BR" sz="1200"/>
                        <a:t>300</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Pentium III</a:t>
                      </a:r>
                    </a:p>
                  </a:txBody>
                  <a:tcPr marL="2021" marR="2021" marT="2246" marB="2246" anchor="ctr">
                    <a:lnL>
                      <a:noFill/>
                    </a:lnL>
                    <a:lnR>
                      <a:noFill/>
                    </a:lnR>
                    <a:lnT>
                      <a:noFill/>
                    </a:lnT>
                    <a:lnB>
                      <a:noFill/>
                    </a:lnB>
                    <a:solidFill>
                      <a:srgbClr val="FFFFE0"/>
                    </a:solidFill>
                  </a:tcPr>
                </a:tc>
                <a:tc>
                  <a:txBody>
                    <a:bodyPr/>
                    <a:lstStyle/>
                    <a:p>
                      <a:pPr algn="ctr"/>
                      <a:r>
                        <a:rPr lang="pt-BR" sz="1200"/>
                        <a:t>1999</a:t>
                      </a:r>
                    </a:p>
                  </a:txBody>
                  <a:tcPr marL="2021" marR="2021" marT="2246" marB="2246" anchor="ctr">
                    <a:lnL>
                      <a:noFill/>
                    </a:lnL>
                    <a:lnR>
                      <a:noFill/>
                    </a:lnR>
                    <a:lnT>
                      <a:noFill/>
                    </a:lnT>
                    <a:lnB>
                      <a:noFill/>
                    </a:lnB>
                    <a:solidFill>
                      <a:srgbClr val="FFFFE0"/>
                    </a:solidFill>
                  </a:tcPr>
                </a:tc>
                <a:tc>
                  <a:txBody>
                    <a:bodyPr/>
                    <a:lstStyle/>
                    <a:p>
                      <a:pPr algn="ctr"/>
                      <a:r>
                        <a:rPr lang="pt-BR" sz="1200"/>
                        <a:t>9.500.000</a:t>
                      </a:r>
                    </a:p>
                  </a:txBody>
                  <a:tcPr marL="2021" marR="2021" marT="2246" marB="2246" anchor="ctr">
                    <a:lnL>
                      <a:noFill/>
                    </a:lnL>
                    <a:lnR>
                      <a:noFill/>
                    </a:lnR>
                    <a:lnT>
                      <a:noFill/>
                    </a:lnT>
                    <a:lnB>
                      <a:noFill/>
                    </a:lnB>
                    <a:solidFill>
                      <a:srgbClr val="FFFFE0"/>
                    </a:solidFill>
                  </a:tcPr>
                </a:tc>
                <a:tc>
                  <a:txBody>
                    <a:bodyPr/>
                    <a:lstStyle/>
                    <a:p>
                      <a:pPr algn="ctr"/>
                      <a:r>
                        <a:rPr lang="pt-BR" sz="1200"/>
                        <a:t>0,25</a:t>
                      </a:r>
                    </a:p>
                  </a:txBody>
                  <a:tcPr marL="2021" marR="2021" marT="2246" marB="2246" anchor="ctr">
                    <a:lnL>
                      <a:noFill/>
                    </a:lnL>
                    <a:lnR>
                      <a:noFill/>
                    </a:lnR>
                    <a:lnT>
                      <a:noFill/>
                    </a:lnT>
                    <a:lnB>
                      <a:noFill/>
                    </a:lnB>
                    <a:solidFill>
                      <a:srgbClr val="FFFFE0"/>
                    </a:solidFill>
                  </a:tcPr>
                </a:tc>
                <a:tc>
                  <a:txBody>
                    <a:bodyPr/>
                    <a:lstStyle/>
                    <a:p>
                      <a:pPr algn="ctr"/>
                      <a:r>
                        <a:rPr lang="pt-BR" sz="1200"/>
                        <a:t>450 MHz</a:t>
                      </a:r>
                    </a:p>
                  </a:txBody>
                  <a:tcPr marL="2021" marR="2021" marT="2246" marB="2246" anchor="ctr">
                    <a:lnL>
                      <a:noFill/>
                    </a:lnL>
                    <a:lnR>
                      <a:noFill/>
                    </a:lnR>
                    <a:lnT>
                      <a:noFill/>
                    </a:lnT>
                    <a:lnB>
                      <a:noFill/>
                    </a:lnB>
                    <a:solidFill>
                      <a:srgbClr val="FFFFE0"/>
                    </a:solidFill>
                  </a:tcPr>
                </a:tc>
                <a:tc>
                  <a:txBody>
                    <a:bodyPr/>
                    <a:lstStyle/>
                    <a:p>
                      <a:pPr algn="ctr"/>
                      <a:r>
                        <a:rPr lang="pt-BR" sz="1200" dirty="0"/>
                        <a:t>32 bits</a:t>
                      </a:r>
                      <a:br>
                        <a:rPr lang="pt-BR" sz="1200" dirty="0"/>
                      </a:br>
                      <a:r>
                        <a:rPr lang="pt-BR" sz="1200" dirty="0"/>
                        <a:t>64 bits</a:t>
                      </a:r>
                    </a:p>
                  </a:txBody>
                  <a:tcPr marL="2021" marR="2021" marT="2246" marB="2246" anchor="ctr">
                    <a:lnL>
                      <a:noFill/>
                    </a:lnL>
                    <a:lnR>
                      <a:noFill/>
                    </a:lnR>
                    <a:lnT>
                      <a:noFill/>
                    </a:lnT>
                    <a:lnB>
                      <a:noFill/>
                    </a:lnB>
                    <a:solidFill>
                      <a:srgbClr val="FFFFE0"/>
                    </a:solidFill>
                  </a:tcPr>
                </a:tc>
                <a:tc>
                  <a:txBody>
                    <a:bodyPr/>
                    <a:lstStyle/>
                    <a:p>
                      <a:pPr algn="ctr"/>
                      <a:r>
                        <a:rPr lang="pt-BR" sz="1200"/>
                        <a:t>510</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Pentium 4</a:t>
                      </a:r>
                    </a:p>
                  </a:txBody>
                  <a:tcPr marL="2021" marR="2021" marT="2246" marB="2246" anchor="ctr">
                    <a:lnL>
                      <a:noFill/>
                    </a:lnL>
                    <a:lnR>
                      <a:noFill/>
                    </a:lnR>
                    <a:lnT>
                      <a:noFill/>
                    </a:lnT>
                    <a:lnB>
                      <a:noFill/>
                    </a:lnB>
                    <a:solidFill>
                      <a:srgbClr val="FFFFE0"/>
                    </a:solidFill>
                  </a:tcPr>
                </a:tc>
                <a:tc>
                  <a:txBody>
                    <a:bodyPr/>
                    <a:lstStyle/>
                    <a:p>
                      <a:pPr algn="ctr"/>
                      <a:r>
                        <a:rPr lang="pt-BR" sz="1200"/>
                        <a:t>2000</a:t>
                      </a:r>
                    </a:p>
                  </a:txBody>
                  <a:tcPr marL="2021" marR="2021" marT="2246" marB="2246" anchor="ctr">
                    <a:lnL>
                      <a:noFill/>
                    </a:lnL>
                    <a:lnR>
                      <a:noFill/>
                    </a:lnR>
                    <a:lnT>
                      <a:noFill/>
                    </a:lnT>
                    <a:lnB>
                      <a:noFill/>
                    </a:lnB>
                    <a:solidFill>
                      <a:srgbClr val="FFFFE0"/>
                    </a:solidFill>
                  </a:tcPr>
                </a:tc>
                <a:tc>
                  <a:txBody>
                    <a:bodyPr/>
                    <a:lstStyle/>
                    <a:p>
                      <a:pPr algn="ctr"/>
                      <a:r>
                        <a:rPr lang="pt-BR" sz="1200"/>
                        <a:t>42.000.000</a:t>
                      </a:r>
                    </a:p>
                  </a:txBody>
                  <a:tcPr marL="2021" marR="2021" marT="2246" marB="2246" anchor="ctr">
                    <a:lnL>
                      <a:noFill/>
                    </a:lnL>
                    <a:lnR>
                      <a:noFill/>
                    </a:lnR>
                    <a:lnT>
                      <a:noFill/>
                    </a:lnT>
                    <a:lnB>
                      <a:noFill/>
                    </a:lnB>
                    <a:solidFill>
                      <a:srgbClr val="FFFFE0"/>
                    </a:solidFill>
                  </a:tcPr>
                </a:tc>
                <a:tc>
                  <a:txBody>
                    <a:bodyPr/>
                    <a:lstStyle/>
                    <a:p>
                      <a:pPr algn="ctr"/>
                      <a:r>
                        <a:rPr lang="pt-BR" sz="1200"/>
                        <a:t>0,18</a:t>
                      </a:r>
                    </a:p>
                  </a:txBody>
                  <a:tcPr marL="2021" marR="2021" marT="2246" marB="2246" anchor="ctr">
                    <a:lnL>
                      <a:noFill/>
                    </a:lnL>
                    <a:lnR>
                      <a:noFill/>
                    </a:lnR>
                    <a:lnT>
                      <a:noFill/>
                    </a:lnT>
                    <a:lnB>
                      <a:noFill/>
                    </a:lnB>
                    <a:solidFill>
                      <a:srgbClr val="FFFFE0"/>
                    </a:solidFill>
                  </a:tcPr>
                </a:tc>
                <a:tc>
                  <a:txBody>
                    <a:bodyPr/>
                    <a:lstStyle/>
                    <a:p>
                      <a:pPr algn="ctr"/>
                      <a:r>
                        <a:rPr lang="pt-BR" sz="1200"/>
                        <a:t>1,5 GHz</a:t>
                      </a:r>
                    </a:p>
                  </a:txBody>
                  <a:tcPr marL="2021" marR="2021" marT="2246" marB="2246" anchor="ctr">
                    <a:lnL>
                      <a:noFill/>
                    </a:lnL>
                    <a:lnR>
                      <a:noFill/>
                    </a:lnR>
                    <a:lnT>
                      <a:noFill/>
                    </a:lnT>
                    <a:lnB>
                      <a:noFill/>
                    </a:lnB>
                    <a:solidFill>
                      <a:srgbClr val="FFFFE0"/>
                    </a:solidFill>
                  </a:tcPr>
                </a:tc>
                <a:tc>
                  <a:txBody>
                    <a:bodyPr/>
                    <a:lstStyle/>
                    <a:p>
                      <a:pPr algn="ctr"/>
                      <a:r>
                        <a:rPr lang="pt-BR" sz="1200" dirty="0"/>
                        <a:t>32 bits</a:t>
                      </a:r>
                      <a:br>
                        <a:rPr lang="pt-BR" sz="1200" dirty="0"/>
                      </a:br>
                      <a:r>
                        <a:rPr lang="pt-BR" sz="1200" dirty="0"/>
                        <a:t>64 bits</a:t>
                      </a:r>
                    </a:p>
                  </a:txBody>
                  <a:tcPr marL="2021" marR="2021" marT="2246" marB="2246" anchor="ctr">
                    <a:lnL>
                      <a:noFill/>
                    </a:lnL>
                    <a:lnR>
                      <a:noFill/>
                    </a:lnR>
                    <a:lnT>
                      <a:noFill/>
                    </a:lnT>
                    <a:lnB>
                      <a:noFill/>
                    </a:lnB>
                    <a:solidFill>
                      <a:srgbClr val="FFFFE0"/>
                    </a:solidFill>
                  </a:tcPr>
                </a:tc>
                <a:tc>
                  <a:txBody>
                    <a:bodyPr/>
                    <a:lstStyle/>
                    <a:p>
                      <a:pPr algn="ctr"/>
                      <a:r>
                        <a:rPr lang="pt-BR" sz="1200"/>
                        <a:t>1,700</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Pentium 4 "Prescott"</a:t>
                      </a:r>
                    </a:p>
                  </a:txBody>
                  <a:tcPr marL="2021" marR="2021" marT="2246" marB="2246" anchor="ctr">
                    <a:lnL>
                      <a:noFill/>
                    </a:lnL>
                    <a:lnR>
                      <a:noFill/>
                    </a:lnR>
                    <a:lnT>
                      <a:noFill/>
                    </a:lnT>
                    <a:lnB>
                      <a:noFill/>
                    </a:lnB>
                    <a:solidFill>
                      <a:srgbClr val="FFFFE0"/>
                    </a:solidFill>
                  </a:tcPr>
                </a:tc>
                <a:tc>
                  <a:txBody>
                    <a:bodyPr/>
                    <a:lstStyle/>
                    <a:p>
                      <a:pPr algn="ctr"/>
                      <a:r>
                        <a:rPr lang="pt-BR" sz="1200"/>
                        <a:t>2004</a:t>
                      </a:r>
                    </a:p>
                  </a:txBody>
                  <a:tcPr marL="2021" marR="2021" marT="2246" marB="2246" anchor="ctr">
                    <a:lnL>
                      <a:noFill/>
                    </a:lnL>
                    <a:lnR>
                      <a:noFill/>
                    </a:lnR>
                    <a:lnT>
                      <a:noFill/>
                    </a:lnT>
                    <a:lnB>
                      <a:noFill/>
                    </a:lnB>
                    <a:solidFill>
                      <a:srgbClr val="FFFFE0"/>
                    </a:solidFill>
                  </a:tcPr>
                </a:tc>
                <a:tc>
                  <a:txBody>
                    <a:bodyPr/>
                    <a:lstStyle/>
                    <a:p>
                      <a:pPr algn="ctr"/>
                      <a:r>
                        <a:rPr lang="pt-BR" sz="1200"/>
                        <a:t>125.000.000</a:t>
                      </a:r>
                    </a:p>
                  </a:txBody>
                  <a:tcPr marL="2021" marR="2021" marT="2246" marB="2246" anchor="ctr">
                    <a:lnL>
                      <a:noFill/>
                    </a:lnL>
                    <a:lnR>
                      <a:noFill/>
                    </a:lnR>
                    <a:lnT>
                      <a:noFill/>
                    </a:lnT>
                    <a:lnB>
                      <a:noFill/>
                    </a:lnB>
                    <a:solidFill>
                      <a:srgbClr val="FFFFE0"/>
                    </a:solidFill>
                  </a:tcPr>
                </a:tc>
                <a:tc>
                  <a:txBody>
                    <a:bodyPr/>
                    <a:lstStyle/>
                    <a:p>
                      <a:pPr algn="ctr"/>
                      <a:r>
                        <a:rPr lang="pt-BR" sz="1200"/>
                        <a:t>0,09</a:t>
                      </a:r>
                    </a:p>
                  </a:txBody>
                  <a:tcPr marL="2021" marR="2021" marT="2246" marB="2246" anchor="ctr">
                    <a:lnL>
                      <a:noFill/>
                    </a:lnL>
                    <a:lnR>
                      <a:noFill/>
                    </a:lnR>
                    <a:lnT>
                      <a:noFill/>
                    </a:lnT>
                    <a:lnB>
                      <a:noFill/>
                    </a:lnB>
                    <a:solidFill>
                      <a:srgbClr val="FFFFE0"/>
                    </a:solidFill>
                  </a:tcPr>
                </a:tc>
                <a:tc>
                  <a:txBody>
                    <a:bodyPr/>
                    <a:lstStyle/>
                    <a:p>
                      <a:pPr algn="ctr"/>
                      <a:r>
                        <a:rPr lang="pt-BR" sz="1200"/>
                        <a:t>3,6 GHz</a:t>
                      </a:r>
                    </a:p>
                  </a:txBody>
                  <a:tcPr marL="2021" marR="2021" marT="2246" marB="2246" anchor="ctr">
                    <a:lnL>
                      <a:noFill/>
                    </a:lnL>
                    <a:lnR>
                      <a:noFill/>
                    </a:lnR>
                    <a:lnT>
                      <a:noFill/>
                    </a:lnT>
                    <a:lnB>
                      <a:noFill/>
                    </a:lnB>
                    <a:solidFill>
                      <a:srgbClr val="FFFFE0"/>
                    </a:solidFill>
                  </a:tcPr>
                </a:tc>
                <a:tc>
                  <a:txBody>
                    <a:bodyPr/>
                    <a:lstStyle/>
                    <a:p>
                      <a:pPr algn="ctr"/>
                      <a:r>
                        <a:rPr lang="pt-BR" sz="1200"/>
                        <a:t>32 bits</a:t>
                      </a:r>
                      <a:br>
                        <a:rPr lang="pt-BR" sz="1200"/>
                      </a:br>
                      <a:r>
                        <a:rPr lang="pt-BR" sz="1200"/>
                        <a:t>64 bits</a:t>
                      </a:r>
                    </a:p>
                  </a:txBody>
                  <a:tcPr marL="2021" marR="2021" marT="2246" marB="2246" anchor="ctr">
                    <a:lnL>
                      <a:noFill/>
                    </a:lnL>
                    <a:lnR>
                      <a:noFill/>
                    </a:lnR>
                    <a:lnT>
                      <a:noFill/>
                    </a:lnT>
                    <a:lnB>
                      <a:noFill/>
                    </a:lnB>
                    <a:solidFill>
                      <a:srgbClr val="FFFFE0"/>
                    </a:solidFill>
                  </a:tcPr>
                </a:tc>
                <a:tc>
                  <a:txBody>
                    <a:bodyPr/>
                    <a:lstStyle/>
                    <a:p>
                      <a:pPr algn="ctr"/>
                      <a:r>
                        <a:rPr lang="pt-BR" sz="1200" dirty="0"/>
                        <a:t>7,000</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Pentium D</a:t>
                      </a:r>
                    </a:p>
                  </a:txBody>
                  <a:tcPr marL="2021" marR="2021" marT="2246" marB="2246" anchor="ctr">
                    <a:lnL>
                      <a:noFill/>
                    </a:lnL>
                    <a:lnR>
                      <a:noFill/>
                    </a:lnR>
                    <a:lnT>
                      <a:noFill/>
                    </a:lnT>
                    <a:lnB>
                      <a:noFill/>
                    </a:lnB>
                    <a:solidFill>
                      <a:srgbClr val="FFFFE0"/>
                    </a:solidFill>
                  </a:tcPr>
                </a:tc>
                <a:tc>
                  <a:txBody>
                    <a:bodyPr/>
                    <a:lstStyle/>
                    <a:p>
                      <a:pPr algn="ctr"/>
                      <a:r>
                        <a:rPr lang="pt-BR" sz="1200"/>
                        <a:t>2005</a:t>
                      </a:r>
                    </a:p>
                  </a:txBody>
                  <a:tcPr marL="2021" marR="2021" marT="2246" marB="2246" anchor="ctr">
                    <a:lnL>
                      <a:noFill/>
                    </a:lnL>
                    <a:lnR>
                      <a:noFill/>
                    </a:lnR>
                    <a:lnT>
                      <a:noFill/>
                    </a:lnT>
                    <a:lnB>
                      <a:noFill/>
                    </a:lnB>
                    <a:solidFill>
                      <a:srgbClr val="FFFFE0"/>
                    </a:solidFill>
                  </a:tcPr>
                </a:tc>
                <a:tc>
                  <a:txBody>
                    <a:bodyPr/>
                    <a:lstStyle/>
                    <a:p>
                      <a:pPr algn="ctr"/>
                      <a:r>
                        <a:rPr lang="pt-BR" sz="1200"/>
                        <a:t>230.000.000</a:t>
                      </a:r>
                    </a:p>
                  </a:txBody>
                  <a:tcPr marL="2021" marR="2021" marT="2246" marB="2246" anchor="ctr">
                    <a:lnL>
                      <a:noFill/>
                    </a:lnL>
                    <a:lnR>
                      <a:noFill/>
                    </a:lnR>
                    <a:lnT>
                      <a:noFill/>
                    </a:lnT>
                    <a:lnB>
                      <a:noFill/>
                    </a:lnB>
                    <a:solidFill>
                      <a:srgbClr val="FFFFE0"/>
                    </a:solidFill>
                  </a:tcPr>
                </a:tc>
                <a:tc>
                  <a:txBody>
                    <a:bodyPr/>
                    <a:lstStyle/>
                    <a:p>
                      <a:pPr algn="ctr"/>
                      <a:r>
                        <a:rPr lang="pt-BR" sz="1200" dirty="0"/>
                        <a:t>90nm</a:t>
                      </a:r>
                    </a:p>
                  </a:txBody>
                  <a:tcPr marL="2021" marR="2021" marT="2246" marB="2246" anchor="ctr">
                    <a:lnL>
                      <a:noFill/>
                    </a:lnL>
                    <a:lnR>
                      <a:noFill/>
                    </a:lnR>
                    <a:lnT>
                      <a:noFill/>
                    </a:lnT>
                    <a:lnB>
                      <a:noFill/>
                    </a:lnB>
                    <a:solidFill>
                      <a:srgbClr val="FFFFE0"/>
                    </a:solidFill>
                  </a:tcPr>
                </a:tc>
                <a:tc>
                  <a:txBody>
                    <a:bodyPr/>
                    <a:lstStyle/>
                    <a:p>
                      <a:pPr algn="ctr"/>
                      <a:r>
                        <a:rPr lang="pt-BR" sz="1200" dirty="0"/>
                        <a:t>2,8 GHz</a:t>
                      </a:r>
                      <a:br>
                        <a:rPr lang="pt-BR" sz="1200" dirty="0"/>
                      </a:br>
                      <a:r>
                        <a:rPr lang="pt-BR" sz="1200" dirty="0"/>
                        <a:t>3,2 GHz</a:t>
                      </a:r>
                    </a:p>
                  </a:txBody>
                  <a:tcPr marL="2021" marR="2021" marT="2246" marB="2246" anchor="ctr">
                    <a:lnL>
                      <a:noFill/>
                    </a:lnL>
                    <a:lnR>
                      <a:noFill/>
                    </a:lnR>
                    <a:lnT>
                      <a:noFill/>
                    </a:lnT>
                    <a:lnB>
                      <a:noFill/>
                    </a:lnB>
                    <a:solidFill>
                      <a:srgbClr val="FFFFE0"/>
                    </a:solidFill>
                  </a:tcPr>
                </a:tc>
                <a:tc>
                  <a:txBody>
                    <a:bodyPr/>
                    <a:lstStyle/>
                    <a:p>
                      <a:pPr algn="ctr"/>
                      <a:r>
                        <a:rPr lang="pt-BR" sz="1200"/>
                        <a:t>32 bits</a:t>
                      </a:r>
                    </a:p>
                  </a:txBody>
                  <a:tcPr marL="2021" marR="2021" marT="2246" marB="2246" anchor="ctr">
                    <a:lnL>
                      <a:noFill/>
                    </a:lnL>
                    <a:lnR>
                      <a:noFill/>
                    </a:lnR>
                    <a:lnT>
                      <a:noFill/>
                    </a:lnT>
                    <a:lnB>
                      <a:noFill/>
                    </a:lnB>
                    <a:solidFill>
                      <a:srgbClr val="FFFFE0"/>
                    </a:solidFill>
                  </a:tcPr>
                </a:tc>
                <a:tc>
                  <a:txBody>
                    <a:bodyPr/>
                    <a:lstStyle/>
                    <a:p>
                      <a:pPr algn="ctr"/>
                      <a:r>
                        <a:rPr lang="pt-BR" sz="1200" dirty="0"/>
                        <a:t/>
                      </a:r>
                      <a:br>
                        <a:rPr lang="pt-BR" sz="1200" dirty="0"/>
                      </a:br>
                      <a:endParaRPr lang="pt-BR" sz="1200" dirty="0"/>
                    </a:p>
                  </a:txBody>
                  <a:tcPr marL="2021" marR="2021" marT="2246" marB="2246" anchor="ctr">
                    <a:lnL>
                      <a:noFill/>
                    </a:lnL>
                    <a:lnR>
                      <a:noFill/>
                    </a:lnR>
                    <a:lnT>
                      <a:noFill/>
                    </a:lnT>
                    <a:lnB>
                      <a:noFill/>
                    </a:lnB>
                    <a:solidFill>
                      <a:srgbClr val="FFFFE0"/>
                    </a:solidFill>
                  </a:tcPr>
                </a:tc>
              </a:tr>
              <a:tr h="532655">
                <a:tc>
                  <a:txBody>
                    <a:bodyPr/>
                    <a:lstStyle/>
                    <a:p>
                      <a:pPr algn="ctr"/>
                      <a:r>
                        <a:rPr lang="pt-BR" sz="1200"/>
                        <a:t>Core2</a:t>
                      </a:r>
                    </a:p>
                  </a:txBody>
                  <a:tcPr marL="2021" marR="2021" marT="2246" marB="2246" anchor="ctr">
                    <a:lnL>
                      <a:noFill/>
                    </a:lnL>
                    <a:lnR>
                      <a:noFill/>
                    </a:lnR>
                    <a:lnT>
                      <a:noFill/>
                    </a:lnT>
                    <a:lnB>
                      <a:noFill/>
                    </a:lnB>
                    <a:solidFill>
                      <a:srgbClr val="FFFFE0"/>
                    </a:solidFill>
                  </a:tcPr>
                </a:tc>
                <a:tc>
                  <a:txBody>
                    <a:bodyPr/>
                    <a:lstStyle/>
                    <a:p>
                      <a:pPr algn="ctr"/>
                      <a:r>
                        <a:rPr lang="pt-BR" sz="1200"/>
                        <a:t>2006</a:t>
                      </a:r>
                    </a:p>
                  </a:txBody>
                  <a:tcPr marL="2021" marR="2021" marT="2246" marB="2246" anchor="ctr">
                    <a:lnL>
                      <a:noFill/>
                    </a:lnL>
                    <a:lnR>
                      <a:noFill/>
                    </a:lnR>
                    <a:lnT>
                      <a:noFill/>
                    </a:lnT>
                    <a:lnB>
                      <a:noFill/>
                    </a:lnB>
                    <a:solidFill>
                      <a:srgbClr val="FFFFE0"/>
                    </a:solidFill>
                  </a:tcPr>
                </a:tc>
                <a:tc>
                  <a:txBody>
                    <a:bodyPr/>
                    <a:lstStyle/>
                    <a:p>
                      <a:pPr algn="ctr"/>
                      <a:r>
                        <a:rPr lang="pt-BR" sz="1200"/>
                        <a:t>152.000.000</a:t>
                      </a:r>
                    </a:p>
                  </a:txBody>
                  <a:tcPr marL="2021" marR="2021" marT="2246" marB="2246" anchor="ctr">
                    <a:lnL>
                      <a:noFill/>
                    </a:lnL>
                    <a:lnR>
                      <a:noFill/>
                    </a:lnR>
                    <a:lnT>
                      <a:noFill/>
                    </a:lnT>
                    <a:lnB>
                      <a:noFill/>
                    </a:lnB>
                    <a:solidFill>
                      <a:srgbClr val="FFFFE0"/>
                    </a:solidFill>
                  </a:tcPr>
                </a:tc>
                <a:tc>
                  <a:txBody>
                    <a:bodyPr/>
                    <a:lstStyle/>
                    <a:p>
                      <a:pPr algn="ctr"/>
                      <a:r>
                        <a:rPr lang="pt-BR" sz="1200" dirty="0"/>
                        <a:t>65nm</a:t>
                      </a:r>
                    </a:p>
                  </a:txBody>
                  <a:tcPr marL="2021" marR="2021" marT="2246" marB="2246" anchor="ctr">
                    <a:lnL>
                      <a:noFill/>
                    </a:lnL>
                    <a:lnR>
                      <a:noFill/>
                    </a:lnR>
                    <a:lnT>
                      <a:noFill/>
                    </a:lnT>
                    <a:lnB>
                      <a:noFill/>
                    </a:lnB>
                    <a:solidFill>
                      <a:srgbClr val="FFFFE0"/>
                    </a:solidFill>
                  </a:tcPr>
                </a:tc>
                <a:tc>
                  <a:txBody>
                    <a:bodyPr/>
                    <a:lstStyle/>
                    <a:p>
                      <a:pPr algn="ctr"/>
                      <a:r>
                        <a:rPr lang="pt-BR" sz="1200" dirty="0"/>
                        <a:t>1,33</a:t>
                      </a:r>
                      <a:br>
                        <a:rPr lang="pt-BR" sz="1200" dirty="0"/>
                      </a:br>
                      <a:r>
                        <a:rPr lang="pt-BR" sz="1200" dirty="0"/>
                        <a:t>2,33 GHz</a:t>
                      </a:r>
                    </a:p>
                  </a:txBody>
                  <a:tcPr marL="2021" marR="2021" marT="2246" marB="2246" anchor="ctr">
                    <a:lnL>
                      <a:noFill/>
                    </a:lnL>
                    <a:lnR>
                      <a:noFill/>
                    </a:lnR>
                    <a:lnT>
                      <a:noFill/>
                    </a:lnT>
                    <a:lnB>
                      <a:noFill/>
                    </a:lnB>
                    <a:solidFill>
                      <a:srgbClr val="FFFFE0"/>
                    </a:solidFill>
                  </a:tcPr>
                </a:tc>
                <a:tc>
                  <a:txBody>
                    <a:bodyPr/>
                    <a:lstStyle/>
                    <a:p>
                      <a:pPr algn="ctr"/>
                      <a:r>
                        <a:rPr lang="pt-BR" sz="1200" dirty="0"/>
                        <a:t>32 bits</a:t>
                      </a:r>
                      <a:br>
                        <a:rPr lang="pt-BR" sz="1200" dirty="0"/>
                      </a:br>
                      <a:endParaRPr lang="pt-BR" sz="1200" dirty="0"/>
                    </a:p>
                  </a:txBody>
                  <a:tcPr marL="2021" marR="2021" marT="2246" marB="2246" anchor="ctr">
                    <a:lnL>
                      <a:noFill/>
                    </a:lnL>
                    <a:lnR>
                      <a:noFill/>
                    </a:lnR>
                    <a:lnT>
                      <a:noFill/>
                    </a:lnT>
                    <a:lnB>
                      <a:noFill/>
                    </a:lnB>
                    <a:solidFill>
                      <a:srgbClr val="FFFFE0"/>
                    </a:solidFill>
                  </a:tcPr>
                </a:tc>
                <a:tc>
                  <a:txBody>
                    <a:bodyPr/>
                    <a:lstStyle/>
                    <a:p>
                      <a:pPr algn="ctr"/>
                      <a:r>
                        <a:rPr lang="pt-BR" sz="1200" dirty="0"/>
                        <a:t>26,000</a:t>
                      </a:r>
                    </a:p>
                  </a:txBody>
                  <a:tcPr marL="2021" marR="2021" marT="2246" marB="2246" anchor="ctr">
                    <a:lnL>
                      <a:noFill/>
                    </a:lnL>
                    <a:lnR>
                      <a:noFill/>
                    </a:lnR>
                    <a:lnT>
                      <a:noFill/>
                    </a:lnT>
                    <a:lnB>
                      <a:noFill/>
                    </a:lnB>
                    <a:solidFill>
                      <a:srgbClr val="FFFFE0"/>
                    </a:solidFill>
                  </a:tcPr>
                </a:tc>
              </a:tr>
              <a:tr h="269559">
                <a:tc>
                  <a:txBody>
                    <a:bodyPr/>
                    <a:lstStyle/>
                    <a:p>
                      <a:pPr algn="ctr"/>
                      <a:r>
                        <a:rPr lang="pt-BR" sz="1200"/>
                        <a:t>Core 2 Duo</a:t>
                      </a:r>
                    </a:p>
                  </a:txBody>
                  <a:tcPr marL="2021" marR="2021" marT="2246" marB="2246" anchor="ctr">
                    <a:lnL>
                      <a:noFill/>
                    </a:lnL>
                    <a:lnR>
                      <a:noFill/>
                    </a:lnR>
                    <a:lnT>
                      <a:noFill/>
                    </a:lnT>
                    <a:lnB>
                      <a:noFill/>
                    </a:lnB>
                    <a:solidFill>
                      <a:srgbClr val="FFFFE0"/>
                    </a:solidFill>
                  </a:tcPr>
                </a:tc>
                <a:tc>
                  <a:txBody>
                    <a:bodyPr/>
                    <a:lstStyle/>
                    <a:p>
                      <a:pPr algn="ctr"/>
                      <a:r>
                        <a:rPr lang="pt-BR" sz="1200"/>
                        <a:t>2007</a:t>
                      </a:r>
                    </a:p>
                  </a:txBody>
                  <a:tcPr marL="2021" marR="2021" marT="2246" marB="2246" anchor="ctr">
                    <a:lnL>
                      <a:noFill/>
                    </a:lnL>
                    <a:lnR>
                      <a:noFill/>
                    </a:lnR>
                    <a:lnT>
                      <a:noFill/>
                    </a:lnT>
                    <a:lnB>
                      <a:noFill/>
                    </a:lnB>
                    <a:solidFill>
                      <a:srgbClr val="FFFFE0"/>
                    </a:solidFill>
                  </a:tcPr>
                </a:tc>
                <a:tc>
                  <a:txBody>
                    <a:bodyPr/>
                    <a:lstStyle/>
                    <a:p>
                      <a:pPr algn="ctr"/>
                      <a:r>
                        <a:rPr lang="pt-BR" sz="1200"/>
                        <a:t>820.000.000</a:t>
                      </a:r>
                    </a:p>
                  </a:txBody>
                  <a:tcPr marL="2021" marR="2021" marT="2246" marB="2246" anchor="ctr">
                    <a:lnL>
                      <a:noFill/>
                    </a:lnL>
                    <a:lnR>
                      <a:noFill/>
                    </a:lnR>
                    <a:lnT>
                      <a:noFill/>
                    </a:lnT>
                    <a:lnB>
                      <a:noFill/>
                    </a:lnB>
                    <a:solidFill>
                      <a:srgbClr val="FFFFE0"/>
                    </a:solidFill>
                  </a:tcPr>
                </a:tc>
                <a:tc>
                  <a:txBody>
                    <a:bodyPr/>
                    <a:lstStyle/>
                    <a:p>
                      <a:pPr algn="ctr"/>
                      <a:r>
                        <a:rPr lang="pt-BR" sz="1200"/>
                        <a:t>45nm</a:t>
                      </a:r>
                    </a:p>
                  </a:txBody>
                  <a:tcPr marL="2021" marR="2021" marT="2246" marB="2246" anchor="ctr">
                    <a:lnL>
                      <a:noFill/>
                    </a:lnL>
                    <a:lnR>
                      <a:noFill/>
                    </a:lnR>
                    <a:lnT>
                      <a:noFill/>
                    </a:lnT>
                    <a:lnB>
                      <a:noFill/>
                    </a:lnB>
                    <a:solidFill>
                      <a:srgbClr val="FFFFE0"/>
                    </a:solidFill>
                  </a:tcPr>
                </a:tc>
                <a:tc>
                  <a:txBody>
                    <a:bodyPr/>
                    <a:lstStyle/>
                    <a:p>
                      <a:pPr algn="ctr"/>
                      <a:r>
                        <a:rPr lang="pt-BR" sz="1200"/>
                        <a:t>3 GHz</a:t>
                      </a:r>
                    </a:p>
                  </a:txBody>
                  <a:tcPr marL="2021" marR="2021" marT="2246" marB="2246" anchor="ctr">
                    <a:lnL>
                      <a:noFill/>
                    </a:lnL>
                    <a:lnR>
                      <a:noFill/>
                    </a:lnR>
                    <a:lnT>
                      <a:noFill/>
                    </a:lnT>
                    <a:lnB>
                      <a:noFill/>
                    </a:lnB>
                    <a:solidFill>
                      <a:srgbClr val="FFFFE0"/>
                    </a:solidFill>
                  </a:tcPr>
                </a:tc>
                <a:tc>
                  <a:txBody>
                    <a:bodyPr/>
                    <a:lstStyle/>
                    <a:p>
                      <a:pPr algn="ctr"/>
                      <a:r>
                        <a:rPr lang="pt-BR" sz="1200"/>
                        <a:t>64 bits</a:t>
                      </a:r>
                    </a:p>
                  </a:txBody>
                  <a:tcPr marL="2021" marR="2021" marT="2246" marB="2246" anchor="ctr">
                    <a:lnL>
                      <a:noFill/>
                    </a:lnL>
                    <a:lnR>
                      <a:noFill/>
                    </a:lnR>
                    <a:lnT>
                      <a:noFill/>
                    </a:lnT>
                    <a:lnB>
                      <a:noFill/>
                    </a:lnB>
                    <a:solidFill>
                      <a:srgbClr val="FFFFE0"/>
                    </a:solidFill>
                  </a:tcPr>
                </a:tc>
                <a:tc>
                  <a:txBody>
                    <a:bodyPr/>
                    <a:lstStyle/>
                    <a:p>
                      <a:pPr algn="ctr"/>
                      <a:r>
                        <a:rPr lang="pt-BR" sz="1200" dirty="0"/>
                        <a:t>53,000</a:t>
                      </a:r>
                    </a:p>
                  </a:txBody>
                  <a:tcPr marL="2021" marR="2021" marT="2246" marB="2246" anchor="ctr">
                    <a:lnL>
                      <a:noFill/>
                    </a:lnL>
                    <a:lnR>
                      <a:noFill/>
                    </a:lnR>
                    <a:lnT>
                      <a:noFill/>
                    </a:lnT>
                    <a:lnB>
                      <a:noFill/>
                    </a:lnB>
                    <a:solidFill>
                      <a:srgbClr val="FFFFE0"/>
                    </a:solidFill>
                  </a:tcPr>
                </a:tc>
              </a:tr>
              <a:tr h="532655">
                <a:tc>
                  <a:txBody>
                    <a:bodyPr/>
                    <a:lstStyle/>
                    <a:p>
                      <a:pPr algn="ctr"/>
                      <a:r>
                        <a:rPr lang="pt-BR" sz="1200"/>
                        <a:t>Core i7</a:t>
                      </a:r>
                    </a:p>
                  </a:txBody>
                  <a:tcPr marL="2021" marR="2021" marT="2246" marB="2246" anchor="ctr">
                    <a:lnL>
                      <a:noFill/>
                    </a:lnL>
                    <a:lnR>
                      <a:noFill/>
                    </a:lnR>
                    <a:lnT>
                      <a:noFill/>
                    </a:lnT>
                    <a:lnB>
                      <a:noFill/>
                    </a:lnB>
                    <a:solidFill>
                      <a:srgbClr val="FFFFE0"/>
                    </a:solidFill>
                  </a:tcPr>
                </a:tc>
                <a:tc>
                  <a:txBody>
                    <a:bodyPr/>
                    <a:lstStyle/>
                    <a:p>
                      <a:pPr algn="ctr"/>
                      <a:r>
                        <a:rPr lang="pt-BR" sz="1200"/>
                        <a:t>2008</a:t>
                      </a:r>
                    </a:p>
                  </a:txBody>
                  <a:tcPr marL="2021" marR="2021" marT="2246" marB="2246" anchor="ctr">
                    <a:lnL>
                      <a:noFill/>
                    </a:lnL>
                    <a:lnR>
                      <a:noFill/>
                    </a:lnR>
                    <a:lnT>
                      <a:noFill/>
                    </a:lnT>
                    <a:lnB>
                      <a:noFill/>
                    </a:lnB>
                    <a:solidFill>
                      <a:srgbClr val="FFFFE0"/>
                    </a:solidFill>
                  </a:tcPr>
                </a:tc>
                <a:tc>
                  <a:txBody>
                    <a:bodyPr/>
                    <a:lstStyle/>
                    <a:p>
                      <a:pPr algn="ctr"/>
                      <a:r>
                        <a:rPr lang="pt-BR" sz="1200" dirty="0"/>
                        <a:t>731.000.000</a:t>
                      </a:r>
                    </a:p>
                  </a:txBody>
                  <a:tcPr marL="2021" marR="2021" marT="2246" marB="2246" anchor="ctr">
                    <a:lnL>
                      <a:noFill/>
                    </a:lnL>
                    <a:lnR>
                      <a:noFill/>
                    </a:lnR>
                    <a:lnT>
                      <a:noFill/>
                    </a:lnT>
                    <a:lnB>
                      <a:noFill/>
                    </a:lnB>
                    <a:solidFill>
                      <a:srgbClr val="FFFFE0"/>
                    </a:solidFill>
                  </a:tcPr>
                </a:tc>
                <a:tc>
                  <a:txBody>
                    <a:bodyPr/>
                    <a:lstStyle/>
                    <a:p>
                      <a:pPr algn="ctr"/>
                      <a:r>
                        <a:rPr lang="pt-BR" sz="1200"/>
                        <a:t>45nm</a:t>
                      </a:r>
                    </a:p>
                  </a:txBody>
                  <a:tcPr marL="2021" marR="2021" marT="2246" marB="2246" anchor="ctr">
                    <a:lnL>
                      <a:noFill/>
                    </a:lnL>
                    <a:lnR>
                      <a:noFill/>
                    </a:lnR>
                    <a:lnT>
                      <a:noFill/>
                    </a:lnT>
                    <a:lnB>
                      <a:noFill/>
                    </a:lnB>
                    <a:solidFill>
                      <a:srgbClr val="FFFFE0"/>
                    </a:solidFill>
                  </a:tcPr>
                </a:tc>
                <a:tc>
                  <a:txBody>
                    <a:bodyPr/>
                    <a:lstStyle/>
                    <a:p>
                      <a:pPr algn="ctr"/>
                      <a:r>
                        <a:rPr lang="pt-BR" sz="1200" dirty="0"/>
                        <a:t>2,66 GHz</a:t>
                      </a:r>
                      <a:br>
                        <a:rPr lang="pt-BR" sz="1200" dirty="0"/>
                      </a:br>
                      <a:r>
                        <a:rPr lang="pt-BR" sz="1200" dirty="0"/>
                        <a:t>3,2 GHz</a:t>
                      </a:r>
                    </a:p>
                  </a:txBody>
                  <a:tcPr marL="2021" marR="2021" marT="2246" marB="2246" anchor="ctr">
                    <a:lnL>
                      <a:noFill/>
                    </a:lnL>
                    <a:lnR>
                      <a:noFill/>
                    </a:lnR>
                    <a:lnT>
                      <a:noFill/>
                    </a:lnT>
                    <a:lnB>
                      <a:noFill/>
                    </a:lnB>
                    <a:solidFill>
                      <a:srgbClr val="FFFFE0"/>
                    </a:solidFill>
                  </a:tcPr>
                </a:tc>
                <a:tc>
                  <a:txBody>
                    <a:bodyPr/>
                    <a:lstStyle/>
                    <a:p>
                      <a:pPr algn="ctr"/>
                      <a:r>
                        <a:rPr lang="pt-BR" sz="1200" dirty="0"/>
                        <a:t>64 bits</a:t>
                      </a:r>
                    </a:p>
                  </a:txBody>
                  <a:tcPr marL="2021" marR="2021" marT="2246" marB="2246" anchor="ctr">
                    <a:lnL>
                      <a:noFill/>
                    </a:lnL>
                    <a:lnR>
                      <a:noFill/>
                    </a:lnR>
                    <a:lnT>
                      <a:noFill/>
                    </a:lnT>
                    <a:lnB>
                      <a:noFill/>
                    </a:lnB>
                    <a:solidFill>
                      <a:srgbClr val="FFFFE0"/>
                    </a:solidFill>
                  </a:tcPr>
                </a:tc>
                <a:tc>
                  <a:txBody>
                    <a:bodyPr/>
                    <a:lstStyle/>
                    <a:p>
                      <a:pPr algn="ctr"/>
                      <a:r>
                        <a:rPr lang="pt-BR" sz="1200" dirty="0"/>
                        <a:t>76,000</a:t>
                      </a:r>
                    </a:p>
                  </a:txBody>
                  <a:tcPr marL="2021" marR="2021" marT="2246" marB="2246" anchor="ctr">
                    <a:lnL>
                      <a:noFill/>
                    </a:lnL>
                    <a:lnR>
                      <a:noFill/>
                    </a:lnR>
                    <a:lnT>
                      <a:noFill/>
                    </a:lnT>
                    <a:lnB>
                      <a:noFill/>
                    </a:lnB>
                    <a:solidFill>
                      <a:srgbClr val="FFFFE0"/>
                    </a:solidFill>
                  </a:tcPr>
                </a:tc>
              </a:tr>
            </a:tbl>
          </a:graphicData>
        </a:graphic>
      </p:graphicFrame>
    </p:spTree>
    <p:extLst>
      <p:ext uri="{BB962C8B-B14F-4D97-AF65-F5344CB8AC3E}">
        <p14:creationId xmlns:p14="http://schemas.microsoft.com/office/powerpoint/2010/main" val="40224930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107504" y="260648"/>
            <a:ext cx="6545875" cy="1138773"/>
          </a:xfrm>
          <a:prstGeom prst="rect">
            <a:avLst/>
          </a:prstGeom>
          <a:noFill/>
          <a:ln w="9525">
            <a:noFill/>
            <a:miter lim="800000"/>
            <a:headEnd/>
            <a:tailEnd/>
          </a:ln>
          <a:effectLst/>
        </p:spPr>
        <p:txBody>
          <a:bodyPr wrap="square">
            <a:spAutoFit/>
          </a:bodyPr>
          <a:lstStyle/>
          <a:p>
            <a:pPr algn="ctr">
              <a:spcBef>
                <a:spcPct val="50000"/>
              </a:spcBef>
              <a:defRPr/>
            </a:pPr>
            <a:r>
              <a:rPr lang="pt-BR" sz="3400" b="1" dirty="0">
                <a:solidFill>
                  <a:srgbClr val="008000"/>
                </a:solidFill>
                <a:effectLst>
                  <a:outerShdw blurRad="38100" dist="38100" dir="2700000" algn="tl">
                    <a:srgbClr val="C0C0C0"/>
                  </a:outerShdw>
                </a:effectLst>
              </a:rPr>
              <a:t>5. LINHA DE PROCESSADORES DA INTEL</a:t>
            </a:r>
          </a:p>
        </p:txBody>
      </p:sp>
      <p:pic>
        <p:nvPicPr>
          <p:cNvPr id="30724" name="Picture 2" descr="F:\Processadores\Processadores\intel_core_i7_right_s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2" y="1809665"/>
            <a:ext cx="4331313" cy="372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ixaDeTexto 25"/>
          <p:cNvSpPr txBox="1"/>
          <p:nvPr/>
        </p:nvSpPr>
        <p:spPr>
          <a:xfrm>
            <a:off x="4000500" y="5572125"/>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Core i7</a:t>
            </a:r>
          </a:p>
        </p:txBody>
      </p: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75246198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aixaDeTexto 30"/>
          <p:cNvSpPr txBox="1"/>
          <p:nvPr/>
        </p:nvSpPr>
        <p:spPr>
          <a:xfrm>
            <a:off x="7358063" y="5643563"/>
            <a:ext cx="2214562"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K6</a:t>
            </a:r>
          </a:p>
        </p:txBody>
      </p:sp>
      <p:sp>
        <p:nvSpPr>
          <p:cNvPr id="27" name="CaixaDeTexto 26"/>
          <p:cNvSpPr txBox="1"/>
          <p:nvPr/>
        </p:nvSpPr>
        <p:spPr>
          <a:xfrm>
            <a:off x="857250" y="3000375"/>
            <a:ext cx="2143125"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pt-BR" sz="2800" b="1" dirty="0">
                <a:solidFill>
                  <a:srgbClr val="FF0000"/>
                </a:solidFill>
                <a:effectLst>
                  <a:outerShdw blurRad="38100" dist="38100" dir="2700000" algn="tl">
                    <a:srgbClr val="000000">
                      <a:alpha val="43137"/>
                    </a:srgbClr>
                  </a:outerShdw>
                </a:effectLst>
              </a:rPr>
              <a:t>286A</a:t>
            </a:r>
          </a:p>
        </p:txBody>
      </p:sp>
      <p:pic>
        <p:nvPicPr>
          <p:cNvPr id="31748" name="Picture 6"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285070" y="85546"/>
            <a:ext cx="6215063" cy="1200329"/>
          </a:xfrm>
          <a:prstGeom prst="rect">
            <a:avLst/>
          </a:prstGeom>
          <a:noFill/>
          <a:ln w="9525">
            <a:noFill/>
            <a:miter lim="800000"/>
            <a:headEnd/>
            <a:tailEnd/>
          </a:ln>
          <a:effectLst/>
        </p:spPr>
        <p:txBody>
          <a:bodyPr wrap="square">
            <a:spAutoFit/>
          </a:bodyPr>
          <a:lstStyle/>
          <a:p>
            <a:pPr marL="342900" indent="-342900">
              <a:spcBef>
                <a:spcPct val="50000"/>
              </a:spcBef>
              <a:buFontTx/>
              <a:buAutoNum type="arabicPeriod" startAt="6"/>
              <a:defRPr/>
            </a:pPr>
            <a:r>
              <a:rPr lang="pt-BR" sz="3600" b="1" dirty="0">
                <a:solidFill>
                  <a:srgbClr val="008000"/>
                </a:solidFill>
                <a:effectLst>
                  <a:outerShdw blurRad="38100" dist="38100" dir="2700000" algn="tl">
                    <a:srgbClr val="C0C0C0"/>
                  </a:outerShdw>
                </a:effectLst>
              </a:rPr>
              <a:t> LINHA DE PROCESSADORES DA AMD</a:t>
            </a:r>
          </a:p>
        </p:txBody>
      </p:sp>
      <p:cxnSp>
        <p:nvCxnSpPr>
          <p:cNvPr id="8" name="Conector de seta reta 7"/>
          <p:cNvCxnSpPr/>
          <p:nvPr/>
        </p:nvCxnSpPr>
        <p:spPr>
          <a:xfrm>
            <a:off x="285750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0" name="Conector de seta reta 9"/>
          <p:cNvCxnSpPr/>
          <p:nvPr/>
        </p:nvCxnSpPr>
        <p:spPr>
          <a:xfrm>
            <a:off x="82867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1" name="Conector de seta reta 10"/>
          <p:cNvCxnSpPr/>
          <p:nvPr/>
        </p:nvCxnSpPr>
        <p:spPr>
          <a:xfrm>
            <a:off x="214313"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3" name="Conector de seta reta 12"/>
          <p:cNvCxnSpPr/>
          <p:nvPr/>
        </p:nvCxnSpPr>
        <p:spPr>
          <a:xfrm>
            <a:off x="3214688"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28" name="CaixaDeTexto 27"/>
          <p:cNvSpPr txBox="1"/>
          <p:nvPr/>
        </p:nvSpPr>
        <p:spPr>
          <a:xfrm>
            <a:off x="4000500" y="3071813"/>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386</a:t>
            </a:r>
          </a:p>
        </p:txBody>
      </p:sp>
      <p:sp>
        <p:nvSpPr>
          <p:cNvPr id="29" name="CaixaDeTexto 28"/>
          <p:cNvSpPr txBox="1"/>
          <p:nvPr/>
        </p:nvSpPr>
        <p:spPr>
          <a:xfrm>
            <a:off x="1571625" y="5500688"/>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586</a:t>
            </a:r>
          </a:p>
        </p:txBody>
      </p:sp>
      <p:sp>
        <p:nvSpPr>
          <p:cNvPr id="30" name="CaixaDeTexto 29"/>
          <p:cNvSpPr txBox="1"/>
          <p:nvPr/>
        </p:nvSpPr>
        <p:spPr>
          <a:xfrm>
            <a:off x="4572000" y="5643563"/>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K5</a:t>
            </a:r>
          </a:p>
        </p:txBody>
      </p:sp>
      <p:pic>
        <p:nvPicPr>
          <p:cNvPr id="31757" name="Picture 2" descr="F:\Processadores\AMD\28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285875"/>
            <a:ext cx="18796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3" descr="F:\Processadores\AMD\AMD_A80386DX-33_diff_pri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3313" y="1428750"/>
            <a:ext cx="16287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onector de seta reta 23"/>
          <p:cNvCxnSpPr/>
          <p:nvPr/>
        </p:nvCxnSpPr>
        <p:spPr>
          <a:xfrm>
            <a:off x="54292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31760" name="Picture 4" descr="F:\Processadores\AMD\AMD 486DX4-120 - hau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5063" y="1428750"/>
            <a:ext cx="187483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ixaDeTexto 24"/>
          <p:cNvSpPr txBox="1"/>
          <p:nvPr/>
        </p:nvSpPr>
        <p:spPr>
          <a:xfrm>
            <a:off x="6643688" y="3071813"/>
            <a:ext cx="2214562"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486</a:t>
            </a:r>
          </a:p>
        </p:txBody>
      </p:sp>
      <p:pic>
        <p:nvPicPr>
          <p:cNvPr id="31762" name="Picture 5" descr="F:\Processadores\AMD\586.jpg"/>
          <p:cNvPicPr>
            <a:picLocks noChangeAspect="1" noChangeArrowheads="1"/>
          </p:cNvPicPr>
          <p:nvPr/>
        </p:nvPicPr>
        <p:blipFill>
          <a:blip r:embed="rId7">
            <a:clrChange>
              <a:clrFrom>
                <a:srgbClr val="FBFBF9"/>
              </a:clrFrom>
              <a:clrTo>
                <a:srgbClr val="FBFBF9">
                  <a:alpha val="0"/>
                </a:srgbClr>
              </a:clrTo>
            </a:clrChange>
            <a:extLst>
              <a:ext uri="{28A0092B-C50C-407E-A947-70E740481C1C}">
                <a14:useLocalDpi xmlns:a14="http://schemas.microsoft.com/office/drawing/2010/main" val="0"/>
              </a:ext>
            </a:extLst>
          </a:blip>
          <a:srcRect/>
          <a:stretch>
            <a:fillRect/>
          </a:stretch>
        </p:blipFill>
        <p:spPr bwMode="auto">
          <a:xfrm>
            <a:off x="1000125" y="3571875"/>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6" descr="F:\Processadores\AMD\L_AMD-AMD-K5-PR133ABR (with heatspreader).jpg"/>
          <p:cNvPicPr>
            <a:picLocks noChangeAspect="1" noChangeArrowheads="1"/>
          </p:cNvPicPr>
          <p:nvPr/>
        </p:nvPicPr>
        <p:blipFill>
          <a:blip r:embed="rId8" cstate="print">
            <a:clrChange>
              <a:clrFrom>
                <a:srgbClr val="F8F9FB"/>
              </a:clrFrom>
              <a:clrTo>
                <a:srgbClr val="F8F9FB">
                  <a:alpha val="0"/>
                </a:srgbClr>
              </a:clrTo>
            </a:clrChange>
            <a:extLst>
              <a:ext uri="{28A0092B-C50C-407E-A947-70E740481C1C}">
                <a14:useLocalDpi xmlns:a14="http://schemas.microsoft.com/office/drawing/2010/main" val="0"/>
              </a:ext>
            </a:extLst>
          </a:blip>
          <a:srcRect/>
          <a:stretch>
            <a:fillRect/>
          </a:stretch>
        </p:blipFill>
        <p:spPr bwMode="auto">
          <a:xfrm>
            <a:off x="4000500" y="3786188"/>
            <a:ext cx="203517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Conector de seta reta 31"/>
          <p:cNvCxnSpPr/>
          <p:nvPr/>
        </p:nvCxnSpPr>
        <p:spPr>
          <a:xfrm>
            <a:off x="6215063" y="457200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31765" name="Picture 7" descr="F:\Processadores\AMD\L_AMD-AMD-K6-266ACZ (engineering samp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3786188"/>
            <a:ext cx="20193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65268862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ixaDeTexto 26"/>
          <p:cNvSpPr txBox="1"/>
          <p:nvPr/>
        </p:nvSpPr>
        <p:spPr>
          <a:xfrm>
            <a:off x="857250" y="3000375"/>
            <a:ext cx="2143125"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pt-BR" sz="2800" b="1" dirty="0">
                <a:solidFill>
                  <a:srgbClr val="FF0000"/>
                </a:solidFill>
                <a:effectLst>
                  <a:outerShdw blurRad="38100" dist="38100" dir="2700000" algn="tl">
                    <a:srgbClr val="000000">
                      <a:alpha val="43137"/>
                    </a:srgbClr>
                  </a:outerShdw>
                </a:effectLst>
              </a:rPr>
              <a:t>K6-2</a:t>
            </a:r>
          </a:p>
        </p:txBody>
      </p:sp>
      <p:pic>
        <p:nvPicPr>
          <p:cNvPr id="32771" name="Picture 6"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125412" y="85546"/>
            <a:ext cx="6035675" cy="1200329"/>
          </a:xfrm>
          <a:prstGeom prst="rect">
            <a:avLst/>
          </a:prstGeom>
          <a:noFill/>
          <a:ln w="9525">
            <a:noFill/>
            <a:miter lim="800000"/>
            <a:headEnd/>
            <a:tailEnd/>
          </a:ln>
          <a:effectLst/>
        </p:spPr>
        <p:txBody>
          <a:bodyPr wrap="square">
            <a:spAutoFit/>
          </a:bodyPr>
          <a:lstStyle/>
          <a:p>
            <a:pPr marL="342900" indent="-342900">
              <a:spcBef>
                <a:spcPct val="50000"/>
              </a:spcBef>
              <a:buFontTx/>
              <a:buAutoNum type="arabicPeriod" startAt="6"/>
              <a:defRPr/>
            </a:pPr>
            <a:r>
              <a:rPr lang="pt-BR" sz="3600" b="1" dirty="0">
                <a:solidFill>
                  <a:srgbClr val="008000"/>
                </a:solidFill>
                <a:effectLst>
                  <a:outerShdw blurRad="38100" dist="38100" dir="2700000" algn="tl">
                    <a:srgbClr val="C0C0C0"/>
                  </a:outerShdw>
                </a:effectLst>
              </a:rPr>
              <a:t> LINHA DE PROCESSADORES DA AMD</a:t>
            </a:r>
          </a:p>
        </p:txBody>
      </p:sp>
      <p:cxnSp>
        <p:nvCxnSpPr>
          <p:cNvPr id="8" name="Conector de seta reta 7"/>
          <p:cNvCxnSpPr/>
          <p:nvPr/>
        </p:nvCxnSpPr>
        <p:spPr>
          <a:xfrm>
            <a:off x="285750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0" name="Conector de seta reta 9"/>
          <p:cNvCxnSpPr/>
          <p:nvPr/>
        </p:nvCxnSpPr>
        <p:spPr>
          <a:xfrm>
            <a:off x="82867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1" name="Conector de seta reta 10"/>
          <p:cNvCxnSpPr/>
          <p:nvPr/>
        </p:nvCxnSpPr>
        <p:spPr>
          <a:xfrm>
            <a:off x="214313"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3" name="Conector de seta reta 12"/>
          <p:cNvCxnSpPr/>
          <p:nvPr/>
        </p:nvCxnSpPr>
        <p:spPr>
          <a:xfrm>
            <a:off x="3214688"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28" name="CaixaDeTexto 27"/>
          <p:cNvSpPr txBox="1"/>
          <p:nvPr/>
        </p:nvSpPr>
        <p:spPr>
          <a:xfrm>
            <a:off x="4000500" y="3071813"/>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K6-3</a:t>
            </a:r>
          </a:p>
        </p:txBody>
      </p:sp>
      <p:sp>
        <p:nvSpPr>
          <p:cNvPr id="29" name="CaixaDeTexto 28"/>
          <p:cNvSpPr txBox="1"/>
          <p:nvPr/>
        </p:nvSpPr>
        <p:spPr>
          <a:xfrm>
            <a:off x="1143000" y="5500688"/>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Sempron</a:t>
            </a:r>
          </a:p>
        </p:txBody>
      </p:sp>
      <p:sp>
        <p:nvSpPr>
          <p:cNvPr id="30" name="CaixaDeTexto 29"/>
          <p:cNvSpPr txBox="1"/>
          <p:nvPr/>
        </p:nvSpPr>
        <p:spPr>
          <a:xfrm>
            <a:off x="5286375" y="5572125"/>
            <a:ext cx="2214563"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K7 / Athlon</a:t>
            </a:r>
          </a:p>
        </p:txBody>
      </p:sp>
      <p:pic>
        <p:nvPicPr>
          <p:cNvPr id="32780" name="Picture 2" descr="F:\Processadores\AMD\286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1285875"/>
            <a:ext cx="179863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3" descr="F:\Processadores\AMD\AMD_A80386DX-33_diff_pri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13" y="1520825"/>
            <a:ext cx="16287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onector de seta reta 23"/>
          <p:cNvCxnSpPr/>
          <p:nvPr/>
        </p:nvCxnSpPr>
        <p:spPr>
          <a:xfrm>
            <a:off x="54292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32783" name="Picture 4" descr="F:\Processadores\AMD\AMD 486DX4-120 - hau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9825" y="1428750"/>
            <a:ext cx="186531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ixaDeTexto 24"/>
          <p:cNvSpPr txBox="1"/>
          <p:nvPr/>
        </p:nvSpPr>
        <p:spPr>
          <a:xfrm>
            <a:off x="6643688" y="3071813"/>
            <a:ext cx="2214562"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Duron</a:t>
            </a:r>
          </a:p>
        </p:txBody>
      </p:sp>
      <p:pic>
        <p:nvPicPr>
          <p:cNvPr id="32785" name="Picture 5" descr="F:\Processadores\AMD\58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125" y="3617913"/>
            <a:ext cx="1944688"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6" descr="F:\Processadores\AMD\L_AMD-AMD-K5-PR133ABR (with heatspreader).jpg"/>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00500" y="3924300"/>
            <a:ext cx="20351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7" descr="F:\Processadores\AMD\L_AMD-AMD-K6-266ACZ (engineering sampl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4102100"/>
            <a:ext cx="2019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Conector reto 21"/>
          <p:cNvCxnSpPr/>
          <p:nvPr/>
        </p:nvCxnSpPr>
        <p:spPr>
          <a:xfrm rot="5400000">
            <a:off x="6179344" y="4607719"/>
            <a:ext cx="500063" cy="14287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61806655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ixaDeTexto 26"/>
          <p:cNvSpPr txBox="1"/>
          <p:nvPr/>
        </p:nvSpPr>
        <p:spPr>
          <a:xfrm>
            <a:off x="428625" y="3000375"/>
            <a:ext cx="2143125"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pt-BR" sz="2800" b="1" dirty="0">
                <a:solidFill>
                  <a:srgbClr val="FF0000"/>
                </a:solidFill>
                <a:effectLst>
                  <a:outerShdw blurRad="38100" dist="38100" dir="2700000" algn="tl">
                    <a:srgbClr val="000000">
                      <a:alpha val="43137"/>
                    </a:srgbClr>
                  </a:outerShdw>
                </a:effectLst>
              </a:rPr>
              <a:t>Athlon 64</a:t>
            </a:r>
          </a:p>
        </p:txBody>
      </p:sp>
      <p:pic>
        <p:nvPicPr>
          <p:cNvPr id="33795" name="Picture 6"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214312" y="19050"/>
            <a:ext cx="6085879" cy="1200329"/>
          </a:xfrm>
          <a:prstGeom prst="rect">
            <a:avLst/>
          </a:prstGeom>
          <a:noFill/>
          <a:ln w="9525">
            <a:noFill/>
            <a:miter lim="800000"/>
            <a:headEnd/>
            <a:tailEnd/>
          </a:ln>
          <a:effectLst/>
        </p:spPr>
        <p:txBody>
          <a:bodyPr wrap="square">
            <a:spAutoFit/>
          </a:bodyPr>
          <a:lstStyle/>
          <a:p>
            <a:pPr marL="342900" indent="-342900">
              <a:spcBef>
                <a:spcPct val="50000"/>
              </a:spcBef>
              <a:buFontTx/>
              <a:buAutoNum type="arabicPeriod" startAt="6"/>
              <a:defRPr/>
            </a:pPr>
            <a:r>
              <a:rPr lang="pt-BR" sz="3600" b="1" dirty="0">
                <a:solidFill>
                  <a:srgbClr val="008000"/>
                </a:solidFill>
                <a:effectLst>
                  <a:outerShdw blurRad="38100" dist="38100" dir="2700000" algn="tl">
                    <a:srgbClr val="C0C0C0"/>
                  </a:outerShdw>
                </a:effectLst>
              </a:rPr>
              <a:t> LINHA DE PROCESSADORES DA AMD</a:t>
            </a:r>
          </a:p>
        </p:txBody>
      </p:sp>
      <p:cxnSp>
        <p:nvCxnSpPr>
          <p:cNvPr id="8" name="Conector de seta reta 7"/>
          <p:cNvCxnSpPr/>
          <p:nvPr/>
        </p:nvCxnSpPr>
        <p:spPr>
          <a:xfrm>
            <a:off x="285750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0" name="Conector de seta reta 9"/>
          <p:cNvCxnSpPr/>
          <p:nvPr/>
        </p:nvCxnSpPr>
        <p:spPr>
          <a:xfrm>
            <a:off x="8572500" y="2143125"/>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1" name="Conector de seta reta 10"/>
          <p:cNvCxnSpPr/>
          <p:nvPr/>
        </p:nvCxnSpPr>
        <p:spPr>
          <a:xfrm>
            <a:off x="214313" y="4286250"/>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28" name="CaixaDeTexto 27"/>
          <p:cNvSpPr txBox="1"/>
          <p:nvPr/>
        </p:nvSpPr>
        <p:spPr>
          <a:xfrm>
            <a:off x="3143250" y="3071813"/>
            <a:ext cx="2428875"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Athlon 64 X2</a:t>
            </a:r>
          </a:p>
        </p:txBody>
      </p:sp>
      <p:sp>
        <p:nvSpPr>
          <p:cNvPr id="29" name="CaixaDeTexto 28"/>
          <p:cNvSpPr txBox="1"/>
          <p:nvPr/>
        </p:nvSpPr>
        <p:spPr>
          <a:xfrm>
            <a:off x="857250" y="5500688"/>
            <a:ext cx="2428875"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Turion 64 X2</a:t>
            </a:r>
          </a:p>
        </p:txBody>
      </p:sp>
      <p:pic>
        <p:nvPicPr>
          <p:cNvPr id="33802" name="Picture 2" descr="F:\Processadores\AMD\286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1366838"/>
            <a:ext cx="1798638"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3" descr="F:\Processadores\AMD\AMD_A80386DX-33_diff_pri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438" y="1311275"/>
            <a:ext cx="1700212"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onector de seta reta 23"/>
          <p:cNvCxnSpPr/>
          <p:nvPr/>
        </p:nvCxnSpPr>
        <p:spPr>
          <a:xfrm>
            <a:off x="5429250" y="2071688"/>
            <a:ext cx="57150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pic>
        <p:nvPicPr>
          <p:cNvPr id="33805" name="Picture 4" descr="F:\Processadores\AMD\AMD 486DX4-120 - hau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9825" y="1579563"/>
            <a:ext cx="221138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ixaDeTexto 24"/>
          <p:cNvSpPr txBox="1"/>
          <p:nvPr/>
        </p:nvSpPr>
        <p:spPr>
          <a:xfrm>
            <a:off x="6643688" y="3071813"/>
            <a:ext cx="2214562" cy="523875"/>
          </a:xfrm>
          <a:prstGeom prst="rect">
            <a:avLst/>
          </a:prstGeom>
          <a:noFill/>
        </p:spPr>
        <p:txBody>
          <a:bodyPr>
            <a:spAutoFit/>
          </a:bodyPr>
          <a:lstStyle/>
          <a:p>
            <a:pPr>
              <a:defRPr/>
            </a:pPr>
            <a:r>
              <a:rPr lang="pt-BR" sz="2800" b="1" dirty="0">
                <a:solidFill>
                  <a:srgbClr val="FF0000"/>
                </a:solidFill>
                <a:effectLst>
                  <a:outerShdw blurRad="38100" dist="38100" dir="2700000" algn="tl">
                    <a:srgbClr val="000000">
                      <a:alpha val="43137"/>
                    </a:srgbClr>
                  </a:outerShdw>
                </a:effectLst>
              </a:rPr>
              <a:t>Turion 64</a:t>
            </a:r>
          </a:p>
        </p:txBody>
      </p:sp>
      <p:pic>
        <p:nvPicPr>
          <p:cNvPr id="33807" name="Picture 5" descr="F:\Processadores\AMD\586.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125" y="3768725"/>
            <a:ext cx="194468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ixaDeTexto 15"/>
          <p:cNvSpPr txBox="1"/>
          <p:nvPr/>
        </p:nvSpPr>
        <p:spPr>
          <a:xfrm>
            <a:off x="6715125" y="5643563"/>
            <a:ext cx="2428875" cy="523875"/>
          </a:xfrm>
          <a:prstGeom prst="rect">
            <a:avLst/>
          </a:prstGeom>
          <a:noFill/>
        </p:spPr>
        <p:txBody>
          <a:bodyPr>
            <a:spAutoFit/>
          </a:bodyPr>
          <a:lstStyle/>
          <a:p>
            <a:pPr>
              <a:defRPr/>
            </a:pPr>
            <a:r>
              <a:rPr lang="pt-BR" sz="2800" b="1" dirty="0" err="1">
                <a:solidFill>
                  <a:srgbClr val="FF0000"/>
                </a:solidFill>
                <a:effectLst>
                  <a:outerShdw blurRad="38100" dist="38100" dir="2700000" algn="tl">
                    <a:srgbClr val="000000">
                      <a:alpha val="43137"/>
                    </a:srgbClr>
                  </a:outerShdw>
                </a:effectLst>
              </a:rPr>
              <a:t>Opteron</a:t>
            </a:r>
            <a:endParaRPr lang="pt-BR" sz="2800" b="1" dirty="0">
              <a:solidFill>
                <a:srgbClr val="FF0000"/>
              </a:solidFill>
              <a:effectLst>
                <a:outerShdw blurRad="38100" dist="38100" dir="2700000" algn="tl">
                  <a:srgbClr val="000000">
                    <a:alpha val="43137"/>
                  </a:srgbClr>
                </a:outerShdw>
              </a:effectLst>
            </a:endParaRPr>
          </a:p>
        </p:txBody>
      </p:sp>
      <p:pic>
        <p:nvPicPr>
          <p:cNvPr id="33809" name="Picture 5" descr="F:\Processadores\AMD\58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7813" y="4071938"/>
            <a:ext cx="154781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0" name="CaixaDeTexto 25"/>
          <p:cNvSpPr txBox="1">
            <a:spLocks noChangeArrowheads="1"/>
          </p:cNvSpPr>
          <p:nvPr/>
        </p:nvSpPr>
        <p:spPr bwMode="auto">
          <a:xfrm>
            <a:off x="6500813" y="5357813"/>
            <a:ext cx="357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5400">
                <a:solidFill>
                  <a:srgbClr val="FF0000"/>
                </a:solidFill>
              </a:rPr>
              <a:t>*</a:t>
            </a:r>
          </a:p>
        </p:txBody>
      </p: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7297660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p:txBody>
          <a:bodyPr/>
          <a:lstStyle/>
          <a:p>
            <a:pPr eaLnBrk="1" hangingPunct="1"/>
            <a:r>
              <a:rPr lang="pt-BR" b="1" dirty="0" smtClean="0"/>
              <a:t>PROCESSADOR</a:t>
            </a:r>
          </a:p>
        </p:txBody>
      </p:sp>
      <p:sp>
        <p:nvSpPr>
          <p:cNvPr id="2" name="Espaço Reservado para Conteúdo 1"/>
          <p:cNvSpPr>
            <a:spLocks noGrp="1"/>
          </p:cNvSpPr>
          <p:nvPr>
            <p:ph idx="1"/>
          </p:nvPr>
        </p:nvSpPr>
        <p:spPr/>
        <p:txBody>
          <a:bodyPr/>
          <a:lstStyle/>
          <a:p>
            <a:endParaRPr lang="pt-BR"/>
          </a:p>
        </p:txBody>
      </p:sp>
      <p:sp>
        <p:nvSpPr>
          <p:cNvPr id="5" name="Retângulo 3"/>
          <p:cNvSpPr>
            <a:spLocks noChangeArrowheads="1"/>
          </p:cNvSpPr>
          <p:nvPr/>
        </p:nvSpPr>
        <p:spPr bwMode="auto">
          <a:xfrm>
            <a:off x="2987824" y="1586593"/>
            <a:ext cx="2284413" cy="400050"/>
          </a:xfrm>
          <a:prstGeom prst="rect">
            <a:avLst/>
          </a:prstGeom>
          <a:noFill/>
          <a:ln w="9525">
            <a:noFill/>
            <a:miter lim="800000"/>
            <a:headEnd/>
            <a:tailEnd/>
          </a:ln>
        </p:spPr>
        <p:txBody>
          <a:bodyPr>
            <a:spAutoFit/>
          </a:bodyPr>
          <a:lstStyle/>
          <a:p>
            <a:pPr algn="ctr">
              <a:defRPr/>
            </a:pPr>
            <a:r>
              <a:rPr lang="pt-BR" sz="2000" b="1" dirty="0">
                <a:solidFill>
                  <a:schemeClr val="bg1">
                    <a:lumMod val="50000"/>
                  </a:schemeClr>
                </a:solidFill>
                <a:latin typeface="Calibri" pitchFamily="34" charset="0"/>
              </a:rPr>
              <a:t>Novas tecnologias</a:t>
            </a:r>
            <a:endParaRPr lang="pt-BR" sz="2000" dirty="0">
              <a:solidFill>
                <a:schemeClr val="bg1">
                  <a:lumMod val="50000"/>
                </a:schemeClr>
              </a:solidFill>
              <a:latin typeface="Calibri" pitchFamily="34" charset="0"/>
            </a:endParaRPr>
          </a:p>
        </p:txBody>
      </p:sp>
      <p:sp>
        <p:nvSpPr>
          <p:cNvPr id="16388" name="Retângulo 5"/>
          <p:cNvSpPr>
            <a:spLocks noChangeArrowheads="1"/>
          </p:cNvSpPr>
          <p:nvPr/>
        </p:nvSpPr>
        <p:spPr bwMode="auto">
          <a:xfrm>
            <a:off x="428625" y="6143625"/>
            <a:ext cx="8358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b="1"/>
              <a:t>Processadores com dois ou mais núcleos</a:t>
            </a:r>
          </a:p>
        </p:txBody>
      </p:sp>
      <p:pic>
        <p:nvPicPr>
          <p:cNvPr id="16389" name="Picture 2" descr="Intel Core 2 Extreme Quad-C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20888"/>
            <a:ext cx="4143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descr="http://colunistas.ig.com.br/tecnologia/files/2008/11/intel_core_i7_right_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978" y="1986643"/>
            <a:ext cx="3643313"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Imagem 5" descr="Logo IFRN - Zona Nor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2152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Novos processadores</a:t>
            </a:r>
            <a:endParaRPr lang="pt-BR" dirty="0"/>
          </a:p>
        </p:txBody>
      </p:sp>
      <p:sp>
        <p:nvSpPr>
          <p:cNvPr id="3" name="Espaço Reservado para Conteúdo 2"/>
          <p:cNvSpPr>
            <a:spLocks noGrp="1"/>
          </p:cNvSpPr>
          <p:nvPr>
            <p:ph idx="1"/>
          </p:nvPr>
        </p:nvSpPr>
        <p:spPr/>
        <p:txBody>
          <a:bodyPr/>
          <a:lstStyle/>
          <a:p>
            <a:pPr algn="just"/>
            <a:r>
              <a:rPr lang="pt-BR" sz="2800" dirty="0"/>
              <a:t>A primeira geração de processadores duais consiste no AMD Athlon 64 X2 e nos processadores </a:t>
            </a:r>
            <a:r>
              <a:rPr lang="pt-BR" sz="2800" dirty="0" smtClean="0"/>
              <a:t>Intel Pentium </a:t>
            </a:r>
            <a:r>
              <a:rPr lang="pt-BR" sz="2800" dirty="0"/>
              <a:t>D e Pentium Extreme </a:t>
            </a:r>
            <a:r>
              <a:rPr lang="pt-BR" sz="2800" dirty="0" err="1"/>
              <a:t>Edition</a:t>
            </a:r>
            <a:r>
              <a:rPr lang="pt-BR" sz="2800" dirty="0"/>
              <a:t>. </a:t>
            </a:r>
            <a:endParaRPr lang="pt-BR" sz="2800" dirty="0" smtClean="0"/>
          </a:p>
          <a:p>
            <a:pPr algn="just"/>
            <a:r>
              <a:rPr lang="pt-BR" sz="2800" dirty="0" smtClean="0"/>
              <a:t>O </a:t>
            </a:r>
            <a:r>
              <a:rPr lang="pt-BR" sz="2800" dirty="0"/>
              <a:t>Athlon 64 X2 é formado por uma pastilha dupla de silício, </a:t>
            </a:r>
            <a:r>
              <a:rPr lang="pt-BR" sz="2800" dirty="0" smtClean="0"/>
              <a:t>contendo dois </a:t>
            </a:r>
            <a:r>
              <a:rPr lang="pt-BR" sz="2800" dirty="0"/>
              <a:t>núcleos de Athlon 64</a:t>
            </a:r>
            <a:r>
              <a:rPr lang="pt-BR" sz="2800" dirty="0" smtClean="0"/>
              <a:t>.</a:t>
            </a:r>
          </a:p>
          <a:p>
            <a:pPr algn="just"/>
            <a:r>
              <a:rPr lang="pt-BR" sz="2800" dirty="0" smtClean="0"/>
              <a:t> </a:t>
            </a:r>
            <a:r>
              <a:rPr lang="pt-BR" sz="2800" dirty="0"/>
              <a:t>Processadores Pentium D e Pentium Extreme </a:t>
            </a:r>
            <a:r>
              <a:rPr lang="pt-BR" sz="2800" dirty="0" err="1"/>
              <a:t>Edition</a:t>
            </a:r>
            <a:r>
              <a:rPr lang="pt-BR" sz="2800" dirty="0"/>
              <a:t> são formados com a </a:t>
            </a:r>
            <a:r>
              <a:rPr lang="pt-BR" sz="2800" dirty="0" smtClean="0"/>
              <a:t>montagem </a:t>
            </a:r>
            <a:r>
              <a:rPr lang="pt-BR" sz="2800" dirty="0"/>
              <a:t>de dois processadores Pentium 4 no mesmo encapsulamento.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138</a:t>
            </a:fld>
            <a:endParaRPr lang="en-US" dirty="0">
              <a:solidFill>
                <a:prstClr val="white"/>
              </a:solidFill>
            </a:endParaRPr>
          </a:p>
        </p:txBody>
      </p:sp>
    </p:spTree>
    <p:extLst>
      <p:ext uri="{BB962C8B-B14F-4D97-AF65-F5344CB8AC3E}">
        <p14:creationId xmlns:p14="http://schemas.microsoft.com/office/powerpoint/2010/main" val="34059553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Novos processadores</a:t>
            </a:r>
          </a:p>
        </p:txBody>
      </p:sp>
      <p:sp>
        <p:nvSpPr>
          <p:cNvPr id="3" name="Espaço Reservado para Conteúdo 2"/>
          <p:cNvSpPr>
            <a:spLocks noGrp="1"/>
          </p:cNvSpPr>
          <p:nvPr>
            <p:ph idx="1"/>
          </p:nvPr>
        </p:nvSpPr>
        <p:spPr/>
        <p:txBody>
          <a:bodyPr/>
          <a:lstStyle/>
          <a:p>
            <a:pPr algn="just"/>
            <a:r>
              <a:rPr lang="pt-BR" dirty="0"/>
              <a:t>A principal diferença entre esses dois modelos da Intel é a tecnologia HT, presente no Pentium Extreme </a:t>
            </a:r>
            <a:r>
              <a:rPr lang="pt-BR" dirty="0" err="1"/>
              <a:t>Edition</a:t>
            </a:r>
            <a:r>
              <a:rPr lang="pt-BR" dirty="0"/>
              <a:t> e ausente no Pentium D. </a:t>
            </a:r>
            <a:endParaRPr lang="pt-BR" dirty="0" smtClean="0"/>
          </a:p>
          <a:p>
            <a:pPr algn="just"/>
            <a:r>
              <a:rPr lang="pt-BR" dirty="0"/>
              <a:t>As novas gerações de processadores Intel e AMD incluem modelos de dois e de quatro núcleos (dual core </a:t>
            </a:r>
            <a:r>
              <a:rPr lang="pt-BR" dirty="0" smtClean="0"/>
              <a:t>e </a:t>
            </a:r>
            <a:r>
              <a:rPr lang="pt-BR" dirty="0" err="1" smtClean="0"/>
              <a:t>quad</a:t>
            </a:r>
            <a:r>
              <a:rPr lang="pt-BR" dirty="0" smtClean="0"/>
              <a:t> </a:t>
            </a:r>
            <a:r>
              <a:rPr lang="pt-BR" dirty="0"/>
              <a:t>core).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139</a:t>
            </a:fld>
            <a:endParaRPr lang="en-US" dirty="0">
              <a:solidFill>
                <a:prstClr val="white"/>
              </a:solidFill>
            </a:endParaRPr>
          </a:p>
        </p:txBody>
      </p:sp>
    </p:spTree>
    <p:extLst>
      <p:ext uri="{BB962C8B-B14F-4D97-AF65-F5344CB8AC3E}">
        <p14:creationId xmlns:p14="http://schemas.microsoft.com/office/powerpoint/2010/main" val="2158856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DDR</a:t>
            </a:r>
            <a:endParaRPr lang="pt-BR" dirty="0"/>
          </a:p>
        </p:txBody>
      </p:sp>
      <p:sp>
        <p:nvSpPr>
          <p:cNvPr id="3" name="Espaço Reservado para Conteúdo 2"/>
          <p:cNvSpPr>
            <a:spLocks noGrp="1"/>
          </p:cNvSpPr>
          <p:nvPr>
            <p:ph idx="1"/>
          </p:nvPr>
        </p:nvSpPr>
        <p:spPr/>
        <p:txBody>
          <a:bodyPr/>
          <a:lstStyle/>
          <a:p>
            <a:r>
              <a:rPr lang="pt-BR" dirty="0"/>
              <a:t>Tipo de memória, atualmente, nas memórias mais recentes existem o DDR, DDR2 e DDR3, sendo </a:t>
            </a:r>
            <a:r>
              <a:rPr lang="pt-BR" dirty="0" smtClean="0"/>
              <a:t>o ultimo </a:t>
            </a:r>
            <a:r>
              <a:rPr lang="pt-BR" dirty="0"/>
              <a:t>tipo, o mais recente, portanto o mais rápido.</a:t>
            </a:r>
          </a:p>
          <a:p>
            <a:r>
              <a:rPr lang="pt-BR" dirty="0" smtClean="0"/>
              <a:t>A </a:t>
            </a:r>
            <a:r>
              <a:rPr lang="pt-BR" dirty="0"/>
              <a:t>capacidade é o tamanho de armazenamento que a memória pode ter, atualmente: 512MB, 1Gb, </a:t>
            </a:r>
            <a:r>
              <a:rPr lang="pt-BR" dirty="0" smtClean="0"/>
              <a:t>2Gb, 4GB </a:t>
            </a:r>
            <a:r>
              <a:rPr lang="pt-BR" dirty="0"/>
              <a:t>e 8Gb.</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a:t>
            </a:fld>
            <a:endParaRPr lang="en-US" dirty="0">
              <a:solidFill>
                <a:prstClr val="white"/>
              </a:solidFill>
            </a:endParaRPr>
          </a:p>
        </p:txBody>
      </p:sp>
    </p:spTree>
    <p:extLst>
      <p:ext uri="{BB962C8B-B14F-4D97-AF65-F5344CB8AC3E}">
        <p14:creationId xmlns:p14="http://schemas.microsoft.com/office/powerpoint/2010/main" val="24684705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Novos processadores</a:t>
            </a:r>
          </a:p>
        </p:txBody>
      </p:sp>
      <p:sp>
        <p:nvSpPr>
          <p:cNvPr id="3" name="Espaço Reservado para Conteúdo 2"/>
          <p:cNvSpPr>
            <a:spLocks noGrp="1"/>
          </p:cNvSpPr>
          <p:nvPr>
            <p:ph idx="1"/>
          </p:nvPr>
        </p:nvSpPr>
        <p:spPr/>
        <p:txBody>
          <a:bodyPr/>
          <a:lstStyle/>
          <a:p>
            <a:pPr algn="just"/>
            <a:r>
              <a:rPr lang="pt-BR" dirty="0"/>
              <a:t>Os modelos da Intel para Desktop são:</a:t>
            </a:r>
          </a:p>
          <a:p>
            <a:pPr algn="just"/>
            <a:r>
              <a:rPr lang="pt-BR" dirty="0"/>
              <a:t> Core 2 Duo</a:t>
            </a:r>
          </a:p>
          <a:p>
            <a:pPr algn="just"/>
            <a:r>
              <a:rPr lang="pt-BR" dirty="0"/>
              <a:t> Core 2 </a:t>
            </a:r>
            <a:r>
              <a:rPr lang="pt-BR" dirty="0" err="1"/>
              <a:t>Quad</a:t>
            </a:r>
            <a:endParaRPr lang="pt-BR" dirty="0"/>
          </a:p>
          <a:p>
            <a:pPr algn="just"/>
            <a:r>
              <a:rPr lang="pt-BR" dirty="0"/>
              <a:t> Core 2 Extreme</a:t>
            </a:r>
          </a:p>
          <a:p>
            <a:pPr algn="just"/>
            <a:r>
              <a:rPr lang="pt-BR" dirty="0"/>
              <a:t> Pentium Dual </a:t>
            </a:r>
            <a:r>
              <a:rPr lang="pt-BR" dirty="0" smtClean="0"/>
              <a:t>Core</a:t>
            </a:r>
            <a:endParaRPr lang="pt-BR" dirty="0"/>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140</a:t>
            </a:fld>
            <a:endParaRPr lang="en-US" dirty="0">
              <a:solidFill>
                <a:prstClr val="white"/>
              </a:solidFill>
            </a:endParaRPr>
          </a:p>
        </p:txBody>
      </p:sp>
    </p:spTree>
    <p:extLst>
      <p:ext uri="{BB962C8B-B14F-4D97-AF65-F5344CB8AC3E}">
        <p14:creationId xmlns:p14="http://schemas.microsoft.com/office/powerpoint/2010/main" val="89985651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Novos processadores</a:t>
            </a:r>
          </a:p>
        </p:txBody>
      </p:sp>
      <p:sp>
        <p:nvSpPr>
          <p:cNvPr id="3" name="Espaço Reservado para Conteúdo 2"/>
          <p:cNvSpPr>
            <a:spLocks noGrp="1"/>
          </p:cNvSpPr>
          <p:nvPr>
            <p:ph idx="1"/>
          </p:nvPr>
        </p:nvSpPr>
        <p:spPr/>
        <p:txBody>
          <a:bodyPr>
            <a:normAutofit lnSpcReduction="10000"/>
          </a:bodyPr>
          <a:lstStyle/>
          <a:p>
            <a:pPr algn="just"/>
            <a:r>
              <a:rPr lang="pt-BR" sz="2800" dirty="0"/>
              <a:t>O principal processador desta geração é o Core 2 Duo, e dele derivam os demais modelos. </a:t>
            </a:r>
            <a:r>
              <a:rPr lang="pt-BR" sz="2800" dirty="0" smtClean="0"/>
              <a:t>Por exemplo</a:t>
            </a:r>
            <a:r>
              <a:rPr lang="pt-BR" sz="2800" dirty="0"/>
              <a:t>, o Pentium Dual Core e o Celeron Dual Core são versões simplificadas, contando com cache </a:t>
            </a:r>
            <a:r>
              <a:rPr lang="pt-BR" sz="2800" dirty="0" smtClean="0"/>
              <a:t>L2menor</a:t>
            </a:r>
            <a:r>
              <a:rPr lang="pt-BR" sz="2800" dirty="0"/>
              <a:t>, </a:t>
            </a:r>
            <a:r>
              <a:rPr lang="pt-BR" sz="2800" dirty="0" err="1"/>
              <a:t>clocks</a:t>
            </a:r>
            <a:r>
              <a:rPr lang="pt-BR" sz="2800" dirty="0"/>
              <a:t> menores e com alguns recursos desativados, como a virtualização. Processadores Core </a:t>
            </a:r>
            <a:r>
              <a:rPr lang="pt-BR" sz="2800" dirty="0" smtClean="0"/>
              <a:t>2 </a:t>
            </a:r>
            <a:r>
              <a:rPr lang="pt-BR" sz="2800" dirty="0" err="1" smtClean="0"/>
              <a:t>Quad</a:t>
            </a:r>
            <a:r>
              <a:rPr lang="pt-BR" sz="2800" dirty="0" smtClean="0"/>
              <a:t> </a:t>
            </a:r>
            <a:r>
              <a:rPr lang="pt-BR" sz="2800" dirty="0"/>
              <a:t>são sempre de quatro núcleos, formados pela montagem de duas pastilhas de Core 2 Duo em um </a:t>
            </a:r>
            <a:r>
              <a:rPr lang="pt-BR" sz="2800" dirty="0" smtClean="0"/>
              <a:t>só encapsulamento</a:t>
            </a:r>
            <a:r>
              <a:rPr lang="pt-BR" sz="2800" dirty="0"/>
              <a:t>. Já os processadores Core 2 Extreme podem ser de dois ou quatro núcleos.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141</a:t>
            </a:fld>
            <a:endParaRPr lang="en-US" dirty="0">
              <a:solidFill>
                <a:prstClr val="white"/>
              </a:solidFill>
            </a:endParaRPr>
          </a:p>
        </p:txBody>
      </p:sp>
    </p:spTree>
    <p:extLst>
      <p:ext uri="{BB962C8B-B14F-4D97-AF65-F5344CB8AC3E}">
        <p14:creationId xmlns:p14="http://schemas.microsoft.com/office/powerpoint/2010/main" val="327765778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Novos processadores</a:t>
            </a:r>
            <a:endParaRPr lang="pt-BR" dirty="0"/>
          </a:p>
        </p:txBody>
      </p:sp>
      <p:sp>
        <p:nvSpPr>
          <p:cNvPr id="3" name="Espaço Reservado para Conteúdo 2"/>
          <p:cNvSpPr>
            <a:spLocks noGrp="1"/>
          </p:cNvSpPr>
          <p:nvPr>
            <p:ph idx="1"/>
          </p:nvPr>
        </p:nvSpPr>
        <p:spPr/>
        <p:txBody>
          <a:bodyPr/>
          <a:lstStyle/>
          <a:p>
            <a:pPr algn="just"/>
            <a:r>
              <a:rPr lang="pt-BR" dirty="0" smtClean="0"/>
              <a:t>Processadores </a:t>
            </a:r>
            <a:r>
              <a:rPr lang="pt-BR" dirty="0"/>
              <a:t>da Intel e da AMD têm agora 6 núcleos. A AMD usa oficialmente o </a:t>
            </a:r>
            <a:r>
              <a:rPr lang="pt-BR" dirty="0" err="1" smtClean="0"/>
              <a:t>termo“six</a:t>
            </a:r>
            <a:r>
              <a:rPr lang="pt-BR" dirty="0" smtClean="0"/>
              <a:t>-core</a:t>
            </a:r>
            <a:r>
              <a:rPr lang="pt-BR" dirty="0"/>
              <a:t>”, mas é comum encontrar entre </a:t>
            </a:r>
            <a:r>
              <a:rPr lang="pt-BR" dirty="0" smtClean="0"/>
              <a:t>os usuários</a:t>
            </a:r>
            <a:r>
              <a:rPr lang="pt-BR" dirty="0"/>
              <a:t>, referências como “</a:t>
            </a:r>
            <a:r>
              <a:rPr lang="pt-BR" dirty="0" err="1"/>
              <a:t>hexacore</a:t>
            </a:r>
            <a:r>
              <a:rPr lang="pt-BR" dirty="0"/>
              <a:t>” ou “</a:t>
            </a:r>
            <a:r>
              <a:rPr lang="pt-BR" dirty="0" err="1"/>
              <a:t>hex</a:t>
            </a:r>
            <a:r>
              <a:rPr lang="pt-BR" dirty="0"/>
              <a:t>-core”, todas </a:t>
            </a:r>
            <a:r>
              <a:rPr lang="pt-BR" dirty="0" smtClean="0"/>
              <a:t>são aceitas.</a:t>
            </a:r>
          </a:p>
          <a:p>
            <a:pPr algn="just"/>
            <a:r>
              <a:rPr lang="pt-BR" dirty="0" smtClean="0"/>
              <a:t> </a:t>
            </a:r>
            <a:r>
              <a:rPr lang="pt-BR" dirty="0"/>
              <a:t>Antes dos novos processadores, o modelo mais avançado da AMD era o </a:t>
            </a:r>
            <a:r>
              <a:rPr lang="pt-BR" dirty="0" err="1"/>
              <a:t>Phenom</a:t>
            </a:r>
            <a:r>
              <a:rPr lang="pt-BR" dirty="0"/>
              <a:t> II X4 modelo 965, </a:t>
            </a:r>
            <a:r>
              <a:rPr lang="pt-BR" dirty="0" smtClean="0"/>
              <a:t>de </a:t>
            </a:r>
            <a:r>
              <a:rPr lang="pt-BR" dirty="0"/>
              <a:t>3,4 GHz.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dirty="0"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142</a:t>
            </a:fld>
            <a:endParaRPr lang="en-US" dirty="0">
              <a:solidFill>
                <a:prstClr val="white"/>
              </a:solidFill>
            </a:endParaRPr>
          </a:p>
        </p:txBody>
      </p:sp>
    </p:spTree>
    <p:extLst>
      <p:ext uri="{BB962C8B-B14F-4D97-AF65-F5344CB8AC3E}">
        <p14:creationId xmlns:p14="http://schemas.microsoft.com/office/powerpoint/2010/main" val="281214200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lstStyle/>
          <a:p>
            <a:r>
              <a:rPr lang="pt-BR" dirty="0" smtClean="0"/>
              <a:t>Novos processadores</a:t>
            </a:r>
            <a:endParaRPr lang="pt-BR" dirty="0"/>
          </a:p>
        </p:txBody>
      </p:sp>
      <p:sp>
        <p:nvSpPr>
          <p:cNvPr id="3" name="Espaço Reservado para Conteúdo 2"/>
          <p:cNvSpPr>
            <a:spLocks noGrp="1"/>
          </p:cNvSpPr>
          <p:nvPr>
            <p:ph idx="1"/>
          </p:nvPr>
        </p:nvSpPr>
        <p:spPr/>
        <p:txBody>
          <a:bodyPr/>
          <a:lstStyle/>
          <a:p>
            <a:pPr algn="just"/>
            <a:r>
              <a:rPr lang="pt-BR" dirty="0"/>
              <a:t>Os novos modelos de 6 núcleos são oferecidos com as velocidades de 2.8 e 3.2 GHz, e </a:t>
            </a:r>
            <a:r>
              <a:rPr lang="pt-BR" dirty="0" smtClean="0"/>
              <a:t>trazem uma </a:t>
            </a:r>
            <a:r>
              <a:rPr lang="pt-BR" dirty="0"/>
              <a:t>novidade, o recurso “Turbo Core”, em resposta ao Turbo </a:t>
            </a:r>
            <a:r>
              <a:rPr lang="pt-BR" dirty="0" err="1"/>
              <a:t>Boost</a:t>
            </a:r>
            <a:r>
              <a:rPr lang="pt-BR" dirty="0"/>
              <a:t> da Intel.</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143</a:t>
            </a:fld>
            <a:endParaRPr lang="en-US" dirty="0">
              <a:solidFill>
                <a:prstClr val="white"/>
              </a:solidFill>
            </a:endParaRPr>
          </a:p>
        </p:txBody>
      </p:sp>
    </p:spTree>
    <p:extLst>
      <p:ext uri="{BB962C8B-B14F-4D97-AF65-F5344CB8AC3E}">
        <p14:creationId xmlns:p14="http://schemas.microsoft.com/office/powerpoint/2010/main" val="21532054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Phenom</a:t>
            </a:r>
            <a:endParaRPr lang="pt-BR" dirty="0"/>
          </a:p>
        </p:txBody>
      </p:sp>
      <p:sp>
        <p:nvSpPr>
          <p:cNvPr id="3" name="Espaço Reservado para Conteúdo 2"/>
          <p:cNvSpPr>
            <a:spLocks noGrp="1"/>
          </p:cNvSpPr>
          <p:nvPr>
            <p:ph idx="1"/>
          </p:nvPr>
        </p:nvSpPr>
        <p:spPr/>
        <p:txBody>
          <a:bodyPr/>
          <a:lstStyle/>
          <a:p>
            <a:pPr algn="just"/>
            <a:r>
              <a:rPr lang="pt-BR" sz="2800" dirty="0"/>
              <a:t>Processadores </a:t>
            </a:r>
            <a:r>
              <a:rPr lang="pt-BR" sz="2800" dirty="0" err="1"/>
              <a:t>Phenom</a:t>
            </a:r>
            <a:r>
              <a:rPr lang="pt-BR" sz="2800" dirty="0"/>
              <a:t> são baseados na arquitetura K10. A primeira versão do seu núcleo é </a:t>
            </a:r>
            <a:r>
              <a:rPr lang="pt-BR" sz="2800" dirty="0" smtClean="0"/>
              <a:t>chamada Barcelona</a:t>
            </a:r>
            <a:r>
              <a:rPr lang="pt-BR" sz="2800" dirty="0"/>
              <a:t>. São quatro núcleos em um único die. Cada núcleo tem 128 </a:t>
            </a:r>
            <a:r>
              <a:rPr lang="pt-BR" sz="2800" dirty="0" err="1"/>
              <a:t>kB</a:t>
            </a:r>
            <a:r>
              <a:rPr lang="pt-BR" sz="2800" dirty="0"/>
              <a:t> de cache L1 e 512 </a:t>
            </a:r>
            <a:r>
              <a:rPr lang="pt-BR" sz="2800" dirty="0" err="1"/>
              <a:t>kB</a:t>
            </a:r>
            <a:r>
              <a:rPr lang="pt-BR" sz="2800" dirty="0"/>
              <a:t> de cache L2 </a:t>
            </a:r>
            <a:r>
              <a:rPr lang="pt-BR" sz="2800" dirty="0" smtClean="0"/>
              <a:t>exclusiva</a:t>
            </a:r>
            <a:r>
              <a:rPr lang="pt-BR" sz="2800" dirty="0"/>
              <a:t>. Uma cache L3 de 2 MB está presente no chip, e é compartilhada entre os quatro núcleos. Ao todo são cerca de 460 milhões de </a:t>
            </a:r>
            <a:r>
              <a:rPr lang="pt-BR" sz="2800" dirty="0" smtClean="0"/>
              <a:t>transistores.</a:t>
            </a:r>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144</a:t>
            </a:fld>
            <a:endParaRPr lang="en-US"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4581128"/>
            <a:ext cx="1879089" cy="164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79256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Phenom</a:t>
            </a:r>
            <a:endParaRPr lang="pt-BR" dirty="0"/>
          </a:p>
        </p:txBody>
      </p:sp>
      <p:sp>
        <p:nvSpPr>
          <p:cNvPr id="3" name="Espaço Reservado para Conteúdo 2"/>
          <p:cNvSpPr>
            <a:spLocks noGrp="1"/>
          </p:cNvSpPr>
          <p:nvPr>
            <p:ph idx="1"/>
          </p:nvPr>
        </p:nvSpPr>
        <p:spPr/>
        <p:txBody>
          <a:bodyPr/>
          <a:lstStyle/>
          <a:p>
            <a:pPr algn="just"/>
            <a:r>
              <a:rPr lang="pt-BR" dirty="0"/>
              <a:t> </a:t>
            </a:r>
            <a:r>
              <a:rPr lang="pt-BR" sz="2800" dirty="0"/>
              <a:t>quatro núcleos operam com </a:t>
            </a:r>
            <a:r>
              <a:rPr lang="pt-BR" sz="2800" dirty="0" smtClean="0"/>
              <a:t>frequências </a:t>
            </a:r>
            <a:r>
              <a:rPr lang="pt-BR" sz="2800" dirty="0"/>
              <a:t>e voltagens independentes. Durante um pico com carga máxima </a:t>
            </a:r>
          </a:p>
          <a:p>
            <a:pPr algn="just"/>
            <a:r>
              <a:rPr lang="pt-BR" sz="2800" dirty="0"/>
              <a:t>de trabalho, os núcleos operam com </a:t>
            </a:r>
            <a:r>
              <a:rPr lang="pt-BR" sz="2800" dirty="0" smtClean="0"/>
              <a:t>frequência </a:t>
            </a:r>
            <a:r>
              <a:rPr lang="pt-BR" sz="2800" dirty="0"/>
              <a:t>e voltagens máximas, mas nos períodos em que a </a:t>
            </a:r>
            <a:r>
              <a:rPr lang="pt-BR" sz="2800" dirty="0" smtClean="0"/>
              <a:t>carga máxima </a:t>
            </a:r>
            <a:r>
              <a:rPr lang="pt-BR" sz="2800" dirty="0"/>
              <a:t>de trabalho não é exigida, os núcleos podem ter suas voltagens e </a:t>
            </a:r>
            <a:r>
              <a:rPr lang="pt-BR" sz="2800" dirty="0" smtClean="0"/>
              <a:t>frequências </a:t>
            </a:r>
            <a:r>
              <a:rPr lang="pt-BR" sz="2800" dirty="0"/>
              <a:t>reduzidas de </a:t>
            </a:r>
            <a:r>
              <a:rPr lang="pt-BR" sz="2800" dirty="0" smtClean="0"/>
              <a:t>forma independente</a:t>
            </a:r>
            <a:r>
              <a:rPr lang="pt-BR" sz="2800" dirty="0"/>
              <a:t>, resultando em redução no consumo de energia e no </a:t>
            </a:r>
            <a:r>
              <a:rPr lang="pt-BR" sz="2800" dirty="0" smtClean="0"/>
              <a:t>aquecimento.</a:t>
            </a:r>
            <a:endParaRPr lang="pt-BR" sz="2800"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145</a:t>
            </a:fld>
            <a:endParaRPr lang="en-US" dirty="0">
              <a:solidFill>
                <a:prstClr val="white"/>
              </a:solidFill>
            </a:endParaRPr>
          </a:p>
        </p:txBody>
      </p:sp>
    </p:spTree>
    <p:extLst>
      <p:ext uri="{BB962C8B-B14F-4D97-AF65-F5344CB8AC3E}">
        <p14:creationId xmlns:p14="http://schemas.microsoft.com/office/powerpoint/2010/main" val="272314678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Cache </a:t>
            </a:r>
            <a:r>
              <a:rPr lang="pt-BR" dirty="0" err="1" smtClean="0"/>
              <a:t>Phenom</a:t>
            </a:r>
            <a:endParaRPr lang="pt-BR" dirty="0"/>
          </a:p>
        </p:txBody>
      </p:sp>
      <p:sp>
        <p:nvSpPr>
          <p:cNvPr id="7" name="Espaço Reservado para Conteúdo 6"/>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146</a:t>
            </a:fld>
            <a:endParaRPr lang="en-US" dirty="0">
              <a:solidFill>
                <a:prstClr val="white"/>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700808"/>
            <a:ext cx="3591272" cy="417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24678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Cache </a:t>
            </a:r>
            <a:r>
              <a:rPr lang="pt-BR" dirty="0" err="1"/>
              <a:t>Phenom</a:t>
            </a:r>
            <a:endParaRPr lang="pt-BR" dirty="0"/>
          </a:p>
        </p:txBody>
      </p:sp>
      <p:sp>
        <p:nvSpPr>
          <p:cNvPr id="3" name="Espaço Reservado para Conteúdo 2"/>
          <p:cNvSpPr>
            <a:spLocks noGrp="1"/>
          </p:cNvSpPr>
          <p:nvPr>
            <p:ph idx="1"/>
          </p:nvPr>
        </p:nvSpPr>
        <p:spPr/>
        <p:txBody>
          <a:bodyPr/>
          <a:lstStyle/>
          <a:p>
            <a:pPr algn="just"/>
            <a:r>
              <a:rPr lang="pt-BR" sz="2800" dirty="0"/>
              <a:t>A figura 2 mostra a estrutura interna do </a:t>
            </a:r>
            <a:r>
              <a:rPr lang="pt-BR" sz="2800" dirty="0" err="1"/>
              <a:t>Phenom</a:t>
            </a:r>
            <a:r>
              <a:rPr lang="pt-BR" sz="2800" dirty="0"/>
              <a:t>, destacando os núcleos e as suas caches. Cada núcleo </a:t>
            </a:r>
            <a:r>
              <a:rPr lang="pt-BR" sz="2800" dirty="0" smtClean="0"/>
              <a:t>tem à </a:t>
            </a:r>
            <a:r>
              <a:rPr lang="pt-BR" sz="2800" dirty="0"/>
              <a:t>sua disposição caches L1 e L2 (128 </a:t>
            </a:r>
            <a:r>
              <a:rPr lang="pt-BR" sz="2800" dirty="0" err="1"/>
              <a:t>kB</a:t>
            </a:r>
            <a:r>
              <a:rPr lang="pt-BR" sz="2800" dirty="0"/>
              <a:t> e 512 </a:t>
            </a:r>
            <a:r>
              <a:rPr lang="pt-BR" sz="2800" dirty="0" err="1"/>
              <a:t>kB</a:t>
            </a:r>
            <a:r>
              <a:rPr lang="pt-BR" sz="2800" dirty="0"/>
              <a:t>), além da cache L2 de 2 MB compartilhada. O chip </a:t>
            </a:r>
            <a:r>
              <a:rPr lang="pt-BR" sz="2800" dirty="0" smtClean="0"/>
              <a:t>tem dois </a:t>
            </a:r>
            <a:r>
              <a:rPr lang="pt-BR" sz="2800" dirty="0"/>
              <a:t>canais de memória DDR2, suportando DDR2/400, DDR2/533, DDR2/667, DDR2/800 e DDR2/1066</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147</a:t>
            </a:fld>
            <a:endParaRPr lang="en-US" dirty="0">
              <a:solidFill>
                <a:prstClr val="white"/>
              </a:solidFill>
            </a:endParaRPr>
          </a:p>
        </p:txBody>
      </p:sp>
    </p:spTree>
    <p:extLst>
      <p:ext uri="{BB962C8B-B14F-4D97-AF65-F5344CB8AC3E}">
        <p14:creationId xmlns:p14="http://schemas.microsoft.com/office/powerpoint/2010/main" val="21523357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Phenom</a:t>
            </a:r>
            <a:r>
              <a:rPr lang="pt-BR" dirty="0"/>
              <a:t> II X6 965 (3.4 GHz)</a:t>
            </a:r>
          </a:p>
        </p:txBody>
      </p:sp>
      <p:sp>
        <p:nvSpPr>
          <p:cNvPr id="7" name="Espaço Reservado para Conteúdo 6"/>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148</a:t>
            </a:fld>
            <a:endParaRPr lang="en-US"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262188"/>
            <a:ext cx="3838922" cy="32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72020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Phenom</a:t>
            </a:r>
            <a:r>
              <a:rPr lang="pt-BR" dirty="0"/>
              <a:t> II X6 de 3.2 </a:t>
            </a:r>
            <a:r>
              <a:rPr lang="pt-BR" dirty="0" smtClean="0"/>
              <a:t>GHz</a:t>
            </a:r>
            <a:endParaRPr lang="pt-BR" dirty="0"/>
          </a:p>
        </p:txBody>
      </p:sp>
      <p:sp>
        <p:nvSpPr>
          <p:cNvPr id="3" name="Espaço Reservado para Conteúdo 2"/>
          <p:cNvSpPr>
            <a:spLocks noGrp="1"/>
          </p:cNvSpPr>
          <p:nvPr>
            <p:ph idx="1"/>
          </p:nvPr>
        </p:nvSpPr>
        <p:spPr/>
        <p:txBody>
          <a:bodyPr/>
          <a:lstStyle/>
          <a:p>
            <a:r>
              <a:rPr lang="pt-BR" dirty="0"/>
              <a:t>modelo HDT90ZFBK6DGR</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149</a:t>
            </a:fld>
            <a:endParaRPr lang="en-US" dirty="0">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257425"/>
            <a:ext cx="3345532" cy="311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257425"/>
            <a:ext cx="23336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874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DDR</a:t>
            </a:r>
            <a:endParaRPr lang="pt-BR" dirty="0"/>
          </a:p>
        </p:txBody>
      </p:sp>
      <p:sp>
        <p:nvSpPr>
          <p:cNvPr id="3" name="Espaço Reservado para Conteúdo 2"/>
          <p:cNvSpPr>
            <a:spLocks noGrp="1"/>
          </p:cNvSpPr>
          <p:nvPr>
            <p:ph idx="1"/>
          </p:nvPr>
        </p:nvSpPr>
        <p:spPr/>
        <p:txBody>
          <a:bodyPr>
            <a:normAutofit lnSpcReduction="10000"/>
          </a:bodyPr>
          <a:lstStyle/>
          <a:p>
            <a:pPr algn="just"/>
            <a:r>
              <a:rPr lang="pt-BR" dirty="0" err="1" smtClean="0"/>
              <a:t>double</a:t>
            </a:r>
            <a:r>
              <a:rPr lang="pt-BR" dirty="0" smtClean="0"/>
              <a:t> </a:t>
            </a:r>
            <a:r>
              <a:rPr lang="pt-BR" dirty="0"/>
              <a:t>data rate, ou dupla taxa </a:t>
            </a:r>
            <a:r>
              <a:rPr lang="pt-BR" dirty="0" smtClean="0"/>
              <a:t>de transferência</a:t>
            </a:r>
            <a:r>
              <a:rPr lang="pt-BR" dirty="0"/>
              <a:t>. Quando o padrão DDR surgiu </a:t>
            </a:r>
            <a:r>
              <a:rPr lang="pt-BR" dirty="0" smtClean="0"/>
              <a:t>dobrou </a:t>
            </a:r>
            <a:r>
              <a:rPr lang="pt-BR" dirty="0"/>
              <a:t>a taxa de transferência de dados </a:t>
            </a:r>
            <a:r>
              <a:rPr lang="pt-BR" dirty="0" smtClean="0"/>
              <a:t>de então</a:t>
            </a:r>
            <a:r>
              <a:rPr lang="pt-BR" dirty="0"/>
              <a:t>. Depois do DDR, vieram o DDR 2 e o atual DDR 3 - cada número indica que houve a multiplicação por dois </a:t>
            </a:r>
            <a:r>
              <a:rPr lang="pt-BR" dirty="0" smtClean="0"/>
              <a:t>da taxa </a:t>
            </a:r>
            <a:r>
              <a:rPr lang="pt-BR" dirty="0"/>
              <a:t>de transferência em relação à geração anterior. Memória com padrão DDR 4 já </a:t>
            </a:r>
            <a:r>
              <a:rPr lang="pt-BR" dirty="0" smtClean="0"/>
              <a:t>é uma realidade.</a:t>
            </a:r>
          </a:p>
          <a:p>
            <a:pPr algn="just"/>
            <a:r>
              <a:rPr lang="pt-BR" dirty="0" smtClean="0"/>
              <a:t>Exemplos: DDR-400</a:t>
            </a:r>
            <a:r>
              <a:rPr lang="pt-BR" dirty="0"/>
              <a:t>, DDR2-667, DDR3-1600,</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a:t>
            </a:fld>
            <a:endParaRPr lang="en-US" dirty="0">
              <a:solidFill>
                <a:prstClr val="white"/>
              </a:solidFill>
            </a:endParaRPr>
          </a:p>
        </p:txBody>
      </p:sp>
    </p:spTree>
    <p:extLst>
      <p:ext uri="{BB962C8B-B14F-4D97-AF65-F5344CB8AC3E}">
        <p14:creationId xmlns:p14="http://schemas.microsoft.com/office/powerpoint/2010/main" val="356079673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Phenom</a:t>
            </a:r>
            <a:r>
              <a:rPr lang="pt-BR" dirty="0"/>
              <a:t> II X6 de 3.2 GHz</a:t>
            </a:r>
          </a:p>
        </p:txBody>
      </p:sp>
      <p:sp>
        <p:nvSpPr>
          <p:cNvPr id="3" name="Espaço Reservado para Conteúdo 2"/>
          <p:cNvSpPr>
            <a:spLocks noGrp="1"/>
          </p:cNvSpPr>
          <p:nvPr>
            <p:ph idx="1"/>
          </p:nvPr>
        </p:nvSpPr>
        <p:spPr/>
        <p:txBody>
          <a:bodyPr/>
          <a:lstStyle/>
          <a:p>
            <a:pPr algn="just"/>
            <a:r>
              <a:rPr lang="pt-BR" dirty="0" smtClean="0"/>
              <a:t>No </a:t>
            </a:r>
            <a:r>
              <a:rPr lang="pt-BR" dirty="0" err="1" smtClean="0"/>
              <a:t>Phenom</a:t>
            </a:r>
            <a:r>
              <a:rPr lang="pt-BR" dirty="0" smtClean="0"/>
              <a:t> </a:t>
            </a:r>
            <a:r>
              <a:rPr lang="pt-BR" dirty="0"/>
              <a:t>II </a:t>
            </a:r>
            <a:r>
              <a:rPr lang="pt-BR" dirty="0" smtClean="0"/>
              <a:t>X6 podemos </a:t>
            </a:r>
            <a:r>
              <a:rPr lang="pt-BR" dirty="0"/>
              <a:t>identificar facilmente os seis núcleos, cada um </a:t>
            </a:r>
            <a:r>
              <a:rPr lang="pt-BR" dirty="0" smtClean="0"/>
              <a:t>com sua </a:t>
            </a:r>
            <a:r>
              <a:rPr lang="pt-BR" dirty="0"/>
              <a:t>cache L2 de 512 </a:t>
            </a:r>
            <a:r>
              <a:rPr lang="pt-BR" dirty="0" smtClean="0"/>
              <a:t>MB e a </a:t>
            </a:r>
            <a:r>
              <a:rPr lang="pt-BR" dirty="0"/>
              <a:t>cache L3 de 6 MB, </a:t>
            </a:r>
            <a:r>
              <a:rPr lang="pt-BR" dirty="0" smtClean="0"/>
              <a:t>compartilhada entre </a:t>
            </a:r>
            <a:r>
              <a:rPr lang="pt-BR" dirty="0"/>
              <a:t>os núcleos.</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150</a:t>
            </a:fld>
            <a:endParaRPr lang="en-US" dirty="0">
              <a:solidFill>
                <a:prstClr val="white"/>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321" y="3717032"/>
            <a:ext cx="22764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673" y="3717032"/>
            <a:ext cx="261937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2591231" y="5357475"/>
            <a:ext cx="806696" cy="369332"/>
          </a:xfrm>
          <a:prstGeom prst="rect">
            <a:avLst/>
          </a:prstGeom>
          <a:noFill/>
        </p:spPr>
        <p:txBody>
          <a:bodyPr wrap="none" rtlCol="0">
            <a:spAutoFit/>
          </a:bodyPr>
          <a:lstStyle/>
          <a:p>
            <a:r>
              <a:rPr lang="pt-BR" dirty="0" smtClean="0"/>
              <a:t>Errado</a:t>
            </a:r>
            <a:endParaRPr lang="pt-BR" dirty="0"/>
          </a:p>
        </p:txBody>
      </p:sp>
      <p:sp>
        <p:nvSpPr>
          <p:cNvPr id="8" name="CaixaDeTexto 7"/>
          <p:cNvSpPr txBox="1"/>
          <p:nvPr/>
        </p:nvSpPr>
        <p:spPr>
          <a:xfrm>
            <a:off x="6581469" y="5357475"/>
            <a:ext cx="897938" cy="369332"/>
          </a:xfrm>
          <a:prstGeom prst="rect">
            <a:avLst/>
          </a:prstGeom>
          <a:noFill/>
        </p:spPr>
        <p:txBody>
          <a:bodyPr wrap="none" rtlCol="0">
            <a:spAutoFit/>
          </a:bodyPr>
          <a:lstStyle/>
          <a:p>
            <a:r>
              <a:rPr lang="pt-BR" dirty="0" smtClean="0"/>
              <a:t>Correto</a:t>
            </a:r>
            <a:endParaRPr lang="pt-BR" dirty="0"/>
          </a:p>
        </p:txBody>
      </p:sp>
    </p:spTree>
    <p:extLst>
      <p:ext uri="{BB962C8B-B14F-4D97-AF65-F5344CB8AC3E}">
        <p14:creationId xmlns:p14="http://schemas.microsoft.com/office/powerpoint/2010/main" val="161924615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Potência</a:t>
            </a:r>
            <a:endParaRPr lang="pt-BR" dirty="0"/>
          </a:p>
        </p:txBody>
      </p:sp>
      <p:sp>
        <p:nvSpPr>
          <p:cNvPr id="3" name="Espaço Reservado para Conteúdo 2"/>
          <p:cNvSpPr>
            <a:spLocks noGrp="1"/>
          </p:cNvSpPr>
          <p:nvPr>
            <p:ph idx="1"/>
          </p:nvPr>
        </p:nvSpPr>
        <p:spPr/>
        <p:txBody>
          <a:bodyPr/>
          <a:lstStyle/>
          <a:p>
            <a:r>
              <a:rPr lang="pt-BR" dirty="0" smtClean="0"/>
              <a:t>O modelo  abaixo é </a:t>
            </a:r>
            <a:r>
              <a:rPr lang="pt-BR" dirty="0"/>
              <a:t>um HDZ965FBK4DGM, que dissipa 125 watts.</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151</a:t>
            </a:fld>
            <a:endParaRPr lang="en-US" dirty="0">
              <a:solidFill>
                <a:prstClr val="white"/>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2714625"/>
            <a:ext cx="38481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96369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 nova arquitetura </a:t>
            </a:r>
            <a:r>
              <a:rPr lang="pt-BR" dirty="0" err="1"/>
              <a:t>Ivy</a:t>
            </a:r>
            <a:r>
              <a:rPr lang="pt-BR" dirty="0"/>
              <a:t> Bridge</a:t>
            </a:r>
          </a:p>
        </p:txBody>
      </p:sp>
      <p:sp>
        <p:nvSpPr>
          <p:cNvPr id="3" name="Espaço Reservado para Conteúdo 2"/>
          <p:cNvSpPr>
            <a:spLocks noGrp="1"/>
          </p:cNvSpPr>
          <p:nvPr>
            <p:ph idx="1"/>
          </p:nvPr>
        </p:nvSpPr>
        <p:spPr/>
        <p:txBody>
          <a:bodyPr/>
          <a:lstStyle/>
          <a:p>
            <a:pPr algn="just"/>
            <a:r>
              <a:rPr lang="pt-BR" sz="2800" dirty="0"/>
              <a:t>A nova arquitetura </a:t>
            </a:r>
            <a:r>
              <a:rPr lang="pt-BR" sz="2800" dirty="0" err="1"/>
              <a:t>Ivy</a:t>
            </a:r>
            <a:r>
              <a:rPr lang="pt-BR" sz="2800" dirty="0"/>
              <a:t> Bridge.</a:t>
            </a:r>
          </a:p>
          <a:p>
            <a:pPr algn="just"/>
            <a:r>
              <a:rPr lang="pt-BR" sz="2800" dirty="0"/>
              <a:t>Para se ter uma ideia de quão pequeno são os transistores de 22 </a:t>
            </a:r>
            <a:r>
              <a:rPr lang="pt-BR" sz="2800" dirty="0" err="1"/>
              <a:t>nm</a:t>
            </a:r>
            <a:r>
              <a:rPr lang="pt-BR" sz="2800" dirty="0"/>
              <a:t> dos </a:t>
            </a:r>
            <a:r>
              <a:rPr lang="pt-BR" sz="2800" dirty="0" smtClean="0"/>
              <a:t>novos processadores</a:t>
            </a:r>
            <a:r>
              <a:rPr lang="pt-BR" sz="2800" dirty="0"/>
              <a:t>, um fio de cabelo </a:t>
            </a:r>
            <a:r>
              <a:rPr lang="pt-BR" sz="2800" dirty="0" smtClean="0"/>
              <a:t>humano </a:t>
            </a:r>
            <a:r>
              <a:rPr lang="pt-BR" sz="2800" dirty="0"/>
              <a:t>possui cerca de 60 mil nanômetros de diâmetro. A fabricação é possível com a tecnologia 3D Tri-Gate, </a:t>
            </a:r>
            <a:r>
              <a:rPr lang="pt-BR" sz="2800" dirty="0" smtClean="0"/>
              <a:t>anunciada </a:t>
            </a:r>
            <a:r>
              <a:rPr lang="pt-BR" sz="2800" dirty="0"/>
              <a:t>pela fabricante de Santa Clara em maio do ano passado. O novo processo de fabricação possibilita </a:t>
            </a:r>
            <a:r>
              <a:rPr lang="pt-BR" sz="2800" dirty="0" smtClean="0"/>
              <a:t>maior </a:t>
            </a:r>
            <a:r>
              <a:rPr lang="pt-BR" sz="2800" dirty="0"/>
              <a:t>desempenho com menor gasto de energia.</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152</a:t>
            </a:fld>
            <a:endParaRPr lang="en-US" dirty="0">
              <a:solidFill>
                <a:prstClr val="white"/>
              </a:solidFill>
            </a:endParaRPr>
          </a:p>
        </p:txBody>
      </p:sp>
    </p:spTree>
    <p:extLst>
      <p:ext uri="{BB962C8B-B14F-4D97-AF65-F5344CB8AC3E}">
        <p14:creationId xmlns:p14="http://schemas.microsoft.com/office/powerpoint/2010/main" val="41885554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 nova arquitetura </a:t>
            </a:r>
            <a:r>
              <a:rPr lang="pt-BR" dirty="0" err="1"/>
              <a:t>Ivy</a:t>
            </a:r>
            <a:r>
              <a:rPr lang="pt-BR" dirty="0"/>
              <a:t> Bridge</a:t>
            </a:r>
          </a:p>
        </p:txBody>
      </p:sp>
      <p:sp>
        <p:nvSpPr>
          <p:cNvPr id="3" name="Espaço Reservado para Conteúdo 2"/>
          <p:cNvSpPr>
            <a:spLocks noGrp="1"/>
          </p:cNvSpPr>
          <p:nvPr>
            <p:ph idx="1"/>
          </p:nvPr>
        </p:nvSpPr>
        <p:spPr/>
        <p:txBody>
          <a:bodyPr/>
          <a:lstStyle/>
          <a:p>
            <a:pPr marL="0" indent="0">
              <a:buNone/>
            </a:pPr>
            <a:r>
              <a:rPr lang="pt-BR" sz="2800" dirty="0"/>
              <a:t>Os novos integrantes </a:t>
            </a:r>
            <a:r>
              <a:rPr lang="pt-BR" sz="2800" dirty="0" smtClean="0"/>
              <a:t>:</a:t>
            </a:r>
            <a:endParaRPr lang="pt-BR" sz="2800" dirty="0"/>
          </a:p>
          <a:p>
            <a:pPr marL="0" indent="0">
              <a:buNone/>
            </a:pPr>
            <a:r>
              <a:rPr lang="pt-BR" sz="2800" dirty="0"/>
              <a:t>• Core i7 Extreme: Core i7-3920XM</a:t>
            </a:r>
          </a:p>
          <a:p>
            <a:pPr marL="0" indent="0">
              <a:buNone/>
            </a:pPr>
            <a:r>
              <a:rPr lang="pt-BR" sz="2800" dirty="0"/>
              <a:t>• Core i7 para notebooks: i7-3820QM, i7-3720QM, i7-3612QM, i7-3610QM</a:t>
            </a:r>
          </a:p>
          <a:p>
            <a:pPr marL="0" indent="0">
              <a:buNone/>
            </a:pPr>
            <a:r>
              <a:rPr lang="pt-BR" sz="2800" dirty="0"/>
              <a:t>• Core i7 para desktops: i7-3770K, i7-3770</a:t>
            </a:r>
          </a:p>
          <a:p>
            <a:pPr marL="0" indent="0">
              <a:buNone/>
            </a:pPr>
            <a:r>
              <a:rPr lang="pt-BR" sz="2800" dirty="0"/>
              <a:t>• Core i7 para desktops de baixo consumo: i7-3770T, i7-3770S</a:t>
            </a:r>
          </a:p>
          <a:p>
            <a:pPr marL="0" indent="0">
              <a:buNone/>
            </a:pPr>
            <a:r>
              <a:rPr lang="pt-BR" sz="2800" dirty="0"/>
              <a:t>• Core i5: i5-3570K, i5-3550, i5-3450, i5-3550S, i5-3450S</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153</a:t>
            </a:fld>
            <a:endParaRPr lang="en-US" dirty="0">
              <a:solidFill>
                <a:prstClr val="white"/>
              </a:solidFill>
            </a:endParaRPr>
          </a:p>
        </p:txBody>
      </p:sp>
    </p:spTree>
    <p:extLst>
      <p:ext uri="{BB962C8B-B14F-4D97-AF65-F5344CB8AC3E}">
        <p14:creationId xmlns:p14="http://schemas.microsoft.com/office/powerpoint/2010/main" val="400249320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7" name="Espaço Reservado para Conteúdo 6"/>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154</a:t>
            </a:fld>
            <a:endParaRPr lang="en-US" dirty="0">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04864"/>
            <a:ext cx="7263692" cy="323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bwMode="auto">
          <a:xfrm>
            <a:off x="584583" y="332656"/>
            <a:ext cx="58293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t-BR" dirty="0" smtClean="0"/>
              <a:t>A nova arquitetura </a:t>
            </a:r>
            <a:r>
              <a:rPr lang="pt-BR" dirty="0" err="1" smtClean="0"/>
              <a:t>Ivy</a:t>
            </a:r>
            <a:r>
              <a:rPr lang="pt-BR" dirty="0" smtClean="0"/>
              <a:t> Bridge</a:t>
            </a:r>
            <a:endParaRPr lang="pt-BR" dirty="0"/>
          </a:p>
        </p:txBody>
      </p:sp>
    </p:spTree>
    <p:extLst>
      <p:ext uri="{BB962C8B-B14F-4D97-AF65-F5344CB8AC3E}">
        <p14:creationId xmlns:p14="http://schemas.microsoft.com/office/powerpoint/2010/main" val="64683409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FX </a:t>
            </a:r>
            <a:r>
              <a:rPr lang="pt-BR" dirty="0" err="1" smtClean="0"/>
              <a:t>Vishera</a:t>
            </a:r>
            <a:endParaRPr lang="pt-BR" dirty="0"/>
          </a:p>
        </p:txBody>
      </p:sp>
      <p:sp>
        <p:nvSpPr>
          <p:cNvPr id="3" name="Espaço Reservado para Conteúdo 2"/>
          <p:cNvSpPr>
            <a:spLocks noGrp="1"/>
          </p:cNvSpPr>
          <p:nvPr>
            <p:ph idx="1"/>
          </p:nvPr>
        </p:nvSpPr>
        <p:spPr/>
        <p:txBody>
          <a:bodyPr/>
          <a:lstStyle/>
          <a:p>
            <a:r>
              <a:rPr lang="pt-BR" dirty="0" smtClean="0"/>
              <a:t>Até </a:t>
            </a:r>
            <a:r>
              <a:rPr lang="pt-BR" dirty="0"/>
              <a:t>8 núcleos </a:t>
            </a:r>
            <a:r>
              <a:rPr lang="pt-BR" dirty="0" smtClean="0"/>
              <a:t>e </a:t>
            </a:r>
            <a:r>
              <a:rPr lang="pt-BR" dirty="0"/>
              <a:t>4,2 </a:t>
            </a:r>
            <a:r>
              <a:rPr lang="pt-BR" dirty="0" smtClean="0"/>
              <a:t>GHz</a:t>
            </a:r>
          </a:p>
          <a:p>
            <a:r>
              <a:rPr lang="pt-BR" dirty="0"/>
              <a:t>Modelo mais poderoso custa menos de US$ </a:t>
            </a:r>
            <a:r>
              <a:rPr lang="pt-BR" dirty="0" smtClean="0"/>
              <a:t>200</a:t>
            </a:r>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155</a:t>
            </a:fld>
            <a:endParaRPr lang="en-US" dirty="0">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405538"/>
            <a:ext cx="397192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46825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FX </a:t>
            </a:r>
            <a:r>
              <a:rPr lang="pt-BR" dirty="0" err="1"/>
              <a:t>Vishera</a:t>
            </a:r>
            <a:endParaRPr lang="pt-BR" dirty="0"/>
          </a:p>
        </p:txBody>
      </p:sp>
      <p:sp>
        <p:nvSpPr>
          <p:cNvPr id="3" name="Espaço Reservado para Conteúdo 2"/>
          <p:cNvSpPr>
            <a:spLocks noGrp="1"/>
          </p:cNvSpPr>
          <p:nvPr>
            <p:ph idx="1"/>
          </p:nvPr>
        </p:nvSpPr>
        <p:spPr/>
        <p:txBody>
          <a:bodyPr>
            <a:normAutofit lnSpcReduction="10000"/>
          </a:bodyPr>
          <a:lstStyle/>
          <a:p>
            <a:pPr algn="just"/>
            <a:r>
              <a:rPr lang="pt-BR" sz="2800" dirty="0"/>
              <a:t>A AMD lançou hoje uma atualização na linha de processadores </a:t>
            </a:r>
            <a:r>
              <a:rPr lang="pt-BR" sz="2800" dirty="0" smtClean="0"/>
              <a:t>FX;</a:t>
            </a:r>
          </a:p>
          <a:p>
            <a:pPr algn="just"/>
            <a:r>
              <a:rPr lang="pt-BR" sz="2800" dirty="0" err="1" smtClean="0"/>
              <a:t>Omodelo</a:t>
            </a:r>
            <a:r>
              <a:rPr lang="pt-BR" sz="2800" dirty="0" smtClean="0"/>
              <a:t> </a:t>
            </a:r>
            <a:r>
              <a:rPr lang="pt-BR" sz="2800" dirty="0"/>
              <a:t>mais potente é o FX-8350, que possui oito núcleos e impressionantes 4,0 GHz de </a:t>
            </a:r>
            <a:r>
              <a:rPr lang="pt-BR" sz="2800" dirty="0" err="1" smtClean="0"/>
              <a:t>clock</a:t>
            </a:r>
            <a:r>
              <a:rPr lang="pt-BR" sz="2800" dirty="0" smtClean="0"/>
              <a:t> nativo</a:t>
            </a:r>
            <a:r>
              <a:rPr lang="pt-BR" sz="2800" dirty="0"/>
              <a:t>, chegando a 4,2 GHz no modo turbo. </a:t>
            </a:r>
            <a:endParaRPr lang="pt-BR" sz="2800" dirty="0" smtClean="0"/>
          </a:p>
          <a:p>
            <a:pPr algn="just"/>
            <a:r>
              <a:rPr lang="pt-BR" sz="2800" dirty="0" smtClean="0"/>
              <a:t>Os </a:t>
            </a:r>
            <a:r>
              <a:rPr lang="pt-BR" sz="2800" dirty="0"/>
              <a:t>chips possuem boa capacidade de </a:t>
            </a:r>
            <a:r>
              <a:rPr lang="pt-BR" sz="2800" dirty="0" err="1"/>
              <a:t>overclock</a:t>
            </a:r>
            <a:r>
              <a:rPr lang="pt-BR" sz="2800" dirty="0"/>
              <a:t> e foram </a:t>
            </a:r>
            <a:r>
              <a:rPr lang="pt-BR" sz="2800" dirty="0" smtClean="0"/>
              <a:t>pensados especialmente </a:t>
            </a:r>
            <a:r>
              <a:rPr lang="pt-BR" sz="2800" dirty="0"/>
              <a:t>para </a:t>
            </a:r>
            <a:r>
              <a:rPr lang="pt-BR" sz="2800" dirty="0" err="1"/>
              <a:t>gamers</a:t>
            </a:r>
            <a:r>
              <a:rPr lang="pt-BR" sz="2800" dirty="0"/>
              <a:t> e entusiastas.</a:t>
            </a:r>
          </a:p>
          <a:p>
            <a:pPr algn="just"/>
            <a:r>
              <a:rPr lang="pt-BR" sz="2800" dirty="0" smtClean="0"/>
              <a:t>Concorrente do </a:t>
            </a:r>
            <a:r>
              <a:rPr lang="pt-BR" sz="2800" dirty="0"/>
              <a:t>Core </a:t>
            </a:r>
            <a:r>
              <a:rPr lang="pt-BR" sz="2800" dirty="0" smtClean="0"/>
              <a:t>i7 não eles </a:t>
            </a:r>
            <a:r>
              <a:rPr lang="pt-BR" sz="2800" dirty="0"/>
              <a:t>deverão apenas competir com os intermediários Core i5.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156</a:t>
            </a:fld>
            <a:endParaRPr lang="en-US" dirty="0">
              <a:solidFill>
                <a:prstClr val="white"/>
              </a:solidFill>
            </a:endParaRPr>
          </a:p>
        </p:txBody>
      </p:sp>
    </p:spTree>
    <p:extLst>
      <p:ext uri="{BB962C8B-B14F-4D97-AF65-F5344CB8AC3E}">
        <p14:creationId xmlns:p14="http://schemas.microsoft.com/office/powerpoint/2010/main" val="3660704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DDR</a:t>
            </a:r>
            <a:endParaRPr lang="pt-BR" dirty="0"/>
          </a:p>
        </p:txBody>
      </p:sp>
      <p:sp>
        <p:nvSpPr>
          <p:cNvPr id="7" name="Espaço Reservado para Conteúdo 6"/>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16</a:t>
            </a:fld>
            <a:endParaRPr lang="en-US" dirty="0">
              <a:solidFill>
                <a:prstClr val="white"/>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72" y="2471737"/>
            <a:ext cx="7362011" cy="3121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071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DDR2</a:t>
            </a:r>
            <a:endParaRPr lang="pt-BR" dirty="0"/>
          </a:p>
        </p:txBody>
      </p:sp>
      <p:sp>
        <p:nvSpPr>
          <p:cNvPr id="7" name="Espaço Reservado para Conteúdo 6"/>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17</a:t>
            </a:fld>
            <a:endParaRPr lang="en-US" dirty="0">
              <a:solidFill>
                <a:prstClr val="white"/>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5" y="2100263"/>
            <a:ext cx="7825962" cy="341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811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DDR3</a:t>
            </a:r>
            <a:endParaRPr lang="pt-BR" dirty="0"/>
          </a:p>
        </p:txBody>
      </p:sp>
      <p:sp>
        <p:nvSpPr>
          <p:cNvPr id="7" name="Espaço Reservado para Conteúdo 6"/>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18</a:t>
            </a:fld>
            <a:endParaRPr lang="en-US" dirty="0">
              <a:solidFill>
                <a:prstClr val="white"/>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06642"/>
            <a:ext cx="7553340" cy="213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427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Velocidade da RAM</a:t>
            </a:r>
            <a:endParaRPr lang="pt-BR" dirty="0"/>
          </a:p>
        </p:txBody>
      </p:sp>
      <p:sp>
        <p:nvSpPr>
          <p:cNvPr id="3" name="Espaço Reservado para Conteúdo 2"/>
          <p:cNvSpPr>
            <a:spLocks noGrp="1"/>
          </p:cNvSpPr>
          <p:nvPr>
            <p:ph idx="1"/>
          </p:nvPr>
        </p:nvSpPr>
        <p:spPr/>
        <p:txBody>
          <a:bodyPr>
            <a:normAutofit lnSpcReduction="10000"/>
          </a:bodyPr>
          <a:lstStyle/>
          <a:p>
            <a:pPr algn="just"/>
            <a:r>
              <a:rPr lang="pt-BR" dirty="0"/>
              <a:t>A eficiência da memória RAM está ligada à quantidade de dados que ela consegue enviar para o </a:t>
            </a:r>
            <a:r>
              <a:rPr lang="pt-BR" dirty="0" smtClean="0"/>
              <a:t>processador: quanto </a:t>
            </a:r>
            <a:r>
              <a:rPr lang="pt-BR" dirty="0"/>
              <a:t>mais dados, num menor espaço de tempo, melhor. </a:t>
            </a:r>
            <a:endParaRPr lang="pt-BR" dirty="0" smtClean="0"/>
          </a:p>
          <a:p>
            <a:pPr algn="just"/>
            <a:r>
              <a:rPr lang="pt-BR" dirty="0" smtClean="0"/>
              <a:t>Essa velocidade </a:t>
            </a:r>
            <a:r>
              <a:rPr lang="pt-BR" dirty="0"/>
              <a:t>tem a ver com a frequência (</a:t>
            </a:r>
            <a:r>
              <a:rPr lang="pt-BR" dirty="0" smtClean="0"/>
              <a:t>quanto maior </a:t>
            </a:r>
            <a:r>
              <a:rPr lang="pt-BR" dirty="0"/>
              <a:t>a frequência, mas vezes a memória está enviando dados), e tem a ver com largura de banda - ou </a:t>
            </a:r>
            <a:r>
              <a:rPr lang="pt-BR" dirty="0" smtClean="0"/>
              <a:t>seja, quantos </a:t>
            </a:r>
            <a:r>
              <a:rPr lang="pt-BR" dirty="0"/>
              <a:t>dados é possível transmitir de uma só vez.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19</a:t>
            </a:fld>
            <a:endParaRPr lang="en-US" dirty="0">
              <a:solidFill>
                <a:prstClr val="white"/>
              </a:solidFill>
            </a:endParaRPr>
          </a:p>
        </p:txBody>
      </p:sp>
    </p:spTree>
    <p:extLst>
      <p:ext uri="{BB962C8B-B14F-4D97-AF65-F5344CB8AC3E}">
        <p14:creationId xmlns:p14="http://schemas.microsoft.com/office/powerpoint/2010/main" val="3154380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pPr eaLnBrk="1" hangingPunct="1"/>
            <a:r>
              <a:rPr lang="pt-BR" altLang="pt-BR" sz="3200" dirty="0" smtClean="0"/>
              <a:t>Processadores</a:t>
            </a:r>
          </a:p>
        </p:txBody>
      </p:sp>
      <p:sp>
        <p:nvSpPr>
          <p:cNvPr id="4099" name="Subtítulo 2"/>
          <p:cNvSpPr>
            <a:spLocks noGrp="1"/>
          </p:cNvSpPr>
          <p:nvPr>
            <p:ph idx="1"/>
          </p:nvPr>
        </p:nvSpPr>
        <p:spPr/>
        <p:txBody>
          <a:bodyPr/>
          <a:lstStyle/>
          <a:p>
            <a:pPr eaLnBrk="1" hangingPunct="1"/>
            <a:r>
              <a:rPr lang="pt-BR" altLang="pt-BR" sz="2800" dirty="0" smtClean="0">
                <a:solidFill>
                  <a:schemeClr val="tx1"/>
                </a:solidFill>
              </a:rPr>
              <a:t>A evolução dos computadores tem sido caracterizada</a:t>
            </a:r>
          </a:p>
          <a:p>
            <a:pPr lvl="1"/>
            <a:r>
              <a:rPr lang="pt-BR" altLang="pt-BR" sz="2400" dirty="0" smtClean="0">
                <a:solidFill>
                  <a:schemeClr val="tx1"/>
                </a:solidFill>
              </a:rPr>
              <a:t> pelo aumento na velocidade do processador;</a:t>
            </a:r>
          </a:p>
          <a:p>
            <a:pPr lvl="1"/>
            <a:r>
              <a:rPr lang="pt-BR" altLang="pt-BR" sz="2400" dirty="0" smtClean="0"/>
              <a:t>Pela diminuição no tamanho dos componentes;</a:t>
            </a:r>
          </a:p>
          <a:p>
            <a:pPr lvl="1"/>
            <a:r>
              <a:rPr lang="pt-BR" altLang="pt-BR" sz="2400" dirty="0" smtClean="0">
                <a:solidFill>
                  <a:schemeClr val="tx1"/>
                </a:solidFill>
              </a:rPr>
              <a:t>Aumento na capacidade de armazenamento de dados;</a:t>
            </a:r>
          </a:p>
          <a:p>
            <a:pPr lvl="1"/>
            <a:r>
              <a:rPr lang="pt-BR" altLang="pt-BR" sz="2400" dirty="0" smtClean="0"/>
              <a:t>Aumento na velocidade dos componentes;</a:t>
            </a:r>
          </a:p>
          <a:p>
            <a:r>
              <a:rPr lang="pt-BR" altLang="pt-BR" sz="2800" dirty="0" smtClean="0">
                <a:solidFill>
                  <a:schemeClr val="tx1"/>
                </a:solidFill>
              </a:rPr>
              <a:t>Verdadeiros ganhos devido a organização do computador</a:t>
            </a:r>
          </a:p>
          <a:p>
            <a:pPr lvl="1"/>
            <a:r>
              <a:rPr lang="pt-BR" altLang="pt-BR" sz="2400" dirty="0" smtClean="0"/>
              <a:t>Técnicas pipeline, execução paralela e especulativa;</a:t>
            </a:r>
          </a:p>
          <a:p>
            <a:pPr lvl="1"/>
            <a:r>
              <a:rPr lang="pt-BR" altLang="pt-BR" sz="2400" dirty="0" smtClean="0">
                <a:solidFill>
                  <a:schemeClr val="tx1"/>
                </a:solidFill>
              </a:rPr>
              <a:t>Manter o processador ocupado o máximo de tempo.</a:t>
            </a:r>
          </a:p>
          <a:p>
            <a:pPr eaLnBrk="1" hangingPunct="1"/>
            <a:endParaRPr lang="pt-BR" altLang="pt-BR" sz="2800" dirty="0" smtClean="0">
              <a:solidFill>
                <a:schemeClr val="tx1"/>
              </a:solidFill>
            </a:endParaRPr>
          </a:p>
        </p:txBody>
      </p:sp>
    </p:spTree>
    <p:extLst>
      <p:ext uri="{BB962C8B-B14F-4D97-AF65-F5344CB8AC3E}">
        <p14:creationId xmlns:p14="http://schemas.microsoft.com/office/powerpoint/2010/main" val="388146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Velocidade das memórias</a:t>
            </a:r>
            <a:endParaRPr lang="pt-BR" dirty="0"/>
          </a:p>
        </p:txBody>
      </p:sp>
      <p:sp>
        <p:nvSpPr>
          <p:cNvPr id="3" name="Espaço Reservado para Conteúdo 2"/>
          <p:cNvSpPr>
            <a:spLocks noGrp="1"/>
          </p:cNvSpPr>
          <p:nvPr>
            <p:ph idx="1"/>
          </p:nvPr>
        </p:nvSpPr>
        <p:spPr/>
        <p:txBody>
          <a:bodyPr/>
          <a:lstStyle/>
          <a:p>
            <a:pPr algn="just"/>
            <a:r>
              <a:rPr lang="pt-BR" dirty="0"/>
              <a:t>Velocidade, ou frequência: quanto maior for a velocidade (medida em </a:t>
            </a:r>
            <a:r>
              <a:rPr lang="pt-BR" dirty="0" err="1"/>
              <a:t>Mhz</a:t>
            </a:r>
            <a:r>
              <a:rPr lang="pt-BR" dirty="0"/>
              <a:t> – </a:t>
            </a:r>
            <a:r>
              <a:rPr lang="pt-BR" dirty="0" err="1"/>
              <a:t>Mega</a:t>
            </a:r>
            <a:r>
              <a:rPr lang="pt-BR" dirty="0"/>
              <a:t> Hertz) maior será o desempenho, no entanto, é o principal fator que origina incompatibilidade quando se faz upgrade, como já dissemos deve ser sempre igual à que lá está e também deve obedecer aos requisitos da motherboard.</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20</a:t>
            </a:fld>
            <a:endParaRPr lang="en-US" dirty="0">
              <a:solidFill>
                <a:prstClr val="white"/>
              </a:solidFill>
            </a:endParaRPr>
          </a:p>
        </p:txBody>
      </p:sp>
    </p:spTree>
    <p:extLst>
      <p:ext uri="{BB962C8B-B14F-4D97-AF65-F5344CB8AC3E}">
        <p14:creationId xmlns:p14="http://schemas.microsoft.com/office/powerpoint/2010/main" val="3887945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Dual </a:t>
            </a:r>
            <a:r>
              <a:rPr lang="pt-BR" dirty="0" err="1"/>
              <a:t>Channel</a:t>
            </a:r>
            <a:endParaRPr lang="pt-BR" dirty="0"/>
          </a:p>
        </p:txBody>
      </p:sp>
      <p:sp>
        <p:nvSpPr>
          <p:cNvPr id="3" name="Espaço Reservado para Conteúdo 2"/>
          <p:cNvSpPr>
            <a:spLocks noGrp="1"/>
          </p:cNvSpPr>
          <p:nvPr>
            <p:ph idx="1"/>
          </p:nvPr>
        </p:nvSpPr>
        <p:spPr/>
        <p:txBody>
          <a:bodyPr/>
          <a:lstStyle/>
          <a:p>
            <a:pPr algn="just"/>
            <a:r>
              <a:rPr lang="pt-BR" dirty="0"/>
              <a:t>Apesar da evolução do padrão DDR, as memórias ainda não conseguem atingir a mesma velocidade </a:t>
            </a:r>
            <a:r>
              <a:rPr lang="pt-BR" dirty="0" smtClean="0"/>
              <a:t>do processador</a:t>
            </a:r>
            <a:r>
              <a:rPr lang="pt-BR" dirty="0"/>
              <a:t>. Para tentar diminuir essa distância os computadores mais modernos lançam mão do recurso </a:t>
            </a:r>
            <a:r>
              <a:rPr lang="pt-BR" dirty="0" smtClean="0"/>
              <a:t>Dual </a:t>
            </a:r>
            <a:r>
              <a:rPr lang="pt-BR" dirty="0" err="1" smtClean="0"/>
              <a:t>Channel</a:t>
            </a:r>
            <a:r>
              <a:rPr lang="pt-BR" dirty="0"/>
              <a:t>, ou canal duplo.</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21</a:t>
            </a:fld>
            <a:endParaRPr lang="en-US" dirty="0">
              <a:solidFill>
                <a:prstClr val="white"/>
              </a:solidFill>
            </a:endParaRPr>
          </a:p>
        </p:txBody>
      </p:sp>
    </p:spTree>
    <p:extLst>
      <p:ext uri="{BB962C8B-B14F-4D97-AF65-F5344CB8AC3E}">
        <p14:creationId xmlns:p14="http://schemas.microsoft.com/office/powerpoint/2010/main" val="961505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t>O que é o Dual </a:t>
            </a:r>
            <a:r>
              <a:rPr lang="pt-BR" b="1" dirty="0" err="1" smtClean="0"/>
              <a:t>Channel</a:t>
            </a:r>
            <a:r>
              <a:rPr lang="pt-BR" b="1" dirty="0"/>
              <a:t/>
            </a:r>
            <a:br>
              <a:rPr lang="pt-BR" b="1" dirty="0"/>
            </a:br>
            <a:endParaRPr lang="pt-BR" dirty="0"/>
          </a:p>
        </p:txBody>
      </p:sp>
      <p:sp>
        <p:nvSpPr>
          <p:cNvPr id="3" name="Espaço Reservado para Conteúdo 2"/>
          <p:cNvSpPr>
            <a:spLocks noGrp="1"/>
          </p:cNvSpPr>
          <p:nvPr>
            <p:ph idx="1"/>
          </p:nvPr>
        </p:nvSpPr>
        <p:spPr/>
        <p:txBody>
          <a:bodyPr/>
          <a:lstStyle/>
          <a:p>
            <a:pPr algn="just"/>
            <a:r>
              <a:rPr lang="pt-BR" dirty="0" smtClean="0"/>
              <a:t>O </a:t>
            </a:r>
            <a:r>
              <a:rPr lang="pt-BR" dirty="0"/>
              <a:t>Dual </a:t>
            </a:r>
            <a:r>
              <a:rPr lang="pt-BR" dirty="0" err="1"/>
              <a:t>Channel</a:t>
            </a:r>
            <a:r>
              <a:rPr lang="pt-BR" dirty="0"/>
              <a:t> permite ao processador comunicar em simultâneo com duas memórias, tornando assim </a:t>
            </a:r>
            <a:r>
              <a:rPr lang="pt-BR" dirty="0" smtClean="0"/>
              <a:t>o processo </a:t>
            </a:r>
            <a:r>
              <a:rPr lang="pt-BR" dirty="0"/>
              <a:t>de </a:t>
            </a:r>
            <a:r>
              <a:rPr lang="pt-BR" dirty="0" smtClean="0"/>
              <a:t>transferência </a:t>
            </a:r>
            <a:r>
              <a:rPr lang="pt-BR" dirty="0"/>
              <a:t>e processamento de dados mais rápido. Existe também o Triple </a:t>
            </a:r>
            <a:r>
              <a:rPr lang="pt-BR" dirty="0" err="1"/>
              <a:t>Channel</a:t>
            </a:r>
            <a:r>
              <a:rPr lang="pt-BR" dirty="0"/>
              <a:t>, cujo </a:t>
            </a:r>
            <a:r>
              <a:rPr lang="pt-BR" dirty="0" smtClean="0"/>
              <a:t>o principio </a:t>
            </a:r>
            <a:r>
              <a:rPr lang="pt-BR" dirty="0"/>
              <a:t>de funcionamento é igual mas com três memórias, mas existe apenas nas motherboards </a:t>
            </a:r>
            <a:r>
              <a:rPr lang="pt-BR" dirty="0" smtClean="0"/>
              <a:t>mais recentes</a:t>
            </a:r>
            <a:r>
              <a:rPr lang="pt-BR" dirty="0"/>
              <a:t>.</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22</a:t>
            </a:fld>
            <a:endParaRPr lang="en-US" dirty="0">
              <a:solidFill>
                <a:prstClr val="white"/>
              </a:solidFill>
            </a:endParaRPr>
          </a:p>
        </p:txBody>
      </p:sp>
    </p:spTree>
    <p:extLst>
      <p:ext uri="{BB962C8B-B14F-4D97-AF65-F5344CB8AC3E}">
        <p14:creationId xmlns:p14="http://schemas.microsoft.com/office/powerpoint/2010/main" val="5029887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normAutofit fontScale="90000"/>
          </a:bodyPr>
          <a:lstStyle/>
          <a:p>
            <a:r>
              <a:rPr lang="pt-BR" b="1" dirty="0"/>
              <a:t>O que é o Dual </a:t>
            </a:r>
            <a:r>
              <a:rPr lang="pt-BR" b="1" dirty="0" err="1" smtClean="0"/>
              <a:t>Channel</a:t>
            </a:r>
            <a:r>
              <a:rPr lang="pt-BR" b="1" dirty="0"/>
              <a:t/>
            </a:r>
            <a:br>
              <a:rPr lang="pt-BR" b="1" dirty="0"/>
            </a:br>
            <a:endParaRPr lang="pt-BR" dirty="0"/>
          </a:p>
        </p:txBody>
      </p:sp>
      <p:sp>
        <p:nvSpPr>
          <p:cNvPr id="3" name="Espaço Reservado para Conteúdo 2"/>
          <p:cNvSpPr>
            <a:spLocks noGrp="1"/>
          </p:cNvSpPr>
          <p:nvPr>
            <p:ph idx="1"/>
          </p:nvPr>
        </p:nvSpPr>
        <p:spPr/>
        <p:txBody>
          <a:bodyPr/>
          <a:lstStyle/>
          <a:p>
            <a:pPr algn="just"/>
            <a:r>
              <a:rPr lang="pt-BR" dirty="0" smtClean="0"/>
              <a:t>Se um </a:t>
            </a:r>
            <a:r>
              <a:rPr lang="pt-BR" dirty="0"/>
              <a:t>computador com quatro pentes de memória, por exemplo, o controlador organiza a atividade </a:t>
            </a:r>
            <a:r>
              <a:rPr lang="pt-BR" dirty="0" smtClean="0"/>
              <a:t>das memórias </a:t>
            </a:r>
            <a:r>
              <a:rPr lang="pt-BR" dirty="0"/>
              <a:t>para que as informações de dois pentes </a:t>
            </a:r>
            <a:r>
              <a:rPr lang="pt-BR" dirty="0" smtClean="0"/>
              <a:t>sejam transmitidas </a:t>
            </a:r>
            <a:r>
              <a:rPr lang="pt-BR" dirty="0"/>
              <a:t>de uma só vez para o resto do </a:t>
            </a:r>
            <a:r>
              <a:rPr lang="pt-BR" dirty="0" smtClean="0"/>
              <a:t>computador, enquanto </a:t>
            </a:r>
            <a:r>
              <a:rPr lang="pt-BR" dirty="0"/>
              <a:t>os outros dois pentes estão recebendo informações que vêm </a:t>
            </a:r>
            <a:r>
              <a:rPr lang="pt-BR" dirty="0" smtClean="0"/>
              <a:t>da máquina</a:t>
            </a:r>
            <a:r>
              <a:rPr lang="pt-BR" dirty="0"/>
              <a:t>. Com isso, é possível dobrar </a:t>
            </a:r>
            <a:r>
              <a:rPr lang="pt-BR" dirty="0" smtClean="0"/>
              <a:t>a capacidade </a:t>
            </a:r>
            <a:r>
              <a:rPr lang="pt-BR" dirty="0"/>
              <a:t>dos pentes.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23</a:t>
            </a:fld>
            <a:endParaRPr lang="en-US" dirty="0">
              <a:solidFill>
                <a:prstClr val="white"/>
              </a:solidFill>
            </a:endParaRPr>
          </a:p>
        </p:txBody>
      </p:sp>
    </p:spTree>
    <p:extLst>
      <p:ext uri="{BB962C8B-B14F-4D97-AF65-F5344CB8AC3E}">
        <p14:creationId xmlns:p14="http://schemas.microsoft.com/office/powerpoint/2010/main" val="10582394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normAutofit fontScale="90000"/>
          </a:bodyPr>
          <a:lstStyle/>
          <a:p>
            <a:r>
              <a:rPr lang="pt-BR" b="1" dirty="0"/>
              <a:t>O que é o Dual </a:t>
            </a:r>
            <a:r>
              <a:rPr lang="pt-BR" b="1" dirty="0" err="1" smtClean="0"/>
              <a:t>Channel</a:t>
            </a:r>
            <a:r>
              <a:rPr lang="pt-BR" b="1" dirty="0"/>
              <a:t/>
            </a:r>
            <a:br>
              <a:rPr lang="pt-BR" b="1" dirty="0"/>
            </a:br>
            <a:endParaRPr lang="pt-BR" dirty="0"/>
          </a:p>
        </p:txBody>
      </p:sp>
      <p:sp>
        <p:nvSpPr>
          <p:cNvPr id="3" name="Espaço Reservado para Conteúdo 2"/>
          <p:cNvSpPr>
            <a:spLocks noGrp="1"/>
          </p:cNvSpPr>
          <p:nvPr>
            <p:ph idx="1"/>
          </p:nvPr>
        </p:nvSpPr>
        <p:spPr/>
        <p:txBody>
          <a:bodyPr/>
          <a:lstStyle/>
          <a:p>
            <a:pPr algn="just"/>
            <a:r>
              <a:rPr lang="pt-BR" dirty="0"/>
              <a:t>Por isso é importante que os pentes sejam idênticos. Já há placas que trabalha com </a:t>
            </a:r>
            <a:r>
              <a:rPr lang="pt-BR" dirty="0" smtClean="0"/>
              <a:t>Triple </a:t>
            </a:r>
            <a:r>
              <a:rPr lang="pt-BR" dirty="0" err="1" smtClean="0"/>
              <a:t>Channel</a:t>
            </a:r>
            <a:r>
              <a:rPr lang="pt-BR" dirty="0"/>
              <a:t>, ou canal triplo. Nesse caso, sempre são necessários múltiplos de 3 para os pentes de memória. </a:t>
            </a:r>
            <a:r>
              <a:rPr lang="pt-BR" dirty="0" smtClean="0"/>
              <a:t>São máquinas </a:t>
            </a:r>
            <a:r>
              <a:rPr lang="pt-BR" dirty="0"/>
              <a:t>que trabalham com 3, 6 ou 9 slots, por exemplo</a:t>
            </a:r>
            <a:r>
              <a:rPr lang="pt-BR" dirty="0" smtClean="0"/>
              <a:t>.</a:t>
            </a:r>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24</a:t>
            </a:fld>
            <a:endParaRPr lang="en-US" dirty="0">
              <a:solidFill>
                <a:prstClr val="white"/>
              </a:solidFill>
            </a:endParaRPr>
          </a:p>
        </p:txBody>
      </p:sp>
    </p:spTree>
    <p:extLst>
      <p:ext uri="{BB962C8B-B14F-4D97-AF65-F5344CB8AC3E}">
        <p14:creationId xmlns:p14="http://schemas.microsoft.com/office/powerpoint/2010/main" val="1916831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Front </a:t>
            </a:r>
            <a:r>
              <a:rPr lang="pt-BR" dirty="0" err="1"/>
              <a:t>Side</a:t>
            </a:r>
            <a:r>
              <a:rPr lang="pt-BR" dirty="0"/>
              <a:t> Bus (FSB)</a:t>
            </a:r>
          </a:p>
        </p:txBody>
      </p:sp>
      <p:sp>
        <p:nvSpPr>
          <p:cNvPr id="3" name="Espaço Reservado para Conteúdo 2"/>
          <p:cNvSpPr>
            <a:spLocks noGrp="1"/>
          </p:cNvSpPr>
          <p:nvPr>
            <p:ph idx="1"/>
          </p:nvPr>
        </p:nvSpPr>
        <p:spPr/>
        <p:txBody>
          <a:bodyPr/>
          <a:lstStyle/>
          <a:p>
            <a:pPr algn="just"/>
            <a:r>
              <a:rPr lang="pt-BR" dirty="0"/>
              <a:t>Os Barramentos de comunicação são responsáveis </a:t>
            </a:r>
            <a:r>
              <a:rPr lang="pt-BR" dirty="0" smtClean="0"/>
              <a:t>por transmitir </a:t>
            </a:r>
            <a:r>
              <a:rPr lang="pt-BR" dirty="0"/>
              <a:t>dados entre dispositivos de hardware. Entre </a:t>
            </a:r>
            <a:r>
              <a:rPr lang="pt-BR" dirty="0" smtClean="0"/>
              <a:t>os vários </a:t>
            </a:r>
            <a:r>
              <a:rPr lang="pt-BR" dirty="0"/>
              <a:t>barramentos existentes no PC, o </a:t>
            </a:r>
            <a:r>
              <a:rPr lang="pt-BR" dirty="0" smtClean="0"/>
              <a:t>mais importante </a:t>
            </a:r>
            <a:r>
              <a:rPr lang="pt-BR" dirty="0"/>
              <a:t>é </a:t>
            </a:r>
            <a:r>
              <a:rPr lang="pt-BR" dirty="0" smtClean="0"/>
              <a:t>o Front </a:t>
            </a:r>
            <a:r>
              <a:rPr lang="pt-BR" dirty="0" err="1"/>
              <a:t>Side</a:t>
            </a:r>
            <a:r>
              <a:rPr lang="pt-BR" dirty="0"/>
              <a:t> Bus (FSB</a:t>
            </a:r>
            <a:r>
              <a:rPr lang="pt-BR" dirty="0" smtClean="0"/>
              <a:t>), efetuando </a:t>
            </a:r>
            <a:r>
              <a:rPr lang="pt-BR" dirty="0"/>
              <a:t>a comunicação entre a </a:t>
            </a:r>
            <a:r>
              <a:rPr lang="pt-BR" dirty="0" smtClean="0"/>
              <a:t>CPU e </a:t>
            </a:r>
            <a:r>
              <a:rPr lang="pt-BR" dirty="0"/>
              <a:t>memória, incluindo outros dispositivos</a:t>
            </a:r>
            <a:r>
              <a:rPr lang="pt-BR" dirty="0" smtClean="0"/>
              <a:t>.</a:t>
            </a:r>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dirty="0"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25</a:t>
            </a:fld>
            <a:endParaRPr lang="en-US" dirty="0">
              <a:solidFill>
                <a:prstClr val="white"/>
              </a:solidFill>
            </a:endParaRPr>
          </a:p>
        </p:txBody>
      </p:sp>
    </p:spTree>
    <p:extLst>
      <p:ext uri="{BB962C8B-B14F-4D97-AF65-F5344CB8AC3E}">
        <p14:creationId xmlns:p14="http://schemas.microsoft.com/office/powerpoint/2010/main" val="3103292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Front </a:t>
            </a:r>
            <a:r>
              <a:rPr lang="pt-BR" dirty="0" err="1"/>
              <a:t>Side</a:t>
            </a:r>
            <a:r>
              <a:rPr lang="pt-BR" dirty="0"/>
              <a:t> Bus (FSB)</a:t>
            </a:r>
          </a:p>
        </p:txBody>
      </p:sp>
      <p:sp>
        <p:nvSpPr>
          <p:cNvPr id="3" name="Espaço Reservado para Conteúdo 2"/>
          <p:cNvSpPr>
            <a:spLocks noGrp="1"/>
          </p:cNvSpPr>
          <p:nvPr>
            <p:ph idx="1"/>
          </p:nvPr>
        </p:nvSpPr>
        <p:spPr/>
        <p:txBody>
          <a:bodyPr/>
          <a:lstStyle/>
          <a:p>
            <a:pPr algn="just"/>
            <a:r>
              <a:rPr lang="pt-BR" dirty="0"/>
              <a:t>Por isso, é muito importante que o FSB seja rápido o suficiente, caso contrário, muito da capacidade do CPU e da memória </a:t>
            </a:r>
            <a:r>
              <a:rPr lang="pt-BR" dirty="0" smtClean="0"/>
              <a:t>é esperdiçada </a:t>
            </a:r>
            <a:r>
              <a:rPr lang="pt-BR" dirty="0"/>
              <a:t>na prática. Durante essa </a:t>
            </a:r>
            <a:r>
              <a:rPr lang="pt-BR" dirty="0" smtClean="0"/>
              <a:t>matéria, vários </a:t>
            </a:r>
            <a:r>
              <a:rPr lang="pt-BR" dirty="0"/>
              <a:t>casos irão exemplificar como o FSB pode </a:t>
            </a:r>
            <a:r>
              <a:rPr lang="pt-BR" dirty="0" smtClean="0"/>
              <a:t>realmente limitar </a:t>
            </a:r>
            <a:r>
              <a:rPr lang="pt-BR" dirty="0"/>
              <a:t>o desempenho do sistema de forma geral.</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26</a:t>
            </a:fld>
            <a:endParaRPr lang="en-US" dirty="0">
              <a:solidFill>
                <a:prstClr val="white"/>
              </a:solidFill>
            </a:endParaRPr>
          </a:p>
        </p:txBody>
      </p:sp>
    </p:spTree>
    <p:extLst>
      <p:ext uri="{BB962C8B-B14F-4D97-AF65-F5344CB8AC3E}">
        <p14:creationId xmlns:p14="http://schemas.microsoft.com/office/powerpoint/2010/main" val="238881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Slot para as memórias</a:t>
            </a:r>
            <a:endParaRPr lang="pt-BR" dirty="0"/>
          </a:p>
        </p:txBody>
      </p:sp>
      <p:sp>
        <p:nvSpPr>
          <p:cNvPr id="8" name="Espaço Reservado para Conteúdo 7"/>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27</a:t>
            </a:fld>
            <a:endParaRPr lang="en-US" dirty="0">
              <a:solidFill>
                <a:prstClr val="white"/>
              </a:solidFill>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2829310730"/>
              </p:ext>
            </p:extLst>
          </p:nvPr>
        </p:nvGraphicFramePr>
        <p:xfrm>
          <a:off x="1259632" y="1556792"/>
          <a:ext cx="7057032" cy="4616988"/>
        </p:xfrm>
        <a:graphic>
          <a:graphicData uri="http://schemas.openxmlformats.org/presentationml/2006/ole">
            <mc:AlternateContent xmlns:mc="http://schemas.openxmlformats.org/markup-compatibility/2006">
              <mc:Choice xmlns:v="urn:schemas-microsoft-com:vml" Requires="v">
                <p:oleObj spid="_x0000_s1042" name="PhotoStyler Image" r:id="rId3" imgW="8428571" imgH="5514286" progId="PhotoStylerImage">
                  <p:embed/>
                </p:oleObj>
              </mc:Choice>
              <mc:Fallback>
                <p:oleObj name="PhotoStyler Image" r:id="rId3" imgW="8428571" imgH="5514286" progId="PhotoStyler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7057032" cy="46169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66109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Slot para as memórias</a:t>
            </a:r>
          </a:p>
        </p:txBody>
      </p:sp>
      <p:sp>
        <p:nvSpPr>
          <p:cNvPr id="3" name="Espaço Reservado para Conteúdo 2"/>
          <p:cNvSpPr>
            <a:spLocks noGrp="1"/>
          </p:cNvSpPr>
          <p:nvPr>
            <p:ph idx="1"/>
          </p:nvPr>
        </p:nvSpPr>
        <p:spPr/>
        <p:txBody>
          <a:bodyPr/>
          <a:lstStyle/>
          <a:p>
            <a:pPr algn="just">
              <a:lnSpc>
                <a:spcPct val="90000"/>
              </a:lnSpc>
              <a:buFont typeface="Wingdings" pitchFamily="2" charset="2"/>
              <a:buChar char="Ø"/>
            </a:pPr>
            <a:r>
              <a:rPr lang="pt-BR" dirty="0"/>
              <a:t>Os soquetes de memória são numerados: 1, 2 e 3</a:t>
            </a:r>
            <a:r>
              <a:rPr lang="pt-BR" dirty="0" smtClean="0"/>
              <a:t>.</a:t>
            </a:r>
            <a:endParaRPr lang="pt-BR" dirty="0"/>
          </a:p>
          <a:p>
            <a:pPr algn="just">
              <a:lnSpc>
                <a:spcPct val="90000"/>
              </a:lnSpc>
              <a:buFont typeface="Wingdings" pitchFamily="2" charset="2"/>
              <a:buChar char="Ø"/>
            </a:pPr>
            <a:r>
              <a:rPr lang="en-US" dirty="0"/>
              <a:t> </a:t>
            </a:r>
            <a:r>
              <a:rPr lang="pt-BR" dirty="0"/>
              <a:t>Instale memória primeiro no 1, depois no 2, depois no 3</a:t>
            </a:r>
            <a:r>
              <a:rPr lang="pt-BR" dirty="0" smtClean="0"/>
              <a:t>.</a:t>
            </a:r>
            <a:endParaRPr lang="pt-BR" dirty="0"/>
          </a:p>
          <a:p>
            <a:pPr algn="just">
              <a:lnSpc>
                <a:spcPct val="90000"/>
              </a:lnSpc>
              <a:buFont typeface="Wingdings" pitchFamily="2" charset="2"/>
              <a:buChar char="Ø"/>
            </a:pPr>
            <a:r>
              <a:rPr lang="en-US" dirty="0"/>
              <a:t> </a:t>
            </a:r>
            <a:r>
              <a:rPr lang="pt-BR" dirty="0"/>
              <a:t>Normalmente não é permitido deixar o 1 vazio e instalar memórias no 2 e/ou 3.</a:t>
            </a:r>
          </a:p>
          <a:p>
            <a:pPr algn="just">
              <a:lnSpc>
                <a:spcPct val="90000"/>
              </a:lnSpc>
              <a:buFont typeface="Wingdings" pitchFamily="2" charset="2"/>
              <a:buChar char="Ø"/>
            </a:pPr>
            <a:r>
              <a:rPr lang="en-US" dirty="0" smtClean="0"/>
              <a:t> </a:t>
            </a:r>
            <a:r>
              <a:rPr lang="pt-BR" dirty="0"/>
              <a:t>O 1 pode ser o mais próximo do processador, mas nem sempre, às vezes o 1 é o mais distante.</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28</a:t>
            </a:fld>
            <a:endParaRPr lang="en-US" dirty="0">
              <a:solidFill>
                <a:prstClr val="white"/>
              </a:solidFill>
            </a:endParaRPr>
          </a:p>
        </p:txBody>
      </p:sp>
    </p:spTree>
    <p:extLst>
      <p:ext uri="{BB962C8B-B14F-4D97-AF65-F5344CB8AC3E}">
        <p14:creationId xmlns:p14="http://schemas.microsoft.com/office/powerpoint/2010/main" val="2168310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Slot para as memórias</a:t>
            </a:r>
          </a:p>
        </p:txBody>
      </p:sp>
      <p:sp>
        <p:nvSpPr>
          <p:cNvPr id="3" name="Espaço Reservado para Conteúdo 2"/>
          <p:cNvSpPr>
            <a:spLocks noGrp="1"/>
          </p:cNvSpPr>
          <p:nvPr>
            <p:ph idx="1"/>
          </p:nvPr>
        </p:nvSpPr>
        <p:spPr/>
        <p:txBody>
          <a:bodyPr/>
          <a:lstStyle/>
          <a:p>
            <a:pPr algn="just"/>
            <a:r>
              <a:rPr lang="en-US" dirty="0"/>
              <a:t>É </a:t>
            </a:r>
            <a:r>
              <a:rPr lang="en-US" dirty="0" err="1"/>
              <a:t>preciso</a:t>
            </a:r>
            <a:r>
              <a:rPr lang="en-US" dirty="0"/>
              <a:t> </a:t>
            </a:r>
            <a:r>
              <a:rPr lang="en-US" dirty="0" err="1"/>
              <a:t>respeitar</a:t>
            </a:r>
            <a:r>
              <a:rPr lang="en-US" dirty="0"/>
              <a:t> a </a:t>
            </a:r>
            <a:r>
              <a:rPr lang="en-US" dirty="0" err="1"/>
              <a:t>ordem</a:t>
            </a:r>
            <a:r>
              <a:rPr lang="en-US" dirty="0"/>
              <a:t> da </a:t>
            </a:r>
            <a:r>
              <a:rPr lang="en-US" dirty="0" err="1"/>
              <a:t>instalação</a:t>
            </a:r>
            <a:r>
              <a:rPr lang="en-US" dirty="0"/>
              <a:t> dos </a:t>
            </a:r>
            <a:r>
              <a:rPr lang="en-US" dirty="0" err="1"/>
              <a:t>módulos</a:t>
            </a:r>
            <a:r>
              <a:rPr lang="en-US" dirty="0"/>
              <a:t> de </a:t>
            </a:r>
            <a:r>
              <a:rPr lang="en-US" dirty="0" err="1"/>
              <a:t>memória</a:t>
            </a:r>
            <a:r>
              <a:rPr lang="en-US" dirty="0"/>
              <a:t>. Se </a:t>
            </a:r>
            <a:r>
              <a:rPr lang="en-US" dirty="0" err="1"/>
              <a:t>instalarmos</a:t>
            </a:r>
            <a:r>
              <a:rPr lang="en-US" dirty="0"/>
              <a:t>, </a:t>
            </a:r>
            <a:r>
              <a:rPr lang="en-US" dirty="0" err="1"/>
              <a:t>por</a:t>
            </a:r>
            <a:r>
              <a:rPr lang="en-US" dirty="0"/>
              <a:t> </a:t>
            </a:r>
            <a:r>
              <a:rPr lang="en-US" dirty="0" err="1"/>
              <a:t>exemplo</a:t>
            </a:r>
            <a:r>
              <a:rPr lang="en-US" dirty="0"/>
              <a:t>, um </a:t>
            </a:r>
            <a:r>
              <a:rPr lang="en-US" dirty="0" err="1"/>
              <a:t>módulo</a:t>
            </a:r>
            <a:r>
              <a:rPr lang="en-US" dirty="0"/>
              <a:t> de </a:t>
            </a:r>
            <a:r>
              <a:rPr lang="en-US" dirty="0" err="1"/>
              <a:t>memória</a:t>
            </a:r>
            <a:r>
              <a:rPr lang="en-US" dirty="0"/>
              <a:t> no </a:t>
            </a:r>
            <a:r>
              <a:rPr lang="en-US" dirty="0" err="1"/>
              <a:t>soquete</a:t>
            </a:r>
            <a:r>
              <a:rPr lang="en-US" dirty="0"/>
              <a:t> 2, </a:t>
            </a:r>
            <a:r>
              <a:rPr lang="en-US" dirty="0" err="1"/>
              <a:t>deixando</a:t>
            </a:r>
            <a:r>
              <a:rPr lang="en-US" dirty="0"/>
              <a:t> o </a:t>
            </a:r>
            <a:r>
              <a:rPr lang="en-US" dirty="0" err="1"/>
              <a:t>soquete</a:t>
            </a:r>
            <a:r>
              <a:rPr lang="en-US" dirty="0"/>
              <a:t> 1 </a:t>
            </a:r>
            <a:r>
              <a:rPr lang="en-US" dirty="0" err="1"/>
              <a:t>vazio</a:t>
            </a:r>
            <a:r>
              <a:rPr lang="en-US" dirty="0"/>
              <a:t>, é </a:t>
            </a:r>
            <a:r>
              <a:rPr lang="en-US" dirty="0" err="1"/>
              <a:t>possível</a:t>
            </a:r>
            <a:r>
              <a:rPr lang="en-US" dirty="0"/>
              <a:t> </a:t>
            </a:r>
            <a:r>
              <a:rPr lang="en-US" dirty="0" err="1"/>
              <a:t>que</a:t>
            </a:r>
            <a:r>
              <a:rPr lang="en-US" dirty="0"/>
              <a:t> o </a:t>
            </a:r>
            <a:r>
              <a:rPr lang="en-US" dirty="0" err="1"/>
              <a:t>computador</a:t>
            </a:r>
            <a:r>
              <a:rPr lang="en-US" dirty="0"/>
              <a:t> </a:t>
            </a:r>
            <a:r>
              <a:rPr lang="en-US" dirty="0" err="1"/>
              <a:t>não</a:t>
            </a:r>
            <a:r>
              <a:rPr lang="en-US" dirty="0"/>
              <a:t> </a:t>
            </a:r>
            <a:r>
              <a:rPr lang="en-US" dirty="0" err="1"/>
              <a:t>funcione</a:t>
            </a:r>
            <a:r>
              <a:rPr lang="en-US" dirty="0"/>
              <a:t>, mas </a:t>
            </a:r>
            <a:r>
              <a:rPr lang="en-US" dirty="0" err="1"/>
              <a:t>isso</a:t>
            </a:r>
            <a:r>
              <a:rPr lang="en-US" dirty="0"/>
              <a:t> </a:t>
            </a:r>
            <a:r>
              <a:rPr lang="en-US" dirty="0" err="1"/>
              <a:t>depende</a:t>
            </a:r>
            <a:r>
              <a:rPr lang="en-US" dirty="0"/>
              <a:t> </a:t>
            </a:r>
            <a:r>
              <a:rPr lang="en-US" dirty="0" err="1"/>
              <a:t>muito</a:t>
            </a:r>
            <a:r>
              <a:rPr lang="en-US" dirty="0"/>
              <a:t> da </a:t>
            </a:r>
            <a:r>
              <a:rPr lang="en-US" dirty="0" err="1"/>
              <a:t>placa</a:t>
            </a:r>
            <a:r>
              <a:rPr lang="en-US" dirty="0"/>
              <a:t> de CPU </a:t>
            </a:r>
            <a:r>
              <a:rPr lang="en-US" dirty="0" err="1"/>
              <a:t>em</a:t>
            </a:r>
            <a:r>
              <a:rPr lang="en-US" dirty="0"/>
              <a:t> </a:t>
            </a:r>
            <a:r>
              <a:rPr lang="en-US" dirty="0" err="1"/>
              <a:t>questão</a:t>
            </a:r>
            <a:r>
              <a:rPr lang="en-US" dirty="0"/>
              <a:t>. Para </a:t>
            </a:r>
            <a:r>
              <a:rPr lang="en-US" dirty="0" err="1"/>
              <a:t>não</a:t>
            </a:r>
            <a:r>
              <a:rPr lang="en-US" dirty="0"/>
              <a:t> </a:t>
            </a:r>
            <a:r>
              <a:rPr lang="en-US" dirty="0" err="1"/>
              <a:t>ter</a:t>
            </a:r>
            <a:r>
              <a:rPr lang="en-US" dirty="0"/>
              <a:t> </a:t>
            </a:r>
            <a:r>
              <a:rPr lang="en-US" dirty="0" err="1"/>
              <a:t>problemas</a:t>
            </a:r>
            <a:r>
              <a:rPr lang="en-US" dirty="0"/>
              <a:t>, é </a:t>
            </a:r>
            <a:r>
              <a:rPr lang="en-US" dirty="0" err="1"/>
              <a:t>bom</a:t>
            </a:r>
            <a:r>
              <a:rPr lang="en-US" dirty="0"/>
              <a:t> </a:t>
            </a:r>
            <a:r>
              <a:rPr lang="en-US" dirty="0" err="1"/>
              <a:t>sempre</a:t>
            </a:r>
            <a:r>
              <a:rPr lang="en-US" dirty="0"/>
              <a:t> </a:t>
            </a:r>
            <a:r>
              <a:rPr lang="en-US" dirty="0" err="1"/>
              <a:t>começar</a:t>
            </a:r>
            <a:r>
              <a:rPr lang="en-US" dirty="0"/>
              <a:t> </a:t>
            </a:r>
            <a:r>
              <a:rPr lang="en-US" dirty="0" err="1"/>
              <a:t>pelo</a:t>
            </a:r>
            <a:r>
              <a:rPr lang="en-US" dirty="0"/>
              <a:t> </a:t>
            </a:r>
            <a:r>
              <a:rPr lang="en-US" dirty="0" err="1"/>
              <a:t>soquete</a:t>
            </a:r>
            <a:r>
              <a:rPr lang="en-US" dirty="0"/>
              <a:t> 1. </a:t>
            </a:r>
            <a:endParaRPr lang="pt-BR" dirty="0"/>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29</a:t>
            </a:fld>
            <a:endParaRPr lang="en-US" dirty="0">
              <a:solidFill>
                <a:prstClr val="white"/>
              </a:solidFill>
            </a:endParaRPr>
          </a:p>
        </p:txBody>
      </p:sp>
    </p:spTree>
    <p:extLst>
      <p:ext uri="{BB962C8B-B14F-4D97-AF65-F5344CB8AC3E}">
        <p14:creationId xmlns:p14="http://schemas.microsoft.com/office/powerpoint/2010/main" val="2575848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Gerações</a:t>
            </a:r>
            <a:endParaRPr lang="pt-BR" dirty="0"/>
          </a:p>
        </p:txBody>
      </p:sp>
      <p:sp>
        <p:nvSpPr>
          <p:cNvPr id="3" name="Espaço Reservado para Conteúdo 2"/>
          <p:cNvSpPr>
            <a:spLocks noGrp="1"/>
          </p:cNvSpPr>
          <p:nvPr>
            <p:ph idx="1"/>
          </p:nvPr>
        </p:nvSpPr>
        <p:spPr/>
        <p:txBody>
          <a:bodyPr/>
          <a:lstStyle/>
          <a:p>
            <a:r>
              <a:rPr lang="pt-BR" dirty="0" smtClean="0"/>
              <a:t>Primeira – Válvula</a:t>
            </a:r>
          </a:p>
          <a:p>
            <a:pPr lvl="1"/>
            <a:r>
              <a:rPr lang="pt-BR" dirty="0" smtClean="0"/>
              <a:t>Von Neumann – </a:t>
            </a:r>
          </a:p>
          <a:p>
            <a:pPr lvl="2"/>
            <a:r>
              <a:rPr lang="pt-BR" dirty="0" smtClean="0"/>
              <a:t>Memória principal</a:t>
            </a:r>
          </a:p>
          <a:p>
            <a:pPr lvl="2"/>
            <a:r>
              <a:rPr lang="pt-BR" dirty="0" smtClean="0"/>
              <a:t>ULA</a:t>
            </a:r>
          </a:p>
          <a:p>
            <a:pPr lvl="2"/>
            <a:r>
              <a:rPr lang="pt-BR" dirty="0" smtClean="0"/>
              <a:t>Unidade de Controle</a:t>
            </a:r>
          </a:p>
          <a:p>
            <a:pPr lvl="2"/>
            <a:r>
              <a:rPr lang="pt-BR" dirty="0" smtClean="0"/>
              <a:t>I/O</a:t>
            </a:r>
          </a:p>
          <a:p>
            <a:r>
              <a:rPr lang="pt-BR" dirty="0" smtClean="0"/>
              <a:t>Segunda – Transistores</a:t>
            </a:r>
          </a:p>
          <a:p>
            <a:pPr lvl="1"/>
            <a:r>
              <a:rPr lang="pt-BR" dirty="0"/>
              <a:t>ULA </a:t>
            </a:r>
            <a:r>
              <a:rPr lang="pt-BR" dirty="0" smtClean="0"/>
              <a:t>mais complexas </a:t>
            </a:r>
          </a:p>
          <a:p>
            <a:pPr lvl="1"/>
            <a:r>
              <a:rPr lang="pt-BR" dirty="0" smtClean="0"/>
              <a:t>Linguagem de alto nível</a:t>
            </a:r>
            <a:endParaRPr lang="pt-BR" dirty="0"/>
          </a:p>
        </p:txBody>
      </p:sp>
    </p:spTree>
    <p:extLst>
      <p:ext uri="{BB962C8B-B14F-4D97-AF65-F5344CB8AC3E}">
        <p14:creationId xmlns:p14="http://schemas.microsoft.com/office/powerpoint/2010/main" val="739154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Slot para as memórias</a:t>
            </a:r>
          </a:p>
        </p:txBody>
      </p:sp>
      <p:pic>
        <p:nvPicPr>
          <p:cNvPr id="8" name="Picture 8" descr="0927"/>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795016" y="2671413"/>
            <a:ext cx="3553968" cy="238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30</a:t>
            </a:fld>
            <a:endParaRPr lang="en-US" dirty="0">
              <a:solidFill>
                <a:prstClr val="white"/>
              </a:solidFill>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40677773"/>
              </p:ext>
            </p:extLst>
          </p:nvPr>
        </p:nvGraphicFramePr>
        <p:xfrm>
          <a:off x="539552" y="1628800"/>
          <a:ext cx="3528392" cy="2772563"/>
        </p:xfrm>
        <a:graphic>
          <a:graphicData uri="http://schemas.openxmlformats.org/presentationml/2006/ole">
            <mc:AlternateContent xmlns:mc="http://schemas.openxmlformats.org/markup-compatibility/2006">
              <mc:Choice xmlns:v="urn:schemas-microsoft-com:vml" Requires="v">
                <p:oleObj spid="_x0000_s2066" name="Photo Editor Photo" r:id="rId4" imgW="9752381" imgH="7666667" progId="MSPhotoEd.3">
                  <p:embed/>
                </p:oleObj>
              </mc:Choice>
              <mc:Fallback>
                <p:oleObj name="Photo Editor Photo" r:id="rId4" imgW="9752381" imgH="766666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628800"/>
                        <a:ext cx="3528392" cy="27725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14838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lstStyle/>
          <a:p>
            <a:r>
              <a:rPr lang="pt-BR" dirty="0"/>
              <a:t>Slot para as memórias</a:t>
            </a:r>
          </a:p>
        </p:txBody>
      </p:sp>
      <p:sp>
        <p:nvSpPr>
          <p:cNvPr id="3" name="Espaço Reservado para Conteúdo 2"/>
          <p:cNvSpPr>
            <a:spLocks noGrp="1"/>
          </p:cNvSpPr>
          <p:nvPr>
            <p:ph idx="1"/>
          </p:nvPr>
        </p:nvSpPr>
        <p:spPr/>
        <p:txBody>
          <a:bodyPr/>
          <a:lstStyle/>
          <a:p>
            <a:pPr algn="just"/>
            <a:r>
              <a:rPr lang="en-US" dirty="0" err="1"/>
              <a:t>Os</a:t>
            </a:r>
            <a:r>
              <a:rPr lang="en-US" dirty="0"/>
              <a:t> </a:t>
            </a:r>
            <a:r>
              <a:rPr lang="en-US" dirty="0" err="1"/>
              <a:t>módulos</a:t>
            </a:r>
            <a:r>
              <a:rPr lang="en-US" dirty="0"/>
              <a:t> de </a:t>
            </a:r>
            <a:r>
              <a:rPr lang="en-US" dirty="0" err="1"/>
              <a:t>memória</a:t>
            </a:r>
            <a:r>
              <a:rPr lang="en-US" dirty="0"/>
              <a:t> </a:t>
            </a:r>
            <a:r>
              <a:rPr lang="en-US" dirty="0" err="1"/>
              <a:t>possuem</a:t>
            </a:r>
            <a:r>
              <a:rPr lang="en-US" dirty="0"/>
              <a:t> </a:t>
            </a:r>
            <a:r>
              <a:rPr lang="en-US" dirty="0" err="1"/>
              <a:t>pequenos</a:t>
            </a:r>
            <a:r>
              <a:rPr lang="en-US" dirty="0"/>
              <a:t> </a:t>
            </a:r>
            <a:r>
              <a:rPr lang="en-US" dirty="0" err="1"/>
              <a:t>cortes</a:t>
            </a:r>
            <a:r>
              <a:rPr lang="en-US" dirty="0"/>
              <a:t> </a:t>
            </a:r>
            <a:r>
              <a:rPr lang="en-US" dirty="0" smtClean="0"/>
              <a:t>(</a:t>
            </a:r>
            <a:r>
              <a:rPr lang="en-US" b="1" dirty="0" err="1" smtClean="0">
                <a:solidFill>
                  <a:schemeClr val="tx2"/>
                </a:solidFill>
              </a:rPr>
              <a:t>chanfros</a:t>
            </a:r>
            <a:r>
              <a:rPr lang="en-US" b="1" dirty="0" smtClean="0">
                <a:solidFill>
                  <a:schemeClr val="tx2"/>
                </a:solidFill>
              </a:rPr>
              <a:t>) </a:t>
            </a:r>
            <a:r>
              <a:rPr lang="en-US" dirty="0" err="1" smtClean="0"/>
              <a:t>que</a:t>
            </a:r>
            <a:r>
              <a:rPr lang="en-US" dirty="0" smtClean="0"/>
              <a:t> </a:t>
            </a:r>
            <a:r>
              <a:rPr lang="en-US" dirty="0"/>
              <a:t>se </a:t>
            </a:r>
            <a:r>
              <a:rPr lang="en-US" dirty="0" err="1"/>
              <a:t>alinham</a:t>
            </a:r>
            <a:r>
              <a:rPr lang="en-US" dirty="0"/>
              <a:t> </a:t>
            </a:r>
            <a:r>
              <a:rPr lang="en-US" dirty="0" err="1"/>
              <a:t>em</a:t>
            </a:r>
            <a:r>
              <a:rPr lang="en-US" dirty="0"/>
              <a:t> </a:t>
            </a:r>
            <a:r>
              <a:rPr lang="en-US" dirty="0" err="1"/>
              <a:t>saliências</a:t>
            </a:r>
            <a:r>
              <a:rPr lang="en-US" dirty="0"/>
              <a:t> </a:t>
            </a:r>
            <a:r>
              <a:rPr lang="en-US" dirty="0" err="1"/>
              <a:t>existentes</a:t>
            </a:r>
            <a:r>
              <a:rPr lang="en-US" dirty="0"/>
              <a:t> no </a:t>
            </a:r>
            <a:r>
              <a:rPr lang="en-US" dirty="0" err="1" smtClean="0"/>
              <a:t>soquete</a:t>
            </a:r>
            <a:r>
              <a:rPr lang="en-US" dirty="0" smtClean="0"/>
              <a:t>. </a:t>
            </a:r>
            <a:r>
              <a:rPr lang="en-US" dirty="0" err="1" smtClean="0"/>
              <a:t>Os</a:t>
            </a:r>
            <a:r>
              <a:rPr lang="en-US" dirty="0" smtClean="0"/>
              <a:t> </a:t>
            </a:r>
            <a:r>
              <a:rPr lang="en-US" dirty="0" err="1"/>
              <a:t>chanfros</a:t>
            </a:r>
            <a:r>
              <a:rPr lang="en-US" dirty="0"/>
              <a:t> </a:t>
            </a:r>
            <a:r>
              <a:rPr lang="en-US" dirty="0" err="1"/>
              <a:t>servem</a:t>
            </a:r>
            <a:r>
              <a:rPr lang="en-US" dirty="0"/>
              <a:t> </a:t>
            </a:r>
            <a:r>
              <a:rPr lang="en-US" dirty="0" err="1"/>
              <a:t>para</a:t>
            </a:r>
            <a:r>
              <a:rPr lang="en-US" dirty="0"/>
              <a:t> </a:t>
            </a:r>
            <a:r>
              <a:rPr lang="en-US" dirty="0" err="1"/>
              <a:t>alinhar</a:t>
            </a:r>
            <a:r>
              <a:rPr lang="en-US" dirty="0"/>
              <a:t> </a:t>
            </a:r>
            <a:r>
              <a:rPr lang="en-US" dirty="0" err="1"/>
              <a:t>corretamente</a:t>
            </a:r>
            <a:r>
              <a:rPr lang="en-US" dirty="0"/>
              <a:t> o </a:t>
            </a:r>
            <a:r>
              <a:rPr lang="en-US" dirty="0" err="1"/>
              <a:t>módulo</a:t>
            </a:r>
            <a:r>
              <a:rPr lang="en-US" dirty="0"/>
              <a:t> </a:t>
            </a:r>
            <a:r>
              <a:rPr lang="en-US" dirty="0" err="1"/>
              <a:t>sobre</a:t>
            </a:r>
            <a:r>
              <a:rPr lang="en-US" dirty="0"/>
              <a:t> o </a:t>
            </a:r>
            <a:r>
              <a:rPr lang="en-US" dirty="0" err="1"/>
              <a:t>soquete</a:t>
            </a:r>
            <a:r>
              <a:rPr lang="en-US" dirty="0"/>
              <a:t>. </a:t>
            </a:r>
            <a:r>
              <a:rPr lang="en-US" dirty="0" err="1"/>
              <a:t>Eles</a:t>
            </a:r>
            <a:r>
              <a:rPr lang="en-US" dirty="0"/>
              <a:t> </a:t>
            </a:r>
            <a:r>
              <a:rPr lang="en-US" dirty="0" err="1"/>
              <a:t>impedem</a:t>
            </a:r>
            <a:r>
              <a:rPr lang="en-US" dirty="0"/>
              <a:t> </a:t>
            </a:r>
            <a:r>
              <a:rPr lang="en-US" dirty="0" err="1"/>
              <a:t>que</a:t>
            </a:r>
            <a:r>
              <a:rPr lang="en-US" dirty="0"/>
              <a:t> o </a:t>
            </a:r>
            <a:r>
              <a:rPr lang="en-US" dirty="0" err="1"/>
              <a:t>módulo</a:t>
            </a:r>
            <a:r>
              <a:rPr lang="en-US" dirty="0"/>
              <a:t> </a:t>
            </a:r>
            <a:r>
              <a:rPr lang="en-US" dirty="0" err="1"/>
              <a:t>seja</a:t>
            </a:r>
            <a:r>
              <a:rPr lang="en-US" dirty="0"/>
              <a:t> </a:t>
            </a:r>
            <a:r>
              <a:rPr lang="en-US" dirty="0" err="1"/>
              <a:t>encaixado</a:t>
            </a:r>
            <a:r>
              <a:rPr lang="en-US" dirty="0"/>
              <a:t> </a:t>
            </a:r>
            <a:r>
              <a:rPr lang="en-US" dirty="0" err="1"/>
              <a:t>na</a:t>
            </a:r>
            <a:r>
              <a:rPr lang="en-US" dirty="0"/>
              <a:t> </a:t>
            </a:r>
            <a:r>
              <a:rPr lang="en-US" dirty="0" err="1"/>
              <a:t>posição</a:t>
            </a:r>
            <a:r>
              <a:rPr lang="en-US" dirty="0"/>
              <a:t> </a:t>
            </a:r>
            <a:r>
              <a:rPr lang="en-US" dirty="0" err="1"/>
              <a:t>invertida</a:t>
            </a:r>
            <a:r>
              <a:rPr lang="en-US" dirty="0"/>
              <a:t>. </a:t>
            </a:r>
            <a:r>
              <a:rPr lang="en-US" dirty="0" err="1"/>
              <a:t>Também</a:t>
            </a:r>
            <a:r>
              <a:rPr lang="en-US" dirty="0"/>
              <a:t> </a:t>
            </a:r>
            <a:r>
              <a:rPr lang="en-US" dirty="0" err="1"/>
              <a:t>impedem</a:t>
            </a:r>
            <a:r>
              <a:rPr lang="en-US" dirty="0"/>
              <a:t> </a:t>
            </a:r>
            <a:r>
              <a:rPr lang="en-US" dirty="0" err="1"/>
              <a:t>que</a:t>
            </a:r>
            <a:r>
              <a:rPr lang="en-US" dirty="0"/>
              <a:t> o </a:t>
            </a:r>
            <a:r>
              <a:rPr lang="en-US" dirty="0" err="1"/>
              <a:t>tipo</a:t>
            </a:r>
            <a:r>
              <a:rPr lang="en-US" dirty="0"/>
              <a:t> de </a:t>
            </a:r>
            <a:r>
              <a:rPr lang="en-US" dirty="0" err="1"/>
              <a:t>memória</a:t>
            </a:r>
            <a:r>
              <a:rPr lang="en-US" dirty="0"/>
              <a:t> </a:t>
            </a:r>
            <a:r>
              <a:rPr lang="en-US" dirty="0" err="1"/>
              <a:t>errado</a:t>
            </a:r>
            <a:r>
              <a:rPr lang="en-US" dirty="0"/>
              <a:t> </a:t>
            </a:r>
            <a:r>
              <a:rPr lang="en-US" dirty="0" err="1"/>
              <a:t>seja</a:t>
            </a:r>
            <a:r>
              <a:rPr lang="en-US" dirty="0"/>
              <a:t> </a:t>
            </a:r>
            <a:r>
              <a:rPr lang="en-US" dirty="0" err="1"/>
              <a:t>instalado</a:t>
            </a:r>
            <a:r>
              <a:rPr lang="en-US" dirty="0"/>
              <a:t>, </a:t>
            </a:r>
            <a:r>
              <a:rPr lang="en-US" dirty="0" err="1"/>
              <a:t>pois</a:t>
            </a:r>
            <a:r>
              <a:rPr lang="en-US" dirty="0"/>
              <a:t> </a:t>
            </a:r>
            <a:r>
              <a:rPr lang="en-US" dirty="0" err="1"/>
              <a:t>cada</a:t>
            </a:r>
            <a:r>
              <a:rPr lang="en-US" dirty="0"/>
              <a:t> </a:t>
            </a:r>
            <a:r>
              <a:rPr lang="en-US" dirty="0" err="1"/>
              <a:t>tipo</a:t>
            </a:r>
            <a:r>
              <a:rPr lang="en-US" dirty="0"/>
              <a:t> </a:t>
            </a:r>
            <a:r>
              <a:rPr lang="en-US" dirty="0" err="1"/>
              <a:t>possui</a:t>
            </a:r>
            <a:r>
              <a:rPr lang="en-US" dirty="0"/>
              <a:t> </a:t>
            </a:r>
            <a:r>
              <a:rPr lang="en-US" dirty="0" err="1"/>
              <a:t>chanfros</a:t>
            </a:r>
            <a:r>
              <a:rPr lang="en-US" dirty="0"/>
              <a:t> </a:t>
            </a:r>
            <a:r>
              <a:rPr lang="en-US" dirty="0" err="1"/>
              <a:t>diferentes</a:t>
            </a:r>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31</a:t>
            </a:fld>
            <a:endParaRPr lang="en-US" dirty="0">
              <a:solidFill>
                <a:prstClr val="white"/>
              </a:solidFill>
            </a:endParaRPr>
          </a:p>
        </p:txBody>
      </p:sp>
    </p:spTree>
    <p:extLst>
      <p:ext uri="{BB962C8B-B14F-4D97-AF65-F5344CB8AC3E}">
        <p14:creationId xmlns:p14="http://schemas.microsoft.com/office/powerpoint/2010/main" val="1990636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p:txBody>
          <a:bodyPr/>
          <a:lstStyle/>
          <a:p>
            <a:r>
              <a:rPr lang="pt-BR" dirty="0"/>
              <a:t>Slot para as memórias</a:t>
            </a:r>
          </a:p>
        </p:txBody>
      </p:sp>
      <p:sp>
        <p:nvSpPr>
          <p:cNvPr id="3" name="Espaço Reservado para Conteúdo 2"/>
          <p:cNvSpPr>
            <a:spLocks noGrp="1"/>
          </p:cNvSpPr>
          <p:nvPr>
            <p:ph idx="1"/>
          </p:nvPr>
        </p:nvSpPr>
        <p:spPr/>
        <p:txBody>
          <a:bodyPr/>
          <a:lstStyle/>
          <a:p>
            <a:r>
              <a:rPr lang="en-US" dirty="0"/>
              <a:t>Observe </a:t>
            </a:r>
            <a:r>
              <a:rPr lang="en-US" dirty="0" err="1"/>
              <a:t>sempre</a:t>
            </a:r>
            <a:r>
              <a:rPr lang="en-US" dirty="0"/>
              <a:t> a </a:t>
            </a:r>
            <a:r>
              <a:rPr lang="en-US" dirty="0" err="1"/>
              <a:t>posição</a:t>
            </a:r>
            <a:r>
              <a:rPr lang="en-US" dirty="0"/>
              <a:t> dos </a:t>
            </a:r>
            <a:r>
              <a:rPr lang="en-US" dirty="0" err="1"/>
              <a:t>chanfros</a:t>
            </a:r>
            <a:r>
              <a:rPr lang="en-US" dirty="0"/>
              <a:t> antes de </a:t>
            </a:r>
            <a:r>
              <a:rPr lang="en-US" dirty="0" err="1"/>
              <a:t>encaixar</a:t>
            </a:r>
            <a:r>
              <a:rPr lang="en-US" dirty="0"/>
              <a:t> um </a:t>
            </a:r>
            <a:r>
              <a:rPr lang="en-US" dirty="0" err="1"/>
              <a:t>módulo</a:t>
            </a:r>
            <a:r>
              <a:rPr lang="en-US" dirty="0"/>
              <a:t> de </a:t>
            </a:r>
            <a:r>
              <a:rPr lang="en-US" dirty="0" err="1"/>
              <a:t>memória</a:t>
            </a:r>
            <a:r>
              <a:rPr lang="en-US" dirty="0"/>
              <a:t>. </a:t>
            </a:r>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32</a:t>
            </a:fld>
            <a:endParaRPr lang="en-US" dirty="0">
              <a:solidFill>
                <a:prstClr val="white"/>
              </a:solidFill>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1001901705"/>
              </p:ext>
            </p:extLst>
          </p:nvPr>
        </p:nvGraphicFramePr>
        <p:xfrm>
          <a:off x="2267744" y="2996952"/>
          <a:ext cx="5055096" cy="2237692"/>
        </p:xfrm>
        <a:graphic>
          <a:graphicData uri="http://schemas.openxmlformats.org/presentationml/2006/ole">
            <mc:AlternateContent xmlns:mc="http://schemas.openxmlformats.org/markup-compatibility/2006">
              <mc:Choice xmlns:v="urn:schemas-microsoft-com:vml" Requires="v">
                <p:oleObj spid="_x0000_s3090" name="Photo Editor Photo" r:id="rId3" imgW="10904762" imgH="4828571" progId="MSPhotoEd.3">
                  <p:embed/>
                </p:oleObj>
              </mc:Choice>
              <mc:Fallback>
                <p:oleObj name="Photo Editor Photo" r:id="rId3" imgW="10904762" imgH="482857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996952"/>
                        <a:ext cx="5055096" cy="223769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73280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lstStyle/>
          <a:p>
            <a:r>
              <a:rPr lang="pt-BR" dirty="0"/>
              <a:t>Slot para as memórias</a:t>
            </a:r>
          </a:p>
        </p:txBody>
      </p:sp>
      <p:sp>
        <p:nvSpPr>
          <p:cNvPr id="3" name="Espaço Reservado para Conteúdo 2"/>
          <p:cNvSpPr>
            <a:spLocks noGrp="1"/>
          </p:cNvSpPr>
          <p:nvPr>
            <p:ph idx="1"/>
          </p:nvPr>
        </p:nvSpPr>
        <p:spPr/>
        <p:txBody>
          <a:bodyPr/>
          <a:lstStyle/>
          <a:p>
            <a:r>
              <a:rPr lang="en-US" dirty="0" err="1"/>
              <a:t>Os</a:t>
            </a:r>
            <a:r>
              <a:rPr lang="en-US" dirty="0"/>
              <a:t> </a:t>
            </a:r>
            <a:r>
              <a:rPr lang="en-US" dirty="0" err="1"/>
              <a:t>tipos</a:t>
            </a:r>
            <a:r>
              <a:rPr lang="en-US" dirty="0"/>
              <a:t> </a:t>
            </a:r>
            <a:r>
              <a:rPr lang="en-US" dirty="0" err="1"/>
              <a:t>mais</a:t>
            </a:r>
            <a:r>
              <a:rPr lang="en-US" dirty="0"/>
              <a:t> </a:t>
            </a:r>
            <a:r>
              <a:rPr lang="en-US" dirty="0" err="1"/>
              <a:t>comuns</a:t>
            </a:r>
            <a:r>
              <a:rPr lang="en-US" dirty="0"/>
              <a:t> de </a:t>
            </a:r>
            <a:r>
              <a:rPr lang="en-US" dirty="0" err="1"/>
              <a:t>memória</a:t>
            </a:r>
            <a:r>
              <a:rPr lang="en-US" dirty="0"/>
              <a:t> </a:t>
            </a:r>
            <a:r>
              <a:rPr lang="en-US" dirty="0" err="1"/>
              <a:t>são</a:t>
            </a:r>
            <a:r>
              <a:rPr lang="en-US" dirty="0"/>
              <a:t>:</a:t>
            </a:r>
          </a:p>
          <a:p>
            <a:r>
              <a:rPr lang="en-US" b="1" dirty="0">
                <a:solidFill>
                  <a:schemeClr val="tx2"/>
                </a:solidFill>
              </a:rPr>
              <a:t>SDRAM</a:t>
            </a:r>
            <a:r>
              <a:rPr lang="en-US" dirty="0">
                <a:solidFill>
                  <a:schemeClr val="tx2"/>
                </a:solidFill>
              </a:rPr>
              <a:t>:</a:t>
            </a:r>
            <a:r>
              <a:rPr lang="en-US" dirty="0"/>
              <a:t> </a:t>
            </a:r>
            <a:r>
              <a:rPr lang="en-US" dirty="0" err="1"/>
              <a:t>seu</a:t>
            </a:r>
            <a:r>
              <a:rPr lang="en-US" dirty="0"/>
              <a:t> </a:t>
            </a:r>
            <a:r>
              <a:rPr lang="en-US" dirty="0" err="1"/>
              <a:t>módulo</a:t>
            </a:r>
            <a:r>
              <a:rPr lang="en-US" dirty="0"/>
              <a:t> é </a:t>
            </a:r>
            <a:r>
              <a:rPr lang="en-US" dirty="0" err="1"/>
              <a:t>chamado</a:t>
            </a:r>
            <a:r>
              <a:rPr lang="en-US" dirty="0"/>
              <a:t> DIMM/168. Note </a:t>
            </a:r>
            <a:r>
              <a:rPr lang="en-US" dirty="0" err="1"/>
              <a:t>que</a:t>
            </a:r>
            <a:r>
              <a:rPr lang="en-US" dirty="0"/>
              <a:t> </a:t>
            </a:r>
            <a:r>
              <a:rPr lang="en-US" dirty="0" err="1"/>
              <a:t>possui</a:t>
            </a:r>
            <a:r>
              <a:rPr lang="en-US" dirty="0"/>
              <a:t> </a:t>
            </a:r>
            <a:r>
              <a:rPr lang="en-US" dirty="0" err="1"/>
              <a:t>dois</a:t>
            </a:r>
            <a:r>
              <a:rPr lang="en-US" dirty="0"/>
              <a:t> </a:t>
            </a:r>
            <a:r>
              <a:rPr lang="en-US" dirty="0" err="1"/>
              <a:t>chanfros</a:t>
            </a:r>
            <a:r>
              <a:rPr lang="en-US" dirty="0"/>
              <a:t> </a:t>
            </a:r>
            <a:r>
              <a:rPr lang="en-US" dirty="0" err="1"/>
              <a:t>na</a:t>
            </a:r>
            <a:r>
              <a:rPr lang="en-US" dirty="0"/>
              <a:t> parte inferior, e um </a:t>
            </a:r>
            <a:r>
              <a:rPr lang="en-US" dirty="0" err="1"/>
              <a:t>chanfro</a:t>
            </a:r>
            <a:r>
              <a:rPr lang="en-US" dirty="0"/>
              <a:t> </a:t>
            </a:r>
            <a:r>
              <a:rPr lang="en-US" dirty="0" err="1"/>
              <a:t>em</a:t>
            </a:r>
            <a:r>
              <a:rPr lang="en-US" dirty="0"/>
              <a:t> </a:t>
            </a:r>
            <a:r>
              <a:rPr lang="en-US" dirty="0" err="1"/>
              <a:t>cada</a:t>
            </a:r>
            <a:r>
              <a:rPr lang="en-US" dirty="0"/>
              <a:t> lateral. </a:t>
            </a:r>
          </a:p>
          <a:p>
            <a:r>
              <a:rPr lang="en-US" b="1" dirty="0">
                <a:solidFill>
                  <a:schemeClr val="tx2"/>
                </a:solidFill>
              </a:rPr>
              <a:t>DDR</a:t>
            </a:r>
            <a:r>
              <a:rPr lang="en-US" dirty="0">
                <a:solidFill>
                  <a:schemeClr val="tx2"/>
                </a:solidFill>
              </a:rPr>
              <a:t>: </a:t>
            </a:r>
            <a:r>
              <a:rPr lang="en-US" dirty="0" err="1"/>
              <a:t>seu</a:t>
            </a:r>
            <a:r>
              <a:rPr lang="en-US" dirty="0"/>
              <a:t> </a:t>
            </a:r>
            <a:r>
              <a:rPr lang="en-US" dirty="0" err="1"/>
              <a:t>módulo</a:t>
            </a:r>
            <a:r>
              <a:rPr lang="en-US" dirty="0"/>
              <a:t> é </a:t>
            </a:r>
            <a:r>
              <a:rPr lang="en-US" dirty="0" err="1"/>
              <a:t>chamado</a:t>
            </a:r>
            <a:r>
              <a:rPr lang="en-US" dirty="0"/>
              <a:t> DIMM/184. </a:t>
            </a:r>
            <a:r>
              <a:rPr lang="en-US" dirty="0" err="1"/>
              <a:t>Possui</a:t>
            </a:r>
            <a:r>
              <a:rPr lang="en-US" dirty="0"/>
              <a:t> um </a:t>
            </a:r>
            <a:r>
              <a:rPr lang="en-US" dirty="0" err="1"/>
              <a:t>chanfro</a:t>
            </a:r>
            <a:r>
              <a:rPr lang="en-US" dirty="0"/>
              <a:t> </a:t>
            </a:r>
            <a:r>
              <a:rPr lang="en-US" dirty="0" err="1"/>
              <a:t>na</a:t>
            </a:r>
            <a:r>
              <a:rPr lang="en-US" dirty="0"/>
              <a:t> parte inferior e </a:t>
            </a:r>
            <a:r>
              <a:rPr lang="en-US" dirty="0" err="1"/>
              <a:t>dois</a:t>
            </a:r>
            <a:r>
              <a:rPr lang="en-US" dirty="0"/>
              <a:t> </a:t>
            </a:r>
            <a:r>
              <a:rPr lang="en-US" dirty="0" err="1"/>
              <a:t>chanfros</a:t>
            </a:r>
            <a:r>
              <a:rPr lang="en-US" dirty="0"/>
              <a:t> </a:t>
            </a:r>
            <a:r>
              <a:rPr lang="en-US" dirty="0" err="1"/>
              <a:t>em</a:t>
            </a:r>
            <a:r>
              <a:rPr lang="en-US" dirty="0"/>
              <a:t> </a:t>
            </a:r>
            <a:r>
              <a:rPr lang="en-US" dirty="0" err="1"/>
              <a:t>cada</a:t>
            </a:r>
            <a:r>
              <a:rPr lang="en-US" dirty="0"/>
              <a:t> lateral. </a:t>
            </a:r>
            <a:endParaRPr lang="pt-BR" dirty="0"/>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33</a:t>
            </a:fld>
            <a:endParaRPr lang="en-US" dirty="0">
              <a:solidFill>
                <a:prstClr val="white"/>
              </a:solidFill>
            </a:endParaRPr>
          </a:p>
        </p:txBody>
      </p:sp>
    </p:spTree>
    <p:extLst>
      <p:ext uri="{BB962C8B-B14F-4D97-AF65-F5344CB8AC3E}">
        <p14:creationId xmlns:p14="http://schemas.microsoft.com/office/powerpoint/2010/main" val="3500480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Slot para as memórias</a:t>
            </a:r>
          </a:p>
        </p:txBody>
      </p:sp>
      <p:sp>
        <p:nvSpPr>
          <p:cNvPr id="8" name="Espaço Reservado para Conteúdo 7"/>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34</a:t>
            </a:fld>
            <a:endParaRPr lang="en-US" dirty="0">
              <a:solidFill>
                <a:prstClr val="white"/>
              </a:solidFill>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3087255268"/>
              </p:ext>
            </p:extLst>
          </p:nvPr>
        </p:nvGraphicFramePr>
        <p:xfrm>
          <a:off x="1547664" y="1988840"/>
          <a:ext cx="5726113" cy="4064000"/>
        </p:xfrm>
        <a:graphic>
          <a:graphicData uri="http://schemas.openxmlformats.org/presentationml/2006/ole">
            <mc:AlternateContent xmlns:mc="http://schemas.openxmlformats.org/markup-compatibility/2006">
              <mc:Choice xmlns:v="urn:schemas-microsoft-com:vml" Requires="v">
                <p:oleObj spid="_x0000_s4114" name="Photo Editor Photo" r:id="rId3" imgW="9647619" imgH="6849431" progId="MSPhotoEd.3">
                  <p:embed/>
                </p:oleObj>
              </mc:Choice>
              <mc:Fallback>
                <p:oleObj name="Photo Editor Photo" r:id="rId3" imgW="9647619" imgH="684943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988840"/>
                        <a:ext cx="57261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81717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Conectando o módulo</a:t>
            </a:r>
            <a:endParaRPr lang="pt-BR" dirty="0"/>
          </a:p>
        </p:txBody>
      </p:sp>
      <p:sp>
        <p:nvSpPr>
          <p:cNvPr id="8" name="Espaço Reservado para Conteúdo 7"/>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35</a:t>
            </a:fld>
            <a:endParaRPr lang="en-US" dirty="0">
              <a:solidFill>
                <a:prstClr val="white"/>
              </a:solidFill>
            </a:endParaRPr>
          </a:p>
        </p:txBody>
      </p:sp>
      <p:pic>
        <p:nvPicPr>
          <p:cNvPr id="7" name="Picture 8" descr="09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16832"/>
            <a:ext cx="569265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964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p:txBody>
          <a:bodyPr/>
          <a:lstStyle/>
          <a:p>
            <a:r>
              <a:rPr lang="pt-BR" dirty="0" smtClean="0"/>
              <a:t>Conectando o módulo</a:t>
            </a:r>
            <a:endParaRPr lang="pt-BR" dirty="0"/>
          </a:p>
        </p:txBody>
      </p:sp>
      <p:sp>
        <p:nvSpPr>
          <p:cNvPr id="2" name="Espaço Reservado para Conteúdo 1"/>
          <p:cNvSpPr>
            <a:spLocks noGrp="1"/>
          </p:cNvSpPr>
          <p:nvPr>
            <p:ph idx="1"/>
          </p:nvPr>
        </p:nvSpPr>
        <p:spPr/>
        <p:txBody>
          <a:bodyPr/>
          <a:lstStyle/>
          <a:p>
            <a:endParaRPr lang="pt-B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36</a:t>
            </a:fld>
            <a:endParaRPr lang="en-US" dirty="0">
              <a:solidFill>
                <a:prstClr val="white"/>
              </a:solidFill>
            </a:endParaRPr>
          </a:p>
        </p:txBody>
      </p:sp>
      <p:pic>
        <p:nvPicPr>
          <p:cNvPr id="7" name="Picture 8" descr="09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04864"/>
            <a:ext cx="7266820" cy="298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302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2"/>
          <p:cNvSpPr>
            <a:spLocks noGrp="1"/>
          </p:cNvSpPr>
          <p:nvPr>
            <p:ph type="title"/>
          </p:nvPr>
        </p:nvSpPr>
        <p:spPr/>
        <p:txBody>
          <a:bodyPr/>
          <a:lstStyle/>
          <a:p>
            <a:pPr algn="l" eaLnBrk="1" hangingPunct="1"/>
            <a:r>
              <a:rPr lang="pt-BR" dirty="0" smtClean="0"/>
              <a:t>Memórias</a:t>
            </a:r>
          </a:p>
        </p:txBody>
      </p:sp>
      <p:sp>
        <p:nvSpPr>
          <p:cNvPr id="5123" name="Espaço Reservado para Conteúdo 1"/>
          <p:cNvSpPr>
            <a:spLocks noGrp="1"/>
          </p:cNvSpPr>
          <p:nvPr>
            <p:ph idx="1"/>
          </p:nvPr>
        </p:nvSpPr>
        <p:spPr/>
        <p:txBody>
          <a:bodyPr/>
          <a:lstStyle/>
          <a:p>
            <a:r>
              <a:rPr lang="pt-BR" sz="2800" dirty="0" smtClean="0"/>
              <a:t>Introdução;</a:t>
            </a:r>
          </a:p>
          <a:p>
            <a:r>
              <a:rPr lang="pt-BR" sz="2800" dirty="0" smtClean="0"/>
              <a:t>Memória Cache;</a:t>
            </a:r>
          </a:p>
          <a:p>
            <a:pPr lvl="1"/>
            <a:r>
              <a:rPr lang="pt-BR" sz="2400" dirty="0" smtClean="0"/>
              <a:t>L1;</a:t>
            </a:r>
          </a:p>
          <a:p>
            <a:pPr lvl="1"/>
            <a:r>
              <a:rPr lang="pt-BR" sz="2400" dirty="0" smtClean="0"/>
              <a:t>L2;</a:t>
            </a:r>
          </a:p>
          <a:p>
            <a:pPr lvl="1"/>
            <a:r>
              <a:rPr lang="pt-BR" sz="2400" dirty="0" smtClean="0"/>
              <a:t>L3;</a:t>
            </a:r>
          </a:p>
          <a:p>
            <a:r>
              <a:rPr lang="pt-BR" sz="2800" dirty="0" smtClean="0"/>
              <a:t>Memória Virtual;</a:t>
            </a:r>
          </a:p>
          <a:p>
            <a:pPr lvl="1"/>
            <a:r>
              <a:rPr lang="pt-BR" sz="2400" dirty="0" smtClean="0"/>
              <a:t>Page file;</a:t>
            </a:r>
          </a:p>
          <a:p>
            <a:pPr lvl="1"/>
            <a:r>
              <a:rPr lang="pt-BR" sz="2400" dirty="0" smtClean="0"/>
              <a:t>Swapping.</a:t>
            </a:r>
          </a:p>
          <a:p>
            <a:endParaRPr lang="pt-BR" sz="2400" dirty="0"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dirty="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7364BB10-09A6-4897-99F6-6AD1E83DF2E8}" type="slidenum">
              <a:rPr lang="en-US">
                <a:solidFill>
                  <a:prstClr val="white"/>
                </a:solidFill>
              </a:rPr>
              <a:pPr>
                <a:defRPr/>
              </a:pPr>
              <a:t>37</a:t>
            </a:fld>
            <a:endParaRPr lang="en-US" sz="1000" dirty="0">
              <a:solidFill>
                <a:prstClr val="black"/>
              </a:solidFill>
            </a:endParaRPr>
          </a:p>
        </p:txBody>
      </p:sp>
    </p:spTree>
    <p:extLst>
      <p:ext uri="{BB962C8B-B14F-4D97-AF65-F5344CB8AC3E}">
        <p14:creationId xmlns:p14="http://schemas.microsoft.com/office/powerpoint/2010/main" val="3472618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2"/>
          <p:cNvSpPr>
            <a:spLocks noGrp="1"/>
          </p:cNvSpPr>
          <p:nvPr>
            <p:ph type="title"/>
          </p:nvPr>
        </p:nvSpPr>
        <p:spPr/>
        <p:txBody>
          <a:bodyPr/>
          <a:lstStyle/>
          <a:p>
            <a:pPr algn="l" eaLnBrk="1" hangingPunct="1"/>
            <a:r>
              <a:rPr lang="pt-BR" dirty="0" smtClean="0"/>
              <a:t>Funcionamento</a:t>
            </a:r>
          </a:p>
        </p:txBody>
      </p:sp>
      <p:sp>
        <p:nvSpPr>
          <p:cNvPr id="6147" name="Espaço Reservado para Conteúdo 1"/>
          <p:cNvSpPr>
            <a:spLocks noGrp="1"/>
          </p:cNvSpPr>
          <p:nvPr>
            <p:ph idx="1"/>
          </p:nvPr>
        </p:nvSpPr>
        <p:spPr/>
        <p:txBody>
          <a:bodyPr/>
          <a:lstStyle/>
          <a:p>
            <a:pPr algn="just"/>
            <a:r>
              <a:rPr lang="pt-BR" sz="2800" dirty="0" smtClean="0"/>
              <a:t>A memória do computador está organizada em uma hierarquia;</a:t>
            </a:r>
          </a:p>
          <a:p>
            <a:pPr algn="just"/>
            <a:endParaRPr lang="pt-BR" sz="2800" dirty="0" smtClean="0"/>
          </a:p>
          <a:p>
            <a:pPr algn="just"/>
            <a:r>
              <a:rPr lang="pt-BR" sz="2800" dirty="0" smtClean="0"/>
              <a:t>onde as mais rápidas estão fisicamente colocadas mais próximas do processador:</a:t>
            </a:r>
          </a:p>
          <a:p>
            <a:pPr lvl="1" algn="just"/>
            <a:r>
              <a:rPr lang="pt-BR" sz="2400" dirty="0" smtClean="0"/>
              <a:t>registradores;</a:t>
            </a:r>
          </a:p>
          <a:p>
            <a:pPr lvl="1" algn="just"/>
            <a:r>
              <a:rPr lang="pt-BR" sz="2400" dirty="0" smtClean="0"/>
              <a:t>cache;</a:t>
            </a:r>
          </a:p>
          <a:p>
            <a:pPr lvl="2" algn="just"/>
            <a:r>
              <a:rPr lang="pt-BR" dirty="0" smtClean="0"/>
              <a:t>que podem ser L1, L2 ou L3, respectivamente, mais rápidas;</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EA29165C-20FC-46B2-8A86-C697833F5838}" type="slidenum">
              <a:rPr lang="en-US">
                <a:solidFill>
                  <a:prstClr val="white"/>
                </a:solidFill>
              </a:rPr>
              <a:pPr>
                <a:defRPr/>
              </a:pPr>
              <a:t>38</a:t>
            </a:fld>
            <a:endParaRPr lang="en-US" sz="1000" dirty="0">
              <a:solidFill>
                <a:prstClr val="black"/>
              </a:solidFill>
            </a:endParaRPr>
          </a:p>
        </p:txBody>
      </p:sp>
    </p:spTree>
    <p:extLst>
      <p:ext uri="{BB962C8B-B14F-4D97-AF65-F5344CB8AC3E}">
        <p14:creationId xmlns:p14="http://schemas.microsoft.com/office/powerpoint/2010/main" val="3629982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2"/>
          <p:cNvSpPr>
            <a:spLocks noGrp="1"/>
          </p:cNvSpPr>
          <p:nvPr>
            <p:ph type="title"/>
          </p:nvPr>
        </p:nvSpPr>
        <p:spPr/>
        <p:txBody>
          <a:bodyPr/>
          <a:lstStyle/>
          <a:p>
            <a:pPr algn="l"/>
            <a:r>
              <a:rPr lang="pt-BR" dirty="0" smtClean="0"/>
              <a:t>Funcionamento</a:t>
            </a:r>
          </a:p>
        </p:txBody>
      </p:sp>
      <p:pic>
        <p:nvPicPr>
          <p:cNvPr id="7171" name="Espaço Reservado para Conteúdo 7" descr="barramento_memoria.gi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4650" y="2601119"/>
            <a:ext cx="3314700" cy="2524125"/>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7C09CCE6-C6A8-4058-90B0-EE9CFE1349E2}" type="slidenum">
              <a:rPr lang="en-US">
                <a:solidFill>
                  <a:prstClr val="white"/>
                </a:solidFill>
              </a:rPr>
              <a:pPr>
                <a:defRPr/>
              </a:pPr>
              <a:t>39</a:t>
            </a:fld>
            <a:endParaRPr lang="en-US" sz="1000" dirty="0">
              <a:solidFill>
                <a:prstClr val="black"/>
              </a:solidFill>
            </a:endParaRPr>
          </a:p>
        </p:txBody>
      </p:sp>
    </p:spTree>
    <p:extLst>
      <p:ext uri="{BB962C8B-B14F-4D97-AF65-F5344CB8AC3E}">
        <p14:creationId xmlns:p14="http://schemas.microsoft.com/office/powerpoint/2010/main" val="2630421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Gerações</a:t>
            </a:r>
            <a:endParaRPr lang="pt-BR" dirty="0"/>
          </a:p>
        </p:txBody>
      </p:sp>
      <p:sp>
        <p:nvSpPr>
          <p:cNvPr id="3" name="Espaço Reservado para Conteúdo 2"/>
          <p:cNvSpPr>
            <a:spLocks noGrp="1"/>
          </p:cNvSpPr>
          <p:nvPr>
            <p:ph idx="1"/>
          </p:nvPr>
        </p:nvSpPr>
        <p:spPr/>
        <p:txBody>
          <a:bodyPr/>
          <a:lstStyle/>
          <a:p>
            <a:r>
              <a:rPr lang="pt-BR" dirty="0" smtClean="0"/>
              <a:t>Terceira Geração – Circuito Integrado</a:t>
            </a:r>
          </a:p>
          <a:p>
            <a:pPr lvl="1"/>
            <a:r>
              <a:rPr lang="pt-BR" dirty="0" smtClean="0"/>
              <a:t>Lei de Moore – Número de transistores embarcados dobraria a cada ano</a:t>
            </a:r>
          </a:p>
          <a:p>
            <a:r>
              <a:rPr lang="pt-BR" dirty="0" smtClean="0"/>
              <a:t>LSI, VLSI, ULSI</a:t>
            </a:r>
            <a:endParaRPr lang="pt-BR" dirty="0"/>
          </a:p>
        </p:txBody>
      </p:sp>
    </p:spTree>
    <p:extLst>
      <p:ext uri="{BB962C8B-B14F-4D97-AF65-F5344CB8AC3E}">
        <p14:creationId xmlns:p14="http://schemas.microsoft.com/office/powerpoint/2010/main" val="2593775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2"/>
          <p:cNvSpPr>
            <a:spLocks noGrp="1"/>
          </p:cNvSpPr>
          <p:nvPr>
            <p:ph type="title"/>
          </p:nvPr>
        </p:nvSpPr>
        <p:spPr/>
        <p:txBody>
          <a:bodyPr/>
          <a:lstStyle/>
          <a:p>
            <a:pPr algn="l" eaLnBrk="1" hangingPunct="1"/>
            <a:r>
              <a:rPr lang="pt-BR" smtClean="0"/>
              <a:t>Memória Cache</a:t>
            </a:r>
          </a:p>
        </p:txBody>
      </p:sp>
      <p:sp>
        <p:nvSpPr>
          <p:cNvPr id="8195" name="Espaço Reservado para Conteúdo 1"/>
          <p:cNvSpPr>
            <a:spLocks noGrp="1"/>
          </p:cNvSpPr>
          <p:nvPr>
            <p:ph idx="1"/>
          </p:nvPr>
        </p:nvSpPr>
        <p:spPr/>
        <p:txBody>
          <a:bodyPr/>
          <a:lstStyle/>
          <a:p>
            <a:pPr algn="just"/>
            <a:r>
              <a:rPr lang="pt-BR" smtClean="0"/>
              <a:t>Memória Cache:</a:t>
            </a:r>
          </a:p>
          <a:p>
            <a:pPr lvl="1" algn="just"/>
            <a:r>
              <a:rPr lang="pt-BR" smtClean="0"/>
              <a:t>é um dispositivo de armazenamento e de acesso rápido;</a:t>
            </a:r>
          </a:p>
          <a:p>
            <a:pPr lvl="1" algn="just"/>
            <a:r>
              <a:rPr lang="pt-BR" smtClean="0"/>
              <a:t>serve de intermediário entre o executor e um outro dispositivo;</a:t>
            </a:r>
          </a:p>
          <a:p>
            <a:pPr lvl="1" algn="just"/>
            <a:r>
              <a:rPr lang="pt-BR" smtClean="0"/>
              <a:t>um bloco de memória para armazenamento temporário;</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4E3AAC67-F0C7-45FD-B2DF-0243D84066E6}" type="slidenum">
              <a:rPr lang="en-US">
                <a:solidFill>
                  <a:prstClr val="white"/>
                </a:solidFill>
              </a:rPr>
              <a:pPr>
                <a:defRPr/>
              </a:pPr>
              <a:t>40</a:t>
            </a:fld>
            <a:endParaRPr lang="en-US" sz="1000" dirty="0">
              <a:solidFill>
                <a:prstClr val="black"/>
              </a:solidFill>
            </a:endParaRPr>
          </a:p>
        </p:txBody>
      </p:sp>
    </p:spTree>
    <p:extLst>
      <p:ext uri="{BB962C8B-B14F-4D97-AF65-F5344CB8AC3E}">
        <p14:creationId xmlns:p14="http://schemas.microsoft.com/office/powerpoint/2010/main" val="11935479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2"/>
          <p:cNvSpPr>
            <a:spLocks noGrp="1"/>
          </p:cNvSpPr>
          <p:nvPr>
            <p:ph type="title"/>
          </p:nvPr>
        </p:nvSpPr>
        <p:spPr/>
        <p:txBody>
          <a:bodyPr/>
          <a:lstStyle/>
          <a:p>
            <a:pPr algn="l" eaLnBrk="1" hangingPunct="1"/>
            <a:r>
              <a:rPr lang="pt-BR" smtClean="0"/>
              <a:t>Memória Cache</a:t>
            </a:r>
          </a:p>
        </p:txBody>
      </p:sp>
      <p:sp>
        <p:nvSpPr>
          <p:cNvPr id="9219" name="Espaço Reservado para Conteúdo 1"/>
          <p:cNvSpPr>
            <a:spLocks noGrp="1"/>
          </p:cNvSpPr>
          <p:nvPr>
            <p:ph idx="1"/>
          </p:nvPr>
        </p:nvSpPr>
        <p:spPr/>
        <p:txBody>
          <a:bodyPr/>
          <a:lstStyle/>
          <a:p>
            <a:pPr algn="just"/>
            <a:r>
              <a:rPr lang="pt-BR" smtClean="0"/>
              <a:t>No processador o principal objetivo de uma cache é acelerar a execução de uma tarefa. </a:t>
            </a:r>
          </a:p>
          <a:p>
            <a:pPr algn="just"/>
            <a:endParaRPr lang="pt-BR" smtClean="0"/>
          </a:p>
          <a:p>
            <a:pPr algn="just"/>
            <a:r>
              <a:rPr lang="pt-BR" smtClean="0"/>
              <a:t>A utilização de uma cache consiste em evitar o acesso ao dispositivo de armazenamento que é mais lento, armazenando cópia dos dados em meios de acesso mais rápido.</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3FE3A13-406D-4B99-9156-B821F3B358C1}" type="slidenum">
              <a:rPr lang="en-US">
                <a:solidFill>
                  <a:prstClr val="white"/>
                </a:solidFill>
              </a:rPr>
              <a:pPr>
                <a:defRPr/>
              </a:pPr>
              <a:t>41</a:t>
            </a:fld>
            <a:endParaRPr lang="en-US" sz="1000" dirty="0">
              <a:solidFill>
                <a:prstClr val="black"/>
              </a:solidFill>
            </a:endParaRPr>
          </a:p>
        </p:txBody>
      </p:sp>
    </p:spTree>
    <p:extLst>
      <p:ext uri="{BB962C8B-B14F-4D97-AF65-F5344CB8AC3E}">
        <p14:creationId xmlns:p14="http://schemas.microsoft.com/office/powerpoint/2010/main" val="125502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2"/>
          <p:cNvSpPr>
            <a:spLocks noGrp="1"/>
          </p:cNvSpPr>
          <p:nvPr>
            <p:ph type="title"/>
          </p:nvPr>
        </p:nvSpPr>
        <p:spPr/>
        <p:txBody>
          <a:bodyPr/>
          <a:lstStyle/>
          <a:p>
            <a:pPr algn="l" eaLnBrk="1" hangingPunct="1"/>
            <a:r>
              <a:rPr lang="pt-BR" smtClean="0"/>
              <a:t>Memória Cache</a:t>
            </a:r>
          </a:p>
        </p:txBody>
      </p:sp>
      <p:sp>
        <p:nvSpPr>
          <p:cNvPr id="10243" name="Espaço Reservado para Conteúdo 1"/>
          <p:cNvSpPr>
            <a:spLocks noGrp="1"/>
          </p:cNvSpPr>
          <p:nvPr>
            <p:ph idx="1"/>
          </p:nvPr>
        </p:nvSpPr>
        <p:spPr/>
        <p:txBody>
          <a:bodyPr/>
          <a:lstStyle/>
          <a:p>
            <a:pPr algn="just"/>
            <a:r>
              <a:rPr lang="pt-BR" smtClean="0"/>
              <a:t>A necessidade e com o avanço tecnológico vários tipos de cache foram criadas:</a:t>
            </a:r>
          </a:p>
          <a:p>
            <a:pPr lvl="1" algn="just"/>
            <a:r>
              <a:rPr lang="pt-BR" smtClean="0"/>
              <a:t> processadores;</a:t>
            </a:r>
          </a:p>
          <a:p>
            <a:pPr lvl="1" algn="just"/>
            <a:r>
              <a:rPr lang="pt-BR" smtClean="0"/>
              <a:t>discos rígidos.</a:t>
            </a:r>
          </a:p>
          <a:p>
            <a:pPr algn="just"/>
            <a:r>
              <a:rPr lang="pt-BR" smtClean="0"/>
              <a:t>Por ser mais caro, o recurso mais rápido não pode ser usado para armazenar todas as informações. </a:t>
            </a:r>
          </a:p>
          <a:p>
            <a:pPr lvl="2" algn="just"/>
            <a:r>
              <a:rPr lang="pt-BR" smtClean="0"/>
              <a:t>Sendo assim, usa-se a cache para armazenar apenas as informações mais frequentemente utilizadas.</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B55DA1D4-5042-4734-84D9-37CA19E8715D}" type="slidenum">
              <a:rPr lang="en-US">
                <a:solidFill>
                  <a:prstClr val="white"/>
                </a:solidFill>
              </a:rPr>
              <a:pPr>
                <a:defRPr/>
              </a:pPr>
              <a:t>42</a:t>
            </a:fld>
            <a:endParaRPr lang="en-US" sz="1000" dirty="0">
              <a:solidFill>
                <a:prstClr val="black"/>
              </a:solidFill>
            </a:endParaRPr>
          </a:p>
        </p:txBody>
      </p:sp>
    </p:spTree>
    <p:extLst>
      <p:ext uri="{BB962C8B-B14F-4D97-AF65-F5344CB8AC3E}">
        <p14:creationId xmlns:p14="http://schemas.microsoft.com/office/powerpoint/2010/main" val="3496127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2"/>
          <p:cNvSpPr>
            <a:spLocks noGrp="1"/>
          </p:cNvSpPr>
          <p:nvPr>
            <p:ph type="title"/>
          </p:nvPr>
        </p:nvSpPr>
        <p:spPr/>
        <p:txBody>
          <a:bodyPr/>
          <a:lstStyle/>
          <a:p>
            <a:pPr algn="l" eaLnBrk="1" hangingPunct="1"/>
            <a:r>
              <a:rPr lang="pt-BR" smtClean="0"/>
              <a:t>Memória Cache</a:t>
            </a:r>
          </a:p>
        </p:txBody>
      </p:sp>
      <p:sp>
        <p:nvSpPr>
          <p:cNvPr id="11267" name="Espaço Reservado para Conteúdo 1"/>
          <p:cNvSpPr>
            <a:spLocks noGrp="1"/>
          </p:cNvSpPr>
          <p:nvPr>
            <p:ph idx="1"/>
          </p:nvPr>
        </p:nvSpPr>
        <p:spPr/>
        <p:txBody>
          <a:bodyPr/>
          <a:lstStyle/>
          <a:p>
            <a:pPr algn="just"/>
            <a:r>
              <a:rPr lang="pt-BR" smtClean="0"/>
              <a:t>Lógica de uso da cache:</a:t>
            </a:r>
          </a:p>
          <a:p>
            <a:pPr lvl="1" algn="just"/>
            <a:r>
              <a:rPr lang="pt-BR" smtClean="0"/>
              <a:t>se a cache possuir capacidade de armazenamento limitada (custo), e se não houver mais espaço para armazenar o novo dado, é necessário liberar espaço;</a:t>
            </a:r>
          </a:p>
          <a:p>
            <a:pPr lvl="1" algn="just"/>
            <a:r>
              <a:rPr lang="pt-BR" smtClean="0"/>
              <a:t>a forma utilizada para selecionar o elemento a ser retirado é chamada de política de troca (replacement policy). </a:t>
            </a:r>
          </a:p>
          <a:p>
            <a:pPr lvl="1"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8EFF5267-BDD5-4FB3-B46E-124F752E40C3}" type="slidenum">
              <a:rPr lang="en-US">
                <a:solidFill>
                  <a:prstClr val="white"/>
                </a:solidFill>
              </a:rPr>
              <a:pPr>
                <a:defRPr/>
              </a:pPr>
              <a:t>43</a:t>
            </a:fld>
            <a:endParaRPr lang="en-US" sz="1000" dirty="0">
              <a:solidFill>
                <a:prstClr val="black"/>
              </a:solidFill>
            </a:endParaRPr>
          </a:p>
        </p:txBody>
      </p:sp>
    </p:spTree>
    <p:extLst>
      <p:ext uri="{BB962C8B-B14F-4D97-AF65-F5344CB8AC3E}">
        <p14:creationId xmlns:p14="http://schemas.microsoft.com/office/powerpoint/2010/main" val="31848563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2"/>
          <p:cNvSpPr>
            <a:spLocks noGrp="1"/>
          </p:cNvSpPr>
          <p:nvPr>
            <p:ph type="title"/>
          </p:nvPr>
        </p:nvSpPr>
        <p:spPr/>
        <p:txBody>
          <a:bodyPr/>
          <a:lstStyle/>
          <a:p>
            <a:pPr algn="l" eaLnBrk="1" hangingPunct="1"/>
            <a:r>
              <a:rPr lang="pt-BR" smtClean="0"/>
              <a:t>Memória Cache</a:t>
            </a:r>
          </a:p>
        </p:txBody>
      </p:sp>
      <p:sp>
        <p:nvSpPr>
          <p:cNvPr id="12291" name="Espaço Reservado para Conteúdo 1"/>
          <p:cNvSpPr>
            <a:spLocks noGrp="1"/>
          </p:cNvSpPr>
          <p:nvPr>
            <p:ph idx="1"/>
          </p:nvPr>
        </p:nvSpPr>
        <p:spPr/>
        <p:txBody>
          <a:bodyPr/>
          <a:lstStyle/>
          <a:p>
            <a:pPr algn="just"/>
            <a:r>
              <a:rPr lang="pt-BR" smtClean="0"/>
              <a:t>Lógica de uso da cache:</a:t>
            </a:r>
          </a:p>
          <a:p>
            <a:pPr lvl="1" algn="just"/>
            <a:r>
              <a:rPr lang="pt-BR" smtClean="0"/>
              <a:t>uma política de troca muito popular é a LRU (least recently used), que significa algo como “elemento recentemente menos usado”;</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2CE02C13-BF1D-42A3-8731-B30E75BEB4ED}" type="slidenum">
              <a:rPr lang="en-US">
                <a:solidFill>
                  <a:prstClr val="white"/>
                </a:solidFill>
              </a:rPr>
              <a:pPr>
                <a:defRPr/>
              </a:pPr>
              <a:t>44</a:t>
            </a:fld>
            <a:endParaRPr lang="en-US" sz="1000" dirty="0">
              <a:solidFill>
                <a:prstClr val="black"/>
              </a:solidFill>
            </a:endParaRPr>
          </a:p>
        </p:txBody>
      </p:sp>
    </p:spTree>
    <p:extLst>
      <p:ext uri="{BB962C8B-B14F-4D97-AF65-F5344CB8AC3E}">
        <p14:creationId xmlns:p14="http://schemas.microsoft.com/office/powerpoint/2010/main" val="1137254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2"/>
          <p:cNvSpPr>
            <a:spLocks noGrp="1"/>
          </p:cNvSpPr>
          <p:nvPr>
            <p:ph type="title"/>
          </p:nvPr>
        </p:nvSpPr>
        <p:spPr/>
        <p:txBody>
          <a:bodyPr/>
          <a:lstStyle/>
          <a:p>
            <a:pPr algn="l" eaLnBrk="1" hangingPunct="1"/>
            <a:r>
              <a:rPr lang="pt-BR" smtClean="0"/>
              <a:t>Memória Cache</a:t>
            </a:r>
          </a:p>
        </p:txBody>
      </p:sp>
      <p:sp>
        <p:nvSpPr>
          <p:cNvPr id="13315" name="Espaço Reservado para Conteúdo 1"/>
          <p:cNvSpPr>
            <a:spLocks noGrp="1"/>
          </p:cNvSpPr>
          <p:nvPr>
            <p:ph idx="1"/>
          </p:nvPr>
        </p:nvSpPr>
        <p:spPr/>
        <p:txBody>
          <a:bodyPr/>
          <a:lstStyle/>
          <a:p>
            <a:pPr algn="just"/>
            <a:r>
              <a:rPr lang="pt-BR" smtClean="0"/>
              <a:t>Lógica de uso da cache:</a:t>
            </a:r>
          </a:p>
          <a:p>
            <a:pPr lvl="1" algn="just"/>
            <a:r>
              <a:rPr lang="pt-BR" smtClean="0"/>
              <a:t>Como funciona no processador:</a:t>
            </a:r>
          </a:p>
          <a:p>
            <a:pPr lvl="2" algn="just"/>
            <a:r>
              <a:rPr lang="pt-BR" smtClean="0"/>
              <a:t>quando o processador necessita de um dado, e este não está presente na cache, ele terá de realizar a busca diretamente na memória RAM, utilizando </a:t>
            </a:r>
            <a:r>
              <a:rPr lang="pt-BR" i="1" smtClean="0"/>
              <a:t>wait states</a:t>
            </a:r>
            <a:r>
              <a:rPr lang="pt-BR" smtClean="0"/>
              <a:t>.</a:t>
            </a:r>
          </a:p>
          <a:p>
            <a:pPr lvl="2" algn="just"/>
            <a:r>
              <a:rPr lang="pt-BR" smtClean="0"/>
              <a:t>Como provavelmente será requisitado novamente (localidade temporal) o dado que foi buscado na RAM é copiado na cache.</a:t>
            </a:r>
          </a:p>
          <a:p>
            <a:pPr lvl="2"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093DEC-1DAA-448F-B6BF-9A2B2CCB112D}" type="slidenum">
              <a:rPr lang="en-US">
                <a:solidFill>
                  <a:prstClr val="white"/>
                </a:solidFill>
              </a:rPr>
              <a:pPr>
                <a:defRPr/>
              </a:pPr>
              <a:t>45</a:t>
            </a:fld>
            <a:endParaRPr lang="en-US" sz="1000" dirty="0">
              <a:solidFill>
                <a:prstClr val="black"/>
              </a:solidFill>
            </a:endParaRPr>
          </a:p>
        </p:txBody>
      </p:sp>
    </p:spTree>
    <p:extLst>
      <p:ext uri="{BB962C8B-B14F-4D97-AF65-F5344CB8AC3E}">
        <p14:creationId xmlns:p14="http://schemas.microsoft.com/office/powerpoint/2010/main" val="34508801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2"/>
          <p:cNvSpPr>
            <a:spLocks noGrp="1"/>
          </p:cNvSpPr>
          <p:nvPr>
            <p:ph type="title"/>
          </p:nvPr>
        </p:nvSpPr>
        <p:spPr/>
        <p:txBody>
          <a:bodyPr/>
          <a:lstStyle/>
          <a:p>
            <a:pPr algn="l" eaLnBrk="1" hangingPunct="1"/>
            <a:r>
              <a:rPr lang="pt-BR" smtClean="0"/>
              <a:t>Memória Cache</a:t>
            </a:r>
          </a:p>
        </p:txBody>
      </p:sp>
      <p:sp>
        <p:nvSpPr>
          <p:cNvPr id="14339" name="Espaço Reservado para Conteúdo 1"/>
          <p:cNvSpPr>
            <a:spLocks noGrp="1"/>
          </p:cNvSpPr>
          <p:nvPr>
            <p:ph idx="1"/>
          </p:nvPr>
        </p:nvSpPr>
        <p:spPr/>
        <p:txBody>
          <a:bodyPr/>
          <a:lstStyle/>
          <a:p>
            <a:pPr algn="just"/>
            <a:r>
              <a:rPr lang="pt-BR" dirty="0" smtClean="0"/>
              <a:t>Cache em níveis (processador):</a:t>
            </a:r>
          </a:p>
          <a:p>
            <a:pPr lvl="1" algn="just"/>
            <a:r>
              <a:rPr lang="pt-BR" dirty="0" smtClean="0"/>
              <a:t>com a evolução na velocidade dos processadores, e devido ao alto custo de produção a cache foi dividido em níveis:</a:t>
            </a:r>
          </a:p>
          <a:p>
            <a:pPr lvl="2" algn="just"/>
            <a:r>
              <a:rPr lang="pt-BR" dirty="0" smtClean="0"/>
              <a:t>Níveis de cache</a:t>
            </a:r>
          </a:p>
          <a:p>
            <a:pPr lvl="3" algn="just"/>
            <a:r>
              <a:rPr lang="pt-BR" dirty="0" smtClean="0"/>
              <a:t>De acordo com a proximidade do processador são atribuídos níveis de cache. Assim, a memória cache mais próxima da UCP recebe o nome de cache L1 (do inglês "</a:t>
            </a:r>
            <a:r>
              <a:rPr lang="pt-BR" dirty="0" err="1" smtClean="0"/>
              <a:t>level</a:t>
            </a:r>
            <a:r>
              <a:rPr lang="pt-BR" dirty="0" smtClean="0"/>
              <a:t> 1" ou nível 1). Se houver outro cache mais distante da CPU este receberá o nome de cache L2 e assim por diante.</a:t>
            </a:r>
          </a:p>
          <a:p>
            <a:pPr lvl="2" algn="just"/>
            <a:endParaRPr lang="pt-BR" dirty="0"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E03C0134-95EE-4874-8936-D8E098DB7558}" type="slidenum">
              <a:rPr lang="en-US">
                <a:solidFill>
                  <a:prstClr val="white"/>
                </a:solidFill>
              </a:rPr>
              <a:pPr>
                <a:defRPr/>
              </a:pPr>
              <a:t>46</a:t>
            </a:fld>
            <a:endParaRPr lang="en-US" sz="1000" dirty="0">
              <a:solidFill>
                <a:prstClr val="black"/>
              </a:solidFill>
            </a:endParaRPr>
          </a:p>
        </p:txBody>
      </p:sp>
    </p:spTree>
    <p:extLst>
      <p:ext uri="{BB962C8B-B14F-4D97-AF65-F5344CB8AC3E}">
        <p14:creationId xmlns:p14="http://schemas.microsoft.com/office/powerpoint/2010/main" val="1825299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2"/>
          <p:cNvSpPr>
            <a:spLocks noGrp="1"/>
          </p:cNvSpPr>
          <p:nvPr>
            <p:ph type="title"/>
          </p:nvPr>
        </p:nvSpPr>
        <p:spPr/>
        <p:txBody>
          <a:bodyPr/>
          <a:lstStyle/>
          <a:p>
            <a:pPr algn="l" eaLnBrk="1" hangingPunct="1"/>
            <a:r>
              <a:rPr lang="pt-BR" smtClean="0"/>
              <a:t>Memória Cache</a:t>
            </a:r>
          </a:p>
        </p:txBody>
      </p:sp>
      <p:sp>
        <p:nvSpPr>
          <p:cNvPr id="15363" name="Espaço Reservado para Conteúdo 1"/>
          <p:cNvSpPr>
            <a:spLocks noGrp="1"/>
          </p:cNvSpPr>
          <p:nvPr>
            <p:ph idx="1"/>
          </p:nvPr>
        </p:nvSpPr>
        <p:spPr/>
        <p:txBody>
          <a:bodyPr/>
          <a:lstStyle/>
          <a:p>
            <a:pPr algn="just"/>
            <a:r>
              <a:rPr lang="pt-BR" smtClean="0"/>
              <a:t>Cache em níveis (processador):</a:t>
            </a:r>
          </a:p>
          <a:p>
            <a:pPr lvl="1" algn="just"/>
            <a:r>
              <a:rPr lang="pt-BR" smtClean="0"/>
              <a:t>Cache L1:</a:t>
            </a:r>
          </a:p>
          <a:p>
            <a:pPr lvl="2" algn="just"/>
            <a:r>
              <a:rPr lang="pt-BR" smtClean="0"/>
              <a:t>uma pequena porção de memória estática (SRAM) presente dentro do processador;</a:t>
            </a:r>
          </a:p>
          <a:p>
            <a:pPr lvl="3" algn="just"/>
            <a:r>
              <a:rPr lang="pt-BR" smtClean="0"/>
              <a:t>dividido em cache de: dados e instruções</a:t>
            </a:r>
          </a:p>
          <a:p>
            <a:pPr lvl="2" algn="just"/>
            <a:r>
              <a:rPr lang="pt-BR" smtClean="0"/>
              <a:t>geralmente tem entre 16KB e 128KB;</a:t>
            </a:r>
          </a:p>
          <a:p>
            <a:pPr lvl="2" algn="just"/>
            <a:r>
              <a:rPr lang="pt-BR" smtClean="0"/>
              <a:t>os acessos nesse nível são feitos na velocidade do clock do processador (~10 nano segundos).</a:t>
            </a:r>
          </a:p>
          <a:p>
            <a:pPr lvl="2"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62D6D749-34D8-41FC-A45E-98CCB265ADC9}" type="slidenum">
              <a:rPr lang="en-US">
                <a:solidFill>
                  <a:prstClr val="white"/>
                </a:solidFill>
              </a:rPr>
              <a:pPr>
                <a:defRPr/>
              </a:pPr>
              <a:t>47</a:t>
            </a:fld>
            <a:endParaRPr lang="en-US" sz="1000" dirty="0">
              <a:solidFill>
                <a:prstClr val="black"/>
              </a:solidFill>
            </a:endParaRPr>
          </a:p>
        </p:txBody>
      </p:sp>
    </p:spTree>
    <p:extLst>
      <p:ext uri="{BB962C8B-B14F-4D97-AF65-F5344CB8AC3E}">
        <p14:creationId xmlns:p14="http://schemas.microsoft.com/office/powerpoint/2010/main" val="10051020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2"/>
          <p:cNvSpPr>
            <a:spLocks noGrp="1"/>
          </p:cNvSpPr>
          <p:nvPr>
            <p:ph type="title"/>
          </p:nvPr>
        </p:nvSpPr>
        <p:spPr/>
        <p:txBody>
          <a:bodyPr/>
          <a:lstStyle/>
          <a:p>
            <a:pPr algn="l" eaLnBrk="1" hangingPunct="1"/>
            <a:r>
              <a:rPr lang="pt-BR" smtClean="0"/>
              <a:t>Memória Cache</a:t>
            </a:r>
          </a:p>
        </p:txBody>
      </p:sp>
      <p:pic>
        <p:nvPicPr>
          <p:cNvPr id="16387" name="Espaço Reservado para Conteúdo 7" descr="divisao_cache.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6850" y="2396331"/>
            <a:ext cx="6210300" cy="2933700"/>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93D1DFFF-C467-4F8B-9D84-F9E851E14C6E}" type="slidenum">
              <a:rPr lang="en-US">
                <a:solidFill>
                  <a:prstClr val="white"/>
                </a:solidFill>
              </a:rPr>
              <a:pPr>
                <a:defRPr/>
              </a:pPr>
              <a:t>48</a:t>
            </a:fld>
            <a:endParaRPr lang="en-US" sz="1000" dirty="0">
              <a:solidFill>
                <a:prstClr val="black"/>
              </a:solidFill>
            </a:endParaRPr>
          </a:p>
        </p:txBody>
      </p:sp>
    </p:spTree>
    <p:extLst>
      <p:ext uri="{BB962C8B-B14F-4D97-AF65-F5344CB8AC3E}">
        <p14:creationId xmlns:p14="http://schemas.microsoft.com/office/powerpoint/2010/main" val="12515583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2"/>
          <p:cNvSpPr>
            <a:spLocks noGrp="1"/>
          </p:cNvSpPr>
          <p:nvPr>
            <p:ph type="title"/>
          </p:nvPr>
        </p:nvSpPr>
        <p:spPr/>
        <p:txBody>
          <a:bodyPr/>
          <a:lstStyle/>
          <a:p>
            <a:pPr algn="l" eaLnBrk="1" hangingPunct="1"/>
            <a:r>
              <a:rPr lang="pt-BR" smtClean="0"/>
              <a:t>Memória Cache</a:t>
            </a:r>
          </a:p>
        </p:txBody>
      </p:sp>
      <p:sp>
        <p:nvSpPr>
          <p:cNvPr id="17411" name="Espaço Reservado para Conteúdo 1"/>
          <p:cNvSpPr>
            <a:spLocks noGrp="1"/>
          </p:cNvSpPr>
          <p:nvPr>
            <p:ph idx="1"/>
          </p:nvPr>
        </p:nvSpPr>
        <p:spPr/>
        <p:txBody>
          <a:bodyPr/>
          <a:lstStyle/>
          <a:p>
            <a:pPr algn="just"/>
            <a:r>
              <a:rPr lang="pt-BR" smtClean="0"/>
              <a:t>Cache em níveis (processador):</a:t>
            </a:r>
          </a:p>
          <a:p>
            <a:pPr lvl="1" algn="just"/>
            <a:r>
              <a:rPr lang="pt-BR" smtClean="0"/>
              <a:t>Cache L2:</a:t>
            </a:r>
          </a:p>
          <a:p>
            <a:pPr lvl="2" algn="just"/>
            <a:r>
              <a:rPr lang="pt-BR" smtClean="0"/>
              <a:t>objetivo de complementar o cache L1, devido ao seu tamanho reduzido;</a:t>
            </a:r>
          </a:p>
          <a:p>
            <a:pPr lvl="2" algn="just"/>
            <a:r>
              <a:rPr lang="pt-BR" smtClean="0"/>
              <a:t>proporciona maior rendimento ao processador, mesmo que ele tenha um clock baixo;</a:t>
            </a:r>
          </a:p>
          <a:p>
            <a:pPr lvl="2" algn="just"/>
            <a:r>
              <a:rPr lang="pt-BR" smtClean="0"/>
              <a:t>acesso em torno de 20 a 30 nano segundos;</a:t>
            </a:r>
          </a:p>
          <a:p>
            <a:pPr lvl="2" algn="just"/>
            <a:r>
              <a:rPr lang="pt-BR" smtClean="0"/>
              <a:t>Geralmente tem entre 128 a 512KB;</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42F6F39A-4DF0-4D4E-8918-9DE501FD2A83}" type="slidenum">
              <a:rPr lang="en-US">
                <a:solidFill>
                  <a:prstClr val="white"/>
                </a:solidFill>
              </a:rPr>
              <a:pPr>
                <a:defRPr/>
              </a:pPr>
              <a:t>49</a:t>
            </a:fld>
            <a:endParaRPr lang="en-US" sz="1000" dirty="0">
              <a:solidFill>
                <a:prstClr val="black"/>
              </a:solidFill>
            </a:endParaRPr>
          </a:p>
        </p:txBody>
      </p:sp>
    </p:spTree>
    <p:extLst>
      <p:ext uri="{BB962C8B-B14F-4D97-AF65-F5344CB8AC3E}">
        <p14:creationId xmlns:p14="http://schemas.microsoft.com/office/powerpoint/2010/main" val="1847713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Memória Semicondutora</a:t>
            </a:r>
            <a:endParaRPr lang="pt-BR" dirty="0"/>
          </a:p>
        </p:txBody>
      </p:sp>
      <p:sp>
        <p:nvSpPr>
          <p:cNvPr id="3" name="Espaço Reservado para Conteúdo 2"/>
          <p:cNvSpPr>
            <a:spLocks noGrp="1"/>
          </p:cNvSpPr>
          <p:nvPr>
            <p:ph idx="1"/>
          </p:nvPr>
        </p:nvSpPr>
        <p:spPr/>
        <p:txBody>
          <a:bodyPr>
            <a:normAutofit lnSpcReduction="10000"/>
          </a:bodyPr>
          <a:lstStyle/>
          <a:p>
            <a:r>
              <a:rPr lang="pt-BR" dirty="0" smtClean="0"/>
              <a:t>Décadas de 50 e 60 </a:t>
            </a:r>
          </a:p>
          <a:p>
            <a:pPr lvl="1"/>
            <a:r>
              <a:rPr lang="pt-BR" dirty="0" smtClean="0"/>
              <a:t>Memória magnética</a:t>
            </a:r>
          </a:p>
          <a:p>
            <a:pPr lvl="2"/>
            <a:r>
              <a:rPr lang="pt-BR" dirty="0" smtClean="0"/>
              <a:t>Cara, volumosa e destrutiva</a:t>
            </a:r>
          </a:p>
          <a:p>
            <a:r>
              <a:rPr lang="pt-BR" dirty="0" smtClean="0"/>
              <a:t>Década de 70</a:t>
            </a:r>
          </a:p>
          <a:p>
            <a:pPr lvl="1"/>
            <a:r>
              <a:rPr lang="pt-BR" dirty="0" smtClean="0"/>
              <a:t>Primeira memória semicondutora</a:t>
            </a:r>
          </a:p>
          <a:p>
            <a:pPr lvl="2"/>
            <a:r>
              <a:rPr lang="pt-BR" dirty="0" smtClean="0"/>
              <a:t>256 bits</a:t>
            </a:r>
          </a:p>
          <a:p>
            <a:r>
              <a:rPr lang="pt-BR" dirty="0" smtClean="0"/>
              <a:t>Gerações</a:t>
            </a:r>
          </a:p>
          <a:p>
            <a:pPr lvl="1"/>
            <a:r>
              <a:rPr lang="pt-BR" dirty="0" smtClean="0"/>
              <a:t>1K, 4K, 16K, 64K, 1M, 4M, 16M, 64M, 256M, 1G, 4G, 16G em um único chip</a:t>
            </a:r>
            <a:endParaRPr lang="pt-BR" dirty="0"/>
          </a:p>
        </p:txBody>
      </p:sp>
    </p:spTree>
    <p:extLst>
      <p:ext uri="{BB962C8B-B14F-4D97-AF65-F5344CB8AC3E}">
        <p14:creationId xmlns:p14="http://schemas.microsoft.com/office/powerpoint/2010/main" val="2454947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2"/>
          <p:cNvSpPr>
            <a:spLocks noGrp="1"/>
          </p:cNvSpPr>
          <p:nvPr>
            <p:ph type="title"/>
          </p:nvPr>
        </p:nvSpPr>
        <p:spPr/>
        <p:txBody>
          <a:bodyPr/>
          <a:lstStyle/>
          <a:p>
            <a:pPr algn="l" eaLnBrk="1" hangingPunct="1"/>
            <a:r>
              <a:rPr lang="pt-BR" smtClean="0"/>
              <a:t>Memória Cache</a:t>
            </a:r>
          </a:p>
        </p:txBody>
      </p:sp>
      <p:sp>
        <p:nvSpPr>
          <p:cNvPr id="18435" name="Espaço Reservado para Conteúdo 1"/>
          <p:cNvSpPr>
            <a:spLocks noGrp="1"/>
          </p:cNvSpPr>
          <p:nvPr>
            <p:ph idx="1"/>
          </p:nvPr>
        </p:nvSpPr>
        <p:spPr/>
        <p:txBody>
          <a:bodyPr/>
          <a:lstStyle/>
          <a:p>
            <a:pPr algn="just"/>
            <a:r>
              <a:rPr lang="pt-BR" smtClean="0"/>
              <a:t>Cache em níveis (processador):</a:t>
            </a:r>
          </a:p>
          <a:p>
            <a:pPr lvl="1" algn="just"/>
            <a:r>
              <a:rPr lang="pt-BR" smtClean="0"/>
              <a:t>Cache L3:</a:t>
            </a:r>
          </a:p>
          <a:p>
            <a:pPr lvl="2" algn="just"/>
            <a:r>
              <a:rPr lang="pt-BR" smtClean="0"/>
              <a:t>objetivo de complementar o cache L2;</a:t>
            </a:r>
          </a:p>
          <a:p>
            <a:pPr lvl="2" algn="just"/>
            <a:r>
              <a:rPr lang="pt-BR" smtClean="0"/>
              <a:t>mais lenta do que o cache L1 e L2;</a:t>
            </a:r>
          </a:p>
          <a:p>
            <a:pPr lvl="2" algn="just"/>
            <a:r>
              <a:rPr lang="pt-BR" smtClean="0"/>
              <a:t>custo de produção menor;</a:t>
            </a:r>
          </a:p>
          <a:p>
            <a:pPr lvl="2" algn="just"/>
            <a:r>
              <a:rPr lang="pt-BR" smtClean="0"/>
              <a:t>inicialmente implementado pela AMD;</a:t>
            </a:r>
          </a:p>
          <a:p>
            <a:pPr lvl="2" algn="just"/>
            <a:r>
              <a:rPr lang="pt-BR" smtClean="0"/>
              <a:t>maior capacidade de armazenamento, entre ~1 a ~4MBs ou superior.</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31265668-4385-4DDB-A5D9-420561404B33}" type="slidenum">
              <a:rPr lang="en-US">
                <a:solidFill>
                  <a:prstClr val="white"/>
                </a:solidFill>
              </a:rPr>
              <a:pPr>
                <a:defRPr/>
              </a:pPr>
              <a:t>50</a:t>
            </a:fld>
            <a:endParaRPr lang="en-US" sz="1000" dirty="0">
              <a:solidFill>
                <a:prstClr val="black"/>
              </a:solidFill>
            </a:endParaRPr>
          </a:p>
        </p:txBody>
      </p:sp>
    </p:spTree>
    <p:extLst>
      <p:ext uri="{BB962C8B-B14F-4D97-AF65-F5344CB8AC3E}">
        <p14:creationId xmlns:p14="http://schemas.microsoft.com/office/powerpoint/2010/main" val="4131430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2"/>
          <p:cNvSpPr>
            <a:spLocks noGrp="1"/>
          </p:cNvSpPr>
          <p:nvPr>
            <p:ph type="title"/>
          </p:nvPr>
        </p:nvSpPr>
        <p:spPr/>
        <p:txBody>
          <a:bodyPr/>
          <a:lstStyle/>
          <a:p>
            <a:pPr algn="l" eaLnBrk="1" hangingPunct="1"/>
            <a:r>
              <a:rPr lang="pt-BR" smtClean="0"/>
              <a:t>Memória Cache</a:t>
            </a:r>
          </a:p>
        </p:txBody>
      </p:sp>
      <p:sp>
        <p:nvSpPr>
          <p:cNvPr id="19459" name="Espaço Reservado para Conteúdo 1"/>
          <p:cNvSpPr>
            <a:spLocks noGrp="1"/>
          </p:cNvSpPr>
          <p:nvPr>
            <p:ph idx="1"/>
          </p:nvPr>
        </p:nvSpPr>
        <p:spPr/>
        <p:txBody>
          <a:bodyPr/>
          <a:lstStyle/>
          <a:p>
            <a:pPr algn="just"/>
            <a:r>
              <a:rPr lang="pt-BR" smtClean="0"/>
              <a:t>Tempos de acesso médio:</a:t>
            </a:r>
          </a:p>
          <a:p>
            <a:pPr lvl="1" algn="just"/>
            <a:r>
              <a:rPr lang="pt-BR" smtClean="0"/>
              <a:t>memória principal (RAM): em torno de 60 nano segundos;</a:t>
            </a:r>
          </a:p>
          <a:p>
            <a:pPr lvl="1" algn="just"/>
            <a:r>
              <a:rPr lang="pt-BR" smtClean="0"/>
              <a:t>memória secundária (HD): mecânica, lenta (cerca de 12 milisegundos. </a:t>
            </a:r>
          </a:p>
          <a:p>
            <a:pPr lvl="1"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D7D2B2BB-E61A-4B12-B161-9B13C5D38C1D}" type="slidenum">
              <a:rPr lang="en-US">
                <a:solidFill>
                  <a:prstClr val="white"/>
                </a:solidFill>
              </a:rPr>
              <a:pPr>
                <a:defRPr/>
              </a:pPr>
              <a:t>51</a:t>
            </a:fld>
            <a:endParaRPr lang="en-US" sz="1000" dirty="0">
              <a:solidFill>
                <a:prstClr val="black"/>
              </a:solidFill>
            </a:endParaRPr>
          </a:p>
        </p:txBody>
      </p:sp>
    </p:spTree>
    <p:extLst>
      <p:ext uri="{BB962C8B-B14F-4D97-AF65-F5344CB8AC3E}">
        <p14:creationId xmlns:p14="http://schemas.microsoft.com/office/powerpoint/2010/main" val="30118479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2"/>
          <p:cNvSpPr>
            <a:spLocks noGrp="1"/>
          </p:cNvSpPr>
          <p:nvPr>
            <p:ph type="title"/>
          </p:nvPr>
        </p:nvSpPr>
        <p:spPr/>
        <p:txBody>
          <a:bodyPr/>
          <a:lstStyle/>
          <a:p>
            <a:pPr algn="l" eaLnBrk="1" hangingPunct="1"/>
            <a:r>
              <a:rPr lang="pt-BR" smtClean="0"/>
              <a:t>Memória Cache</a:t>
            </a:r>
          </a:p>
        </p:txBody>
      </p:sp>
      <p:sp>
        <p:nvSpPr>
          <p:cNvPr id="20483" name="Espaço Reservado para Conteúdo 1"/>
          <p:cNvSpPr>
            <a:spLocks noGrp="1"/>
          </p:cNvSpPr>
          <p:nvPr>
            <p:ph idx="1"/>
          </p:nvPr>
        </p:nvSpPr>
        <p:spPr/>
        <p:txBody>
          <a:bodyPr/>
          <a:lstStyle/>
          <a:p>
            <a:pPr algn="just"/>
            <a:r>
              <a:rPr lang="pt-BR" smtClean="0"/>
              <a:t>Exemplo de outro dispositivo que usa cache:</a:t>
            </a:r>
          </a:p>
          <a:p>
            <a:pPr lvl="1" algn="just"/>
            <a:r>
              <a:rPr lang="pt-BR" smtClean="0"/>
              <a:t>o cache de disco HD</a:t>
            </a:r>
          </a:p>
          <a:p>
            <a:pPr lvl="2" algn="just"/>
            <a:r>
              <a:rPr lang="pt-BR" smtClean="0"/>
              <a:t>uma pequena quantidade de memória incluída na placa lógica.</a:t>
            </a:r>
          </a:p>
          <a:p>
            <a:pPr lvl="3" algn="just"/>
            <a:r>
              <a:rPr lang="pt-BR" smtClean="0"/>
              <a:t>Como exemplo, a unidade Samsung de 160 GB tem 8 MBytes de cache.</a:t>
            </a:r>
          </a:p>
          <a:p>
            <a:pPr lvl="1"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96F3B313-EB9E-4A71-97FC-AF8F4FA051ED}" type="slidenum">
              <a:rPr lang="en-US">
                <a:solidFill>
                  <a:prstClr val="white"/>
                </a:solidFill>
              </a:rPr>
              <a:pPr>
                <a:defRPr/>
              </a:pPr>
              <a:t>52</a:t>
            </a:fld>
            <a:endParaRPr lang="en-US" sz="1000" dirty="0">
              <a:solidFill>
                <a:prstClr val="black"/>
              </a:solidFill>
            </a:endParaRPr>
          </a:p>
        </p:txBody>
      </p:sp>
    </p:spTree>
    <p:extLst>
      <p:ext uri="{BB962C8B-B14F-4D97-AF65-F5344CB8AC3E}">
        <p14:creationId xmlns:p14="http://schemas.microsoft.com/office/powerpoint/2010/main" val="2282057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2"/>
          <p:cNvSpPr>
            <a:spLocks noGrp="1"/>
          </p:cNvSpPr>
          <p:nvPr>
            <p:ph type="title"/>
          </p:nvPr>
        </p:nvSpPr>
        <p:spPr/>
        <p:txBody>
          <a:bodyPr/>
          <a:lstStyle/>
          <a:p>
            <a:pPr algn="l" eaLnBrk="1" hangingPunct="1"/>
            <a:r>
              <a:rPr lang="pt-BR" smtClean="0"/>
              <a:t>Memória Cache</a:t>
            </a:r>
          </a:p>
        </p:txBody>
      </p:sp>
      <p:sp>
        <p:nvSpPr>
          <p:cNvPr id="21507" name="Espaço Reservado para Conteúdo 1"/>
          <p:cNvSpPr>
            <a:spLocks noGrp="1"/>
          </p:cNvSpPr>
          <p:nvPr>
            <p:ph idx="1"/>
          </p:nvPr>
        </p:nvSpPr>
        <p:spPr/>
        <p:txBody>
          <a:bodyPr/>
          <a:lstStyle/>
          <a:p>
            <a:pPr algn="just"/>
            <a:r>
              <a:rPr lang="pt-BR" smtClean="0"/>
              <a:t>Em resumo:</a:t>
            </a:r>
          </a:p>
          <a:p>
            <a:pPr lvl="1" algn="just"/>
            <a:r>
              <a:rPr lang="pt-BR" smtClean="0"/>
              <a:t>o processador acessa à memória RAM em ~60 nano segundos (60 bilionésimos de um segundo). Pode parecer rápido, mas é muito lento para um processador. Os processadores podem ter tempos de ciclo de 2 nano segundos.</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E820747A-830C-4963-AC54-D3A2679CB5E1}" type="slidenum">
              <a:rPr lang="en-US">
                <a:solidFill>
                  <a:prstClr val="white"/>
                </a:solidFill>
              </a:rPr>
              <a:pPr>
                <a:defRPr/>
              </a:pPr>
              <a:t>53</a:t>
            </a:fld>
            <a:endParaRPr lang="en-US" sz="1000" dirty="0">
              <a:solidFill>
                <a:prstClr val="black"/>
              </a:solidFill>
            </a:endParaRPr>
          </a:p>
        </p:txBody>
      </p:sp>
    </p:spTree>
    <p:extLst>
      <p:ext uri="{BB962C8B-B14F-4D97-AF65-F5344CB8AC3E}">
        <p14:creationId xmlns:p14="http://schemas.microsoft.com/office/powerpoint/2010/main" val="2823421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2"/>
          <p:cNvSpPr>
            <a:spLocks noGrp="1"/>
          </p:cNvSpPr>
          <p:nvPr>
            <p:ph type="title"/>
          </p:nvPr>
        </p:nvSpPr>
        <p:spPr/>
        <p:txBody>
          <a:bodyPr/>
          <a:lstStyle/>
          <a:p>
            <a:pPr algn="l" eaLnBrk="1" hangingPunct="1"/>
            <a:r>
              <a:rPr lang="pt-BR" smtClean="0"/>
              <a:t>Memória Virtual</a:t>
            </a:r>
          </a:p>
        </p:txBody>
      </p:sp>
      <p:sp>
        <p:nvSpPr>
          <p:cNvPr id="22531" name="Espaço Reservado para Conteúdo 1"/>
          <p:cNvSpPr>
            <a:spLocks noGrp="1"/>
          </p:cNvSpPr>
          <p:nvPr>
            <p:ph idx="1"/>
          </p:nvPr>
        </p:nvSpPr>
        <p:spPr/>
        <p:txBody>
          <a:bodyPr>
            <a:normAutofit lnSpcReduction="10000"/>
          </a:bodyPr>
          <a:lstStyle/>
          <a:p>
            <a:pPr algn="just"/>
            <a:r>
              <a:rPr lang="pt-BR" smtClean="0"/>
              <a:t>Memória virtual, é uma técnica que usa a memória secundária como uma extensão da memória principal;</a:t>
            </a:r>
          </a:p>
          <a:p>
            <a:pPr algn="just"/>
            <a:r>
              <a:rPr lang="pt-BR" smtClean="0"/>
              <a:t>A memória virtual consiste em recursos de hardware e software com três funções básicas:</a:t>
            </a:r>
          </a:p>
          <a:p>
            <a:pPr lvl="1" algn="just"/>
            <a:r>
              <a:rPr lang="pt-BR" smtClean="0"/>
              <a:t>realocação;</a:t>
            </a:r>
          </a:p>
          <a:p>
            <a:pPr lvl="1" algn="just"/>
            <a:r>
              <a:rPr lang="pt-BR" smtClean="0"/>
              <a:t>proteção;</a:t>
            </a:r>
          </a:p>
          <a:p>
            <a:pPr lvl="1" algn="just"/>
            <a:r>
              <a:rPr lang="pt-BR" smtClean="0"/>
              <a:t>paginação ou troca.</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2B225F60-647F-44DC-B8AB-E436AE4FAA19}" type="slidenum">
              <a:rPr lang="en-US">
                <a:solidFill>
                  <a:prstClr val="white"/>
                </a:solidFill>
              </a:rPr>
              <a:pPr>
                <a:defRPr/>
              </a:pPr>
              <a:t>54</a:t>
            </a:fld>
            <a:endParaRPr lang="en-US" sz="1000" dirty="0">
              <a:solidFill>
                <a:prstClr val="black"/>
              </a:solidFill>
            </a:endParaRPr>
          </a:p>
        </p:txBody>
      </p:sp>
    </p:spTree>
    <p:extLst>
      <p:ext uri="{BB962C8B-B14F-4D97-AF65-F5344CB8AC3E}">
        <p14:creationId xmlns:p14="http://schemas.microsoft.com/office/powerpoint/2010/main" val="11346788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2"/>
          <p:cNvSpPr>
            <a:spLocks noGrp="1"/>
          </p:cNvSpPr>
          <p:nvPr>
            <p:ph type="title"/>
          </p:nvPr>
        </p:nvSpPr>
        <p:spPr/>
        <p:txBody>
          <a:bodyPr/>
          <a:lstStyle/>
          <a:p>
            <a:pPr algn="l" eaLnBrk="1" hangingPunct="1"/>
            <a:r>
              <a:rPr lang="pt-BR" smtClean="0"/>
              <a:t>Memória Virtual</a:t>
            </a:r>
          </a:p>
        </p:txBody>
      </p:sp>
      <p:sp>
        <p:nvSpPr>
          <p:cNvPr id="23555" name="Espaço Reservado para Conteúdo 1"/>
          <p:cNvSpPr>
            <a:spLocks noGrp="1"/>
          </p:cNvSpPr>
          <p:nvPr>
            <p:ph idx="1"/>
          </p:nvPr>
        </p:nvSpPr>
        <p:spPr/>
        <p:txBody>
          <a:bodyPr/>
          <a:lstStyle/>
          <a:p>
            <a:pPr algn="just"/>
            <a:r>
              <a:rPr lang="pt-BR" smtClean="0"/>
              <a:t>realocação (ou recolocação), para assegurar que cada processo (aplicação) tenha o seu próprio espaço de endereçamento, começando em zero;</a:t>
            </a:r>
          </a:p>
          <a:p>
            <a:pPr algn="just"/>
            <a:r>
              <a:rPr lang="pt-BR" smtClean="0"/>
              <a:t>proteção, para impedir que um processo utilize um endereço de memória que não lhe pertença;</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FB8F5BAD-736A-41F9-B8A2-C5C47DE8E3C4}" type="slidenum">
              <a:rPr lang="en-US">
                <a:solidFill>
                  <a:prstClr val="white"/>
                </a:solidFill>
              </a:rPr>
              <a:pPr>
                <a:defRPr/>
              </a:pPr>
              <a:t>55</a:t>
            </a:fld>
            <a:endParaRPr lang="en-US" sz="1000" dirty="0">
              <a:solidFill>
                <a:prstClr val="black"/>
              </a:solidFill>
            </a:endParaRPr>
          </a:p>
        </p:txBody>
      </p:sp>
    </p:spTree>
    <p:extLst>
      <p:ext uri="{BB962C8B-B14F-4D97-AF65-F5344CB8AC3E}">
        <p14:creationId xmlns:p14="http://schemas.microsoft.com/office/powerpoint/2010/main" val="1525683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2"/>
          <p:cNvSpPr>
            <a:spLocks noGrp="1"/>
          </p:cNvSpPr>
          <p:nvPr>
            <p:ph type="title"/>
          </p:nvPr>
        </p:nvSpPr>
        <p:spPr/>
        <p:txBody>
          <a:bodyPr/>
          <a:lstStyle/>
          <a:p>
            <a:pPr algn="l" eaLnBrk="1" hangingPunct="1"/>
            <a:r>
              <a:rPr lang="pt-BR" smtClean="0"/>
              <a:t>Memória Virtual</a:t>
            </a:r>
          </a:p>
        </p:txBody>
      </p:sp>
      <p:sp>
        <p:nvSpPr>
          <p:cNvPr id="24579" name="Espaço Reservado para Conteúdo 1"/>
          <p:cNvSpPr>
            <a:spLocks noGrp="1"/>
          </p:cNvSpPr>
          <p:nvPr>
            <p:ph idx="1"/>
          </p:nvPr>
        </p:nvSpPr>
        <p:spPr/>
        <p:txBody>
          <a:bodyPr/>
          <a:lstStyle/>
          <a:p>
            <a:pPr algn="just"/>
            <a:r>
              <a:rPr lang="pt-BR" smtClean="0"/>
              <a:t>paginação (paging) ou troca (swapping), que possibilita a uma aplicação utilizar mais memória do que a fisicamente existente (essa é a função mais conhecida).</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783F9B81-D4A7-4946-AC37-B2F59CE5BC45}" type="slidenum">
              <a:rPr lang="en-US">
                <a:solidFill>
                  <a:prstClr val="white"/>
                </a:solidFill>
              </a:rPr>
              <a:pPr>
                <a:defRPr/>
              </a:pPr>
              <a:t>56</a:t>
            </a:fld>
            <a:endParaRPr lang="en-US" sz="1000" dirty="0">
              <a:solidFill>
                <a:prstClr val="black"/>
              </a:solidFill>
            </a:endParaRPr>
          </a:p>
        </p:txBody>
      </p:sp>
    </p:spTree>
    <p:extLst>
      <p:ext uri="{BB962C8B-B14F-4D97-AF65-F5344CB8AC3E}">
        <p14:creationId xmlns:p14="http://schemas.microsoft.com/office/powerpoint/2010/main" val="29865503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2"/>
          <p:cNvSpPr>
            <a:spLocks noGrp="1"/>
          </p:cNvSpPr>
          <p:nvPr>
            <p:ph type="title"/>
          </p:nvPr>
        </p:nvSpPr>
        <p:spPr/>
        <p:txBody>
          <a:bodyPr/>
          <a:lstStyle/>
          <a:p>
            <a:pPr algn="l" eaLnBrk="1" hangingPunct="1"/>
            <a:r>
              <a:rPr lang="pt-BR" smtClean="0"/>
              <a:t>Memória Virtual</a:t>
            </a:r>
          </a:p>
        </p:txBody>
      </p:sp>
      <p:sp>
        <p:nvSpPr>
          <p:cNvPr id="25603" name="Espaço Reservado para Conteúdo 1"/>
          <p:cNvSpPr>
            <a:spLocks noGrp="1"/>
          </p:cNvSpPr>
          <p:nvPr>
            <p:ph idx="1"/>
          </p:nvPr>
        </p:nvSpPr>
        <p:spPr/>
        <p:txBody>
          <a:bodyPr/>
          <a:lstStyle/>
          <a:p>
            <a:pPr algn="just"/>
            <a:r>
              <a:rPr lang="pt-BR" smtClean="0"/>
              <a:t>O acesso ao HD é mais lento do que o da memória RAM, então, o acesso a memória virtual será mais lento.</a:t>
            </a:r>
          </a:p>
          <a:p>
            <a:pPr algn="just"/>
            <a:r>
              <a:rPr lang="pt-BR" smtClean="0"/>
              <a:t>Os computadores atuais usam memória virtual para executar das mais simples, as mais complexas aplicações, tais como processadores de texto, folhas de cálculo, jogos, leitores multimídia, etc.</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A0C995E2-4079-4B03-84AD-B5E13AB9CBAE}" type="slidenum">
              <a:rPr lang="en-US">
                <a:solidFill>
                  <a:prstClr val="white"/>
                </a:solidFill>
              </a:rPr>
              <a:pPr>
                <a:defRPr/>
              </a:pPr>
              <a:t>57</a:t>
            </a:fld>
            <a:endParaRPr lang="en-US" sz="1000" dirty="0">
              <a:solidFill>
                <a:prstClr val="black"/>
              </a:solidFill>
            </a:endParaRPr>
          </a:p>
        </p:txBody>
      </p:sp>
    </p:spTree>
    <p:extLst>
      <p:ext uri="{BB962C8B-B14F-4D97-AF65-F5344CB8AC3E}">
        <p14:creationId xmlns:p14="http://schemas.microsoft.com/office/powerpoint/2010/main" val="12608725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2"/>
          <p:cNvSpPr>
            <a:spLocks noGrp="1"/>
          </p:cNvSpPr>
          <p:nvPr>
            <p:ph type="title"/>
          </p:nvPr>
        </p:nvSpPr>
        <p:spPr/>
        <p:txBody>
          <a:bodyPr/>
          <a:lstStyle/>
          <a:p>
            <a:pPr algn="l" eaLnBrk="1" hangingPunct="1"/>
            <a:r>
              <a:rPr lang="pt-BR" smtClean="0"/>
              <a:t>Memória Virtual</a:t>
            </a:r>
          </a:p>
        </p:txBody>
      </p:sp>
      <p:pic>
        <p:nvPicPr>
          <p:cNvPr id="26627" name="Espaço Reservado para Conteúdo 7" descr="divisao_memoria.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6850" y="2396331"/>
            <a:ext cx="6210300" cy="2933700"/>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E4E36CBC-0488-4962-9874-60FDC3EC15CA}" type="slidenum">
              <a:rPr lang="en-US">
                <a:solidFill>
                  <a:prstClr val="white"/>
                </a:solidFill>
              </a:rPr>
              <a:pPr>
                <a:defRPr/>
              </a:pPr>
              <a:t>58</a:t>
            </a:fld>
            <a:endParaRPr lang="en-US" sz="1000" dirty="0">
              <a:solidFill>
                <a:prstClr val="black"/>
              </a:solidFill>
            </a:endParaRPr>
          </a:p>
        </p:txBody>
      </p:sp>
    </p:spTree>
    <p:extLst>
      <p:ext uri="{BB962C8B-B14F-4D97-AF65-F5344CB8AC3E}">
        <p14:creationId xmlns:p14="http://schemas.microsoft.com/office/powerpoint/2010/main" val="28617254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2"/>
          <p:cNvSpPr>
            <a:spLocks noGrp="1"/>
          </p:cNvSpPr>
          <p:nvPr>
            <p:ph type="title"/>
          </p:nvPr>
        </p:nvSpPr>
        <p:spPr/>
        <p:txBody>
          <a:bodyPr/>
          <a:lstStyle/>
          <a:p>
            <a:pPr algn="l" eaLnBrk="1" hangingPunct="1"/>
            <a:r>
              <a:rPr lang="pt-BR" smtClean="0"/>
              <a:t>Memória Virtual</a:t>
            </a:r>
          </a:p>
        </p:txBody>
      </p:sp>
      <p:sp>
        <p:nvSpPr>
          <p:cNvPr id="27651" name="Espaço Reservado para Conteúdo 1"/>
          <p:cNvSpPr>
            <a:spLocks noGrp="1"/>
          </p:cNvSpPr>
          <p:nvPr>
            <p:ph idx="1"/>
          </p:nvPr>
        </p:nvSpPr>
        <p:spPr/>
        <p:txBody>
          <a:bodyPr/>
          <a:lstStyle/>
          <a:p>
            <a:pPr algn="just"/>
            <a:r>
              <a:rPr lang="pt-BR" smtClean="0"/>
              <a:t>Funcionamento:</a:t>
            </a:r>
          </a:p>
          <a:p>
            <a:pPr lvl="1" algn="just"/>
            <a:r>
              <a:rPr lang="pt-BR" smtClean="0"/>
              <a:t>Linux em 32 bits</a:t>
            </a:r>
          </a:p>
          <a:p>
            <a:pPr lvl="2" algn="just"/>
            <a:r>
              <a:rPr lang="pt-BR" smtClean="0"/>
              <a:t>chamada de “swap”</a:t>
            </a:r>
          </a:p>
          <a:p>
            <a:pPr lvl="2" algn="just"/>
            <a:r>
              <a:rPr lang="pt-BR" smtClean="0"/>
              <a:t>na arquitetura x86 de 32 bits, o Linux pode endereçar até 4 GB de memória virtual;</a:t>
            </a:r>
          </a:p>
          <a:p>
            <a:pPr lvl="2" algn="just"/>
            <a:r>
              <a:rPr lang="pt-BR" smtClean="0"/>
              <a:t>dimensionada na instalação e somente poderá ser redimensionada se for reparticionada;</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318D5951-F7EC-4569-80EF-CFB1B9D1C0D2}" type="slidenum">
              <a:rPr lang="en-US">
                <a:solidFill>
                  <a:prstClr val="white"/>
                </a:solidFill>
              </a:rPr>
              <a:pPr>
                <a:defRPr/>
              </a:pPr>
              <a:t>59</a:t>
            </a:fld>
            <a:endParaRPr lang="en-US" sz="1000" dirty="0">
              <a:solidFill>
                <a:prstClr val="black"/>
              </a:solidFill>
            </a:endParaRPr>
          </a:p>
        </p:txBody>
      </p:sp>
    </p:spTree>
    <p:extLst>
      <p:ext uri="{BB962C8B-B14F-4D97-AF65-F5344CB8AC3E}">
        <p14:creationId xmlns:p14="http://schemas.microsoft.com/office/powerpoint/2010/main" val="2270145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Memória RAM</a:t>
            </a:r>
            <a:endParaRPr lang="pt-BR" dirty="0"/>
          </a:p>
        </p:txBody>
      </p:sp>
      <p:sp>
        <p:nvSpPr>
          <p:cNvPr id="3" name="Espaço Reservado para Conteúdo 2"/>
          <p:cNvSpPr>
            <a:spLocks noGrp="1"/>
          </p:cNvSpPr>
          <p:nvPr>
            <p:ph idx="1"/>
          </p:nvPr>
        </p:nvSpPr>
        <p:spPr/>
        <p:txBody>
          <a:bodyPr/>
          <a:lstStyle/>
          <a:p>
            <a:pPr algn="just"/>
            <a:r>
              <a:rPr lang="pt-BR" dirty="0"/>
              <a:t>As memórias RAM </a:t>
            </a:r>
            <a:r>
              <a:rPr lang="pt-BR" dirty="0" smtClean="0"/>
              <a:t>são responsáveis por armazenar as </a:t>
            </a:r>
            <a:r>
              <a:rPr lang="pt-BR" dirty="0"/>
              <a:t>informações que </a:t>
            </a:r>
            <a:r>
              <a:rPr lang="pt-BR" dirty="0" smtClean="0"/>
              <a:t>estão em </a:t>
            </a:r>
            <a:r>
              <a:rPr lang="pt-BR" dirty="0"/>
              <a:t>uso no </a:t>
            </a:r>
            <a:r>
              <a:rPr lang="pt-BR" dirty="0" smtClean="0"/>
              <a:t>computador, fazendo </a:t>
            </a:r>
            <a:r>
              <a:rPr lang="pt-BR" dirty="0"/>
              <a:t>com que o </a:t>
            </a:r>
            <a:r>
              <a:rPr lang="pt-BR" dirty="0" smtClean="0"/>
              <a:t>acesso aos </a:t>
            </a:r>
            <a:r>
              <a:rPr lang="pt-BR" dirty="0"/>
              <a:t>dados seja mais rápido.</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6</a:t>
            </a:fld>
            <a:endParaRPr lang="en-US" dirty="0">
              <a:solidFill>
                <a:prstClr val="white"/>
              </a:solidFill>
            </a:endParaRPr>
          </a:p>
        </p:txBody>
      </p:sp>
    </p:spTree>
    <p:extLst>
      <p:ext uri="{BB962C8B-B14F-4D97-AF65-F5344CB8AC3E}">
        <p14:creationId xmlns:p14="http://schemas.microsoft.com/office/powerpoint/2010/main" val="3627146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2"/>
          <p:cNvSpPr>
            <a:spLocks noGrp="1"/>
          </p:cNvSpPr>
          <p:nvPr>
            <p:ph type="title"/>
          </p:nvPr>
        </p:nvSpPr>
        <p:spPr/>
        <p:txBody>
          <a:bodyPr/>
          <a:lstStyle/>
          <a:p>
            <a:pPr algn="l" eaLnBrk="1" hangingPunct="1"/>
            <a:r>
              <a:rPr lang="pt-BR" smtClean="0"/>
              <a:t>Memória Virtual</a:t>
            </a:r>
          </a:p>
        </p:txBody>
      </p:sp>
      <p:sp>
        <p:nvSpPr>
          <p:cNvPr id="28675" name="Espaço Reservado para Conteúdo 1"/>
          <p:cNvSpPr>
            <a:spLocks noGrp="1"/>
          </p:cNvSpPr>
          <p:nvPr>
            <p:ph idx="1"/>
          </p:nvPr>
        </p:nvSpPr>
        <p:spPr/>
        <p:txBody>
          <a:bodyPr/>
          <a:lstStyle/>
          <a:p>
            <a:pPr algn="just"/>
            <a:r>
              <a:rPr lang="pt-BR" smtClean="0"/>
              <a:t>Funcionamento:</a:t>
            </a:r>
          </a:p>
          <a:p>
            <a:pPr lvl="1" algn="just"/>
            <a:r>
              <a:rPr lang="pt-BR" smtClean="0"/>
              <a:t>Windows em 32 bits</a:t>
            </a:r>
          </a:p>
          <a:p>
            <a:pPr lvl="2" algn="just"/>
            <a:r>
              <a:rPr lang="pt-BR" smtClean="0"/>
              <a:t>analogamente ao Linux, as versões atuais do Windows de 32 bits usam um espaço de endereçamento de 4 GB;</a:t>
            </a:r>
          </a:p>
          <a:p>
            <a:pPr lvl="2" algn="just"/>
            <a:r>
              <a:rPr lang="pt-BR" smtClean="0"/>
              <a:t>diferentemente do Linux, o Windows usa apenas arquivos para paginação (paging files). Podendo usar até 16 desses arquivos, e cada um pode ocupar até 4GBs de espaço em disco;</a:t>
            </a:r>
          </a:p>
          <a:p>
            <a:pPr lvl="2" algn="just"/>
            <a:r>
              <a:rPr lang="pt-BR" smtClean="0"/>
              <a:t>o arquivo de paginação usa a extensão “*.swp” .</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78B18F4F-CA7C-461B-8810-AF59823FC749}" type="slidenum">
              <a:rPr lang="en-US">
                <a:solidFill>
                  <a:prstClr val="white"/>
                </a:solidFill>
              </a:rPr>
              <a:pPr>
                <a:defRPr/>
              </a:pPr>
              <a:t>60</a:t>
            </a:fld>
            <a:endParaRPr lang="en-US" sz="1000" dirty="0">
              <a:solidFill>
                <a:prstClr val="black"/>
              </a:solidFill>
            </a:endParaRPr>
          </a:p>
        </p:txBody>
      </p:sp>
    </p:spTree>
    <p:extLst>
      <p:ext uri="{BB962C8B-B14F-4D97-AF65-F5344CB8AC3E}">
        <p14:creationId xmlns:p14="http://schemas.microsoft.com/office/powerpoint/2010/main" val="19237459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2"/>
          <p:cNvSpPr>
            <a:spLocks noGrp="1"/>
          </p:cNvSpPr>
          <p:nvPr>
            <p:ph type="title"/>
          </p:nvPr>
        </p:nvSpPr>
        <p:spPr/>
        <p:txBody>
          <a:bodyPr/>
          <a:lstStyle/>
          <a:p>
            <a:pPr algn="l" eaLnBrk="1" hangingPunct="1"/>
            <a:r>
              <a:rPr lang="pt-BR" smtClean="0"/>
              <a:t>Memória Virtual</a:t>
            </a:r>
          </a:p>
        </p:txBody>
      </p:sp>
      <p:sp>
        <p:nvSpPr>
          <p:cNvPr id="29699" name="Espaço Reservado para Conteúdo 1"/>
          <p:cNvSpPr>
            <a:spLocks noGrp="1"/>
          </p:cNvSpPr>
          <p:nvPr>
            <p:ph idx="1"/>
          </p:nvPr>
        </p:nvSpPr>
        <p:spPr/>
        <p:txBody>
          <a:bodyPr/>
          <a:lstStyle/>
          <a:p>
            <a:pPr algn="just"/>
            <a:r>
              <a:rPr lang="pt-BR" smtClean="0"/>
              <a:t>Funcionamento:</a:t>
            </a:r>
          </a:p>
          <a:p>
            <a:pPr lvl="1" algn="just"/>
            <a:r>
              <a:rPr lang="pt-BR" smtClean="0"/>
              <a:t>Em ambos os caso o espaço é dividido em dois:</a:t>
            </a:r>
          </a:p>
          <a:p>
            <a:pPr lvl="2" algn="just"/>
            <a:r>
              <a:rPr lang="pt-BR" smtClean="0"/>
              <a:t>o espaço do núcleo (kernel space); e </a:t>
            </a:r>
          </a:p>
          <a:p>
            <a:pPr lvl="2" algn="just"/>
            <a:r>
              <a:rPr lang="pt-BR" smtClean="0"/>
              <a:t>o espaço do usuário (user space).</a:t>
            </a:r>
          </a:p>
          <a:p>
            <a:pPr lvl="3" algn="just"/>
            <a:r>
              <a:rPr lang="pt-BR" smtClean="0"/>
              <a:t>No primeiro caso o espaço é usado para armazenar informações da própria memória virtual, já no segundo caso os dados do programa em execução.</a:t>
            </a:r>
          </a:p>
          <a:p>
            <a:pPr lvl="1"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21B590F3-80E6-42F3-9EB4-26899A0580FD}" type="slidenum">
              <a:rPr lang="en-US">
                <a:solidFill>
                  <a:prstClr val="white"/>
                </a:solidFill>
              </a:rPr>
              <a:pPr>
                <a:defRPr/>
              </a:pPr>
              <a:t>61</a:t>
            </a:fld>
            <a:endParaRPr lang="en-US" sz="1000" dirty="0">
              <a:solidFill>
                <a:prstClr val="black"/>
              </a:solidFill>
            </a:endParaRPr>
          </a:p>
        </p:txBody>
      </p:sp>
    </p:spTree>
    <p:extLst>
      <p:ext uri="{BB962C8B-B14F-4D97-AF65-F5344CB8AC3E}">
        <p14:creationId xmlns:p14="http://schemas.microsoft.com/office/powerpoint/2010/main" val="19252615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2"/>
          <p:cNvSpPr>
            <a:spLocks noGrp="1"/>
          </p:cNvSpPr>
          <p:nvPr>
            <p:ph type="title"/>
          </p:nvPr>
        </p:nvSpPr>
        <p:spPr/>
        <p:txBody>
          <a:bodyPr/>
          <a:lstStyle/>
          <a:p>
            <a:pPr algn="l" eaLnBrk="1" hangingPunct="1"/>
            <a:r>
              <a:rPr lang="pt-BR" smtClean="0"/>
              <a:t>Memória Virtual</a:t>
            </a:r>
          </a:p>
        </p:txBody>
      </p:sp>
      <p:sp>
        <p:nvSpPr>
          <p:cNvPr id="30723" name="Espaço Reservado para Conteúdo 1"/>
          <p:cNvSpPr>
            <a:spLocks noGrp="1"/>
          </p:cNvSpPr>
          <p:nvPr>
            <p:ph idx="1"/>
          </p:nvPr>
        </p:nvSpPr>
        <p:spPr/>
        <p:txBody>
          <a:bodyPr/>
          <a:lstStyle/>
          <a:p>
            <a:pPr algn="just"/>
            <a:r>
              <a:rPr lang="pt-BR" smtClean="0"/>
              <a:t>É recomendado dimensionar a memória virtual entre 2x ou 3x em relação ao tamanho da memória RAM.</a:t>
            </a:r>
          </a:p>
          <a:p>
            <a:pPr lvl="1"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890BA063-AB3D-4DB8-8087-A0FEF25A8602}" type="slidenum">
              <a:rPr lang="en-US">
                <a:solidFill>
                  <a:prstClr val="white"/>
                </a:solidFill>
              </a:rPr>
              <a:pPr>
                <a:defRPr/>
              </a:pPr>
              <a:t>62</a:t>
            </a:fld>
            <a:endParaRPr lang="en-US" sz="1000" dirty="0">
              <a:solidFill>
                <a:prstClr val="black"/>
              </a:solidFill>
            </a:endParaRPr>
          </a:p>
        </p:txBody>
      </p:sp>
    </p:spTree>
    <p:extLst>
      <p:ext uri="{BB962C8B-B14F-4D97-AF65-F5344CB8AC3E}">
        <p14:creationId xmlns:p14="http://schemas.microsoft.com/office/powerpoint/2010/main" val="10177643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2"/>
          <p:cNvSpPr>
            <a:spLocks noGrp="1"/>
          </p:cNvSpPr>
          <p:nvPr>
            <p:ph type="title"/>
          </p:nvPr>
        </p:nvSpPr>
        <p:spPr/>
        <p:txBody>
          <a:bodyPr/>
          <a:lstStyle/>
          <a:p>
            <a:pPr algn="l" eaLnBrk="1" hangingPunct="1"/>
            <a:r>
              <a:rPr lang="pt-BR" smtClean="0"/>
              <a:t>Memória Virtual</a:t>
            </a:r>
          </a:p>
        </p:txBody>
      </p:sp>
      <p:sp>
        <p:nvSpPr>
          <p:cNvPr id="31747" name="Espaço Reservado para Conteúdo 1"/>
          <p:cNvSpPr>
            <a:spLocks noGrp="1"/>
          </p:cNvSpPr>
          <p:nvPr>
            <p:ph idx="1"/>
          </p:nvPr>
        </p:nvSpPr>
        <p:spPr/>
        <p:txBody>
          <a:bodyPr/>
          <a:lstStyle/>
          <a:p>
            <a:pPr algn="just"/>
            <a:r>
              <a:rPr lang="pt-BR" smtClean="0"/>
              <a:t>Em resumo:</a:t>
            </a:r>
          </a:p>
          <a:p>
            <a:pPr lvl="1" algn="just"/>
            <a:r>
              <a:rPr lang="pt-BR" smtClean="0"/>
              <a:t>A memória virtual foi inicialmente criada para proporcionar maior extensão da memória principal. Exemplo: um programa que ocupa um total de 64 MBs pode ser executado em um computador com apenas 32 MBs de memória principal disponível.</a:t>
            </a:r>
          </a:p>
          <a:p>
            <a:pPr lvl="1" algn="just"/>
            <a:endParaRPr lang="pt-BR" smtClean="0"/>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31011690-ED88-4980-911F-29AFA7AEB089}" type="slidenum">
              <a:rPr lang="en-US">
                <a:solidFill>
                  <a:prstClr val="white"/>
                </a:solidFill>
              </a:rPr>
              <a:pPr>
                <a:defRPr/>
              </a:pPr>
              <a:t>63</a:t>
            </a:fld>
            <a:endParaRPr lang="en-US" sz="1000" dirty="0">
              <a:solidFill>
                <a:prstClr val="black"/>
              </a:solidFill>
            </a:endParaRPr>
          </a:p>
        </p:txBody>
      </p:sp>
    </p:spTree>
    <p:extLst>
      <p:ext uri="{BB962C8B-B14F-4D97-AF65-F5344CB8AC3E}">
        <p14:creationId xmlns:p14="http://schemas.microsoft.com/office/powerpoint/2010/main" val="3039209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2"/>
          <p:cNvSpPr>
            <a:spLocks noGrp="1"/>
          </p:cNvSpPr>
          <p:nvPr>
            <p:ph type="title"/>
          </p:nvPr>
        </p:nvSpPr>
        <p:spPr/>
        <p:txBody>
          <a:bodyPr/>
          <a:lstStyle/>
          <a:p>
            <a:pPr algn="l" eaLnBrk="1" hangingPunct="1"/>
            <a:r>
              <a:rPr lang="pt-BR" smtClean="0"/>
              <a:t>Memória Virtual</a:t>
            </a:r>
          </a:p>
        </p:txBody>
      </p:sp>
      <p:sp>
        <p:nvSpPr>
          <p:cNvPr id="32771" name="Espaço Reservado para Conteúdo 1"/>
          <p:cNvSpPr>
            <a:spLocks noGrp="1"/>
          </p:cNvSpPr>
          <p:nvPr>
            <p:ph idx="1"/>
          </p:nvPr>
        </p:nvSpPr>
        <p:spPr/>
        <p:txBody>
          <a:bodyPr/>
          <a:lstStyle/>
          <a:p>
            <a:pPr algn="just"/>
            <a:r>
              <a:rPr lang="pt-BR" smtClean="0"/>
              <a:t>Memória Cache vs. Memória Virtual:</a:t>
            </a:r>
          </a:p>
          <a:p>
            <a:pPr lvl="1" algn="just"/>
            <a:r>
              <a:rPr lang="pt-BR" smtClean="0"/>
              <a:t>Memória Cache:</a:t>
            </a:r>
          </a:p>
          <a:p>
            <a:pPr lvl="2" algn="just"/>
            <a:r>
              <a:rPr lang="pt-BR" smtClean="0"/>
              <a:t>totalmente implementada em hardware;</a:t>
            </a:r>
          </a:p>
          <a:p>
            <a:pPr lvl="2" algn="just"/>
            <a:r>
              <a:rPr lang="pt-BR" smtClean="0"/>
              <a:t>transparente para o software;</a:t>
            </a:r>
          </a:p>
          <a:p>
            <a:pPr lvl="2" algn="just"/>
            <a:r>
              <a:rPr lang="pt-BR" smtClean="0"/>
              <a:t>envolve uma tradução de endereços;</a:t>
            </a:r>
          </a:p>
          <a:p>
            <a:pPr lvl="2" algn="just"/>
            <a:r>
              <a:rPr lang="pt-BR" smtClean="0"/>
              <a:t>os dados do cache são apenas uma cópia da memória principal;</a:t>
            </a:r>
          </a:p>
          <a:p>
            <a:pPr lvl="2" algn="just"/>
            <a:r>
              <a:rPr lang="pt-BR" smtClean="0"/>
              <a:t>o objetivo é reduzir o tempo de acesso à memória</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7FFE918B-1373-4410-A9A8-F960A7542C70}" type="slidenum">
              <a:rPr lang="en-US">
                <a:solidFill>
                  <a:prstClr val="white"/>
                </a:solidFill>
              </a:rPr>
              <a:pPr>
                <a:defRPr/>
              </a:pPr>
              <a:t>64</a:t>
            </a:fld>
            <a:endParaRPr lang="en-US" sz="1000" dirty="0">
              <a:solidFill>
                <a:prstClr val="black"/>
              </a:solidFill>
            </a:endParaRPr>
          </a:p>
        </p:txBody>
      </p:sp>
    </p:spTree>
    <p:extLst>
      <p:ext uri="{BB962C8B-B14F-4D97-AF65-F5344CB8AC3E}">
        <p14:creationId xmlns:p14="http://schemas.microsoft.com/office/powerpoint/2010/main" val="6751019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2"/>
          <p:cNvSpPr>
            <a:spLocks noGrp="1"/>
          </p:cNvSpPr>
          <p:nvPr>
            <p:ph type="title"/>
          </p:nvPr>
        </p:nvSpPr>
        <p:spPr/>
        <p:txBody>
          <a:bodyPr/>
          <a:lstStyle/>
          <a:p>
            <a:pPr algn="l" eaLnBrk="1" hangingPunct="1"/>
            <a:r>
              <a:rPr lang="pt-BR" smtClean="0"/>
              <a:t>Memória Virtual</a:t>
            </a:r>
          </a:p>
        </p:txBody>
      </p:sp>
      <p:sp>
        <p:nvSpPr>
          <p:cNvPr id="33795" name="Espaço Reservado para Conteúdo 1"/>
          <p:cNvSpPr>
            <a:spLocks noGrp="1"/>
          </p:cNvSpPr>
          <p:nvPr>
            <p:ph idx="1"/>
          </p:nvPr>
        </p:nvSpPr>
        <p:spPr/>
        <p:txBody>
          <a:bodyPr/>
          <a:lstStyle/>
          <a:p>
            <a:pPr algn="just"/>
            <a:r>
              <a:rPr lang="pt-BR" smtClean="0"/>
              <a:t>Memória Cache vs. Memória Virtual:</a:t>
            </a:r>
          </a:p>
          <a:p>
            <a:pPr lvl="1" algn="just"/>
            <a:r>
              <a:rPr lang="pt-BR" smtClean="0"/>
              <a:t>Memória virtual:</a:t>
            </a:r>
          </a:p>
          <a:p>
            <a:pPr lvl="2" algn="just"/>
            <a:r>
              <a:rPr lang="pt-BR" smtClean="0"/>
              <a:t>implementada pelo S. O;</a:t>
            </a:r>
          </a:p>
          <a:p>
            <a:pPr lvl="2" algn="just"/>
            <a:r>
              <a:rPr lang="pt-BR" smtClean="0"/>
              <a:t>requer suporte do hardware;</a:t>
            </a:r>
          </a:p>
          <a:p>
            <a:pPr lvl="2" algn="just"/>
            <a:r>
              <a:rPr lang="pt-BR" smtClean="0"/>
              <a:t>envolve uma tradução de endereços;</a:t>
            </a:r>
          </a:p>
          <a:p>
            <a:pPr lvl="2" algn="just"/>
            <a:r>
              <a:rPr lang="pt-BR" smtClean="0"/>
              <a:t>o objetivo é aumentar a memória visível pelos programas.</a:t>
            </a:r>
          </a:p>
        </p:txBody>
      </p:sp>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690EFE16-7AA2-4537-BEC7-08E5C958D635}" type="slidenum">
              <a:rPr lang="en-US">
                <a:solidFill>
                  <a:prstClr val="white"/>
                </a:solidFill>
              </a:rPr>
              <a:pPr>
                <a:defRPr/>
              </a:pPr>
              <a:t>65</a:t>
            </a:fld>
            <a:endParaRPr lang="en-US" sz="1000" dirty="0">
              <a:solidFill>
                <a:prstClr val="black"/>
              </a:solidFill>
            </a:endParaRPr>
          </a:p>
        </p:txBody>
      </p:sp>
    </p:spTree>
    <p:extLst>
      <p:ext uri="{BB962C8B-B14F-4D97-AF65-F5344CB8AC3E}">
        <p14:creationId xmlns:p14="http://schemas.microsoft.com/office/powerpoint/2010/main" val="28485633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2"/>
          <p:cNvSpPr>
            <a:spLocks noGrp="1"/>
          </p:cNvSpPr>
          <p:nvPr>
            <p:ph type="title"/>
          </p:nvPr>
        </p:nvSpPr>
        <p:spPr/>
        <p:txBody>
          <a:bodyPr/>
          <a:lstStyle/>
          <a:p>
            <a:pPr algn="l" eaLnBrk="1" hangingPunct="1"/>
            <a:r>
              <a:rPr lang="pt-BR" smtClean="0"/>
              <a:t>Memória Virtual</a:t>
            </a:r>
          </a:p>
        </p:txBody>
      </p:sp>
      <p:pic>
        <p:nvPicPr>
          <p:cNvPr id="34819" name="Espaço Reservado para Conteúdo 7" descr="cpu-z_athlon64.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6940" y="1600200"/>
            <a:ext cx="3910119" cy="4525963"/>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FE384818-BB68-4EB3-B78D-FE5C48C89B00}" type="slidenum">
              <a:rPr lang="en-US">
                <a:solidFill>
                  <a:prstClr val="white"/>
                </a:solidFill>
              </a:rPr>
              <a:pPr>
                <a:defRPr/>
              </a:pPr>
              <a:t>66</a:t>
            </a:fld>
            <a:endParaRPr lang="en-US" sz="1000" dirty="0">
              <a:solidFill>
                <a:prstClr val="black"/>
              </a:solidFill>
            </a:endParaRPr>
          </a:p>
        </p:txBody>
      </p:sp>
    </p:spTree>
    <p:extLst>
      <p:ext uri="{BB962C8B-B14F-4D97-AF65-F5344CB8AC3E}">
        <p14:creationId xmlns:p14="http://schemas.microsoft.com/office/powerpoint/2010/main" val="32517399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2"/>
          <p:cNvSpPr>
            <a:spLocks noGrp="1"/>
          </p:cNvSpPr>
          <p:nvPr>
            <p:ph type="title"/>
          </p:nvPr>
        </p:nvSpPr>
        <p:spPr/>
        <p:txBody>
          <a:bodyPr/>
          <a:lstStyle/>
          <a:p>
            <a:pPr algn="l" eaLnBrk="1" hangingPunct="1"/>
            <a:r>
              <a:rPr lang="pt-BR" smtClean="0"/>
              <a:t>Memória Virtual</a:t>
            </a:r>
          </a:p>
        </p:txBody>
      </p:sp>
      <p:pic>
        <p:nvPicPr>
          <p:cNvPr id="35846" name="Espaço Reservado para Conteúdo 9" descr="cpuz_core2duo.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4625" y="1743869"/>
            <a:ext cx="3714750" cy="4238625"/>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66BDE668-216D-4B69-A592-14B37043A6A8}" type="slidenum">
              <a:rPr lang="en-US">
                <a:solidFill>
                  <a:prstClr val="white"/>
                </a:solidFill>
              </a:rPr>
              <a:pPr>
                <a:defRPr/>
              </a:pPr>
              <a:t>67</a:t>
            </a:fld>
            <a:endParaRPr lang="en-US" sz="1000" dirty="0">
              <a:solidFill>
                <a:prstClr val="black"/>
              </a:solidFill>
            </a:endParaRPr>
          </a:p>
        </p:txBody>
      </p:sp>
    </p:spTree>
    <p:extLst>
      <p:ext uri="{BB962C8B-B14F-4D97-AF65-F5344CB8AC3E}">
        <p14:creationId xmlns:p14="http://schemas.microsoft.com/office/powerpoint/2010/main" val="3057628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2"/>
          <p:cNvSpPr>
            <a:spLocks noGrp="1"/>
          </p:cNvSpPr>
          <p:nvPr>
            <p:ph type="title"/>
          </p:nvPr>
        </p:nvSpPr>
        <p:spPr/>
        <p:txBody>
          <a:bodyPr/>
          <a:lstStyle/>
          <a:p>
            <a:pPr algn="l" eaLnBrk="1" hangingPunct="1"/>
            <a:r>
              <a:rPr lang="pt-BR" smtClean="0"/>
              <a:t>Memória Virtual</a:t>
            </a:r>
          </a:p>
        </p:txBody>
      </p:sp>
      <p:pic>
        <p:nvPicPr>
          <p:cNvPr id="36870" name="Espaço Reservado para Conteúdo 8" descr="cpuz_i3.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3392" y="1976968"/>
            <a:ext cx="3877216" cy="3772427"/>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299B7E70-E4A4-4DDC-8E84-71D52B738F48}" type="slidenum">
              <a:rPr lang="en-US">
                <a:solidFill>
                  <a:prstClr val="white"/>
                </a:solidFill>
              </a:rPr>
              <a:pPr>
                <a:defRPr/>
              </a:pPr>
              <a:t>68</a:t>
            </a:fld>
            <a:endParaRPr lang="en-US" sz="1000" dirty="0">
              <a:solidFill>
                <a:prstClr val="black"/>
              </a:solidFill>
            </a:endParaRPr>
          </a:p>
        </p:txBody>
      </p:sp>
    </p:spTree>
    <p:extLst>
      <p:ext uri="{BB962C8B-B14F-4D97-AF65-F5344CB8AC3E}">
        <p14:creationId xmlns:p14="http://schemas.microsoft.com/office/powerpoint/2010/main" val="29261562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2"/>
          <p:cNvSpPr>
            <a:spLocks noGrp="1"/>
          </p:cNvSpPr>
          <p:nvPr>
            <p:ph type="title"/>
          </p:nvPr>
        </p:nvSpPr>
        <p:spPr/>
        <p:txBody>
          <a:bodyPr/>
          <a:lstStyle/>
          <a:p>
            <a:pPr algn="l" eaLnBrk="1" hangingPunct="1"/>
            <a:r>
              <a:rPr lang="pt-BR" smtClean="0"/>
              <a:t>Memória Virtual</a:t>
            </a:r>
          </a:p>
        </p:txBody>
      </p:sp>
      <p:pic>
        <p:nvPicPr>
          <p:cNvPr id="37894" name="Espaço Reservado para Conteúdo 9" descr="cpuz_intel-core-i7-3630.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3900" y="1600200"/>
            <a:ext cx="4696200" cy="4525963"/>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60E08AD3-C237-411C-87AE-BF706B567028}" type="slidenum">
              <a:rPr lang="en-US">
                <a:solidFill>
                  <a:prstClr val="white"/>
                </a:solidFill>
              </a:rPr>
              <a:pPr>
                <a:defRPr/>
              </a:pPr>
              <a:t>69</a:t>
            </a:fld>
            <a:endParaRPr lang="en-US" sz="1000" dirty="0">
              <a:solidFill>
                <a:prstClr val="black"/>
              </a:solidFill>
            </a:endParaRPr>
          </a:p>
        </p:txBody>
      </p:sp>
    </p:spTree>
    <p:extLst>
      <p:ext uri="{BB962C8B-B14F-4D97-AF65-F5344CB8AC3E}">
        <p14:creationId xmlns:p14="http://schemas.microsoft.com/office/powerpoint/2010/main" val="797127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i="1" dirty="0"/>
              <a:t>Encapsulamento e instalação da DRAM</a:t>
            </a:r>
            <a:endParaRPr lang="pt-BR" dirty="0"/>
          </a:p>
        </p:txBody>
      </p:sp>
      <p:sp>
        <p:nvSpPr>
          <p:cNvPr id="3" name="Espaço Reservado para Conteúdo 2"/>
          <p:cNvSpPr>
            <a:spLocks noGrp="1"/>
          </p:cNvSpPr>
          <p:nvPr>
            <p:ph idx="1"/>
          </p:nvPr>
        </p:nvSpPr>
        <p:spPr/>
        <p:txBody>
          <a:bodyPr/>
          <a:lstStyle/>
          <a:p>
            <a:r>
              <a:rPr lang="pt-BR" dirty="0"/>
              <a:t>Até o final dos anos 80, a memória DRAM era feita com </a:t>
            </a:r>
            <a:r>
              <a:rPr lang="pt-BR" dirty="0" smtClean="0"/>
              <a:t>o encapsulamento </a:t>
            </a:r>
            <a:r>
              <a:rPr lang="pt-BR" dirty="0"/>
              <a:t>DIP, que tinha que ser encaixada na </a:t>
            </a:r>
            <a:r>
              <a:rPr lang="pt-BR" dirty="0" err="1" smtClean="0"/>
              <a:t>placa-mãe</a:t>
            </a:r>
            <a:r>
              <a:rPr lang="pt-BR" dirty="0" smtClean="0"/>
              <a:t>. Logo </a:t>
            </a:r>
            <a:r>
              <a:rPr lang="pt-BR" dirty="0"/>
              <a:t>depois surgiu o encapsulamento SIPP, que deu lugar, por </a:t>
            </a:r>
            <a:r>
              <a:rPr lang="pt-BR" dirty="0" smtClean="0"/>
              <a:t>sua vez</a:t>
            </a:r>
            <a:r>
              <a:rPr lang="pt-BR" dirty="0"/>
              <a:t>, ao encapsulamento SIMM. </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7</a:t>
            </a:fld>
            <a:endParaRPr lang="en-US" dirty="0">
              <a:solidFill>
                <a:prstClr val="white"/>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523800"/>
            <a:ext cx="2117998" cy="134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018" y="4637522"/>
            <a:ext cx="5229225" cy="1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9263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2"/>
          <p:cNvSpPr>
            <a:spLocks noGrp="1"/>
          </p:cNvSpPr>
          <p:nvPr>
            <p:ph type="title"/>
          </p:nvPr>
        </p:nvSpPr>
        <p:spPr/>
        <p:txBody>
          <a:bodyPr/>
          <a:lstStyle/>
          <a:p>
            <a:pPr algn="l" eaLnBrk="1" hangingPunct="1"/>
            <a:r>
              <a:rPr lang="pt-BR" smtClean="0"/>
              <a:t>Memória Virtual</a:t>
            </a:r>
          </a:p>
        </p:txBody>
      </p:sp>
      <p:pic>
        <p:nvPicPr>
          <p:cNvPr id="38918" name="Espaço Reservado para Conteúdo 8" descr="cpuz_phenom_ii_810.gi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4625" y="1791494"/>
            <a:ext cx="3714750" cy="4143375"/>
          </a:xfrm>
        </p:spPr>
      </p:pic>
      <p:sp>
        <p:nvSpPr>
          <p:cNvPr id="7" name="Espaço Reservado para Data 6"/>
          <p:cNvSpPr>
            <a:spLocks noGrp="1"/>
          </p:cNvSpPr>
          <p:nvPr>
            <p:ph type="dt" sz="half" idx="10"/>
          </p:nvPr>
        </p:nvSpPr>
        <p:spPr/>
        <p:txBody>
          <a:bodyPr/>
          <a:lstStyle/>
          <a:p>
            <a:pPr>
              <a:defRPr/>
            </a:pPr>
            <a:fld id="{9D6DEE54-E88F-4ABE-B5CC-B345CAEADBDC}" type="datetime1">
              <a:rPr lang="pt-BR">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27DE9165-37AE-499B-9C8C-D9885827BC83}" type="slidenum">
              <a:rPr lang="en-US">
                <a:solidFill>
                  <a:prstClr val="white"/>
                </a:solidFill>
              </a:rPr>
              <a:pPr>
                <a:defRPr/>
              </a:pPr>
              <a:t>70</a:t>
            </a:fld>
            <a:endParaRPr lang="en-US" sz="1000" dirty="0">
              <a:solidFill>
                <a:prstClr val="black"/>
              </a:solidFill>
            </a:endParaRPr>
          </a:p>
        </p:txBody>
      </p:sp>
    </p:spTree>
    <p:extLst>
      <p:ext uri="{BB962C8B-B14F-4D97-AF65-F5344CB8AC3E}">
        <p14:creationId xmlns:p14="http://schemas.microsoft.com/office/powerpoint/2010/main" val="31420319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7"/>
          <p:cNvSpPr txBox="1">
            <a:spLocks noChangeArrowheads="1"/>
          </p:cNvSpPr>
          <p:nvPr/>
        </p:nvSpPr>
        <p:spPr bwMode="auto">
          <a:xfrm>
            <a:off x="684213" y="2276475"/>
            <a:ext cx="7920037" cy="3140075"/>
          </a:xfrm>
          <a:prstGeom prst="rect">
            <a:avLst/>
          </a:prstGeom>
          <a:noFill/>
          <a:ln w="9525">
            <a:noFill/>
            <a:miter lim="800000"/>
            <a:headEnd/>
            <a:tailEnd/>
          </a:ln>
          <a:effectLst/>
        </p:spPr>
        <p:txBody>
          <a:bodyPr>
            <a:spAutoFit/>
          </a:bodyPr>
          <a:lstStyle/>
          <a:p>
            <a:pPr marL="180975" indent="-180975">
              <a:spcBef>
                <a:spcPct val="50000"/>
              </a:spcBef>
              <a:buFontTx/>
              <a:buChar char="•"/>
              <a:defRPr/>
            </a:pPr>
            <a:r>
              <a:rPr lang="pt-BR" sz="2500" dirty="0">
                <a:solidFill>
                  <a:srgbClr val="008000"/>
                </a:solidFill>
                <a:effectLst>
                  <a:outerShdw blurRad="38100" dist="38100" dir="2700000" algn="tl">
                    <a:srgbClr val="C0C0C0"/>
                  </a:outerShdw>
                </a:effectLst>
              </a:rPr>
              <a:t>O processador é o cérebro do micro;</a:t>
            </a:r>
          </a:p>
          <a:p>
            <a:pPr marL="180975" indent="-180975">
              <a:spcBef>
                <a:spcPct val="50000"/>
              </a:spcBef>
              <a:buFontTx/>
              <a:buChar char="•"/>
              <a:defRPr/>
            </a:pPr>
            <a:r>
              <a:rPr lang="pt-BR" sz="2500" dirty="0">
                <a:solidFill>
                  <a:srgbClr val="008000"/>
                </a:solidFill>
                <a:effectLst>
                  <a:outerShdw blurRad="38100" dist="38100" dir="2700000" algn="tl">
                    <a:srgbClr val="C0C0C0"/>
                  </a:outerShdw>
                </a:effectLst>
              </a:rPr>
              <a:t>Processa a maior parte das informações;</a:t>
            </a:r>
          </a:p>
          <a:p>
            <a:pPr marL="180975" indent="-180975">
              <a:spcBef>
                <a:spcPct val="50000"/>
              </a:spcBef>
              <a:buFontTx/>
              <a:buChar char="•"/>
              <a:defRPr/>
            </a:pPr>
            <a:r>
              <a:rPr lang="pt-BR" sz="2500" dirty="0">
                <a:solidFill>
                  <a:srgbClr val="008000"/>
                </a:solidFill>
                <a:effectLst>
                  <a:outerShdw blurRad="38100" dist="38100" dir="2700000" algn="tl">
                    <a:srgbClr val="C0C0C0"/>
                  </a:outerShdw>
                </a:effectLst>
              </a:rPr>
              <a:t>É um circuito integrado que realiza as funções de cálculo e tomada de decisão de um computador;</a:t>
            </a:r>
          </a:p>
          <a:p>
            <a:pPr marL="180975" indent="-180975">
              <a:spcBef>
                <a:spcPct val="50000"/>
              </a:spcBef>
              <a:buFontTx/>
              <a:buChar char="•"/>
              <a:defRPr/>
            </a:pPr>
            <a:r>
              <a:rPr lang="pt-BR" sz="2500" dirty="0">
                <a:solidFill>
                  <a:srgbClr val="008000"/>
                </a:solidFill>
                <a:effectLst>
                  <a:outerShdw blurRad="38100" dist="38100" dir="2700000" algn="tl">
                    <a:srgbClr val="C0C0C0"/>
                  </a:outerShdw>
                </a:effectLst>
              </a:rPr>
              <a:t>É o componente mais complexo do micro;</a:t>
            </a:r>
          </a:p>
          <a:p>
            <a:pPr marL="180975" indent="-180975">
              <a:spcBef>
                <a:spcPct val="50000"/>
              </a:spcBef>
              <a:buFontTx/>
              <a:buChar char="•"/>
              <a:defRPr/>
            </a:pPr>
            <a:r>
              <a:rPr lang="pt-BR" sz="2500" dirty="0">
                <a:solidFill>
                  <a:srgbClr val="008000"/>
                </a:solidFill>
                <a:effectLst>
                  <a:outerShdw blurRad="38100" dist="38100" dir="2700000" algn="tl">
                    <a:srgbClr val="C0C0C0"/>
                  </a:outerShdw>
                </a:effectLst>
              </a:rPr>
              <a:t>É o componente mais importante do micro;</a:t>
            </a:r>
          </a:p>
        </p:txBody>
      </p:sp>
      <p:sp>
        <p:nvSpPr>
          <p:cNvPr id="2" name="Título 1"/>
          <p:cNvSpPr>
            <a:spLocks noGrp="1"/>
          </p:cNvSpPr>
          <p:nvPr>
            <p:ph type="title"/>
          </p:nvPr>
        </p:nvSpPr>
        <p:spPr/>
        <p:txBody>
          <a:bodyPr/>
          <a:lstStyle/>
          <a:p>
            <a:r>
              <a:rPr lang="pt-BR" b="1" dirty="0" smtClean="0">
                <a:solidFill>
                  <a:srgbClr val="008000"/>
                </a:solidFill>
                <a:effectLst>
                  <a:outerShdw blurRad="38100" dist="38100" dir="2700000" algn="tl">
                    <a:srgbClr val="C0C0C0"/>
                  </a:outerShdw>
                </a:effectLst>
              </a:rPr>
              <a:t>PROCESSADOR</a:t>
            </a:r>
            <a:endParaRPr lang="pt-BR" dirty="0"/>
          </a:p>
        </p:txBody>
      </p:sp>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17991796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img-501cb73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572803"/>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processad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35274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900113" y="6190341"/>
            <a:ext cx="7343775" cy="396875"/>
          </a:xfrm>
          <a:prstGeom prst="rect">
            <a:avLst/>
          </a:prstGeom>
          <a:noFill/>
          <a:ln w="9525">
            <a:noFill/>
            <a:miter lim="800000"/>
            <a:headEnd/>
            <a:tailEnd/>
          </a:ln>
          <a:effectLst/>
        </p:spPr>
        <p:txBody>
          <a:bodyPr>
            <a:spAutoFit/>
          </a:bodyPr>
          <a:lstStyle/>
          <a:p>
            <a:pPr algn="ctr">
              <a:spcBef>
                <a:spcPct val="50000"/>
              </a:spcBef>
              <a:defRPr/>
            </a:pPr>
            <a:r>
              <a:rPr lang="pt-BR" sz="2000" dirty="0">
                <a:solidFill>
                  <a:srgbClr val="008000"/>
                </a:solidFill>
                <a:effectLst>
                  <a:outerShdw blurRad="38100" dist="38100" dir="2700000" algn="tl">
                    <a:srgbClr val="C0C0C0"/>
                  </a:outerShdw>
                </a:effectLst>
              </a:rPr>
              <a:t>Um processador visto de cima (esquerda) e de baixo (direita).</a:t>
            </a:r>
          </a:p>
        </p:txBody>
      </p:sp>
      <p:sp>
        <p:nvSpPr>
          <p:cNvPr id="2" name="Título 1"/>
          <p:cNvSpPr>
            <a:spLocks noGrp="1"/>
          </p:cNvSpPr>
          <p:nvPr>
            <p:ph type="title"/>
          </p:nvPr>
        </p:nvSpPr>
        <p:spPr/>
        <p:txBody>
          <a:bodyPr/>
          <a:lstStyle/>
          <a:p>
            <a:r>
              <a:rPr lang="pt-BR" b="1" dirty="0" smtClean="0">
                <a:solidFill>
                  <a:srgbClr val="008000"/>
                </a:solidFill>
                <a:effectLst>
                  <a:outerShdw blurRad="38100" dist="38100" dir="2700000" algn="tl">
                    <a:srgbClr val="C0C0C0"/>
                  </a:outerShdw>
                </a:effectLst>
              </a:rPr>
              <a:t>PROCESSADOR</a:t>
            </a:r>
            <a:endParaRPr lang="pt-BR" dirty="0"/>
          </a:p>
        </p:txBody>
      </p:sp>
      <p:sp>
        <p:nvSpPr>
          <p:cNvPr id="4" name="Espaço Reservado para Conteúdo 3"/>
          <p:cNvSpPr>
            <a:spLocks noGrp="1"/>
          </p:cNvSpPr>
          <p:nvPr>
            <p:ph idx="1"/>
          </p:nvPr>
        </p:nvSpPr>
        <p:spPr>
          <a:xfrm>
            <a:off x="473190" y="1055802"/>
            <a:ext cx="8229600" cy="4525963"/>
          </a:xfrm>
        </p:spPr>
        <p:txBody>
          <a:bodyPr/>
          <a:lstStyle/>
          <a:p>
            <a:pPr lvl="1" algn="just"/>
            <a:r>
              <a:rPr lang="pt-BR" altLang="pt-BR" dirty="0"/>
              <a:t>Todos os computadores baseiam-se nele para executar alguma função;</a:t>
            </a:r>
          </a:p>
          <a:p>
            <a:pPr lvl="1" algn="just"/>
            <a:r>
              <a:rPr lang="pt-BR" altLang="pt-BR" dirty="0"/>
              <a:t>É o cérebro do computador;</a:t>
            </a:r>
          </a:p>
          <a:p>
            <a:pPr lvl="1" algn="just"/>
            <a:r>
              <a:rPr lang="pt-BR" altLang="pt-BR" dirty="0"/>
              <a:t>Aceita dados digitais como entrada, processa-os, e fornece resultados como saída.</a:t>
            </a:r>
          </a:p>
          <a:p>
            <a:endParaRPr lang="pt-BR" dirty="0"/>
          </a:p>
        </p:txBody>
      </p:sp>
    </p:spTree>
    <p:extLst>
      <p:ext uri="{BB962C8B-B14F-4D97-AF65-F5344CB8AC3E}">
        <p14:creationId xmlns:p14="http://schemas.microsoft.com/office/powerpoint/2010/main" val="42390791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rgbClr val="008000"/>
                </a:solidFill>
                <a:effectLst>
                  <a:outerShdw blurRad="38100" dist="38100" dir="2700000" algn="tl">
                    <a:srgbClr val="C0C0C0"/>
                  </a:outerShdw>
                </a:effectLst>
              </a:rPr>
              <a:t>PROCESSADOR</a:t>
            </a:r>
            <a:endParaRPr lang="pt-BR" dirty="0"/>
          </a:p>
        </p:txBody>
      </p:sp>
      <p:sp>
        <p:nvSpPr>
          <p:cNvPr id="3" name="Espaço Reservado para Conteúdo 2"/>
          <p:cNvSpPr>
            <a:spLocks noGrp="1"/>
          </p:cNvSpPr>
          <p:nvPr>
            <p:ph idx="1"/>
          </p:nvPr>
        </p:nvSpPr>
        <p:spPr/>
        <p:txBody>
          <a:bodyPr/>
          <a:lstStyle/>
          <a:p>
            <a:r>
              <a:rPr lang="pt-BR" dirty="0" smtClean="0"/>
              <a:t>Processador internamente</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73</a:t>
            </a:fld>
            <a:endParaRPr lang="en-US" dirty="0">
              <a:solidFill>
                <a:prstClr val="white"/>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094880"/>
            <a:ext cx="2286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831" y="3185367"/>
            <a:ext cx="36004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2830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Espaço Reservado para Conteúdo 1"/>
          <p:cNvSpPr>
            <a:spLocks noGrp="1"/>
          </p:cNvSpPr>
          <p:nvPr>
            <p:ph idx="1"/>
          </p:nvPr>
        </p:nvSpPr>
        <p:spPr/>
        <p:txBody>
          <a:bodyPr/>
          <a:lstStyle/>
          <a:p>
            <a:pPr algn="just"/>
            <a:r>
              <a:rPr lang="pt-BR" altLang="pt-BR" dirty="0" smtClean="0"/>
              <a:t>Processadores:</a:t>
            </a:r>
          </a:p>
          <a:p>
            <a:pPr lvl="1" algn="just"/>
            <a:r>
              <a:rPr lang="pt-BR" altLang="pt-BR" dirty="0" smtClean="0"/>
              <a:t>Processador ou microprocessador ou UCP ou ainda CPU: </a:t>
            </a:r>
          </a:p>
          <a:p>
            <a:pPr lvl="2" algn="just"/>
            <a:r>
              <a:rPr lang="pt-BR" altLang="pt-BR" dirty="0" smtClean="0"/>
              <a:t>São circuitos integrados programáveis capazes de manipular e processar dados</a:t>
            </a:r>
            <a:r>
              <a:rPr lang="pt-BR" altLang="pt-BR" dirty="0" smtClean="0"/>
              <a:t>;</a:t>
            </a:r>
          </a:p>
          <a:p>
            <a:pPr lvl="2" algn="just"/>
            <a:r>
              <a:rPr lang="pt-BR" altLang="pt-BR" dirty="0"/>
              <a:t>Um dispositivo de uso geral e programável;</a:t>
            </a:r>
          </a:p>
          <a:p>
            <a:pPr lvl="2" algn="just"/>
            <a:r>
              <a:rPr lang="pt-BR" altLang="pt-BR" dirty="0"/>
              <a:t>Responsável por realizar as funções de cálculo e tomada de decisão de um computador. </a:t>
            </a:r>
          </a:p>
          <a:p>
            <a:pPr lvl="2" algn="just"/>
            <a:endParaRPr lang="pt-BR" altLang="pt-BR" dirty="0" smtClean="0"/>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884E0D2F-8DEA-4E05-BB78-3623E612BAED}" type="slidenum">
              <a:rPr lang="en-US"/>
              <a:pPr>
                <a:defRPr/>
              </a:pPr>
              <a:t>74</a:t>
            </a:fld>
            <a:endParaRPr lang="en-US" sz="1000" dirty="0">
              <a:solidFill>
                <a:schemeClr val="tx1"/>
              </a:solidFill>
            </a:endParaRPr>
          </a:p>
        </p:txBody>
      </p:sp>
      <p:sp>
        <p:nvSpPr>
          <p:cNvPr id="6" name="Título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b="1" smtClean="0">
                <a:solidFill>
                  <a:srgbClr val="008000"/>
                </a:solidFill>
                <a:effectLst>
                  <a:outerShdw blurRad="38100" dist="38100" dir="2700000" algn="tl">
                    <a:srgbClr val="C0C0C0"/>
                  </a:outerShdw>
                </a:effectLst>
              </a:rPr>
              <a:t>PROCESSADOR</a:t>
            </a:r>
            <a:endParaRPr lang="pt-BR" dirty="0"/>
          </a:p>
        </p:txBody>
      </p:sp>
      <p:sp>
        <p:nvSpPr>
          <p:cNvPr id="2" name="Título 1"/>
          <p:cNvSpPr>
            <a:spLocks noGrp="1"/>
          </p:cNvSpPr>
          <p:nvPr>
            <p:ph type="title"/>
          </p:nvPr>
        </p:nvSpPr>
        <p:spPr/>
        <p:txBody>
          <a:bodyPr/>
          <a:lstStyle/>
          <a:p>
            <a:endParaRPr lang="pt-BR" dirty="0"/>
          </a:p>
        </p:txBody>
      </p:sp>
    </p:spTree>
    <p:extLst>
      <p:ext uri="{BB962C8B-B14F-4D97-AF65-F5344CB8AC3E}">
        <p14:creationId xmlns:p14="http://schemas.microsoft.com/office/powerpoint/2010/main" val="21311724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ço Reservado para Conteúdo 1"/>
          <p:cNvSpPr>
            <a:spLocks noGrp="1"/>
          </p:cNvSpPr>
          <p:nvPr>
            <p:ph idx="1"/>
          </p:nvPr>
        </p:nvSpPr>
        <p:spPr/>
        <p:txBody>
          <a:bodyPr/>
          <a:lstStyle/>
          <a:p>
            <a:pPr algn="just"/>
            <a:r>
              <a:rPr lang="pt-BR" altLang="pt-BR" smtClean="0"/>
              <a:t>Estrutura Básica:</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A38F5105-F70B-4047-BE11-8C67ABB43354}" type="slidenum">
              <a:rPr lang="en-US"/>
              <a:pPr>
                <a:defRPr/>
              </a:pPr>
              <a:t>75</a:t>
            </a:fld>
            <a:endParaRPr lang="en-US" sz="1000" dirty="0">
              <a:solidFill>
                <a:schemeClr val="tx1"/>
              </a:solidFill>
            </a:endParaRPr>
          </a:p>
        </p:txBody>
      </p:sp>
      <p:pic>
        <p:nvPicPr>
          <p:cNvPr id="9223" name="Imagem 7" descr="estrutura_processad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357438"/>
            <a:ext cx="205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b="1" dirty="0" smtClean="0">
                <a:solidFill>
                  <a:srgbClr val="008000"/>
                </a:solidFill>
                <a:effectLst>
                  <a:outerShdw blurRad="38100" dist="38100" dir="2700000" algn="tl">
                    <a:srgbClr val="C0C0C0"/>
                  </a:outerShdw>
                </a:effectLst>
              </a:rPr>
              <a:t>PROCESSADOR</a:t>
            </a:r>
            <a:endParaRPr lang="pt-BR" dirty="0"/>
          </a:p>
        </p:txBody>
      </p:sp>
    </p:spTree>
    <p:extLst>
      <p:ext uri="{BB962C8B-B14F-4D97-AF65-F5344CB8AC3E}">
        <p14:creationId xmlns:p14="http://schemas.microsoft.com/office/powerpoint/2010/main" val="11585348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Espaço Reservado para Conteúdo 1"/>
          <p:cNvSpPr>
            <a:spLocks noGrp="1"/>
          </p:cNvSpPr>
          <p:nvPr>
            <p:ph idx="1"/>
          </p:nvPr>
        </p:nvSpPr>
        <p:spPr/>
        <p:txBody>
          <a:bodyPr/>
          <a:lstStyle/>
          <a:p>
            <a:pPr algn="just"/>
            <a:r>
              <a:rPr lang="pt-BR" altLang="pt-BR" dirty="0" smtClean="0"/>
              <a:t>Processadores:</a:t>
            </a:r>
          </a:p>
          <a:p>
            <a:pPr lvl="1" algn="just"/>
            <a:r>
              <a:rPr lang="pt-BR" altLang="pt-BR" dirty="0" smtClean="0"/>
              <a:t>Operam com números e símbolos representados no sistema binário;</a:t>
            </a:r>
          </a:p>
          <a:p>
            <a:pPr lvl="1" algn="just"/>
            <a:r>
              <a:rPr lang="pt-BR" altLang="pt-BR" dirty="0" smtClean="0"/>
              <a:t>Subdividido em:</a:t>
            </a:r>
          </a:p>
          <a:p>
            <a:pPr lvl="2" algn="just"/>
            <a:r>
              <a:rPr lang="pt-BR" altLang="pt-BR" dirty="0" smtClean="0"/>
              <a:t>ULA (Unidade Lógica e Aritmética):  responsável por executar os programas, instruções lógicas, matemáticas, desvio, entre outras.</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BEBE4216-A3B6-4B31-85B8-8B403001B61D}" type="slidenum">
              <a:rPr lang="en-US"/>
              <a:pPr>
                <a:defRPr/>
              </a:pPr>
              <a:t>76</a:t>
            </a:fld>
            <a:endParaRPr lang="en-US" sz="1000" dirty="0">
              <a:solidFill>
                <a:schemeClr val="tx1"/>
              </a:solidFill>
            </a:endParaRPr>
          </a:p>
        </p:txBody>
      </p:sp>
      <p:sp>
        <p:nvSpPr>
          <p:cNvPr id="2" name="Título 1"/>
          <p:cNvSpPr>
            <a:spLocks noGrp="1"/>
          </p:cNvSpPr>
          <p:nvPr>
            <p:ph type="title"/>
          </p:nvPr>
        </p:nvSpPr>
        <p:spPr/>
        <p:txBody>
          <a:bodyPr>
            <a:normAutofit/>
          </a:bodyPr>
          <a:lstStyle/>
          <a:p>
            <a:r>
              <a:rPr lang="pt-BR" b="1" dirty="0" smtClean="0">
                <a:solidFill>
                  <a:srgbClr val="008000"/>
                </a:solidFill>
                <a:effectLst>
                  <a:outerShdw blurRad="38100" dist="38100" dir="2700000" algn="tl">
                    <a:srgbClr val="C0C0C0"/>
                  </a:outerShdw>
                </a:effectLst>
              </a:rPr>
              <a:t>PROCESSADOR</a:t>
            </a:r>
            <a:endParaRPr lang="pt-BR" dirty="0"/>
          </a:p>
        </p:txBody>
      </p:sp>
    </p:spTree>
    <p:extLst>
      <p:ext uri="{BB962C8B-B14F-4D97-AF65-F5344CB8AC3E}">
        <p14:creationId xmlns:p14="http://schemas.microsoft.com/office/powerpoint/2010/main" val="7966603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2"/>
          <p:cNvSpPr>
            <a:spLocks noGrp="1"/>
          </p:cNvSpPr>
          <p:nvPr>
            <p:ph type="title"/>
          </p:nvPr>
        </p:nvSpPr>
        <p:spPr/>
        <p:txBody>
          <a:bodyPr/>
          <a:lstStyle/>
          <a:p>
            <a:r>
              <a:rPr lang="pt-BR" b="1" dirty="0">
                <a:solidFill>
                  <a:srgbClr val="008000"/>
                </a:solidFill>
                <a:effectLst>
                  <a:outerShdw blurRad="38100" dist="38100" dir="2700000" algn="tl">
                    <a:srgbClr val="C0C0C0"/>
                  </a:outerShdw>
                </a:effectLst>
              </a:rPr>
              <a:t>PROCESSADOR</a:t>
            </a:r>
            <a:endParaRPr lang="pt-BR" dirty="0"/>
          </a:p>
        </p:txBody>
      </p:sp>
      <p:sp>
        <p:nvSpPr>
          <p:cNvPr id="12291" name="Espaço Reservado para Conteúdo 1"/>
          <p:cNvSpPr>
            <a:spLocks noGrp="1"/>
          </p:cNvSpPr>
          <p:nvPr>
            <p:ph idx="1"/>
          </p:nvPr>
        </p:nvSpPr>
        <p:spPr/>
        <p:txBody>
          <a:bodyPr/>
          <a:lstStyle/>
          <a:p>
            <a:pPr algn="just"/>
            <a:r>
              <a:rPr lang="pt-BR" altLang="pt-BR" smtClean="0"/>
              <a:t>Processadores:</a:t>
            </a:r>
          </a:p>
          <a:p>
            <a:pPr lvl="1" algn="just"/>
            <a:r>
              <a:rPr lang="pt-BR" altLang="pt-BR" smtClean="0"/>
              <a:t>Subdividido em:</a:t>
            </a:r>
          </a:p>
          <a:p>
            <a:pPr lvl="2" algn="just"/>
            <a:r>
              <a:rPr lang="pt-BR" altLang="pt-BR" smtClean="0"/>
              <a:t>UC (Unidade de Controle): realiza a tarefa de controle das ações a serem realizadas pelo computador;</a:t>
            </a:r>
          </a:p>
          <a:p>
            <a:pPr lvl="2" algn="just"/>
            <a:endParaRPr lang="pt-BR" altLang="pt-BR" smtClean="0"/>
          </a:p>
          <a:p>
            <a:pPr lvl="2" algn="just"/>
            <a:r>
              <a:rPr lang="pt-BR" altLang="pt-BR" smtClean="0"/>
              <a:t>Registradores: pequenas memórias que armazenam instruções ou valores que são utilizados pelo processador.</a:t>
            </a:r>
          </a:p>
          <a:p>
            <a:pPr lvl="2" algn="just"/>
            <a:endParaRPr lang="pt-BR" altLang="pt-BR" smtClean="0"/>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8A7996D5-6BA7-4101-8F73-797094E00FA1}" type="slidenum">
              <a:rPr lang="en-US"/>
              <a:pPr>
                <a:defRPr/>
              </a:pPr>
              <a:t>77</a:t>
            </a:fld>
            <a:endParaRPr lang="en-US" sz="1000" dirty="0">
              <a:solidFill>
                <a:schemeClr val="tx1"/>
              </a:solidFill>
            </a:endParaRPr>
          </a:p>
        </p:txBody>
      </p:sp>
    </p:spTree>
    <p:extLst>
      <p:ext uri="{BB962C8B-B14F-4D97-AF65-F5344CB8AC3E}">
        <p14:creationId xmlns:p14="http://schemas.microsoft.com/office/powerpoint/2010/main" val="18829595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2"/>
          <p:cNvSpPr>
            <a:spLocks noGrp="1"/>
          </p:cNvSpPr>
          <p:nvPr>
            <p:ph type="title"/>
          </p:nvPr>
        </p:nvSpPr>
        <p:spPr/>
        <p:txBody>
          <a:bodyPr/>
          <a:lstStyle/>
          <a:p>
            <a:pPr algn="l" eaLnBrk="1" hangingPunct="1"/>
            <a:r>
              <a:rPr lang="pt-BR" altLang="pt-BR" smtClean="0"/>
              <a:t>Introdução</a:t>
            </a:r>
          </a:p>
        </p:txBody>
      </p:sp>
      <p:sp>
        <p:nvSpPr>
          <p:cNvPr id="13315" name="Espaço Reservado para Conteúdo 1"/>
          <p:cNvSpPr>
            <a:spLocks noGrp="1"/>
          </p:cNvSpPr>
          <p:nvPr>
            <p:ph idx="1"/>
          </p:nvPr>
        </p:nvSpPr>
        <p:spPr/>
        <p:txBody>
          <a:bodyPr/>
          <a:lstStyle/>
          <a:p>
            <a:pPr algn="just"/>
            <a:r>
              <a:rPr lang="pt-BR" altLang="pt-BR" smtClean="0"/>
              <a:t>Processadores:</a:t>
            </a:r>
          </a:p>
          <a:p>
            <a:pPr lvl="1" algn="just"/>
            <a:r>
              <a:rPr lang="pt-BR" altLang="pt-BR" smtClean="0"/>
              <a:t>Microprocessador:</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2B344120-7BBA-4CD5-89E7-4058FD26BFD7}" type="slidenum">
              <a:rPr lang="en-US"/>
              <a:pPr>
                <a:defRPr/>
              </a:pPr>
              <a:t>78</a:t>
            </a:fld>
            <a:endParaRPr lang="en-US" sz="1000" dirty="0">
              <a:solidFill>
                <a:schemeClr val="tx1"/>
              </a:solidFill>
            </a:endParaRPr>
          </a:p>
        </p:txBody>
      </p:sp>
      <p:pic>
        <p:nvPicPr>
          <p:cNvPr id="13319" name="Imagem 7" descr="amd_sempr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214813"/>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m 8" descr="intel_p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4286250"/>
            <a:ext cx="200025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Imagem 9" descr="microprocessad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2643188"/>
            <a:ext cx="3429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4162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2"/>
          <p:cNvSpPr>
            <a:spLocks noGrp="1"/>
          </p:cNvSpPr>
          <p:nvPr>
            <p:ph type="title"/>
          </p:nvPr>
        </p:nvSpPr>
        <p:spPr/>
        <p:txBody>
          <a:bodyPr/>
          <a:lstStyle/>
          <a:p>
            <a:r>
              <a:rPr lang="pt-BR" b="1" dirty="0">
                <a:solidFill>
                  <a:srgbClr val="008000"/>
                </a:solidFill>
                <a:effectLst>
                  <a:outerShdw blurRad="38100" dist="38100" dir="2700000" algn="tl">
                    <a:srgbClr val="C0C0C0"/>
                  </a:outerShdw>
                </a:effectLst>
              </a:rPr>
              <a:t>PROCESSADOR</a:t>
            </a:r>
            <a:endParaRPr lang="pt-BR" dirty="0"/>
          </a:p>
        </p:txBody>
      </p:sp>
      <p:sp>
        <p:nvSpPr>
          <p:cNvPr id="14339" name="Espaço Reservado para Conteúdo 1"/>
          <p:cNvSpPr>
            <a:spLocks noGrp="1"/>
          </p:cNvSpPr>
          <p:nvPr>
            <p:ph idx="1"/>
          </p:nvPr>
        </p:nvSpPr>
        <p:spPr/>
        <p:txBody>
          <a:bodyPr/>
          <a:lstStyle/>
          <a:p>
            <a:pPr algn="just"/>
            <a:r>
              <a:rPr lang="pt-BR" altLang="pt-BR" smtClean="0"/>
              <a:t>Processadores:</a:t>
            </a:r>
          </a:p>
          <a:p>
            <a:pPr lvl="1" algn="just"/>
            <a:r>
              <a:rPr lang="pt-BR" altLang="pt-BR" smtClean="0"/>
              <a:t>Ciclo de Execução:</a:t>
            </a:r>
          </a:p>
          <a:p>
            <a:pPr lvl="2" algn="just"/>
            <a:r>
              <a:rPr lang="pt-BR" altLang="pt-BR" smtClean="0"/>
              <a:t>Buscar: Busca uma instrução na memória e a coloca no processador;</a:t>
            </a:r>
          </a:p>
          <a:p>
            <a:pPr lvl="2" algn="just"/>
            <a:r>
              <a:rPr lang="pt-BR" altLang="pt-BR" smtClean="0"/>
              <a:t>Executar: Executa a operação indicada;</a:t>
            </a:r>
          </a:p>
          <a:p>
            <a:pPr lvl="2" algn="just"/>
            <a:r>
              <a:rPr lang="pt-BR" altLang="pt-BR" smtClean="0"/>
              <a:t>Interromper: Se uma interrupção ocorrer, antes da conclusão, salva o estado atual do processo e atenda a interrupção.</a:t>
            </a:r>
          </a:p>
          <a:p>
            <a:pPr lvl="2" algn="just"/>
            <a:endParaRPr lang="pt-BR" altLang="pt-BR" smtClean="0"/>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A5006BA2-1D91-491E-AC95-A9CD315E71BD}" type="slidenum">
              <a:rPr lang="en-US"/>
              <a:pPr>
                <a:defRPr/>
              </a:pPr>
              <a:t>79</a:t>
            </a:fld>
            <a:endParaRPr lang="en-US" sz="1000" dirty="0">
              <a:solidFill>
                <a:schemeClr val="tx1"/>
              </a:solidFill>
            </a:endParaRPr>
          </a:p>
        </p:txBody>
      </p:sp>
    </p:spTree>
    <p:extLst>
      <p:ext uri="{BB962C8B-B14F-4D97-AF65-F5344CB8AC3E}">
        <p14:creationId xmlns:p14="http://schemas.microsoft.com/office/powerpoint/2010/main" val="207519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i="1" dirty="0"/>
              <a:t>Encapsulamento e instalação da DRAM</a:t>
            </a:r>
            <a:endParaRPr lang="pt-BR" dirty="0"/>
          </a:p>
        </p:txBody>
      </p:sp>
      <p:sp>
        <p:nvSpPr>
          <p:cNvPr id="3" name="Espaço Reservado para Conteúdo 2"/>
          <p:cNvSpPr>
            <a:spLocks noGrp="1"/>
          </p:cNvSpPr>
          <p:nvPr>
            <p:ph idx="1"/>
          </p:nvPr>
        </p:nvSpPr>
        <p:spPr/>
        <p:txBody>
          <a:bodyPr/>
          <a:lstStyle/>
          <a:p>
            <a:r>
              <a:rPr lang="pt-BR" dirty="0"/>
              <a:t>O SIMM surgiu por volta de1992 e, até hoje, os chips de memória </a:t>
            </a:r>
            <a:r>
              <a:rPr lang="pt-BR" dirty="0" smtClean="0"/>
              <a:t>que compõem </a:t>
            </a:r>
            <a:r>
              <a:rPr lang="pt-BR" dirty="0"/>
              <a:t>as placas adaptadoras são do tipo DIP (Dual </a:t>
            </a:r>
            <a:r>
              <a:rPr lang="pt-BR" dirty="0" err="1" smtClean="0"/>
              <a:t>In-Line</a:t>
            </a:r>
            <a:r>
              <a:rPr lang="pt-BR" dirty="0" smtClean="0"/>
              <a:t> </a:t>
            </a:r>
            <a:r>
              <a:rPr lang="pt-BR" dirty="0" err="1" smtClean="0"/>
              <a:t>Package</a:t>
            </a:r>
            <a:r>
              <a:rPr lang="pt-BR" dirty="0" smtClean="0"/>
              <a:t>).</a:t>
            </a:r>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8</a:t>
            </a:fld>
            <a:endParaRPr lang="en-US" dirty="0">
              <a:solidFill>
                <a:prstClr val="white"/>
              </a:solidFill>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149080"/>
            <a:ext cx="51911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3737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2"/>
          <p:cNvSpPr>
            <a:spLocks noGrp="1"/>
          </p:cNvSpPr>
          <p:nvPr>
            <p:ph type="title"/>
          </p:nvPr>
        </p:nvSpPr>
        <p:spPr/>
        <p:txBody>
          <a:bodyPr/>
          <a:lstStyle/>
          <a:p>
            <a:r>
              <a:rPr lang="pt-BR" b="1" dirty="0">
                <a:solidFill>
                  <a:srgbClr val="008000"/>
                </a:solidFill>
                <a:effectLst>
                  <a:outerShdw blurRad="38100" dist="38100" dir="2700000" algn="tl">
                    <a:srgbClr val="C0C0C0"/>
                  </a:outerShdw>
                </a:effectLst>
              </a:rPr>
              <a:t>PROCESSADOR</a:t>
            </a:r>
            <a:endParaRPr lang="pt-BR" dirty="0"/>
          </a:p>
        </p:txBody>
      </p:sp>
      <p:sp>
        <p:nvSpPr>
          <p:cNvPr id="15363" name="Espaço Reservado para Conteúdo 1"/>
          <p:cNvSpPr>
            <a:spLocks noGrp="1"/>
          </p:cNvSpPr>
          <p:nvPr>
            <p:ph idx="1"/>
          </p:nvPr>
        </p:nvSpPr>
        <p:spPr/>
        <p:txBody>
          <a:bodyPr/>
          <a:lstStyle/>
          <a:p>
            <a:pPr algn="just"/>
            <a:r>
              <a:rPr lang="pt-BR" altLang="pt-BR" smtClean="0"/>
              <a:t>Processadores:</a:t>
            </a:r>
          </a:p>
          <a:p>
            <a:pPr lvl="1" algn="just"/>
            <a:r>
              <a:rPr lang="pt-BR" altLang="pt-BR" smtClean="0"/>
              <a:t>Trabalha em altas frequências</a:t>
            </a:r>
          </a:p>
          <a:p>
            <a:pPr lvl="2" algn="just"/>
            <a:r>
              <a:rPr lang="pt-BR" altLang="pt-BR" smtClean="0"/>
              <a:t>Clock: indica o número de instruções que podem ser executadas por segundo (ciclo);</a:t>
            </a:r>
          </a:p>
          <a:p>
            <a:pPr lvl="2" algn="just"/>
            <a:endParaRPr lang="pt-BR" altLang="pt-BR" smtClean="0"/>
          </a:p>
          <a:p>
            <a:pPr lvl="2" algn="just"/>
            <a:r>
              <a:rPr lang="pt-BR" altLang="pt-BR" smtClean="0"/>
              <a:t>Medida em Hz, sendo 1 KHz, mil ciclos por segundo, 1 MHz corresponde a 1000 KHz e 1 GHz a 1000 MHz.</a:t>
            </a:r>
          </a:p>
          <a:p>
            <a:pPr lvl="3" algn="just"/>
            <a:endParaRPr lang="pt-BR" altLang="pt-BR" smtClean="0"/>
          </a:p>
          <a:p>
            <a:pPr lvl="3" algn="just"/>
            <a:r>
              <a:rPr lang="pt-BR" altLang="pt-BR" smtClean="0"/>
              <a:t>Ex: Um processador de 800 MHz pode realizar aproximadamente 800 milhões de instruções por segundo. </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5273F921-3AA6-49DB-9462-7B9F5E3A7398}" type="slidenum">
              <a:rPr lang="en-US"/>
              <a:pPr>
                <a:defRPr/>
              </a:pPr>
              <a:t>80</a:t>
            </a:fld>
            <a:endParaRPr lang="en-US" sz="1000" dirty="0">
              <a:solidFill>
                <a:schemeClr val="tx1"/>
              </a:solidFill>
            </a:endParaRPr>
          </a:p>
        </p:txBody>
      </p:sp>
    </p:spTree>
    <p:extLst>
      <p:ext uri="{BB962C8B-B14F-4D97-AF65-F5344CB8AC3E}">
        <p14:creationId xmlns:p14="http://schemas.microsoft.com/office/powerpoint/2010/main" val="2821656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2"/>
          <p:cNvSpPr>
            <a:spLocks noGrp="1"/>
          </p:cNvSpPr>
          <p:nvPr>
            <p:ph type="title"/>
          </p:nvPr>
        </p:nvSpPr>
        <p:spPr>
          <a:xfrm>
            <a:off x="395536" y="342107"/>
            <a:ext cx="8229600" cy="1143000"/>
          </a:xfrm>
        </p:spPr>
        <p:txBody>
          <a:bodyPr/>
          <a:lstStyle/>
          <a:p>
            <a:r>
              <a:rPr lang="pt-BR" b="1" dirty="0">
                <a:solidFill>
                  <a:srgbClr val="008000"/>
                </a:solidFill>
                <a:effectLst>
                  <a:outerShdw blurRad="38100" dist="38100" dir="2700000" algn="tl">
                    <a:srgbClr val="C0C0C0"/>
                  </a:outerShdw>
                </a:effectLst>
              </a:rPr>
              <a:t>PROCESSADOR</a:t>
            </a:r>
            <a:endParaRPr lang="pt-BR" dirty="0"/>
          </a:p>
        </p:txBody>
      </p:sp>
      <p:sp>
        <p:nvSpPr>
          <p:cNvPr id="16387" name="Espaço Reservado para Conteúdo 1"/>
          <p:cNvSpPr>
            <a:spLocks noGrp="1"/>
          </p:cNvSpPr>
          <p:nvPr>
            <p:ph idx="1"/>
          </p:nvPr>
        </p:nvSpPr>
        <p:spPr/>
        <p:txBody>
          <a:bodyPr/>
          <a:lstStyle/>
          <a:p>
            <a:pPr algn="just"/>
            <a:r>
              <a:rPr lang="pt-BR" altLang="pt-BR" smtClean="0"/>
              <a:t>Processadores:</a:t>
            </a:r>
          </a:p>
          <a:p>
            <a:pPr lvl="1" algn="just"/>
            <a:r>
              <a:rPr lang="pt-BR" altLang="pt-BR" smtClean="0"/>
              <a:t>Trabalha em altas frequências</a:t>
            </a:r>
          </a:p>
          <a:p>
            <a:pPr lvl="2" algn="just"/>
            <a:r>
              <a:rPr lang="pt-BR" altLang="pt-BR" smtClean="0"/>
              <a:t>Clock interno: Frequência de operação interna do processador;</a:t>
            </a:r>
          </a:p>
          <a:p>
            <a:pPr lvl="1" algn="just"/>
            <a:endParaRPr lang="pt-BR" altLang="pt-BR" smtClean="0"/>
          </a:p>
          <a:p>
            <a:pPr lvl="2" algn="just"/>
            <a:r>
              <a:rPr lang="pt-BR" altLang="pt-BR" smtClean="0"/>
              <a:t>Clock externo (FSB, do inglês Front Side Bus): Frequência de operação externa, utilizada para comunicação entre o processador  e a memória.</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B06B866F-B761-4035-8CDF-9D47E2491BB8}" type="slidenum">
              <a:rPr lang="en-US"/>
              <a:pPr>
                <a:defRPr/>
              </a:pPr>
              <a:t>81</a:t>
            </a:fld>
            <a:endParaRPr lang="en-US" sz="1000" dirty="0">
              <a:solidFill>
                <a:schemeClr val="tx1"/>
              </a:solidFill>
            </a:endParaRPr>
          </a:p>
        </p:txBody>
      </p:sp>
    </p:spTree>
    <p:extLst>
      <p:ext uri="{BB962C8B-B14F-4D97-AF65-F5344CB8AC3E}">
        <p14:creationId xmlns:p14="http://schemas.microsoft.com/office/powerpoint/2010/main" val="23480114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2"/>
          <p:cNvSpPr>
            <a:spLocks noGrp="1"/>
          </p:cNvSpPr>
          <p:nvPr>
            <p:ph type="title"/>
          </p:nvPr>
        </p:nvSpPr>
        <p:spPr/>
        <p:txBody>
          <a:bodyPr/>
          <a:lstStyle/>
          <a:p>
            <a:r>
              <a:rPr lang="pt-BR" b="1" dirty="0">
                <a:solidFill>
                  <a:srgbClr val="008000"/>
                </a:solidFill>
                <a:effectLst>
                  <a:outerShdw blurRad="38100" dist="38100" dir="2700000" algn="tl">
                    <a:srgbClr val="C0C0C0"/>
                  </a:outerShdw>
                </a:effectLst>
              </a:rPr>
              <a:t>PROCESSADOR</a:t>
            </a:r>
            <a:endParaRPr lang="pt-BR" dirty="0"/>
          </a:p>
        </p:txBody>
      </p:sp>
      <p:sp>
        <p:nvSpPr>
          <p:cNvPr id="18435" name="Espaço Reservado para Conteúdo 1"/>
          <p:cNvSpPr>
            <a:spLocks noGrp="1"/>
          </p:cNvSpPr>
          <p:nvPr>
            <p:ph idx="1"/>
          </p:nvPr>
        </p:nvSpPr>
        <p:spPr/>
        <p:txBody>
          <a:bodyPr/>
          <a:lstStyle/>
          <a:p>
            <a:pPr algn="just"/>
            <a:r>
              <a:rPr lang="pt-BR" altLang="pt-BR" dirty="0" smtClean="0"/>
              <a:t>Processadores:</a:t>
            </a:r>
          </a:p>
          <a:p>
            <a:pPr lvl="1" algn="just"/>
            <a:r>
              <a:rPr lang="pt-BR" altLang="pt-BR" dirty="0"/>
              <a:t>Multiplicador de </a:t>
            </a:r>
            <a:r>
              <a:rPr lang="pt-BR" altLang="pt-BR" dirty="0" err="1"/>
              <a:t>Clock</a:t>
            </a:r>
            <a:r>
              <a:rPr lang="pt-BR" altLang="pt-BR" dirty="0"/>
              <a:t>:</a:t>
            </a:r>
          </a:p>
          <a:p>
            <a:pPr lvl="2" algn="just"/>
            <a:r>
              <a:rPr lang="pt-BR" altLang="pt-BR" dirty="0"/>
              <a:t>Permite que o processador trabalhe com o </a:t>
            </a:r>
            <a:r>
              <a:rPr lang="pt-BR" altLang="pt-BR" dirty="0" err="1"/>
              <a:t>clock</a:t>
            </a:r>
            <a:r>
              <a:rPr lang="pt-BR" altLang="pt-BR" dirty="0"/>
              <a:t> interno numa frequência maior do que a do </a:t>
            </a:r>
            <a:r>
              <a:rPr lang="pt-BR" altLang="pt-BR" dirty="0" err="1"/>
              <a:t>clock</a:t>
            </a:r>
            <a:r>
              <a:rPr lang="pt-BR" altLang="pt-BR" dirty="0"/>
              <a:t> externo.</a:t>
            </a:r>
          </a:p>
          <a:p>
            <a:pPr lvl="1" algn="just"/>
            <a:r>
              <a:rPr lang="pt-BR" altLang="pt-BR" dirty="0" smtClean="0"/>
              <a:t>Basicamente </a:t>
            </a:r>
            <a:r>
              <a:rPr lang="pt-BR" altLang="pt-BR" dirty="0" smtClean="0"/>
              <a:t>(não é só isso), o que determina se um processador é mais rápido que outro é a velocidade de execução, ou seja, seu </a:t>
            </a:r>
            <a:r>
              <a:rPr lang="pt-BR" altLang="pt-BR" dirty="0" err="1" smtClean="0"/>
              <a:t>clock</a:t>
            </a:r>
            <a:r>
              <a:rPr lang="pt-BR" altLang="pt-BR" dirty="0" smtClean="0"/>
              <a:t>.</a:t>
            </a:r>
          </a:p>
          <a:p>
            <a:pPr lvl="2" algn="just"/>
            <a:endParaRPr lang="pt-BR" altLang="pt-BR" dirty="0" smtClean="0"/>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6" name="Espaço Reservado para Rodapé 5"/>
          <p:cNvSpPr>
            <a:spLocks noGrp="1"/>
          </p:cNvSpPr>
          <p:nvPr>
            <p:ph type="ftr" sz="quarter" idx="11"/>
          </p:nvPr>
        </p:nvSpPr>
        <p:spPr/>
        <p:txBody>
          <a:bodyPr/>
          <a:lstStyle/>
          <a:p>
            <a:pPr>
              <a:defRPr/>
            </a:pPr>
            <a:r>
              <a:rPr lang="pt-BR"/>
              <a:t>IFRN - Instituto Federal de Educação, Ciência e Tecnologia do Rio Grande do Norte</a:t>
            </a:r>
            <a:endParaRPr lang="en-US" dirty="0"/>
          </a:p>
        </p:txBody>
      </p:sp>
      <p:sp>
        <p:nvSpPr>
          <p:cNvPr id="5" name="Espaço Reservado para Número de Slide 4"/>
          <p:cNvSpPr>
            <a:spLocks noGrp="1"/>
          </p:cNvSpPr>
          <p:nvPr>
            <p:ph type="sldNum" sz="quarter" idx="12"/>
          </p:nvPr>
        </p:nvSpPr>
        <p:spPr/>
        <p:txBody>
          <a:bodyPr/>
          <a:lstStyle/>
          <a:p>
            <a:pPr>
              <a:defRPr/>
            </a:pPr>
            <a:fld id="{55A91AFF-8681-456E-98AE-AA799EBE2683}" type="slidenum">
              <a:rPr lang="en-US"/>
              <a:pPr>
                <a:defRPr/>
              </a:pPr>
              <a:t>82</a:t>
            </a:fld>
            <a:endParaRPr lang="en-US" sz="1000" dirty="0">
              <a:solidFill>
                <a:schemeClr val="tx1"/>
              </a:solidFill>
            </a:endParaRPr>
          </a:p>
        </p:txBody>
      </p:sp>
    </p:spTree>
    <p:extLst>
      <p:ext uri="{BB962C8B-B14F-4D97-AF65-F5344CB8AC3E}">
        <p14:creationId xmlns:p14="http://schemas.microsoft.com/office/powerpoint/2010/main" val="37311903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2"/>
          <p:cNvSpPr>
            <a:spLocks noGrp="1"/>
          </p:cNvSpPr>
          <p:nvPr>
            <p:ph type="title"/>
          </p:nvPr>
        </p:nvSpPr>
        <p:spPr/>
        <p:txBody>
          <a:bodyPr/>
          <a:lstStyle/>
          <a:p>
            <a:r>
              <a:rPr lang="pt-BR" b="1" dirty="0">
                <a:solidFill>
                  <a:srgbClr val="008000"/>
                </a:solidFill>
                <a:effectLst>
                  <a:outerShdw blurRad="38100" dist="38100" dir="2700000" algn="tl">
                    <a:srgbClr val="C0C0C0"/>
                  </a:outerShdw>
                </a:effectLst>
              </a:rPr>
              <a:t>PROCESSADOR</a:t>
            </a:r>
            <a:endParaRPr lang="pt-BR" altLang="pt-BR" dirty="0" smtClean="0"/>
          </a:p>
        </p:txBody>
      </p:sp>
      <p:sp>
        <p:nvSpPr>
          <p:cNvPr id="19459" name="Espaço Reservado para Conteúdo 1"/>
          <p:cNvSpPr>
            <a:spLocks noGrp="1"/>
          </p:cNvSpPr>
          <p:nvPr>
            <p:ph idx="1"/>
          </p:nvPr>
        </p:nvSpPr>
        <p:spPr/>
        <p:txBody>
          <a:bodyPr/>
          <a:lstStyle/>
          <a:p>
            <a:pPr algn="just"/>
            <a:r>
              <a:rPr lang="pt-BR" altLang="pt-BR" smtClean="0"/>
              <a:t>Processadores:</a:t>
            </a:r>
          </a:p>
          <a:p>
            <a:pPr lvl="1" algn="just"/>
            <a:r>
              <a:rPr lang="pt-BR" altLang="pt-BR" smtClean="0"/>
              <a:t>Principais fabricantes:</a:t>
            </a:r>
          </a:p>
          <a:p>
            <a:pPr lvl="2" algn="just"/>
            <a:r>
              <a:rPr lang="pt-BR" altLang="pt-BR" smtClean="0"/>
              <a:t>A maioria dos computadores existentes no mercado são equipados com processadores Intel ou AMD;</a:t>
            </a:r>
          </a:p>
          <a:p>
            <a:pPr lvl="2" algn="just"/>
            <a:r>
              <a:rPr lang="pt-BR" altLang="pt-BR" smtClean="0"/>
              <a:t>Linhas de processadores:</a:t>
            </a:r>
          </a:p>
          <a:p>
            <a:pPr lvl="3" algn="just"/>
            <a:r>
              <a:rPr lang="pt-BR" altLang="pt-BR" b="1" smtClean="0"/>
              <a:t>Intel:</a:t>
            </a:r>
            <a:r>
              <a:rPr lang="pt-BR" altLang="pt-BR" smtClean="0"/>
              <a:t> Core, Pentium, Xeon, Celeron, Atom entre outros;</a:t>
            </a:r>
          </a:p>
          <a:p>
            <a:pPr lvl="3" algn="just"/>
            <a:r>
              <a:rPr lang="pt-BR" altLang="pt-BR" b="1" smtClean="0"/>
              <a:t>AMD:</a:t>
            </a:r>
            <a:r>
              <a:rPr lang="pt-BR" altLang="pt-BR" smtClean="0"/>
              <a:t> Turion, Sempron, K6, K7, Duron, Phenom, Athlon entre outros</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B2A08C20-E2E3-4857-A0C9-581EF4EB9141}" type="slidenum">
              <a:rPr lang="en-US"/>
              <a:pPr>
                <a:defRPr/>
              </a:pPr>
              <a:t>83</a:t>
            </a:fld>
            <a:endParaRPr lang="en-US" sz="1000" dirty="0">
              <a:solidFill>
                <a:schemeClr val="tx1"/>
              </a:solidFill>
            </a:endParaRPr>
          </a:p>
        </p:txBody>
      </p:sp>
    </p:spTree>
    <p:extLst>
      <p:ext uri="{BB962C8B-B14F-4D97-AF65-F5344CB8AC3E}">
        <p14:creationId xmlns:p14="http://schemas.microsoft.com/office/powerpoint/2010/main" val="32021083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Histórico do Processador</a:t>
            </a:r>
            <a:endParaRPr lang="pt-BR" dirty="0"/>
          </a:p>
        </p:txBody>
      </p:sp>
      <p:sp>
        <p:nvSpPr>
          <p:cNvPr id="3" name="Espaço Reservado para Conteúdo 2"/>
          <p:cNvSpPr>
            <a:spLocks noGrp="1"/>
          </p:cNvSpPr>
          <p:nvPr>
            <p:ph idx="1"/>
          </p:nvPr>
        </p:nvSpPr>
        <p:spPr/>
        <p:txBody>
          <a:bodyPr/>
          <a:lstStyle/>
          <a:p>
            <a:r>
              <a:rPr lang="pt-BR" dirty="0" smtClean="0"/>
              <a:t>1971 – Intel desenvolve o 4004</a:t>
            </a:r>
          </a:p>
          <a:p>
            <a:pPr lvl="1"/>
            <a:r>
              <a:rPr lang="pt-BR" dirty="0" smtClean="0"/>
              <a:t>Somar números de 4 bits;</a:t>
            </a:r>
          </a:p>
          <a:p>
            <a:pPr lvl="1"/>
            <a:r>
              <a:rPr lang="pt-BR" dirty="0" smtClean="0"/>
              <a:t>Multiplicação por repetição de somas;</a:t>
            </a:r>
          </a:p>
          <a:p>
            <a:r>
              <a:rPr lang="pt-BR" dirty="0" smtClean="0"/>
              <a:t>1972 – Desenvolvido o 8008</a:t>
            </a:r>
          </a:p>
          <a:p>
            <a:pPr lvl="1"/>
            <a:r>
              <a:rPr lang="pt-BR" dirty="0" smtClean="0"/>
              <a:t>8 bits</a:t>
            </a:r>
          </a:p>
          <a:p>
            <a:r>
              <a:rPr lang="pt-BR" dirty="0" smtClean="0"/>
              <a:t>8088 – </a:t>
            </a:r>
          </a:p>
          <a:p>
            <a:pPr lvl="1"/>
            <a:r>
              <a:rPr lang="pt-BR" dirty="0" smtClean="0"/>
              <a:t>8 Bits e maior capacidade de endereçamento</a:t>
            </a:r>
          </a:p>
          <a:p>
            <a:pPr lvl="1"/>
            <a:r>
              <a:rPr lang="pt-BR" dirty="0" smtClean="0"/>
              <a:t>Mais rápido</a:t>
            </a:r>
            <a:endParaRPr lang="pt-BR" dirty="0"/>
          </a:p>
        </p:txBody>
      </p:sp>
    </p:spTree>
    <p:extLst>
      <p:ext uri="{BB962C8B-B14F-4D97-AF65-F5344CB8AC3E}">
        <p14:creationId xmlns:p14="http://schemas.microsoft.com/office/powerpoint/2010/main" val="40274319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4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07" y="2381134"/>
            <a:ext cx="417671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716016" y="4483448"/>
            <a:ext cx="2952750" cy="1311275"/>
          </a:xfrm>
          <a:prstGeom prst="rect">
            <a:avLst/>
          </a:prstGeom>
          <a:noFill/>
          <a:ln w="9525">
            <a:noFill/>
            <a:miter lim="800000"/>
            <a:headEnd/>
            <a:tailEnd/>
          </a:ln>
          <a:effectLst/>
        </p:spPr>
        <p:txBody>
          <a:bodyPr>
            <a:spAutoFit/>
          </a:bodyPr>
          <a:lstStyle/>
          <a:p>
            <a:pPr>
              <a:spcBef>
                <a:spcPct val="50000"/>
              </a:spcBef>
              <a:defRPr/>
            </a:pPr>
            <a:r>
              <a:rPr lang="pt-BR" sz="2000" dirty="0">
                <a:solidFill>
                  <a:srgbClr val="008000"/>
                </a:solidFill>
                <a:effectLst>
                  <a:outerShdw blurRad="38100" dist="38100" dir="2700000" algn="tl">
                    <a:srgbClr val="C0C0C0"/>
                  </a:outerShdw>
                </a:effectLst>
              </a:rPr>
              <a:t>Lançado em 1970 pela Intel, a CPU 4004 foi feita para uma empresa de calculadoras</a:t>
            </a:r>
            <a:r>
              <a:rPr lang="pt-BR" dirty="0">
                <a:solidFill>
                  <a:srgbClr val="008000"/>
                </a:solidFill>
              </a:rPr>
              <a:t>.</a:t>
            </a:r>
          </a:p>
        </p:txBody>
      </p:sp>
      <p:sp>
        <p:nvSpPr>
          <p:cNvPr id="2" name="Título 1"/>
          <p:cNvSpPr>
            <a:spLocks noGrp="1"/>
          </p:cNvSpPr>
          <p:nvPr>
            <p:ph type="title"/>
          </p:nvPr>
        </p:nvSpPr>
        <p:spPr/>
        <p:txBody>
          <a:bodyPr/>
          <a:lstStyle/>
          <a:p>
            <a:r>
              <a:rPr lang="pt-BR" dirty="0" smtClean="0"/>
              <a:t>Histórico do Processador</a:t>
            </a:r>
            <a:endParaRPr lang="pt-BR" dirty="0"/>
          </a:p>
        </p:txBody>
      </p:sp>
      <p:sp>
        <p:nvSpPr>
          <p:cNvPr id="4" name="Espaço Reservado para Conteúdo 3"/>
          <p:cNvSpPr>
            <a:spLocks noGrp="1"/>
          </p:cNvSpPr>
          <p:nvPr>
            <p:ph idx="1"/>
          </p:nvPr>
        </p:nvSpPr>
        <p:spPr>
          <a:xfrm>
            <a:off x="0" y="1268760"/>
            <a:ext cx="9036496" cy="4525963"/>
          </a:xfrm>
        </p:spPr>
        <p:txBody>
          <a:bodyPr/>
          <a:lstStyle/>
          <a:p>
            <a:pPr lvl="2" algn="just"/>
            <a:r>
              <a:rPr lang="pt-BR" altLang="pt-BR" dirty="0" smtClean="0"/>
              <a:t>Idealizado </a:t>
            </a:r>
            <a:r>
              <a:rPr lang="pt-BR" altLang="pt-BR" dirty="0"/>
              <a:t>inicialmente por John Von Neumann em 1945;</a:t>
            </a:r>
          </a:p>
          <a:p>
            <a:pPr lvl="2" algn="just"/>
            <a:r>
              <a:rPr lang="pt-BR" altLang="pt-BR" dirty="0"/>
              <a:t>Projeto chamado EDVAC, </a:t>
            </a:r>
            <a:r>
              <a:rPr lang="pt-BR" altLang="pt-BR" dirty="0" smtClean="0"/>
              <a:t>concluído </a:t>
            </a:r>
            <a:r>
              <a:rPr lang="pt-BR" altLang="pt-BR" dirty="0"/>
              <a:t>em 1949.</a:t>
            </a:r>
          </a:p>
          <a:p>
            <a:endParaRPr lang="pt-BR" dirty="0"/>
          </a:p>
        </p:txBody>
      </p:sp>
    </p:spTree>
    <p:extLst>
      <p:ext uri="{BB962C8B-B14F-4D97-AF65-F5344CB8AC3E}">
        <p14:creationId xmlns:p14="http://schemas.microsoft.com/office/powerpoint/2010/main" val="24421600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Processador</a:t>
            </a:r>
            <a:endParaRPr lang="pt-BR" dirty="0"/>
          </a:p>
        </p:txBody>
      </p:sp>
      <p:sp>
        <p:nvSpPr>
          <p:cNvPr id="3" name="Espaço Reservado para Conteúdo 2"/>
          <p:cNvSpPr>
            <a:spLocks noGrp="1"/>
          </p:cNvSpPr>
          <p:nvPr>
            <p:ph idx="1"/>
          </p:nvPr>
        </p:nvSpPr>
        <p:spPr/>
        <p:txBody>
          <a:bodyPr>
            <a:normAutofit/>
          </a:bodyPr>
          <a:lstStyle/>
          <a:p>
            <a:r>
              <a:rPr lang="pt-BR" dirty="0" smtClean="0"/>
              <a:t>Processadores da </a:t>
            </a:r>
            <a:r>
              <a:rPr lang="pt-BR" dirty="0" smtClean="0"/>
              <a:t>década de 70 </a:t>
            </a:r>
            <a:r>
              <a:rPr lang="pt-BR" dirty="0" smtClean="0"/>
              <a:t> </a:t>
            </a:r>
            <a:r>
              <a:rPr lang="pt-BR" dirty="0" smtClean="0"/>
              <a:t>-  8086 </a:t>
            </a:r>
          </a:p>
          <a:p>
            <a:pPr lvl="1"/>
            <a:r>
              <a:rPr lang="pt-BR" dirty="0" smtClean="0"/>
              <a:t>16 bits</a:t>
            </a:r>
          </a:p>
          <a:p>
            <a:r>
              <a:rPr lang="pt-BR" dirty="0" smtClean="0"/>
              <a:t>Processadores da década de 1980</a:t>
            </a:r>
            <a:endParaRPr lang="pt-BR" dirty="0" smtClean="0"/>
          </a:p>
          <a:p>
            <a:pPr lvl="1"/>
            <a:r>
              <a:rPr lang="pt-BR" dirty="0" smtClean="0"/>
              <a:t>80286, 80386, </a:t>
            </a:r>
            <a:r>
              <a:rPr lang="pt-BR" dirty="0" smtClean="0"/>
              <a:t>80486</a:t>
            </a:r>
          </a:p>
          <a:p>
            <a:r>
              <a:rPr lang="pt-BR" dirty="0" smtClean="0"/>
              <a:t>Processadores da década de 1990</a:t>
            </a:r>
            <a:r>
              <a:rPr lang="pt-BR" dirty="0" smtClean="0"/>
              <a:t> </a:t>
            </a:r>
          </a:p>
          <a:p>
            <a:pPr lvl="1"/>
            <a:r>
              <a:rPr lang="pt-BR" dirty="0" smtClean="0"/>
              <a:t>Pentium </a:t>
            </a:r>
            <a:r>
              <a:rPr lang="pt-BR" dirty="0" smtClean="0"/>
              <a:t>(</a:t>
            </a:r>
            <a:r>
              <a:rPr lang="pt-BR" dirty="0" smtClean="0"/>
              <a:t>pro e II</a:t>
            </a:r>
            <a:r>
              <a:rPr lang="pt-BR" dirty="0" smtClean="0"/>
              <a:t>) </a:t>
            </a:r>
            <a:r>
              <a:rPr lang="pt-BR" dirty="0"/>
              <a:t>III e </a:t>
            </a:r>
            <a:r>
              <a:rPr lang="pt-BR" dirty="0" smtClean="0"/>
              <a:t>4</a:t>
            </a:r>
          </a:p>
          <a:p>
            <a:r>
              <a:rPr lang="pt-BR" dirty="0" smtClean="0"/>
              <a:t>Anos 2000</a:t>
            </a:r>
          </a:p>
          <a:p>
            <a:pPr lvl="1"/>
            <a:r>
              <a:rPr lang="pt-BR" dirty="0"/>
              <a:t>Pentium </a:t>
            </a:r>
            <a:r>
              <a:rPr lang="pt-BR" dirty="0" smtClean="0"/>
              <a:t>III </a:t>
            </a:r>
            <a:r>
              <a:rPr lang="pt-BR" dirty="0"/>
              <a:t>e </a:t>
            </a:r>
            <a:r>
              <a:rPr lang="pt-BR" dirty="0" smtClean="0"/>
              <a:t>4, </a:t>
            </a:r>
            <a:r>
              <a:rPr lang="pt-BR" dirty="0" smtClean="0"/>
              <a:t>Core, Core 2 e Core 2 </a:t>
            </a:r>
            <a:r>
              <a:rPr lang="pt-BR" dirty="0" err="1" smtClean="0"/>
              <a:t>Quad</a:t>
            </a:r>
            <a:endParaRPr lang="pt-BR" dirty="0"/>
          </a:p>
        </p:txBody>
      </p:sp>
    </p:spTree>
    <p:extLst>
      <p:ext uri="{BB962C8B-B14F-4D97-AF65-F5344CB8AC3E}">
        <p14:creationId xmlns:p14="http://schemas.microsoft.com/office/powerpoint/2010/main" val="40009242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4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608263"/>
            <a:ext cx="417671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5076825" y="3141663"/>
            <a:ext cx="2952750" cy="1323975"/>
          </a:xfrm>
          <a:prstGeom prst="rect">
            <a:avLst/>
          </a:prstGeom>
          <a:noFill/>
          <a:ln w="9525">
            <a:noFill/>
            <a:miter lim="800000"/>
            <a:headEnd/>
            <a:tailEnd/>
          </a:ln>
          <a:effectLst/>
        </p:spPr>
        <p:txBody>
          <a:bodyPr>
            <a:spAutoFit/>
          </a:bodyPr>
          <a:lstStyle/>
          <a:p>
            <a:pPr>
              <a:spcBef>
                <a:spcPct val="50000"/>
              </a:spcBef>
              <a:defRPr/>
            </a:pPr>
            <a:r>
              <a:rPr lang="pt-BR" sz="2000" dirty="0">
                <a:solidFill>
                  <a:srgbClr val="008000"/>
                </a:solidFill>
                <a:effectLst>
                  <a:outerShdw blurRad="38100" dist="38100" dir="2700000" algn="tl">
                    <a:srgbClr val="C0C0C0"/>
                  </a:outerShdw>
                </a:effectLst>
              </a:rPr>
              <a:t>Uma evolução de frequências de dezenas de kHz a atuais 4GHz em menos de 40 anos.</a:t>
            </a:r>
            <a:endParaRPr lang="pt-BR" dirty="0">
              <a:solidFill>
                <a:srgbClr val="008000"/>
              </a:solidFill>
            </a:endParaRPr>
          </a:p>
        </p:txBody>
      </p:sp>
      <p:sp>
        <p:nvSpPr>
          <p:cNvPr id="2" name="Título 1"/>
          <p:cNvSpPr>
            <a:spLocks noGrp="1"/>
          </p:cNvSpPr>
          <p:nvPr>
            <p:ph type="title"/>
          </p:nvPr>
        </p:nvSpPr>
        <p:spPr/>
        <p:txBody>
          <a:bodyPr/>
          <a:lstStyle/>
          <a:p>
            <a:r>
              <a:rPr lang="pt-BR" dirty="0"/>
              <a:t>Histórico do Processador</a:t>
            </a:r>
            <a:endParaRPr lang="pt-BR" dirty="0"/>
          </a:p>
        </p:txBody>
      </p:sp>
      <p:sp>
        <p:nvSpPr>
          <p:cNvPr id="4" name="Espaço Reservado para Conteúdo 3"/>
          <p:cNvSpPr>
            <a:spLocks noGrp="1"/>
          </p:cNvSpPr>
          <p:nvPr>
            <p:ph idx="1"/>
          </p:nvPr>
        </p:nvSpPr>
        <p:spPr/>
        <p:txBody>
          <a:bodyPr/>
          <a:lstStyle/>
          <a:p>
            <a:endParaRPr lang="pt-BR"/>
          </a:p>
        </p:txBody>
      </p:sp>
    </p:spTree>
    <p:extLst>
      <p:ext uri="{BB962C8B-B14F-4D97-AF65-F5344CB8AC3E}">
        <p14:creationId xmlns:p14="http://schemas.microsoft.com/office/powerpoint/2010/main" val="33548138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4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2608263"/>
            <a:ext cx="348138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5076825" y="3141663"/>
            <a:ext cx="3138488" cy="1631950"/>
          </a:xfrm>
          <a:prstGeom prst="rect">
            <a:avLst/>
          </a:prstGeom>
          <a:noFill/>
          <a:ln w="9525">
            <a:noFill/>
            <a:miter lim="800000"/>
            <a:headEnd/>
            <a:tailEnd/>
          </a:ln>
          <a:effectLst/>
        </p:spPr>
        <p:txBody>
          <a:bodyPr>
            <a:spAutoFit/>
          </a:bodyPr>
          <a:lstStyle/>
          <a:p>
            <a:pPr>
              <a:spcBef>
                <a:spcPct val="50000"/>
              </a:spcBef>
              <a:defRPr/>
            </a:pPr>
            <a:r>
              <a:rPr lang="pt-BR" sz="2000" dirty="0">
                <a:solidFill>
                  <a:srgbClr val="008000"/>
                </a:solidFill>
                <a:effectLst>
                  <a:outerShdw blurRad="38100" dist="38100" dir="2700000" algn="tl">
                    <a:srgbClr val="C0C0C0"/>
                  </a:outerShdw>
                </a:effectLst>
              </a:rPr>
              <a:t>A Intel e a AMD se destacaram ao longo dos anos permanecendo quase  absolutas no ramo.</a:t>
            </a:r>
            <a:endParaRPr lang="pt-BR" dirty="0">
              <a:solidFill>
                <a:srgbClr val="008000"/>
              </a:solidFill>
            </a:endParaRPr>
          </a:p>
        </p:txBody>
      </p:sp>
      <p:sp>
        <p:nvSpPr>
          <p:cNvPr id="2" name="Título 1"/>
          <p:cNvSpPr>
            <a:spLocks noGrp="1"/>
          </p:cNvSpPr>
          <p:nvPr>
            <p:ph type="title"/>
          </p:nvPr>
        </p:nvSpPr>
        <p:spPr>
          <a:xfrm>
            <a:off x="457200" y="312642"/>
            <a:ext cx="8229600" cy="1143000"/>
          </a:xfrm>
        </p:spPr>
        <p:txBody>
          <a:bodyPr/>
          <a:lstStyle/>
          <a:p>
            <a:r>
              <a:rPr lang="pt-BR" dirty="0" smtClean="0"/>
              <a:t>Histórico do Processador</a:t>
            </a:r>
            <a:endParaRPr lang="pt-BR" dirty="0"/>
          </a:p>
        </p:txBody>
      </p:sp>
      <p:sp>
        <p:nvSpPr>
          <p:cNvPr id="4" name="Espaço Reservado para Conteúdo 3"/>
          <p:cNvSpPr>
            <a:spLocks noGrp="1"/>
          </p:cNvSpPr>
          <p:nvPr>
            <p:ph idx="1"/>
          </p:nvPr>
        </p:nvSpPr>
        <p:spPr/>
        <p:txBody>
          <a:bodyPr/>
          <a:lstStyle/>
          <a:p>
            <a:endParaRPr lang="pt-BR" dirty="0"/>
          </a:p>
        </p:txBody>
      </p:sp>
    </p:spTree>
    <p:extLst>
      <p:ext uri="{BB962C8B-B14F-4D97-AF65-F5344CB8AC3E}">
        <p14:creationId xmlns:p14="http://schemas.microsoft.com/office/powerpoint/2010/main" val="33347906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Histórico do Processador</a:t>
            </a:r>
          </a:p>
        </p:txBody>
      </p:sp>
      <p:sp>
        <p:nvSpPr>
          <p:cNvPr id="3" name="Espaço Reservado para Conteúdo 2"/>
          <p:cNvSpPr>
            <a:spLocks noGrp="1"/>
          </p:cNvSpPr>
          <p:nvPr>
            <p:ph idx="1"/>
          </p:nvPr>
        </p:nvSpPr>
        <p:spPr/>
        <p:txBody>
          <a:bodyPr/>
          <a:lstStyle/>
          <a:p>
            <a:pPr algn="just"/>
            <a:r>
              <a:rPr lang="pt-BR" dirty="0" smtClean="0"/>
              <a:t>Do ponto de vista de arquitetura e da organização os computadores, os blocos básicos são praticamente os mesmos do computador IAS de 50 anos atrás, o que avança são as técnicas de espremer ainda mais a última gota de desempenho dos materiais.</a:t>
            </a:r>
            <a:endParaRPr lang="pt-BR" dirty="0"/>
          </a:p>
        </p:txBody>
      </p:sp>
    </p:spTree>
    <p:extLst>
      <p:ext uri="{BB962C8B-B14F-4D97-AF65-F5344CB8AC3E}">
        <p14:creationId xmlns:p14="http://schemas.microsoft.com/office/powerpoint/2010/main" val="1371346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normAutofit fontScale="90000"/>
          </a:bodyPr>
          <a:lstStyle/>
          <a:p>
            <a:r>
              <a:rPr lang="pt-BR" b="1" i="1" dirty="0"/>
              <a:t>Encapsulamento e instalação da DRAM</a:t>
            </a:r>
            <a:endParaRPr lang="pt-BR" dirty="0"/>
          </a:p>
        </p:txBody>
      </p:sp>
      <p:sp>
        <p:nvSpPr>
          <p:cNvPr id="3" name="Espaço Reservado para Conteúdo 2"/>
          <p:cNvSpPr>
            <a:spLocks noGrp="1"/>
          </p:cNvSpPr>
          <p:nvPr>
            <p:ph idx="1"/>
          </p:nvPr>
        </p:nvSpPr>
        <p:spPr/>
        <p:txBody>
          <a:bodyPr>
            <a:normAutofit lnSpcReduction="10000"/>
          </a:bodyPr>
          <a:lstStyle/>
          <a:p>
            <a:pPr algn="just"/>
            <a:r>
              <a:rPr lang="pt-BR" dirty="0"/>
              <a:t>Entre 1992 e 1994, usou-se muito os módulos de memória SIMM pequenos, de 30 pinos</a:t>
            </a:r>
            <a:r>
              <a:rPr lang="pt-BR" dirty="0" smtClean="0"/>
              <a:t>.</a:t>
            </a:r>
          </a:p>
          <a:p>
            <a:pPr algn="just"/>
            <a:r>
              <a:rPr lang="pt-BR" dirty="0" smtClean="0"/>
              <a:t>Operam </a:t>
            </a:r>
            <a:r>
              <a:rPr lang="pt-BR" dirty="0"/>
              <a:t>com 8 bits cada </a:t>
            </a:r>
            <a:r>
              <a:rPr lang="pt-BR" dirty="0" smtClean="0"/>
              <a:t>um. </a:t>
            </a:r>
          </a:p>
          <a:p>
            <a:pPr algn="just"/>
            <a:r>
              <a:rPr lang="pt-BR" dirty="0" smtClean="0"/>
              <a:t>Os módulos 30 </a:t>
            </a:r>
            <a:r>
              <a:rPr lang="pt-BR" dirty="0"/>
              <a:t>pinos </a:t>
            </a:r>
            <a:r>
              <a:rPr lang="pt-BR" dirty="0" smtClean="0"/>
              <a:t>conseguiam </a:t>
            </a:r>
            <a:r>
              <a:rPr lang="pt-BR" dirty="0"/>
              <a:t>compor no máximo 4MB em um </a:t>
            </a:r>
            <a:r>
              <a:rPr lang="pt-BR" dirty="0" smtClean="0"/>
              <a:t>único módulo</a:t>
            </a:r>
            <a:r>
              <a:rPr lang="pt-BR" dirty="0"/>
              <a:t>. </a:t>
            </a:r>
            <a:endParaRPr lang="pt-BR" dirty="0" smtClean="0"/>
          </a:p>
          <a:p>
            <a:pPr algn="just"/>
            <a:r>
              <a:rPr lang="pt-BR" dirty="0" smtClean="0"/>
              <a:t>Para completar </a:t>
            </a:r>
            <a:r>
              <a:rPr lang="pt-BR" dirty="0"/>
              <a:t>um banco de memória num </a:t>
            </a:r>
            <a:r>
              <a:rPr lang="pt-BR" dirty="0" smtClean="0"/>
              <a:t>80386, eram </a:t>
            </a:r>
            <a:r>
              <a:rPr lang="pt-BR" dirty="0"/>
              <a:t>necessários 4 desses módulos, pois </a:t>
            </a:r>
            <a:r>
              <a:rPr lang="pt-BR" dirty="0" smtClean="0"/>
              <a:t>4 x 8 bits </a:t>
            </a:r>
            <a:r>
              <a:rPr lang="pt-BR" dirty="0"/>
              <a:t>significa 32 bits, </a:t>
            </a:r>
            <a:r>
              <a:rPr lang="pt-BR" dirty="0" smtClean="0"/>
              <a:t>o  suficiente </a:t>
            </a:r>
            <a:r>
              <a:rPr lang="pt-BR" dirty="0"/>
              <a:t>para um 80386 ou 80486.</a:t>
            </a:r>
          </a:p>
          <a:p>
            <a:endParaRPr lang="pt-BR" dirty="0"/>
          </a:p>
        </p:txBody>
      </p:sp>
      <p:sp>
        <p:nvSpPr>
          <p:cNvPr id="4" name="Espaço Reservado para Data 3"/>
          <p:cNvSpPr>
            <a:spLocks noGrp="1"/>
          </p:cNvSpPr>
          <p:nvPr>
            <p:ph type="dt" sz="half" idx="10"/>
          </p:nvPr>
        </p:nvSpPr>
        <p:spPr/>
        <p:txBody>
          <a:bodyPr/>
          <a:lstStyle/>
          <a:p>
            <a:pPr>
              <a:defRPr/>
            </a:pPr>
            <a:fld id="{BC95146D-3EE4-40CE-9BD2-19CD088956A6}" type="datetime1">
              <a:rPr lang="pt-BR" smtClean="0">
                <a:solidFill>
                  <a:prstClr val="white"/>
                </a:solidFill>
              </a:rPr>
              <a:pPr>
                <a:defRPr/>
              </a:pPr>
              <a:t>09/06/2014</a:t>
            </a:fld>
            <a:endParaRPr lang="en-US" sz="1000" dirty="0">
              <a:solidFill>
                <a:prstClr val="white"/>
              </a:solidFill>
            </a:endParaRPr>
          </a:p>
        </p:txBody>
      </p:sp>
      <p:sp>
        <p:nvSpPr>
          <p:cNvPr id="6" name="Espaço Reservado para Rodapé 5"/>
          <p:cNvSpPr>
            <a:spLocks noGrp="1"/>
          </p:cNvSpPr>
          <p:nvPr>
            <p:ph type="ftr" sz="quarter" idx="11"/>
          </p:nvPr>
        </p:nvSpPr>
        <p:spPr/>
        <p:txBody>
          <a:bodyPr/>
          <a:lstStyle/>
          <a:p>
            <a:pPr>
              <a:defRPr/>
            </a:pPr>
            <a:r>
              <a:rPr lang="pt-BR" smtClean="0">
                <a:solidFill>
                  <a:prstClr val="white"/>
                </a:solidFill>
              </a:rPr>
              <a:t>IFRN - Instituto Federal de Educação, Ciência e Tecnologia do Rio Grande do Norte</a:t>
            </a:r>
            <a:endParaRPr lang="en-US" dirty="0">
              <a:solidFill>
                <a:prstClr val="white"/>
              </a:solidFill>
            </a:endParaRPr>
          </a:p>
        </p:txBody>
      </p:sp>
      <p:sp>
        <p:nvSpPr>
          <p:cNvPr id="5" name="Espaço Reservado para Número de Slide 4"/>
          <p:cNvSpPr>
            <a:spLocks noGrp="1"/>
          </p:cNvSpPr>
          <p:nvPr>
            <p:ph type="sldNum" sz="quarter" idx="12"/>
          </p:nvPr>
        </p:nvSpPr>
        <p:spPr/>
        <p:txBody>
          <a:bodyPr/>
          <a:lstStyle/>
          <a:p>
            <a:pPr>
              <a:defRPr/>
            </a:pPr>
            <a:fld id="{C5CC0E6F-E191-4F16-A142-B9205149DF97}" type="slidenum">
              <a:rPr lang="en-US" smtClean="0">
                <a:solidFill>
                  <a:prstClr val="white"/>
                </a:solidFill>
              </a:rPr>
              <a:pPr>
                <a:defRPr/>
              </a:pPr>
              <a:t>9</a:t>
            </a:fld>
            <a:endParaRPr lang="en-US" dirty="0">
              <a:solidFill>
                <a:prstClr val="white"/>
              </a:solidFill>
            </a:endParaRPr>
          </a:p>
        </p:txBody>
      </p:sp>
    </p:spTree>
    <p:extLst>
      <p:ext uri="{BB962C8B-B14F-4D97-AF65-F5344CB8AC3E}">
        <p14:creationId xmlns:p14="http://schemas.microsoft.com/office/powerpoint/2010/main" val="4029822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2"/>
          <p:cNvSpPr>
            <a:spLocks noGrp="1"/>
          </p:cNvSpPr>
          <p:nvPr>
            <p:ph type="title"/>
          </p:nvPr>
        </p:nvSpPr>
        <p:spPr/>
        <p:txBody>
          <a:bodyPr/>
          <a:lstStyle/>
          <a:p>
            <a:r>
              <a:rPr lang="pt-BR" dirty="0"/>
              <a:t>Histórico do Processador</a:t>
            </a:r>
            <a:endParaRPr lang="pt-BR" altLang="pt-BR" dirty="0" smtClean="0"/>
          </a:p>
        </p:txBody>
      </p:sp>
      <p:sp>
        <p:nvSpPr>
          <p:cNvPr id="20483" name="Espaço Reservado para Conteúdo 1"/>
          <p:cNvSpPr>
            <a:spLocks noGrp="1"/>
          </p:cNvSpPr>
          <p:nvPr>
            <p:ph idx="1"/>
          </p:nvPr>
        </p:nvSpPr>
        <p:spPr/>
        <p:txBody>
          <a:bodyPr/>
          <a:lstStyle/>
          <a:p>
            <a:pPr algn="just"/>
            <a:r>
              <a:rPr lang="pt-BR" altLang="pt-BR" smtClean="0"/>
              <a:t>Processadores:</a:t>
            </a:r>
          </a:p>
          <a:p>
            <a:pPr lvl="1" algn="just"/>
            <a:r>
              <a:rPr lang="pt-BR" altLang="pt-BR" smtClean="0"/>
              <a:t>Quadro de Evolução da Intel:</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22C020C7-3677-4FDC-B605-208B1D2DF7FB}" type="slidenum">
              <a:rPr lang="en-US"/>
              <a:pPr>
                <a:defRPr/>
              </a:pPr>
              <a:t>90</a:t>
            </a:fld>
            <a:endParaRPr lang="en-US" sz="1000" dirty="0">
              <a:solidFill>
                <a:schemeClr val="tx1"/>
              </a:solidFill>
            </a:endParaRPr>
          </a:p>
        </p:txBody>
      </p:sp>
      <p:pic>
        <p:nvPicPr>
          <p:cNvPr id="20487" name="Imagem 7" descr="evolução_UCP_Inte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571625"/>
            <a:ext cx="3214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4572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Técnicas embutidas nos Novos processadores</a:t>
            </a:r>
            <a:endParaRPr lang="pt-BR" dirty="0"/>
          </a:p>
        </p:txBody>
      </p:sp>
      <p:sp>
        <p:nvSpPr>
          <p:cNvPr id="3" name="Espaço Reservado para Conteúdo 2"/>
          <p:cNvSpPr>
            <a:spLocks noGrp="1"/>
          </p:cNvSpPr>
          <p:nvPr>
            <p:ph idx="1"/>
          </p:nvPr>
        </p:nvSpPr>
        <p:spPr/>
        <p:txBody>
          <a:bodyPr>
            <a:normAutofit fontScale="92500" lnSpcReduction="10000"/>
          </a:bodyPr>
          <a:lstStyle/>
          <a:p>
            <a:r>
              <a:rPr lang="pt-BR" dirty="0" smtClean="0"/>
              <a:t>Previsão de desvio</a:t>
            </a:r>
          </a:p>
          <a:p>
            <a:pPr lvl="1" algn="just"/>
            <a:r>
              <a:rPr lang="pt-BR" dirty="0" smtClean="0"/>
              <a:t>Antecipação do código de instrução da memória;</a:t>
            </a:r>
          </a:p>
          <a:p>
            <a:pPr lvl="1" algn="just"/>
            <a:r>
              <a:rPr lang="pt-BR" dirty="0" smtClean="0"/>
              <a:t>Quais os seguintes, se acertar a maior parte do tempo mantém o processador ocupado;</a:t>
            </a:r>
          </a:p>
          <a:p>
            <a:r>
              <a:rPr lang="pt-BR" dirty="0" smtClean="0"/>
              <a:t>Análise de fluxo de dados</a:t>
            </a:r>
          </a:p>
          <a:p>
            <a:pPr lvl="1" algn="just"/>
            <a:r>
              <a:rPr lang="pt-BR" dirty="0" smtClean="0"/>
              <a:t>Não segue a ordem natural do programa e sim escalona as instruções de acordo com a dependência de dados umas das outras;</a:t>
            </a:r>
          </a:p>
          <a:p>
            <a:pPr algn="just"/>
            <a:r>
              <a:rPr lang="pt-BR" dirty="0" smtClean="0"/>
              <a:t>Execução especulativas </a:t>
            </a:r>
          </a:p>
          <a:p>
            <a:pPr lvl="1" algn="just"/>
            <a:r>
              <a:rPr lang="pt-BR" dirty="0" smtClean="0"/>
              <a:t>Usando os dois anteriores executa antecipadamente</a:t>
            </a:r>
            <a:endParaRPr lang="pt-BR" dirty="0"/>
          </a:p>
        </p:txBody>
      </p:sp>
    </p:spTree>
    <p:extLst>
      <p:ext uri="{BB962C8B-B14F-4D97-AF65-F5344CB8AC3E}">
        <p14:creationId xmlns:p14="http://schemas.microsoft.com/office/powerpoint/2010/main" val="33292922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Melhorias na Arquitetura do CHIP</a:t>
            </a:r>
            <a:endParaRPr lang="pt-BR" dirty="0"/>
          </a:p>
        </p:txBody>
      </p:sp>
      <p:sp>
        <p:nvSpPr>
          <p:cNvPr id="3" name="Espaço Reservado para Conteúdo 2"/>
          <p:cNvSpPr>
            <a:spLocks noGrp="1"/>
          </p:cNvSpPr>
          <p:nvPr>
            <p:ph idx="1"/>
          </p:nvPr>
        </p:nvSpPr>
        <p:spPr>
          <a:xfrm>
            <a:off x="457200" y="1600200"/>
            <a:ext cx="8229600" cy="4853136"/>
          </a:xfrm>
        </p:spPr>
        <p:txBody>
          <a:bodyPr>
            <a:normAutofit fontScale="85000" lnSpcReduction="10000"/>
          </a:bodyPr>
          <a:lstStyle/>
          <a:p>
            <a:r>
              <a:rPr lang="pt-BR" dirty="0" smtClean="0"/>
              <a:t>Aumentar a velocidade de Hardware</a:t>
            </a:r>
          </a:p>
          <a:p>
            <a:pPr lvl="1" algn="just"/>
            <a:r>
              <a:rPr lang="pt-BR" dirty="0" smtClean="0"/>
              <a:t>Porta lógicas menores, mais perto e maior </a:t>
            </a:r>
            <a:r>
              <a:rPr lang="pt-BR" dirty="0" err="1" smtClean="0"/>
              <a:t>clock</a:t>
            </a:r>
            <a:r>
              <a:rPr lang="pt-BR" dirty="0" smtClean="0"/>
              <a:t>;</a:t>
            </a:r>
          </a:p>
          <a:p>
            <a:pPr lvl="1" algn="just"/>
            <a:r>
              <a:rPr lang="pt-BR" dirty="0" smtClean="0"/>
              <a:t>Aumentar a velocidade e o tamanho dos caches;</a:t>
            </a:r>
          </a:p>
          <a:p>
            <a:pPr lvl="1" algn="just"/>
            <a:r>
              <a:rPr lang="pt-BR" dirty="0" smtClean="0"/>
              <a:t>Aumentar a velocidade das instruções (ex. Paralelismo).</a:t>
            </a:r>
          </a:p>
          <a:p>
            <a:pPr algn="just"/>
            <a:r>
              <a:rPr lang="pt-BR" dirty="0" smtClean="0"/>
              <a:t>Potência</a:t>
            </a:r>
          </a:p>
          <a:p>
            <a:pPr lvl="1" algn="just"/>
            <a:r>
              <a:rPr lang="pt-BR" dirty="0" smtClean="0"/>
              <a:t>Mais velocidade, mais integração, mais potência.</a:t>
            </a:r>
          </a:p>
          <a:p>
            <a:pPr algn="just"/>
            <a:r>
              <a:rPr lang="pt-BR" dirty="0" smtClean="0"/>
              <a:t>Atraso de RC </a:t>
            </a:r>
          </a:p>
          <a:p>
            <a:pPr lvl="1" algn="just"/>
            <a:r>
              <a:rPr lang="pt-BR" dirty="0" smtClean="0"/>
              <a:t>Velocidade limite para os elétrons  entre os transistores e limitada pelo R C dos fios que os interligam. </a:t>
            </a:r>
          </a:p>
          <a:p>
            <a:pPr algn="just"/>
            <a:r>
              <a:rPr lang="pt-BR" dirty="0" smtClean="0"/>
              <a:t>Latência da memória – Limitam as velocidades do processadores.</a:t>
            </a:r>
            <a:endParaRPr lang="pt-BR" dirty="0"/>
          </a:p>
        </p:txBody>
      </p:sp>
    </p:spTree>
    <p:extLst>
      <p:ext uri="{BB962C8B-B14F-4D97-AF65-F5344CB8AC3E}">
        <p14:creationId xmlns:p14="http://schemas.microsoft.com/office/powerpoint/2010/main" val="1608086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2"/>
          <p:cNvSpPr>
            <a:spLocks noGrp="1"/>
          </p:cNvSpPr>
          <p:nvPr>
            <p:ph type="title"/>
          </p:nvPr>
        </p:nvSpPr>
        <p:spPr/>
        <p:txBody>
          <a:bodyPr/>
          <a:lstStyle/>
          <a:p>
            <a:pPr eaLnBrk="1" hangingPunct="1"/>
            <a:r>
              <a:rPr lang="pt-BR" altLang="pt-BR" dirty="0" smtClean="0"/>
              <a:t>Conclusão</a:t>
            </a:r>
            <a:endParaRPr lang="pt-BR" altLang="pt-BR" dirty="0" smtClean="0"/>
          </a:p>
        </p:txBody>
      </p:sp>
      <p:sp>
        <p:nvSpPr>
          <p:cNvPr id="21507" name="Espaço Reservado para Conteúdo 1"/>
          <p:cNvSpPr>
            <a:spLocks noGrp="1"/>
          </p:cNvSpPr>
          <p:nvPr>
            <p:ph idx="1"/>
          </p:nvPr>
        </p:nvSpPr>
        <p:spPr/>
        <p:txBody>
          <a:bodyPr/>
          <a:lstStyle/>
          <a:p>
            <a:pPr algn="just"/>
            <a:r>
              <a:rPr lang="pt-BR" altLang="pt-BR" dirty="0" smtClean="0"/>
              <a:t>Processadores:</a:t>
            </a:r>
          </a:p>
          <a:p>
            <a:pPr lvl="1" algn="just"/>
            <a:r>
              <a:rPr lang="pt-BR" altLang="pt-BR" dirty="0" smtClean="0"/>
              <a:t>O número de transistores disponível, têm forte influência sobre a performance de um processador.</a:t>
            </a:r>
          </a:p>
        </p:txBody>
      </p:sp>
      <p:sp>
        <p:nvSpPr>
          <p:cNvPr id="7" name="Espaço Reservado para Data 6"/>
          <p:cNvSpPr>
            <a:spLocks noGrp="1"/>
          </p:cNvSpPr>
          <p:nvPr>
            <p:ph type="dt" sz="half" idx="10"/>
          </p:nvPr>
        </p:nvSpPr>
        <p:spPr/>
        <p:txBody>
          <a:bodyPr/>
          <a:lstStyle/>
          <a:p>
            <a:pPr>
              <a:defRPr/>
            </a:pPr>
            <a:fld id="{651D137A-F24E-49A8-A14B-44F79270ACDF}" type="datetime1">
              <a:rPr lang="pt-BR"/>
              <a:pPr>
                <a:defRPr/>
              </a:pPr>
              <a:t>09/06/2014</a:t>
            </a:fld>
            <a:endParaRPr lang="en-US" sz="1000" dirty="0"/>
          </a:p>
        </p:txBody>
      </p:sp>
      <p:sp>
        <p:nvSpPr>
          <p:cNvPr id="5" name="Espaço Reservado para Número de Slide 4"/>
          <p:cNvSpPr>
            <a:spLocks noGrp="1"/>
          </p:cNvSpPr>
          <p:nvPr>
            <p:ph type="sldNum" sz="quarter" idx="12"/>
          </p:nvPr>
        </p:nvSpPr>
        <p:spPr/>
        <p:txBody>
          <a:bodyPr/>
          <a:lstStyle/>
          <a:p>
            <a:pPr>
              <a:defRPr/>
            </a:pPr>
            <a:fld id="{65A87373-6513-4BAF-9AD9-9F39B6DB82A6}" type="slidenum">
              <a:rPr lang="en-US"/>
              <a:pPr>
                <a:defRPr/>
              </a:pPr>
              <a:t>93</a:t>
            </a:fld>
            <a:endParaRPr lang="en-US" sz="1000" dirty="0">
              <a:solidFill>
                <a:schemeClr val="tx1"/>
              </a:solidFill>
            </a:endParaRPr>
          </a:p>
        </p:txBody>
      </p:sp>
    </p:spTree>
    <p:extLst>
      <p:ext uri="{BB962C8B-B14F-4D97-AF65-F5344CB8AC3E}">
        <p14:creationId xmlns:p14="http://schemas.microsoft.com/office/powerpoint/2010/main" val="16752340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motherboard_productimage_ga-vm800pmc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16113"/>
            <a:ext cx="410527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iacutecone-da-casa-thumb4913457">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8"/>
          <p:cNvSpPr>
            <a:spLocks noChangeArrowheads="1"/>
          </p:cNvSpPr>
          <p:nvPr/>
        </p:nvSpPr>
        <p:spPr bwMode="auto">
          <a:xfrm>
            <a:off x="4427538" y="3429000"/>
            <a:ext cx="1873250" cy="504825"/>
          </a:xfrm>
          <a:prstGeom prst="leftArrow">
            <a:avLst>
              <a:gd name="adj1" fmla="val 50000"/>
              <a:gd name="adj2" fmla="val 92767"/>
            </a:avLst>
          </a:prstGeom>
          <a:solidFill>
            <a:srgbClr val="FF0000"/>
          </a:solidFill>
          <a:ln w="9525">
            <a:solidFill>
              <a:schemeClr val="tx1"/>
            </a:solidFill>
            <a:miter lim="800000"/>
            <a:headEnd/>
            <a:tailEnd/>
          </a:ln>
        </p:spPr>
        <p:txBody>
          <a:bodyPr wrap="none" anchor="ctr"/>
          <a:lstStyle/>
          <a:p>
            <a:endParaRPr lang="pt-BR"/>
          </a:p>
        </p:txBody>
      </p:sp>
      <p:sp>
        <p:nvSpPr>
          <p:cNvPr id="12299" name="Text Box 11"/>
          <p:cNvSpPr txBox="1">
            <a:spLocks noChangeArrowheads="1"/>
          </p:cNvSpPr>
          <p:nvPr/>
        </p:nvSpPr>
        <p:spPr bwMode="auto">
          <a:xfrm>
            <a:off x="5219700" y="4652963"/>
            <a:ext cx="3311525" cy="1323975"/>
          </a:xfrm>
          <a:prstGeom prst="rect">
            <a:avLst/>
          </a:prstGeom>
          <a:noFill/>
          <a:ln w="9525">
            <a:noFill/>
            <a:miter lim="800000"/>
            <a:headEnd/>
            <a:tailEnd/>
          </a:ln>
          <a:effectLst/>
        </p:spPr>
        <p:txBody>
          <a:bodyPr>
            <a:spAutoFit/>
          </a:bodyPr>
          <a:lstStyle/>
          <a:p>
            <a:pPr>
              <a:spcBef>
                <a:spcPct val="50000"/>
              </a:spcBef>
              <a:defRPr/>
            </a:pPr>
            <a:r>
              <a:rPr lang="pt-BR" sz="2000" dirty="0">
                <a:solidFill>
                  <a:srgbClr val="008000"/>
                </a:solidFill>
                <a:effectLst>
                  <a:outerShdw blurRad="38100" dist="38100" dir="2700000" algn="tl">
                    <a:srgbClr val="C0C0C0"/>
                  </a:outerShdw>
                </a:effectLst>
              </a:rPr>
              <a:t>Uma placa mãe com o soquete do processador indicado pela seta de cor vermelha.</a:t>
            </a:r>
          </a:p>
        </p:txBody>
      </p:sp>
      <p:sp>
        <p:nvSpPr>
          <p:cNvPr id="2" name="Título 1"/>
          <p:cNvSpPr>
            <a:spLocks noGrp="1"/>
          </p:cNvSpPr>
          <p:nvPr>
            <p:ph type="title"/>
          </p:nvPr>
        </p:nvSpPr>
        <p:spPr/>
        <p:txBody>
          <a:bodyPr/>
          <a:lstStyle/>
          <a:p>
            <a:r>
              <a:rPr lang="pt-BR" b="1" dirty="0" smtClean="0">
                <a:solidFill>
                  <a:srgbClr val="008000"/>
                </a:solidFill>
                <a:effectLst>
                  <a:outerShdw blurRad="38100" dist="38100" dir="2700000" algn="tl">
                    <a:srgbClr val="C0C0C0"/>
                  </a:outerShdw>
                </a:effectLst>
              </a:rPr>
              <a:t>SOQUETE DO PROCESSADOR</a:t>
            </a:r>
            <a:endParaRPr lang="pt-BR" dirty="0"/>
          </a:p>
        </p:txBody>
      </p:sp>
      <p:sp>
        <p:nvSpPr>
          <p:cNvPr id="4" name="Espaço Reservado para Conteúdo 3"/>
          <p:cNvSpPr>
            <a:spLocks noGrp="1"/>
          </p:cNvSpPr>
          <p:nvPr>
            <p:ph idx="1"/>
          </p:nvPr>
        </p:nvSpPr>
        <p:spPr/>
        <p:txBody>
          <a:bodyPr/>
          <a:lstStyle/>
          <a:p>
            <a:endParaRPr lang="pt-BR"/>
          </a:p>
        </p:txBody>
      </p:sp>
    </p:spTree>
    <p:extLst>
      <p:ext uri="{BB962C8B-B14F-4D97-AF65-F5344CB8AC3E}">
        <p14:creationId xmlns:p14="http://schemas.microsoft.com/office/powerpoint/2010/main" val="32595358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iacutecone-da-casa-thumb4913457">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37583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844675"/>
            <a:ext cx="516096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AutoShape 7"/>
          <p:cNvSpPr>
            <a:spLocks noChangeArrowheads="1"/>
          </p:cNvSpPr>
          <p:nvPr/>
        </p:nvSpPr>
        <p:spPr bwMode="auto">
          <a:xfrm>
            <a:off x="7019925" y="3068638"/>
            <a:ext cx="503238" cy="1584325"/>
          </a:xfrm>
          <a:prstGeom prst="upArrow">
            <a:avLst>
              <a:gd name="adj1" fmla="val 50000"/>
              <a:gd name="adj2" fmla="val 78707"/>
            </a:avLst>
          </a:prstGeom>
          <a:solidFill>
            <a:srgbClr val="9933FF"/>
          </a:solidFill>
          <a:ln w="9525">
            <a:solidFill>
              <a:schemeClr val="tx1"/>
            </a:solidFill>
            <a:miter lim="800000"/>
            <a:headEnd/>
            <a:tailEnd/>
          </a:ln>
        </p:spPr>
        <p:txBody>
          <a:bodyPr wrap="none" anchor="ctr"/>
          <a:lstStyle/>
          <a:p>
            <a:endParaRPr lang="pt-BR"/>
          </a:p>
        </p:txBody>
      </p:sp>
      <p:sp>
        <p:nvSpPr>
          <p:cNvPr id="13320" name="Text Box 8"/>
          <p:cNvSpPr txBox="1">
            <a:spLocks noChangeArrowheads="1"/>
          </p:cNvSpPr>
          <p:nvPr/>
        </p:nvSpPr>
        <p:spPr bwMode="auto">
          <a:xfrm>
            <a:off x="214313" y="4365625"/>
            <a:ext cx="3062287" cy="1323975"/>
          </a:xfrm>
          <a:prstGeom prst="rect">
            <a:avLst/>
          </a:prstGeom>
          <a:noFill/>
          <a:ln w="9525">
            <a:noFill/>
            <a:miter lim="800000"/>
            <a:headEnd/>
            <a:tailEnd/>
          </a:ln>
          <a:effectLst/>
        </p:spPr>
        <p:txBody>
          <a:bodyPr>
            <a:spAutoFit/>
          </a:bodyPr>
          <a:lstStyle/>
          <a:p>
            <a:pPr algn="r">
              <a:spcBef>
                <a:spcPct val="50000"/>
              </a:spcBef>
              <a:defRPr/>
            </a:pPr>
            <a:r>
              <a:rPr lang="pt-BR" sz="2000" dirty="0">
                <a:solidFill>
                  <a:srgbClr val="008000"/>
                </a:solidFill>
                <a:effectLst>
                  <a:outerShdw blurRad="38100" dist="38100" dir="2700000" algn="tl">
                    <a:srgbClr val="C0C0C0"/>
                  </a:outerShdw>
                </a:effectLst>
              </a:rPr>
              <a:t>Uma placa mãe de um notebook com o soquete do processador indicado pela seta de cor roxa.</a:t>
            </a:r>
          </a:p>
        </p:txBody>
      </p:sp>
      <p:sp>
        <p:nvSpPr>
          <p:cNvPr id="2" name="Título 1"/>
          <p:cNvSpPr>
            <a:spLocks noGrp="1"/>
          </p:cNvSpPr>
          <p:nvPr>
            <p:ph type="title"/>
          </p:nvPr>
        </p:nvSpPr>
        <p:spPr>
          <a:xfrm>
            <a:off x="457200" y="265112"/>
            <a:ext cx="8229600" cy="1143000"/>
          </a:xfrm>
        </p:spPr>
        <p:txBody>
          <a:bodyPr/>
          <a:lstStyle/>
          <a:p>
            <a:r>
              <a:rPr lang="pt-BR" b="1" dirty="0">
                <a:solidFill>
                  <a:srgbClr val="008000"/>
                </a:solidFill>
                <a:effectLst>
                  <a:outerShdw blurRad="38100" dist="38100" dir="2700000" algn="tl">
                    <a:srgbClr val="C0C0C0"/>
                  </a:outerShdw>
                </a:effectLst>
              </a:rPr>
              <a:t>SOQUETE DO PROCESSADOR</a:t>
            </a:r>
            <a:endParaRPr lang="pt-BR" dirty="0"/>
          </a:p>
        </p:txBody>
      </p:sp>
      <p:sp>
        <p:nvSpPr>
          <p:cNvPr id="4" name="Espaço Reservado para Conteúdo 3"/>
          <p:cNvSpPr>
            <a:spLocks noGrp="1"/>
          </p:cNvSpPr>
          <p:nvPr>
            <p:ph idx="1"/>
          </p:nvPr>
        </p:nvSpPr>
        <p:spPr/>
        <p:txBody>
          <a:bodyPr/>
          <a:lstStyle/>
          <a:p>
            <a:endParaRPr lang="pt-BR"/>
          </a:p>
        </p:txBody>
      </p:sp>
    </p:spTree>
    <p:extLst>
      <p:ext uri="{BB962C8B-B14F-4D97-AF65-F5344CB8AC3E}">
        <p14:creationId xmlns:p14="http://schemas.microsoft.com/office/powerpoint/2010/main" val="20719127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chemeClr val="bg1">
                    <a:lumMod val="50000"/>
                  </a:schemeClr>
                </a:solidFill>
                <a:latin typeface="Calibri" pitchFamily="34" charset="0"/>
              </a:rPr>
              <a:t>Arquitetura de Von Newman</a:t>
            </a:r>
            <a:r>
              <a:rPr lang="pt-BR" dirty="0">
                <a:solidFill>
                  <a:schemeClr val="bg1">
                    <a:lumMod val="50000"/>
                  </a:schemeClr>
                </a:solidFill>
                <a:latin typeface="Calibri" pitchFamily="34" charset="0"/>
              </a:rPr>
              <a:t/>
            </a:r>
            <a:br>
              <a:rPr lang="pt-BR" dirty="0">
                <a:solidFill>
                  <a:schemeClr val="bg1">
                    <a:lumMod val="50000"/>
                  </a:schemeClr>
                </a:solidFill>
                <a:latin typeface="Calibri" pitchFamily="34" charset="0"/>
              </a:rPr>
            </a:br>
            <a:endParaRPr lang="pt-BR" dirty="0"/>
          </a:p>
        </p:txBody>
      </p:sp>
      <p:pic>
        <p:nvPicPr>
          <p:cNvPr id="3075" name="Espaço Reservado para Conteúdo 6" descr="image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2012" y="1972469"/>
            <a:ext cx="7419975" cy="3781425"/>
          </a:xfrm>
        </p:spPr>
      </p:pic>
    </p:spTree>
    <p:extLst>
      <p:ext uri="{BB962C8B-B14F-4D97-AF65-F5344CB8AC3E}">
        <p14:creationId xmlns:p14="http://schemas.microsoft.com/office/powerpoint/2010/main" val="89700497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rramentos - processad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928813"/>
            <a:ext cx="51435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ítulo 1"/>
          <p:cNvSpPr>
            <a:spLocks noGrp="1"/>
          </p:cNvSpPr>
          <p:nvPr>
            <p:ph type="title"/>
          </p:nvPr>
        </p:nvSpPr>
        <p:spPr/>
        <p:txBody>
          <a:bodyPr/>
          <a:lstStyle/>
          <a:p>
            <a:pPr eaLnBrk="1" hangingPunct="1"/>
            <a:r>
              <a:rPr lang="pt-BR" b="1" dirty="0" smtClean="0"/>
              <a:t>PROCESSADOR</a:t>
            </a:r>
          </a:p>
        </p:txBody>
      </p:sp>
      <p:sp>
        <p:nvSpPr>
          <p:cNvPr id="2" name="Espaço Reservado para Conteúdo 1"/>
          <p:cNvSpPr>
            <a:spLocks noGrp="1"/>
          </p:cNvSpPr>
          <p:nvPr>
            <p:ph idx="1"/>
          </p:nvPr>
        </p:nvSpPr>
        <p:spPr/>
        <p:txBody>
          <a:bodyPr/>
          <a:lstStyle/>
          <a:p>
            <a:endParaRPr lang="pt-BR"/>
          </a:p>
        </p:txBody>
      </p:sp>
      <p:sp>
        <p:nvSpPr>
          <p:cNvPr id="6" name="Retângulo 3"/>
          <p:cNvSpPr>
            <a:spLocks noChangeArrowheads="1"/>
          </p:cNvSpPr>
          <p:nvPr/>
        </p:nvSpPr>
        <p:spPr bwMode="auto">
          <a:xfrm>
            <a:off x="3286125" y="1143000"/>
            <a:ext cx="2284413" cy="708025"/>
          </a:xfrm>
          <a:prstGeom prst="rect">
            <a:avLst/>
          </a:prstGeom>
          <a:noFill/>
          <a:ln w="9525">
            <a:noFill/>
            <a:miter lim="800000"/>
            <a:headEnd/>
            <a:tailEnd/>
          </a:ln>
        </p:spPr>
        <p:txBody>
          <a:bodyPr>
            <a:spAutoFit/>
          </a:bodyPr>
          <a:lstStyle/>
          <a:p>
            <a:pPr algn="ctr">
              <a:defRPr/>
            </a:pPr>
            <a:r>
              <a:rPr lang="pt-BR" sz="2000" b="1" dirty="0">
                <a:solidFill>
                  <a:schemeClr val="bg1">
                    <a:lumMod val="50000"/>
                  </a:schemeClr>
                </a:solidFill>
                <a:latin typeface="Calibri" pitchFamily="34" charset="0"/>
              </a:rPr>
              <a:t>Barramentos</a:t>
            </a:r>
          </a:p>
          <a:p>
            <a:pPr algn="ctr">
              <a:defRPr/>
            </a:pPr>
            <a:endParaRPr lang="pt-BR" sz="2000" dirty="0">
              <a:solidFill>
                <a:schemeClr val="bg1">
                  <a:lumMod val="50000"/>
                </a:schemeClr>
              </a:solidFill>
              <a:latin typeface="Calibri" pitchFamily="34" charset="0"/>
            </a:endParaRPr>
          </a:p>
        </p:txBody>
      </p:sp>
    </p:spTree>
    <p:extLst>
      <p:ext uri="{BB962C8B-B14F-4D97-AF65-F5344CB8AC3E}">
        <p14:creationId xmlns:p14="http://schemas.microsoft.com/office/powerpoint/2010/main" val="386298522"/>
      </p:ext>
    </p:extLst>
  </p:cSld>
  <p:clrMapOvr>
    <a:masterClrMapping/>
  </p:clrMapOvr>
  <p:transition>
    <p:pull dir="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title"/>
          </p:nvPr>
        </p:nvSpPr>
        <p:spPr/>
        <p:txBody>
          <a:bodyPr/>
          <a:lstStyle/>
          <a:p>
            <a:pPr>
              <a:defRPr/>
            </a:pPr>
            <a:r>
              <a:rPr lang="pt-BR" b="1" dirty="0">
                <a:solidFill>
                  <a:schemeClr val="bg1">
                    <a:lumMod val="50000"/>
                  </a:schemeClr>
                </a:solidFill>
              </a:rPr>
              <a:t>Chipset</a:t>
            </a:r>
            <a:endParaRPr lang="pt-BR" dirty="0">
              <a:solidFill>
                <a:schemeClr val="bg1">
                  <a:lumMod val="50000"/>
                </a:schemeClr>
              </a:solidFill>
            </a:endParaRPr>
          </a:p>
        </p:txBody>
      </p:sp>
      <p:sp>
        <p:nvSpPr>
          <p:cNvPr id="2" name="Espaço Reservado para Conteúdo 1"/>
          <p:cNvSpPr>
            <a:spLocks noGrp="1"/>
          </p:cNvSpPr>
          <p:nvPr>
            <p:ph idx="1"/>
          </p:nvPr>
        </p:nvSpPr>
        <p:spPr/>
        <p:txBody>
          <a:bodyPr/>
          <a:lstStyle/>
          <a:p>
            <a:r>
              <a:rPr lang="pt-BR" b="1" dirty="0"/>
              <a:t>Chipset</a:t>
            </a:r>
            <a:r>
              <a:rPr lang="pt-BR" dirty="0"/>
              <a:t> </a:t>
            </a:r>
            <a:r>
              <a:rPr lang="pt-BR" dirty="0">
                <a:solidFill>
                  <a:schemeClr val="bg1">
                    <a:lumMod val="50000"/>
                  </a:schemeClr>
                </a:solidFill>
              </a:rPr>
              <a:t>é o nome dado ao conjunto de chips (set significa “conjunto”, daí o seu nome) usado na </a:t>
            </a:r>
            <a:r>
              <a:rPr lang="pt-BR" dirty="0" err="1">
                <a:solidFill>
                  <a:schemeClr val="bg1">
                    <a:lumMod val="50000"/>
                  </a:schemeClr>
                </a:solidFill>
              </a:rPr>
              <a:t>placa-mãe</a:t>
            </a:r>
            <a:r>
              <a:rPr lang="pt-BR" dirty="0">
                <a:solidFill>
                  <a:schemeClr val="bg1">
                    <a:lumMod val="50000"/>
                  </a:schemeClr>
                </a:solidFill>
              </a:rPr>
              <a:t>.</a:t>
            </a:r>
          </a:p>
          <a:p>
            <a:endParaRPr lang="pt-BR" dirty="0"/>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429000"/>
            <a:ext cx="5048944" cy="306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703802"/>
      </p:ext>
    </p:extLst>
  </p:cSld>
  <p:clrMapOvr>
    <a:masterClrMapping/>
  </p:clrMapOvr>
  <p:transition>
    <p:pull dir="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lstStyle/>
          <a:p>
            <a:pPr eaLnBrk="1" hangingPunct="1"/>
            <a:r>
              <a:rPr lang="pt-BR" b="1" dirty="0" smtClean="0"/>
              <a:t>PROCESSADOR</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noFill/>
        </p:spPr>
      </p:pic>
      <p:sp>
        <p:nvSpPr>
          <p:cNvPr id="5123" name="Retângulo 5"/>
          <p:cNvSpPr>
            <a:spLocks noChangeArrowheads="1"/>
          </p:cNvSpPr>
          <p:nvPr/>
        </p:nvSpPr>
        <p:spPr bwMode="auto">
          <a:xfrm>
            <a:off x="1259632" y="1916832"/>
            <a:ext cx="2571750" cy="400050"/>
          </a:xfrm>
          <a:prstGeom prst="rect">
            <a:avLst/>
          </a:prstGeom>
          <a:noFill/>
          <a:ln w="9525">
            <a:noFill/>
            <a:miter lim="800000"/>
            <a:headEnd/>
            <a:tailEnd/>
          </a:ln>
        </p:spPr>
        <p:txBody>
          <a:bodyPr>
            <a:spAutoFit/>
          </a:bodyPr>
          <a:lstStyle/>
          <a:p>
            <a:pPr>
              <a:defRPr/>
            </a:pPr>
            <a:r>
              <a:rPr lang="pt-BR" sz="2000" b="1" dirty="0">
                <a:solidFill>
                  <a:schemeClr val="bg1">
                    <a:lumMod val="50000"/>
                  </a:schemeClr>
                </a:solidFill>
                <a:latin typeface="Calibri" pitchFamily="34" charset="0"/>
              </a:rPr>
              <a:t>Chipset - Ponte Norte</a:t>
            </a:r>
            <a:endParaRPr lang="pt-BR" sz="2000" dirty="0">
              <a:solidFill>
                <a:schemeClr val="bg1">
                  <a:lumMod val="50000"/>
                </a:schemeClr>
              </a:solidFill>
              <a:latin typeface="Calibri" pitchFamily="34" charset="0"/>
            </a:endParaRPr>
          </a:p>
        </p:txBody>
      </p:sp>
      <p:pic>
        <p:nvPicPr>
          <p:cNvPr id="11269" name="Imagem 5" descr="Logo IFRN - Zona Nor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4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443151"/>
      </p:ext>
    </p:extLst>
  </p:cSld>
  <p:clrMapOvr>
    <a:masterClrMapping/>
  </p:clrMapOvr>
  <p:transition>
    <p:pull dir="rd"/>
  </p:transition>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7501</Words>
  <Application>Microsoft Office PowerPoint</Application>
  <PresentationFormat>Apresentação na tela (4:3)</PresentationFormat>
  <Paragraphs>1050</Paragraphs>
  <Slides>156</Slides>
  <Notes>47</Notes>
  <HiddenSlides>0</HiddenSlides>
  <MMClips>0</MMClips>
  <ScaleCrop>false</ScaleCrop>
  <HeadingPairs>
    <vt:vector size="8" baseType="variant">
      <vt:variant>
        <vt:lpstr>Fontes usadas</vt:lpstr>
      </vt:variant>
      <vt:variant>
        <vt:i4>4</vt:i4>
      </vt:variant>
      <vt:variant>
        <vt:lpstr>Tema</vt:lpstr>
      </vt:variant>
      <vt:variant>
        <vt:i4>1</vt:i4>
      </vt:variant>
      <vt:variant>
        <vt:lpstr>Servidores OLE inseridos</vt:lpstr>
      </vt:variant>
      <vt:variant>
        <vt:i4>3</vt:i4>
      </vt:variant>
      <vt:variant>
        <vt:lpstr>Títulos de slides</vt:lpstr>
      </vt:variant>
      <vt:variant>
        <vt:i4>156</vt:i4>
      </vt:variant>
    </vt:vector>
  </HeadingPairs>
  <TitlesOfParts>
    <vt:vector size="164" baseType="lpstr">
      <vt:lpstr>Arial</vt:lpstr>
      <vt:lpstr>Calibri</vt:lpstr>
      <vt:lpstr>Franklin Gothic Heavy</vt:lpstr>
      <vt:lpstr>Wingdings</vt:lpstr>
      <vt:lpstr>Tema do Office</vt:lpstr>
      <vt:lpstr>PhotoStyler Image</vt:lpstr>
      <vt:lpstr>Photo Editor Photo</vt:lpstr>
      <vt:lpstr>Documento</vt:lpstr>
      <vt:lpstr>Arquitetura de Computadores</vt:lpstr>
      <vt:lpstr>Processadores</vt:lpstr>
      <vt:lpstr>Gerações</vt:lpstr>
      <vt:lpstr>Gerações</vt:lpstr>
      <vt:lpstr>Memória Semicondutora</vt:lpstr>
      <vt:lpstr>Memória RAM</vt:lpstr>
      <vt:lpstr>Encapsulamento e instalação da DRAM</vt:lpstr>
      <vt:lpstr>Encapsulamento e instalação da DRAM</vt:lpstr>
      <vt:lpstr>Encapsulamento e instalação da DRAM</vt:lpstr>
      <vt:lpstr>Encapsulamento e instalação da DRAM</vt:lpstr>
      <vt:lpstr>Encapsulamento e instalação da DRAM</vt:lpstr>
      <vt:lpstr>Encapsulamento e instalação da DRAM</vt:lpstr>
      <vt:lpstr>Encapsulamento e instalação da DRAM</vt:lpstr>
      <vt:lpstr>DDR</vt:lpstr>
      <vt:lpstr>DDR</vt:lpstr>
      <vt:lpstr>DDR</vt:lpstr>
      <vt:lpstr>DDR2</vt:lpstr>
      <vt:lpstr>DDR3</vt:lpstr>
      <vt:lpstr>Velocidade da RAM</vt:lpstr>
      <vt:lpstr>Velocidade das memórias</vt:lpstr>
      <vt:lpstr>Dual Channel</vt:lpstr>
      <vt:lpstr>O que é o Dual Channel </vt:lpstr>
      <vt:lpstr>O que é o Dual Channel </vt:lpstr>
      <vt:lpstr>O que é o Dual Channel </vt:lpstr>
      <vt:lpstr>Front Side Bus (FSB)</vt:lpstr>
      <vt:lpstr>Front Side Bus (FSB)</vt:lpstr>
      <vt:lpstr>Slot para as memórias</vt:lpstr>
      <vt:lpstr>Slot para as memórias</vt:lpstr>
      <vt:lpstr>Slot para as memórias</vt:lpstr>
      <vt:lpstr>Slot para as memórias</vt:lpstr>
      <vt:lpstr>Slot para as memórias</vt:lpstr>
      <vt:lpstr>Slot para as memórias</vt:lpstr>
      <vt:lpstr>Slot para as memórias</vt:lpstr>
      <vt:lpstr>Slot para as memórias</vt:lpstr>
      <vt:lpstr>Conectando o módulo</vt:lpstr>
      <vt:lpstr>Conectando o módulo</vt:lpstr>
      <vt:lpstr>Memórias</vt:lpstr>
      <vt:lpstr>Funcionamento</vt:lpstr>
      <vt:lpstr>Funcionamento</vt:lpstr>
      <vt:lpstr>Memória Cache</vt:lpstr>
      <vt:lpstr>Memória Cache</vt:lpstr>
      <vt:lpstr>Memória Cache</vt:lpstr>
      <vt:lpstr>Memória Cache</vt:lpstr>
      <vt:lpstr>Memória Cache</vt:lpstr>
      <vt:lpstr>Memória Cache</vt:lpstr>
      <vt:lpstr>Memória Cache</vt:lpstr>
      <vt:lpstr>Memória Cache</vt:lpstr>
      <vt:lpstr>Memória Cache</vt:lpstr>
      <vt:lpstr>Memória Cache</vt:lpstr>
      <vt:lpstr>Memória Cache</vt:lpstr>
      <vt:lpstr>Memória Cache</vt:lpstr>
      <vt:lpstr>Memória Cache</vt:lpstr>
      <vt:lpstr>Memória Cache</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Memória Virtual</vt:lpstr>
      <vt:lpstr>PROCESSADOR</vt:lpstr>
      <vt:lpstr>PROCESSADOR</vt:lpstr>
      <vt:lpstr>PROCESSADOR</vt:lpstr>
      <vt:lpstr>Apresentação do PowerPoint</vt:lpstr>
      <vt:lpstr>Apresentação do PowerPoint</vt:lpstr>
      <vt:lpstr>PROCESSADOR</vt:lpstr>
      <vt:lpstr>PROCESSADOR</vt:lpstr>
      <vt:lpstr>Introdução</vt:lpstr>
      <vt:lpstr>PROCESSADOR</vt:lpstr>
      <vt:lpstr>PROCESSADOR</vt:lpstr>
      <vt:lpstr>PROCESSADOR</vt:lpstr>
      <vt:lpstr>PROCESSADOR</vt:lpstr>
      <vt:lpstr>PROCESSADOR</vt:lpstr>
      <vt:lpstr>Histórico do Processador</vt:lpstr>
      <vt:lpstr>Histórico do Processador</vt:lpstr>
      <vt:lpstr>Processador</vt:lpstr>
      <vt:lpstr>Histórico do Processador</vt:lpstr>
      <vt:lpstr>Histórico do Processador</vt:lpstr>
      <vt:lpstr>Histórico do Processador</vt:lpstr>
      <vt:lpstr>Histórico do Processador</vt:lpstr>
      <vt:lpstr>Técnicas embutidas nos Novos processadores</vt:lpstr>
      <vt:lpstr>Melhorias na Arquitetura do CHIP</vt:lpstr>
      <vt:lpstr>Conclusão</vt:lpstr>
      <vt:lpstr>SOQUETE DO PROCESSADOR</vt:lpstr>
      <vt:lpstr>SOQUETE DO PROCESSADOR</vt:lpstr>
      <vt:lpstr>Arquitetura de Von Newman </vt:lpstr>
      <vt:lpstr>PROCESSADOR</vt:lpstr>
      <vt:lpstr>Chipset</vt:lpstr>
      <vt:lpstr>PROCESSADOR</vt:lpstr>
      <vt:lpstr>PROCESSADOR</vt:lpstr>
      <vt:lpstr>COMPONENTES </vt:lpstr>
      <vt:lpstr>UNIDADE LÓGICA E ARITMÉTICA</vt:lpstr>
      <vt:lpstr>UNIDADE DE CONTROLE</vt:lpstr>
      <vt:lpstr>Registradores</vt:lpstr>
      <vt:lpstr>Registradores</vt:lpstr>
      <vt:lpstr>Rergistradores</vt:lpstr>
      <vt:lpstr>Registrador acumulador</vt:lpstr>
      <vt:lpstr>Registradores de base </vt:lpstr>
      <vt:lpstr>Registrador contador</vt:lpstr>
      <vt:lpstr>Registradores de dados</vt:lpstr>
      <vt:lpstr>Apresentação do PowerPoint</vt:lpstr>
      <vt:lpstr>Apresentação do PowerPoint</vt:lpstr>
      <vt:lpstr>COPROCESSADOR </vt:lpstr>
      <vt:lpstr>UNIDADE DE GERENCIAMENTO DE MEMÓRIA</vt:lpstr>
      <vt:lpstr>UNIDADE DE PONTO FLUTUANTE</vt:lpstr>
      <vt:lpstr>Apresentação do PowerPoint</vt:lpstr>
      <vt:lpstr>Pipeline</vt:lpstr>
      <vt:lpstr>Pipeline</vt:lpstr>
      <vt:lpstr>Apresentação do PowerPoint</vt:lpstr>
      <vt:lpstr>3.6 RELÓGIO (CLOCK)</vt:lpstr>
      <vt:lpstr>3.6 RELÓGIO (CLOCK)</vt:lpstr>
      <vt:lpstr>3.6 RELÓGIO (CLOCK)</vt:lpstr>
      <vt:lpstr>Apresentação do PowerPoint</vt:lpstr>
      <vt:lpstr>Apresentação do PowerPoint</vt:lpstr>
      <vt:lpstr>Apresentação do PowerPoint</vt:lpstr>
      <vt:lpstr>PROCESSADOR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PROCESSADOR</vt:lpstr>
      <vt:lpstr>Novos processadores</vt:lpstr>
      <vt:lpstr>Novos processadores</vt:lpstr>
      <vt:lpstr>Novos processadores</vt:lpstr>
      <vt:lpstr>Novos processadores</vt:lpstr>
      <vt:lpstr>Novos processadores</vt:lpstr>
      <vt:lpstr>Novos processadores</vt:lpstr>
      <vt:lpstr>Phenom</vt:lpstr>
      <vt:lpstr>Phenom</vt:lpstr>
      <vt:lpstr>Cache Phenom</vt:lpstr>
      <vt:lpstr>Cache Phenom</vt:lpstr>
      <vt:lpstr>Phenom II X6 965 (3.4 GHz)</vt:lpstr>
      <vt:lpstr>Phenom II X6 de 3.2 GHz</vt:lpstr>
      <vt:lpstr>Phenom II X6 de 3.2 GHz</vt:lpstr>
      <vt:lpstr>Potência</vt:lpstr>
      <vt:lpstr>A nova arquitetura Ivy Bridge</vt:lpstr>
      <vt:lpstr>A nova arquitetura Ivy Bridge</vt:lpstr>
      <vt:lpstr>Apresentação do PowerPoint</vt:lpstr>
      <vt:lpstr>FX Vishera</vt:lpstr>
      <vt:lpstr>FX Vishera</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Jean Carlos da Silva Galdino</dc:creator>
  <cp:lastModifiedBy>Jean Carlos da Silva Galdino</cp:lastModifiedBy>
  <cp:revision>18</cp:revision>
  <dcterms:created xsi:type="dcterms:W3CDTF">2014-06-02T18:34:23Z</dcterms:created>
  <dcterms:modified xsi:type="dcterms:W3CDTF">2014-06-09T14:03:13Z</dcterms:modified>
</cp:coreProperties>
</file>