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1" r:id="rId5"/>
    <p:sldId id="259" r:id="rId6"/>
    <p:sldId id="263" r:id="rId7"/>
    <p:sldId id="260" r:id="rId8"/>
    <p:sldId id="270" r:id="rId9"/>
    <p:sldId id="288" r:id="rId10"/>
    <p:sldId id="271" r:id="rId11"/>
    <p:sldId id="275" r:id="rId12"/>
    <p:sldId id="272" r:id="rId13"/>
    <p:sldId id="294" r:id="rId14"/>
    <p:sldId id="292" r:id="rId15"/>
    <p:sldId id="273" r:id="rId16"/>
    <p:sldId id="287" r:id="rId17"/>
    <p:sldId id="289" r:id="rId18"/>
    <p:sldId id="274" r:id="rId19"/>
    <p:sldId id="280" r:id="rId20"/>
    <p:sldId id="295" r:id="rId21"/>
    <p:sldId id="296" r:id="rId22"/>
    <p:sldId id="281" r:id="rId23"/>
    <p:sldId id="282" r:id="rId24"/>
    <p:sldId id="283" r:id="rId25"/>
    <p:sldId id="284" r:id="rId26"/>
    <p:sldId id="285" r:id="rId27"/>
    <p:sldId id="291" r:id="rId28"/>
    <p:sldId id="290"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11"/>
          </p:nvPr>
        </p:nvSpPr>
        <p:spPr/>
        <p:txBody>
          <a:bodyPr/>
          <a:lstStyle/>
          <a:p>
            <a:r>
              <a:rPr lang="pt-BR" dirty="0" smtClean="0"/>
              <a:t>Prof. </a:t>
            </a:r>
            <a:r>
              <a:rPr lang="pt-BR" dirty="0" err="1" smtClean="0"/>
              <a:t>Msc</a:t>
            </a:r>
            <a:r>
              <a:rPr lang="pt-BR" dirty="0" smtClean="0"/>
              <a:t>. Jean Carlos da Silva Galdino</a:t>
            </a:r>
            <a:endParaRPr lang="pt-BR" dirty="0"/>
          </a:p>
        </p:txBody>
      </p:sp>
      <p:sp>
        <p:nvSpPr>
          <p:cNvPr id="6" name="Espaço Reservado para Número de Slide 5"/>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10964645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54380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26282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11"/>
          </p:nvPr>
        </p:nvSpPr>
        <p:spPr/>
        <p:txBody>
          <a:bodyPr/>
          <a:lstStyle/>
          <a:p>
            <a:r>
              <a:rPr lang="pt-BR" dirty="0" smtClean="0"/>
              <a:t>Prof. </a:t>
            </a:r>
            <a:r>
              <a:rPr lang="pt-BR" dirty="0" err="1" smtClean="0"/>
              <a:t>Msc</a:t>
            </a:r>
            <a:r>
              <a:rPr lang="pt-BR" dirty="0" smtClean="0"/>
              <a:t>. Jean Carlos da Silva Galdino</a:t>
            </a:r>
            <a:endParaRPr lang="pt-BR" dirty="0"/>
          </a:p>
        </p:txBody>
      </p:sp>
      <p:sp>
        <p:nvSpPr>
          <p:cNvPr id="6" name="Espaço Reservado para Número de Slide 5"/>
          <p:cNvSpPr>
            <a:spLocks noGrp="1"/>
          </p:cNvSpPr>
          <p:nvPr>
            <p:ph type="sldNum" sz="quarter" idx="12"/>
          </p:nvPr>
        </p:nvSpPr>
        <p:spPr/>
        <p:txBody>
          <a:bodyPr/>
          <a:lstStyle/>
          <a:p>
            <a:fld id="{61892CAF-F770-4DA6-9742-5AFA2CE46D3C}" type="slidenum">
              <a:rPr lang="pt-BR" smtClean="0"/>
              <a:t>‹nº›</a:t>
            </a:fld>
            <a:endParaRPr lang="pt-BR" dirty="0"/>
          </a:p>
        </p:txBody>
      </p:sp>
    </p:spTree>
    <p:extLst>
      <p:ext uri="{BB962C8B-B14F-4D97-AF65-F5344CB8AC3E}">
        <p14:creationId xmlns:p14="http://schemas.microsoft.com/office/powerpoint/2010/main" val="2403290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1226911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E025F9-7964-452E-92F4-4A2EE1C181F1}" type="datetimeFigureOut">
              <a:rPr lang="pt-BR" smtClean="0"/>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1676561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E025F9-7964-452E-92F4-4A2EE1C181F1}" type="datetimeFigureOut">
              <a:rPr lang="pt-BR" smtClean="0"/>
              <a:t>13/05/2014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2349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0E025F9-7964-452E-92F4-4A2EE1C181F1}" type="datetimeFigureOut">
              <a:rPr lang="pt-BR" smtClean="0"/>
              <a:t>13/05/2014</a:t>
            </a:fld>
            <a:endParaRPr lang="pt-BR"/>
          </a:p>
        </p:txBody>
      </p:sp>
      <p:sp>
        <p:nvSpPr>
          <p:cNvPr id="4" name="Espaço Reservado para Rodapé 3"/>
          <p:cNvSpPr>
            <a:spLocks noGrp="1"/>
          </p:cNvSpPr>
          <p:nvPr>
            <p:ph type="ftr" sz="quarter" idx="11"/>
          </p:nvPr>
        </p:nvSpPr>
        <p:spPr/>
        <p:txBody>
          <a:bodyPr/>
          <a:lstStyle/>
          <a:p>
            <a:r>
              <a:rPr lang="pt-BR" dirty="0" smtClean="0"/>
              <a:t>Prof. </a:t>
            </a:r>
            <a:r>
              <a:rPr lang="pt-BR" dirty="0" err="1" smtClean="0"/>
              <a:t>Msc</a:t>
            </a:r>
            <a:r>
              <a:rPr lang="pt-BR" dirty="0" smtClean="0"/>
              <a:t>. Jean Carlos da Silva Galdino</a:t>
            </a:r>
          </a:p>
          <a:p>
            <a:endParaRPr lang="pt-BR" dirty="0"/>
          </a:p>
        </p:txBody>
      </p:sp>
      <p:sp>
        <p:nvSpPr>
          <p:cNvPr id="5" name="Espaço Reservado para Número de Slide 4"/>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2171660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E025F9-7964-452E-92F4-4A2EE1C181F1}" type="datetimeFigureOut">
              <a:rPr lang="pt-BR" smtClean="0"/>
              <a:t>13/05/2014</a:t>
            </a:fld>
            <a:endParaRPr lang="pt-BR"/>
          </a:p>
        </p:txBody>
      </p:sp>
      <p:sp>
        <p:nvSpPr>
          <p:cNvPr id="3" name="Espaço Reservado para Rodapé 2"/>
          <p:cNvSpPr>
            <a:spLocks noGrp="1"/>
          </p:cNvSpPr>
          <p:nvPr>
            <p:ph type="ftr" sz="quarter" idx="11"/>
          </p:nvPr>
        </p:nvSpPr>
        <p:spPr/>
        <p:txBody>
          <a:bodyPr/>
          <a:lstStyle/>
          <a:p>
            <a:r>
              <a:rPr lang="pt-BR" dirty="0" smtClean="0"/>
              <a:t>Prof. </a:t>
            </a:r>
            <a:r>
              <a:rPr lang="pt-BR" dirty="0" err="1" smtClean="0"/>
              <a:t>Msc</a:t>
            </a:r>
            <a:r>
              <a:rPr lang="pt-BR" dirty="0" smtClean="0"/>
              <a:t>. Jean Carlos da Silva Galdino</a:t>
            </a:r>
          </a:p>
          <a:p>
            <a:endParaRPr lang="pt-BR" dirty="0"/>
          </a:p>
        </p:txBody>
      </p:sp>
      <p:sp>
        <p:nvSpPr>
          <p:cNvPr id="4" name="Espaço Reservado para Número de Slide 3"/>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19300951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E025F9-7964-452E-92F4-4A2EE1C181F1}" type="datetimeFigureOut">
              <a:rPr lang="pt-BR" smtClean="0"/>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93704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E025F9-7964-452E-92F4-4A2EE1C181F1}" type="datetimeFigureOut">
              <a:rPr lang="pt-BR" smtClean="0"/>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5AF9B8-7B53-4B78-90EF-DC6569E1F3E7}" type="slidenum">
              <a:rPr lang="pt-BR" smtClean="0"/>
              <a:t>‹nº›</a:t>
            </a:fld>
            <a:endParaRPr lang="pt-BR"/>
          </a:p>
        </p:txBody>
      </p:sp>
    </p:spTree>
    <p:extLst>
      <p:ext uri="{BB962C8B-B14F-4D97-AF65-F5344CB8AC3E}">
        <p14:creationId xmlns:p14="http://schemas.microsoft.com/office/powerpoint/2010/main" val="324740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025F9-7964-452E-92F4-4A2EE1C181F1}" type="datetimeFigureOut">
              <a:rPr lang="pt-BR" smtClean="0"/>
              <a:t>13/05/2014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AF9B8-7B53-4B78-90EF-DC6569E1F3E7}" type="slidenum">
              <a:rPr lang="pt-BR" smtClean="0"/>
              <a:t>‹nº›</a:t>
            </a:fld>
            <a:endParaRPr lang="pt-BR"/>
          </a:p>
        </p:txBody>
      </p:sp>
    </p:spTree>
    <p:extLst>
      <p:ext uri="{BB962C8B-B14F-4D97-AF65-F5344CB8AC3E}">
        <p14:creationId xmlns:p14="http://schemas.microsoft.com/office/powerpoint/2010/main" val="154467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WINDOWS/system32/calc.ex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WINDOWS/system32/charmap.ex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windows/system32/notepad.ex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Arquivos%20de%20programas/Windows%20NT/Acess&#243;rios/wordpad.ex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Arquivos%20de%20programas/Outlook%20Express/wab.exe" TargetMode="External"/><Relationship Id="rId2" Type="http://schemas.openxmlformats.org/officeDocument/2006/relationships/hyperlink" Target="ms-its:C:\WINDOWS\Help\howto.chm::/HELP=glossary.hlp%20TOPIC=gls_applic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windows/system32/mspaint.ex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ctrTitle"/>
          </p:nvPr>
        </p:nvSpPr>
        <p:spPr>
          <a:noFill/>
        </p:spPr>
        <p:txBody>
          <a:bodyPr anchor="t" anchorCtr="0"/>
          <a:lstStyle/>
          <a:p>
            <a:r>
              <a:rPr lang="en-US" sz="4400" b="1" dirty="0" smtClean="0">
                <a:solidFill>
                  <a:schemeClr val="tx2">
                    <a:lumMod val="75000"/>
                  </a:schemeClr>
                </a:solidFill>
              </a:rPr>
              <a:t>INFORMÁTICA BÁSICA</a:t>
            </a:r>
            <a:endParaRPr lang="en-US" sz="4400" b="1" dirty="0">
              <a:solidFill>
                <a:schemeClr val="tx2">
                  <a:lumMod val="75000"/>
                </a:schemeClr>
              </a:solidFill>
            </a:endParaRPr>
          </a:p>
        </p:txBody>
      </p:sp>
      <p:sp>
        <p:nvSpPr>
          <p:cNvPr id="2" name="Subtítulo 1"/>
          <p:cNvSpPr>
            <a:spLocks noGrp="1"/>
          </p:cNvSpPr>
          <p:nvPr>
            <p:ph type="subTitle" idx="1"/>
          </p:nvPr>
        </p:nvSpPr>
        <p:spPr/>
        <p:txBody>
          <a:bodyPr/>
          <a:lstStyle/>
          <a:p>
            <a:r>
              <a:rPr lang="pt-BR" dirty="0" smtClean="0"/>
              <a:t>AULA 01</a:t>
            </a:r>
          </a:p>
          <a:p>
            <a:r>
              <a:rPr lang="pt-BR" dirty="0" smtClean="0"/>
              <a:t>2014</a:t>
            </a:r>
            <a:endParaRPr lang="pt-BR" dirty="0"/>
          </a:p>
        </p:txBody>
      </p:sp>
      <p:sp>
        <p:nvSpPr>
          <p:cNvPr id="547843" name="Text Box 3"/>
          <p:cNvSpPr txBox="1">
            <a:spLocks noChangeArrowheads="1"/>
          </p:cNvSpPr>
          <p:nvPr/>
        </p:nvSpPr>
        <p:spPr bwMode="auto">
          <a:xfrm>
            <a:off x="8077200" y="6477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fld id="{C73078B3-653F-4977-A3F7-7EB5932D270C}" type="slidenum">
              <a:rPr lang="pt-BR"/>
              <a:pPr algn="r"/>
              <a:t>1</a:t>
            </a:fld>
            <a:endParaRPr lang="pt-BR"/>
          </a:p>
        </p:txBody>
      </p:sp>
    </p:spTree>
    <p:extLst>
      <p:ext uri="{BB962C8B-B14F-4D97-AF65-F5344CB8AC3E}">
        <p14:creationId xmlns:p14="http://schemas.microsoft.com/office/powerpoint/2010/main" val="26500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57400" y="1538288"/>
            <a:ext cx="3049588" cy="396875"/>
          </a:xfrm>
          <a:prstGeom prst="rect">
            <a:avLst/>
          </a:prstGeom>
          <a:noFill/>
          <a:ln w="9525">
            <a:noFill/>
            <a:miter lim="800000"/>
            <a:headEnd/>
            <a:tailEnd/>
          </a:ln>
          <a:effectLst/>
        </p:spPr>
        <p:txBody>
          <a:bodyPr wrap="none">
            <a:spAutoFit/>
          </a:bodyPr>
          <a:lstStyle/>
          <a:p>
            <a:r>
              <a:rPr lang="pt-BR" sz="2000">
                <a:solidFill>
                  <a:schemeClr val="bg1"/>
                </a:solidFill>
              </a:rPr>
              <a:t>Itens básicos de hardware!!!</a:t>
            </a:r>
          </a:p>
        </p:txBody>
      </p:sp>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r>
              <a:rPr lang="pt-BR" sz="4600" dirty="0" smtClean="0">
                <a:solidFill>
                  <a:srgbClr val="006699"/>
                </a:solidFill>
                <a:cs typeface="Times New Roman" pitchFamily="18" charset="0"/>
              </a:rPr>
              <a:t>Processador: faz o processamento</a:t>
            </a:r>
            <a:r>
              <a:rPr lang="pt-BR" sz="4600" dirty="0">
                <a:solidFill>
                  <a:srgbClr val="006699"/>
                </a:solidFill>
                <a:cs typeface="Times New Roman" pitchFamily="18" charset="0"/>
              </a:rPr>
              <a:t>;</a:t>
            </a:r>
          </a:p>
          <a:p>
            <a:pPr algn="just"/>
            <a:r>
              <a:rPr lang="pt-BR" sz="4600" dirty="0">
                <a:solidFill>
                  <a:srgbClr val="006699"/>
                </a:solidFill>
                <a:cs typeface="Times New Roman" pitchFamily="18" charset="0"/>
              </a:rPr>
              <a:t>HD: Armazena os dados;</a:t>
            </a:r>
          </a:p>
          <a:p>
            <a:pPr algn="just"/>
            <a:r>
              <a:rPr lang="pt-BR" sz="4600" dirty="0">
                <a:solidFill>
                  <a:srgbClr val="006699"/>
                </a:solidFill>
                <a:cs typeface="Times New Roman" pitchFamily="18" charset="0"/>
              </a:rPr>
              <a:t>Placa mãe: </a:t>
            </a:r>
            <a:r>
              <a:rPr lang="pt-BR" sz="4600" dirty="0" smtClean="0">
                <a:solidFill>
                  <a:srgbClr val="006699"/>
                </a:solidFill>
                <a:cs typeface="Times New Roman" pitchFamily="18" charset="0"/>
              </a:rPr>
              <a:t>Interliga as peças </a:t>
            </a:r>
            <a:r>
              <a:rPr lang="pt-BR" sz="4600" dirty="0">
                <a:solidFill>
                  <a:srgbClr val="006699"/>
                </a:solidFill>
                <a:cs typeface="Times New Roman" pitchFamily="18" charset="0"/>
              </a:rPr>
              <a:t>do </a:t>
            </a:r>
            <a:r>
              <a:rPr lang="pt-BR" sz="4600" dirty="0" smtClean="0">
                <a:solidFill>
                  <a:srgbClr val="006699"/>
                </a:solidFill>
                <a:cs typeface="Times New Roman" pitchFamily="18" charset="0"/>
              </a:rPr>
              <a:t>computador</a:t>
            </a:r>
            <a:r>
              <a:rPr lang="pt-BR" sz="4600" dirty="0">
                <a:solidFill>
                  <a:srgbClr val="006699"/>
                </a:solidFill>
                <a:cs typeface="Times New Roman" pitchFamily="18" charset="0"/>
              </a:rPr>
              <a:t>;</a:t>
            </a:r>
            <a:endParaRPr lang="pt-BR" sz="4600" dirty="0">
              <a:solidFill>
                <a:srgbClr val="006699"/>
              </a:solidFill>
              <a:cs typeface="Times New Roman" pitchFamily="18" charset="0"/>
            </a:endParaRPr>
          </a:p>
          <a:p>
            <a:pPr algn="just"/>
            <a:r>
              <a:rPr lang="pt-BR" sz="4600" dirty="0" smtClean="0">
                <a:solidFill>
                  <a:srgbClr val="006699"/>
                </a:solidFill>
                <a:cs typeface="Times New Roman" pitchFamily="18" charset="0"/>
              </a:rPr>
              <a:t>Memória: </a:t>
            </a:r>
            <a:r>
              <a:rPr lang="pt-BR" sz="4600" dirty="0">
                <a:solidFill>
                  <a:srgbClr val="006699"/>
                </a:solidFill>
                <a:cs typeface="Times New Roman" pitchFamily="18" charset="0"/>
              </a:rPr>
              <a:t>Armazena </a:t>
            </a:r>
            <a:r>
              <a:rPr lang="pt-BR" sz="4600" dirty="0" smtClean="0">
                <a:solidFill>
                  <a:srgbClr val="006699"/>
                </a:solidFill>
                <a:cs typeface="Times New Roman" pitchFamily="18" charset="0"/>
              </a:rPr>
              <a:t>dados;</a:t>
            </a:r>
            <a:endParaRPr lang="pt-BR" sz="4600" dirty="0">
              <a:solidFill>
                <a:srgbClr val="006699"/>
              </a:solidFill>
              <a:cs typeface="Times New Roman" pitchFamily="18" charset="0"/>
            </a:endParaRPr>
          </a:p>
          <a:p>
            <a:pPr algn="just"/>
            <a:r>
              <a:rPr lang="pt-BR" sz="4600" dirty="0">
                <a:solidFill>
                  <a:srgbClr val="006699"/>
                </a:solidFill>
                <a:cs typeface="Times New Roman" pitchFamily="18" charset="0"/>
              </a:rPr>
              <a:t>Placas </a:t>
            </a:r>
            <a:r>
              <a:rPr lang="pt-BR" sz="4600" dirty="0" smtClean="0">
                <a:solidFill>
                  <a:srgbClr val="006699"/>
                </a:solidFill>
                <a:cs typeface="Times New Roman" pitchFamily="18" charset="0"/>
              </a:rPr>
              <a:t>de Expansão: Rede, Fax, Vídeo...</a:t>
            </a:r>
          </a:p>
          <a:p>
            <a:pPr algn="just"/>
            <a:r>
              <a:rPr lang="pt-BR" sz="4600" dirty="0" smtClean="0">
                <a:solidFill>
                  <a:srgbClr val="006699"/>
                </a:solidFill>
                <a:cs typeface="Times New Roman" pitchFamily="18" charset="0"/>
              </a:rPr>
              <a:t>Dispositivos de I/O: Monitor, impressora, Scanner</a:t>
            </a:r>
            <a:r>
              <a:rPr lang="pt-BR" sz="4600" dirty="0">
                <a:solidFill>
                  <a:srgbClr val="006699"/>
                </a:solidFill>
                <a:cs typeface="Times New Roman" pitchFamily="18" charset="0"/>
              </a:rPr>
              <a:t>, mouse e </a:t>
            </a:r>
            <a:r>
              <a:rPr lang="pt-BR" sz="4600" dirty="0" smtClean="0">
                <a:solidFill>
                  <a:srgbClr val="006699"/>
                </a:solidFill>
                <a:cs typeface="Times New Roman" pitchFamily="18" charset="0"/>
              </a:rPr>
              <a:t>teclado.</a:t>
            </a:r>
            <a:endParaRPr lang="pt-BR" sz="4600" dirty="0">
              <a:solidFill>
                <a:srgbClr val="006699"/>
              </a:solidFill>
              <a:cs typeface="Times New Roman" pitchFamily="18" charset="0"/>
            </a:endParaRPr>
          </a:p>
          <a:p>
            <a:endParaRPr lang="pt-BR" dirty="0"/>
          </a:p>
        </p:txBody>
      </p:sp>
    </p:spTree>
    <p:extLst>
      <p:ext uri="{BB962C8B-B14F-4D97-AF65-F5344CB8AC3E}">
        <p14:creationId xmlns:p14="http://schemas.microsoft.com/office/powerpoint/2010/main" val="3349145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746375" y="1538288"/>
            <a:ext cx="1520825" cy="396875"/>
          </a:xfrm>
          <a:prstGeom prst="rect">
            <a:avLst/>
          </a:prstGeom>
          <a:noFill/>
          <a:ln w="9525">
            <a:noFill/>
            <a:miter lim="800000"/>
            <a:headEnd/>
            <a:tailEnd/>
          </a:ln>
          <a:effectLst/>
        </p:spPr>
        <p:txBody>
          <a:bodyPr wrap="none">
            <a:spAutoFit/>
          </a:bodyPr>
          <a:lstStyle/>
          <a:p>
            <a:r>
              <a:rPr lang="pt-BR" sz="2000">
                <a:solidFill>
                  <a:schemeClr val="bg1"/>
                </a:solidFill>
              </a:rPr>
              <a:t>Programas!!!</a:t>
            </a:r>
          </a:p>
        </p:txBody>
      </p:sp>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sz="3500" dirty="0">
                <a:solidFill>
                  <a:srgbClr val="006699"/>
                </a:solidFill>
                <a:cs typeface="Times New Roman" pitchFamily="18" charset="0"/>
              </a:rPr>
              <a:t>Programas são softwares, que se comunicam com o sistema operacional, trazendo as respostas, como por exemplo quando digitamos algo. </a:t>
            </a:r>
          </a:p>
          <a:p>
            <a:pPr algn="just"/>
            <a:r>
              <a:rPr lang="pt-BR" sz="3500" dirty="0" smtClean="0">
                <a:solidFill>
                  <a:srgbClr val="006699"/>
                </a:solidFill>
                <a:cs typeface="Times New Roman" pitchFamily="18" charset="0"/>
              </a:rPr>
              <a:t>O </a:t>
            </a:r>
            <a:r>
              <a:rPr lang="pt-BR" sz="3500" dirty="0">
                <a:solidFill>
                  <a:srgbClr val="006699"/>
                </a:solidFill>
                <a:cs typeface="Times New Roman" pitchFamily="18" charset="0"/>
              </a:rPr>
              <a:t>caminho percorrido pelo computador, de forma resumida é capturar o comando no teclado, no caso uma letra, levar para a memória RAM e avisar ao programa para levar para o monitor, apresentando no programa ativo no momento, que é onde está o cursor.</a:t>
            </a:r>
          </a:p>
          <a:p>
            <a:endParaRPr lang="pt-BR" dirty="0"/>
          </a:p>
        </p:txBody>
      </p:sp>
    </p:spTree>
    <p:extLst>
      <p:ext uri="{BB962C8B-B14F-4D97-AF65-F5344CB8AC3E}">
        <p14:creationId xmlns:p14="http://schemas.microsoft.com/office/powerpoint/2010/main" val="4123443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057400" y="1538288"/>
            <a:ext cx="2541588" cy="396875"/>
          </a:xfrm>
          <a:prstGeom prst="rect">
            <a:avLst/>
          </a:prstGeom>
          <a:noFill/>
          <a:ln w="9525">
            <a:noFill/>
            <a:miter lim="800000"/>
            <a:headEnd/>
            <a:tailEnd/>
          </a:ln>
          <a:effectLst/>
        </p:spPr>
        <p:txBody>
          <a:bodyPr wrap="none">
            <a:spAutoFit/>
          </a:bodyPr>
          <a:lstStyle/>
          <a:p>
            <a:r>
              <a:rPr lang="pt-BR" sz="2000">
                <a:solidFill>
                  <a:schemeClr val="bg1"/>
                </a:solidFill>
              </a:rPr>
              <a:t>Sistema Operacional!!!</a:t>
            </a:r>
          </a:p>
        </p:txBody>
      </p:sp>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Autofit/>
          </a:bodyPr>
          <a:lstStyle/>
          <a:p>
            <a:pPr algn="just"/>
            <a:r>
              <a:rPr lang="pt-BR" dirty="0">
                <a:solidFill>
                  <a:srgbClr val="006699"/>
                </a:solidFill>
                <a:cs typeface="Times New Roman" pitchFamily="18" charset="0"/>
              </a:rPr>
              <a:t>O sistema operacional, é o software responsável pela comunicação das peças com o computador, e </a:t>
            </a:r>
            <a:r>
              <a:rPr lang="pt-BR" dirty="0" smtClean="0">
                <a:solidFill>
                  <a:srgbClr val="006699"/>
                </a:solidFill>
                <a:cs typeface="Times New Roman" pitchFamily="18" charset="0"/>
              </a:rPr>
              <a:t>responsável </a:t>
            </a:r>
            <a:r>
              <a:rPr lang="pt-BR" dirty="0">
                <a:solidFill>
                  <a:srgbClr val="006699"/>
                </a:solidFill>
                <a:cs typeface="Times New Roman" pitchFamily="18" charset="0"/>
              </a:rPr>
              <a:t>pela comunicação entre o humano e a máquina, funciona como um tradutor dos comandos de um utilizador para as peças, enquanto traduz também os resultados obtidos para uma linguagem humana</a:t>
            </a:r>
            <a:r>
              <a:rPr lang="pt-BR" dirty="0" smtClean="0">
                <a:solidFill>
                  <a:srgbClr val="006699"/>
                </a:solidFill>
                <a:cs typeface="Times New Roman" pitchFamily="18" charset="0"/>
              </a:rPr>
              <a:t>.</a:t>
            </a:r>
            <a:endParaRPr lang="pt-BR" dirty="0">
              <a:solidFill>
                <a:srgbClr val="006699"/>
              </a:solidFill>
              <a:cs typeface="Times New Roman" pitchFamily="18" charset="0"/>
            </a:endParaRPr>
          </a:p>
        </p:txBody>
      </p:sp>
    </p:spTree>
    <p:extLst>
      <p:ext uri="{BB962C8B-B14F-4D97-AF65-F5344CB8AC3E}">
        <p14:creationId xmlns:p14="http://schemas.microsoft.com/office/powerpoint/2010/main" val="355718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Definições básicas</a:t>
            </a:r>
            <a:endParaRPr lang="pt-BR" sz="3200" dirty="0"/>
          </a:p>
        </p:txBody>
      </p:sp>
      <p:sp>
        <p:nvSpPr>
          <p:cNvPr id="3" name="Espaço Reservado para Conteúdo 2"/>
          <p:cNvSpPr>
            <a:spLocks noGrp="1"/>
          </p:cNvSpPr>
          <p:nvPr>
            <p:ph idx="1"/>
          </p:nvPr>
        </p:nvSpPr>
        <p:spPr/>
        <p:txBody>
          <a:bodyPr/>
          <a:lstStyle/>
          <a:p>
            <a:r>
              <a:rPr lang="pt-BR" dirty="0" smtClean="0"/>
              <a:t>Exemplo de Sistema </a:t>
            </a:r>
            <a:r>
              <a:rPr lang="pt-BR" dirty="0"/>
              <a:t>O</a:t>
            </a:r>
            <a:r>
              <a:rPr lang="pt-BR" dirty="0" smtClean="0"/>
              <a:t>peracional</a:t>
            </a:r>
          </a:p>
          <a:p>
            <a:pPr lvl="1"/>
            <a:r>
              <a:rPr lang="en-US" dirty="0" smtClean="0"/>
              <a:t>WINDOWS </a:t>
            </a:r>
            <a:r>
              <a:rPr lang="en-US" dirty="0"/>
              <a:t>7 ULTIMATE SP1 64BITS</a:t>
            </a:r>
          </a:p>
          <a:p>
            <a:pPr lvl="1"/>
            <a:endParaRPr lang="pt-BR" dirty="0" smtClean="0"/>
          </a:p>
          <a:p>
            <a:endParaRPr lang="pt-BR" dirty="0"/>
          </a:p>
        </p:txBody>
      </p:sp>
      <p:pic>
        <p:nvPicPr>
          <p:cNvPr id="4100" name="Picture 4" descr="http://1.bp.blogspot.com/-UtuNlfRJ92g/UIcWaEzX0oI/AAAAAAAAAa8/KHMF3Ony8TA/s1600/Microsoft-Windows-7-Ultimate-Cd-Cover-20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188762"/>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3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lstStyle/>
          <a:p>
            <a:r>
              <a:rPr lang="pt-BR" dirty="0"/>
              <a:t>Aplicativos</a:t>
            </a:r>
          </a:p>
          <a:p>
            <a:pPr lvl="1"/>
            <a:r>
              <a:rPr lang="pt-BR" dirty="0"/>
              <a:t>Qualquer aplicativo compatível com a arquitetura do Sistema Operacional e Hardware instalado.</a:t>
            </a:r>
          </a:p>
          <a:p>
            <a:pPr lvl="2"/>
            <a:r>
              <a:rPr lang="pt-BR" dirty="0"/>
              <a:t>Antivírus;</a:t>
            </a:r>
          </a:p>
          <a:p>
            <a:pPr lvl="2"/>
            <a:r>
              <a:rPr lang="pt-BR" dirty="0"/>
              <a:t>Navegador;</a:t>
            </a:r>
          </a:p>
          <a:p>
            <a:pPr lvl="2"/>
            <a:r>
              <a:rPr lang="pt-BR" dirty="0"/>
              <a:t>Processador de </a:t>
            </a:r>
            <a:r>
              <a:rPr lang="pt-BR" dirty="0" smtClean="0"/>
              <a:t>Texto/Planilha</a:t>
            </a:r>
            <a:endParaRPr lang="pt-BR" dirty="0"/>
          </a:p>
          <a:p>
            <a:pPr lvl="2"/>
            <a:r>
              <a:rPr lang="pt-BR" dirty="0"/>
              <a:t>Games</a:t>
            </a:r>
          </a:p>
          <a:p>
            <a:pPr lvl="2"/>
            <a:r>
              <a:rPr lang="pt-BR" dirty="0"/>
              <a:t>...</a:t>
            </a:r>
          </a:p>
          <a:p>
            <a:endParaRPr lang="pt-BR" dirty="0"/>
          </a:p>
        </p:txBody>
      </p:sp>
      <p:pic>
        <p:nvPicPr>
          <p:cNvPr id="4" name="Picture 2" descr="http://www.bloginformaticamicrocamp.com.br/wp-content/uploads/2011/08/software-essenci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140968"/>
            <a:ext cx="3151659" cy="2185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3.bp.blogspot.com/-SXqI-rJuaKI/UHJWVYu1lUI/AAAAAAAAAXo/RGIX3T13qLc/s1600/aplicativos-para-i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431957"/>
            <a:ext cx="2911252" cy="161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8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57400" y="1538288"/>
            <a:ext cx="2738438" cy="396875"/>
          </a:xfrm>
          <a:prstGeom prst="rect">
            <a:avLst/>
          </a:prstGeom>
          <a:noFill/>
          <a:ln w="9525">
            <a:noFill/>
            <a:miter lim="800000"/>
            <a:headEnd/>
            <a:tailEnd/>
          </a:ln>
          <a:effectLst/>
        </p:spPr>
        <p:txBody>
          <a:bodyPr wrap="none">
            <a:spAutoFit/>
          </a:bodyPr>
          <a:lstStyle/>
          <a:p>
            <a:r>
              <a:rPr lang="pt-BR" sz="2000">
                <a:solidFill>
                  <a:schemeClr val="bg1"/>
                </a:solidFill>
              </a:rPr>
              <a:t>Sistemas Operacionais!!!</a:t>
            </a:r>
          </a:p>
        </p:txBody>
      </p:sp>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sz="3500" dirty="0" smtClean="0">
                <a:solidFill>
                  <a:srgbClr val="006699"/>
                </a:solidFill>
                <a:cs typeface="Times New Roman" pitchFamily="18" charset="0"/>
              </a:rPr>
              <a:t>Existem </a:t>
            </a:r>
            <a:r>
              <a:rPr lang="pt-BR" sz="3500" dirty="0">
                <a:solidFill>
                  <a:srgbClr val="006699"/>
                </a:solidFill>
                <a:cs typeface="Times New Roman" pitchFamily="18" charset="0"/>
              </a:rPr>
              <a:t>diversos sistemas </a:t>
            </a:r>
            <a:r>
              <a:rPr lang="pt-BR" sz="3500" dirty="0" smtClean="0">
                <a:solidFill>
                  <a:srgbClr val="006699"/>
                </a:solidFill>
                <a:cs typeface="Times New Roman" pitchFamily="18" charset="0"/>
              </a:rPr>
              <a:t>operacionais disponíveis </a:t>
            </a:r>
            <a:r>
              <a:rPr lang="pt-BR" sz="3500" dirty="0">
                <a:solidFill>
                  <a:srgbClr val="006699"/>
                </a:solidFill>
                <a:cs typeface="Times New Roman" pitchFamily="18" charset="0"/>
              </a:rPr>
              <a:t>no mundo:</a:t>
            </a:r>
          </a:p>
          <a:p>
            <a:pPr>
              <a:buFontTx/>
              <a:buChar char="-"/>
            </a:pPr>
            <a:r>
              <a:rPr lang="pt-BR" sz="3500" dirty="0" smtClean="0">
                <a:solidFill>
                  <a:srgbClr val="006699"/>
                </a:solidFill>
                <a:cs typeface="Times New Roman" pitchFamily="18" charset="0"/>
              </a:rPr>
              <a:t>Linux;</a:t>
            </a:r>
          </a:p>
          <a:p>
            <a:pPr>
              <a:buFontTx/>
              <a:buChar char="-"/>
            </a:pPr>
            <a:r>
              <a:rPr lang="pt-BR" sz="3500" dirty="0" smtClean="0">
                <a:solidFill>
                  <a:srgbClr val="006699"/>
                </a:solidFill>
                <a:cs typeface="Times New Roman" pitchFamily="18" charset="0"/>
              </a:rPr>
              <a:t>MS-DOS</a:t>
            </a:r>
            <a:endParaRPr lang="pt-BR" sz="3500" dirty="0">
              <a:solidFill>
                <a:srgbClr val="006699"/>
              </a:solidFill>
              <a:cs typeface="Times New Roman" pitchFamily="18" charset="0"/>
            </a:endParaRPr>
          </a:p>
          <a:p>
            <a:pPr>
              <a:buFontTx/>
              <a:buChar char="-"/>
            </a:pPr>
            <a:r>
              <a:rPr lang="pt-BR" sz="3500" dirty="0">
                <a:solidFill>
                  <a:srgbClr val="006699"/>
                </a:solidFill>
                <a:cs typeface="Times New Roman" pitchFamily="18" charset="0"/>
              </a:rPr>
              <a:t>Windows;</a:t>
            </a:r>
          </a:p>
          <a:p>
            <a:pPr>
              <a:buFontTx/>
              <a:buChar char="-"/>
            </a:pPr>
            <a:r>
              <a:rPr lang="pt-BR" sz="3500" dirty="0" err="1">
                <a:solidFill>
                  <a:srgbClr val="006699"/>
                </a:solidFill>
                <a:cs typeface="Times New Roman" pitchFamily="18" charset="0"/>
              </a:rPr>
              <a:t>Free</a:t>
            </a:r>
            <a:r>
              <a:rPr lang="pt-BR" sz="3500" dirty="0">
                <a:solidFill>
                  <a:srgbClr val="006699"/>
                </a:solidFill>
                <a:cs typeface="Times New Roman" pitchFamily="18" charset="0"/>
              </a:rPr>
              <a:t>-BSD;</a:t>
            </a:r>
          </a:p>
          <a:p>
            <a:pPr>
              <a:buFontTx/>
              <a:buChar char="-"/>
            </a:pPr>
            <a:r>
              <a:rPr lang="pt-BR" sz="3500" dirty="0" err="1">
                <a:solidFill>
                  <a:srgbClr val="006699"/>
                </a:solidFill>
                <a:cs typeface="Times New Roman" pitchFamily="18" charset="0"/>
              </a:rPr>
              <a:t>Mac-OS</a:t>
            </a:r>
            <a:r>
              <a:rPr lang="pt-BR" sz="3500" dirty="0">
                <a:solidFill>
                  <a:srgbClr val="006699"/>
                </a:solidFill>
                <a:cs typeface="Times New Roman" pitchFamily="18" charset="0"/>
              </a:rPr>
              <a:t>;</a:t>
            </a:r>
          </a:p>
          <a:p>
            <a:pPr>
              <a:buFontTx/>
              <a:buChar char="-"/>
            </a:pPr>
            <a:r>
              <a:rPr lang="pt-BR" sz="3500" dirty="0">
                <a:solidFill>
                  <a:srgbClr val="006699"/>
                </a:solidFill>
                <a:cs typeface="Times New Roman" pitchFamily="18" charset="0"/>
              </a:rPr>
              <a:t>OS/2 (IBM);</a:t>
            </a:r>
          </a:p>
          <a:p>
            <a:r>
              <a:rPr lang="pt-BR" sz="3500" dirty="0" smtClean="0">
                <a:solidFill>
                  <a:srgbClr val="006699"/>
                </a:solidFill>
                <a:cs typeface="Times New Roman" pitchFamily="18" charset="0"/>
              </a:rPr>
              <a:t>Os </a:t>
            </a:r>
            <a:r>
              <a:rPr lang="pt-BR" sz="3500" dirty="0">
                <a:solidFill>
                  <a:srgbClr val="006699"/>
                </a:solidFill>
                <a:cs typeface="Times New Roman" pitchFamily="18" charset="0"/>
              </a:rPr>
              <a:t>mais populares são Windows e Linux.</a:t>
            </a:r>
          </a:p>
          <a:p>
            <a:endParaRPr lang="pt-BR" dirty="0"/>
          </a:p>
        </p:txBody>
      </p:sp>
    </p:spTree>
    <p:extLst>
      <p:ext uri="{BB962C8B-B14F-4D97-AF65-F5344CB8AC3E}">
        <p14:creationId xmlns:p14="http://schemas.microsoft.com/office/powerpoint/2010/main" val="238169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solidFill>
                  <a:srgbClr val="006699"/>
                </a:solidFill>
                <a:cs typeface="Times New Roman" pitchFamily="18" charset="0"/>
              </a:rPr>
              <a:t>Linha Escritório:</a:t>
            </a:r>
            <a:endParaRPr lang="pt-BR" dirty="0">
              <a:solidFill>
                <a:srgbClr val="006699"/>
              </a:solidFill>
              <a:cs typeface="Times New Roman" pitchFamily="18" charset="0"/>
            </a:endParaRPr>
          </a:p>
          <a:p>
            <a:pPr>
              <a:buFontTx/>
              <a:buChar char="-"/>
            </a:pPr>
            <a:r>
              <a:rPr lang="pt-BR" dirty="0" smtClean="0">
                <a:solidFill>
                  <a:srgbClr val="006699"/>
                </a:solidFill>
                <a:cs typeface="Times New Roman" pitchFamily="18" charset="0"/>
              </a:rPr>
              <a:t>Sistema </a:t>
            </a:r>
            <a:r>
              <a:rPr lang="pt-BR" dirty="0">
                <a:solidFill>
                  <a:srgbClr val="006699"/>
                </a:solidFill>
                <a:cs typeface="Times New Roman" pitchFamily="18" charset="0"/>
              </a:rPr>
              <a:t>Operacional, essencial;</a:t>
            </a:r>
          </a:p>
          <a:p>
            <a:pPr>
              <a:buFontTx/>
              <a:buChar char="-"/>
            </a:pPr>
            <a:r>
              <a:rPr lang="pt-BR" dirty="0">
                <a:solidFill>
                  <a:srgbClr val="006699"/>
                </a:solidFill>
                <a:cs typeface="Times New Roman" pitchFamily="18" charset="0"/>
              </a:rPr>
              <a:t>Editores de textos;</a:t>
            </a:r>
          </a:p>
          <a:p>
            <a:pPr>
              <a:buFontTx/>
              <a:buChar char="-"/>
            </a:pPr>
            <a:r>
              <a:rPr lang="pt-BR" dirty="0">
                <a:solidFill>
                  <a:srgbClr val="006699"/>
                </a:solidFill>
                <a:cs typeface="Times New Roman" pitchFamily="18" charset="0"/>
              </a:rPr>
              <a:t>Planilhas eletrônicas;</a:t>
            </a:r>
          </a:p>
          <a:p>
            <a:pPr>
              <a:buFontTx/>
              <a:buChar char="-"/>
            </a:pPr>
            <a:r>
              <a:rPr lang="pt-BR" dirty="0">
                <a:solidFill>
                  <a:srgbClr val="006699"/>
                </a:solidFill>
                <a:cs typeface="Times New Roman" pitchFamily="18" charset="0"/>
              </a:rPr>
              <a:t>Correio eletrônico;</a:t>
            </a:r>
          </a:p>
          <a:p>
            <a:pPr>
              <a:buFontTx/>
              <a:buChar char="-"/>
            </a:pPr>
            <a:r>
              <a:rPr lang="pt-BR" dirty="0">
                <a:solidFill>
                  <a:srgbClr val="006699"/>
                </a:solidFill>
                <a:cs typeface="Times New Roman" pitchFamily="18" charset="0"/>
              </a:rPr>
              <a:t>Pintura e desenho eletrônico;</a:t>
            </a:r>
          </a:p>
          <a:p>
            <a:pPr>
              <a:buFontTx/>
              <a:buChar char="-"/>
            </a:pPr>
            <a:r>
              <a:rPr lang="pt-BR" dirty="0">
                <a:solidFill>
                  <a:srgbClr val="006699"/>
                </a:solidFill>
                <a:cs typeface="Times New Roman" pitchFamily="18" charset="0"/>
              </a:rPr>
              <a:t>Calculadora;</a:t>
            </a:r>
          </a:p>
          <a:p>
            <a:pPr>
              <a:buFontTx/>
              <a:buChar char="-"/>
            </a:pPr>
            <a:r>
              <a:rPr lang="pt-BR" dirty="0">
                <a:solidFill>
                  <a:srgbClr val="006699"/>
                </a:solidFill>
                <a:cs typeface="Times New Roman" pitchFamily="18" charset="0"/>
              </a:rPr>
              <a:t>Navegador de Internet.</a:t>
            </a:r>
          </a:p>
          <a:p>
            <a:endParaRPr lang="pt-BR" dirty="0"/>
          </a:p>
        </p:txBody>
      </p:sp>
    </p:spTree>
    <p:extLst>
      <p:ext uri="{BB962C8B-B14F-4D97-AF65-F5344CB8AC3E}">
        <p14:creationId xmlns:p14="http://schemas.microsoft.com/office/powerpoint/2010/main" val="313429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347913"/>
            <a:ext cx="39433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27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57400" y="1538288"/>
            <a:ext cx="2255838" cy="396875"/>
          </a:xfrm>
          <a:prstGeom prst="rect">
            <a:avLst/>
          </a:prstGeom>
          <a:noFill/>
          <a:ln w="9525">
            <a:noFill/>
            <a:miter lim="800000"/>
            <a:headEnd/>
            <a:tailEnd/>
          </a:ln>
          <a:effectLst/>
        </p:spPr>
        <p:txBody>
          <a:bodyPr wrap="none">
            <a:spAutoFit/>
          </a:bodyPr>
          <a:lstStyle/>
          <a:p>
            <a:r>
              <a:rPr lang="pt-BR" sz="2000">
                <a:solidFill>
                  <a:schemeClr val="bg1"/>
                </a:solidFill>
              </a:rPr>
              <a:t>Noções de espaço!!!</a:t>
            </a:r>
          </a:p>
        </p:txBody>
      </p:sp>
      <p:sp>
        <p:nvSpPr>
          <p:cNvPr id="36867" name="Text Box 3"/>
          <p:cNvSpPr txBox="1">
            <a:spLocks noChangeArrowheads="1"/>
          </p:cNvSpPr>
          <p:nvPr/>
        </p:nvSpPr>
        <p:spPr bwMode="auto">
          <a:xfrm>
            <a:off x="152400" y="2565400"/>
            <a:ext cx="7010400" cy="464871"/>
          </a:xfrm>
          <a:prstGeom prst="rect">
            <a:avLst/>
          </a:prstGeom>
          <a:noFill/>
          <a:ln w="9525">
            <a:noFill/>
            <a:miter lim="800000"/>
            <a:headEnd/>
            <a:tailEnd/>
          </a:ln>
          <a:effectLst/>
        </p:spPr>
        <p:txBody>
          <a:bodyPr>
            <a:spAutoFit/>
          </a:bodyPr>
          <a:lstStyle/>
          <a:p>
            <a:pPr>
              <a:lnSpc>
                <a:spcPct val="150000"/>
              </a:lnSpc>
            </a:pPr>
            <a:r>
              <a:rPr lang="pt-BR" dirty="0" smtClean="0">
                <a:solidFill>
                  <a:srgbClr val="006699"/>
                </a:solidFill>
                <a:cs typeface="Times New Roman" pitchFamily="18" charset="0"/>
              </a:rPr>
              <a:t>.</a:t>
            </a:r>
            <a:endParaRPr lang="pt-BR" dirty="0">
              <a:solidFill>
                <a:srgbClr val="006699"/>
              </a:solidFill>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214282" y="0"/>
            <a:ext cx="1571636" cy="1645989"/>
          </a:xfrm>
          <a:prstGeom prst="rect">
            <a:avLst/>
          </a:prstGeom>
          <a:solidFill>
            <a:srgbClr val="FFFFFF"/>
          </a:solidFill>
          <a:ln w="9525">
            <a:noFill/>
            <a:miter lim="800000"/>
            <a:headEnd/>
            <a:tailEnd/>
          </a:ln>
        </p:spPr>
      </p:pic>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fontScale="92500" lnSpcReduction="10000"/>
          </a:bodyPr>
          <a:lstStyle/>
          <a:p>
            <a:pPr>
              <a:lnSpc>
                <a:spcPct val="150000"/>
              </a:lnSpc>
            </a:pPr>
            <a:r>
              <a:rPr lang="pt-BR" b="1" dirty="0" smtClean="0">
                <a:solidFill>
                  <a:srgbClr val="006699"/>
                </a:solidFill>
                <a:cs typeface="Times New Roman" pitchFamily="18" charset="0"/>
              </a:rPr>
              <a:t>Bit:</a:t>
            </a:r>
            <a:r>
              <a:rPr lang="pt-BR" dirty="0" smtClean="0">
                <a:solidFill>
                  <a:srgbClr val="006699"/>
                </a:solidFill>
                <a:cs typeface="Times New Roman" pitchFamily="18" charset="0"/>
              </a:rPr>
              <a:t> </a:t>
            </a:r>
            <a:r>
              <a:rPr lang="pt-BR" dirty="0">
                <a:solidFill>
                  <a:srgbClr val="006699"/>
                </a:solidFill>
                <a:cs typeface="Times New Roman" pitchFamily="18" charset="0"/>
              </a:rPr>
              <a:t>menor unidade, equivale a 0 ou 1;</a:t>
            </a:r>
          </a:p>
          <a:p>
            <a:pPr>
              <a:lnSpc>
                <a:spcPct val="150000"/>
              </a:lnSpc>
            </a:pPr>
            <a:r>
              <a:rPr lang="pt-BR" b="1" dirty="0">
                <a:solidFill>
                  <a:srgbClr val="006699"/>
                </a:solidFill>
                <a:cs typeface="Times New Roman" pitchFamily="18" charset="0"/>
              </a:rPr>
              <a:t>Byte:</a:t>
            </a:r>
            <a:r>
              <a:rPr lang="pt-BR" dirty="0">
                <a:solidFill>
                  <a:srgbClr val="006699"/>
                </a:solidFill>
                <a:cs typeface="Times New Roman" pitchFamily="18" charset="0"/>
              </a:rPr>
              <a:t> conjunto de 8 bits, formando um </a:t>
            </a:r>
            <a:r>
              <a:rPr lang="pt-BR" dirty="0" smtClean="0">
                <a:solidFill>
                  <a:srgbClr val="006699"/>
                </a:solidFill>
                <a:cs typeface="Times New Roman" pitchFamily="18" charset="0"/>
              </a:rPr>
              <a:t>caractere;</a:t>
            </a:r>
            <a:endParaRPr lang="pt-BR" dirty="0">
              <a:solidFill>
                <a:srgbClr val="006699"/>
              </a:solidFill>
              <a:cs typeface="Times New Roman" pitchFamily="18" charset="0"/>
            </a:endParaRPr>
          </a:p>
          <a:p>
            <a:pPr>
              <a:lnSpc>
                <a:spcPct val="150000"/>
              </a:lnSpc>
            </a:pPr>
            <a:r>
              <a:rPr lang="pt-BR" b="1" dirty="0" err="1">
                <a:solidFill>
                  <a:srgbClr val="006699"/>
                </a:solidFill>
                <a:cs typeface="Times New Roman" pitchFamily="18" charset="0"/>
              </a:rPr>
              <a:t>KiloByte</a:t>
            </a:r>
            <a:r>
              <a:rPr lang="pt-BR" b="1" dirty="0">
                <a:solidFill>
                  <a:srgbClr val="006699"/>
                </a:solidFill>
                <a:cs typeface="Times New Roman" pitchFamily="18" charset="0"/>
              </a:rPr>
              <a:t>:</a:t>
            </a:r>
            <a:r>
              <a:rPr lang="pt-BR" dirty="0">
                <a:solidFill>
                  <a:srgbClr val="006699"/>
                </a:solidFill>
                <a:cs typeface="Times New Roman" pitchFamily="18" charset="0"/>
              </a:rPr>
              <a:t> conjunto de 1024 bytes;</a:t>
            </a:r>
          </a:p>
          <a:p>
            <a:pPr>
              <a:lnSpc>
                <a:spcPct val="150000"/>
              </a:lnSpc>
            </a:pPr>
            <a:r>
              <a:rPr lang="pt-BR" b="1" dirty="0" err="1">
                <a:solidFill>
                  <a:srgbClr val="006699"/>
                </a:solidFill>
                <a:cs typeface="Times New Roman" pitchFamily="18" charset="0"/>
              </a:rPr>
              <a:t>MegaByte</a:t>
            </a:r>
            <a:r>
              <a:rPr lang="pt-BR" b="1" dirty="0">
                <a:solidFill>
                  <a:srgbClr val="006699"/>
                </a:solidFill>
                <a:cs typeface="Times New Roman" pitchFamily="18" charset="0"/>
              </a:rPr>
              <a:t>:</a:t>
            </a:r>
            <a:r>
              <a:rPr lang="pt-BR" dirty="0">
                <a:solidFill>
                  <a:srgbClr val="006699"/>
                </a:solidFill>
                <a:cs typeface="Times New Roman" pitchFamily="18" charset="0"/>
              </a:rPr>
              <a:t> conjunto de 1024 </a:t>
            </a:r>
            <a:r>
              <a:rPr lang="pt-BR" dirty="0" err="1">
                <a:solidFill>
                  <a:srgbClr val="006699"/>
                </a:solidFill>
                <a:cs typeface="Times New Roman" pitchFamily="18" charset="0"/>
              </a:rPr>
              <a:t>kilobytes</a:t>
            </a:r>
            <a:r>
              <a:rPr lang="pt-BR" dirty="0">
                <a:solidFill>
                  <a:srgbClr val="006699"/>
                </a:solidFill>
                <a:cs typeface="Times New Roman" pitchFamily="18" charset="0"/>
              </a:rPr>
              <a:t>;</a:t>
            </a:r>
          </a:p>
          <a:p>
            <a:pPr>
              <a:lnSpc>
                <a:spcPct val="150000"/>
              </a:lnSpc>
            </a:pPr>
            <a:r>
              <a:rPr lang="pt-BR" b="1" dirty="0">
                <a:solidFill>
                  <a:srgbClr val="006699"/>
                </a:solidFill>
                <a:cs typeface="Times New Roman" pitchFamily="18" charset="0"/>
              </a:rPr>
              <a:t>Gigabyte:</a:t>
            </a:r>
            <a:r>
              <a:rPr lang="pt-BR" dirty="0">
                <a:solidFill>
                  <a:srgbClr val="006699"/>
                </a:solidFill>
                <a:cs typeface="Times New Roman" pitchFamily="18" charset="0"/>
              </a:rPr>
              <a:t> conjunto de 1024 megabytes;</a:t>
            </a:r>
          </a:p>
          <a:p>
            <a:pPr>
              <a:lnSpc>
                <a:spcPct val="150000"/>
              </a:lnSpc>
            </a:pPr>
            <a:r>
              <a:rPr lang="pt-BR" b="1" dirty="0" err="1">
                <a:solidFill>
                  <a:srgbClr val="006699"/>
                </a:solidFill>
                <a:cs typeface="Times New Roman" pitchFamily="18" charset="0"/>
              </a:rPr>
              <a:t>TeraByte</a:t>
            </a:r>
            <a:r>
              <a:rPr lang="pt-BR" b="1" dirty="0">
                <a:solidFill>
                  <a:srgbClr val="006699"/>
                </a:solidFill>
                <a:cs typeface="Times New Roman" pitchFamily="18" charset="0"/>
              </a:rPr>
              <a:t>:</a:t>
            </a:r>
            <a:r>
              <a:rPr lang="pt-BR" dirty="0">
                <a:solidFill>
                  <a:srgbClr val="006699"/>
                </a:solidFill>
                <a:cs typeface="Times New Roman" pitchFamily="18" charset="0"/>
              </a:rPr>
              <a:t> conjunto de 1024 gigabytes</a:t>
            </a:r>
            <a:endParaRPr lang="pt-BR" dirty="0"/>
          </a:p>
        </p:txBody>
      </p:sp>
    </p:spTree>
    <p:extLst>
      <p:ext uri="{BB962C8B-B14F-4D97-AF65-F5344CB8AC3E}">
        <p14:creationId xmlns:p14="http://schemas.microsoft.com/office/powerpoint/2010/main" val="237617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466975" y="1538288"/>
            <a:ext cx="1500188" cy="396875"/>
          </a:xfrm>
          <a:prstGeom prst="rect">
            <a:avLst/>
          </a:prstGeom>
          <a:noFill/>
          <a:ln w="9525">
            <a:noFill/>
            <a:miter lim="800000"/>
            <a:headEnd/>
            <a:tailEnd/>
          </a:ln>
          <a:effectLst/>
        </p:spPr>
        <p:txBody>
          <a:bodyPr wrap="none">
            <a:spAutoFit/>
          </a:bodyPr>
          <a:lstStyle/>
          <a:p>
            <a:r>
              <a:rPr lang="pt-BR" sz="2000">
                <a:solidFill>
                  <a:schemeClr val="bg1"/>
                </a:solidFill>
              </a:rPr>
              <a:t>Placa Mãe!!!</a:t>
            </a:r>
          </a:p>
        </p:txBody>
      </p:sp>
      <p:pic>
        <p:nvPicPr>
          <p:cNvPr id="43012" name="Picture 4"/>
          <p:cNvPicPr>
            <a:picLocks noChangeAspect="1" noChangeArrowheads="1"/>
          </p:cNvPicPr>
          <p:nvPr/>
        </p:nvPicPr>
        <p:blipFill>
          <a:blip r:embed="rId2"/>
          <a:srcRect/>
          <a:stretch>
            <a:fillRect/>
          </a:stretch>
        </p:blipFill>
        <p:spPr bwMode="auto">
          <a:xfrm>
            <a:off x="1187624" y="1277716"/>
            <a:ext cx="6923112" cy="5344469"/>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Placa mãe</a:t>
            </a:r>
            <a:endParaRPr lang="pt-BR"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326802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vert="horz" lIns="91440" tIns="45720" rIns="91440" bIns="45720" rtlCol="0" anchor="ctr">
            <a:normAutofit/>
          </a:bodyPr>
          <a:lstStyle/>
          <a:p>
            <a:r>
              <a:rPr lang="pt-BR" dirty="0"/>
              <a:t>História</a:t>
            </a:r>
            <a:r>
              <a:rPr lang="en-US" dirty="0"/>
              <a:t> dos </a:t>
            </a:r>
            <a:r>
              <a:rPr lang="en-US" dirty="0" err="1" smtClean="0"/>
              <a:t>Computadores</a:t>
            </a:r>
            <a:endParaRPr lang="en-US" dirty="0"/>
          </a:p>
        </p:txBody>
      </p:sp>
      <p:sp>
        <p:nvSpPr>
          <p:cNvPr id="2" name="Espaço Reservado para Conteúdo 1"/>
          <p:cNvSpPr>
            <a:spLocks noGrp="1"/>
          </p:cNvSpPr>
          <p:nvPr>
            <p:ph idx="1"/>
          </p:nvPr>
        </p:nvSpPr>
        <p:spPr/>
        <p:txBody>
          <a:bodyPr>
            <a:normAutofit lnSpcReduction="10000"/>
          </a:bodyPr>
          <a:lstStyle/>
          <a:p>
            <a:pPr algn="just"/>
            <a:r>
              <a:rPr lang="pt-BR" dirty="0"/>
              <a:t>Antigamente os computadores eram grandes e difíceis de </a:t>
            </a:r>
            <a:r>
              <a:rPr lang="pt-BR" dirty="0" smtClean="0"/>
              <a:t>usar; </a:t>
            </a:r>
          </a:p>
          <a:p>
            <a:pPr algn="just"/>
            <a:r>
              <a:rPr lang="pt-BR" dirty="0" smtClean="0"/>
              <a:t>Eram </a:t>
            </a:r>
            <a:r>
              <a:rPr lang="pt-BR" dirty="0"/>
              <a:t>usados principalmente para fazer cálculos, ou seja, </a:t>
            </a:r>
            <a:r>
              <a:rPr lang="pt-BR" i="1" dirty="0"/>
              <a:t>computar</a:t>
            </a:r>
            <a:r>
              <a:rPr lang="pt-BR" dirty="0"/>
              <a:t>, por isso eram chamados de </a:t>
            </a:r>
            <a:r>
              <a:rPr lang="pt-BR" dirty="0" smtClean="0"/>
              <a:t>computadores; </a:t>
            </a:r>
          </a:p>
          <a:p>
            <a:pPr algn="just"/>
            <a:r>
              <a:rPr lang="pt-BR" dirty="0" smtClean="0"/>
              <a:t>Atualmente faz </a:t>
            </a:r>
            <a:r>
              <a:rPr lang="pt-BR" dirty="0"/>
              <a:t>cálculos, </a:t>
            </a:r>
            <a:r>
              <a:rPr lang="pt-BR" dirty="0" smtClean="0"/>
              <a:t>toca música</a:t>
            </a:r>
            <a:r>
              <a:rPr lang="pt-BR" dirty="0"/>
              <a:t>, </a:t>
            </a:r>
            <a:r>
              <a:rPr lang="pt-BR" dirty="0" smtClean="0"/>
              <a:t>vídeos enviar </a:t>
            </a:r>
            <a:r>
              <a:rPr lang="pt-BR" dirty="0"/>
              <a:t>e receber mensagens, escrever textos, etc.  </a:t>
            </a:r>
            <a:endParaRPr lang="pt-BR" dirty="0" smtClean="0"/>
          </a:p>
          <a:p>
            <a:pPr algn="just"/>
            <a:r>
              <a:rPr lang="pt-BR" dirty="0" smtClean="0"/>
              <a:t>Uso Militar e Acadêmico</a:t>
            </a:r>
            <a:endParaRPr lang="pt-BR" dirty="0"/>
          </a:p>
          <a:p>
            <a:endParaRPr lang="pt-BR" dirty="0"/>
          </a:p>
        </p:txBody>
      </p:sp>
      <p:sp>
        <p:nvSpPr>
          <p:cNvPr id="489477" name="Text Box 5"/>
          <p:cNvSpPr txBox="1">
            <a:spLocks noChangeArrowheads="1"/>
          </p:cNvSpPr>
          <p:nvPr/>
        </p:nvSpPr>
        <p:spPr bwMode="auto">
          <a:xfrm>
            <a:off x="8077200" y="6477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fld id="{680585E5-1E63-49A5-8A4F-D092D8BBDF84}" type="slidenum">
              <a:rPr lang="pt-BR"/>
              <a:pPr algn="r"/>
              <a:t>2</a:t>
            </a:fld>
            <a:endParaRPr lang="pt-BR"/>
          </a:p>
        </p:txBody>
      </p:sp>
    </p:spTree>
    <p:extLst>
      <p:ext uri="{BB962C8B-B14F-4D97-AF65-F5344CB8AC3E}">
        <p14:creationId xmlns:p14="http://schemas.microsoft.com/office/powerpoint/2010/main" val="51852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dirty="0"/>
              <a:t>Identificação da Placa Mãe</a:t>
            </a:r>
            <a:endParaRPr lang="pt-BR" dirty="0"/>
          </a:p>
        </p:txBody>
      </p:sp>
      <p:pic>
        <p:nvPicPr>
          <p:cNvPr id="4" name="Espaço Reservado para Conteúdo 3" descr="http://www.rhcinformatica.com.br/product_images/h/613/2840_2__14543_zoo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5356169" cy="4525963"/>
          </a:xfrm>
          <a:prstGeom prst="rect">
            <a:avLst/>
          </a:prstGeom>
          <a:noFill/>
          <a:ln>
            <a:noFill/>
          </a:ln>
        </p:spPr>
      </p:pic>
      <p:sp>
        <p:nvSpPr>
          <p:cNvPr id="5" name="CaixaDeTexto 4"/>
          <p:cNvSpPr txBox="1"/>
          <p:nvPr/>
        </p:nvSpPr>
        <p:spPr>
          <a:xfrm>
            <a:off x="6372200" y="2979283"/>
            <a:ext cx="2770310" cy="646331"/>
          </a:xfrm>
          <a:prstGeom prst="rect">
            <a:avLst/>
          </a:prstGeom>
          <a:noFill/>
        </p:spPr>
        <p:txBody>
          <a:bodyPr wrap="none" rtlCol="0">
            <a:spAutoFit/>
          </a:bodyPr>
          <a:lstStyle/>
          <a:p>
            <a:pPr marL="285750" indent="-285750">
              <a:buFont typeface="Arial" pitchFamily="34" charset="0"/>
              <a:buChar char="•"/>
            </a:pPr>
            <a:r>
              <a:rPr lang="pt-BR" dirty="0" smtClean="0"/>
              <a:t>Fabricante: </a:t>
            </a:r>
            <a:r>
              <a:rPr lang="pt-PT" dirty="0" smtClean="0"/>
              <a:t>GIGABYTE</a:t>
            </a:r>
          </a:p>
          <a:p>
            <a:pPr marL="285750" indent="-285750">
              <a:buFont typeface="Arial" pitchFamily="34" charset="0"/>
              <a:buChar char="•"/>
            </a:pPr>
            <a:r>
              <a:rPr lang="pt-PT" dirty="0" smtClean="0"/>
              <a:t>Modelo: GA-G41MT-S2P</a:t>
            </a:r>
            <a:endParaRPr lang="pt-BR" dirty="0"/>
          </a:p>
        </p:txBody>
      </p:sp>
    </p:spTree>
    <p:extLst>
      <p:ext uri="{BB962C8B-B14F-4D97-AF65-F5344CB8AC3E}">
        <p14:creationId xmlns:p14="http://schemas.microsoft.com/office/powerpoint/2010/main" val="109602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Painel traseira da placa mãe</a:t>
            </a:r>
            <a:endParaRPr lang="pt-BR" sz="3200" dirty="0"/>
          </a:p>
        </p:txBody>
      </p:sp>
      <p:sp>
        <p:nvSpPr>
          <p:cNvPr id="3" name="Espaço Reservado para Conteúdo 2"/>
          <p:cNvSpPr>
            <a:spLocks noGrp="1"/>
          </p:cNvSpPr>
          <p:nvPr>
            <p:ph idx="1"/>
          </p:nvPr>
        </p:nvSpPr>
        <p:spPr/>
        <p:txBody>
          <a:bodyPr/>
          <a:lstStyle/>
          <a:p>
            <a:r>
              <a:rPr lang="pt-BR" dirty="0"/>
              <a:t>Conectores </a:t>
            </a:r>
            <a:r>
              <a:rPr lang="pt-BR" dirty="0" smtClean="0"/>
              <a:t>Painel Traseiro</a:t>
            </a:r>
          </a:p>
          <a:p>
            <a:endParaRPr lang="pt-BR" dirty="0"/>
          </a:p>
        </p:txBody>
      </p:sp>
      <p:pic>
        <p:nvPicPr>
          <p:cNvPr id="4" name="Imagem 3" descr="http://www.gigabyte.pt/products/upload/products/2252/1600.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649277"/>
            <a:ext cx="4762500" cy="1400175"/>
          </a:xfrm>
          <a:prstGeom prst="rect">
            <a:avLst/>
          </a:prstGeom>
          <a:noFill/>
          <a:ln>
            <a:noFill/>
          </a:ln>
        </p:spPr>
      </p:pic>
      <p:sp>
        <p:nvSpPr>
          <p:cNvPr id="7" name="Retângulo 6"/>
          <p:cNvSpPr/>
          <p:nvPr/>
        </p:nvSpPr>
        <p:spPr>
          <a:xfrm>
            <a:off x="115648" y="4205833"/>
            <a:ext cx="29523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1 porta PS/2 para teclado</a:t>
            </a:r>
            <a:endParaRPr lang="pt-BR" dirty="0"/>
          </a:p>
        </p:txBody>
      </p:sp>
      <p:sp>
        <p:nvSpPr>
          <p:cNvPr id="8" name="Retângulo 7"/>
          <p:cNvSpPr/>
          <p:nvPr/>
        </p:nvSpPr>
        <p:spPr>
          <a:xfrm>
            <a:off x="117988" y="2649277"/>
            <a:ext cx="29523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1 porta PS/2 para mouse</a:t>
            </a:r>
          </a:p>
        </p:txBody>
      </p:sp>
      <p:sp>
        <p:nvSpPr>
          <p:cNvPr id="9" name="Retângulo 8"/>
          <p:cNvSpPr/>
          <p:nvPr/>
        </p:nvSpPr>
        <p:spPr>
          <a:xfrm>
            <a:off x="117988" y="5590980"/>
            <a:ext cx="21602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porta </a:t>
            </a:r>
            <a:r>
              <a:rPr lang="pt-BR" dirty="0" smtClean="0"/>
              <a:t>serial</a:t>
            </a:r>
            <a:endParaRPr lang="pt-BR" dirty="0"/>
          </a:p>
        </p:txBody>
      </p:sp>
      <p:sp>
        <p:nvSpPr>
          <p:cNvPr id="11" name="Retângulo 10"/>
          <p:cNvSpPr/>
          <p:nvPr/>
        </p:nvSpPr>
        <p:spPr>
          <a:xfrm>
            <a:off x="5004048" y="5457589"/>
            <a:ext cx="29523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4 portas USB 2.0/1.1</a:t>
            </a:r>
            <a:endParaRPr lang="pt-BR" dirty="0"/>
          </a:p>
        </p:txBody>
      </p:sp>
      <p:cxnSp>
        <p:nvCxnSpPr>
          <p:cNvPr id="13" name="Conector angulado 12"/>
          <p:cNvCxnSpPr>
            <a:stCxn id="8" idx="2"/>
          </p:cNvCxnSpPr>
          <p:nvPr/>
        </p:nvCxnSpPr>
        <p:spPr>
          <a:xfrm rot="16200000" flipH="1">
            <a:off x="1736862" y="2866607"/>
            <a:ext cx="297169" cy="5825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angulado 21"/>
          <p:cNvCxnSpPr>
            <a:stCxn id="7" idx="0"/>
          </p:cNvCxnSpPr>
          <p:nvPr/>
        </p:nvCxnSpPr>
        <p:spPr>
          <a:xfrm rot="5400000" flipH="1" flipV="1">
            <a:off x="1682062" y="3711155"/>
            <a:ext cx="404428" cy="58492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a:xfrm flipV="1">
            <a:off x="5076056" y="4089437"/>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flipV="1">
            <a:off x="5724128" y="4089437"/>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o explicativo em seta para a esquerda 34"/>
          <p:cNvSpPr/>
          <p:nvPr/>
        </p:nvSpPr>
        <p:spPr>
          <a:xfrm>
            <a:off x="6588224" y="2865301"/>
            <a:ext cx="2304256" cy="1184151"/>
          </a:xfrm>
          <a:prstGeom prst="leftArrowCallout">
            <a:avLst>
              <a:gd name="adj1" fmla="val 25000"/>
              <a:gd name="adj2" fmla="val 25000"/>
              <a:gd name="adj3" fmla="val 25000"/>
              <a:gd name="adj4" fmla="val 83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3 </a:t>
            </a:r>
            <a:r>
              <a:rPr lang="en-US" dirty="0" err="1"/>
              <a:t>entradas</a:t>
            </a:r>
            <a:r>
              <a:rPr lang="en-US" dirty="0"/>
              <a:t> de </a:t>
            </a:r>
            <a:r>
              <a:rPr lang="en-US" dirty="0" err="1"/>
              <a:t>áudio</a:t>
            </a:r>
            <a:r>
              <a:rPr lang="en-US" dirty="0"/>
              <a:t> (Line In/Line Out/</a:t>
            </a:r>
            <a:r>
              <a:rPr lang="en-US" dirty="0" err="1"/>
              <a:t>Microfone</a:t>
            </a:r>
            <a:r>
              <a:rPr lang="en-US" dirty="0"/>
              <a:t>)</a:t>
            </a:r>
            <a:endParaRPr lang="pt-BR" dirty="0"/>
          </a:p>
          <a:p>
            <a:pPr algn="ctr"/>
            <a:endParaRPr lang="pt-BR" dirty="0"/>
          </a:p>
        </p:txBody>
      </p:sp>
      <p:sp>
        <p:nvSpPr>
          <p:cNvPr id="36" name="Retângulo 35"/>
          <p:cNvSpPr/>
          <p:nvPr/>
        </p:nvSpPr>
        <p:spPr>
          <a:xfrm>
            <a:off x="5423043" y="2060848"/>
            <a:ext cx="21602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porta RJ-45</a:t>
            </a:r>
          </a:p>
        </p:txBody>
      </p:sp>
      <p:sp>
        <p:nvSpPr>
          <p:cNvPr id="37" name="Seta em curva para a direita 36"/>
          <p:cNvSpPr/>
          <p:nvPr/>
        </p:nvSpPr>
        <p:spPr>
          <a:xfrm>
            <a:off x="4691523" y="214522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56" name="Conector angulado 55"/>
          <p:cNvCxnSpPr/>
          <p:nvPr/>
        </p:nvCxnSpPr>
        <p:spPr>
          <a:xfrm rot="5400000" flipH="1" flipV="1">
            <a:off x="1955534" y="4270659"/>
            <a:ext cx="1541528" cy="1099115"/>
          </a:xfrm>
          <a:prstGeom prst="bentConnector3">
            <a:avLst>
              <a:gd name="adj1" fmla="val 1405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tângulo 58"/>
          <p:cNvSpPr/>
          <p:nvPr/>
        </p:nvSpPr>
        <p:spPr>
          <a:xfrm>
            <a:off x="2771800" y="5877272"/>
            <a:ext cx="21602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porta </a:t>
            </a:r>
            <a:r>
              <a:rPr lang="pt-BR" dirty="0" smtClean="0"/>
              <a:t>D-Sub</a:t>
            </a:r>
          </a:p>
        </p:txBody>
      </p:sp>
      <p:cxnSp>
        <p:nvCxnSpPr>
          <p:cNvPr id="61" name="Conector de seta reta 60"/>
          <p:cNvCxnSpPr>
            <a:endCxn id="4" idx="2"/>
          </p:cNvCxnSpPr>
          <p:nvPr/>
        </p:nvCxnSpPr>
        <p:spPr>
          <a:xfrm flipV="1">
            <a:off x="4360962" y="4049452"/>
            <a:ext cx="0" cy="1768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817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116138" y="1538288"/>
            <a:ext cx="2532062" cy="396875"/>
          </a:xfrm>
          <a:prstGeom prst="rect">
            <a:avLst/>
          </a:prstGeom>
          <a:noFill/>
          <a:ln w="9525">
            <a:noFill/>
            <a:miter lim="800000"/>
            <a:headEnd/>
            <a:tailEnd/>
          </a:ln>
          <a:effectLst/>
        </p:spPr>
        <p:txBody>
          <a:bodyPr wrap="none">
            <a:spAutoFit/>
          </a:bodyPr>
          <a:lstStyle/>
          <a:p>
            <a:r>
              <a:rPr lang="pt-BR" sz="2000" dirty="0">
                <a:solidFill>
                  <a:schemeClr val="bg1"/>
                </a:solidFill>
              </a:rPr>
              <a:t>HD ou Disco Rígido!!!</a:t>
            </a:r>
          </a:p>
        </p:txBody>
      </p:sp>
      <p:pic>
        <p:nvPicPr>
          <p:cNvPr id="44036" name="Picture 4"/>
          <p:cNvPicPr>
            <a:picLocks noChangeAspect="1" noChangeArrowheads="1"/>
          </p:cNvPicPr>
          <p:nvPr/>
        </p:nvPicPr>
        <p:blipFill>
          <a:blip r:embed="rId2"/>
          <a:srcRect/>
          <a:stretch>
            <a:fillRect/>
          </a:stretch>
        </p:blipFill>
        <p:spPr bwMode="auto">
          <a:xfrm>
            <a:off x="152400" y="2209800"/>
            <a:ext cx="4648200" cy="4203700"/>
          </a:xfrm>
          <a:prstGeom prst="rect">
            <a:avLst/>
          </a:prstGeom>
          <a:noFill/>
          <a:ln w="9525">
            <a:noFill/>
            <a:miter lim="800000"/>
            <a:headEnd/>
            <a:tailEnd/>
          </a:ln>
          <a:effectLst/>
        </p:spPr>
      </p:pic>
      <p:pic>
        <p:nvPicPr>
          <p:cNvPr id="44038" name="Picture 6"/>
          <p:cNvPicPr>
            <a:picLocks noChangeAspect="1" noChangeArrowheads="1"/>
          </p:cNvPicPr>
          <p:nvPr/>
        </p:nvPicPr>
        <p:blipFill>
          <a:blip r:embed="rId3"/>
          <a:srcRect/>
          <a:stretch>
            <a:fillRect/>
          </a:stretch>
        </p:blipFill>
        <p:spPr bwMode="auto">
          <a:xfrm>
            <a:off x="5257800" y="2667000"/>
            <a:ext cx="3124200" cy="3124200"/>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HD</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2279969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182813" y="1538288"/>
            <a:ext cx="2008187" cy="396875"/>
          </a:xfrm>
          <a:prstGeom prst="rect">
            <a:avLst/>
          </a:prstGeom>
          <a:noFill/>
          <a:ln w="9525">
            <a:noFill/>
            <a:miter lim="800000"/>
            <a:headEnd/>
            <a:tailEnd/>
          </a:ln>
          <a:effectLst/>
        </p:spPr>
        <p:txBody>
          <a:bodyPr wrap="none">
            <a:spAutoFit/>
          </a:bodyPr>
          <a:lstStyle/>
          <a:p>
            <a:r>
              <a:rPr lang="pt-BR" sz="2000">
                <a:solidFill>
                  <a:schemeClr val="bg1"/>
                </a:solidFill>
              </a:rPr>
              <a:t>Memória RAM!!!</a:t>
            </a:r>
          </a:p>
        </p:txBody>
      </p:sp>
      <p:pic>
        <p:nvPicPr>
          <p:cNvPr id="47107" name="Picture 3"/>
          <p:cNvPicPr>
            <a:picLocks noChangeAspect="1" noChangeArrowheads="1"/>
          </p:cNvPicPr>
          <p:nvPr/>
        </p:nvPicPr>
        <p:blipFill>
          <a:blip r:embed="rId2"/>
          <a:srcRect/>
          <a:stretch>
            <a:fillRect/>
          </a:stretch>
        </p:blipFill>
        <p:spPr bwMode="auto">
          <a:xfrm>
            <a:off x="304800" y="2209800"/>
            <a:ext cx="6172200" cy="4459288"/>
          </a:xfrm>
          <a:prstGeom prst="rect">
            <a:avLst/>
          </a:prstGeom>
          <a:noFill/>
          <a:ln w="9525">
            <a:noFill/>
            <a:miter lim="800000"/>
            <a:headEnd/>
            <a:tailEnd/>
          </a:ln>
          <a:effectLst/>
        </p:spPr>
      </p:pic>
      <p:sp>
        <p:nvSpPr>
          <p:cNvPr id="47108" name="Rectangle 4"/>
          <p:cNvSpPr>
            <a:spLocks noChangeArrowheads="1"/>
          </p:cNvSpPr>
          <p:nvPr/>
        </p:nvSpPr>
        <p:spPr bwMode="auto">
          <a:xfrm>
            <a:off x="457200" y="5943600"/>
            <a:ext cx="1905000" cy="457200"/>
          </a:xfrm>
          <a:prstGeom prst="rect">
            <a:avLst/>
          </a:prstGeom>
          <a:solidFill>
            <a:schemeClr val="bg1"/>
          </a:solidFill>
          <a:ln w="9525">
            <a:noFill/>
            <a:miter lim="800000"/>
            <a:headEnd/>
            <a:tailEnd/>
          </a:ln>
          <a:effectLst/>
        </p:spPr>
        <p:txBody>
          <a:bodyPr wrap="none" anchor="ctr"/>
          <a:lstStyle/>
          <a:p>
            <a:endParaRPr lang="pt-BR"/>
          </a:p>
        </p:txBody>
      </p:sp>
      <p:sp>
        <p:nvSpPr>
          <p:cNvPr id="2" name="Título 1"/>
          <p:cNvSpPr>
            <a:spLocks noGrp="1"/>
          </p:cNvSpPr>
          <p:nvPr>
            <p:ph type="title"/>
          </p:nvPr>
        </p:nvSpPr>
        <p:spPr/>
        <p:txBody>
          <a:bodyPr/>
          <a:lstStyle/>
          <a:p>
            <a:r>
              <a:rPr lang="pt-BR" dirty="0" smtClean="0"/>
              <a:t>Memória RAM</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4273529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182813" y="1538288"/>
            <a:ext cx="2538412" cy="396875"/>
          </a:xfrm>
          <a:prstGeom prst="rect">
            <a:avLst/>
          </a:prstGeom>
          <a:noFill/>
          <a:ln w="9525">
            <a:noFill/>
            <a:miter lim="800000"/>
            <a:headEnd/>
            <a:tailEnd/>
          </a:ln>
          <a:effectLst/>
        </p:spPr>
        <p:txBody>
          <a:bodyPr wrap="none">
            <a:spAutoFit/>
          </a:bodyPr>
          <a:lstStyle/>
          <a:p>
            <a:r>
              <a:rPr lang="pt-BR" sz="2000">
                <a:solidFill>
                  <a:schemeClr val="bg1"/>
                </a:solidFill>
              </a:rPr>
              <a:t>CPU ou Processador!!!</a:t>
            </a:r>
          </a:p>
        </p:txBody>
      </p:sp>
      <p:pic>
        <p:nvPicPr>
          <p:cNvPr id="48131" name="Picture 3"/>
          <p:cNvPicPr>
            <a:picLocks noChangeAspect="1" noChangeArrowheads="1"/>
          </p:cNvPicPr>
          <p:nvPr/>
        </p:nvPicPr>
        <p:blipFill>
          <a:blip r:embed="rId2"/>
          <a:srcRect/>
          <a:stretch>
            <a:fillRect/>
          </a:stretch>
        </p:blipFill>
        <p:spPr bwMode="auto">
          <a:xfrm>
            <a:off x="1043608" y="2161383"/>
            <a:ext cx="2932370" cy="2203721"/>
          </a:xfrm>
          <a:prstGeom prst="rect">
            <a:avLst/>
          </a:prstGeom>
          <a:noFill/>
          <a:ln w="9525">
            <a:noFill/>
            <a:miter lim="800000"/>
            <a:headEnd/>
            <a:tailEnd/>
          </a:ln>
          <a:effectLst/>
        </p:spPr>
      </p:pic>
      <p:pic>
        <p:nvPicPr>
          <p:cNvPr id="48132" name="Picture 4"/>
          <p:cNvPicPr>
            <a:picLocks noChangeAspect="1" noChangeArrowheads="1"/>
          </p:cNvPicPr>
          <p:nvPr/>
        </p:nvPicPr>
        <p:blipFill>
          <a:blip r:embed="rId3"/>
          <a:srcRect/>
          <a:stretch>
            <a:fillRect/>
          </a:stretch>
        </p:blipFill>
        <p:spPr bwMode="auto">
          <a:xfrm>
            <a:off x="6037909" y="1252097"/>
            <a:ext cx="2602810" cy="2379712"/>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Processadores</a:t>
            </a:r>
            <a:endParaRPr lang="pt-BR" dirty="0"/>
          </a:p>
        </p:txBody>
      </p:sp>
      <p:pic>
        <p:nvPicPr>
          <p:cNvPr id="8"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4645" y="3631809"/>
            <a:ext cx="288032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75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92363" y="1538288"/>
            <a:ext cx="1874837" cy="396875"/>
          </a:xfrm>
          <a:prstGeom prst="rect">
            <a:avLst/>
          </a:prstGeom>
          <a:noFill/>
          <a:ln w="9525">
            <a:noFill/>
            <a:miter lim="800000"/>
            <a:headEnd/>
            <a:tailEnd/>
          </a:ln>
          <a:effectLst/>
        </p:spPr>
        <p:txBody>
          <a:bodyPr wrap="none">
            <a:spAutoFit/>
          </a:bodyPr>
          <a:lstStyle/>
          <a:p>
            <a:r>
              <a:rPr lang="pt-BR" sz="2000">
                <a:solidFill>
                  <a:schemeClr val="bg1"/>
                </a:solidFill>
              </a:rPr>
              <a:t>Placa de Rede!!!</a:t>
            </a:r>
          </a:p>
        </p:txBody>
      </p:sp>
      <p:pic>
        <p:nvPicPr>
          <p:cNvPr id="49155" name="Picture 3"/>
          <p:cNvPicPr>
            <a:picLocks noChangeAspect="1" noChangeArrowheads="1"/>
          </p:cNvPicPr>
          <p:nvPr/>
        </p:nvPicPr>
        <p:blipFill>
          <a:blip r:embed="rId2"/>
          <a:srcRect/>
          <a:stretch>
            <a:fillRect/>
          </a:stretch>
        </p:blipFill>
        <p:spPr bwMode="auto">
          <a:xfrm>
            <a:off x="1165810" y="2775881"/>
            <a:ext cx="2967037" cy="2967037"/>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a:srcRect/>
          <a:stretch>
            <a:fillRect/>
          </a:stretch>
        </p:blipFill>
        <p:spPr bwMode="auto">
          <a:xfrm>
            <a:off x="3923929" y="1591406"/>
            <a:ext cx="3386238" cy="2197634"/>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Placas de Expansão</a:t>
            </a:r>
            <a:endParaRPr lang="pt-BR" dirty="0"/>
          </a:p>
        </p:txBody>
      </p:sp>
      <p:pic>
        <p:nvPicPr>
          <p:cNvPr id="8" name="Picture 4"/>
          <p:cNvPicPr>
            <a:picLocks noChangeAspect="1" noChangeArrowheads="1"/>
          </p:cNvPicPr>
          <p:nvPr/>
        </p:nvPicPr>
        <p:blipFill>
          <a:blip r:embed="rId4"/>
          <a:srcRect/>
          <a:stretch>
            <a:fillRect/>
          </a:stretch>
        </p:blipFill>
        <p:spPr bwMode="auto">
          <a:xfrm>
            <a:off x="4167336" y="3789040"/>
            <a:ext cx="3068960" cy="3068960"/>
          </a:xfrm>
          <a:prstGeom prst="rect">
            <a:avLst/>
          </a:prstGeom>
          <a:noFill/>
          <a:ln w="9525">
            <a:noFill/>
            <a:miter lim="800000"/>
            <a:headEnd/>
            <a:tailEnd/>
          </a:ln>
          <a:effectLst/>
        </p:spPr>
      </p:pic>
    </p:spTree>
    <p:extLst>
      <p:ext uri="{BB962C8B-B14F-4D97-AF65-F5344CB8AC3E}">
        <p14:creationId xmlns:p14="http://schemas.microsoft.com/office/powerpoint/2010/main" val="388478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828800" y="1538288"/>
            <a:ext cx="3344863" cy="396875"/>
          </a:xfrm>
          <a:prstGeom prst="rect">
            <a:avLst/>
          </a:prstGeom>
          <a:noFill/>
          <a:ln w="9525">
            <a:noFill/>
            <a:miter lim="800000"/>
            <a:headEnd/>
            <a:tailEnd/>
          </a:ln>
          <a:effectLst/>
        </p:spPr>
        <p:txBody>
          <a:bodyPr wrap="none">
            <a:spAutoFit/>
          </a:bodyPr>
          <a:lstStyle/>
          <a:p>
            <a:r>
              <a:rPr lang="pt-BR" sz="2000">
                <a:solidFill>
                  <a:schemeClr val="bg1"/>
                </a:solidFill>
              </a:rPr>
              <a:t>Pen-drive ou Memória Flash!!!</a:t>
            </a:r>
          </a:p>
        </p:txBody>
      </p:sp>
      <p:pic>
        <p:nvPicPr>
          <p:cNvPr id="50179" name="Picture 3"/>
          <p:cNvPicPr>
            <a:picLocks noChangeAspect="1" noChangeArrowheads="1"/>
          </p:cNvPicPr>
          <p:nvPr/>
        </p:nvPicPr>
        <p:blipFill>
          <a:blip r:embed="rId2"/>
          <a:srcRect/>
          <a:stretch>
            <a:fillRect/>
          </a:stretch>
        </p:blipFill>
        <p:spPr bwMode="auto">
          <a:xfrm>
            <a:off x="76200" y="2057400"/>
            <a:ext cx="3333750" cy="3333750"/>
          </a:xfrm>
          <a:prstGeom prst="rect">
            <a:avLst/>
          </a:prstGeom>
          <a:noFill/>
          <a:ln w="9525">
            <a:noFill/>
            <a:miter lim="800000"/>
            <a:headEnd/>
            <a:tailEnd/>
          </a:ln>
          <a:effectLst/>
        </p:spPr>
      </p:pic>
      <p:pic>
        <p:nvPicPr>
          <p:cNvPr id="50180" name="Picture 4"/>
          <p:cNvPicPr>
            <a:picLocks noChangeAspect="1" noChangeArrowheads="1"/>
          </p:cNvPicPr>
          <p:nvPr/>
        </p:nvPicPr>
        <p:blipFill>
          <a:blip r:embed="rId3"/>
          <a:srcRect/>
          <a:stretch>
            <a:fillRect/>
          </a:stretch>
        </p:blipFill>
        <p:spPr bwMode="auto">
          <a:xfrm>
            <a:off x="3400425" y="2057400"/>
            <a:ext cx="2857500" cy="2657475"/>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6248400" y="2114550"/>
            <a:ext cx="2857500" cy="2857500"/>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Memórias portáteis</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920915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Periféricos</a:t>
            </a:r>
            <a:endParaRPr lang="pt-BR" dirty="0"/>
          </a:p>
        </p:txBody>
      </p:sp>
      <p:sp>
        <p:nvSpPr>
          <p:cNvPr id="3" name="Espaço Reservado para Conteúdo 2"/>
          <p:cNvSpPr>
            <a:spLocks noGrp="1"/>
          </p:cNvSpPr>
          <p:nvPr>
            <p:ph idx="1"/>
          </p:nvPr>
        </p:nvSpPr>
        <p:spPr/>
        <p:txBody>
          <a:bodyPr/>
          <a:lstStyle/>
          <a:p>
            <a:endParaRPr lang="pt-BR" dirty="0"/>
          </a:p>
        </p:txBody>
      </p:sp>
      <p:pic>
        <p:nvPicPr>
          <p:cNvPr id="4" name="Picture 2" descr="http://www.miranda.com.br/_resources/files/_modules/product/product_6369_201301301051336e9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029642"/>
            <a:ext cx="2065412" cy="2065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iranda.com.br/_resources/files/_modules/product/product_7303_201207171620064e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460" y="1639579"/>
            <a:ext cx="1849388" cy="1849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iranda.com.br/_resources/files/_modules/product/product_5348_2011100913550298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042" y="1651620"/>
            <a:ext cx="3072214" cy="3072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iranda.com.br/_resources/files/_modules/product/product_3847_20101224122239b6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50912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463" y="3548938"/>
            <a:ext cx="2805385" cy="280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1669812"/>
            <a:ext cx="1943715" cy="194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785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Interligando as partes</a:t>
            </a:r>
            <a:endParaRPr lang="pt-BR" dirty="0"/>
          </a:p>
        </p:txBody>
      </p:sp>
      <p:sp>
        <p:nvSpPr>
          <p:cNvPr id="3" name="Espaço Reservado para Conteúdo 2"/>
          <p:cNvSpPr>
            <a:spLocks noGrp="1"/>
          </p:cNvSpPr>
          <p:nvPr>
            <p:ph idx="1"/>
          </p:nvPr>
        </p:nvSpPr>
        <p:spPr/>
        <p:txBody>
          <a:bodyPr/>
          <a:lstStyle/>
          <a:p>
            <a:endParaRPr lang="pt-BR"/>
          </a:p>
        </p:txBody>
      </p:sp>
      <p:pic>
        <p:nvPicPr>
          <p:cNvPr id="4" name="Imagem 3"/>
          <p:cNvPicPr/>
          <p:nvPr/>
        </p:nvPicPr>
        <p:blipFill>
          <a:blip r:embed="rId2" cstate="print">
            <a:grayscl/>
          </a:blip>
          <a:srcRect/>
          <a:stretch>
            <a:fillRect/>
          </a:stretch>
        </p:blipFill>
        <p:spPr bwMode="auto">
          <a:xfrm>
            <a:off x="977071" y="1628800"/>
            <a:ext cx="7272807" cy="4392488"/>
          </a:xfrm>
          <a:prstGeom prst="rect">
            <a:avLst/>
          </a:prstGeom>
          <a:noFill/>
          <a:ln w="9525">
            <a:noFill/>
            <a:miter lim="800000"/>
            <a:headEnd/>
            <a:tailEnd/>
          </a:ln>
        </p:spPr>
      </p:pic>
    </p:spTree>
    <p:extLst>
      <p:ext uri="{BB962C8B-B14F-4D97-AF65-F5344CB8AC3E}">
        <p14:creationId xmlns:p14="http://schemas.microsoft.com/office/powerpoint/2010/main" val="1692605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pt-BR" altLang="pt-BR" dirty="0"/>
              <a:t>Windows </a:t>
            </a:r>
          </a:p>
        </p:txBody>
      </p:sp>
      <p:sp>
        <p:nvSpPr>
          <p:cNvPr id="2051" name="Rectangle 3"/>
          <p:cNvSpPr>
            <a:spLocks noGrp="1" noChangeArrowheads="1"/>
          </p:cNvSpPr>
          <p:nvPr>
            <p:ph type="subTitle" idx="1"/>
          </p:nvPr>
        </p:nvSpPr>
        <p:spPr/>
        <p:txBody>
          <a:bodyPr/>
          <a:lstStyle/>
          <a:p>
            <a:r>
              <a:rPr lang="pt-BR" altLang="pt-BR" dirty="0"/>
              <a:t>Aula </a:t>
            </a:r>
            <a:r>
              <a:rPr lang="pt-BR" altLang="pt-BR" dirty="0" smtClean="0"/>
              <a:t>02</a:t>
            </a:r>
            <a:endParaRPr lang="pt-BR" altLang="pt-BR" dirty="0"/>
          </a:p>
        </p:txBody>
      </p:sp>
    </p:spTree>
    <p:extLst>
      <p:ext uri="{BB962C8B-B14F-4D97-AF65-F5344CB8AC3E}">
        <p14:creationId xmlns:p14="http://schemas.microsoft.com/office/powerpoint/2010/main" val="90995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História</a:t>
            </a:r>
            <a:r>
              <a:rPr lang="en-US" dirty="0"/>
              <a:t> dos </a:t>
            </a:r>
            <a:r>
              <a:rPr lang="en-US" dirty="0" err="1"/>
              <a:t>Computadores</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dirty="0"/>
              <a:t>Nas décadas de 1940, 1950 e 1960, os computadores eram imensos, chegando a ocupar salas inteiras, ou andares inteiros, e custavam milhões de </a:t>
            </a:r>
            <a:r>
              <a:rPr lang="pt-BR" dirty="0" smtClean="0"/>
              <a:t>dólares;</a:t>
            </a:r>
          </a:p>
          <a:p>
            <a:pPr algn="just"/>
            <a:r>
              <a:rPr lang="pt-BR" dirty="0" smtClean="0"/>
              <a:t>Na </a:t>
            </a:r>
            <a:r>
              <a:rPr lang="pt-BR" dirty="0"/>
              <a:t>década de 1970 eram comuns os </a:t>
            </a:r>
            <a:r>
              <a:rPr lang="pt-BR" i="1" dirty="0"/>
              <a:t>minicomputadores</a:t>
            </a:r>
            <a:r>
              <a:rPr lang="pt-BR" dirty="0"/>
              <a:t>, que tinham mais ou menos o tamanho de uma </a:t>
            </a:r>
            <a:r>
              <a:rPr lang="pt-BR" dirty="0" smtClean="0"/>
              <a:t>geladeira;</a:t>
            </a:r>
          </a:p>
          <a:p>
            <a:pPr algn="just"/>
            <a:r>
              <a:rPr lang="pt-BR" dirty="0" smtClean="0"/>
              <a:t>custavam </a:t>
            </a:r>
            <a:r>
              <a:rPr lang="pt-BR" dirty="0"/>
              <a:t>na faixa de algumas dezenas ou centenas de milhares de dólares. </a:t>
            </a:r>
            <a:r>
              <a:rPr lang="pt-BR" u="sng" dirty="0"/>
              <a:t> </a:t>
            </a:r>
          </a:p>
          <a:p>
            <a:endParaRPr lang="pt-BR" dirty="0"/>
          </a:p>
        </p:txBody>
      </p:sp>
    </p:spTree>
    <p:extLst>
      <p:ext uri="{BB962C8B-B14F-4D97-AF65-F5344CB8AC3E}">
        <p14:creationId xmlns:p14="http://schemas.microsoft.com/office/powerpoint/2010/main" val="2258067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normAutofit fontScale="90000"/>
          </a:bodyPr>
          <a:lstStyle/>
          <a:p>
            <a:r>
              <a:rPr lang="pt-BR" altLang="pt-BR" sz="4000" b="0"/>
              <a:t>Novidades do Windows XP Professional</a:t>
            </a:r>
          </a:p>
        </p:txBody>
      </p:sp>
      <p:sp>
        <p:nvSpPr>
          <p:cNvPr id="39939" name="Rectangle 3"/>
          <p:cNvSpPr>
            <a:spLocks noGrp="1" noChangeArrowheads="1"/>
          </p:cNvSpPr>
          <p:nvPr>
            <p:ph type="body" idx="1"/>
          </p:nvPr>
        </p:nvSpPr>
        <p:spPr/>
        <p:txBody>
          <a:bodyPr/>
          <a:lstStyle/>
          <a:p>
            <a:pPr algn="just"/>
            <a:r>
              <a:rPr lang="pt-BR" altLang="pt-BR"/>
              <a:t>Bem-vindo ao Windows XP Professional. Entre os novos recursos disponíveis no Windows XP, há tecnologias executadas em segundo plano e ferramentas de segurança que podem ajudá-lo a tornar o seu computador mais seguro, fazendo com que ele funcione de forma mais eficiente e confiável.</a:t>
            </a:r>
          </a:p>
        </p:txBody>
      </p:sp>
    </p:spTree>
    <p:extLst>
      <p:ext uri="{BB962C8B-B14F-4D97-AF65-F5344CB8AC3E}">
        <p14:creationId xmlns:p14="http://schemas.microsoft.com/office/powerpoint/2010/main" val="3850884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fontScale="90000"/>
          </a:bodyPr>
          <a:lstStyle/>
          <a:p>
            <a:r>
              <a:rPr lang="pt-BR" altLang="pt-BR" sz="4000" b="0"/>
              <a:t>Novidades do Windows XP Professional</a:t>
            </a:r>
          </a:p>
        </p:txBody>
      </p:sp>
      <p:sp>
        <p:nvSpPr>
          <p:cNvPr id="40963" name="Rectangle 3"/>
          <p:cNvSpPr>
            <a:spLocks noGrp="1" noChangeArrowheads="1"/>
          </p:cNvSpPr>
          <p:nvPr>
            <p:ph type="body" idx="1"/>
          </p:nvPr>
        </p:nvSpPr>
        <p:spPr/>
        <p:txBody>
          <a:bodyPr/>
          <a:lstStyle/>
          <a:p>
            <a:pPr algn="just">
              <a:lnSpc>
                <a:spcPct val="90000"/>
              </a:lnSpc>
            </a:pPr>
            <a:r>
              <a:rPr lang="pt-BR" altLang="pt-BR" sz="2400"/>
              <a:t>O Windows XP teve um grande avanço com a nova Central de Segurança, que permite verificar o status dos principais elementos de segurança do computador (Firewall do Windows, atualizações automáticas e software de proteção contra vírus), tornando mais fácil para você manter o seu computador melhor protegido contra vírus e outras ameaças à segurança. O desempenho é alto o tempo todo. Agora você pode usar mais programas ao mesmo tempo, que funcionarão com muito mais rapidez. Como o Windows XP é estável e oferece mais segurança, você pode confiar no desempenho e na eficiência do seu computador.</a:t>
            </a:r>
          </a:p>
        </p:txBody>
      </p:sp>
    </p:spTree>
    <p:extLst>
      <p:ext uri="{BB962C8B-B14F-4D97-AF65-F5344CB8AC3E}">
        <p14:creationId xmlns:p14="http://schemas.microsoft.com/office/powerpoint/2010/main" val="841938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r>
              <a:rPr lang="pt-BR" altLang="pt-BR" sz="4000" b="0"/>
              <a:t>Novidades do Windows XP Professional</a:t>
            </a:r>
          </a:p>
        </p:txBody>
      </p:sp>
      <p:sp>
        <p:nvSpPr>
          <p:cNvPr id="41987" name="Rectangle 3"/>
          <p:cNvSpPr>
            <a:spLocks noGrp="1" noChangeArrowheads="1"/>
          </p:cNvSpPr>
          <p:nvPr>
            <p:ph type="body" idx="1"/>
          </p:nvPr>
        </p:nvSpPr>
        <p:spPr/>
        <p:txBody>
          <a:bodyPr/>
          <a:lstStyle/>
          <a:p>
            <a:pPr algn="just">
              <a:lnSpc>
                <a:spcPct val="90000"/>
              </a:lnSpc>
            </a:pPr>
            <a:r>
              <a:rPr lang="pt-BR" altLang="pt-BR" sz="2800"/>
              <a:t>Também foram feitas melhorias em muitos recursos que tornam a utilização do seu computador mais útil e eficaz. Por exemplo, você pode usar a </a:t>
            </a:r>
            <a:r>
              <a:rPr lang="pt-BR" altLang="pt-BR" sz="2800" b="1"/>
              <a:t>Área de trabalho remota</a:t>
            </a:r>
            <a:r>
              <a:rPr lang="pt-BR" altLang="pt-BR" sz="2800"/>
              <a:t> para acessar de casa o seu computador do trabalho e seus respectivos recursos, além de poder exibir os arquivos e documentos do computador de um colega de trabalho na área de trabalho de seu computador. Com o NetMeeting, você pode marcar encontros virtuais com qualquer pessoa em qualquer lugar, além de poder participar de discussões usando áudio, vídeo ou bate-papo.</a:t>
            </a:r>
          </a:p>
        </p:txBody>
      </p:sp>
    </p:spTree>
    <p:extLst>
      <p:ext uri="{BB962C8B-B14F-4D97-AF65-F5344CB8AC3E}">
        <p14:creationId xmlns:p14="http://schemas.microsoft.com/office/powerpoint/2010/main" val="2508587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fontScale="90000"/>
          </a:bodyPr>
          <a:lstStyle/>
          <a:p>
            <a:r>
              <a:rPr lang="pt-BR" altLang="pt-BR" sz="4000" b="0"/>
              <a:t>Novidades do Windows XP Professional</a:t>
            </a:r>
          </a:p>
        </p:txBody>
      </p:sp>
      <p:sp>
        <p:nvSpPr>
          <p:cNvPr id="43011" name="Rectangle 3"/>
          <p:cNvSpPr>
            <a:spLocks noGrp="1" noChangeArrowheads="1"/>
          </p:cNvSpPr>
          <p:nvPr>
            <p:ph type="body" idx="1"/>
          </p:nvPr>
        </p:nvSpPr>
        <p:spPr/>
        <p:txBody>
          <a:bodyPr>
            <a:normAutofit lnSpcReduction="10000"/>
          </a:bodyPr>
          <a:lstStyle/>
          <a:p>
            <a:pPr algn="just">
              <a:lnSpc>
                <a:spcPct val="90000"/>
              </a:lnSpc>
            </a:pPr>
            <a:r>
              <a:rPr lang="pt-BR" altLang="pt-BR"/>
              <a:t>Além disso, nunca foi tão fácil obter ajuda. Com a Assistência remota, basta enviar um convite (por email ou pelo Instant Messenger) para o profissional de suporte ou especialista em computadores de sua preferência e ele poderá ajudá-lo a solucionar o seu problema de onde estiver. O Windows XP fornece ajuda on-line para todos os recursos do sistema operacional, além de um tour digital que o ajudará a descobrir as possibilidades que estão à sua espera.</a:t>
            </a:r>
          </a:p>
          <a:p>
            <a:pPr>
              <a:lnSpc>
                <a:spcPct val="90000"/>
              </a:lnSpc>
            </a:pPr>
            <a:endParaRPr lang="pt-BR" altLang="pt-BR"/>
          </a:p>
        </p:txBody>
      </p:sp>
    </p:spTree>
    <p:extLst>
      <p:ext uri="{BB962C8B-B14F-4D97-AF65-F5344CB8AC3E}">
        <p14:creationId xmlns:p14="http://schemas.microsoft.com/office/powerpoint/2010/main" val="542320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pt-BR" altLang="pt-BR" b="0"/>
              <a:t>Barra de tarefas</a:t>
            </a:r>
          </a:p>
        </p:txBody>
      </p:sp>
      <p:sp>
        <p:nvSpPr>
          <p:cNvPr id="44035" name="Rectangle 3"/>
          <p:cNvSpPr>
            <a:spLocks noGrp="1" noChangeArrowheads="1"/>
          </p:cNvSpPr>
          <p:nvPr>
            <p:ph type="body" idx="1"/>
          </p:nvPr>
        </p:nvSpPr>
        <p:spPr/>
        <p:txBody>
          <a:bodyPr/>
          <a:lstStyle/>
          <a:p>
            <a:pPr>
              <a:lnSpc>
                <a:spcPct val="80000"/>
              </a:lnSpc>
              <a:buFont typeface="Wingdings" pitchFamily="2" charset="2"/>
              <a:buNone/>
            </a:pPr>
            <a:endParaRPr lang="pt-BR" altLang="pt-BR" sz="1600"/>
          </a:p>
          <a:p>
            <a:pPr algn="just">
              <a:lnSpc>
                <a:spcPct val="80000"/>
              </a:lnSpc>
            </a:pPr>
            <a:r>
              <a:rPr lang="pt-BR" altLang="pt-BR" sz="2400"/>
              <a:t>Sempre que você abre uma janela, um botão correspondente a ela é exibido na barra de tarefas. O botão desaparece quando a janela é fechada.</a:t>
            </a:r>
          </a:p>
          <a:p>
            <a:pPr algn="just">
              <a:lnSpc>
                <a:spcPct val="80000"/>
              </a:lnSpc>
            </a:pPr>
            <a:r>
              <a:rPr lang="pt-BR" altLang="pt-BR" sz="2400"/>
              <a:t>A barra de tarefas também possui o menu Iniciar e a área de notificação, onde você verá o relógio. Outros ícones na área de notificação podem ser exibidos temporariamente, mostrando o status das atividades em andamento. Por exemplo, o ícone da impressora é exibido quando um arquivo é enviado para a impressora e desaparece quando a impressão termina. Você também verá um lembrete na área de notificação quando novas atualizações do Windows estiverem disponíveis para download no site da Microsoft.</a:t>
            </a:r>
            <a:endParaRPr lang="pt-BR" altLang="pt-BR" sz="1600"/>
          </a:p>
        </p:txBody>
      </p:sp>
    </p:spTree>
    <p:extLst>
      <p:ext uri="{BB962C8B-B14F-4D97-AF65-F5344CB8AC3E}">
        <p14:creationId xmlns:p14="http://schemas.microsoft.com/office/powerpoint/2010/main" val="706898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pt-BR" altLang="pt-BR" b="0"/>
              <a:t>Barra de tarefas</a:t>
            </a:r>
          </a:p>
        </p:txBody>
      </p:sp>
      <p:sp>
        <p:nvSpPr>
          <p:cNvPr id="45059" name="Rectangle 3"/>
          <p:cNvSpPr>
            <a:spLocks noGrp="1" noChangeArrowheads="1"/>
          </p:cNvSpPr>
          <p:nvPr>
            <p:ph type="body" idx="1"/>
          </p:nvPr>
        </p:nvSpPr>
        <p:spPr/>
        <p:txBody>
          <a:bodyPr/>
          <a:lstStyle/>
          <a:p>
            <a:r>
              <a:rPr lang="pt-BR" altLang="pt-BR"/>
              <a:t>O Windows XP mantém a barra de tarefas organizada consolidando os botões quando há muitos acumulados. Por exemplo, os botões que representam emails individuais são agrupados automaticamente em um único botão de email. Clicar no botão permite que você selecione uma determinada mensagem de email em um menu conveniente. </a:t>
            </a:r>
          </a:p>
          <a:p>
            <a:endParaRPr lang="pt-BR" altLang="pt-BR"/>
          </a:p>
        </p:txBody>
      </p:sp>
    </p:spTree>
    <p:extLst>
      <p:ext uri="{BB962C8B-B14F-4D97-AF65-F5344CB8AC3E}">
        <p14:creationId xmlns:p14="http://schemas.microsoft.com/office/powerpoint/2010/main" val="637132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pt-BR" altLang="pt-BR" b="0"/>
              <a:t>Ícones</a:t>
            </a:r>
            <a:endParaRPr lang="pt-BR" altLang="pt-BR"/>
          </a:p>
        </p:txBody>
      </p:sp>
      <p:sp>
        <p:nvSpPr>
          <p:cNvPr id="46083" name="Rectangle 3"/>
          <p:cNvSpPr>
            <a:spLocks noGrp="1" noChangeArrowheads="1"/>
          </p:cNvSpPr>
          <p:nvPr>
            <p:ph type="body" idx="1"/>
          </p:nvPr>
        </p:nvSpPr>
        <p:spPr/>
        <p:txBody>
          <a:bodyPr/>
          <a:lstStyle/>
          <a:p>
            <a:pPr>
              <a:lnSpc>
                <a:spcPct val="90000"/>
              </a:lnSpc>
            </a:pPr>
            <a:r>
              <a:rPr lang="pt-BR" altLang="pt-BR" sz="2800"/>
              <a:t>As pequenas figuras na área de trabalho chamam-se </a:t>
            </a:r>
            <a:r>
              <a:rPr lang="pt-BR" altLang="pt-BR" sz="2800" i="1"/>
              <a:t>ícones</a:t>
            </a:r>
            <a:r>
              <a:rPr lang="pt-BR" altLang="pt-BR" sz="2800"/>
              <a:t>. Imagine-os como entradas de acesso a arquivos e programas armazenados no computador. Coloque o mouse sobre um ícone. Um texto identificando o nome ou o conteúdo é exibido. Para abrir o arquivo ou o programa, clique duas vezes no ícone.</a:t>
            </a:r>
            <a:br>
              <a:rPr lang="pt-BR" altLang="pt-BR" sz="2800"/>
            </a:br>
            <a:r>
              <a:rPr lang="pt-BR" altLang="pt-BR" sz="2800"/>
              <a:t/>
            </a:r>
            <a:br>
              <a:rPr lang="pt-BR" altLang="pt-BR" sz="2800"/>
            </a:br>
            <a:r>
              <a:rPr lang="pt-BR" altLang="pt-BR" sz="2800"/>
              <a:t>Na primeira vez que iniciar o Windows XP, você verá apenas um ícone — a </a:t>
            </a:r>
            <a:r>
              <a:rPr lang="pt-BR" altLang="pt-BR" sz="2800" b="1"/>
              <a:t>Lixeira</a:t>
            </a:r>
            <a:r>
              <a:rPr lang="pt-BR" altLang="pt-BR" sz="2800"/>
              <a:t> — para a qual é possível enviar arquivos que deseja excluir do computador. </a:t>
            </a:r>
            <a:br>
              <a:rPr lang="pt-BR" altLang="pt-BR" sz="2800"/>
            </a:br>
            <a:endParaRPr lang="pt-BR" altLang="pt-BR" sz="2800"/>
          </a:p>
        </p:txBody>
      </p:sp>
    </p:spTree>
    <p:extLst>
      <p:ext uri="{BB962C8B-B14F-4D97-AF65-F5344CB8AC3E}">
        <p14:creationId xmlns:p14="http://schemas.microsoft.com/office/powerpoint/2010/main" val="70968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pt-BR" altLang="pt-BR" b="0"/>
              <a:t>Ícones</a:t>
            </a:r>
          </a:p>
        </p:txBody>
      </p:sp>
      <p:sp>
        <p:nvSpPr>
          <p:cNvPr id="47107" name="Rectangle 3"/>
          <p:cNvSpPr>
            <a:spLocks noGrp="1" noChangeArrowheads="1"/>
          </p:cNvSpPr>
          <p:nvPr>
            <p:ph type="body" idx="1"/>
          </p:nvPr>
        </p:nvSpPr>
        <p:spPr/>
        <p:txBody>
          <a:bodyPr/>
          <a:lstStyle/>
          <a:p>
            <a:pPr>
              <a:lnSpc>
                <a:spcPct val="80000"/>
              </a:lnSpc>
            </a:pPr>
            <a:r>
              <a:rPr lang="pt-BR" altLang="pt-BR" sz="2800"/>
              <a:t>Os ícones de atalho são identificados pela seta pequena no canto inferior esquerdo da imagem. Eles permitem que você acesse: </a:t>
            </a:r>
          </a:p>
          <a:p>
            <a:pPr>
              <a:lnSpc>
                <a:spcPct val="80000"/>
              </a:lnSpc>
            </a:pPr>
            <a:r>
              <a:rPr lang="pt-BR" altLang="pt-BR" sz="2800"/>
              <a:t>Programas </a:t>
            </a:r>
          </a:p>
          <a:p>
            <a:pPr>
              <a:lnSpc>
                <a:spcPct val="80000"/>
              </a:lnSpc>
            </a:pPr>
            <a:r>
              <a:rPr lang="pt-BR" altLang="pt-BR" sz="2800"/>
              <a:t>Arquivos </a:t>
            </a:r>
          </a:p>
          <a:p>
            <a:pPr>
              <a:lnSpc>
                <a:spcPct val="80000"/>
              </a:lnSpc>
            </a:pPr>
            <a:r>
              <a:rPr lang="pt-BR" altLang="pt-BR" sz="2800"/>
              <a:t>Pastas </a:t>
            </a:r>
          </a:p>
          <a:p>
            <a:pPr>
              <a:lnSpc>
                <a:spcPct val="80000"/>
              </a:lnSpc>
            </a:pPr>
            <a:r>
              <a:rPr lang="pt-BR" altLang="pt-BR" sz="2800"/>
              <a:t>Unidades de disco </a:t>
            </a:r>
          </a:p>
          <a:p>
            <a:pPr>
              <a:lnSpc>
                <a:spcPct val="80000"/>
              </a:lnSpc>
            </a:pPr>
            <a:r>
              <a:rPr lang="pt-BR" altLang="pt-BR" sz="2800"/>
              <a:t>Páginas da Web </a:t>
            </a:r>
          </a:p>
          <a:p>
            <a:pPr>
              <a:lnSpc>
                <a:spcPct val="80000"/>
              </a:lnSpc>
            </a:pPr>
            <a:r>
              <a:rPr lang="pt-BR" altLang="pt-BR" sz="2800"/>
              <a:t>Impressoras </a:t>
            </a:r>
          </a:p>
          <a:p>
            <a:pPr>
              <a:lnSpc>
                <a:spcPct val="80000"/>
              </a:lnSpc>
            </a:pPr>
            <a:r>
              <a:rPr lang="pt-BR" altLang="pt-BR" sz="2800"/>
              <a:t>Outros computadores</a:t>
            </a:r>
            <a:br>
              <a:rPr lang="pt-BR" altLang="pt-BR" sz="2800"/>
            </a:br>
            <a:endParaRPr lang="pt-BR" altLang="pt-BR" sz="2800"/>
          </a:p>
        </p:txBody>
      </p:sp>
    </p:spTree>
    <p:extLst>
      <p:ext uri="{BB962C8B-B14F-4D97-AF65-F5344CB8AC3E}">
        <p14:creationId xmlns:p14="http://schemas.microsoft.com/office/powerpoint/2010/main" val="4011480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pt-BR" altLang="pt-BR" b="0"/>
              <a:t>Ícones</a:t>
            </a:r>
          </a:p>
        </p:txBody>
      </p:sp>
      <p:sp>
        <p:nvSpPr>
          <p:cNvPr id="48131" name="Rectangle 3"/>
          <p:cNvSpPr>
            <a:spLocks noGrp="1" noChangeArrowheads="1"/>
          </p:cNvSpPr>
          <p:nvPr>
            <p:ph type="body" idx="1"/>
          </p:nvPr>
        </p:nvSpPr>
        <p:spPr/>
        <p:txBody>
          <a:bodyPr/>
          <a:lstStyle/>
          <a:p>
            <a:pPr algn="just"/>
            <a:r>
              <a:rPr lang="pt-BR" altLang="pt-BR"/>
              <a:t>Os ícones de atalho oferecem links para os programas ou arquivos que eles representam. Você pode adicioná-los e excluí-los sem afetar os programas ou arquivos atuais.</a:t>
            </a:r>
          </a:p>
          <a:p>
            <a:endParaRPr lang="pt-BR" altLang="pt-BR"/>
          </a:p>
          <a:p>
            <a:endParaRPr lang="pt-BR" altLang="pt-BR"/>
          </a:p>
        </p:txBody>
      </p:sp>
    </p:spTree>
    <p:extLst>
      <p:ext uri="{BB962C8B-B14F-4D97-AF65-F5344CB8AC3E}">
        <p14:creationId xmlns:p14="http://schemas.microsoft.com/office/powerpoint/2010/main" val="3552335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pt-BR" altLang="pt-BR" b="0"/>
              <a:t>Menu Iniciar</a:t>
            </a:r>
            <a:endParaRPr lang="pt-BR" altLang="pt-BR"/>
          </a:p>
        </p:txBody>
      </p:sp>
      <p:sp>
        <p:nvSpPr>
          <p:cNvPr id="51203" name="Rectangle 3"/>
          <p:cNvSpPr>
            <a:spLocks noGrp="1" noChangeArrowheads="1"/>
          </p:cNvSpPr>
          <p:nvPr>
            <p:ph type="body" idx="1"/>
          </p:nvPr>
        </p:nvSpPr>
        <p:spPr/>
        <p:txBody>
          <a:bodyPr/>
          <a:lstStyle/>
          <a:p>
            <a:pPr algn="just">
              <a:lnSpc>
                <a:spcPct val="90000"/>
              </a:lnSpc>
            </a:pPr>
            <a:r>
              <a:rPr lang="pt-BR" altLang="pt-BR" sz="2400"/>
              <a:t>O menu </a:t>
            </a:r>
            <a:r>
              <a:rPr lang="pt-BR" altLang="pt-BR" sz="2400" b="1"/>
              <a:t>Iniciar</a:t>
            </a:r>
            <a:r>
              <a:rPr lang="pt-BR" altLang="pt-BR" sz="2400"/>
              <a:t> é exibido automaticamente ao executar o Windows XP pela primeira vez. Você pode voltar a esse menu a qualquer momento clicando no botão </a:t>
            </a:r>
            <a:r>
              <a:rPr lang="pt-BR" altLang="pt-BR" sz="2400" b="1"/>
              <a:t>Iniciar</a:t>
            </a:r>
            <a:r>
              <a:rPr lang="pt-BR" altLang="pt-BR" sz="2400"/>
              <a:t> na barra de tarefas.</a:t>
            </a:r>
            <a:br>
              <a:rPr lang="pt-BR" altLang="pt-BR" sz="2400"/>
            </a:br>
            <a:r>
              <a:rPr lang="pt-BR" altLang="pt-BR" sz="2400"/>
              <a:t/>
            </a:r>
            <a:br>
              <a:rPr lang="pt-BR" altLang="pt-BR" sz="2400"/>
            </a:br>
            <a:r>
              <a:rPr lang="pt-BR" altLang="pt-BR" sz="2400"/>
              <a:t>O menu </a:t>
            </a:r>
            <a:r>
              <a:rPr lang="pt-BR" altLang="pt-BR" sz="2400" b="1"/>
              <a:t>Iniciar</a:t>
            </a:r>
            <a:r>
              <a:rPr lang="pt-BR" altLang="pt-BR" sz="2400"/>
              <a:t> contém tudo o que você precisa para começar a usar o Windows. Nesse menu, você pode: </a:t>
            </a:r>
          </a:p>
          <a:p>
            <a:pPr algn="just">
              <a:lnSpc>
                <a:spcPct val="90000"/>
              </a:lnSpc>
            </a:pPr>
            <a:r>
              <a:rPr lang="pt-BR" altLang="pt-BR" sz="2400"/>
              <a:t>Iniciar programas. </a:t>
            </a:r>
          </a:p>
          <a:p>
            <a:pPr algn="just">
              <a:lnSpc>
                <a:spcPct val="90000"/>
              </a:lnSpc>
            </a:pPr>
            <a:r>
              <a:rPr lang="pt-BR" altLang="pt-BR" sz="2400"/>
              <a:t>Abrir arquivos. </a:t>
            </a:r>
          </a:p>
          <a:p>
            <a:pPr algn="just">
              <a:lnSpc>
                <a:spcPct val="90000"/>
              </a:lnSpc>
            </a:pPr>
            <a:r>
              <a:rPr lang="pt-BR" altLang="pt-BR" sz="2400"/>
              <a:t>Personalizar o sistema com o </a:t>
            </a:r>
            <a:r>
              <a:rPr lang="pt-BR" altLang="pt-BR" sz="2400" b="1"/>
              <a:t>Painel de controle</a:t>
            </a:r>
            <a:r>
              <a:rPr lang="pt-BR" altLang="pt-BR" sz="2400"/>
              <a:t>. </a:t>
            </a:r>
          </a:p>
          <a:p>
            <a:pPr algn="just">
              <a:lnSpc>
                <a:spcPct val="90000"/>
              </a:lnSpc>
            </a:pPr>
            <a:r>
              <a:rPr lang="pt-BR" altLang="pt-BR" sz="2400"/>
              <a:t>Obter ajuda clicando em </a:t>
            </a:r>
            <a:r>
              <a:rPr lang="pt-BR" altLang="pt-BR" sz="2400" b="1"/>
              <a:t>Ajuda e suporte</a:t>
            </a:r>
            <a:r>
              <a:rPr lang="pt-BR" altLang="pt-BR" sz="2400"/>
              <a:t>. </a:t>
            </a:r>
          </a:p>
          <a:p>
            <a:pPr algn="just">
              <a:lnSpc>
                <a:spcPct val="90000"/>
              </a:lnSpc>
            </a:pPr>
            <a:r>
              <a:rPr lang="pt-BR" altLang="pt-BR" sz="2400"/>
              <a:t>Procurar por itens no computador ou na Internet clicando em </a:t>
            </a:r>
            <a:r>
              <a:rPr lang="pt-BR" altLang="pt-BR" sz="2400" b="1"/>
              <a:t>Localizar</a:t>
            </a:r>
            <a:r>
              <a:rPr lang="pt-BR" altLang="pt-BR" sz="2400"/>
              <a:t>. </a:t>
            </a:r>
          </a:p>
          <a:p>
            <a:pPr algn="just">
              <a:lnSpc>
                <a:spcPct val="90000"/>
              </a:lnSpc>
            </a:pPr>
            <a:endParaRPr lang="pt-BR" altLang="pt-BR" sz="2400"/>
          </a:p>
        </p:txBody>
      </p:sp>
    </p:spTree>
    <p:extLst>
      <p:ext uri="{BB962C8B-B14F-4D97-AF65-F5344CB8AC3E}">
        <p14:creationId xmlns:p14="http://schemas.microsoft.com/office/powerpoint/2010/main" val="211808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Computador </a:t>
            </a:r>
            <a:r>
              <a:rPr lang="pt-BR" dirty="0"/>
              <a:t>da década de </a:t>
            </a:r>
            <a:r>
              <a:rPr lang="pt-BR" dirty="0" smtClean="0"/>
              <a:t>1960</a:t>
            </a:r>
            <a:endParaRPr lang="pt-BR" dirty="0"/>
          </a:p>
        </p:txBody>
      </p:sp>
      <p:sp>
        <p:nvSpPr>
          <p:cNvPr id="3" name="Espaço Reservado para Conteúdo 2"/>
          <p:cNvSpPr>
            <a:spLocks noGrp="1"/>
          </p:cNvSpPr>
          <p:nvPr>
            <p:ph idx="1"/>
          </p:nvPr>
        </p:nvSpPr>
        <p:spPr/>
        <p:txBody>
          <a:bodyPr/>
          <a:lstStyle/>
          <a:p>
            <a:endParaRPr lang="pt-BR"/>
          </a:p>
        </p:txBody>
      </p:sp>
      <p:pic>
        <p:nvPicPr>
          <p:cNvPr id="4" name="Picture 9" descr="01010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84776" cy="52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8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pt-BR" altLang="pt-BR" b="0"/>
              <a:t>Menu Iniciar </a:t>
            </a:r>
            <a:endParaRPr lang="pt-BR" altLang="pt-BR"/>
          </a:p>
        </p:txBody>
      </p:sp>
      <p:sp>
        <p:nvSpPr>
          <p:cNvPr id="52227" name="Rectangle 3"/>
          <p:cNvSpPr>
            <a:spLocks noGrp="1" noChangeArrowheads="1"/>
          </p:cNvSpPr>
          <p:nvPr>
            <p:ph type="body" idx="1"/>
          </p:nvPr>
        </p:nvSpPr>
        <p:spPr/>
        <p:txBody>
          <a:bodyPr/>
          <a:lstStyle/>
          <a:p>
            <a:pPr>
              <a:lnSpc>
                <a:spcPct val="90000"/>
              </a:lnSpc>
            </a:pPr>
            <a:r>
              <a:rPr lang="pt-BR" altLang="pt-BR" sz="2800"/>
              <a:t>Alguns comandos do menu </a:t>
            </a:r>
            <a:r>
              <a:rPr lang="pt-BR" altLang="pt-BR" sz="2800" b="1"/>
              <a:t>Iniciar </a:t>
            </a:r>
            <a:r>
              <a:rPr lang="pt-BR" altLang="pt-BR" sz="2800"/>
              <a:t>têm uma seta para a direita, significando que há opções adicionais disponíveis em um menu secundário. Coloque o ponteiro sobre um item com uma seta e outro menu será exibido.</a:t>
            </a:r>
            <a:br>
              <a:rPr lang="pt-BR" altLang="pt-BR" sz="2800"/>
            </a:br>
            <a:r>
              <a:rPr lang="pt-BR" altLang="pt-BR" sz="2800"/>
              <a:t/>
            </a:r>
            <a:br>
              <a:rPr lang="pt-BR" altLang="pt-BR" sz="2800"/>
            </a:br>
            <a:r>
              <a:rPr lang="pt-BR" altLang="pt-BR" sz="2800"/>
              <a:t>O lado esquerdo do menu </a:t>
            </a:r>
            <a:r>
              <a:rPr lang="pt-BR" altLang="pt-BR" sz="2800" b="1"/>
              <a:t>Iniciar</a:t>
            </a:r>
            <a:r>
              <a:rPr lang="pt-BR" altLang="pt-BR" sz="2800"/>
              <a:t> é atualizado com os links dos programas usados com mais freqüência. Na parte superior esquerda são fixados os itens — atalhos para objetos como o navegador da Internet e o programa de email.</a:t>
            </a:r>
          </a:p>
          <a:p>
            <a:pPr>
              <a:lnSpc>
                <a:spcPct val="90000"/>
              </a:lnSpc>
            </a:pPr>
            <a:endParaRPr lang="pt-BR" altLang="pt-BR" sz="2800"/>
          </a:p>
        </p:txBody>
      </p:sp>
    </p:spTree>
    <p:extLst>
      <p:ext uri="{BB962C8B-B14F-4D97-AF65-F5344CB8AC3E}">
        <p14:creationId xmlns:p14="http://schemas.microsoft.com/office/powerpoint/2010/main" val="648165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pt-BR" altLang="pt-BR" b="0"/>
              <a:t>Arquivos e pastas</a:t>
            </a:r>
          </a:p>
        </p:txBody>
      </p:sp>
      <p:sp>
        <p:nvSpPr>
          <p:cNvPr id="53251" name="Rectangle 3"/>
          <p:cNvSpPr>
            <a:spLocks noGrp="1" noChangeArrowheads="1"/>
          </p:cNvSpPr>
          <p:nvPr>
            <p:ph type="body" idx="1"/>
          </p:nvPr>
        </p:nvSpPr>
        <p:spPr/>
        <p:txBody>
          <a:bodyPr/>
          <a:lstStyle/>
          <a:p>
            <a:pPr>
              <a:lnSpc>
                <a:spcPct val="90000"/>
              </a:lnSpc>
            </a:pPr>
            <a:endParaRPr lang="pt-BR" altLang="pt-BR" sz="2800"/>
          </a:p>
          <a:p>
            <a:pPr algn="just">
              <a:lnSpc>
                <a:spcPct val="90000"/>
              </a:lnSpc>
            </a:pPr>
            <a:r>
              <a:rPr lang="pt-BR" altLang="pt-BR" sz="2800"/>
              <a:t>Cada parte do trabalho, ou arquivo, pode ser armazenada em uma pasta.</a:t>
            </a:r>
          </a:p>
          <a:p>
            <a:pPr algn="just">
              <a:lnSpc>
                <a:spcPct val="90000"/>
              </a:lnSpc>
            </a:pPr>
            <a:r>
              <a:rPr lang="pt-BR" altLang="pt-BR" sz="2800"/>
              <a:t>O Windows XP facilita o armazenamento de arquivos nos lugares que fazem mais sentido. Coloque os arquivos de texto, imagem e música nas pastas </a:t>
            </a:r>
            <a:r>
              <a:rPr lang="pt-BR" altLang="pt-BR" sz="2800" b="1"/>
              <a:t>Meus documentos</a:t>
            </a:r>
            <a:r>
              <a:rPr lang="pt-BR" altLang="pt-BR" sz="2800"/>
              <a:t>, </a:t>
            </a:r>
            <a:r>
              <a:rPr lang="pt-BR" altLang="pt-BR" sz="2800" b="1"/>
              <a:t>Minhas imagens</a:t>
            </a:r>
            <a:r>
              <a:rPr lang="pt-BR" altLang="pt-BR" sz="2800"/>
              <a:t> e </a:t>
            </a:r>
            <a:r>
              <a:rPr lang="pt-BR" altLang="pt-BR" sz="2800" b="1"/>
              <a:t>Minhas músicas</a:t>
            </a:r>
            <a:r>
              <a:rPr lang="pt-BR" altLang="pt-BR" sz="2800"/>
              <a:t>. Essas pastas são encontradas com facilidade no lado direito do menu </a:t>
            </a:r>
            <a:r>
              <a:rPr lang="pt-BR" altLang="pt-BR" sz="2800" b="1"/>
              <a:t>Iniciar</a:t>
            </a:r>
            <a:r>
              <a:rPr lang="pt-BR" altLang="pt-BR" sz="2800"/>
              <a:t> e oferecem links convenientes para as tarefas realizadas com mais freqüência.</a:t>
            </a:r>
            <a:br>
              <a:rPr lang="pt-BR" altLang="pt-BR" sz="2800"/>
            </a:br>
            <a:endParaRPr lang="pt-BR" altLang="pt-BR" sz="2800"/>
          </a:p>
        </p:txBody>
      </p:sp>
    </p:spTree>
    <p:extLst>
      <p:ext uri="{BB962C8B-B14F-4D97-AF65-F5344CB8AC3E}">
        <p14:creationId xmlns:p14="http://schemas.microsoft.com/office/powerpoint/2010/main" val="2453479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pt-BR" altLang="pt-BR" b="0"/>
              <a:t>Janelas</a:t>
            </a:r>
          </a:p>
        </p:txBody>
      </p:sp>
      <p:sp>
        <p:nvSpPr>
          <p:cNvPr id="54275" name="Rectangle 3"/>
          <p:cNvSpPr>
            <a:spLocks noGrp="1" noChangeArrowheads="1"/>
          </p:cNvSpPr>
          <p:nvPr>
            <p:ph type="body" idx="1"/>
          </p:nvPr>
        </p:nvSpPr>
        <p:spPr/>
        <p:txBody>
          <a:bodyPr/>
          <a:lstStyle/>
          <a:p>
            <a:pPr algn="just">
              <a:lnSpc>
                <a:spcPct val="90000"/>
              </a:lnSpc>
            </a:pPr>
            <a:r>
              <a:rPr lang="pt-BR" altLang="pt-BR" sz="2800"/>
              <a:t>As </a:t>
            </a:r>
            <a:r>
              <a:rPr lang="pt-BR" altLang="pt-BR" sz="2800" i="1"/>
              <a:t>janelas</a:t>
            </a:r>
            <a:r>
              <a:rPr lang="pt-BR" altLang="pt-BR" sz="2800"/>
              <a:t>, quadros na área de trabalho, exibem o conteúdo dos arquivos e programas. É fácil trabalhar com janelas tendo noção de alguns dos seus conceitos.</a:t>
            </a:r>
            <a:br>
              <a:rPr lang="pt-BR" altLang="pt-BR" sz="2800"/>
            </a:br>
            <a:r>
              <a:rPr lang="pt-BR" altLang="pt-BR" sz="2800"/>
              <a:t/>
            </a:r>
            <a:br>
              <a:rPr lang="pt-BR" altLang="pt-BR" sz="2800"/>
            </a:br>
            <a:r>
              <a:rPr lang="pt-BR" altLang="pt-BR" sz="2800"/>
              <a:t>O nome de cada janela é exibido na parte superior, em uma barra de título. Mova uma janela </a:t>
            </a:r>
            <a:r>
              <a:rPr lang="pt-BR" altLang="pt-BR" sz="2800" i="1"/>
              <a:t>arrastando-a</a:t>
            </a:r>
            <a:r>
              <a:rPr lang="pt-BR" altLang="pt-BR" sz="2800"/>
              <a:t>. Clique na barra de título e, enquanto pressiona o botão do mouse, mova o seu ponteiro pela tela do computador.</a:t>
            </a:r>
            <a:br>
              <a:rPr lang="pt-BR" altLang="pt-BR" sz="2800"/>
            </a:br>
            <a:r>
              <a:rPr lang="pt-BR" altLang="pt-BR" sz="2800"/>
              <a:t/>
            </a:r>
            <a:br>
              <a:rPr lang="pt-BR" altLang="pt-BR" sz="2800"/>
            </a:br>
            <a:r>
              <a:rPr lang="pt-BR" altLang="pt-BR" sz="2800"/>
              <a:t>Clicar e digitar em uma </a:t>
            </a:r>
            <a:r>
              <a:rPr lang="pt-BR" altLang="pt-BR" sz="2800" i="1"/>
              <a:t>caixa de texto</a:t>
            </a:r>
            <a:r>
              <a:rPr lang="pt-BR" altLang="pt-BR" sz="2800"/>
              <a:t>. </a:t>
            </a:r>
          </a:p>
        </p:txBody>
      </p:sp>
    </p:spTree>
    <p:extLst>
      <p:ext uri="{BB962C8B-B14F-4D97-AF65-F5344CB8AC3E}">
        <p14:creationId xmlns:p14="http://schemas.microsoft.com/office/powerpoint/2010/main" val="2694225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pt-BR" altLang="pt-BR" b="0"/>
              <a:t>Janelas</a:t>
            </a:r>
          </a:p>
        </p:txBody>
      </p:sp>
      <p:sp>
        <p:nvSpPr>
          <p:cNvPr id="55299" name="Rectangle 3"/>
          <p:cNvSpPr>
            <a:spLocks noGrp="1" noChangeArrowheads="1"/>
          </p:cNvSpPr>
          <p:nvPr>
            <p:ph type="body" idx="1"/>
          </p:nvPr>
        </p:nvSpPr>
        <p:spPr/>
        <p:txBody>
          <a:bodyPr/>
          <a:lstStyle/>
          <a:p>
            <a:pPr algn="just">
              <a:lnSpc>
                <a:spcPct val="90000"/>
              </a:lnSpc>
            </a:pPr>
            <a:r>
              <a:rPr lang="pt-BR" altLang="pt-BR" sz="2400"/>
              <a:t>Reduza uma janela clicando no botão </a:t>
            </a:r>
            <a:r>
              <a:rPr lang="pt-BR" altLang="pt-BR" sz="2400" b="1"/>
              <a:t>Minimizar</a:t>
            </a:r>
            <a:r>
              <a:rPr lang="pt-BR" altLang="pt-BR" sz="2400"/>
              <a:t>, localizado à direita da barra de título. Esse procedimento reduz a janela a um botão na barra de tarefas.</a:t>
            </a:r>
          </a:p>
          <a:p>
            <a:pPr algn="just">
              <a:lnSpc>
                <a:spcPct val="90000"/>
              </a:lnSpc>
            </a:pPr>
            <a:r>
              <a:rPr lang="pt-BR" altLang="pt-BR" sz="2400"/>
              <a:t>Maximize a janela clicando no botão </a:t>
            </a:r>
            <a:r>
              <a:rPr lang="pt-BR" altLang="pt-BR" sz="2400" b="1"/>
              <a:t>Maximizar</a:t>
            </a:r>
            <a:r>
              <a:rPr lang="pt-BR" altLang="pt-BR" sz="2400"/>
              <a:t>, localizado à direita do botão </a:t>
            </a:r>
            <a:r>
              <a:rPr lang="pt-BR" altLang="pt-BR" sz="2400" b="1"/>
              <a:t>Minimizar</a:t>
            </a:r>
            <a:r>
              <a:rPr lang="pt-BR" altLang="pt-BR" sz="2400"/>
              <a:t>. Esse procedimento amplia a janela até ocupar toda a área de trabalho. Clique no botão novamente para restaurar a janela ao seu tamanho original.</a:t>
            </a:r>
            <a:br>
              <a:rPr lang="pt-BR" altLang="pt-BR" sz="2400"/>
            </a:br>
            <a:r>
              <a:rPr lang="pt-BR" altLang="pt-BR" sz="2400"/>
              <a:t>Em uma janela, percorra os menus para ver os diferentes tipos de comandos e ferramentas que você pode usar. Ao localizar o comando desejado, clique nele.</a:t>
            </a:r>
          </a:p>
          <a:p>
            <a:pPr algn="just">
              <a:lnSpc>
                <a:spcPct val="90000"/>
              </a:lnSpc>
            </a:pPr>
            <a:r>
              <a:rPr lang="pt-BR" altLang="pt-BR" sz="2400"/>
              <a:t>Se for necessário fornecer alguma informação ao programa antes de concluir um comando, uma </a:t>
            </a:r>
            <a:r>
              <a:rPr lang="pt-BR" altLang="pt-BR" sz="2400" i="1"/>
              <a:t>caixa de diálogo</a:t>
            </a:r>
            <a:r>
              <a:rPr lang="pt-BR" altLang="pt-BR" sz="2400"/>
              <a:t> será exibida. Para inserir as informações, convém: </a:t>
            </a:r>
          </a:p>
          <a:p>
            <a:pPr>
              <a:lnSpc>
                <a:spcPct val="90000"/>
              </a:lnSpc>
            </a:pPr>
            <a:endParaRPr lang="pt-BR" altLang="pt-BR" sz="2400"/>
          </a:p>
        </p:txBody>
      </p:sp>
    </p:spTree>
    <p:extLst>
      <p:ext uri="{BB962C8B-B14F-4D97-AF65-F5344CB8AC3E}">
        <p14:creationId xmlns:p14="http://schemas.microsoft.com/office/powerpoint/2010/main" val="4095540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pt-BR" altLang="pt-BR" b="0"/>
              <a:t>Janelas</a:t>
            </a:r>
          </a:p>
        </p:txBody>
      </p:sp>
      <p:sp>
        <p:nvSpPr>
          <p:cNvPr id="56323" name="Rectangle 3"/>
          <p:cNvSpPr>
            <a:spLocks noGrp="1" noChangeArrowheads="1"/>
          </p:cNvSpPr>
          <p:nvPr>
            <p:ph type="body" idx="1"/>
          </p:nvPr>
        </p:nvSpPr>
        <p:spPr/>
        <p:txBody>
          <a:bodyPr/>
          <a:lstStyle/>
          <a:p>
            <a:pPr algn="just">
              <a:lnSpc>
                <a:spcPct val="90000"/>
              </a:lnSpc>
            </a:pPr>
            <a:r>
              <a:rPr lang="pt-BR" altLang="pt-BR" sz="2400"/>
              <a:t>Selecionar uma opção em uma </a:t>
            </a:r>
            <a:r>
              <a:rPr lang="pt-BR" altLang="pt-BR" sz="2400" i="1"/>
              <a:t>lista</a:t>
            </a:r>
            <a:r>
              <a:rPr lang="pt-BR" altLang="pt-BR" sz="2400"/>
              <a:t> clicando no botão de seta para mostrá-la e, em seguida, clicando no item desejado. </a:t>
            </a:r>
          </a:p>
          <a:p>
            <a:pPr algn="just">
              <a:lnSpc>
                <a:spcPct val="90000"/>
              </a:lnSpc>
            </a:pPr>
            <a:r>
              <a:rPr lang="pt-BR" altLang="pt-BR" sz="2400"/>
              <a:t>Escolher uma única opção clicando em um </a:t>
            </a:r>
            <a:r>
              <a:rPr lang="pt-BR" altLang="pt-BR" sz="2400" i="1"/>
              <a:t>botão de opção</a:t>
            </a:r>
            <a:r>
              <a:rPr lang="pt-BR" altLang="pt-BR" sz="2400"/>
              <a:t>. </a:t>
            </a:r>
          </a:p>
          <a:p>
            <a:pPr algn="just">
              <a:lnSpc>
                <a:spcPct val="90000"/>
              </a:lnSpc>
            </a:pPr>
            <a:r>
              <a:rPr lang="pt-BR" altLang="pt-BR" sz="2400"/>
              <a:t>Marcar a caixa de seleção ao lado de uma ou mais opções que você deseja.</a:t>
            </a:r>
          </a:p>
          <a:p>
            <a:pPr algn="just">
              <a:lnSpc>
                <a:spcPct val="90000"/>
              </a:lnSpc>
            </a:pPr>
            <a:r>
              <a:rPr lang="pt-BR" altLang="pt-BR" sz="2400"/>
              <a:t>Se o conteúdo do arquivo não couber na janela, arraste a </a:t>
            </a:r>
            <a:r>
              <a:rPr lang="pt-BR" altLang="pt-BR" sz="2400" i="1"/>
              <a:t>barra de rolagem</a:t>
            </a:r>
            <a:r>
              <a:rPr lang="pt-BR" altLang="pt-BR" sz="2400"/>
              <a:t> ou clique nos </a:t>
            </a:r>
            <a:r>
              <a:rPr lang="pt-BR" altLang="pt-BR" sz="2400" i="1"/>
              <a:t>botões de rolagem</a:t>
            </a:r>
            <a:r>
              <a:rPr lang="pt-BR" altLang="pt-BR" sz="2400"/>
              <a:t> ao lado e/ou na parte inferior da janela para mover o conteúdo para cima, para baixo ou para os lados.</a:t>
            </a:r>
          </a:p>
          <a:p>
            <a:pPr algn="just">
              <a:lnSpc>
                <a:spcPct val="90000"/>
              </a:lnSpc>
            </a:pPr>
            <a:r>
              <a:rPr lang="pt-BR" altLang="pt-BR" sz="2400"/>
              <a:t>Para alterar o tamanho da janela, clique na borda da janela e arraste-a até o tamanho desejado. </a:t>
            </a:r>
          </a:p>
          <a:p>
            <a:pPr>
              <a:lnSpc>
                <a:spcPct val="90000"/>
              </a:lnSpc>
            </a:pPr>
            <a:endParaRPr lang="pt-BR" altLang="pt-BR" sz="2400"/>
          </a:p>
        </p:txBody>
      </p:sp>
    </p:spTree>
    <p:extLst>
      <p:ext uri="{BB962C8B-B14F-4D97-AF65-F5344CB8AC3E}">
        <p14:creationId xmlns:p14="http://schemas.microsoft.com/office/powerpoint/2010/main" val="3612502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pt-BR" altLang="pt-BR" sz="4000" b="0"/>
              <a:t>Programas incluídos no Windows XP</a:t>
            </a:r>
          </a:p>
        </p:txBody>
      </p:sp>
      <p:sp>
        <p:nvSpPr>
          <p:cNvPr id="3075" name="Rectangle 3"/>
          <p:cNvSpPr>
            <a:spLocks noGrp="1" noChangeArrowheads="1"/>
          </p:cNvSpPr>
          <p:nvPr>
            <p:ph type="body" idx="1"/>
          </p:nvPr>
        </p:nvSpPr>
        <p:spPr/>
        <p:txBody>
          <a:bodyPr/>
          <a:lstStyle/>
          <a:p>
            <a:pPr algn="just">
              <a:lnSpc>
                <a:spcPct val="90000"/>
              </a:lnSpc>
              <a:buFont typeface="Wingdings" pitchFamily="2" charset="2"/>
              <a:buNone/>
            </a:pPr>
            <a:r>
              <a:rPr lang="pt-BR" altLang="pt-BR" sz="2400"/>
              <a:t>O Windows XP fornece as ferramentas que você precisa para trabalhar e se divertir no ambiente atual de comunicações de alta velocidade. Sua caixa de ferramentas inclui ferramentas de sistema que ajudam a definir e ajustar os recursos do sistema, usuários e grupos de usuários e tarefas agendadas do sistema. Os acessórios o ajudam a concluir seu trabalho, seja ele qual for. Você pode criar documentos e imagens, fazer cálculos, agendar seus horários e ter reuniões on-line com outros colegas de trabalho. Quando tiver tempo para escutar música, navegue na Internet ou jogue alguns jogos. Suas ferramentas de entretenimento e comunicações o ajudarão a relaxar.</a:t>
            </a:r>
          </a:p>
        </p:txBody>
      </p:sp>
    </p:spTree>
    <p:extLst>
      <p:ext uri="{BB962C8B-B14F-4D97-AF65-F5344CB8AC3E}">
        <p14:creationId xmlns:p14="http://schemas.microsoft.com/office/powerpoint/2010/main" val="2532750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pt-BR" altLang="pt-BR" b="0"/>
              <a:t>Usando a Calculadora</a:t>
            </a:r>
          </a:p>
        </p:txBody>
      </p:sp>
      <p:sp>
        <p:nvSpPr>
          <p:cNvPr id="4099" name="Rectangle 3"/>
          <p:cNvSpPr>
            <a:spLocks noGrp="1" noChangeArrowheads="1"/>
          </p:cNvSpPr>
          <p:nvPr>
            <p:ph type="body" idx="1"/>
          </p:nvPr>
        </p:nvSpPr>
        <p:spPr/>
        <p:txBody>
          <a:bodyPr/>
          <a:lstStyle/>
          <a:p>
            <a:pPr>
              <a:lnSpc>
                <a:spcPct val="90000"/>
              </a:lnSpc>
            </a:pPr>
            <a:endParaRPr lang="pt-BR" altLang="pt-BR" sz="2400" b="1"/>
          </a:p>
          <a:p>
            <a:pPr algn="just">
              <a:lnSpc>
                <a:spcPct val="90000"/>
              </a:lnSpc>
            </a:pPr>
            <a:r>
              <a:rPr lang="pt-BR" altLang="pt-BR" sz="2400"/>
              <a:t>Você pode usar a </a:t>
            </a:r>
            <a:r>
              <a:rPr lang="pt-BR" altLang="pt-BR" sz="2400" b="1"/>
              <a:t>Calculadora</a:t>
            </a:r>
            <a:r>
              <a:rPr lang="pt-BR" altLang="pt-BR" sz="2400"/>
              <a:t> no modo de exibição padrão, para cálculos simples, ou no modo de exibição científico, para cálculos estatísticos e científicos avançados.</a:t>
            </a:r>
          </a:p>
          <a:p>
            <a:pPr algn="just">
              <a:lnSpc>
                <a:spcPct val="90000"/>
              </a:lnSpc>
            </a:pPr>
            <a:r>
              <a:rPr lang="pt-BR" altLang="pt-BR" sz="2400"/>
              <a:t>Abra a </a:t>
            </a:r>
            <a:r>
              <a:rPr lang="pt-BR" altLang="pt-BR" sz="2400">
                <a:hlinkClick r:id="rId2" action="ppaction://hlinkfile"/>
              </a:rPr>
              <a:t> Calculadora</a:t>
            </a:r>
            <a:r>
              <a:rPr lang="pt-BR" altLang="pt-BR" sz="2400"/>
              <a:t>.</a:t>
            </a:r>
          </a:p>
          <a:p>
            <a:pPr algn="just">
              <a:lnSpc>
                <a:spcPct val="90000"/>
              </a:lnSpc>
            </a:pPr>
            <a:r>
              <a:rPr lang="pt-BR" altLang="pt-BR" sz="2400"/>
              <a:t>  Observações</a:t>
            </a:r>
          </a:p>
          <a:p>
            <a:pPr algn="just">
              <a:lnSpc>
                <a:spcPct val="90000"/>
              </a:lnSpc>
            </a:pPr>
            <a:r>
              <a:rPr lang="pt-BR" altLang="pt-BR" sz="2400"/>
              <a:t>Para abrir a Calculadora, clique em </a:t>
            </a:r>
            <a:r>
              <a:rPr lang="pt-BR" altLang="pt-BR" sz="2400" b="1"/>
              <a:t>Iniciar</a:t>
            </a:r>
            <a:r>
              <a:rPr lang="pt-BR" altLang="pt-BR" sz="2400"/>
              <a:t>, aponte para </a:t>
            </a:r>
            <a:r>
              <a:rPr lang="pt-BR" altLang="pt-BR" sz="2400" b="1"/>
              <a:t>Todos os programas</a:t>
            </a:r>
            <a:r>
              <a:rPr lang="pt-BR" altLang="pt-BR" sz="2400"/>
              <a:t>, para </a:t>
            </a:r>
            <a:r>
              <a:rPr lang="pt-BR" altLang="pt-BR" sz="2400" b="1"/>
              <a:t>Acessórios</a:t>
            </a:r>
            <a:r>
              <a:rPr lang="pt-BR" altLang="pt-BR" sz="2400"/>
              <a:t> e clique em </a:t>
            </a:r>
            <a:r>
              <a:rPr lang="pt-BR" altLang="pt-BR" sz="2400" b="1"/>
              <a:t>Calculadora</a:t>
            </a:r>
            <a:r>
              <a:rPr lang="pt-BR" altLang="pt-BR" sz="2400"/>
              <a:t>. </a:t>
            </a:r>
          </a:p>
          <a:p>
            <a:pPr algn="just">
              <a:lnSpc>
                <a:spcPct val="90000"/>
              </a:lnSpc>
            </a:pPr>
            <a:r>
              <a:rPr lang="pt-BR" altLang="pt-BR" sz="2400"/>
              <a:t>Para obter informações sobre como utilizar a </a:t>
            </a:r>
            <a:r>
              <a:rPr lang="pt-BR" altLang="pt-BR" sz="2400" b="1"/>
              <a:t>Calculadora</a:t>
            </a:r>
            <a:r>
              <a:rPr lang="pt-BR" altLang="pt-BR" sz="2400"/>
              <a:t>, clique no menu </a:t>
            </a:r>
            <a:r>
              <a:rPr lang="pt-BR" altLang="pt-BR" sz="2400" b="1"/>
              <a:t>Ajuda</a:t>
            </a:r>
            <a:r>
              <a:rPr lang="pt-BR" altLang="pt-BR" sz="2400"/>
              <a:t> da </a:t>
            </a:r>
            <a:r>
              <a:rPr lang="pt-BR" altLang="pt-BR" sz="2400" b="1"/>
              <a:t>Calculadora</a:t>
            </a:r>
            <a:r>
              <a:rPr lang="pt-BR" altLang="pt-BR" sz="2400"/>
              <a:t>. </a:t>
            </a:r>
          </a:p>
          <a:p>
            <a:pPr algn="just">
              <a:lnSpc>
                <a:spcPct val="90000"/>
              </a:lnSpc>
              <a:buFont typeface="Wingdings" pitchFamily="2" charset="2"/>
              <a:buNone/>
            </a:pPr>
            <a:endParaRPr lang="pt-BR" altLang="pt-BR" sz="2400"/>
          </a:p>
        </p:txBody>
      </p:sp>
    </p:spTree>
    <p:extLst>
      <p:ext uri="{BB962C8B-B14F-4D97-AF65-F5344CB8AC3E}">
        <p14:creationId xmlns:p14="http://schemas.microsoft.com/office/powerpoint/2010/main" val="1311857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pt-BR" altLang="pt-BR" b="0"/>
              <a:t>Usando o Mapa de caracteres</a:t>
            </a:r>
          </a:p>
        </p:txBody>
      </p:sp>
      <p:sp>
        <p:nvSpPr>
          <p:cNvPr id="5123" name="Rectangle 3"/>
          <p:cNvSpPr>
            <a:spLocks noGrp="1" noChangeArrowheads="1"/>
          </p:cNvSpPr>
          <p:nvPr>
            <p:ph type="body" idx="1"/>
          </p:nvPr>
        </p:nvSpPr>
        <p:spPr/>
        <p:txBody>
          <a:bodyPr/>
          <a:lstStyle/>
          <a:p>
            <a:pPr>
              <a:lnSpc>
                <a:spcPct val="90000"/>
              </a:lnSpc>
            </a:pPr>
            <a:endParaRPr lang="pt-BR" altLang="pt-BR" sz="2400" b="1"/>
          </a:p>
          <a:p>
            <a:pPr algn="just">
              <a:lnSpc>
                <a:spcPct val="90000"/>
              </a:lnSpc>
            </a:pPr>
            <a:r>
              <a:rPr lang="pt-BR" altLang="pt-BR" sz="2400"/>
              <a:t>Você pode usar o </a:t>
            </a:r>
            <a:r>
              <a:rPr lang="pt-BR" altLang="pt-BR" sz="2400" b="1"/>
              <a:t>Mapa de caracteres</a:t>
            </a:r>
            <a:r>
              <a:rPr lang="pt-BR" altLang="pt-BR" sz="2400"/>
              <a:t> para copiar e colar caracteres especiais em seus documentos, como o símbolo de marca registrada, caracteres matemáticos especiais ou um caractere do conjunto de caracteres de outro idioma.</a:t>
            </a:r>
          </a:p>
          <a:p>
            <a:pPr algn="just">
              <a:lnSpc>
                <a:spcPct val="90000"/>
              </a:lnSpc>
            </a:pPr>
            <a:r>
              <a:rPr lang="pt-BR" altLang="pt-BR" sz="2400"/>
              <a:t>Abra o </a:t>
            </a:r>
            <a:r>
              <a:rPr lang="pt-BR" altLang="pt-BR" sz="2400">
                <a:hlinkClick r:id="rId2" action="ppaction://hlinkfile"/>
              </a:rPr>
              <a:t> Mapa de caracteres</a:t>
            </a:r>
            <a:r>
              <a:rPr lang="pt-BR" altLang="pt-BR" sz="2400"/>
              <a:t>.</a:t>
            </a:r>
          </a:p>
          <a:p>
            <a:pPr algn="just">
              <a:lnSpc>
                <a:spcPct val="90000"/>
              </a:lnSpc>
            </a:pPr>
            <a:r>
              <a:rPr lang="pt-BR" altLang="pt-BR" sz="2400"/>
              <a:t>  Observações</a:t>
            </a:r>
          </a:p>
          <a:p>
            <a:pPr algn="just">
              <a:lnSpc>
                <a:spcPct val="90000"/>
              </a:lnSpc>
            </a:pPr>
            <a:r>
              <a:rPr lang="pt-BR" altLang="pt-BR" sz="2400"/>
              <a:t>Para abrir o Mapa de caracteres, clique em </a:t>
            </a:r>
            <a:r>
              <a:rPr lang="pt-BR" altLang="pt-BR" sz="2400" b="1"/>
              <a:t>Iniciar</a:t>
            </a:r>
            <a:r>
              <a:rPr lang="pt-BR" altLang="pt-BR" sz="2400"/>
              <a:t>, aponte para </a:t>
            </a:r>
            <a:r>
              <a:rPr lang="pt-BR" altLang="pt-BR" sz="2400" b="1"/>
              <a:t>Todos os programas</a:t>
            </a:r>
            <a:r>
              <a:rPr lang="pt-BR" altLang="pt-BR" sz="2400"/>
              <a:t>, para </a:t>
            </a:r>
            <a:r>
              <a:rPr lang="pt-BR" altLang="pt-BR" sz="2400" b="1"/>
              <a:t>Acessórios</a:t>
            </a:r>
            <a:r>
              <a:rPr lang="pt-BR" altLang="pt-BR" sz="2400"/>
              <a:t>, para </a:t>
            </a:r>
            <a:r>
              <a:rPr lang="pt-BR" altLang="pt-BR" sz="2400" b="1"/>
              <a:t>Ferramentas do sistema</a:t>
            </a:r>
            <a:r>
              <a:rPr lang="pt-BR" altLang="pt-BR" sz="2400"/>
              <a:t> e clique em </a:t>
            </a:r>
            <a:r>
              <a:rPr lang="pt-BR" altLang="pt-BR" sz="2400" b="1"/>
              <a:t>Mapa de caracteres</a:t>
            </a:r>
            <a:r>
              <a:rPr lang="pt-BR" altLang="pt-BR" sz="2400"/>
              <a:t>. </a:t>
            </a:r>
          </a:p>
          <a:p>
            <a:pPr algn="just">
              <a:lnSpc>
                <a:spcPct val="90000"/>
              </a:lnSpc>
            </a:pPr>
            <a:r>
              <a:rPr lang="pt-BR" altLang="pt-BR" sz="2400"/>
              <a:t>Para obter informações sobre como usar o </a:t>
            </a:r>
            <a:r>
              <a:rPr lang="pt-BR" altLang="pt-BR" sz="2400" b="1"/>
              <a:t>Mapa de caracteres</a:t>
            </a:r>
            <a:r>
              <a:rPr lang="pt-BR" altLang="pt-BR" sz="2400"/>
              <a:t>, clique em </a:t>
            </a:r>
            <a:r>
              <a:rPr lang="pt-BR" altLang="pt-BR" sz="2400" b="1"/>
              <a:t>Ajuda</a:t>
            </a:r>
            <a:r>
              <a:rPr lang="pt-BR" altLang="pt-BR" sz="2400"/>
              <a:t> no </a:t>
            </a:r>
            <a:r>
              <a:rPr lang="pt-BR" altLang="pt-BR" sz="2400" b="1"/>
              <a:t>Mapa de caracteres</a:t>
            </a:r>
            <a:r>
              <a:rPr lang="pt-BR" altLang="pt-BR" sz="2400"/>
              <a:t>. </a:t>
            </a:r>
          </a:p>
          <a:p>
            <a:pPr>
              <a:lnSpc>
                <a:spcPct val="90000"/>
              </a:lnSpc>
              <a:buFont typeface="Wingdings" pitchFamily="2" charset="2"/>
              <a:buNone/>
            </a:pPr>
            <a:endParaRPr lang="pt-BR" altLang="pt-BR" sz="2400"/>
          </a:p>
        </p:txBody>
      </p:sp>
    </p:spTree>
    <p:extLst>
      <p:ext uri="{BB962C8B-B14F-4D97-AF65-F5344CB8AC3E}">
        <p14:creationId xmlns:p14="http://schemas.microsoft.com/office/powerpoint/2010/main" val="428979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pt-BR" altLang="pt-BR" b="0"/>
              <a:t>Usando o Bloco de notas</a:t>
            </a:r>
          </a:p>
        </p:txBody>
      </p:sp>
      <p:sp>
        <p:nvSpPr>
          <p:cNvPr id="31747" name="Rectangle 3"/>
          <p:cNvSpPr>
            <a:spLocks noGrp="1" noChangeArrowheads="1"/>
          </p:cNvSpPr>
          <p:nvPr>
            <p:ph type="body" idx="1"/>
          </p:nvPr>
        </p:nvSpPr>
        <p:spPr/>
        <p:txBody>
          <a:bodyPr/>
          <a:lstStyle/>
          <a:p>
            <a:pPr>
              <a:lnSpc>
                <a:spcPct val="90000"/>
              </a:lnSpc>
            </a:pPr>
            <a:endParaRPr lang="pt-BR" altLang="pt-BR" sz="2800" b="1"/>
          </a:p>
          <a:p>
            <a:pPr>
              <a:lnSpc>
                <a:spcPct val="90000"/>
              </a:lnSpc>
            </a:pPr>
            <a:r>
              <a:rPr lang="pt-BR" altLang="pt-BR" sz="2800"/>
              <a:t>O </a:t>
            </a:r>
            <a:r>
              <a:rPr lang="pt-BR" altLang="pt-BR" sz="2800" b="1"/>
              <a:t>Bloco de notas</a:t>
            </a:r>
            <a:r>
              <a:rPr lang="pt-BR" altLang="pt-BR" sz="2800"/>
              <a:t> é um editor de texto básico que pode ser utilizado para documentos simples ou para criar páginas da Web. Para criar ou editar arquivos que exijam formatação, utilize o </a:t>
            </a:r>
            <a:r>
              <a:rPr lang="pt-BR" altLang="pt-BR" sz="2800" b="1"/>
              <a:t>WordPad</a:t>
            </a:r>
            <a:r>
              <a:rPr lang="pt-BR" altLang="pt-BR" sz="2800"/>
              <a:t>.</a:t>
            </a:r>
          </a:p>
          <a:p>
            <a:pPr>
              <a:lnSpc>
                <a:spcPct val="90000"/>
              </a:lnSpc>
            </a:pPr>
            <a:r>
              <a:rPr lang="pt-BR" altLang="pt-BR" sz="2800"/>
              <a:t>Abra o </a:t>
            </a:r>
            <a:r>
              <a:rPr lang="pt-BR" altLang="pt-BR" sz="2800">
                <a:hlinkClick r:id="rId2" action="ppaction://hlinkfile"/>
              </a:rPr>
              <a:t> Bloco de notas</a:t>
            </a:r>
            <a:r>
              <a:rPr lang="pt-BR" altLang="pt-BR" sz="2800"/>
              <a:t>.</a:t>
            </a:r>
          </a:p>
          <a:p>
            <a:pPr>
              <a:lnSpc>
                <a:spcPct val="90000"/>
              </a:lnSpc>
            </a:pPr>
            <a:r>
              <a:rPr lang="pt-BR" altLang="pt-BR" sz="2800"/>
              <a:t>  Observações</a:t>
            </a:r>
          </a:p>
          <a:p>
            <a:pPr>
              <a:lnSpc>
                <a:spcPct val="90000"/>
              </a:lnSpc>
            </a:pPr>
            <a:r>
              <a:rPr lang="pt-BR" altLang="pt-BR" sz="2800"/>
              <a:t>Para abrir o Bloco de notas, clique em </a:t>
            </a:r>
            <a:r>
              <a:rPr lang="pt-BR" altLang="pt-BR" sz="2800" b="1"/>
              <a:t>Iniciar</a:t>
            </a:r>
            <a:r>
              <a:rPr lang="pt-BR" altLang="pt-BR" sz="2800"/>
              <a:t>, aponte para </a:t>
            </a:r>
            <a:r>
              <a:rPr lang="pt-BR" altLang="pt-BR" sz="2800" b="1"/>
              <a:t>Todos os programas</a:t>
            </a:r>
            <a:r>
              <a:rPr lang="pt-BR" altLang="pt-BR" sz="2800"/>
              <a:t>, para </a:t>
            </a:r>
            <a:r>
              <a:rPr lang="pt-BR" altLang="pt-BR" sz="2800" b="1"/>
              <a:t>Acessórios</a:t>
            </a:r>
            <a:r>
              <a:rPr lang="pt-BR" altLang="pt-BR" sz="2800"/>
              <a:t> e clique em </a:t>
            </a:r>
            <a:r>
              <a:rPr lang="pt-BR" altLang="pt-BR" sz="2800" b="1"/>
              <a:t>Bloco de notas</a:t>
            </a:r>
            <a:r>
              <a:rPr lang="pt-BR" altLang="pt-BR" sz="2800"/>
              <a:t>. </a:t>
            </a:r>
          </a:p>
          <a:p>
            <a:pPr>
              <a:lnSpc>
                <a:spcPct val="90000"/>
              </a:lnSpc>
              <a:buFont typeface="Wingdings" pitchFamily="2" charset="2"/>
              <a:buNone/>
            </a:pPr>
            <a:endParaRPr lang="pt-BR" altLang="pt-BR" sz="2800"/>
          </a:p>
        </p:txBody>
      </p:sp>
    </p:spTree>
    <p:extLst>
      <p:ext uri="{BB962C8B-B14F-4D97-AF65-F5344CB8AC3E}">
        <p14:creationId xmlns:p14="http://schemas.microsoft.com/office/powerpoint/2010/main" val="34805822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pt-BR" altLang="pt-BR" b="0"/>
              <a:t>Usando o WordPad</a:t>
            </a:r>
          </a:p>
        </p:txBody>
      </p:sp>
      <p:sp>
        <p:nvSpPr>
          <p:cNvPr id="32771" name="Rectangle 3"/>
          <p:cNvSpPr>
            <a:spLocks noGrp="1" noChangeArrowheads="1"/>
          </p:cNvSpPr>
          <p:nvPr>
            <p:ph type="body" idx="1"/>
          </p:nvPr>
        </p:nvSpPr>
        <p:spPr/>
        <p:txBody>
          <a:bodyPr/>
          <a:lstStyle/>
          <a:p>
            <a:pPr algn="just">
              <a:lnSpc>
                <a:spcPct val="80000"/>
              </a:lnSpc>
            </a:pPr>
            <a:r>
              <a:rPr lang="pt-BR" altLang="pt-BR" sz="2400"/>
              <a:t>Você pode utilizar o </a:t>
            </a:r>
            <a:r>
              <a:rPr lang="pt-BR" altLang="pt-BR" sz="2400" b="1"/>
              <a:t>WordPad</a:t>
            </a:r>
            <a:r>
              <a:rPr lang="pt-BR" altLang="pt-BR" sz="2400"/>
              <a:t> para criar ou editar arquivos de texto que contenham formatação ou elementos gráficos. Use o </a:t>
            </a:r>
            <a:r>
              <a:rPr lang="pt-BR" altLang="pt-BR" sz="2400" b="1"/>
              <a:t>Bloco de notas</a:t>
            </a:r>
            <a:r>
              <a:rPr lang="pt-BR" altLang="pt-BR" sz="2400"/>
              <a:t> para edição de texto básica ou para criar páginas da Web.</a:t>
            </a:r>
          </a:p>
          <a:p>
            <a:pPr algn="just">
              <a:lnSpc>
                <a:spcPct val="80000"/>
              </a:lnSpc>
            </a:pPr>
            <a:r>
              <a:rPr lang="pt-BR" altLang="pt-BR" sz="2400"/>
              <a:t>Abra o </a:t>
            </a:r>
            <a:r>
              <a:rPr lang="pt-BR" altLang="pt-BR" sz="2400">
                <a:hlinkClick r:id="rId2" action="ppaction://hlinkfile"/>
              </a:rPr>
              <a:t> WordPad</a:t>
            </a:r>
            <a:r>
              <a:rPr lang="pt-BR" altLang="pt-BR" sz="2400"/>
              <a:t>.</a:t>
            </a:r>
          </a:p>
          <a:p>
            <a:pPr algn="just">
              <a:lnSpc>
                <a:spcPct val="80000"/>
              </a:lnSpc>
            </a:pPr>
            <a:r>
              <a:rPr lang="pt-BR" altLang="pt-BR" sz="2400"/>
              <a:t>  Observações</a:t>
            </a:r>
          </a:p>
          <a:p>
            <a:pPr algn="just">
              <a:lnSpc>
                <a:spcPct val="80000"/>
              </a:lnSpc>
            </a:pPr>
            <a:r>
              <a:rPr lang="pt-BR" altLang="pt-BR" sz="2400"/>
              <a:t>Para abrir o WordPad, clique em </a:t>
            </a:r>
            <a:r>
              <a:rPr lang="pt-BR" altLang="pt-BR" sz="2400" b="1"/>
              <a:t>Iniciar</a:t>
            </a:r>
            <a:r>
              <a:rPr lang="pt-BR" altLang="pt-BR" sz="2400"/>
              <a:t>, aponte para </a:t>
            </a:r>
            <a:r>
              <a:rPr lang="pt-BR" altLang="pt-BR" sz="2400" b="1"/>
              <a:t>Todos os programas</a:t>
            </a:r>
            <a:r>
              <a:rPr lang="pt-BR" altLang="pt-BR" sz="2400"/>
              <a:t>, para </a:t>
            </a:r>
            <a:r>
              <a:rPr lang="pt-BR" altLang="pt-BR" sz="2400" b="1"/>
              <a:t>Acessórios</a:t>
            </a:r>
            <a:r>
              <a:rPr lang="pt-BR" altLang="pt-BR" sz="2400"/>
              <a:t> e clique em </a:t>
            </a:r>
            <a:r>
              <a:rPr lang="pt-BR" altLang="pt-BR" sz="2400" b="1"/>
              <a:t>WordPad</a:t>
            </a:r>
            <a:r>
              <a:rPr lang="pt-BR" altLang="pt-BR" sz="2400"/>
              <a:t>. </a:t>
            </a:r>
          </a:p>
          <a:p>
            <a:pPr algn="just">
              <a:lnSpc>
                <a:spcPct val="80000"/>
              </a:lnSpc>
            </a:pPr>
            <a:r>
              <a:rPr lang="pt-BR" altLang="pt-BR" sz="2400"/>
              <a:t>Para obter informações sobre como utilizar o </a:t>
            </a:r>
            <a:r>
              <a:rPr lang="pt-BR" altLang="pt-BR" sz="2400" b="1"/>
              <a:t>WordPad</a:t>
            </a:r>
            <a:r>
              <a:rPr lang="pt-BR" altLang="pt-BR" sz="2400"/>
              <a:t>, clique no menu </a:t>
            </a:r>
            <a:r>
              <a:rPr lang="pt-BR" altLang="pt-BR" sz="2400" b="1"/>
              <a:t>Ajuda</a:t>
            </a:r>
            <a:r>
              <a:rPr lang="pt-BR" altLang="pt-BR" sz="2400"/>
              <a:t> do </a:t>
            </a:r>
            <a:r>
              <a:rPr lang="pt-BR" altLang="pt-BR" sz="2400" b="1"/>
              <a:t>WordPad</a:t>
            </a:r>
            <a:r>
              <a:rPr lang="pt-BR" altLang="pt-BR" sz="2400"/>
              <a:t>. </a:t>
            </a:r>
          </a:p>
          <a:p>
            <a:pPr algn="just">
              <a:lnSpc>
                <a:spcPct val="80000"/>
              </a:lnSpc>
            </a:pPr>
            <a:r>
              <a:rPr lang="pt-BR" altLang="pt-BR" sz="2400" b="1">
                <a:solidFill>
                  <a:schemeClr val="hlink"/>
                </a:solidFill>
              </a:rPr>
              <a:t>Talvez seja necessário ter feito logon como administrador ou como participante do grupo Administradores para realizar algumas tarefas.</a:t>
            </a:r>
            <a:r>
              <a:rPr lang="pt-BR" altLang="pt-BR" sz="2400"/>
              <a:t> </a:t>
            </a:r>
          </a:p>
        </p:txBody>
      </p:sp>
    </p:spTree>
    <p:extLst>
      <p:ext uri="{BB962C8B-B14F-4D97-AF65-F5344CB8AC3E}">
        <p14:creationId xmlns:p14="http://schemas.microsoft.com/office/powerpoint/2010/main" val="355562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vert="horz" lIns="91440" tIns="45720" rIns="91440" bIns="45720" rtlCol="0" anchor="ctr">
            <a:normAutofit/>
          </a:bodyPr>
          <a:lstStyle/>
          <a:p>
            <a:r>
              <a:rPr lang="en-US" dirty="0" err="1"/>
              <a:t>Minicomputadores</a:t>
            </a:r>
            <a:endParaRPr lang="en-US" dirty="0"/>
          </a:p>
        </p:txBody>
      </p:sp>
      <p:sp>
        <p:nvSpPr>
          <p:cNvPr id="2" name="Espaço Reservado para Conteúdo 1"/>
          <p:cNvSpPr>
            <a:spLocks noGrp="1"/>
          </p:cNvSpPr>
          <p:nvPr>
            <p:ph idx="1"/>
          </p:nvPr>
        </p:nvSpPr>
        <p:spPr/>
        <p:txBody>
          <a:bodyPr/>
          <a:lstStyle/>
          <a:p>
            <a:endParaRPr lang="pt-BR"/>
          </a:p>
        </p:txBody>
      </p:sp>
      <p:sp>
        <p:nvSpPr>
          <p:cNvPr id="490501" name="Text Box 5"/>
          <p:cNvSpPr txBox="1">
            <a:spLocks noChangeArrowheads="1"/>
          </p:cNvSpPr>
          <p:nvPr/>
        </p:nvSpPr>
        <p:spPr bwMode="auto">
          <a:xfrm>
            <a:off x="8077200" y="6477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fld id="{782C2248-83E9-4D08-AAA8-9A0E41285DB1}" type="slidenum">
              <a:rPr lang="pt-BR"/>
              <a:pPr algn="r"/>
              <a:t>5</a:t>
            </a:fld>
            <a:endParaRPr lang="pt-BR"/>
          </a:p>
        </p:txBody>
      </p:sp>
      <p:pic>
        <p:nvPicPr>
          <p:cNvPr id="490505" name="Picture 9" descr="01011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988963" cy="524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502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pt-BR" altLang="pt-BR" b="0"/>
              <a:t>Usando o Catálogo de endereços</a:t>
            </a:r>
          </a:p>
        </p:txBody>
      </p:sp>
      <p:sp>
        <p:nvSpPr>
          <p:cNvPr id="33795" name="Rectangle 3"/>
          <p:cNvSpPr>
            <a:spLocks noGrp="1" noChangeArrowheads="1"/>
          </p:cNvSpPr>
          <p:nvPr>
            <p:ph type="body" idx="1"/>
          </p:nvPr>
        </p:nvSpPr>
        <p:spPr/>
        <p:txBody>
          <a:bodyPr/>
          <a:lstStyle/>
          <a:p>
            <a:pPr algn="just">
              <a:lnSpc>
                <a:spcPct val="80000"/>
              </a:lnSpc>
              <a:buFont typeface="Wingdings" pitchFamily="2" charset="2"/>
              <a:buNone/>
            </a:pPr>
            <a:r>
              <a:rPr lang="pt-BR" altLang="pt-BR" sz="2400"/>
              <a:t>O </a:t>
            </a:r>
            <a:r>
              <a:rPr lang="pt-BR" altLang="pt-BR" sz="2400" b="1"/>
              <a:t>Catálogo de endereços</a:t>
            </a:r>
            <a:r>
              <a:rPr lang="pt-BR" altLang="pt-BR" sz="2400"/>
              <a:t> fornece um local conveniente para armazenar informações para contato que podem ser facilmente recuperadas por </a:t>
            </a:r>
            <a:r>
              <a:rPr lang="pt-BR" altLang="pt-BR" sz="2400">
                <a:hlinkClick r:id="rId2" tooltip="Exibir definição"/>
              </a:rPr>
              <a:t>programas</a:t>
            </a:r>
            <a:r>
              <a:rPr lang="pt-BR" altLang="pt-BR" sz="2400"/>
              <a:t> como o Outlook, Outlook Express, Internet Explorer, NetMeeting e Microsoft Phone System. Você pode procurar por pessoas e negócios, criar grupos de contatos para listas de endereçamento e enviar e receber cartões de visita eletrônicos.</a:t>
            </a:r>
          </a:p>
          <a:p>
            <a:pPr algn="just">
              <a:lnSpc>
                <a:spcPct val="80000"/>
              </a:lnSpc>
            </a:pPr>
            <a:r>
              <a:rPr lang="pt-BR" altLang="pt-BR" sz="2400"/>
              <a:t>Abra o </a:t>
            </a:r>
            <a:r>
              <a:rPr lang="pt-BR" altLang="pt-BR" sz="2400">
                <a:hlinkClick r:id="rId3" action="ppaction://hlinkfile"/>
              </a:rPr>
              <a:t> Catálogo de endereços</a:t>
            </a:r>
            <a:r>
              <a:rPr lang="pt-BR" altLang="pt-BR" sz="2400"/>
              <a:t>.</a:t>
            </a:r>
          </a:p>
          <a:p>
            <a:pPr algn="just">
              <a:lnSpc>
                <a:spcPct val="80000"/>
              </a:lnSpc>
            </a:pPr>
            <a:r>
              <a:rPr lang="pt-BR" altLang="pt-BR" sz="2400"/>
              <a:t>Observações</a:t>
            </a:r>
          </a:p>
          <a:p>
            <a:pPr algn="just">
              <a:lnSpc>
                <a:spcPct val="80000"/>
              </a:lnSpc>
            </a:pPr>
            <a:r>
              <a:rPr lang="pt-BR" altLang="pt-BR" sz="2400"/>
              <a:t>Para abrir o Catálogo de endereços, clique em </a:t>
            </a:r>
            <a:r>
              <a:rPr lang="pt-BR" altLang="pt-BR" sz="2400" b="1"/>
              <a:t>Iniciar</a:t>
            </a:r>
            <a:r>
              <a:rPr lang="pt-BR" altLang="pt-BR" sz="2400"/>
              <a:t>, aponte para </a:t>
            </a:r>
            <a:r>
              <a:rPr lang="pt-BR" altLang="pt-BR" sz="2400" b="1"/>
              <a:t>Todos os programas</a:t>
            </a:r>
            <a:r>
              <a:rPr lang="pt-BR" altLang="pt-BR" sz="2400"/>
              <a:t>, para </a:t>
            </a:r>
            <a:r>
              <a:rPr lang="pt-BR" altLang="pt-BR" sz="2400" b="1"/>
              <a:t>Acessórios</a:t>
            </a:r>
            <a:r>
              <a:rPr lang="pt-BR" altLang="pt-BR" sz="2400"/>
              <a:t> e clique em </a:t>
            </a:r>
            <a:r>
              <a:rPr lang="pt-BR" altLang="pt-BR" sz="2400" b="1"/>
              <a:t>Catálogo de endereços</a:t>
            </a:r>
            <a:r>
              <a:rPr lang="pt-BR" altLang="pt-BR" sz="2400"/>
              <a:t>. </a:t>
            </a:r>
          </a:p>
          <a:p>
            <a:pPr algn="just">
              <a:lnSpc>
                <a:spcPct val="80000"/>
              </a:lnSpc>
            </a:pPr>
            <a:r>
              <a:rPr lang="pt-BR" altLang="pt-BR" sz="2400"/>
              <a:t>Para obter informações sobre como utilizar o </a:t>
            </a:r>
            <a:r>
              <a:rPr lang="pt-BR" altLang="pt-BR" sz="2400" b="1"/>
              <a:t>Catálogo de endereços</a:t>
            </a:r>
            <a:r>
              <a:rPr lang="pt-BR" altLang="pt-BR" sz="2400"/>
              <a:t>, clique no menu </a:t>
            </a:r>
            <a:r>
              <a:rPr lang="pt-BR" altLang="pt-BR" sz="2400" b="1"/>
              <a:t>Ajuda</a:t>
            </a:r>
            <a:r>
              <a:rPr lang="pt-BR" altLang="pt-BR" sz="2400"/>
              <a:t> do </a:t>
            </a:r>
            <a:r>
              <a:rPr lang="pt-BR" altLang="pt-BR" sz="2400" b="1"/>
              <a:t>Catálogo de endereços</a:t>
            </a:r>
            <a:r>
              <a:rPr lang="pt-BR" altLang="pt-BR" sz="2400"/>
              <a:t>. </a:t>
            </a:r>
          </a:p>
          <a:p>
            <a:pPr>
              <a:lnSpc>
                <a:spcPct val="80000"/>
              </a:lnSpc>
            </a:pPr>
            <a:endParaRPr lang="pt-BR" altLang="pt-BR" sz="2400"/>
          </a:p>
        </p:txBody>
      </p:sp>
    </p:spTree>
    <p:extLst>
      <p:ext uri="{BB962C8B-B14F-4D97-AF65-F5344CB8AC3E}">
        <p14:creationId xmlns:p14="http://schemas.microsoft.com/office/powerpoint/2010/main" val="1632520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pt-BR" altLang="pt-BR" b="0"/>
              <a:t>Usando o Paint</a:t>
            </a:r>
          </a:p>
        </p:txBody>
      </p:sp>
      <p:sp>
        <p:nvSpPr>
          <p:cNvPr id="34819" name="Rectangle 3"/>
          <p:cNvSpPr>
            <a:spLocks noGrp="1" noChangeArrowheads="1"/>
          </p:cNvSpPr>
          <p:nvPr>
            <p:ph type="body" idx="1"/>
          </p:nvPr>
        </p:nvSpPr>
        <p:spPr/>
        <p:txBody>
          <a:bodyPr/>
          <a:lstStyle/>
          <a:p>
            <a:pPr algn="just">
              <a:lnSpc>
                <a:spcPct val="90000"/>
              </a:lnSpc>
            </a:pPr>
            <a:r>
              <a:rPr lang="pt-BR" altLang="pt-BR" sz="2400"/>
              <a:t>O </a:t>
            </a:r>
            <a:r>
              <a:rPr lang="pt-BR" altLang="pt-BR" sz="2400" b="1"/>
              <a:t>Paint</a:t>
            </a:r>
            <a:r>
              <a:rPr lang="pt-BR" altLang="pt-BR" sz="2400"/>
              <a:t> é uma ferramenta de desenho que pode ser utilizada para criar desenhos em preto-e-branco ou coloridos que você pode salvar como arquivos de bitmap (.bmp). Você também pode usar o </a:t>
            </a:r>
            <a:r>
              <a:rPr lang="pt-BR" altLang="pt-BR" sz="2400" b="1"/>
              <a:t>Paint</a:t>
            </a:r>
            <a:r>
              <a:rPr lang="pt-BR" altLang="pt-BR" sz="2400"/>
              <a:t> para enviar seu desenho em email, definir a imagem como um plano de fundo de área de trabalho e salvar arquivos de imagem usando diferentes formatos de arquivo.</a:t>
            </a:r>
          </a:p>
          <a:p>
            <a:pPr algn="just">
              <a:lnSpc>
                <a:spcPct val="90000"/>
              </a:lnSpc>
            </a:pPr>
            <a:r>
              <a:rPr lang="pt-BR" altLang="pt-BR" sz="2400"/>
              <a:t>Abra o </a:t>
            </a:r>
            <a:r>
              <a:rPr lang="pt-BR" altLang="pt-BR" sz="2400">
                <a:hlinkClick r:id="rId2" action="ppaction://hlinkfile"/>
              </a:rPr>
              <a:t> Paint</a:t>
            </a:r>
            <a:r>
              <a:rPr lang="pt-BR" altLang="pt-BR" sz="2400"/>
              <a:t>.</a:t>
            </a:r>
          </a:p>
          <a:p>
            <a:pPr algn="just">
              <a:lnSpc>
                <a:spcPct val="90000"/>
              </a:lnSpc>
            </a:pPr>
            <a:r>
              <a:rPr lang="pt-BR" altLang="pt-BR" sz="2400"/>
              <a:t>Observações</a:t>
            </a:r>
          </a:p>
          <a:p>
            <a:pPr algn="just">
              <a:lnSpc>
                <a:spcPct val="90000"/>
              </a:lnSpc>
            </a:pPr>
            <a:r>
              <a:rPr lang="pt-BR" altLang="pt-BR" sz="2400"/>
              <a:t>Para abrir o </a:t>
            </a:r>
            <a:r>
              <a:rPr lang="pt-BR" altLang="pt-BR" sz="2400" b="1"/>
              <a:t>Paint</a:t>
            </a:r>
            <a:r>
              <a:rPr lang="pt-BR" altLang="pt-BR" sz="2400"/>
              <a:t>, clique em </a:t>
            </a:r>
            <a:r>
              <a:rPr lang="pt-BR" altLang="pt-BR" sz="2400" b="1"/>
              <a:t>Iniciar</a:t>
            </a:r>
            <a:r>
              <a:rPr lang="pt-BR" altLang="pt-BR" sz="2400"/>
              <a:t>, aponte para </a:t>
            </a:r>
            <a:r>
              <a:rPr lang="pt-BR" altLang="pt-BR" sz="2400" b="1"/>
              <a:t>Todos os programas</a:t>
            </a:r>
            <a:r>
              <a:rPr lang="pt-BR" altLang="pt-BR" sz="2400"/>
              <a:t>, para </a:t>
            </a:r>
            <a:r>
              <a:rPr lang="pt-BR" altLang="pt-BR" sz="2400" b="1"/>
              <a:t>Acessórios</a:t>
            </a:r>
            <a:r>
              <a:rPr lang="pt-BR" altLang="pt-BR" sz="2400"/>
              <a:t> e clique em </a:t>
            </a:r>
            <a:r>
              <a:rPr lang="pt-BR" altLang="pt-BR" sz="2400" b="1"/>
              <a:t>Paint</a:t>
            </a:r>
            <a:r>
              <a:rPr lang="pt-BR" altLang="pt-BR" sz="2400"/>
              <a:t>. </a:t>
            </a:r>
          </a:p>
          <a:p>
            <a:pPr algn="just">
              <a:lnSpc>
                <a:spcPct val="90000"/>
              </a:lnSpc>
            </a:pPr>
            <a:r>
              <a:rPr lang="pt-BR" altLang="pt-BR" sz="2400"/>
              <a:t>Para obter informações sobre como utilizar o </a:t>
            </a:r>
            <a:r>
              <a:rPr lang="pt-BR" altLang="pt-BR" sz="2400" b="1"/>
              <a:t>Paint</a:t>
            </a:r>
            <a:r>
              <a:rPr lang="pt-BR" altLang="pt-BR" sz="2400"/>
              <a:t>, clique no menu </a:t>
            </a:r>
            <a:r>
              <a:rPr lang="pt-BR" altLang="pt-BR" sz="2400" b="1"/>
              <a:t>Ajuda</a:t>
            </a:r>
            <a:r>
              <a:rPr lang="pt-BR" altLang="pt-BR" sz="2400"/>
              <a:t> do </a:t>
            </a:r>
            <a:r>
              <a:rPr lang="pt-BR" altLang="pt-BR" sz="2400" b="1"/>
              <a:t>Paint</a:t>
            </a:r>
            <a:r>
              <a:rPr lang="pt-BR" altLang="pt-BR" sz="2400"/>
              <a:t>. </a:t>
            </a:r>
          </a:p>
          <a:p>
            <a:pPr>
              <a:lnSpc>
                <a:spcPct val="90000"/>
              </a:lnSpc>
            </a:pPr>
            <a:endParaRPr lang="pt-BR" altLang="pt-BR" sz="2400"/>
          </a:p>
        </p:txBody>
      </p:sp>
    </p:spTree>
    <p:extLst>
      <p:ext uri="{BB962C8B-B14F-4D97-AF65-F5344CB8AC3E}">
        <p14:creationId xmlns:p14="http://schemas.microsoft.com/office/powerpoint/2010/main" val="51378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dos Computadores</a:t>
            </a:r>
            <a:endParaRPr lang="pt-BR" dirty="0"/>
          </a:p>
        </p:txBody>
      </p:sp>
      <p:sp>
        <p:nvSpPr>
          <p:cNvPr id="3" name="Espaço Reservado para Conteúdo 2"/>
          <p:cNvSpPr>
            <a:spLocks noGrp="1"/>
          </p:cNvSpPr>
          <p:nvPr>
            <p:ph idx="1"/>
          </p:nvPr>
        </p:nvSpPr>
        <p:spPr/>
        <p:txBody>
          <a:bodyPr>
            <a:normAutofit/>
          </a:bodyPr>
          <a:lstStyle/>
          <a:p>
            <a:pPr algn="just"/>
            <a:r>
              <a:rPr lang="pt-BR" dirty="0"/>
              <a:t>Na década de 1970 surgiram os microcomputadores </a:t>
            </a:r>
            <a:r>
              <a:rPr lang="pt-BR" dirty="0" smtClean="0"/>
              <a:t>;</a:t>
            </a:r>
          </a:p>
          <a:p>
            <a:pPr algn="just"/>
            <a:r>
              <a:rPr lang="pt-BR" dirty="0" smtClean="0"/>
              <a:t>Mais </a:t>
            </a:r>
            <a:r>
              <a:rPr lang="pt-BR" dirty="0"/>
              <a:t>baratos e compactos a ponto de serem instalados sobre uma </a:t>
            </a:r>
            <a:r>
              <a:rPr lang="pt-BR" dirty="0" smtClean="0"/>
              <a:t>mesa;</a:t>
            </a:r>
          </a:p>
          <a:p>
            <a:pPr algn="just"/>
            <a:r>
              <a:rPr lang="pt-BR" dirty="0" smtClean="0"/>
              <a:t>Os </a:t>
            </a:r>
            <a:r>
              <a:rPr lang="pt-BR" dirty="0"/>
              <a:t>primeiros micros eram extremamente </a:t>
            </a:r>
            <a:r>
              <a:rPr lang="pt-BR" dirty="0" smtClean="0"/>
              <a:t>limitados;</a:t>
            </a:r>
          </a:p>
          <a:p>
            <a:pPr algn="just"/>
            <a:r>
              <a:rPr lang="pt-BR" dirty="0" smtClean="0"/>
              <a:t>Os </a:t>
            </a:r>
            <a:r>
              <a:rPr lang="pt-BR" dirty="0"/>
              <a:t>micros modernos são tão rápidos que tomaram o lugar de muitos mainframes.  </a:t>
            </a:r>
          </a:p>
          <a:p>
            <a:pPr algn="just"/>
            <a:endParaRPr lang="pt-BR" dirty="0"/>
          </a:p>
        </p:txBody>
      </p:sp>
    </p:spTree>
    <p:extLst>
      <p:ext uri="{BB962C8B-B14F-4D97-AF65-F5344CB8AC3E}">
        <p14:creationId xmlns:p14="http://schemas.microsoft.com/office/powerpoint/2010/main" val="293211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vert="horz" lIns="91440" tIns="45720" rIns="91440" bIns="45720" rtlCol="0" anchor="ctr">
            <a:normAutofit/>
          </a:bodyPr>
          <a:lstStyle/>
          <a:p>
            <a:r>
              <a:rPr lang="en-US" dirty="0" err="1"/>
              <a:t>Microcomputadores</a:t>
            </a:r>
            <a:endParaRPr lang="en-US" dirty="0"/>
          </a:p>
        </p:txBody>
      </p:sp>
      <p:sp>
        <p:nvSpPr>
          <p:cNvPr id="2" name="Espaço Reservado para Conteúdo 1"/>
          <p:cNvSpPr>
            <a:spLocks noGrp="1"/>
          </p:cNvSpPr>
          <p:nvPr>
            <p:ph idx="1"/>
          </p:nvPr>
        </p:nvSpPr>
        <p:spPr/>
        <p:txBody>
          <a:bodyPr/>
          <a:lstStyle/>
          <a:p>
            <a:endParaRPr lang="pt-BR"/>
          </a:p>
        </p:txBody>
      </p:sp>
      <p:sp>
        <p:nvSpPr>
          <p:cNvPr id="491525" name="Text Box 5"/>
          <p:cNvSpPr txBox="1">
            <a:spLocks noChangeArrowheads="1"/>
          </p:cNvSpPr>
          <p:nvPr/>
        </p:nvSpPr>
        <p:spPr bwMode="auto">
          <a:xfrm>
            <a:off x="8077200" y="6477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fld id="{7E8066F3-97E6-40B9-9499-D96326970A48}" type="slidenum">
              <a:rPr lang="pt-BR"/>
              <a:pPr algn="r"/>
              <a:t>7</a:t>
            </a:fld>
            <a:endParaRPr lang="pt-BR"/>
          </a:p>
        </p:txBody>
      </p:sp>
      <p:pic>
        <p:nvPicPr>
          <p:cNvPr id="491529" name="Picture 9" descr="01012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6" y="1355014"/>
            <a:ext cx="7056784" cy="52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92338" y="1538288"/>
            <a:ext cx="2608262" cy="396875"/>
          </a:xfrm>
          <a:prstGeom prst="rect">
            <a:avLst/>
          </a:prstGeom>
          <a:noFill/>
          <a:ln w="9525">
            <a:noFill/>
            <a:miter lim="800000"/>
            <a:headEnd/>
            <a:tailEnd/>
          </a:ln>
          <a:effectLst/>
        </p:spPr>
        <p:txBody>
          <a:bodyPr wrap="none">
            <a:spAutoFit/>
          </a:bodyPr>
          <a:lstStyle/>
          <a:p>
            <a:r>
              <a:rPr lang="pt-BR" sz="2000">
                <a:solidFill>
                  <a:schemeClr val="bg1"/>
                </a:solidFill>
              </a:rPr>
              <a:t>Hardware x Software!!!</a:t>
            </a:r>
          </a:p>
        </p:txBody>
      </p:sp>
      <p:sp>
        <p:nvSpPr>
          <p:cNvPr id="2" name="Título 1"/>
          <p:cNvSpPr>
            <a:spLocks noGrp="1"/>
          </p:cNvSpPr>
          <p:nvPr>
            <p:ph type="title"/>
          </p:nvPr>
        </p:nvSpPr>
        <p:spPr/>
        <p:txBody>
          <a:bodyPr/>
          <a:lstStyle/>
          <a:p>
            <a:r>
              <a:rPr lang="pt-BR" dirty="0" smtClean="0"/>
              <a:t>Definições Básicas</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sz="3600" dirty="0">
                <a:solidFill>
                  <a:srgbClr val="006699"/>
                </a:solidFill>
                <a:cs typeface="Times New Roman" pitchFamily="18" charset="0"/>
              </a:rPr>
              <a:t>Hardware: Qualquer equipamento eletrônico, interno ou externo ao </a:t>
            </a:r>
            <a:r>
              <a:rPr lang="pt-BR" sz="3600" dirty="0" smtClean="0">
                <a:solidFill>
                  <a:srgbClr val="006699"/>
                </a:solidFill>
                <a:cs typeface="Times New Roman" pitchFamily="18" charset="0"/>
              </a:rPr>
              <a:t>computador; </a:t>
            </a:r>
          </a:p>
          <a:p>
            <a:pPr lvl="1" algn="just"/>
            <a:r>
              <a:rPr lang="pt-BR" sz="3200" dirty="0" smtClean="0">
                <a:solidFill>
                  <a:srgbClr val="006699"/>
                </a:solidFill>
                <a:cs typeface="Times New Roman" pitchFamily="18" charset="0"/>
              </a:rPr>
              <a:t>Microcomputador e seus periféricos</a:t>
            </a:r>
            <a:endParaRPr lang="pt-BR" sz="3200" dirty="0">
              <a:solidFill>
                <a:srgbClr val="006699"/>
              </a:solidFill>
              <a:cs typeface="Times New Roman" pitchFamily="18" charset="0"/>
            </a:endParaRPr>
          </a:p>
          <a:p>
            <a:pPr algn="just"/>
            <a:endParaRPr lang="pt-BR" sz="3600" dirty="0">
              <a:solidFill>
                <a:srgbClr val="006699"/>
              </a:solidFill>
            </a:endParaRPr>
          </a:p>
          <a:p>
            <a:pPr algn="just"/>
            <a:r>
              <a:rPr lang="pt-BR" sz="3600" dirty="0">
                <a:solidFill>
                  <a:srgbClr val="006699"/>
                </a:solidFill>
                <a:cs typeface="Times New Roman" pitchFamily="18" charset="0"/>
              </a:rPr>
              <a:t>Software: Qualquer trecho de códigos que o computador possa </a:t>
            </a:r>
            <a:r>
              <a:rPr lang="pt-BR" sz="3600" dirty="0" smtClean="0">
                <a:solidFill>
                  <a:srgbClr val="006699"/>
                </a:solidFill>
                <a:cs typeface="Times New Roman" pitchFamily="18" charset="0"/>
              </a:rPr>
              <a:t>interpretar;</a:t>
            </a:r>
          </a:p>
          <a:p>
            <a:pPr lvl="1" algn="just"/>
            <a:r>
              <a:rPr lang="pt-BR" sz="3200" dirty="0" smtClean="0">
                <a:solidFill>
                  <a:srgbClr val="006699"/>
                </a:solidFill>
                <a:cs typeface="Times New Roman" pitchFamily="18" charset="0"/>
              </a:rPr>
              <a:t>Os Programas</a:t>
            </a:r>
            <a:endParaRPr lang="pt-BR" sz="3200" dirty="0">
              <a:solidFill>
                <a:srgbClr val="006699"/>
              </a:solidFill>
              <a:cs typeface="Times New Roman" pitchFamily="18" charset="0"/>
            </a:endParaRPr>
          </a:p>
          <a:p>
            <a:endParaRPr lang="pt-BR" dirty="0"/>
          </a:p>
        </p:txBody>
      </p:sp>
    </p:spTree>
    <p:extLst>
      <p:ext uri="{BB962C8B-B14F-4D97-AF65-F5344CB8AC3E}">
        <p14:creationId xmlns:p14="http://schemas.microsoft.com/office/powerpoint/2010/main" val="69742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Triade</a:t>
            </a:r>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830" y="1771636"/>
            <a:ext cx="5745867" cy="367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047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1944</Words>
  <Application>Microsoft Office PowerPoint</Application>
  <PresentationFormat>Apresentação na tela (4:3)</PresentationFormat>
  <Paragraphs>209</Paragraphs>
  <Slides>51</Slides>
  <Notes>0</Notes>
  <HiddenSlides>0</HiddenSlides>
  <MMClips>0</MMClips>
  <ScaleCrop>false</ScaleCrop>
  <HeadingPairs>
    <vt:vector size="4" baseType="variant">
      <vt:variant>
        <vt:lpstr>Tema</vt:lpstr>
      </vt:variant>
      <vt:variant>
        <vt:i4>1</vt:i4>
      </vt:variant>
      <vt:variant>
        <vt:lpstr>Títulos de slides</vt:lpstr>
      </vt:variant>
      <vt:variant>
        <vt:i4>51</vt:i4>
      </vt:variant>
    </vt:vector>
  </HeadingPairs>
  <TitlesOfParts>
    <vt:vector size="52" baseType="lpstr">
      <vt:lpstr>Tema do Office</vt:lpstr>
      <vt:lpstr>INFORMÁTICA BÁSICA</vt:lpstr>
      <vt:lpstr>História dos Computadores</vt:lpstr>
      <vt:lpstr>História dos Computadores</vt:lpstr>
      <vt:lpstr>Computador da década de 1960</vt:lpstr>
      <vt:lpstr>Minicomputadores</vt:lpstr>
      <vt:lpstr>História dos Computadores</vt:lpstr>
      <vt:lpstr>Microcomputadores</vt:lpstr>
      <vt:lpstr>Definições Básicas</vt:lpstr>
      <vt:lpstr>Triade</vt:lpstr>
      <vt:lpstr>Definições básicas</vt:lpstr>
      <vt:lpstr>Definições básicas</vt:lpstr>
      <vt:lpstr>Definições básicas</vt:lpstr>
      <vt:lpstr>Definições básicas</vt:lpstr>
      <vt:lpstr>Definições básicas</vt:lpstr>
      <vt:lpstr>Definições básicas</vt:lpstr>
      <vt:lpstr>Definições básicas</vt:lpstr>
      <vt:lpstr>Definições básicas</vt:lpstr>
      <vt:lpstr>Definições básicas</vt:lpstr>
      <vt:lpstr>Placa mãe</vt:lpstr>
      <vt:lpstr>Identificação da Placa Mãe</vt:lpstr>
      <vt:lpstr>Painel traseira da placa mãe</vt:lpstr>
      <vt:lpstr>HD</vt:lpstr>
      <vt:lpstr>Memória RAM</vt:lpstr>
      <vt:lpstr>Processadores</vt:lpstr>
      <vt:lpstr>Placas de Expansão</vt:lpstr>
      <vt:lpstr>Memórias portáteis</vt:lpstr>
      <vt:lpstr>Periféricos</vt:lpstr>
      <vt:lpstr>Interligando as partes</vt:lpstr>
      <vt:lpstr>Windows </vt:lpstr>
      <vt:lpstr>Novidades do Windows XP Professional</vt:lpstr>
      <vt:lpstr>Novidades do Windows XP Professional</vt:lpstr>
      <vt:lpstr>Novidades do Windows XP Professional</vt:lpstr>
      <vt:lpstr>Novidades do Windows XP Professional</vt:lpstr>
      <vt:lpstr>Barra de tarefas</vt:lpstr>
      <vt:lpstr>Barra de tarefas</vt:lpstr>
      <vt:lpstr>Ícones</vt:lpstr>
      <vt:lpstr>Ícones</vt:lpstr>
      <vt:lpstr>Ícones</vt:lpstr>
      <vt:lpstr>Menu Iniciar</vt:lpstr>
      <vt:lpstr>Menu Iniciar </vt:lpstr>
      <vt:lpstr>Arquivos e pastas</vt:lpstr>
      <vt:lpstr>Janelas</vt:lpstr>
      <vt:lpstr>Janelas</vt:lpstr>
      <vt:lpstr>Janelas</vt:lpstr>
      <vt:lpstr>Programas incluídos no Windows XP</vt:lpstr>
      <vt:lpstr>Usando a Calculadora</vt:lpstr>
      <vt:lpstr>Usando o Mapa de caracteres</vt:lpstr>
      <vt:lpstr>Usando o Bloco de notas</vt:lpstr>
      <vt:lpstr>Usando o WordPad</vt:lpstr>
      <vt:lpstr>Usando o Catálogo de endereços</vt:lpstr>
      <vt:lpstr>Usando o Paint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Computadores antigos</dc:title>
  <dc:creator>1349806</dc:creator>
  <cp:lastModifiedBy>Jean Carlos da Silva Galdino</cp:lastModifiedBy>
  <cp:revision>33</cp:revision>
  <dcterms:created xsi:type="dcterms:W3CDTF">2013-01-12T20:15:25Z</dcterms:created>
  <dcterms:modified xsi:type="dcterms:W3CDTF">2014-05-14T01:58:03Z</dcterms:modified>
</cp:coreProperties>
</file>