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B07E2-1B4D-46F8-AFA9-CA81E52960EC}" type="datetimeFigureOut">
              <a:rPr lang="pt-BR" smtClean="0"/>
              <a:t>14/11/2014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53DC-95DE-43EA-9270-3A81C7F84F04}" type="slidenum">
              <a:rPr lang="pt-BR" smtClean="0"/>
              <a:t>‹nº›</a:t>
            </a:fld>
            <a:endParaRPr lang="pt-BR"/>
          </a:p>
        </p:txBody>
      </p:sp>
    </p:spTree>
    <p:extLst>
      <p:ext uri="{BB962C8B-B14F-4D97-AF65-F5344CB8AC3E}">
        <p14:creationId xmlns:p14="http://schemas.microsoft.com/office/powerpoint/2010/main" val="323659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553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EB4DAAB0-267F-4A70-84A2-D46F256783D3}" type="slidenum">
              <a:rPr lang="pt-BR" altLang="pt-BR" sz="1200" smtClean="0"/>
              <a:pPr/>
              <a:t>51</a:t>
            </a:fld>
            <a:endParaRPr lang="pt-BR" altLang="pt-BR" sz="1200" smtClean="0"/>
          </a:p>
        </p:txBody>
      </p:sp>
    </p:spTree>
    <p:extLst>
      <p:ext uri="{BB962C8B-B14F-4D97-AF65-F5344CB8AC3E}">
        <p14:creationId xmlns:p14="http://schemas.microsoft.com/office/powerpoint/2010/main" val="173832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9DACFAA-E08D-4187-BFBD-346304B16938}"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367180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DACFAA-E08D-4187-BFBD-346304B16938}"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37992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DACFAA-E08D-4187-BFBD-346304B16938}"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34478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DACFAA-E08D-4187-BFBD-346304B16938}"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290436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9DACFAA-E08D-4187-BFBD-346304B16938}"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42563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9DACFAA-E08D-4187-BFBD-346304B16938}" type="datetimeFigureOut">
              <a:rPr lang="pt-BR" smtClean="0"/>
              <a:t>14/11/2014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195497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9DACFAA-E08D-4187-BFBD-346304B16938}" type="datetimeFigureOut">
              <a:rPr lang="pt-BR" smtClean="0"/>
              <a:t>14/11/2014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201899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9DACFAA-E08D-4187-BFBD-346304B16938}" type="datetimeFigureOut">
              <a:rPr lang="pt-BR" smtClean="0"/>
              <a:t>14/11/2014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60923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9DACFAA-E08D-4187-BFBD-346304B16938}" type="datetimeFigureOut">
              <a:rPr lang="pt-BR" smtClean="0"/>
              <a:t>14/11/2014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200871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9DACFAA-E08D-4187-BFBD-346304B16938}" type="datetimeFigureOut">
              <a:rPr lang="pt-BR" smtClean="0"/>
              <a:t>14/11/2014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46317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9DACFAA-E08D-4187-BFBD-346304B16938}" type="datetimeFigureOut">
              <a:rPr lang="pt-BR" smtClean="0"/>
              <a:t>14/11/2014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D375BE-7D60-4DDF-846F-1CE5B8F68F54}" type="slidenum">
              <a:rPr lang="pt-BR" smtClean="0"/>
              <a:t>‹nº›</a:t>
            </a:fld>
            <a:endParaRPr lang="pt-BR"/>
          </a:p>
        </p:txBody>
      </p:sp>
    </p:spTree>
    <p:extLst>
      <p:ext uri="{BB962C8B-B14F-4D97-AF65-F5344CB8AC3E}">
        <p14:creationId xmlns:p14="http://schemas.microsoft.com/office/powerpoint/2010/main" val="385193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ACFAA-E08D-4187-BFBD-346304B16938}" type="datetimeFigureOut">
              <a:rPr lang="pt-BR" smtClean="0"/>
              <a:t>14/11/2014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375BE-7D60-4DDF-846F-1CE5B8F68F54}" type="slidenum">
              <a:rPr lang="pt-BR" smtClean="0"/>
              <a:t>‹nº›</a:t>
            </a:fld>
            <a:endParaRPr lang="pt-BR"/>
          </a:p>
        </p:txBody>
      </p:sp>
    </p:spTree>
    <p:extLst>
      <p:ext uri="{BB962C8B-B14F-4D97-AF65-F5344CB8AC3E}">
        <p14:creationId xmlns:p14="http://schemas.microsoft.com/office/powerpoint/2010/main" val="81257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p:nvPr>
        </p:nvSpPr>
        <p:spPr/>
        <p:txBody>
          <a:bodyPr/>
          <a:lstStyle/>
          <a:p>
            <a:r>
              <a:rPr lang="pt-BR" altLang="pt-BR" smtClean="0"/>
              <a:t>ENERGIAS RENOVÁVEIS</a:t>
            </a:r>
          </a:p>
        </p:txBody>
      </p:sp>
      <p:sp>
        <p:nvSpPr>
          <p:cNvPr id="3075" name="Subtítulo 2"/>
          <p:cNvSpPr>
            <a:spLocks noGrp="1"/>
          </p:cNvSpPr>
          <p:nvPr>
            <p:ph type="subTitle" idx="1"/>
          </p:nvPr>
        </p:nvSpPr>
        <p:spPr/>
        <p:txBody>
          <a:bodyPr/>
          <a:lstStyle/>
          <a:p>
            <a:r>
              <a:rPr lang="pt-BR" altLang="pt-BR" smtClean="0"/>
              <a:t>Prof. Jean Galdino</a:t>
            </a:r>
          </a:p>
        </p:txBody>
      </p:sp>
    </p:spTree>
    <p:extLst>
      <p:ext uri="{BB962C8B-B14F-4D97-AF65-F5344CB8AC3E}">
        <p14:creationId xmlns:p14="http://schemas.microsoft.com/office/powerpoint/2010/main" val="174641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pt-BR" altLang="pt-BR" smtClean="0"/>
              <a:t>INTRODUÇÃO </a:t>
            </a:r>
            <a:br>
              <a:rPr lang="pt-BR" altLang="pt-BR" smtClean="0"/>
            </a:br>
            <a:endParaRPr lang="pt-BR" altLang="pt-BR" smtClean="0"/>
          </a:p>
        </p:txBody>
      </p:sp>
      <p:sp>
        <p:nvSpPr>
          <p:cNvPr id="3" name="Espaço Reservado para Conteúdo 2"/>
          <p:cNvSpPr>
            <a:spLocks noGrp="1"/>
          </p:cNvSpPr>
          <p:nvPr>
            <p:ph idx="1"/>
          </p:nvPr>
        </p:nvSpPr>
        <p:spPr/>
        <p:txBody>
          <a:bodyPr/>
          <a:lstStyle/>
          <a:p>
            <a:pPr algn="just">
              <a:defRPr/>
            </a:pPr>
            <a:r>
              <a:rPr lang="pt-BR" dirty="0"/>
              <a:t>O termo energia vem do grego </a:t>
            </a:r>
            <a:r>
              <a:rPr lang="pt-BR" i="1" dirty="0" err="1" smtClean="0"/>
              <a:t>energéia</a:t>
            </a:r>
            <a:r>
              <a:rPr lang="pt-BR" dirty="0" smtClean="0"/>
              <a:t>, </a:t>
            </a:r>
            <a:r>
              <a:rPr lang="pt-BR" dirty="0"/>
              <a:t>que significa “força” ou “trabalho”. </a:t>
            </a:r>
            <a:endParaRPr lang="pt-BR" dirty="0" smtClean="0"/>
          </a:p>
          <a:p>
            <a:pPr algn="just">
              <a:defRPr/>
            </a:pPr>
            <a:r>
              <a:rPr lang="pt-BR" dirty="0" smtClean="0"/>
              <a:t>Um </a:t>
            </a:r>
            <a:r>
              <a:rPr lang="pt-BR" dirty="0"/>
              <a:t>conceito que é bem aceito atualmente para definir “energia” é </a:t>
            </a:r>
            <a:endParaRPr lang="pt-BR" dirty="0" smtClean="0"/>
          </a:p>
          <a:p>
            <a:pPr algn="just">
              <a:defRPr/>
            </a:pPr>
            <a:endParaRPr lang="pt-BR" b="1" dirty="0"/>
          </a:p>
          <a:p>
            <a:pPr marL="0" indent="0" algn="just">
              <a:buNone/>
              <a:defRPr/>
            </a:pPr>
            <a:r>
              <a:rPr lang="pt-BR" sz="3600" b="1" dirty="0">
                <a:solidFill>
                  <a:schemeClr val="accent2">
                    <a:lumMod val="60000"/>
                    <a:lumOff val="40000"/>
                  </a:schemeClr>
                </a:solidFill>
              </a:rPr>
              <a:t>“a capacidade para realizar trabalho”</a:t>
            </a:r>
            <a:endParaRPr lang="pt-BR" sz="3600" dirty="0">
              <a:solidFill>
                <a:schemeClr val="accent2">
                  <a:lumMod val="60000"/>
                  <a:lumOff val="40000"/>
                </a:schemeClr>
              </a:solidFill>
            </a:endParaRPr>
          </a:p>
        </p:txBody>
      </p:sp>
    </p:spTree>
    <p:extLst>
      <p:ext uri="{BB962C8B-B14F-4D97-AF65-F5344CB8AC3E}">
        <p14:creationId xmlns:p14="http://schemas.microsoft.com/office/powerpoint/2010/main" val="19244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pt-BR" altLang="pt-BR" smtClean="0"/>
              <a:t>INTRODUÇÃO</a:t>
            </a:r>
          </a:p>
        </p:txBody>
      </p:sp>
      <p:sp>
        <p:nvSpPr>
          <p:cNvPr id="13315" name="Espaço Reservado para Conteúdo 2"/>
          <p:cNvSpPr>
            <a:spLocks noGrp="1"/>
          </p:cNvSpPr>
          <p:nvPr>
            <p:ph idx="1"/>
          </p:nvPr>
        </p:nvSpPr>
        <p:spPr/>
        <p:txBody>
          <a:bodyPr/>
          <a:lstStyle/>
          <a:p>
            <a:pPr algn="just"/>
            <a:r>
              <a:rPr lang="pt-BR" altLang="pt-BR" smtClean="0"/>
              <a:t>fontes energéticas em </a:t>
            </a:r>
            <a:r>
              <a:rPr lang="pt-BR" altLang="pt-BR" b="1" smtClean="0"/>
              <a:t>primárias</a:t>
            </a:r>
            <a:r>
              <a:rPr lang="pt-BR" altLang="pt-BR" smtClean="0"/>
              <a:t>, que são os produtos energéticos providos pela natureza na sua forma direta, como o petróleo, gás natural, carvão mineral, minério de urânio, lenha e outros.</a:t>
            </a:r>
          </a:p>
          <a:p>
            <a:pPr lvl="1" algn="just"/>
            <a:r>
              <a:rPr lang="pt-BR" altLang="pt-BR" smtClean="0"/>
              <a:t>poder calorífico desses produtos </a:t>
            </a:r>
          </a:p>
          <a:p>
            <a:pPr lvl="1" algn="just"/>
            <a:r>
              <a:rPr lang="pt-BR" altLang="pt-BR" smtClean="0"/>
              <a:t>a grande maioria está sob a forma química. </a:t>
            </a:r>
          </a:p>
        </p:txBody>
      </p:sp>
    </p:spTree>
    <p:extLst>
      <p:ext uri="{BB962C8B-B14F-4D97-AF65-F5344CB8AC3E}">
        <p14:creationId xmlns:p14="http://schemas.microsoft.com/office/powerpoint/2010/main" val="404389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pt-BR" altLang="pt-BR" smtClean="0"/>
              <a:t>INTRODUÇÃO</a:t>
            </a:r>
          </a:p>
        </p:txBody>
      </p:sp>
      <p:sp>
        <p:nvSpPr>
          <p:cNvPr id="14339" name="Espaço Reservado para Conteúdo 2"/>
          <p:cNvSpPr>
            <a:spLocks noGrp="1"/>
          </p:cNvSpPr>
          <p:nvPr>
            <p:ph idx="1"/>
          </p:nvPr>
        </p:nvSpPr>
        <p:spPr/>
        <p:txBody>
          <a:bodyPr/>
          <a:lstStyle/>
          <a:p>
            <a:pPr algn="just"/>
            <a:r>
              <a:rPr lang="pt-BR" altLang="pt-BR" smtClean="0"/>
              <a:t>Outras formas de energia primária como a hidráulica, eólica, solar e nuclear são tratadas de maneira especial, geralmente, levando em conta sua capacidade de gerar energia motriz.</a:t>
            </a:r>
          </a:p>
          <a:p>
            <a:pPr algn="just"/>
            <a:endParaRPr lang="pt-BR" altLang="pt-BR" smtClean="0"/>
          </a:p>
        </p:txBody>
      </p:sp>
    </p:spTree>
    <p:extLst>
      <p:ext uri="{BB962C8B-B14F-4D97-AF65-F5344CB8AC3E}">
        <p14:creationId xmlns:p14="http://schemas.microsoft.com/office/powerpoint/2010/main" val="21213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pt-BR" altLang="pt-BR" smtClean="0"/>
              <a:t>INTRODUÇÃO</a:t>
            </a:r>
          </a:p>
        </p:txBody>
      </p:sp>
      <p:sp>
        <p:nvSpPr>
          <p:cNvPr id="15363" name="Espaço Reservado para Conteúdo 2"/>
          <p:cNvSpPr>
            <a:spLocks noGrp="1"/>
          </p:cNvSpPr>
          <p:nvPr>
            <p:ph idx="1"/>
          </p:nvPr>
        </p:nvSpPr>
        <p:spPr/>
        <p:txBody>
          <a:bodyPr/>
          <a:lstStyle/>
          <a:p>
            <a:pPr algn="just"/>
            <a:r>
              <a:rPr lang="pt-BR" altLang="pt-BR" smtClean="0"/>
              <a:t> A </a:t>
            </a:r>
            <a:r>
              <a:rPr lang="pt-BR" altLang="pt-BR" b="1" smtClean="0"/>
              <a:t>energia secundária por exemplo, </a:t>
            </a:r>
            <a:r>
              <a:rPr lang="pt-BR" altLang="pt-BR" smtClean="0"/>
              <a:t>gasolina, o óleo diesel, o querosene, o gás liquefeito e outros</a:t>
            </a:r>
            <a:r>
              <a:rPr lang="pt-BR" altLang="pt-BR" b="1" smtClean="0"/>
              <a:t>.</a:t>
            </a:r>
            <a:r>
              <a:rPr lang="pt-BR" altLang="pt-BR" smtClean="0"/>
              <a:t> Em alguns casos, uma fonte secundária, como o óleo combustível obtido do petróleo, passa por outra transformação onde é convertido em eletricidade.</a:t>
            </a:r>
          </a:p>
        </p:txBody>
      </p:sp>
    </p:spTree>
    <p:extLst>
      <p:ext uri="{BB962C8B-B14F-4D97-AF65-F5344CB8AC3E}">
        <p14:creationId xmlns:p14="http://schemas.microsoft.com/office/powerpoint/2010/main" val="206155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r>
              <a:rPr lang="pt-BR" altLang="pt-BR" smtClean="0"/>
              <a:t>INTRODUÇÃO</a:t>
            </a:r>
          </a:p>
        </p:txBody>
      </p:sp>
      <p:sp>
        <p:nvSpPr>
          <p:cNvPr id="16387" name="Espaço Reservado para Conteúdo 2"/>
          <p:cNvSpPr>
            <a:spLocks noGrp="1"/>
          </p:cNvSpPr>
          <p:nvPr>
            <p:ph idx="1"/>
          </p:nvPr>
        </p:nvSpPr>
        <p:spPr/>
        <p:txBody>
          <a:bodyPr/>
          <a:lstStyle/>
          <a:p>
            <a:pPr algn="just"/>
            <a:r>
              <a:rPr lang="pt-BR" altLang="pt-BR" b="1" smtClean="0"/>
              <a:t>Energia final</a:t>
            </a:r>
            <a:r>
              <a:rPr lang="pt-BR" altLang="pt-BR" smtClean="0"/>
              <a:t> designa a energia tal como é recebida pelo usuário nos diferentes setores, seja na forma primária, seja na secundária.</a:t>
            </a:r>
          </a:p>
        </p:txBody>
      </p:sp>
    </p:spTree>
    <p:extLst>
      <p:ext uri="{BB962C8B-B14F-4D97-AF65-F5344CB8AC3E}">
        <p14:creationId xmlns:p14="http://schemas.microsoft.com/office/powerpoint/2010/main" val="271602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pt-BR" altLang="pt-BR" smtClean="0"/>
              <a:t>INTRODUÇÃO</a:t>
            </a:r>
          </a:p>
        </p:txBody>
      </p:sp>
      <p:sp>
        <p:nvSpPr>
          <p:cNvPr id="17411" name="Espaço Reservado para Conteúdo 2"/>
          <p:cNvSpPr>
            <a:spLocks noGrp="1"/>
          </p:cNvSpPr>
          <p:nvPr>
            <p:ph idx="1"/>
          </p:nvPr>
        </p:nvSpPr>
        <p:spPr/>
        <p:txBody>
          <a:bodyPr/>
          <a:lstStyle/>
          <a:p>
            <a:endParaRPr lang="pt-BR" altLang="pt-BR" smtClean="0"/>
          </a:p>
        </p:txBody>
      </p:sp>
      <p:pic>
        <p:nvPicPr>
          <p:cNvPr id="17412" name="Picture 2" descr="sarah3.gif (1694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133601"/>
            <a:ext cx="41338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pt-BR" altLang="pt-BR" smtClean="0"/>
              <a:t>Vista Noturna da Terra</a:t>
            </a:r>
          </a:p>
        </p:txBody>
      </p:sp>
      <p:sp>
        <p:nvSpPr>
          <p:cNvPr id="18435" name="Espaço Reservado para Conteúdo 2"/>
          <p:cNvSpPr>
            <a:spLocks noGrp="1"/>
          </p:cNvSpPr>
          <p:nvPr>
            <p:ph idx="1"/>
          </p:nvPr>
        </p:nvSpPr>
        <p:spPr/>
        <p:txBody>
          <a:bodyPr/>
          <a:lstStyle/>
          <a:p>
            <a:endParaRPr lang="pt-BR" altLang="pt-BR"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4" y="1844675"/>
            <a:ext cx="83343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274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pt-BR" altLang="pt-BR" smtClean="0"/>
              <a:t>INTRODUÇÃO</a:t>
            </a:r>
          </a:p>
        </p:txBody>
      </p:sp>
      <p:sp>
        <p:nvSpPr>
          <p:cNvPr id="19459" name="Espaço Reservado para Conteúdo 2"/>
          <p:cNvSpPr>
            <a:spLocks noGrp="1"/>
          </p:cNvSpPr>
          <p:nvPr>
            <p:ph idx="1"/>
          </p:nvPr>
        </p:nvSpPr>
        <p:spPr/>
        <p:txBody>
          <a:bodyPr/>
          <a:lstStyle/>
          <a:p>
            <a:r>
              <a:rPr lang="pt-BR" altLang="pt-BR" smtClean="0"/>
              <a:t>O que requer energia?</a:t>
            </a:r>
          </a:p>
          <a:p>
            <a:pPr lvl="1"/>
            <a:r>
              <a:rPr lang="pt-BR" altLang="pt-BR" smtClean="0"/>
              <a:t>O carro                energia dos combustíveis</a:t>
            </a:r>
          </a:p>
          <a:p>
            <a:pPr lvl="1"/>
            <a:r>
              <a:rPr lang="pt-BR" altLang="pt-BR" smtClean="0"/>
              <a:t>Os eletrônicos               energia das pilhas </a:t>
            </a:r>
          </a:p>
          <a:p>
            <a:pPr lvl="1"/>
            <a:r>
              <a:rPr lang="pt-BR" altLang="pt-BR" smtClean="0"/>
              <a:t>Os eletrodomésticos             energia elétrica</a:t>
            </a:r>
          </a:p>
          <a:p>
            <a:endParaRPr lang="pt-BR" altLang="pt-BR" smtClean="0"/>
          </a:p>
        </p:txBody>
      </p:sp>
      <p:sp>
        <p:nvSpPr>
          <p:cNvPr id="4" name="Seta para a direita listrada 3"/>
          <p:cNvSpPr/>
          <p:nvPr/>
        </p:nvSpPr>
        <p:spPr bwMode="auto">
          <a:xfrm>
            <a:off x="4367214" y="2636839"/>
            <a:ext cx="979487" cy="4841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p>
        </p:txBody>
      </p:sp>
      <p:sp>
        <p:nvSpPr>
          <p:cNvPr id="5" name="Seta para a direita listrada 4"/>
          <p:cNvSpPr/>
          <p:nvPr/>
        </p:nvSpPr>
        <p:spPr bwMode="auto">
          <a:xfrm>
            <a:off x="5313363" y="3108325"/>
            <a:ext cx="977900" cy="48418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p>
        </p:txBody>
      </p:sp>
      <p:sp>
        <p:nvSpPr>
          <p:cNvPr id="6" name="Seta para a direita listrada 5"/>
          <p:cNvSpPr/>
          <p:nvPr/>
        </p:nvSpPr>
        <p:spPr bwMode="auto">
          <a:xfrm>
            <a:off x="6051550" y="3644900"/>
            <a:ext cx="977900" cy="48418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p>
        </p:txBody>
      </p:sp>
    </p:spTree>
    <p:extLst>
      <p:ext uri="{BB962C8B-B14F-4D97-AF65-F5344CB8AC3E}">
        <p14:creationId xmlns:p14="http://schemas.microsoft.com/office/powerpoint/2010/main" val="267903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r>
              <a:rPr lang="pt-BR" altLang="pt-BR" smtClean="0"/>
              <a:t>O problema</a:t>
            </a:r>
          </a:p>
        </p:txBody>
      </p:sp>
      <p:sp>
        <p:nvSpPr>
          <p:cNvPr id="3" name="Espaço Reservado para Conteúdo 2"/>
          <p:cNvSpPr>
            <a:spLocks noGrp="1"/>
          </p:cNvSpPr>
          <p:nvPr>
            <p:ph idx="1"/>
          </p:nvPr>
        </p:nvSpPr>
        <p:spPr/>
        <p:txBody>
          <a:bodyPr>
            <a:normAutofit/>
          </a:bodyPr>
          <a:lstStyle/>
          <a:p>
            <a:pPr algn="just">
              <a:defRPr/>
            </a:pPr>
            <a:r>
              <a:rPr lang="pt-BR" dirty="0" smtClean="0"/>
              <a:t>Problemas </a:t>
            </a:r>
            <a:r>
              <a:rPr lang="pt-BR" dirty="0"/>
              <a:t>de possíveis escassez de nossas fontes de energia e a enorme dependência de algumas delas, em especial, a energia gerada pelo petróleo e seus derivados, basta lembrar do primeiro grande choque do petróleo, em 1973, como resultado do boicote dos países árabes aos Estados Unidos e à Europa pelo apoio desses a Israel. </a:t>
            </a:r>
          </a:p>
        </p:txBody>
      </p:sp>
    </p:spTree>
    <p:extLst>
      <p:ext uri="{BB962C8B-B14F-4D97-AF65-F5344CB8AC3E}">
        <p14:creationId xmlns:p14="http://schemas.microsoft.com/office/powerpoint/2010/main" val="263104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r>
              <a:rPr lang="pt-BR" altLang="pt-BR" smtClean="0"/>
              <a:t>A Dependência</a:t>
            </a:r>
          </a:p>
        </p:txBody>
      </p:sp>
      <p:sp>
        <p:nvSpPr>
          <p:cNvPr id="21507" name="Espaço Reservado para Conteúdo 2"/>
          <p:cNvSpPr>
            <a:spLocks noGrp="1"/>
          </p:cNvSpPr>
          <p:nvPr>
            <p:ph idx="1"/>
          </p:nvPr>
        </p:nvSpPr>
        <p:spPr/>
        <p:txBody>
          <a:bodyPr/>
          <a:lstStyle/>
          <a:p>
            <a:pPr algn="just"/>
            <a:r>
              <a:rPr lang="pt-BR" altLang="pt-BR" smtClean="0"/>
              <a:t>Depender tanto de uma única fonte energética é um péssimo negócio, apesar disso, os países deveram continuar nesta dependência durante algumas décadas, onde o petróleo será responsável por aproximadamente 40% de toda a energia consumida no planeta.</a:t>
            </a:r>
          </a:p>
        </p:txBody>
      </p:sp>
    </p:spTree>
    <p:extLst>
      <p:ext uri="{BB962C8B-B14F-4D97-AF65-F5344CB8AC3E}">
        <p14:creationId xmlns:p14="http://schemas.microsoft.com/office/powerpoint/2010/main" val="323527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r>
              <a:rPr lang="pt-BR" altLang="pt-BR" smtClean="0"/>
              <a:t>Conteúdo</a:t>
            </a:r>
          </a:p>
        </p:txBody>
      </p:sp>
      <p:sp>
        <p:nvSpPr>
          <p:cNvPr id="4099" name="Espaço Reservado para Conteúdo 2"/>
          <p:cNvSpPr>
            <a:spLocks noGrp="1"/>
          </p:cNvSpPr>
          <p:nvPr>
            <p:ph idx="1"/>
          </p:nvPr>
        </p:nvSpPr>
        <p:spPr/>
        <p:txBody>
          <a:bodyPr/>
          <a:lstStyle/>
          <a:p>
            <a:r>
              <a:rPr lang="pt-BR" altLang="pt-BR" smtClean="0"/>
              <a:t>1. Conversão de Energia</a:t>
            </a:r>
          </a:p>
          <a:p>
            <a:r>
              <a:rPr lang="pt-BR" altLang="pt-BR" smtClean="0"/>
              <a:t>1.1 Tipos de conversões</a:t>
            </a:r>
          </a:p>
          <a:p>
            <a:r>
              <a:rPr lang="pt-BR" altLang="pt-BR" smtClean="0"/>
              <a:t>1.2 Eficiência</a:t>
            </a:r>
          </a:p>
          <a:p>
            <a:r>
              <a:rPr lang="pt-BR" altLang="pt-BR" smtClean="0"/>
              <a:t>2. Energia Hidroelétrica</a:t>
            </a:r>
          </a:p>
          <a:p>
            <a:r>
              <a:rPr lang="pt-BR" altLang="pt-BR" smtClean="0"/>
              <a:t>2.1 Recursos hidráulicos</a:t>
            </a:r>
          </a:p>
          <a:p>
            <a:r>
              <a:rPr lang="pt-BR" altLang="pt-BR" smtClean="0"/>
              <a:t>2.2 Potencial hidroelétrico.</a:t>
            </a:r>
          </a:p>
          <a:p>
            <a:r>
              <a:rPr lang="pt-BR" altLang="pt-BR" smtClean="0"/>
              <a:t>2.3 Turbinas hidráulicas</a:t>
            </a:r>
          </a:p>
          <a:p>
            <a:r>
              <a:rPr lang="pt-BR" altLang="pt-BR" smtClean="0"/>
              <a:t>2.4 Usinas hidroelétricas.</a:t>
            </a:r>
          </a:p>
        </p:txBody>
      </p:sp>
    </p:spTree>
    <p:extLst>
      <p:ext uri="{BB962C8B-B14F-4D97-AF65-F5344CB8AC3E}">
        <p14:creationId xmlns:p14="http://schemas.microsoft.com/office/powerpoint/2010/main" val="178524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r>
              <a:rPr lang="pt-BR" altLang="pt-BR" smtClean="0"/>
              <a:t>Mais problemas</a:t>
            </a:r>
          </a:p>
        </p:txBody>
      </p:sp>
      <p:sp>
        <p:nvSpPr>
          <p:cNvPr id="22531" name="Espaço Reservado para Conteúdo 2"/>
          <p:cNvSpPr>
            <a:spLocks noGrp="1"/>
          </p:cNvSpPr>
          <p:nvPr>
            <p:ph idx="1"/>
          </p:nvPr>
        </p:nvSpPr>
        <p:spPr/>
        <p:txBody>
          <a:bodyPr/>
          <a:lstStyle/>
          <a:p>
            <a:pPr algn="just"/>
            <a:r>
              <a:rPr lang="pt-BR" altLang="pt-BR" smtClean="0"/>
              <a:t>Mas os problemas da matriz energética mundial não são exclusivos do petróleo. O carvão mineral e o gás natural responsáveis também por parte da produção da energia consumida no mundo através de sua queima, além de serem fontes não renováveis, seu uso libera grande quantidade de gás carbônico, provocando ambientais graves. </a:t>
            </a:r>
          </a:p>
        </p:txBody>
      </p:sp>
    </p:spTree>
    <p:extLst>
      <p:ext uri="{BB962C8B-B14F-4D97-AF65-F5344CB8AC3E}">
        <p14:creationId xmlns:p14="http://schemas.microsoft.com/office/powerpoint/2010/main" val="167761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lstStyle/>
          <a:p>
            <a:r>
              <a:rPr lang="pt-BR" altLang="pt-BR" smtClean="0"/>
              <a:t>PIB X CONSUMO</a:t>
            </a:r>
          </a:p>
        </p:txBody>
      </p:sp>
      <p:sp>
        <p:nvSpPr>
          <p:cNvPr id="23555" name="Espaço Reservado para Conteúdo 2"/>
          <p:cNvSpPr>
            <a:spLocks noGrp="1"/>
          </p:cNvSpPr>
          <p:nvPr>
            <p:ph idx="1"/>
          </p:nvPr>
        </p:nvSpPr>
        <p:spPr/>
        <p:txBody>
          <a:bodyPr/>
          <a:lstStyle/>
          <a:p>
            <a:endParaRPr lang="pt-BR" altLang="pt-BR"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852739"/>
            <a:ext cx="8374062" cy="261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874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r>
              <a:rPr lang="pt-BR" altLang="pt-BR" smtClean="0"/>
              <a:t>PIB X Oferta</a:t>
            </a:r>
          </a:p>
        </p:txBody>
      </p:sp>
      <p:sp>
        <p:nvSpPr>
          <p:cNvPr id="24579" name="Espaço Reservado para Conteúdo 2"/>
          <p:cNvSpPr>
            <a:spLocks noGrp="1"/>
          </p:cNvSpPr>
          <p:nvPr>
            <p:ph idx="1"/>
          </p:nvPr>
        </p:nvSpPr>
        <p:spPr/>
        <p:txBody>
          <a:bodyPr/>
          <a:lstStyle/>
          <a:p>
            <a:endParaRPr lang="pt-BR" altLang="pt-BR"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773238"/>
            <a:ext cx="7535863"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425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pt-BR" altLang="pt-BR" smtClean="0"/>
              <a:t>Matriz Energética de um País</a:t>
            </a:r>
          </a:p>
        </p:txBody>
      </p:sp>
      <p:sp>
        <p:nvSpPr>
          <p:cNvPr id="3" name="Espaço Reservado para Conteúdo 2"/>
          <p:cNvSpPr>
            <a:spLocks noGrp="1"/>
          </p:cNvSpPr>
          <p:nvPr>
            <p:ph idx="1"/>
          </p:nvPr>
        </p:nvSpPr>
        <p:spPr/>
        <p:txBody>
          <a:bodyPr>
            <a:normAutofit/>
          </a:bodyPr>
          <a:lstStyle/>
          <a:p>
            <a:pPr algn="just">
              <a:defRPr/>
            </a:pPr>
            <a:r>
              <a:rPr lang="pt-BR" dirty="0"/>
              <a:t>Quando falamos em matriz energética, estamos nos referindo ao conjunto de recursos de energia disponíveis no país e a forma como são usados. São, portanto, dois aspectos a serem observados. O primeiro são as fontes de energia, que podem ser primárias (coletadas diretamente na natureza, como o petróleo e a madeira) ou secundárias (produzidas com as primárias, como o diesel e o carvão vegetal). </a:t>
            </a:r>
          </a:p>
        </p:txBody>
      </p:sp>
    </p:spTree>
    <p:extLst>
      <p:ext uri="{BB962C8B-B14F-4D97-AF65-F5344CB8AC3E}">
        <p14:creationId xmlns:p14="http://schemas.microsoft.com/office/powerpoint/2010/main" val="2543695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p:txBody>
          <a:bodyPr/>
          <a:lstStyle/>
          <a:p>
            <a:r>
              <a:rPr lang="pt-BR" altLang="pt-BR" smtClean="0"/>
              <a:t>Matriz Energética de um País</a:t>
            </a:r>
          </a:p>
        </p:txBody>
      </p:sp>
      <p:sp>
        <p:nvSpPr>
          <p:cNvPr id="26627" name="Espaço Reservado para Conteúdo 2"/>
          <p:cNvSpPr>
            <a:spLocks noGrp="1"/>
          </p:cNvSpPr>
          <p:nvPr>
            <p:ph idx="1"/>
          </p:nvPr>
        </p:nvSpPr>
        <p:spPr/>
        <p:txBody>
          <a:bodyPr/>
          <a:lstStyle/>
          <a:p>
            <a:pPr algn="just"/>
            <a:r>
              <a:rPr lang="pt-BR" altLang="pt-BR" smtClean="0"/>
              <a:t>Primeiro aspecto também as maneiras como essas fontes são transformadas uma em outra (refino, queima). </a:t>
            </a:r>
          </a:p>
          <a:p>
            <a:pPr algn="just"/>
            <a:r>
              <a:rPr lang="pt-BR" altLang="pt-BR" smtClean="0"/>
              <a:t>O segundo aspecto considerado é a forma como é consumida a energia produzida por exemplo, como eletricidade ou como combustível para motores, ou ainda no consumo domiciliar. </a:t>
            </a:r>
          </a:p>
        </p:txBody>
      </p:sp>
    </p:spTree>
    <p:extLst>
      <p:ext uri="{BB962C8B-B14F-4D97-AF65-F5344CB8AC3E}">
        <p14:creationId xmlns:p14="http://schemas.microsoft.com/office/powerpoint/2010/main" val="238403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pt-BR" altLang="pt-BR" smtClean="0"/>
              <a:t>Matriz Energética de um País</a:t>
            </a:r>
          </a:p>
        </p:txBody>
      </p:sp>
      <p:sp>
        <p:nvSpPr>
          <p:cNvPr id="27651" name="Espaço Reservado para Conteúdo 2"/>
          <p:cNvSpPr>
            <a:spLocks noGrp="1"/>
          </p:cNvSpPr>
          <p:nvPr>
            <p:ph idx="1"/>
          </p:nvPr>
        </p:nvSpPr>
        <p:spPr/>
        <p:txBody>
          <a:bodyPr/>
          <a:lstStyle/>
          <a:p>
            <a:r>
              <a:rPr lang="pt-BR" altLang="pt-BR" smtClean="0"/>
              <a:t>O equilíbrio da matriz exige definir quais as fontes mais apropriadas para gerar a energia necessária aos tipos de consumo existentes. </a:t>
            </a:r>
          </a:p>
          <a:p>
            <a:endParaRPr lang="pt-BR" altLang="pt-BR" smtClean="0"/>
          </a:p>
        </p:txBody>
      </p:sp>
    </p:spTree>
    <p:extLst>
      <p:ext uri="{BB962C8B-B14F-4D97-AF65-F5344CB8AC3E}">
        <p14:creationId xmlns:p14="http://schemas.microsoft.com/office/powerpoint/2010/main" val="115773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r>
              <a:rPr lang="pt-BR" altLang="pt-BR" smtClean="0"/>
              <a:t>EPE  -  BEN</a:t>
            </a:r>
          </a:p>
        </p:txBody>
      </p:sp>
      <p:sp>
        <p:nvSpPr>
          <p:cNvPr id="3" name="Espaço Reservado para Conteúdo 2"/>
          <p:cNvSpPr>
            <a:spLocks noGrp="1"/>
          </p:cNvSpPr>
          <p:nvPr>
            <p:ph idx="1"/>
          </p:nvPr>
        </p:nvSpPr>
        <p:spPr/>
        <p:txBody>
          <a:bodyPr>
            <a:normAutofit/>
          </a:bodyPr>
          <a:lstStyle/>
          <a:p>
            <a:pPr algn="just">
              <a:defRPr/>
            </a:pPr>
            <a:r>
              <a:rPr lang="pt-BR" dirty="0" smtClean="0"/>
              <a:t>Empresa </a:t>
            </a:r>
            <a:r>
              <a:rPr lang="pt-BR" dirty="0"/>
              <a:t>de Pesquisa Energética (EPE) </a:t>
            </a:r>
            <a:endParaRPr lang="pt-BR" dirty="0" smtClean="0"/>
          </a:p>
          <a:p>
            <a:pPr algn="just">
              <a:defRPr/>
            </a:pPr>
            <a:r>
              <a:rPr lang="pt-BR" dirty="0" smtClean="0"/>
              <a:t>O </a:t>
            </a:r>
            <a:r>
              <a:rPr lang="pt-BR" dirty="0"/>
              <a:t>BEN tem por finalidade apresentar a contabilização relativa à oferta e ao consumo de energia no Brasil, contemplando as atividades de extração de recursos energéticos primários, sua conversão em formas secundárias, importação e exportação, a distribuição e o uso final da energia. </a:t>
            </a:r>
          </a:p>
        </p:txBody>
      </p:sp>
    </p:spTree>
    <p:extLst>
      <p:ext uri="{BB962C8B-B14F-4D97-AF65-F5344CB8AC3E}">
        <p14:creationId xmlns:p14="http://schemas.microsoft.com/office/powerpoint/2010/main" val="1917335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p:txBody>
          <a:bodyPr/>
          <a:lstStyle/>
          <a:p>
            <a:r>
              <a:rPr lang="pt-BR" altLang="pt-BR" smtClean="0"/>
              <a:t>Consumo no Brasil</a:t>
            </a:r>
          </a:p>
        </p:txBody>
      </p:sp>
      <p:sp>
        <p:nvSpPr>
          <p:cNvPr id="29699" name="Espaço Reservado para Conteúdo 2"/>
          <p:cNvSpPr>
            <a:spLocks noGrp="1"/>
          </p:cNvSpPr>
          <p:nvPr>
            <p:ph idx="1"/>
          </p:nvPr>
        </p:nvSpPr>
        <p:spPr/>
        <p:txBody>
          <a:bodyPr/>
          <a:lstStyle/>
          <a:p>
            <a:endParaRPr lang="pt-BR" altLang="pt-BR"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295526"/>
            <a:ext cx="7575550" cy="286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317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defRPr/>
            </a:pPr>
            <a:r>
              <a:rPr lang="pt-BR" dirty="0" smtClean="0"/>
              <a:t>Renováveis na Matriz Energética Brasileira</a:t>
            </a:r>
            <a:endParaRPr lang="pt-BR" dirty="0"/>
          </a:p>
        </p:txBody>
      </p:sp>
      <p:sp>
        <p:nvSpPr>
          <p:cNvPr id="30723" name="Espaço Reservado para Conteúdo 2"/>
          <p:cNvSpPr>
            <a:spLocks noGrp="1"/>
          </p:cNvSpPr>
          <p:nvPr>
            <p:ph idx="1"/>
          </p:nvPr>
        </p:nvSpPr>
        <p:spPr/>
        <p:txBody>
          <a:bodyPr/>
          <a:lstStyle/>
          <a:p>
            <a:endParaRPr lang="pt-BR" altLang="pt-BR"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700213"/>
            <a:ext cx="67183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80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p:txBody>
          <a:bodyPr/>
          <a:lstStyle/>
          <a:p>
            <a:r>
              <a:rPr lang="pt-BR" altLang="pt-BR" smtClean="0"/>
              <a:t>Oferta interna de energia</a:t>
            </a:r>
          </a:p>
        </p:txBody>
      </p:sp>
      <p:sp>
        <p:nvSpPr>
          <p:cNvPr id="31747" name="Espaço Reservado para Conteúdo 2"/>
          <p:cNvSpPr>
            <a:spLocks noGrp="1"/>
          </p:cNvSpPr>
          <p:nvPr>
            <p:ph idx="1"/>
          </p:nvPr>
        </p:nvSpPr>
        <p:spPr/>
        <p:txBody>
          <a:bodyPr/>
          <a:lstStyle/>
          <a:p>
            <a:endParaRPr lang="pt-BR" altLang="pt-BR" smtClean="0"/>
          </a:p>
        </p:txBody>
      </p:sp>
      <p:pic>
        <p:nvPicPr>
          <p:cNvPr id="31748" name="Image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1700213"/>
            <a:ext cx="67468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3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p:txBody>
          <a:bodyPr/>
          <a:lstStyle/>
          <a:p>
            <a:r>
              <a:rPr lang="pt-BR" altLang="pt-BR" smtClean="0"/>
              <a:t>Conteúdo</a:t>
            </a:r>
          </a:p>
        </p:txBody>
      </p:sp>
      <p:sp>
        <p:nvSpPr>
          <p:cNvPr id="5123" name="Espaço Reservado para Conteúdo 2"/>
          <p:cNvSpPr>
            <a:spLocks noGrp="1"/>
          </p:cNvSpPr>
          <p:nvPr>
            <p:ph idx="1"/>
          </p:nvPr>
        </p:nvSpPr>
        <p:spPr/>
        <p:txBody>
          <a:bodyPr/>
          <a:lstStyle/>
          <a:p>
            <a:r>
              <a:rPr lang="pt-BR" altLang="pt-BR" smtClean="0"/>
              <a:t>3. Energia Geotérmica</a:t>
            </a:r>
          </a:p>
          <a:p>
            <a:r>
              <a:rPr lang="pt-BR" altLang="pt-BR" smtClean="0"/>
              <a:t>3.1 Aquíferos</a:t>
            </a:r>
          </a:p>
          <a:p>
            <a:r>
              <a:rPr lang="pt-BR" altLang="pt-BR" smtClean="0"/>
              <a:t>3.2 Extração de fluido</a:t>
            </a:r>
          </a:p>
          <a:p>
            <a:r>
              <a:rPr lang="pt-BR" altLang="pt-BR" smtClean="0"/>
              <a:t>3.3 Sistemas de vapor</a:t>
            </a:r>
          </a:p>
          <a:p>
            <a:r>
              <a:rPr lang="pt-BR" altLang="pt-BR" smtClean="0"/>
              <a:t>3.4 Usina geotérmica</a:t>
            </a:r>
          </a:p>
          <a:p>
            <a:endParaRPr lang="pt-BR" altLang="pt-BR" smtClean="0"/>
          </a:p>
        </p:txBody>
      </p:sp>
    </p:spTree>
    <p:extLst>
      <p:ext uri="{BB962C8B-B14F-4D97-AF65-F5344CB8AC3E}">
        <p14:creationId xmlns:p14="http://schemas.microsoft.com/office/powerpoint/2010/main" val="161261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r>
              <a:rPr lang="pt-BR" altLang="pt-BR" smtClean="0"/>
              <a:t>Oferta interna de energia</a:t>
            </a:r>
          </a:p>
        </p:txBody>
      </p:sp>
      <p:sp>
        <p:nvSpPr>
          <p:cNvPr id="32771" name="Espaço Reservado para Conteúdo 2"/>
          <p:cNvSpPr>
            <a:spLocks noGrp="1"/>
          </p:cNvSpPr>
          <p:nvPr>
            <p:ph idx="1"/>
          </p:nvPr>
        </p:nvSpPr>
        <p:spPr/>
        <p:txBody>
          <a:bodyPr/>
          <a:lstStyle/>
          <a:p>
            <a:endParaRPr lang="pt-BR" altLang="pt-BR"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1989139"/>
            <a:ext cx="7748587" cy="343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927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p:txBody>
          <a:bodyPr/>
          <a:lstStyle/>
          <a:p>
            <a:r>
              <a:rPr lang="pt-BR" altLang="pt-BR" smtClean="0"/>
              <a:t>Crescimento no consumo</a:t>
            </a:r>
          </a:p>
        </p:txBody>
      </p:sp>
      <p:sp>
        <p:nvSpPr>
          <p:cNvPr id="33795" name="Espaço Reservado para Conteúdo 2"/>
          <p:cNvSpPr>
            <a:spLocks noGrp="1"/>
          </p:cNvSpPr>
          <p:nvPr>
            <p:ph idx="1"/>
          </p:nvPr>
        </p:nvSpPr>
        <p:spPr/>
        <p:txBody>
          <a:bodyPr/>
          <a:lstStyle/>
          <a:p>
            <a:endParaRPr lang="pt-BR" altLang="pt-BR"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708151"/>
            <a:ext cx="7113588"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21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p:txBody>
          <a:bodyPr/>
          <a:lstStyle/>
          <a:p>
            <a:r>
              <a:rPr lang="pt-BR" altLang="pt-BR" smtClean="0"/>
              <a:t>Consumo por fonte</a:t>
            </a:r>
          </a:p>
        </p:txBody>
      </p:sp>
      <p:sp>
        <p:nvSpPr>
          <p:cNvPr id="34819" name="Espaço Reservado para Conteúdo 2"/>
          <p:cNvSpPr>
            <a:spLocks noGrp="1"/>
          </p:cNvSpPr>
          <p:nvPr>
            <p:ph idx="1"/>
          </p:nvPr>
        </p:nvSpPr>
        <p:spPr/>
        <p:txBody>
          <a:bodyPr/>
          <a:lstStyle/>
          <a:p>
            <a:endParaRPr lang="pt-BR" altLang="pt-BR"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700214"/>
            <a:ext cx="6516687" cy="394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575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r>
              <a:rPr lang="pt-BR" altLang="pt-BR" smtClean="0"/>
              <a:t>O uso da Energia no Brasil</a:t>
            </a:r>
          </a:p>
        </p:txBody>
      </p:sp>
      <p:sp>
        <p:nvSpPr>
          <p:cNvPr id="35843" name="Espaço Reservado para Conteúdo 2"/>
          <p:cNvSpPr>
            <a:spLocks noGrp="1"/>
          </p:cNvSpPr>
          <p:nvPr>
            <p:ph idx="1"/>
          </p:nvPr>
        </p:nvSpPr>
        <p:spPr/>
        <p:txBody>
          <a:bodyPr/>
          <a:lstStyle/>
          <a:p>
            <a:endParaRPr lang="pt-BR" altLang="pt-BR"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844676"/>
            <a:ext cx="7200900" cy="388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717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r>
              <a:rPr lang="pt-BR" altLang="pt-BR" smtClean="0"/>
              <a:t>Consumo de energia na Indústria</a:t>
            </a:r>
          </a:p>
        </p:txBody>
      </p:sp>
      <p:sp>
        <p:nvSpPr>
          <p:cNvPr id="36867" name="Espaço Reservado para Conteúdo 2"/>
          <p:cNvSpPr>
            <a:spLocks noGrp="1"/>
          </p:cNvSpPr>
          <p:nvPr>
            <p:ph idx="1"/>
          </p:nvPr>
        </p:nvSpPr>
        <p:spPr/>
        <p:txBody>
          <a:bodyPr/>
          <a:lstStyle/>
          <a:p>
            <a:endParaRPr lang="pt-BR" altLang="pt-BR"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887538"/>
            <a:ext cx="7675563"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4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defRPr/>
            </a:pPr>
            <a:r>
              <a:rPr lang="pt-BR" dirty="0" smtClean="0"/>
              <a:t>Consumo de energia nos transportes</a:t>
            </a:r>
            <a:endParaRPr lang="pt-BR" dirty="0"/>
          </a:p>
        </p:txBody>
      </p:sp>
      <p:sp>
        <p:nvSpPr>
          <p:cNvPr id="37891" name="Espaço Reservado para Conteúdo 2"/>
          <p:cNvSpPr>
            <a:spLocks noGrp="1"/>
          </p:cNvSpPr>
          <p:nvPr>
            <p:ph idx="1"/>
          </p:nvPr>
        </p:nvSpPr>
        <p:spPr/>
        <p:txBody>
          <a:bodyPr/>
          <a:lstStyle/>
          <a:p>
            <a:endParaRPr lang="pt-BR" altLang="pt-BR"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844676"/>
            <a:ext cx="7124700" cy="413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493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p:txBody>
          <a:bodyPr/>
          <a:lstStyle/>
          <a:p>
            <a:r>
              <a:rPr lang="pt-BR" altLang="pt-BR" smtClean="0"/>
              <a:t>Consumo de energia pelas famílias</a:t>
            </a:r>
          </a:p>
        </p:txBody>
      </p:sp>
      <p:sp>
        <p:nvSpPr>
          <p:cNvPr id="38915" name="Espaço Reservado para Conteúdo 2"/>
          <p:cNvSpPr>
            <a:spLocks noGrp="1"/>
          </p:cNvSpPr>
          <p:nvPr>
            <p:ph idx="1"/>
          </p:nvPr>
        </p:nvSpPr>
        <p:spPr/>
        <p:txBody>
          <a:bodyPr/>
          <a:lstStyle/>
          <a:p>
            <a:endParaRPr lang="pt-BR" altLang="pt-BR"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2014538"/>
            <a:ext cx="7273925"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089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p:txBody>
          <a:bodyPr/>
          <a:lstStyle/>
          <a:p>
            <a:r>
              <a:rPr lang="pt-BR" altLang="pt-BR" smtClean="0"/>
              <a:t>A Solução?</a:t>
            </a:r>
          </a:p>
        </p:txBody>
      </p:sp>
      <p:sp>
        <p:nvSpPr>
          <p:cNvPr id="39939" name="Espaço Reservado para Conteúdo 2"/>
          <p:cNvSpPr>
            <a:spLocks noGrp="1"/>
          </p:cNvSpPr>
          <p:nvPr>
            <p:ph idx="1"/>
          </p:nvPr>
        </p:nvSpPr>
        <p:spPr/>
        <p:txBody>
          <a:bodyPr/>
          <a:lstStyle/>
          <a:p>
            <a:pPr algn="just"/>
            <a:r>
              <a:rPr lang="pt-BR" altLang="pt-BR" smtClean="0"/>
              <a:t>Diante desta realidade e das diversas soluções, podemos destacar a diversificação da matriz de energia¹, apostando em uma maior utilização da energia extraída de biomassa, da energia eólica, da energia solar e da energia geotérmica. </a:t>
            </a:r>
          </a:p>
        </p:txBody>
      </p:sp>
    </p:spTree>
    <p:extLst>
      <p:ext uri="{BB962C8B-B14F-4D97-AF65-F5344CB8AC3E}">
        <p14:creationId xmlns:p14="http://schemas.microsoft.com/office/powerpoint/2010/main" val="1829515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p:txBody>
          <a:bodyPr/>
          <a:lstStyle/>
          <a:p>
            <a:r>
              <a:rPr lang="pt-BR" altLang="pt-BR" smtClean="0"/>
              <a:t>1. Conversão de Energia</a:t>
            </a:r>
          </a:p>
        </p:txBody>
      </p:sp>
      <p:sp>
        <p:nvSpPr>
          <p:cNvPr id="40963" name="Espaço Reservado para Conteúdo 2"/>
          <p:cNvSpPr>
            <a:spLocks noGrp="1"/>
          </p:cNvSpPr>
          <p:nvPr>
            <p:ph idx="1"/>
          </p:nvPr>
        </p:nvSpPr>
        <p:spPr/>
        <p:txBody>
          <a:bodyPr/>
          <a:lstStyle/>
          <a:p>
            <a:r>
              <a:rPr lang="pt-BR" altLang="pt-BR" b="1" smtClean="0"/>
              <a:t>Tipos de Energias</a:t>
            </a:r>
          </a:p>
          <a:p>
            <a:pPr lvl="1"/>
            <a:r>
              <a:rPr lang="pt-BR" altLang="pt-BR" b="1" smtClean="0"/>
              <a:t>Cinética</a:t>
            </a:r>
            <a:r>
              <a:rPr lang="pt-BR" altLang="pt-BR" smtClean="0"/>
              <a:t> (energia de movimento - um carro em movimento tem isto)</a:t>
            </a:r>
          </a:p>
          <a:p>
            <a:pPr lvl="1"/>
            <a:r>
              <a:rPr lang="pt-BR" altLang="pt-BR" b="1" smtClean="0"/>
              <a:t>Potencial gravitacional</a:t>
            </a:r>
            <a:r>
              <a:rPr lang="pt-BR" altLang="pt-BR" smtClean="0"/>
              <a:t> (energia de posição - pense na água armazenada em uma represa)</a:t>
            </a:r>
          </a:p>
          <a:p>
            <a:pPr lvl="1"/>
            <a:r>
              <a:rPr lang="pt-BR" altLang="pt-BR" b="1" smtClean="0"/>
              <a:t>Elástica</a:t>
            </a:r>
            <a:r>
              <a:rPr lang="pt-BR" altLang="pt-BR" smtClean="0"/>
              <a:t> (energia de posição - uma mola esticada tem isto)</a:t>
            </a:r>
          </a:p>
          <a:p>
            <a:pPr lvl="1"/>
            <a:r>
              <a:rPr lang="pt-BR" altLang="pt-BR" b="1" smtClean="0"/>
              <a:t>Calor</a:t>
            </a:r>
            <a:r>
              <a:rPr lang="pt-BR" altLang="pt-BR" smtClean="0"/>
              <a:t> (é forma de energia, mas não confunda com temperatura!) </a:t>
            </a:r>
            <a:br>
              <a:rPr lang="pt-BR" altLang="pt-BR" smtClean="0"/>
            </a:br>
            <a:endParaRPr lang="pt-BR" altLang="pt-BR" smtClean="0"/>
          </a:p>
        </p:txBody>
      </p:sp>
    </p:spTree>
    <p:extLst>
      <p:ext uri="{BB962C8B-B14F-4D97-AF65-F5344CB8AC3E}">
        <p14:creationId xmlns:p14="http://schemas.microsoft.com/office/powerpoint/2010/main" val="464581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p:txBody>
          <a:bodyPr/>
          <a:lstStyle/>
          <a:p>
            <a:r>
              <a:rPr lang="pt-BR" altLang="pt-BR" smtClean="0"/>
              <a:t>1. Conversão de Energia</a:t>
            </a:r>
          </a:p>
        </p:txBody>
      </p:sp>
      <p:sp>
        <p:nvSpPr>
          <p:cNvPr id="41987" name="Espaço Reservado para Conteúdo 2"/>
          <p:cNvSpPr>
            <a:spLocks noGrp="1"/>
          </p:cNvSpPr>
          <p:nvPr>
            <p:ph idx="1"/>
          </p:nvPr>
        </p:nvSpPr>
        <p:spPr/>
        <p:txBody>
          <a:bodyPr/>
          <a:lstStyle/>
          <a:p>
            <a:pPr marL="857250" lvl="2" indent="-457200">
              <a:buFont typeface="Times New Roman" panose="02020603050405020304" pitchFamily="18" charset="0"/>
              <a:buChar char="–"/>
            </a:pPr>
            <a:r>
              <a:rPr lang="pt-BR" altLang="pt-BR" sz="2800" b="1"/>
              <a:t>Química </a:t>
            </a:r>
            <a:r>
              <a:rPr lang="pt-BR" altLang="pt-BR" sz="2800"/>
              <a:t>(energia de posição - gasolina tem muito disto em sua massa)</a:t>
            </a:r>
          </a:p>
          <a:p>
            <a:pPr marL="857250" lvl="2" indent="-457200">
              <a:buFont typeface="Times New Roman" panose="02020603050405020304" pitchFamily="18" charset="0"/>
              <a:buChar char="–"/>
            </a:pPr>
            <a:r>
              <a:rPr lang="pt-BR" altLang="pt-BR" sz="2800" b="1"/>
              <a:t>Radiante</a:t>
            </a:r>
            <a:r>
              <a:rPr lang="pt-BR" altLang="pt-BR" sz="2800"/>
              <a:t> (luz e calor radiante; pensa na luz do Sol incidindo em sua pele)</a:t>
            </a:r>
          </a:p>
          <a:p>
            <a:pPr marL="857250" lvl="2" indent="-457200">
              <a:buFont typeface="Times New Roman" panose="02020603050405020304" pitchFamily="18" charset="0"/>
              <a:buChar char="–"/>
            </a:pPr>
            <a:r>
              <a:rPr lang="pt-BR" altLang="pt-BR" sz="2800" b="1"/>
              <a:t>Nuclear</a:t>
            </a:r>
            <a:r>
              <a:rPr lang="pt-BR" altLang="pt-BR" sz="2800"/>
              <a:t> (tipicamente proveniente da quebra de átomos; pense na potência atômica)</a:t>
            </a:r>
          </a:p>
          <a:p>
            <a:pPr marL="857250" lvl="2" indent="-457200">
              <a:buFont typeface="Times New Roman" panose="02020603050405020304" pitchFamily="18" charset="0"/>
              <a:buChar char="–"/>
            </a:pPr>
            <a:r>
              <a:rPr lang="pt-BR" altLang="pt-BR" sz="2800" b="1"/>
              <a:t>Elétrica</a:t>
            </a:r>
            <a:r>
              <a:rPr lang="pt-BR" altLang="pt-BR" sz="2800"/>
              <a:t> (aquela que está fazendo meu computador funcionar enquanto digito isso!)</a:t>
            </a:r>
          </a:p>
          <a:p>
            <a:pPr marL="857250" lvl="2" indent="-457200">
              <a:buFont typeface="Times New Roman" panose="02020603050405020304" pitchFamily="18" charset="0"/>
              <a:buChar char="–"/>
            </a:pPr>
            <a:r>
              <a:rPr lang="pt-BR" altLang="pt-BR" sz="2800" b="1"/>
              <a:t>Sonora</a:t>
            </a:r>
            <a:r>
              <a:rPr lang="pt-BR" altLang="pt-BR" sz="2800"/>
              <a:t> (energia mecânica - bem óbvio; gritando as crianças emitem muito dela)</a:t>
            </a:r>
          </a:p>
          <a:p>
            <a:endParaRPr lang="pt-BR" altLang="pt-BR" smtClean="0"/>
          </a:p>
        </p:txBody>
      </p:sp>
    </p:spTree>
    <p:extLst>
      <p:ext uri="{BB962C8B-B14F-4D97-AF65-F5344CB8AC3E}">
        <p14:creationId xmlns:p14="http://schemas.microsoft.com/office/powerpoint/2010/main" val="311429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p:txBody>
          <a:bodyPr/>
          <a:lstStyle/>
          <a:p>
            <a:r>
              <a:rPr lang="pt-BR" altLang="pt-BR" smtClean="0"/>
              <a:t>Conteúdo</a:t>
            </a:r>
          </a:p>
        </p:txBody>
      </p:sp>
      <p:sp>
        <p:nvSpPr>
          <p:cNvPr id="6147" name="Espaço Reservado para Conteúdo 2"/>
          <p:cNvSpPr>
            <a:spLocks noGrp="1"/>
          </p:cNvSpPr>
          <p:nvPr>
            <p:ph idx="1"/>
          </p:nvPr>
        </p:nvSpPr>
        <p:spPr/>
        <p:txBody>
          <a:bodyPr/>
          <a:lstStyle/>
          <a:p>
            <a:r>
              <a:rPr lang="pt-BR" altLang="pt-BR" smtClean="0"/>
              <a:t>4. Energia Oceânica</a:t>
            </a:r>
          </a:p>
          <a:p>
            <a:r>
              <a:rPr lang="pt-BR" altLang="pt-BR" smtClean="0"/>
              <a:t>4.1 Tipos de aproveitamento</a:t>
            </a:r>
          </a:p>
          <a:p>
            <a:r>
              <a:rPr lang="pt-BR" altLang="pt-BR" smtClean="0"/>
              <a:t>4.2 Turbinas</a:t>
            </a:r>
          </a:p>
          <a:p>
            <a:r>
              <a:rPr lang="pt-BR" altLang="pt-BR" smtClean="0"/>
              <a:t>4.3 Usinas maremotrizes</a:t>
            </a:r>
          </a:p>
          <a:p>
            <a:endParaRPr lang="pt-BR" altLang="pt-BR" smtClean="0"/>
          </a:p>
        </p:txBody>
      </p:sp>
    </p:spTree>
    <p:extLst>
      <p:ext uri="{BB962C8B-B14F-4D97-AF65-F5344CB8AC3E}">
        <p14:creationId xmlns:p14="http://schemas.microsoft.com/office/powerpoint/2010/main" val="77170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p:txBody>
          <a:bodyPr/>
          <a:lstStyle/>
          <a:p>
            <a:r>
              <a:rPr lang="pt-BR" altLang="pt-BR" smtClean="0"/>
              <a:t>1. Conversão de Energia</a:t>
            </a:r>
          </a:p>
        </p:txBody>
      </p:sp>
      <p:sp>
        <p:nvSpPr>
          <p:cNvPr id="3" name="Espaço Reservado para Conteúdo 2"/>
          <p:cNvSpPr>
            <a:spLocks noGrp="1"/>
          </p:cNvSpPr>
          <p:nvPr>
            <p:ph idx="1"/>
          </p:nvPr>
        </p:nvSpPr>
        <p:spPr/>
        <p:txBody>
          <a:bodyPr/>
          <a:lstStyle/>
          <a:p>
            <a:pPr algn="just">
              <a:defRPr/>
            </a:pPr>
            <a:r>
              <a:rPr lang="pt-BR" dirty="0"/>
              <a:t>No final do século XVIII, Antoine Laurent Lavoisier (1743-1794) enunciou uma lei fundamental ao Universo, chamada de </a:t>
            </a:r>
            <a:r>
              <a:rPr lang="pt-BR" b="1" dirty="0"/>
              <a:t>Lei de Conservação da Massa</a:t>
            </a:r>
            <a:r>
              <a:rPr lang="pt-BR" dirty="0"/>
              <a:t>, que dizia:</a:t>
            </a:r>
          </a:p>
          <a:p>
            <a:pPr marL="0" indent="0" algn="just">
              <a:buNone/>
              <a:defRPr/>
            </a:pPr>
            <a:r>
              <a:rPr lang="pt-BR" sz="3600" b="1" dirty="0">
                <a:solidFill>
                  <a:schemeClr val="accent2">
                    <a:lumMod val="60000"/>
                    <a:lumOff val="40000"/>
                  </a:schemeClr>
                </a:solidFill>
              </a:rPr>
              <a:t>Em uma reação química feita em recipiente fechado, a soma das massas dos reagentes é igual à soma das massas dos produtos</a:t>
            </a:r>
          </a:p>
          <a:p>
            <a:pPr>
              <a:defRPr/>
            </a:pPr>
            <a:endParaRPr lang="pt-BR" dirty="0"/>
          </a:p>
        </p:txBody>
      </p:sp>
    </p:spTree>
    <p:extLst>
      <p:ext uri="{BB962C8B-B14F-4D97-AF65-F5344CB8AC3E}">
        <p14:creationId xmlns:p14="http://schemas.microsoft.com/office/powerpoint/2010/main" val="278941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r>
              <a:rPr lang="pt-BR" altLang="pt-BR" smtClean="0"/>
              <a:t>1. Conversão de Energia</a:t>
            </a:r>
          </a:p>
        </p:txBody>
      </p:sp>
      <p:sp>
        <p:nvSpPr>
          <p:cNvPr id="3" name="Espaço Reservado para Conteúdo 2"/>
          <p:cNvSpPr>
            <a:spLocks noGrp="1"/>
          </p:cNvSpPr>
          <p:nvPr>
            <p:ph idx="1"/>
          </p:nvPr>
        </p:nvSpPr>
        <p:spPr/>
        <p:txBody>
          <a:bodyPr/>
          <a:lstStyle/>
          <a:p>
            <a:pPr algn="just">
              <a:defRPr/>
            </a:pPr>
            <a:r>
              <a:rPr lang="pt-BR" dirty="0" smtClean="0"/>
              <a:t>Atualmente, essa lei é mais conhecida da seguinte forma:</a:t>
            </a:r>
          </a:p>
          <a:p>
            <a:pPr marL="0" indent="0" algn="just">
              <a:buNone/>
              <a:defRPr/>
            </a:pPr>
            <a:endParaRPr lang="pt-BR" b="1" dirty="0" smtClean="0"/>
          </a:p>
          <a:p>
            <a:pPr marL="0" indent="0" algn="just">
              <a:buNone/>
              <a:defRPr/>
            </a:pPr>
            <a:r>
              <a:rPr lang="pt-BR" sz="3600" b="1" dirty="0">
                <a:solidFill>
                  <a:schemeClr val="accent2">
                    <a:lumMod val="60000"/>
                    <a:lumOff val="40000"/>
                  </a:schemeClr>
                </a:solidFill>
              </a:rPr>
              <a:t>Na natureza nada se cria, nada se perde; tudo se transforma</a:t>
            </a:r>
            <a:endParaRPr lang="pt-BR" dirty="0" smtClean="0"/>
          </a:p>
          <a:p>
            <a:pPr>
              <a:defRPr/>
            </a:pPr>
            <a:endParaRPr lang="pt-BR" dirty="0"/>
          </a:p>
        </p:txBody>
      </p:sp>
    </p:spTree>
    <p:extLst>
      <p:ext uri="{BB962C8B-B14F-4D97-AF65-F5344CB8AC3E}">
        <p14:creationId xmlns:p14="http://schemas.microsoft.com/office/powerpoint/2010/main" val="244063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p:txBody>
          <a:bodyPr/>
          <a:lstStyle/>
          <a:p>
            <a:r>
              <a:rPr lang="pt-BR" altLang="pt-BR" smtClean="0"/>
              <a:t>1. Conversão de Energia</a:t>
            </a:r>
          </a:p>
        </p:txBody>
      </p:sp>
      <p:sp>
        <p:nvSpPr>
          <p:cNvPr id="45059" name="Espaço Reservado para Conteúdo 2"/>
          <p:cNvSpPr>
            <a:spLocks noGrp="1"/>
          </p:cNvSpPr>
          <p:nvPr>
            <p:ph idx="1"/>
          </p:nvPr>
        </p:nvSpPr>
        <p:spPr/>
        <p:txBody>
          <a:bodyPr/>
          <a:lstStyle/>
          <a:p>
            <a:pPr algn="just"/>
            <a:r>
              <a:rPr lang="pt-BR" altLang="pt-BR" smtClean="0"/>
              <a:t>É exatamente isso o que ocorre com a energia, ela não pode ser criada nem destruída; mas apenas transformada. Portanto, todos os tipos de energia são transformações de outros tipos de energia. Veja algumas dessas conversões:</a:t>
            </a:r>
          </a:p>
        </p:txBody>
      </p:sp>
    </p:spTree>
    <p:extLst>
      <p:ext uri="{BB962C8B-B14F-4D97-AF65-F5344CB8AC3E}">
        <p14:creationId xmlns:p14="http://schemas.microsoft.com/office/powerpoint/2010/main" val="1512341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p:txBody>
          <a:bodyPr/>
          <a:lstStyle/>
          <a:p>
            <a:r>
              <a:rPr lang="pt-BR" altLang="pt-BR" smtClean="0"/>
              <a:t>1.1 Tipos de conversões</a:t>
            </a:r>
          </a:p>
        </p:txBody>
      </p:sp>
      <p:sp>
        <p:nvSpPr>
          <p:cNvPr id="46083" name="Espaço Reservado para Conteúdo 2"/>
          <p:cNvSpPr>
            <a:spLocks noGrp="1"/>
          </p:cNvSpPr>
          <p:nvPr>
            <p:ph idx="1"/>
          </p:nvPr>
        </p:nvSpPr>
        <p:spPr/>
        <p:txBody>
          <a:bodyPr/>
          <a:lstStyle/>
          <a:p>
            <a:r>
              <a:rPr lang="pt-BR" altLang="pt-BR" b="1" smtClean="0"/>
              <a:t>Energia Potencial em Energia Cinética:</a:t>
            </a:r>
            <a:r>
              <a:rPr lang="pt-BR" altLang="pt-BR" smtClean="0"/>
              <a:t> </a:t>
            </a:r>
          </a:p>
          <a:p>
            <a:pPr algn="just"/>
            <a:r>
              <a:rPr lang="pt-BR" altLang="pt-BR" smtClean="0"/>
              <a:t>Um arco possui energia potencial elástica (ao ser esticado) e essa energia é convertida em energia cinética, quando a flecha é atirada;</a:t>
            </a:r>
          </a:p>
          <a:p>
            <a:endParaRPr lang="pt-BR" altLang="pt-BR" smtClean="0"/>
          </a:p>
        </p:txBody>
      </p:sp>
    </p:spTree>
    <p:extLst>
      <p:ext uri="{BB962C8B-B14F-4D97-AF65-F5344CB8AC3E}">
        <p14:creationId xmlns:p14="http://schemas.microsoft.com/office/powerpoint/2010/main" val="3062854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r>
              <a:rPr lang="pt-BR" altLang="pt-BR" smtClean="0"/>
              <a:t>1.1 Tipos de conversões</a:t>
            </a:r>
          </a:p>
        </p:txBody>
      </p:sp>
      <p:sp>
        <p:nvSpPr>
          <p:cNvPr id="47107" name="Espaço Reservado para Conteúdo 2"/>
          <p:cNvSpPr>
            <a:spLocks noGrp="1"/>
          </p:cNvSpPr>
          <p:nvPr>
            <p:ph idx="1"/>
          </p:nvPr>
        </p:nvSpPr>
        <p:spPr/>
        <p:txBody>
          <a:bodyPr/>
          <a:lstStyle/>
          <a:p>
            <a:pPr algn="just"/>
            <a:r>
              <a:rPr lang="pt-BR" altLang="pt-BR" b="1" smtClean="0"/>
              <a:t>Energia Potencial em Energia elétrica:</a:t>
            </a:r>
            <a:r>
              <a:rPr lang="pt-BR" altLang="pt-BR" smtClean="0"/>
              <a:t> </a:t>
            </a:r>
          </a:p>
          <a:p>
            <a:pPr algn="just"/>
            <a:r>
              <a:rPr lang="pt-BR" altLang="pt-BR" smtClean="0"/>
              <a:t>Nas usinas hidrelétricas, a energia potencial acumulada da queda d’água é transmitida até as casas, comércios e indústrias na forma de energia elétrica;</a:t>
            </a:r>
          </a:p>
          <a:p>
            <a:endParaRPr lang="pt-BR" altLang="pt-BR" smtClean="0"/>
          </a:p>
        </p:txBody>
      </p:sp>
    </p:spTree>
    <p:extLst>
      <p:ext uri="{BB962C8B-B14F-4D97-AF65-F5344CB8AC3E}">
        <p14:creationId xmlns:p14="http://schemas.microsoft.com/office/powerpoint/2010/main" val="2904072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p:txBody>
          <a:bodyPr/>
          <a:lstStyle/>
          <a:p>
            <a:r>
              <a:rPr lang="pt-BR" altLang="pt-BR" smtClean="0"/>
              <a:t>1.1 Tipos de conversões</a:t>
            </a:r>
          </a:p>
        </p:txBody>
      </p:sp>
      <p:sp>
        <p:nvSpPr>
          <p:cNvPr id="48131" name="Espaço Reservado para Conteúdo 2"/>
          <p:cNvSpPr>
            <a:spLocks noGrp="1"/>
          </p:cNvSpPr>
          <p:nvPr>
            <p:ph idx="1"/>
          </p:nvPr>
        </p:nvSpPr>
        <p:spPr/>
        <p:txBody>
          <a:bodyPr/>
          <a:lstStyle/>
          <a:p>
            <a:r>
              <a:rPr lang="pt-BR" altLang="pt-BR" b="1" smtClean="0"/>
              <a:t>Energia Elétrica em Energia Térmica:</a:t>
            </a:r>
            <a:r>
              <a:rPr lang="pt-BR" altLang="pt-BR" smtClean="0"/>
              <a:t> </a:t>
            </a:r>
          </a:p>
          <a:p>
            <a:pPr algn="just"/>
            <a:r>
              <a:rPr lang="pt-BR" altLang="pt-BR" smtClean="0"/>
              <a:t>Numa torradeira ou num chuveiro elétrico, ou mesmo num ferro de passar roupas, estamos transformando a energia elétrica da tomada em calor;</a:t>
            </a:r>
          </a:p>
          <a:p>
            <a:endParaRPr lang="pt-BR" altLang="pt-BR" smtClean="0"/>
          </a:p>
        </p:txBody>
      </p:sp>
    </p:spTree>
    <p:extLst>
      <p:ext uri="{BB962C8B-B14F-4D97-AF65-F5344CB8AC3E}">
        <p14:creationId xmlns:p14="http://schemas.microsoft.com/office/powerpoint/2010/main" val="179566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p:txBody>
          <a:bodyPr/>
          <a:lstStyle/>
          <a:p>
            <a:r>
              <a:rPr lang="pt-BR" altLang="pt-BR" smtClean="0"/>
              <a:t>1.1 Tipos de conversões</a:t>
            </a:r>
          </a:p>
        </p:txBody>
      </p:sp>
      <p:sp>
        <p:nvSpPr>
          <p:cNvPr id="49155" name="Espaço Reservado para Conteúdo 2"/>
          <p:cNvSpPr>
            <a:spLocks noGrp="1"/>
          </p:cNvSpPr>
          <p:nvPr>
            <p:ph idx="1"/>
          </p:nvPr>
        </p:nvSpPr>
        <p:spPr/>
        <p:txBody>
          <a:bodyPr/>
          <a:lstStyle/>
          <a:p>
            <a:pPr algn="just"/>
            <a:r>
              <a:rPr lang="pt-BR" altLang="pt-BR" b="1" smtClean="0"/>
              <a:t>Energia Térmica em Energia Cinética</a:t>
            </a:r>
            <a:r>
              <a:rPr lang="pt-BR" altLang="pt-BR" smtClean="0"/>
              <a:t>: Num sistema formado por um cilindro provido de êmbolo móvel, se ele for aquecido por meio de uma lamparina, o ar no interior do cilindro será expandido e elevará o êmbolo;</a:t>
            </a:r>
          </a:p>
          <a:p>
            <a:endParaRPr lang="pt-BR" altLang="pt-BR" smtClean="0"/>
          </a:p>
        </p:txBody>
      </p:sp>
    </p:spTree>
    <p:extLst>
      <p:ext uri="{BB962C8B-B14F-4D97-AF65-F5344CB8AC3E}">
        <p14:creationId xmlns:p14="http://schemas.microsoft.com/office/powerpoint/2010/main" val="2220548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r>
              <a:rPr lang="pt-BR" altLang="pt-BR" smtClean="0"/>
              <a:t>1.1 Tipos de conversões</a:t>
            </a:r>
          </a:p>
        </p:txBody>
      </p:sp>
      <p:sp>
        <p:nvSpPr>
          <p:cNvPr id="50179" name="Espaço Reservado para Conteúdo 2"/>
          <p:cNvSpPr>
            <a:spLocks noGrp="1"/>
          </p:cNvSpPr>
          <p:nvPr>
            <p:ph idx="1"/>
          </p:nvPr>
        </p:nvSpPr>
        <p:spPr/>
        <p:txBody>
          <a:bodyPr/>
          <a:lstStyle/>
          <a:p>
            <a:r>
              <a:rPr lang="pt-BR" altLang="pt-BR" b="1" smtClean="0"/>
              <a:t>“Energia Química” em Energia Mecânica</a:t>
            </a:r>
            <a:r>
              <a:rPr lang="pt-BR" altLang="pt-BR" smtClean="0"/>
              <a:t>: </a:t>
            </a:r>
          </a:p>
          <a:p>
            <a:pPr algn="just"/>
            <a:r>
              <a:rPr lang="pt-BR" altLang="pt-BR" smtClean="0"/>
              <a:t>A energia química contida nas moléculas dos combustíveis, como a gasolina, o etanol ou o </a:t>
            </a:r>
            <a:r>
              <a:rPr lang="pt-BR" altLang="pt-BR" i="1" smtClean="0"/>
              <a:t>diesel</a:t>
            </a:r>
            <a:r>
              <a:rPr lang="pt-BR" altLang="pt-BR" smtClean="0"/>
              <a:t>, é transformada por meio de reações em energia térmica e mecânica, o que faz o carro se movimentar.</a:t>
            </a:r>
          </a:p>
          <a:p>
            <a:endParaRPr lang="pt-BR" altLang="pt-BR" smtClean="0"/>
          </a:p>
        </p:txBody>
      </p:sp>
    </p:spTree>
    <p:extLst>
      <p:ext uri="{BB962C8B-B14F-4D97-AF65-F5344CB8AC3E}">
        <p14:creationId xmlns:p14="http://schemas.microsoft.com/office/powerpoint/2010/main" val="1848626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p:txBody>
          <a:bodyPr/>
          <a:lstStyle/>
          <a:p>
            <a:r>
              <a:rPr lang="pt-BR" altLang="pt-BR" smtClean="0"/>
              <a:t>1.1 Tipos de conversões</a:t>
            </a:r>
          </a:p>
        </p:txBody>
      </p:sp>
      <p:sp>
        <p:nvSpPr>
          <p:cNvPr id="51203" name="Espaço Reservado para Conteúdo 2"/>
          <p:cNvSpPr>
            <a:spLocks noGrp="1"/>
          </p:cNvSpPr>
          <p:nvPr>
            <p:ph idx="1"/>
          </p:nvPr>
        </p:nvSpPr>
        <p:spPr/>
        <p:txBody>
          <a:bodyPr/>
          <a:lstStyle/>
          <a:p>
            <a:r>
              <a:rPr lang="pt-BR" altLang="pt-BR" b="1" smtClean="0"/>
              <a:t>“Energia Química” em Energia Elétrica</a:t>
            </a:r>
            <a:r>
              <a:rPr lang="pt-BR" altLang="pt-BR" smtClean="0"/>
              <a:t>: </a:t>
            </a:r>
          </a:p>
          <a:p>
            <a:pPr algn="just"/>
            <a:r>
              <a:rPr lang="pt-BR" altLang="pt-BR" smtClean="0"/>
              <a:t>Numa pilha ou bateria, a energia química contida nas moléculas das substâncias presentes nelas é transformada em energia elétrica, fazendo os equipamentos eletrônicos funcionarem.</a:t>
            </a:r>
          </a:p>
          <a:p>
            <a:endParaRPr lang="pt-BR" altLang="pt-BR" smtClean="0"/>
          </a:p>
        </p:txBody>
      </p:sp>
    </p:spTree>
    <p:extLst>
      <p:ext uri="{BB962C8B-B14F-4D97-AF65-F5344CB8AC3E}">
        <p14:creationId xmlns:p14="http://schemas.microsoft.com/office/powerpoint/2010/main" val="902083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p:txBody>
          <a:bodyPr/>
          <a:lstStyle/>
          <a:p>
            <a:r>
              <a:rPr lang="pt-BR" altLang="pt-BR" smtClean="0"/>
              <a:t>1.2 Eficiência</a:t>
            </a:r>
          </a:p>
        </p:txBody>
      </p:sp>
      <p:sp>
        <p:nvSpPr>
          <p:cNvPr id="3" name="Espaço Reservado para Conteúdo 2"/>
          <p:cNvSpPr>
            <a:spLocks noGrp="1"/>
          </p:cNvSpPr>
          <p:nvPr>
            <p:ph idx="1"/>
          </p:nvPr>
        </p:nvSpPr>
        <p:spPr/>
        <p:txBody>
          <a:bodyPr/>
          <a:lstStyle/>
          <a:p>
            <a:pPr marL="0" indent="0">
              <a:buNone/>
              <a:defRPr/>
            </a:pPr>
            <a:endParaRPr lang="pt-BR" sz="3600" dirty="0"/>
          </a:p>
          <a:p>
            <a:pPr marL="0" indent="0">
              <a:buNone/>
              <a:defRPr/>
            </a:pPr>
            <a:endParaRPr lang="pt-BR" sz="3600" dirty="0"/>
          </a:p>
          <a:p>
            <a:pPr marL="0" indent="0" algn="just">
              <a:buNone/>
              <a:defRPr/>
            </a:pPr>
            <a:r>
              <a:rPr lang="pt-BR" sz="3600" dirty="0">
                <a:solidFill>
                  <a:schemeClr val="accent2">
                    <a:lumMod val="60000"/>
                    <a:lumOff val="40000"/>
                  </a:schemeClr>
                </a:solidFill>
              </a:rPr>
              <a:t>Em qualquer transformação parte da energia é perdida no processo.</a:t>
            </a:r>
          </a:p>
        </p:txBody>
      </p:sp>
    </p:spTree>
    <p:extLst>
      <p:ext uri="{BB962C8B-B14F-4D97-AF65-F5344CB8AC3E}">
        <p14:creationId xmlns:p14="http://schemas.microsoft.com/office/powerpoint/2010/main" val="254753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pt-BR" altLang="pt-BR" smtClean="0"/>
              <a:t>Conteúdo</a:t>
            </a:r>
          </a:p>
        </p:txBody>
      </p:sp>
      <p:sp>
        <p:nvSpPr>
          <p:cNvPr id="7171" name="Espaço Reservado para Conteúdo 2"/>
          <p:cNvSpPr>
            <a:spLocks noGrp="1"/>
          </p:cNvSpPr>
          <p:nvPr>
            <p:ph idx="1"/>
          </p:nvPr>
        </p:nvSpPr>
        <p:spPr/>
        <p:txBody>
          <a:bodyPr/>
          <a:lstStyle/>
          <a:p>
            <a:r>
              <a:rPr lang="pt-BR" altLang="pt-BR" smtClean="0"/>
              <a:t>5. Energia Solar</a:t>
            </a:r>
          </a:p>
          <a:p>
            <a:r>
              <a:rPr lang="pt-BR" altLang="pt-BR" smtClean="0"/>
              <a:t>5.1 Radiação solar</a:t>
            </a:r>
          </a:p>
          <a:p>
            <a:r>
              <a:rPr lang="pt-BR" altLang="pt-BR" smtClean="0"/>
              <a:t>5.2 Aquecimento solar</a:t>
            </a:r>
          </a:p>
          <a:p>
            <a:r>
              <a:rPr lang="pt-BR" altLang="pt-BR" smtClean="0"/>
              <a:t>5.3 Sistemas de aquecimento solar</a:t>
            </a:r>
          </a:p>
          <a:p>
            <a:r>
              <a:rPr lang="pt-BR" altLang="pt-BR" smtClean="0"/>
              <a:t>5.4 Células e sistemas fotovoltaicos</a:t>
            </a:r>
          </a:p>
          <a:p>
            <a:r>
              <a:rPr lang="pt-BR" altLang="pt-BR" smtClean="0"/>
              <a:t>5.5 Usinas solares</a:t>
            </a:r>
          </a:p>
        </p:txBody>
      </p:sp>
    </p:spTree>
    <p:extLst>
      <p:ext uri="{BB962C8B-B14F-4D97-AF65-F5344CB8AC3E}">
        <p14:creationId xmlns:p14="http://schemas.microsoft.com/office/powerpoint/2010/main" val="233307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p:txBody>
          <a:bodyPr/>
          <a:lstStyle/>
          <a:p>
            <a:r>
              <a:rPr lang="pt-BR" altLang="pt-BR" smtClean="0"/>
              <a:t>1.2 Eficiência</a:t>
            </a:r>
          </a:p>
        </p:txBody>
      </p:sp>
      <p:sp>
        <p:nvSpPr>
          <p:cNvPr id="53251" name="Espaço Reservado para Conteúdo 2"/>
          <p:cNvSpPr>
            <a:spLocks noGrp="1"/>
          </p:cNvSpPr>
          <p:nvPr>
            <p:ph idx="1"/>
          </p:nvPr>
        </p:nvSpPr>
        <p:spPr/>
        <p:txBody>
          <a:bodyPr/>
          <a:lstStyle/>
          <a:p>
            <a:pPr algn="just"/>
            <a:r>
              <a:rPr lang="pt-BR" altLang="pt-BR" smtClean="0"/>
              <a:t>A eficiência de um processo de conversão de energia é definida como a razão entre a produção de energia ou trabalho útil e o total de entrada de energia no processo. </a:t>
            </a:r>
          </a:p>
          <a:p>
            <a:pPr algn="just"/>
            <a:r>
              <a:rPr lang="pt-BR" altLang="pt-BR" smtClean="0"/>
              <a:t>Em um processo de conversão de energia com diversas etapas, a eficiência geral será igual ao produto das eficiências das etapas individuais.</a:t>
            </a:r>
          </a:p>
        </p:txBody>
      </p:sp>
    </p:spTree>
    <p:extLst>
      <p:ext uri="{BB962C8B-B14F-4D97-AF65-F5344CB8AC3E}">
        <p14:creationId xmlns:p14="http://schemas.microsoft.com/office/powerpoint/2010/main" val="3762281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p:txBody>
          <a:bodyPr/>
          <a:lstStyle/>
          <a:p>
            <a:r>
              <a:rPr lang="pt-BR" altLang="pt-BR" smtClean="0"/>
              <a:t>1.2 Eficiência</a:t>
            </a:r>
          </a:p>
        </p:txBody>
      </p:sp>
      <p:sp>
        <p:nvSpPr>
          <p:cNvPr id="54275" name="Espaço Reservado para Conteúdo 2"/>
          <p:cNvSpPr>
            <a:spLocks noGrp="1"/>
          </p:cNvSpPr>
          <p:nvPr>
            <p:ph idx="1"/>
          </p:nvPr>
        </p:nvSpPr>
        <p:spPr/>
        <p:txBody>
          <a:bodyPr/>
          <a:lstStyle/>
          <a:p>
            <a:pPr algn="just"/>
            <a:r>
              <a:rPr lang="pt-BR" altLang="pt-BR" smtClean="0"/>
              <a:t>A entrada de energia que não se transforma em trabalho útil é perdida sob formas não utilizáveis (como resíduos de calor).</a:t>
            </a:r>
          </a:p>
          <a:p>
            <a:endParaRPr lang="pt-BR" altLang="pt-BR" smtClean="0"/>
          </a:p>
        </p:txBody>
      </p:sp>
      <p:pic>
        <p:nvPicPr>
          <p:cNvPr id="54276" name="Picture 2" descr="HINRICHS, R. A. Energia e Meio Ambiente. São Paulo: Pioneira  Thomson Learning, 2003 (adaptado). (Foto: Reprodução/En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3429000"/>
            <a:ext cx="5905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209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pt-BR" altLang="pt-BR" smtClean="0"/>
              <a:t>1.2 Eficiência</a:t>
            </a:r>
          </a:p>
        </p:txBody>
      </p:sp>
      <p:sp>
        <p:nvSpPr>
          <p:cNvPr id="56323" name="Espaço Reservado para Conteúdo 2"/>
          <p:cNvSpPr>
            <a:spLocks noGrp="1"/>
          </p:cNvSpPr>
          <p:nvPr>
            <p:ph idx="1"/>
          </p:nvPr>
        </p:nvSpPr>
        <p:spPr/>
        <p:txBody>
          <a:bodyPr/>
          <a:lstStyle/>
          <a:p>
            <a:pPr algn="just"/>
            <a:r>
              <a:rPr lang="pt-BR" altLang="pt-BR" smtClean="0"/>
              <a:t>Eficiência da conversão de energia solar para eletricidade fornecida diretamente à rede de distribuição alcançou 31,25%.</a:t>
            </a:r>
          </a:p>
          <a:p>
            <a:pPr algn="just"/>
            <a:r>
              <a:rPr lang="pt-BR" altLang="pt-BR" smtClean="0"/>
              <a:t>O gás natural uma eficiência de 85% na geração de calor e de 25% como força motriz.</a:t>
            </a:r>
          </a:p>
        </p:txBody>
      </p:sp>
    </p:spTree>
    <p:extLst>
      <p:ext uri="{BB962C8B-B14F-4D97-AF65-F5344CB8AC3E}">
        <p14:creationId xmlns:p14="http://schemas.microsoft.com/office/powerpoint/2010/main" val="3953883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p:nvPr>
        </p:nvSpPr>
        <p:spPr/>
        <p:txBody>
          <a:bodyPr/>
          <a:lstStyle/>
          <a:p>
            <a:r>
              <a:rPr lang="pt-BR" altLang="pt-BR" smtClean="0"/>
              <a:t>1.2 Eficiência</a:t>
            </a:r>
          </a:p>
        </p:txBody>
      </p:sp>
      <p:sp>
        <p:nvSpPr>
          <p:cNvPr id="57347" name="Espaço Reservado para Conteúdo 2"/>
          <p:cNvSpPr>
            <a:spLocks noGrp="1"/>
          </p:cNvSpPr>
          <p:nvPr>
            <p:ph idx="1"/>
          </p:nvPr>
        </p:nvSpPr>
        <p:spPr/>
        <p:txBody>
          <a:bodyPr/>
          <a:lstStyle/>
          <a:p>
            <a:r>
              <a:rPr lang="pt-BR" altLang="pt-BR" smtClean="0"/>
              <a:t>Eficiência no sistema eólico chega a 35%</a:t>
            </a:r>
          </a:p>
        </p:txBody>
      </p:sp>
      <p:pic>
        <p:nvPicPr>
          <p:cNvPr id="57348" name="Picture 2" descr="http://www.proceedings.scielo.br/img/eventos/agrener/n4v1/056t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3608388"/>
            <a:ext cx="4000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26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r>
              <a:rPr lang="pt-BR" altLang="pt-BR" smtClean="0"/>
              <a:t>Conteúdo</a:t>
            </a:r>
          </a:p>
        </p:txBody>
      </p:sp>
      <p:sp>
        <p:nvSpPr>
          <p:cNvPr id="8195" name="Espaço Reservado para Conteúdo 2"/>
          <p:cNvSpPr>
            <a:spLocks noGrp="1"/>
          </p:cNvSpPr>
          <p:nvPr>
            <p:ph idx="1"/>
          </p:nvPr>
        </p:nvSpPr>
        <p:spPr/>
        <p:txBody>
          <a:bodyPr/>
          <a:lstStyle/>
          <a:p>
            <a:r>
              <a:rPr lang="pt-BR" altLang="pt-BR" smtClean="0"/>
              <a:t>6. Energia Eólica</a:t>
            </a:r>
          </a:p>
          <a:p>
            <a:r>
              <a:rPr lang="pt-BR" altLang="pt-BR" smtClean="0"/>
              <a:t>6.1 Potencial eólico</a:t>
            </a:r>
          </a:p>
          <a:p>
            <a:r>
              <a:rPr lang="pt-BR" altLang="pt-BR" smtClean="0"/>
              <a:t>6.2 Turbinas eólicas</a:t>
            </a:r>
          </a:p>
          <a:p>
            <a:r>
              <a:rPr lang="pt-BR" altLang="pt-BR" smtClean="0"/>
              <a:t>6.3 Usinas eólicas</a:t>
            </a:r>
          </a:p>
          <a:p>
            <a:r>
              <a:rPr lang="pt-BR" altLang="pt-BR" smtClean="0"/>
              <a:t>7. Energia da Biomassa</a:t>
            </a:r>
          </a:p>
          <a:p>
            <a:r>
              <a:rPr lang="pt-BR" altLang="pt-BR" smtClean="0"/>
              <a:t>7.1 Matérias primas</a:t>
            </a:r>
          </a:p>
          <a:p>
            <a:r>
              <a:rPr lang="pt-BR" altLang="pt-BR" smtClean="0"/>
              <a:t>7.2 Processos de conversão energética da biomassa</a:t>
            </a:r>
          </a:p>
          <a:p>
            <a:endParaRPr lang="pt-BR" altLang="pt-BR" smtClean="0"/>
          </a:p>
          <a:p>
            <a:endParaRPr lang="pt-BR" altLang="pt-BR" smtClean="0"/>
          </a:p>
        </p:txBody>
      </p:sp>
    </p:spTree>
    <p:extLst>
      <p:ext uri="{BB962C8B-B14F-4D97-AF65-F5344CB8AC3E}">
        <p14:creationId xmlns:p14="http://schemas.microsoft.com/office/powerpoint/2010/main" val="365273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r>
              <a:rPr lang="pt-BR" altLang="pt-BR" smtClean="0"/>
              <a:t>Conteúdo</a:t>
            </a:r>
          </a:p>
        </p:txBody>
      </p:sp>
      <p:sp>
        <p:nvSpPr>
          <p:cNvPr id="9219" name="Espaço Reservado para Conteúdo 2"/>
          <p:cNvSpPr>
            <a:spLocks noGrp="1"/>
          </p:cNvSpPr>
          <p:nvPr>
            <p:ph idx="1"/>
          </p:nvPr>
        </p:nvSpPr>
        <p:spPr/>
        <p:txBody>
          <a:bodyPr/>
          <a:lstStyle/>
          <a:p>
            <a:r>
              <a:rPr lang="pt-BR" altLang="pt-BR" smtClean="0"/>
              <a:t>8. Biocombustíveis</a:t>
            </a:r>
          </a:p>
          <a:p>
            <a:r>
              <a:rPr lang="pt-BR" altLang="pt-BR" smtClean="0"/>
              <a:t>8.1 Matérias primas</a:t>
            </a:r>
          </a:p>
          <a:p>
            <a:r>
              <a:rPr lang="pt-BR" altLang="pt-BR" smtClean="0"/>
              <a:t>8.2 Álcool</a:t>
            </a:r>
          </a:p>
          <a:p>
            <a:r>
              <a:rPr lang="pt-BR" altLang="pt-BR" smtClean="0"/>
              <a:t>8.3 Biodiesel</a:t>
            </a:r>
          </a:p>
          <a:p>
            <a:r>
              <a:rPr lang="pt-BR" altLang="pt-BR" smtClean="0"/>
              <a:t>9. Biogás</a:t>
            </a:r>
          </a:p>
          <a:p>
            <a:r>
              <a:rPr lang="pt-BR" altLang="pt-BR" smtClean="0"/>
              <a:t>9.1 Biodigestores</a:t>
            </a:r>
          </a:p>
          <a:p>
            <a:r>
              <a:rPr lang="pt-BR" altLang="pt-BR" smtClean="0"/>
              <a:t>9.2 Geração de energia elétrica</a:t>
            </a:r>
          </a:p>
          <a:p>
            <a:endParaRPr lang="pt-BR" altLang="pt-BR" smtClean="0"/>
          </a:p>
        </p:txBody>
      </p:sp>
    </p:spTree>
    <p:extLst>
      <p:ext uri="{BB962C8B-B14F-4D97-AF65-F5344CB8AC3E}">
        <p14:creationId xmlns:p14="http://schemas.microsoft.com/office/powerpoint/2010/main" val="247290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r>
              <a:rPr lang="pt-BR" altLang="pt-BR" smtClean="0"/>
              <a:t>Conteúdo</a:t>
            </a:r>
          </a:p>
        </p:txBody>
      </p:sp>
      <p:sp>
        <p:nvSpPr>
          <p:cNvPr id="10243" name="Espaço Reservado para Conteúdo 2"/>
          <p:cNvSpPr>
            <a:spLocks noGrp="1"/>
          </p:cNvSpPr>
          <p:nvPr>
            <p:ph idx="1"/>
          </p:nvPr>
        </p:nvSpPr>
        <p:spPr/>
        <p:txBody>
          <a:bodyPr/>
          <a:lstStyle/>
          <a:p>
            <a:r>
              <a:rPr lang="pt-BR" altLang="pt-BR" smtClean="0"/>
              <a:t>10. Células a combustível</a:t>
            </a:r>
          </a:p>
          <a:p>
            <a:r>
              <a:rPr lang="pt-BR" altLang="pt-BR" smtClean="0"/>
              <a:t>10.1 Histórico</a:t>
            </a:r>
          </a:p>
          <a:p>
            <a:r>
              <a:rPr lang="pt-BR" altLang="pt-BR" smtClean="0"/>
              <a:t>10.2 Funcionamento</a:t>
            </a:r>
          </a:p>
          <a:p>
            <a:r>
              <a:rPr lang="pt-BR" altLang="pt-BR" smtClean="0"/>
              <a:t>10.3 Classificação</a:t>
            </a:r>
          </a:p>
          <a:p>
            <a:r>
              <a:rPr lang="pt-BR" altLang="pt-BR" smtClean="0"/>
              <a:t>10.4 Tecnologia</a:t>
            </a:r>
          </a:p>
          <a:p>
            <a:r>
              <a:rPr lang="pt-BR" altLang="pt-BR" smtClean="0"/>
              <a:t>10.5 Centrais elétricas</a:t>
            </a:r>
          </a:p>
          <a:p>
            <a:endParaRPr lang="pt-BR" altLang="pt-BR" smtClean="0"/>
          </a:p>
        </p:txBody>
      </p:sp>
    </p:spTree>
    <p:extLst>
      <p:ext uri="{BB962C8B-B14F-4D97-AF65-F5344CB8AC3E}">
        <p14:creationId xmlns:p14="http://schemas.microsoft.com/office/powerpoint/2010/main" val="187960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normAutofit fontScale="90000"/>
          </a:bodyPr>
          <a:lstStyle/>
          <a:p>
            <a:r>
              <a:rPr lang="pt-BR" altLang="pt-BR" smtClean="0"/>
              <a:t/>
            </a:r>
            <a:br>
              <a:rPr lang="pt-BR" altLang="pt-BR" smtClean="0"/>
            </a:br>
            <a:r>
              <a:rPr lang="pt-BR" altLang="pt-BR" smtClean="0"/>
              <a:t>INTRODUÇÃO </a:t>
            </a:r>
            <a:br>
              <a:rPr lang="pt-BR" altLang="pt-BR" smtClean="0"/>
            </a:br>
            <a:r>
              <a:rPr lang="pt-BR" altLang="pt-BR" smtClean="0"/>
              <a:t/>
            </a:r>
            <a:br>
              <a:rPr lang="pt-BR" altLang="pt-BR" smtClean="0"/>
            </a:br>
            <a:endParaRPr lang="pt-BR" altLang="pt-BR" smtClean="0"/>
          </a:p>
        </p:txBody>
      </p:sp>
      <p:sp>
        <p:nvSpPr>
          <p:cNvPr id="11267" name="Espaço Reservado para Conteúdo 2"/>
          <p:cNvSpPr>
            <a:spLocks noGrp="1"/>
          </p:cNvSpPr>
          <p:nvPr>
            <p:ph idx="1"/>
          </p:nvPr>
        </p:nvSpPr>
        <p:spPr/>
        <p:txBody>
          <a:bodyPr/>
          <a:lstStyle/>
          <a:p>
            <a:r>
              <a:rPr lang="pt-BR" altLang="pt-BR" smtClean="0"/>
              <a:t>Introdução</a:t>
            </a:r>
          </a:p>
          <a:p>
            <a:pPr lvl="1" algn="just"/>
            <a:r>
              <a:rPr lang="pt-BR" altLang="pt-BR" smtClean="0"/>
              <a:t>Para que nós e o Universo continuemos a existir é necessário que haja energia. </a:t>
            </a:r>
          </a:p>
          <a:p>
            <a:pPr lvl="1" algn="just"/>
            <a:r>
              <a:rPr lang="pt-BR" altLang="pt-BR" smtClean="0"/>
              <a:t>Além disso, sem energia o desenvolvimento de nossa sociedade seria inviável. </a:t>
            </a:r>
          </a:p>
          <a:p>
            <a:pPr lvl="1" algn="just"/>
            <a:r>
              <a:rPr lang="pt-BR" altLang="pt-BR" smtClean="0"/>
              <a:t>Nosso corpo precisa de energia para realizar as atividades do cotidiano.</a:t>
            </a:r>
          </a:p>
        </p:txBody>
      </p:sp>
    </p:spTree>
    <p:extLst>
      <p:ext uri="{BB962C8B-B14F-4D97-AF65-F5344CB8AC3E}">
        <p14:creationId xmlns:p14="http://schemas.microsoft.com/office/powerpoint/2010/main" val="376060337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162</Paragraphs>
  <Slides>53</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53</vt:i4>
      </vt:variant>
    </vt:vector>
  </HeadingPairs>
  <TitlesOfParts>
    <vt:vector size="58" baseType="lpstr">
      <vt:lpstr>Arial</vt:lpstr>
      <vt:lpstr>Calibri</vt:lpstr>
      <vt:lpstr>Calibri Light</vt:lpstr>
      <vt:lpstr>Times New Roman</vt:lpstr>
      <vt:lpstr>Tema do Office</vt:lpstr>
      <vt:lpstr>ENERGIAS RENOVÁVEIS</vt:lpstr>
      <vt:lpstr>Conteúdo</vt:lpstr>
      <vt:lpstr>Conteúdo</vt:lpstr>
      <vt:lpstr>Conteúdo</vt:lpstr>
      <vt:lpstr>Conteúdo</vt:lpstr>
      <vt:lpstr>Conteúdo</vt:lpstr>
      <vt:lpstr>Conteúdo</vt:lpstr>
      <vt:lpstr>Conteúdo</vt:lpstr>
      <vt:lpstr> INTRODUÇÃO   </vt:lpstr>
      <vt:lpstr>INTRODUÇÃO  </vt:lpstr>
      <vt:lpstr>INTRODUÇÃO</vt:lpstr>
      <vt:lpstr>INTRODUÇÃO</vt:lpstr>
      <vt:lpstr>INTRODUÇÃO</vt:lpstr>
      <vt:lpstr>INTRODUÇÃO</vt:lpstr>
      <vt:lpstr>INTRODUÇÃO</vt:lpstr>
      <vt:lpstr>Vista Noturna da Terra</vt:lpstr>
      <vt:lpstr>INTRODUÇÃO</vt:lpstr>
      <vt:lpstr>O problema</vt:lpstr>
      <vt:lpstr>A Dependência</vt:lpstr>
      <vt:lpstr>Mais problemas</vt:lpstr>
      <vt:lpstr>PIB X CONSUMO</vt:lpstr>
      <vt:lpstr>PIB X Oferta</vt:lpstr>
      <vt:lpstr>Matriz Energética de um País</vt:lpstr>
      <vt:lpstr>Matriz Energética de um País</vt:lpstr>
      <vt:lpstr>Matriz Energética de um País</vt:lpstr>
      <vt:lpstr>EPE  -  BEN</vt:lpstr>
      <vt:lpstr>Consumo no Brasil</vt:lpstr>
      <vt:lpstr>Renováveis na Matriz Energética Brasileira</vt:lpstr>
      <vt:lpstr>Oferta interna de energia</vt:lpstr>
      <vt:lpstr>Oferta interna de energia</vt:lpstr>
      <vt:lpstr>Crescimento no consumo</vt:lpstr>
      <vt:lpstr>Consumo por fonte</vt:lpstr>
      <vt:lpstr>O uso da Energia no Brasil</vt:lpstr>
      <vt:lpstr>Consumo de energia na Indústria</vt:lpstr>
      <vt:lpstr>Consumo de energia nos transportes</vt:lpstr>
      <vt:lpstr>Consumo de energia pelas famílias</vt:lpstr>
      <vt:lpstr>A Solução?</vt:lpstr>
      <vt:lpstr>1. Conversão de Energia</vt:lpstr>
      <vt:lpstr>1. Conversão de Energia</vt:lpstr>
      <vt:lpstr>1. Conversão de Energia</vt:lpstr>
      <vt:lpstr>1. Conversão de Energia</vt:lpstr>
      <vt:lpstr>1. Conversão de Energia</vt:lpstr>
      <vt:lpstr>1.1 Tipos de conversões</vt:lpstr>
      <vt:lpstr>1.1 Tipos de conversões</vt:lpstr>
      <vt:lpstr>1.1 Tipos de conversões</vt:lpstr>
      <vt:lpstr>1.1 Tipos de conversões</vt:lpstr>
      <vt:lpstr>1.1 Tipos de conversões</vt:lpstr>
      <vt:lpstr>1.1 Tipos de conversões</vt:lpstr>
      <vt:lpstr>1.2 Eficiência</vt:lpstr>
      <vt:lpstr>1.2 Eficiência</vt:lpstr>
      <vt:lpstr>1.2 Eficiência</vt:lpstr>
      <vt:lpstr>1.2 Eficiência</vt:lpstr>
      <vt:lpstr>1.2 Eficiência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ENERGIAS RENOVÁVEIS</dc:title>
  <dc:creator>Jean Carlos da Silva Galdino</dc:creator>
  <cp:lastModifiedBy>Jean Carlos da Silva Galdino</cp:lastModifiedBy>
  <cp:revision>1</cp:revision>
  <dcterms:created xsi:type="dcterms:W3CDTF">2014-11-14T11:18:51Z</dcterms:created>
  <dcterms:modified xsi:type="dcterms:W3CDTF">2014-11-14T11:19:04Z</dcterms:modified>
</cp:coreProperties>
</file>