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D8C8-4B9A-423D-B2AF-387DDBA01AE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AC59-F474-4059-8531-53003F1A58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9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D8C8-4B9A-423D-B2AF-387DDBA01AE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AC59-F474-4059-8531-53003F1A58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48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D8C8-4B9A-423D-B2AF-387DDBA01AE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AC59-F474-4059-8531-53003F1A58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94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D8C8-4B9A-423D-B2AF-387DDBA01AE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AC59-F474-4059-8531-53003F1A58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00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D8C8-4B9A-423D-B2AF-387DDBA01AE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AC59-F474-4059-8531-53003F1A58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02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D8C8-4B9A-423D-B2AF-387DDBA01AE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AC59-F474-4059-8531-53003F1A58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4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D8C8-4B9A-423D-B2AF-387DDBA01AE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AC59-F474-4059-8531-53003F1A58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21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D8C8-4B9A-423D-B2AF-387DDBA01AE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AC59-F474-4059-8531-53003F1A58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13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D8C8-4B9A-423D-B2AF-387DDBA01AE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AC59-F474-4059-8531-53003F1A58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79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D8C8-4B9A-423D-B2AF-387DDBA01AE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AC59-F474-4059-8531-53003F1A58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45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D8C8-4B9A-423D-B2AF-387DDBA01AE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AC59-F474-4059-8531-53003F1A58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20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D8C8-4B9A-423D-B2AF-387DDBA01AE0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AC59-F474-4059-8531-53003F1A58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75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paginas.terra.com.br/arte/jusarte/eletricidade_poste.jpg&amp;imgrefurl=http://paginas.terra.com.br/arte/jusarte/ilustracoes.htm&amp;h=378&amp;w=370&amp;sz=53&amp;tbnid=xjXuq8eh5q4KkM:&amp;tbnh=119&amp;tbnw=116&amp;hl=pt-BR&amp;start=6&amp;prev=/images%3Fq%3Deletricidade%26svnum%3D10%26hl%3Dpt-BR%26lr%3D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http://www.itaipu.gov.br/portugues/ilustracoes/01comp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2. USINAS HIDROELÉTRICAS</a:t>
            </a:r>
          </a:p>
        </p:txBody>
      </p:sp>
      <p:sp>
        <p:nvSpPr>
          <p:cNvPr id="583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Recursos hidráulicos</a:t>
            </a:r>
          </a:p>
          <a:p>
            <a:r>
              <a:rPr lang="pt-BR" altLang="pt-BR" smtClean="0"/>
              <a:t>Potencial hidroelétrico.</a:t>
            </a:r>
          </a:p>
          <a:p>
            <a:r>
              <a:rPr lang="pt-BR" altLang="pt-BR" smtClean="0"/>
              <a:t>Turbinas hidráulicas</a:t>
            </a:r>
          </a:p>
          <a:p>
            <a:r>
              <a:rPr lang="pt-BR" altLang="pt-BR" smtClean="0"/>
              <a:t>Usinas hidroelétricas.</a:t>
            </a:r>
          </a:p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91159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graphicFrame>
        <p:nvGraphicFramePr>
          <p:cNvPr id="67588" name="Object 5"/>
          <p:cNvGraphicFramePr>
            <a:graphicFrameLocks noChangeAspect="1"/>
          </p:cNvGraphicFramePr>
          <p:nvPr/>
        </p:nvGraphicFramePr>
        <p:xfrm>
          <a:off x="2119313" y="528639"/>
          <a:ext cx="7954962" cy="580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m de Bitmap" r:id="rId3" imgW="7954485" imgH="5800000" progId="Paint.Picture">
                  <p:embed/>
                </p:oleObj>
              </mc:Choice>
              <mc:Fallback>
                <p:oleObj name="Imagem de Bitmap" r:id="rId3" imgW="7954485" imgH="58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528639"/>
                        <a:ext cx="7954962" cy="580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1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2311400" y="500063"/>
          <a:ext cx="7570788" cy="585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agem de Bitmap" r:id="rId3" imgW="7571429" imgH="5858693" progId="Paint.Picture">
                  <p:embed/>
                </p:oleObj>
              </mc:Choice>
              <mc:Fallback>
                <p:oleObj name="Imagem de Bitmap" r:id="rId3" imgW="7571429" imgH="585869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500063"/>
                        <a:ext cx="7570788" cy="585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1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>
                <a:solidFill>
                  <a:schemeClr val="tx1"/>
                </a:solidFill>
              </a:rPr>
              <a:t>Partes de uma hidrelétrica</a:t>
            </a:r>
          </a:p>
        </p:txBody>
      </p:sp>
      <p:pic>
        <p:nvPicPr>
          <p:cNvPr id="35844" name="Picture 4" descr="http://geocities.yahoo.com.br/saladefisica5/leituras/hidreletric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6553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7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Turbina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altLang="pt-BR"/>
              <a:t>A turbina é constituída por pás responsáveis por transformar o movimento linear da água em movimento circular (semelhante à roda d’água dos gregos). </a:t>
            </a:r>
          </a:p>
          <a:p>
            <a:pPr algn="just" eaLnBrk="1" hangingPunct="1"/>
            <a:r>
              <a:rPr lang="pt-BR" altLang="pt-BR"/>
              <a:t>A turbina por sua vez é acoplada a um gerador elétrico responsável por converter a energia mecânica em energia elétrica. </a:t>
            </a:r>
          </a:p>
          <a:p>
            <a:pPr algn="just" eaLnBrk="1" hangingPunct="1"/>
            <a:r>
              <a:rPr lang="pt-BR" altLang="pt-BR"/>
              <a:t>Contudo a tensão gerada por esse gerador é baixa sendo necessária uma elevação de tensão para reduzir as perdas durante a transmissão.</a:t>
            </a:r>
          </a:p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23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Turbina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71684" name="Picture 4" descr="http://www.academiadeciencia.org.br/site/wp-content/uploads/2012/05/TURBINA_MODELO-22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1432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2057400" y="609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1" lang="pt-BR" altLang="pt-BR" sz="2400">
                <a:solidFill>
                  <a:srgbClr val="FF0000"/>
                </a:solidFill>
                <a:latin typeface="Arial" panose="020B0604020202020204" pitchFamily="34" charset="0"/>
              </a:rPr>
              <a:t>TURBINA DE ITAIPÚ</a:t>
            </a:r>
          </a:p>
        </p:txBody>
      </p:sp>
      <p:pic>
        <p:nvPicPr>
          <p:cNvPr id="727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1"/>
            <a:ext cx="80772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8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6000"/>
              <a:t>partes de uma hidrelétrica</a:t>
            </a:r>
            <a:endParaRPr lang="pt-BR" altLang="pt-BR" smtClean="0"/>
          </a:p>
        </p:txBody>
      </p:sp>
      <p:sp>
        <p:nvSpPr>
          <p:cNvPr id="737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mtClean="0"/>
              <a:t>barragem: que tem por função barrar o fluxo da água do rio, represando-a;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mtClean="0"/>
              <a:t> comportas e o vertedouro, que controlam o nível de água da represa, evitando transbordamentos;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mtClean="0"/>
              <a:t>casa de máquinas, onde estão instalados os geradores acoplados às turbinas.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pt-BR" altLang="pt-BR" smtClean="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40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Funcionamento</a:t>
            </a:r>
          </a:p>
        </p:txBody>
      </p:sp>
      <p:sp>
        <p:nvSpPr>
          <p:cNvPr id="747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pt-BR" smtClean="0"/>
              <a:t>Para transformar a força das águas em energia elétrica, a água represada passa por dutos forçados, gira a turbina que, por estar interligada ao eixo do gerador, faz com que este entre em movimento, gerando a eletricidade.</a:t>
            </a:r>
          </a:p>
          <a:p>
            <a:pPr algn="just"/>
            <a:r>
              <a:rPr lang="pt-BR" altLang="pt-BR" smtClean="0"/>
              <a:t>Antes de se tornar energia elétrica, a energia primária deve ser convertida em energia cinética de rotação. </a:t>
            </a:r>
          </a:p>
          <a:p>
            <a:pPr algn="just"/>
            <a:endParaRPr lang="pt-BR" altLang="pt-BR" smtClean="0"/>
          </a:p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3732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Funcionamento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/>
            <a:r>
              <a:rPr lang="pt-BR" altLang="pt-BR" smtClean="0"/>
              <a:t>O dispositivo que realiza essa transformação é a turbina. </a:t>
            </a:r>
          </a:p>
          <a:p>
            <a:pPr algn="just" eaLnBrk="1" hangingPunct="1"/>
            <a:r>
              <a:rPr lang="pt-BR" altLang="pt-BR" smtClean="0"/>
              <a:t>Ela consiste basicamente em uma roda dotada de pás, que é posta em rápida rotação ao receber a massa de água. </a:t>
            </a:r>
          </a:p>
          <a:p>
            <a:pPr algn="just" eaLnBrk="1" hangingPunct="1"/>
            <a:r>
              <a:rPr lang="pt-BR" altLang="pt-BR" smtClean="0"/>
              <a:t>O último elemento dessa cadeia de transformações é o gerador, que converte o movimento rotatório (a energia cinética) da turbina em energia elétrica.</a:t>
            </a:r>
          </a:p>
        </p:txBody>
      </p:sp>
    </p:spTree>
    <p:extLst>
      <p:ext uri="{BB962C8B-B14F-4D97-AF65-F5344CB8AC3E}">
        <p14:creationId xmlns:p14="http://schemas.microsoft.com/office/powerpoint/2010/main" val="1860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A:\trabalho\hidrelétrica\uh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7526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ORIGEM</a:t>
            </a:r>
            <a:endParaRPr lang="pt-BR" altLang="pt-BR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0420" name="Picture 4" descr="http://www.unesp.br/desenv/web/cer/fotos/images/Fig4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3886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http://www.italvaonline.com.br/historia/roda_dag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3886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roda-dag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24193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7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304800"/>
            <a:ext cx="8001000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algn="r" eaLnBrk="1" hangingPunct="1"/>
            <a:r>
              <a:rPr lang="pt-BR" altLang="pt-BR" smtClean="0"/>
              <a:t>Tipos de Centrais Hidrelétricas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200" y="1676400"/>
            <a:ext cx="7086600" cy="4114800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pt-BR" altLang="pt-BR" sz="3600"/>
              <a:t>Quanto ao uso das vazões naturais</a:t>
            </a:r>
          </a:p>
          <a:p>
            <a:pPr eaLnBrk="1" hangingPunct="1"/>
            <a:endParaRPr lang="pt-BR" altLang="pt-BR" sz="3600"/>
          </a:p>
          <a:p>
            <a:pPr lvl="1" eaLnBrk="1" hangingPunct="1"/>
            <a:r>
              <a:rPr lang="pt-BR" altLang="pt-BR" sz="3200"/>
              <a:t>Centrais a fio d’água</a:t>
            </a:r>
          </a:p>
          <a:p>
            <a:pPr lvl="1" eaLnBrk="1" hangingPunct="1">
              <a:spcBef>
                <a:spcPct val="50000"/>
              </a:spcBef>
              <a:buClr>
                <a:schemeClr val="bg2"/>
              </a:buClr>
            </a:pPr>
            <a:r>
              <a:rPr lang="pt-BR" altLang="pt-BR" sz="3200"/>
              <a:t> Centrais de acumulação</a:t>
            </a:r>
          </a:p>
          <a:p>
            <a:pPr lvl="1" eaLnBrk="1" hangingPunct="1">
              <a:spcBef>
                <a:spcPct val="50000"/>
              </a:spcBef>
              <a:buClr>
                <a:schemeClr val="bg2"/>
              </a:buClr>
            </a:pPr>
            <a:r>
              <a:rPr lang="pt-BR" altLang="pt-BR" sz="3200"/>
              <a:t> Centrais reversíveis</a:t>
            </a:r>
            <a:endParaRPr lang="pt-BR" altLang="pt-BR" smtClean="0"/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641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smtClean="0"/>
              <a:t>Central a Fio d’água</a:t>
            </a:r>
          </a:p>
        </p:txBody>
      </p:sp>
      <p:sp>
        <p:nvSpPr>
          <p:cNvPr id="78851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kumimoji="1" lang="pt-BR" altLang="pt-BR" smtClean="0"/>
              <a:t>Tem uma capacidade de armazenamento muito pequena e, em geral, dispõe somente  da vazão natural do curso d´água</a:t>
            </a:r>
          </a:p>
          <a:p>
            <a:endParaRPr lang="pt-BR" altLang="pt-BR" smtClean="0"/>
          </a:p>
        </p:txBody>
      </p:sp>
      <p:pic>
        <p:nvPicPr>
          <p:cNvPr id="7885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590925"/>
            <a:ext cx="4191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0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smtClean="0"/>
              <a:t>Central de Acumulação</a:t>
            </a:r>
          </a:p>
        </p:txBody>
      </p:sp>
      <p:sp>
        <p:nvSpPr>
          <p:cNvPr id="79875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798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966913"/>
            <a:ext cx="70929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2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smtClean="0"/>
              <a:t>Central Reversível</a:t>
            </a:r>
          </a:p>
        </p:txBody>
      </p:sp>
      <p:sp>
        <p:nvSpPr>
          <p:cNvPr id="80899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80900" name="Picture 3" descr="figura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540" r="5833" b="6195"/>
          <a:stretch>
            <a:fillRect/>
          </a:stretch>
        </p:blipFill>
        <p:spPr bwMode="auto">
          <a:xfrm>
            <a:off x="1524000" y="1447801"/>
            <a:ext cx="91440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7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algn="r" eaLnBrk="1" hangingPunct="1"/>
            <a:r>
              <a:rPr lang="pt-BR" altLang="pt-BR" smtClean="0"/>
              <a:t>Tipos de Centrais Hidrelétricas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Monotype Sorts" pitchFamily="2" charset="2"/>
              <a:buChar char="u"/>
            </a:pPr>
            <a:r>
              <a:rPr lang="pt-BR" altLang="pt-BR" smtClean="0"/>
              <a:t>Quanto à potência 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pt-BR" altLang="pt-BR" smtClean="0"/>
              <a:t>micro P &lt; 100 kW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pt-BR" altLang="pt-BR" smtClean="0"/>
              <a:t> mini 100 &lt; P &lt; 1.000 kW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pt-BR" altLang="pt-BR" smtClean="0"/>
              <a:t> pequenas 1.000 &lt; P &lt; 30.000 kW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pt-BR" altLang="pt-BR" smtClean="0"/>
              <a:t> médias 30.000 &lt; P &lt; 150.000 kW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pt-BR" altLang="pt-BR" smtClean="0"/>
              <a:t> grandes P &gt; 150.000 kW</a:t>
            </a:r>
          </a:p>
        </p:txBody>
      </p:sp>
    </p:spTree>
    <p:extLst>
      <p:ext uri="{BB962C8B-B14F-4D97-AF65-F5344CB8AC3E}">
        <p14:creationId xmlns:p14="http://schemas.microsoft.com/office/powerpoint/2010/main" val="6796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algn="r" eaLnBrk="1" hangingPunct="1"/>
            <a:r>
              <a:rPr lang="pt-BR" altLang="pt-BR" smtClean="0"/>
              <a:t>Tipos de Centrais Hidrelétricas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chemeClr val="bg2"/>
              </a:buClr>
              <a:buFont typeface="Monotype Sorts" pitchFamily="2" charset="2"/>
              <a:buChar char="u"/>
            </a:pPr>
            <a:r>
              <a:rPr lang="pt-BR" altLang="pt-BR" smtClean="0"/>
              <a:t>Quanto à altura de queda d’água: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chemeClr val="bg2"/>
              </a:buClr>
              <a:buFont typeface="Monotype Sorts" pitchFamily="2" charset="2"/>
              <a:buChar char="u"/>
            </a:pPr>
            <a:endParaRPr lang="pt-BR" altLang="pt-BR" smtClean="0"/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pt-BR" altLang="pt-BR" smtClean="0"/>
              <a:t> baixíssima H &lt; 10 metros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pt-BR" altLang="pt-BR" smtClean="0"/>
              <a:t> baixa 10 &lt; H &lt; 50 metros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pt-BR" altLang="pt-BR" smtClean="0"/>
              <a:t> média 50 &lt; H &lt; 250 metros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pt-BR" altLang="pt-BR" smtClean="0"/>
              <a:t> alta H &lt; 250 metros</a:t>
            </a:r>
          </a:p>
        </p:txBody>
      </p:sp>
    </p:spTree>
    <p:extLst>
      <p:ext uri="{BB962C8B-B14F-4D97-AF65-F5344CB8AC3E}">
        <p14:creationId xmlns:p14="http://schemas.microsoft.com/office/powerpoint/2010/main" val="39288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228600"/>
            <a:ext cx="7543800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smtClean="0"/>
              <a:t>Tipos de Centrais Hidrelétricas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371600"/>
            <a:ext cx="6096000" cy="2057400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pt-BR" altLang="pt-BR"/>
              <a:t>Quanto à forma de captação da água</a:t>
            </a:r>
          </a:p>
          <a:p>
            <a:pPr eaLnBrk="1" hangingPunct="1"/>
            <a:endParaRPr lang="pt-BR" altLang="pt-BR"/>
          </a:p>
          <a:p>
            <a:pPr lvl="1" eaLnBrk="1" hangingPunct="1"/>
            <a:r>
              <a:rPr lang="pt-BR" altLang="pt-BR" sz="2600"/>
              <a:t>leito de rio ou de barramento</a:t>
            </a:r>
          </a:p>
          <a:p>
            <a:pPr lvl="1" eaLnBrk="1" hangingPunct="1"/>
            <a:r>
              <a:rPr lang="pt-BR" altLang="pt-BR" sz="2600"/>
              <a:t>desvio ou em derivação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5486401" y="3505200"/>
          <a:ext cx="4765675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Figura" r:id="rId3" imgW="3294888" imgH="1932432" progId="Word.Picture.8">
                  <p:embed/>
                </p:oleObj>
              </mc:Choice>
              <mc:Fallback>
                <p:oleObj name="Figura" r:id="rId3" imgW="3294888" imgH="193243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3505200"/>
                        <a:ext cx="4765675" cy="287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3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1028"/>
          <p:cNvGraphicFramePr>
            <a:graphicFrameLocks noChangeAspect="1"/>
          </p:cNvGraphicFramePr>
          <p:nvPr/>
        </p:nvGraphicFramePr>
        <p:xfrm>
          <a:off x="2135189" y="1246189"/>
          <a:ext cx="4765675" cy="287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Figura" r:id="rId3" imgW="3294888" imgH="1932432" progId="Word.Picture.8">
                  <p:embed/>
                </p:oleObj>
              </mc:Choice>
              <mc:Fallback>
                <p:oleObj name="Figura" r:id="rId3" imgW="3294888" imgH="193243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1246189"/>
                        <a:ext cx="4765675" cy="287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1029"/>
          <p:cNvGraphicFramePr>
            <a:graphicFrameLocks noChangeAspect="1"/>
          </p:cNvGraphicFramePr>
          <p:nvPr/>
        </p:nvGraphicFramePr>
        <p:xfrm>
          <a:off x="5805489" y="3976688"/>
          <a:ext cx="4378325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Figura" r:id="rId5" imgW="2895600" imgH="1847088" progId="Word.Picture.8">
                  <p:embed/>
                </p:oleObj>
              </mc:Choice>
              <mc:Fallback>
                <p:oleObj name="Figura" r:id="rId5" imgW="2895600" imgH="1847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9" y="3976688"/>
                        <a:ext cx="4378325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Título 1"/>
          <p:cNvSpPr>
            <a:spLocks noGrp="1"/>
          </p:cNvSpPr>
          <p:nvPr>
            <p:ph type="title"/>
          </p:nvPr>
        </p:nvSpPr>
        <p:spPr>
          <a:xfrm>
            <a:off x="1919288" y="246063"/>
            <a:ext cx="7772400" cy="1143000"/>
          </a:xfrm>
        </p:spPr>
        <p:txBody>
          <a:bodyPr/>
          <a:lstStyle/>
          <a:p>
            <a:r>
              <a:rPr lang="pt-BR" altLang="pt-BR" smtClean="0"/>
              <a:t>Central em desvio</a:t>
            </a:r>
          </a:p>
        </p:txBody>
      </p:sp>
    </p:spTree>
    <p:extLst>
      <p:ext uri="{BB962C8B-B14F-4D97-AF65-F5344CB8AC3E}">
        <p14:creationId xmlns:p14="http://schemas.microsoft.com/office/powerpoint/2010/main" val="866854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828800" y="304801"/>
            <a:ext cx="7924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1" lang="pt-BR" altLang="pt-BR" sz="2400"/>
              <a:t>Pontos a serem analisados quando da instalação de uma Central Hidrelétrica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905000" y="1219200"/>
            <a:ext cx="84582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kumimoji="1" lang="pt-BR" altLang="pt-BR" sz="2400"/>
              <a:t> </a:t>
            </a:r>
            <a:r>
              <a:rPr kumimoji="1" lang="pt-BR" altLang="pt-BR" sz="2000">
                <a:solidFill>
                  <a:srgbClr val="000066"/>
                </a:solidFill>
                <a:latin typeface="Arial" panose="020B0604020202020204" pitchFamily="34" charset="0"/>
              </a:rPr>
              <a:t>Potência mecânico –hidráulica disponível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kumimoji="1" lang="pt-BR" altLang="pt-BR" sz="2000">
                <a:solidFill>
                  <a:srgbClr val="000066"/>
                </a:solidFill>
                <a:latin typeface="Arial" panose="020B0604020202020204" pitchFamily="34" charset="0"/>
              </a:rPr>
              <a:t> Potência utilizável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kumimoji="1" lang="pt-BR" altLang="pt-BR" sz="2000">
                <a:solidFill>
                  <a:srgbClr val="000066"/>
                </a:solidFill>
                <a:latin typeface="Arial" panose="020B0604020202020204" pitchFamily="34" charset="0"/>
              </a:rPr>
              <a:t> Possibilidade de transporte dos componentes ao parque gerador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kumimoji="1" lang="pt-BR" altLang="pt-BR" sz="2000">
                <a:solidFill>
                  <a:srgbClr val="000066"/>
                </a:solidFill>
                <a:latin typeface="Arial" panose="020B0604020202020204" pitchFamily="34" charset="0"/>
              </a:rPr>
              <a:t> Custo das obras civis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kumimoji="1" lang="pt-BR" altLang="pt-BR" sz="2000">
                <a:solidFill>
                  <a:srgbClr val="000066"/>
                </a:solidFill>
                <a:latin typeface="Arial" panose="020B0604020202020204" pitchFamily="34" charset="0"/>
              </a:rPr>
              <a:t> Custos dos equipamentos de ação direta e dos equipamentos auxiliares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kumimoji="1" lang="pt-BR" altLang="pt-BR" sz="2000">
                <a:solidFill>
                  <a:srgbClr val="000066"/>
                </a:solidFill>
                <a:latin typeface="Arial" panose="020B0604020202020204" pitchFamily="34" charset="0"/>
              </a:rPr>
              <a:t> Custo de manutenção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kumimoji="1" lang="pt-BR" altLang="pt-BR" sz="2000">
                <a:solidFill>
                  <a:srgbClr val="000066"/>
                </a:solidFill>
                <a:latin typeface="Arial" panose="020B0604020202020204" pitchFamily="34" charset="0"/>
              </a:rPr>
              <a:t> Rendimento dos equipamentos de ação direta (turbina e gerador)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kumimoji="1" lang="pt-BR" altLang="pt-BR" sz="2000">
                <a:solidFill>
                  <a:srgbClr val="000066"/>
                </a:solidFill>
                <a:latin typeface="Arial" panose="020B0604020202020204" pitchFamily="34" charset="0"/>
              </a:rPr>
              <a:t> Custo das áreas inundáveis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kumimoji="1" lang="pt-BR" altLang="pt-BR" sz="2000">
                <a:solidFill>
                  <a:srgbClr val="000066"/>
                </a:solidFill>
                <a:latin typeface="Arial" panose="020B0604020202020204" pitchFamily="34" charset="0"/>
              </a:rPr>
              <a:t> Valores da áreas no entorno do reservatório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kumimoji="1" lang="pt-BR" altLang="pt-BR" sz="2000">
                <a:solidFill>
                  <a:srgbClr val="000066"/>
                </a:solidFill>
                <a:latin typeface="Arial" panose="020B0604020202020204" pitchFamily="34" charset="0"/>
              </a:rPr>
              <a:t>Aspectos ligados à geologia e à localização do reservatório e da barragem</a:t>
            </a:r>
          </a:p>
        </p:txBody>
      </p:sp>
    </p:spTree>
    <p:extLst>
      <p:ext uri="{BB962C8B-B14F-4D97-AF65-F5344CB8AC3E}">
        <p14:creationId xmlns:p14="http://schemas.microsoft.com/office/powerpoint/2010/main" val="594603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>
                <a:solidFill>
                  <a:schemeClr val="tx1"/>
                </a:solidFill>
              </a:rPr>
              <a:t>Desvantagens da energia hidrelétrica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981201"/>
            <a:ext cx="7772400" cy="1939925"/>
          </a:xfrm>
        </p:spPr>
        <p:txBody>
          <a:bodyPr/>
          <a:lstStyle/>
          <a:p>
            <a:pPr eaLnBrk="1" hangingPunct="1"/>
            <a:r>
              <a:rPr lang="pt-BR" altLang="pt-BR" sz="2400"/>
              <a:t>Mudanças radicais  no ecossistema local.</a:t>
            </a:r>
          </a:p>
          <a:p>
            <a:pPr eaLnBrk="1" hangingPunct="1"/>
            <a:r>
              <a:rPr lang="pt-BR" altLang="pt-BR" sz="2400"/>
              <a:t>Alteração do nicho ecológico dos animais da região.</a:t>
            </a:r>
          </a:p>
          <a:p>
            <a:pPr eaLnBrk="1" hangingPunct="1"/>
            <a:r>
              <a:rPr lang="pt-BR" altLang="pt-BR" sz="2400"/>
              <a:t>Transferência dos habitantes da área para outros locais (caso de Nova Ponte).</a:t>
            </a:r>
          </a:p>
        </p:txBody>
      </p:sp>
      <p:pic>
        <p:nvPicPr>
          <p:cNvPr id="39940" name="Picture 4" descr="samu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44196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0,,674544_1,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1"/>
            <a:ext cx="44196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7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301875" y="519114"/>
          <a:ext cx="7589838" cy="581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m de Bitmap" r:id="rId3" imgW="7590476" imgH="5819048" progId="Paint.Picture">
                  <p:embed/>
                </p:oleObj>
              </mc:Choice>
              <mc:Fallback>
                <p:oleObj name="Imagem de Bitmap" r:id="rId3" imgW="7590476" imgH="58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19114"/>
                        <a:ext cx="7589838" cy="581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1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>
                <a:solidFill>
                  <a:schemeClr val="tx1"/>
                </a:solidFill>
              </a:rPr>
              <a:t>Vantagens da energia hidrelétrica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981201"/>
            <a:ext cx="7772400" cy="2092325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Nos países com grande potencial hídrico, as usinas hidrelétricas podem abastecer toda, ou a maior parte da energia utilizada pelos mesmos.  </a:t>
            </a:r>
          </a:p>
          <a:p>
            <a:pPr eaLnBrk="1" hangingPunct="1"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É considerada uma fonte limpa. Não emite substâncias nocivas ao meio ambiente. Fonte barata e renovável.</a:t>
            </a:r>
          </a:p>
        </p:txBody>
      </p:sp>
      <p:pic>
        <p:nvPicPr>
          <p:cNvPr id="38916" name="Picture 4" descr="ni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24336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eletricidade_post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267200"/>
            <a:ext cx="2438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20020504-evolucao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411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80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santo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 b="4539"/>
          <a:stretch>
            <a:fillRect/>
          </a:stretch>
        </p:blipFill>
        <p:spPr bwMode="auto">
          <a:xfrm>
            <a:off x="1524000" y="838200"/>
            <a:ext cx="9144000" cy="571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703389" y="166688"/>
            <a:ext cx="8353425" cy="46196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pt-BR" altLang="pt-BR" sz="2400">
                <a:solidFill>
                  <a:srgbClr val="FF0033"/>
                </a:solidFill>
                <a:latin typeface="Arial Black" panose="020B0A04020102020204" pitchFamily="34" charset="0"/>
              </a:rPr>
              <a:t>Sistema Elétrico Brasileiro - Estrutura Regional</a:t>
            </a:r>
            <a:endParaRPr kumimoji="1" lang="pt-BR" altLang="pt-BR" sz="2000">
              <a:solidFill>
                <a:srgbClr val="FF0033"/>
              </a:solidFill>
              <a:latin typeface="Arial" panose="020B0604020202020204" pitchFamily="34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6453189" y="1125539"/>
            <a:ext cx="4143375" cy="35086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kumimoji="1" lang="pt-BR" altLang="pt-BR" sz="2400">
                <a:solidFill>
                  <a:srgbClr val="FF0033"/>
                </a:solidFill>
                <a:latin typeface="Arial" panose="020B0604020202020204" pitchFamily="34" charset="0"/>
              </a:rPr>
              <a:t> </a:t>
            </a:r>
            <a:r>
              <a:rPr kumimoji="1" lang="pt-BR" altLang="pt-BR" sz="1200">
                <a:latin typeface="Arial" panose="020B0604020202020204" pitchFamily="34" charset="0"/>
              </a:rPr>
              <a:t>4 grandes Subsistemas Interligados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kumimoji="1" lang="pt-BR" altLang="pt-BR" sz="1200">
                <a:latin typeface="Arial" panose="020B0604020202020204" pitchFamily="34" charset="0"/>
              </a:rPr>
              <a:t> 110.000 MW de capacidade instalada, com cerca de   100 usinas com mais de 30 MW (além de quase toda parcela paraguaia de Itaipú)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kumimoji="1" lang="pt-BR" altLang="pt-BR" sz="1200">
                <a:latin typeface="Arial" panose="020B0604020202020204" pitchFamily="34" charset="0"/>
              </a:rPr>
              <a:t> ~ 82 % hidrelétrico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kumimoji="1" lang="pt-BR" altLang="pt-BR" sz="1200">
                <a:latin typeface="Arial" panose="020B0604020202020204" pitchFamily="34" charset="0"/>
              </a:rPr>
              <a:t>  43 grandes reservatórios em 12 Bacias    </a:t>
            </a:r>
            <a:br>
              <a:rPr kumimoji="1" lang="pt-BR" altLang="pt-BR" sz="1200">
                <a:latin typeface="Arial" panose="020B0604020202020204" pitchFamily="34" charset="0"/>
              </a:rPr>
            </a:br>
            <a:r>
              <a:rPr kumimoji="1" lang="pt-BR" altLang="pt-BR" sz="1200">
                <a:latin typeface="Arial" panose="020B0604020202020204" pitchFamily="34" charset="0"/>
              </a:rPr>
              <a:t>    Hidrográficas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kumimoji="1" lang="pt-BR" altLang="pt-BR" sz="1200">
                <a:latin typeface="Arial" panose="020B0604020202020204" pitchFamily="34" charset="0"/>
              </a:rPr>
              <a:t> Produção superior a 482.000 GWh ano (55.0 GWm)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kumimoji="1" lang="pt-BR" altLang="pt-BR" sz="1200">
                <a:latin typeface="Arial" panose="020B0604020202020204" pitchFamily="34" charset="0"/>
              </a:rPr>
              <a:t> Demanda Máxima de quase 80.000 MW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kumimoji="1" lang="pt-BR" altLang="pt-BR" sz="1200">
                <a:latin typeface="Arial" panose="020B0604020202020204" pitchFamily="34" charset="0"/>
              </a:rPr>
              <a:t> 70.000 km de linhas de transmissão (230 kV e acima)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kumimoji="1" lang="pt-BR" altLang="pt-BR" sz="1200">
                <a:latin typeface="Arial" panose="020B0604020202020204" pitchFamily="34" charset="0"/>
              </a:rPr>
              <a:t> Faturamento anual estimado em mais de 30 bilhões </a:t>
            </a:r>
            <a:br>
              <a:rPr kumimoji="1" lang="pt-BR" altLang="pt-BR" sz="1200">
                <a:latin typeface="Arial" panose="020B0604020202020204" pitchFamily="34" charset="0"/>
              </a:rPr>
            </a:br>
            <a:r>
              <a:rPr kumimoji="1" lang="pt-BR" altLang="pt-BR" sz="1200">
                <a:latin typeface="Arial" panose="020B0604020202020204" pitchFamily="34" charset="0"/>
              </a:rPr>
              <a:t>   de Reais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kumimoji="1" lang="pt-BR" altLang="pt-BR" sz="1200">
                <a:latin typeface="Arial" panose="020B0604020202020204" pitchFamily="34" charset="0"/>
              </a:rPr>
              <a:t>  55 % do mercado da América do Sul</a:t>
            </a:r>
          </a:p>
        </p:txBody>
      </p:sp>
    </p:spTree>
    <p:extLst>
      <p:ext uri="{BB962C8B-B14F-4D97-AF65-F5344CB8AC3E}">
        <p14:creationId xmlns:p14="http://schemas.microsoft.com/office/powerpoint/2010/main" val="18078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7189"/>
            <a:ext cx="82296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09626"/>
            <a:ext cx="5705475" cy="56673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600200" y="4298950"/>
            <a:ext cx="2057400" cy="21780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marL="92075" indent="-92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</a:pPr>
            <a:r>
              <a:rPr kumimoji="1" lang="pt-BR" altLang="pt-BR" sz="1400">
                <a:solidFill>
                  <a:srgbClr val="0033CC"/>
                </a:solidFill>
                <a:latin typeface="Arial" panose="020B0604020202020204" pitchFamily="34" charset="0"/>
              </a:rPr>
              <a:t>Sistema de dimensão continental com predominância hidrelétrica.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kumimoji="1" lang="pt-BR" altLang="pt-BR" sz="1400">
                <a:solidFill>
                  <a:srgbClr val="0033CC"/>
                </a:solidFill>
                <a:latin typeface="Arial" panose="020B0604020202020204" pitchFamily="34" charset="0"/>
              </a:rPr>
              <a:t>Quatro submercados, sendo que o Norte cada vez mais será exportador, seguido pelo Sul.</a:t>
            </a:r>
          </a:p>
        </p:txBody>
      </p:sp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1524000" y="306388"/>
            <a:ext cx="7391400" cy="5318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1" lang="pt-BR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Características dos Subsistemas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905000" y="1536700"/>
            <a:ext cx="2209800" cy="534368"/>
          </a:xfrm>
          <a:prstGeom prst="rect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2075" indent="-904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kumimoji="1" lang="pt-BR" altLang="pt-BR" sz="1200">
                <a:solidFill>
                  <a:srgbClr val="CC0000"/>
                </a:solidFill>
                <a:latin typeface="Arial" panose="020B0604020202020204" pitchFamily="34" charset="0"/>
              </a:rPr>
              <a:t>Sistema Interligado Norte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kumimoji="1" lang="pt-BR" altLang="pt-BR" sz="1200">
                <a:latin typeface="Arial" panose="020B0604020202020204" pitchFamily="34" charset="0"/>
              </a:rPr>
              <a:t>Exportador 9 meses do ano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7696200" y="2060576"/>
            <a:ext cx="2895600" cy="10890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2075" indent="-904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kumimoji="1" lang="pt-BR" altLang="pt-BR" sz="1200">
                <a:solidFill>
                  <a:srgbClr val="CC0000"/>
                </a:solidFill>
                <a:latin typeface="Arial" panose="020B0604020202020204" pitchFamily="34" charset="0"/>
              </a:rPr>
              <a:t>Sistema Interligado Nordeste</a:t>
            </a:r>
          </a:p>
          <a:p>
            <a:pPr lvl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kumimoji="1" lang="pt-BR" altLang="pt-BR" sz="1200">
                <a:latin typeface="Arial" panose="020B0604020202020204" pitchFamily="34" charset="0"/>
              </a:rPr>
              <a:t>Crescentemente mercado de demanda, com reversão do quadro em função da intensificação do aproveitamento da energia eólica.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7086600" y="3352801"/>
            <a:ext cx="3505200" cy="1401763"/>
          </a:xfrm>
          <a:prstGeom prst="rect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2075" indent="-904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kumimoji="1" lang="pt-BR" altLang="pt-BR" sz="1200">
                <a:solidFill>
                  <a:srgbClr val="CC0000"/>
                </a:solidFill>
                <a:latin typeface="Arial" panose="020B0604020202020204" pitchFamily="34" charset="0"/>
              </a:rPr>
              <a:t>Sistema Interligado Sudeste/Centro-Oeste</a:t>
            </a:r>
          </a:p>
          <a:p>
            <a:pPr lvl="1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kumimoji="1" lang="pt-BR" altLang="pt-BR" sz="1200">
                <a:latin typeface="Arial" panose="020B0604020202020204" pitchFamily="34" charset="0"/>
              </a:rPr>
              <a:t>Grande mercado de demanda no país.</a:t>
            </a:r>
          </a:p>
          <a:p>
            <a:pPr lvl="1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kumimoji="1" lang="pt-BR" altLang="pt-BR" sz="1200">
                <a:latin typeface="Arial" panose="020B0604020202020204" pitchFamily="34" charset="0"/>
              </a:rPr>
              <a:t>Importador de outras regiões e países vizinhos, na maior parte do ano.</a:t>
            </a:r>
          </a:p>
          <a:p>
            <a:pPr lvl="1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kumimoji="1" lang="pt-BR" altLang="pt-BR" sz="1200">
                <a:latin typeface="Arial" panose="020B0604020202020204" pitchFamily="34" charset="0"/>
              </a:rPr>
              <a:t>Grande capacidade de armazenamento em múltiplos reservatórios.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7086600" y="4964113"/>
            <a:ext cx="3505200" cy="13284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kumimoji="1" lang="pt-BR" altLang="pt-BR" sz="1200">
                <a:solidFill>
                  <a:srgbClr val="CC0000"/>
                </a:solidFill>
                <a:latin typeface="Arial" panose="020B0604020202020204" pitchFamily="34" charset="0"/>
              </a:rPr>
              <a:t>Sistema Interligado SUL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kumimoji="1" lang="pt-BR" altLang="pt-BR" sz="1200">
                <a:solidFill>
                  <a:srgbClr val="003399"/>
                </a:solidFill>
                <a:latin typeface="Arial" panose="020B0604020202020204" pitchFamily="34" charset="0"/>
              </a:rPr>
              <a:t>Hoje : </a:t>
            </a:r>
            <a:r>
              <a:rPr kumimoji="1" lang="pt-BR" altLang="pt-BR" sz="1200">
                <a:latin typeface="Arial" panose="020B0604020202020204" pitchFamily="34" charset="0"/>
              </a:rPr>
              <a:t>Sistema hidrotérmico com grande variabilidade de armazenamento: intercâmbios com SE/CO variando de sentido.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kumimoji="1" lang="pt-BR" altLang="pt-BR" sz="1200">
                <a:solidFill>
                  <a:srgbClr val="0033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Futuro :</a:t>
            </a:r>
            <a:r>
              <a:rPr kumimoji="1" lang="pt-BR" altLang="pt-BR" sz="1200">
                <a:latin typeface="Arial" panose="020B0604020202020204" pitchFamily="34" charset="0"/>
                <a:sym typeface="Wingdings" panose="05000000000000000000" pitchFamily="2" charset="2"/>
              </a:rPr>
              <a:t> Expansão da geração e intercâmbios internacionais o tornam exportador em potencial.</a:t>
            </a:r>
            <a:endParaRPr kumimoji="1" lang="pt-BR" altLang="pt-BR" sz="1200">
              <a:latin typeface="Arial" panose="020B0604020202020204" pitchFamily="34" charset="0"/>
            </a:endParaRPr>
          </a:p>
        </p:txBody>
      </p:sp>
      <p:grpSp>
        <p:nvGrpSpPr>
          <p:cNvPr id="91145" name="Group 9"/>
          <p:cNvGrpSpPr>
            <a:grpSpLocks/>
          </p:cNvGrpSpPr>
          <p:nvPr/>
        </p:nvGrpSpPr>
        <p:grpSpPr bwMode="auto">
          <a:xfrm>
            <a:off x="3590926" y="908051"/>
            <a:ext cx="3800475" cy="5756275"/>
            <a:chOff x="2118" y="572"/>
            <a:chExt cx="2394" cy="3626"/>
          </a:xfrm>
        </p:grpSpPr>
        <p:sp>
          <p:nvSpPr>
            <p:cNvPr id="91150" name="Text Box 10"/>
            <p:cNvSpPr txBox="1">
              <a:spLocks noChangeArrowheads="1"/>
            </p:cNvSpPr>
            <p:nvPr/>
          </p:nvSpPr>
          <p:spPr bwMode="auto">
            <a:xfrm>
              <a:off x="2426" y="572"/>
              <a:ext cx="755" cy="35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92075" indent="-904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lvl="1"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rgbClr val="FFFFFF"/>
                  </a:solidFill>
                  <a:latin typeface="Arial" panose="020B0604020202020204" pitchFamily="34" charset="0"/>
                </a:rPr>
                <a:t>Capac. Armaz.</a:t>
              </a:r>
            </a:p>
            <a:p>
              <a:pPr lvl="1"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rgbClr val="FFFFFF"/>
                  </a:solidFill>
                  <a:latin typeface="Arial" panose="020B0604020202020204" pitchFamily="34" charset="0"/>
                </a:rPr>
                <a:t> 10.693 MWmês</a:t>
              </a:r>
            </a:p>
            <a:p>
              <a:pPr lvl="1"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rgbClr val="FFFFFF"/>
                  </a:solidFill>
                  <a:latin typeface="Arial" panose="020B0604020202020204" pitchFamily="34" charset="0"/>
                </a:rPr>
                <a:t>4,5%</a:t>
              </a:r>
            </a:p>
          </p:txBody>
        </p:sp>
        <p:sp>
          <p:nvSpPr>
            <p:cNvPr id="91151" name="Text Box 11"/>
            <p:cNvSpPr txBox="1">
              <a:spLocks noChangeArrowheads="1"/>
            </p:cNvSpPr>
            <p:nvPr/>
          </p:nvSpPr>
          <p:spPr bwMode="auto">
            <a:xfrm>
              <a:off x="3784" y="1167"/>
              <a:ext cx="728" cy="35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92075" indent="-904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lvl="1"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rgbClr val="FFFFFF"/>
                  </a:solidFill>
                  <a:latin typeface="Arial" panose="020B0604020202020204" pitchFamily="34" charset="0"/>
                </a:rPr>
                <a:t>Capac. Armaz.</a:t>
              </a:r>
            </a:p>
            <a:p>
              <a:pPr lvl="1"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rgbClr val="FFFFFF"/>
                  </a:solidFill>
                  <a:latin typeface="Arial" panose="020B0604020202020204" pitchFamily="34" charset="0"/>
                </a:rPr>
                <a:t>50.193 MWmês</a:t>
              </a:r>
            </a:p>
            <a:p>
              <a:pPr lvl="1"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rgbClr val="FFFFFF"/>
                  </a:solidFill>
                  <a:latin typeface="Arial" panose="020B0604020202020204" pitchFamily="34" charset="0"/>
                </a:rPr>
                <a:t>21,2%</a:t>
              </a:r>
            </a:p>
          </p:txBody>
        </p:sp>
        <p:sp>
          <p:nvSpPr>
            <p:cNvPr id="91152" name="Text Box 12"/>
            <p:cNvSpPr txBox="1">
              <a:spLocks noChangeArrowheads="1"/>
            </p:cNvSpPr>
            <p:nvPr/>
          </p:nvSpPr>
          <p:spPr bwMode="auto">
            <a:xfrm>
              <a:off x="2118" y="2160"/>
              <a:ext cx="781" cy="35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92075" indent="-904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lvl="1"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rgbClr val="FFFFFF"/>
                  </a:solidFill>
                  <a:latin typeface="Arial" panose="020B0604020202020204" pitchFamily="34" charset="0"/>
                </a:rPr>
                <a:t>Capac. Armaz.</a:t>
              </a:r>
            </a:p>
            <a:p>
              <a:pPr lvl="1"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rgbClr val="FFFFFF"/>
                  </a:solidFill>
                  <a:latin typeface="Arial" panose="020B0604020202020204" pitchFamily="34" charset="0"/>
                </a:rPr>
                <a:t>160.844 MWmês</a:t>
              </a:r>
            </a:p>
            <a:p>
              <a:pPr lvl="1"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rgbClr val="FFFFFF"/>
                  </a:solidFill>
                  <a:latin typeface="Arial" panose="020B0604020202020204" pitchFamily="34" charset="0"/>
                </a:rPr>
                <a:t>68,0%</a:t>
              </a:r>
            </a:p>
          </p:txBody>
        </p:sp>
        <p:sp>
          <p:nvSpPr>
            <p:cNvPr id="91153" name="Text Box 13"/>
            <p:cNvSpPr txBox="1">
              <a:spLocks noChangeArrowheads="1"/>
            </p:cNvSpPr>
            <p:nvPr/>
          </p:nvSpPr>
          <p:spPr bwMode="auto">
            <a:xfrm>
              <a:off x="2316" y="3840"/>
              <a:ext cx="728" cy="35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92075" indent="-904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lvl="1"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rgbClr val="FFFFFF"/>
                  </a:solidFill>
                  <a:latin typeface="Arial" panose="020B0604020202020204" pitchFamily="34" charset="0"/>
                </a:rPr>
                <a:t>Capac. Armaz.</a:t>
              </a:r>
            </a:p>
            <a:p>
              <a:pPr lvl="1"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rgbClr val="FFFFFF"/>
                  </a:solidFill>
                  <a:latin typeface="Arial" panose="020B0604020202020204" pitchFamily="34" charset="0"/>
                </a:rPr>
                <a:t>14.794 MWmês</a:t>
              </a:r>
            </a:p>
            <a:p>
              <a:pPr lvl="1"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rgbClr val="FFFFFF"/>
                  </a:solidFill>
                  <a:latin typeface="Arial" panose="020B0604020202020204" pitchFamily="34" charset="0"/>
                </a:rPr>
                <a:t>6,3%</a:t>
              </a:r>
            </a:p>
          </p:txBody>
        </p:sp>
      </p:grpSp>
      <p:sp>
        <p:nvSpPr>
          <p:cNvPr id="91146" name="Freeform 14"/>
          <p:cNvSpPr>
            <a:spLocks/>
          </p:cNvSpPr>
          <p:nvPr/>
        </p:nvSpPr>
        <p:spPr bwMode="auto">
          <a:xfrm>
            <a:off x="4125914" y="1524000"/>
            <a:ext cx="674687" cy="914400"/>
          </a:xfrm>
          <a:custGeom>
            <a:avLst/>
            <a:gdLst>
              <a:gd name="T0" fmla="*/ 0 w 426"/>
              <a:gd name="T1" fmla="*/ 0 h 912"/>
              <a:gd name="T2" fmla="*/ 2147483646 w 426"/>
              <a:gd name="T3" fmla="*/ 2147483646 h 912"/>
              <a:gd name="T4" fmla="*/ 0 w 426"/>
              <a:gd name="T5" fmla="*/ 2147483646 h 912"/>
              <a:gd name="T6" fmla="*/ 2147483646 w 426"/>
              <a:gd name="T7" fmla="*/ 2147483646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912"/>
              <a:gd name="T14" fmla="*/ 426 w 426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912">
                <a:moveTo>
                  <a:pt x="0" y="0"/>
                </a:moveTo>
                <a:lnTo>
                  <a:pt x="426" y="473"/>
                </a:lnTo>
                <a:lnTo>
                  <a:pt x="0" y="912"/>
                </a:lnTo>
                <a:lnTo>
                  <a:pt x="172" y="465"/>
                </a:lnTo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47" name="Freeform 15"/>
          <p:cNvSpPr>
            <a:spLocks/>
          </p:cNvSpPr>
          <p:nvPr/>
        </p:nvSpPr>
        <p:spPr bwMode="auto">
          <a:xfrm flipH="1">
            <a:off x="7250113" y="2362200"/>
            <a:ext cx="438150" cy="762000"/>
          </a:xfrm>
          <a:custGeom>
            <a:avLst/>
            <a:gdLst>
              <a:gd name="T0" fmla="*/ 0 w 426"/>
              <a:gd name="T1" fmla="*/ 0 h 912"/>
              <a:gd name="T2" fmla="*/ 2147483646 w 426"/>
              <a:gd name="T3" fmla="*/ 2147483646 h 912"/>
              <a:gd name="T4" fmla="*/ 0 w 426"/>
              <a:gd name="T5" fmla="*/ 2147483646 h 912"/>
              <a:gd name="T6" fmla="*/ 2147483646 w 426"/>
              <a:gd name="T7" fmla="*/ 2147483646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912"/>
              <a:gd name="T14" fmla="*/ 426 w 426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912">
                <a:moveTo>
                  <a:pt x="0" y="0"/>
                </a:moveTo>
                <a:lnTo>
                  <a:pt x="426" y="473"/>
                </a:lnTo>
                <a:lnTo>
                  <a:pt x="0" y="912"/>
                </a:lnTo>
                <a:lnTo>
                  <a:pt x="172" y="465"/>
                </a:lnTo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48" name="Freeform 16"/>
          <p:cNvSpPr>
            <a:spLocks/>
          </p:cNvSpPr>
          <p:nvPr/>
        </p:nvSpPr>
        <p:spPr bwMode="auto">
          <a:xfrm flipH="1">
            <a:off x="6324601" y="3581400"/>
            <a:ext cx="752475" cy="1214438"/>
          </a:xfrm>
          <a:custGeom>
            <a:avLst/>
            <a:gdLst>
              <a:gd name="T0" fmla="*/ 0 w 426"/>
              <a:gd name="T1" fmla="*/ 0 h 912"/>
              <a:gd name="T2" fmla="*/ 2147483646 w 426"/>
              <a:gd name="T3" fmla="*/ 2147483646 h 912"/>
              <a:gd name="T4" fmla="*/ 0 w 426"/>
              <a:gd name="T5" fmla="*/ 2147483646 h 912"/>
              <a:gd name="T6" fmla="*/ 2147483646 w 426"/>
              <a:gd name="T7" fmla="*/ 2147483646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912"/>
              <a:gd name="T14" fmla="*/ 426 w 426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912">
                <a:moveTo>
                  <a:pt x="0" y="0"/>
                </a:moveTo>
                <a:lnTo>
                  <a:pt x="426" y="473"/>
                </a:lnTo>
                <a:lnTo>
                  <a:pt x="0" y="912"/>
                </a:lnTo>
                <a:lnTo>
                  <a:pt x="172" y="465"/>
                </a:lnTo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49" name="Freeform 17"/>
          <p:cNvSpPr>
            <a:spLocks/>
          </p:cNvSpPr>
          <p:nvPr/>
        </p:nvSpPr>
        <p:spPr bwMode="auto">
          <a:xfrm>
            <a:off x="4781550" y="5715000"/>
            <a:ext cx="2305050" cy="838200"/>
          </a:xfrm>
          <a:custGeom>
            <a:avLst/>
            <a:gdLst>
              <a:gd name="T0" fmla="*/ 2147483646 w 1440"/>
              <a:gd name="T1" fmla="*/ 0 h 288"/>
              <a:gd name="T2" fmla="*/ 0 w 1440"/>
              <a:gd name="T3" fmla="*/ 2147483646 h 288"/>
              <a:gd name="T4" fmla="*/ 2147483646 w 1440"/>
              <a:gd name="T5" fmla="*/ 2147483646 h 288"/>
              <a:gd name="T6" fmla="*/ 2147483646 w 1440"/>
              <a:gd name="T7" fmla="*/ 2147483646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88"/>
              <a:gd name="T14" fmla="*/ 1440 w 1440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88">
                <a:moveTo>
                  <a:pt x="1440" y="0"/>
                </a:moveTo>
                <a:lnTo>
                  <a:pt x="0" y="84"/>
                </a:lnTo>
                <a:lnTo>
                  <a:pt x="1440" y="288"/>
                </a:lnTo>
                <a:lnTo>
                  <a:pt x="863" y="117"/>
                </a:lnTo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2897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>
                <a:solidFill>
                  <a:schemeClr val="tx1"/>
                </a:solidFill>
              </a:rPr>
              <a:t>Bacia do Paraná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87613" y="1981201"/>
            <a:ext cx="7162800" cy="3692525"/>
          </a:xfrm>
        </p:spPr>
        <p:txBody>
          <a:bodyPr/>
          <a:lstStyle/>
          <a:p>
            <a:pPr eaLnBrk="1" hangingPunct="1"/>
            <a:r>
              <a:rPr lang="pt-BR" altLang="pt-BR" sz="2400"/>
              <a:t>Maior potencial hidrelétrico instalado do país: 70% de toda potência instalada no Brasil.</a:t>
            </a:r>
          </a:p>
          <a:p>
            <a:pPr eaLnBrk="1" hangingPunct="1"/>
            <a:r>
              <a:rPr lang="pt-BR" altLang="pt-BR" sz="2400"/>
              <a:t>Potencialidade natural (clima tropical e relevo de planalto) e localização estratégica (proximidade com os grandes centros urbanos e industriais).</a:t>
            </a:r>
          </a:p>
          <a:p>
            <a:pPr eaLnBrk="1" hangingPunct="1"/>
            <a:r>
              <a:rPr lang="pt-BR" altLang="pt-BR" sz="2400"/>
              <a:t>Possui a maior Usina Hidrelétrica do mundo: Itaipu (binacional).</a:t>
            </a:r>
          </a:p>
          <a:p>
            <a:pPr eaLnBrk="1" hangingPunct="1"/>
            <a:r>
              <a:rPr lang="pt-BR" altLang="pt-BR" sz="2400"/>
              <a:t>É a espinha dorsal do Mercosul.</a:t>
            </a:r>
          </a:p>
          <a:p>
            <a:pPr eaLnBrk="1" hangingPunct="1"/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3499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Potencial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mtClean="0"/>
              <a:t>O Brasil está entre os cinco maiores produtores de energia hidrelétrica no mundo, sendo sócias de uma das maiores usinas hidrelétricas do mundo.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mtClean="0"/>
              <a:t>A usina de Itaipu é considerada uma das maiores usinas hidrelétricas do mundo, sua capacidade de produção de energia é de cerca de 13.000Mw, a obtenção de tamanha potencia elétrica é devido as 19 turbinas que constituem a usina, cada turbina tem capacidade de cerca de 700Mw. </a:t>
            </a:r>
          </a:p>
          <a:p>
            <a:pPr eaLnBrk="1" hangingPunct="1">
              <a:lnSpc>
                <a:spcPct val="90000"/>
              </a:lnSpc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1121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Potencial</a:t>
            </a:r>
          </a:p>
        </p:txBody>
      </p:sp>
      <p:sp>
        <p:nvSpPr>
          <p:cNvPr id="9421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mtClean="0"/>
              <a:t>A usina de Itaipu esta localizada na divisa entre o Brasil e o Paraguai, seu reservatório é abastecido pelo Rio Paraná e seus afluentes.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mtClean="0"/>
              <a:t>Itaipu é responsável por gerar cerca de 20% da energia consumida no Brasil e 95% da energia consumida no Paraguai.</a:t>
            </a:r>
          </a:p>
          <a:p>
            <a:pPr algn="just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75765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Itaipú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95236" name="Picture 4" descr="http://www.academiadeciencia.org.br/site/wp-content/uploads/2012/04/USINA_ITAI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905001"/>
            <a:ext cx="658336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21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1"/>
            <a:ext cx="4953000" cy="465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Itaipu</a:t>
            </a:r>
          </a:p>
        </p:txBody>
      </p:sp>
      <p:sp>
        <p:nvSpPr>
          <p:cNvPr id="9626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20543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6213" y="1981200"/>
            <a:ext cx="6934200" cy="4114800"/>
          </a:xfrm>
        </p:spPr>
        <p:txBody>
          <a:bodyPr/>
          <a:lstStyle/>
          <a:p>
            <a:pPr algn="just" eaLnBrk="1" hangingPunct="1"/>
            <a:r>
              <a:rPr lang="pt-BR" altLang="pt-BR" smtClean="0"/>
              <a:t>Maior potencial hidrelétrico disponível.</a:t>
            </a:r>
          </a:p>
          <a:p>
            <a:pPr algn="just" eaLnBrk="1" hangingPunct="1"/>
            <a:r>
              <a:rPr lang="pt-BR" altLang="pt-BR" smtClean="0"/>
              <a:t>A construção de usinas hidrelétricas na região é uma ameaça ao ecossistema.</a:t>
            </a:r>
          </a:p>
          <a:p>
            <a:pPr algn="just" eaLnBrk="1" hangingPunct="1"/>
            <a:r>
              <a:rPr lang="pt-BR" altLang="pt-BR" smtClean="0"/>
              <a:t>Rio Amazonas: planície e navegável.</a:t>
            </a:r>
          </a:p>
          <a:p>
            <a:pPr algn="just" eaLnBrk="1" hangingPunct="1"/>
            <a:r>
              <a:rPr lang="pt-BR" altLang="pt-BR" smtClean="0"/>
              <a:t>Afluentes do rio Amazonas: planalto e potencial hidrelétrico.</a:t>
            </a:r>
          </a:p>
          <a:p>
            <a:pPr algn="just" eaLnBrk="1" hangingPunct="1"/>
            <a:r>
              <a:rPr lang="pt-BR" altLang="pt-BR" smtClean="0"/>
              <a:t>Dificuldade nas obras de engenharia devido a grandiosidade dos rios.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>
                <a:solidFill>
                  <a:schemeClr val="tx1"/>
                </a:solidFill>
              </a:rPr>
              <a:t>Bacia Amazônica</a:t>
            </a:r>
          </a:p>
        </p:txBody>
      </p:sp>
    </p:spTree>
    <p:extLst>
      <p:ext uri="{BB962C8B-B14F-4D97-AF65-F5344CB8AC3E}">
        <p14:creationId xmlns:p14="http://schemas.microsoft.com/office/powerpoint/2010/main" val="31756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 advAuto="0"/>
      <p:bldP spid="686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Moinho</a:t>
            </a:r>
          </a:p>
        </p:txBody>
      </p:sp>
      <p:pic>
        <p:nvPicPr>
          <p:cNvPr id="61443" name="Picture 4" descr="http://www.academiadeciencia.org.br/site/wp-content/uploads/2012/05/MOINHO_DE_AG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447800"/>
            <a:ext cx="3863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Belo Monte – Xingu - Pará</a:t>
            </a:r>
          </a:p>
        </p:txBody>
      </p:sp>
      <p:graphicFrame>
        <p:nvGraphicFramePr>
          <p:cNvPr id="98307" name="Object 8"/>
          <p:cNvGraphicFramePr>
            <a:graphicFrameLocks noChangeAspect="1"/>
          </p:cNvGraphicFramePr>
          <p:nvPr/>
        </p:nvGraphicFramePr>
        <p:xfrm>
          <a:off x="3657601" y="1828800"/>
          <a:ext cx="47910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Imagem de Bitmap" r:id="rId3" imgW="4791744" imgH="4571429" progId="Paint.Picture">
                  <p:embed/>
                </p:oleObj>
              </mc:Choice>
              <mc:Fallback>
                <p:oleObj name="Imagem de Bitmap" r:id="rId3" imgW="4791744" imgH="45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1" y="1828800"/>
                        <a:ext cx="47910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514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Tucuruí rio Tocantins - Pará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993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55788"/>
            <a:ext cx="6362700" cy="500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672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981201"/>
            <a:ext cx="7772400" cy="2930525"/>
          </a:xfrm>
        </p:spPr>
        <p:txBody>
          <a:bodyPr/>
          <a:lstStyle/>
          <a:p>
            <a:pPr algn="just" eaLnBrk="1" hangingPunct="1"/>
            <a:r>
              <a:rPr lang="pt-BR" altLang="pt-BR" smtClean="0"/>
              <a:t>Maior bacia hidrográfica genuinamente brasileira.</a:t>
            </a:r>
          </a:p>
          <a:p>
            <a:pPr algn="just" eaLnBrk="1" hangingPunct="1"/>
            <a:r>
              <a:rPr lang="pt-BR" altLang="pt-BR" smtClean="0"/>
              <a:t>Possui a segunda maior usina hidrelétrica do Brasil: Tucuruí.</a:t>
            </a:r>
          </a:p>
          <a:p>
            <a:pPr algn="just" eaLnBrk="1" hangingPunct="1"/>
            <a:r>
              <a:rPr lang="pt-BR" altLang="pt-BR" smtClean="0"/>
              <a:t>Rios de planalto: potencial hidrelétrico.</a:t>
            </a:r>
          </a:p>
          <a:p>
            <a:pPr algn="just" eaLnBrk="1" hangingPunct="1"/>
            <a:r>
              <a:rPr lang="pt-BR" altLang="pt-BR" smtClean="0"/>
              <a:t>Abastece o Projeto Carajás, a Albrás e fornecimento energético para a região Norte.</a:t>
            </a:r>
          </a:p>
          <a:p>
            <a:pPr eaLnBrk="1" hangingPunct="1"/>
            <a:endParaRPr lang="pt-BR" altLang="pt-BR" sz="2400"/>
          </a:p>
          <a:p>
            <a:pPr eaLnBrk="1" hangingPunct="1">
              <a:buFontTx/>
              <a:buNone/>
            </a:pPr>
            <a:endParaRPr lang="pt-BR" altLang="pt-BR" sz="240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>
                <a:solidFill>
                  <a:schemeClr val="tx1"/>
                </a:solidFill>
              </a:rPr>
              <a:t>Bacia do Tocantins</a:t>
            </a:r>
          </a:p>
        </p:txBody>
      </p:sp>
    </p:spTree>
    <p:extLst>
      <p:ext uri="{BB962C8B-B14F-4D97-AF65-F5344CB8AC3E}">
        <p14:creationId xmlns:p14="http://schemas.microsoft.com/office/powerpoint/2010/main" val="357224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 advAuto="0"/>
      <p:bldP spid="6963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>
                <a:solidFill>
                  <a:schemeClr val="tx1"/>
                </a:solidFill>
              </a:rPr>
              <a:t>Bacia do São Francisco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pt-BR" dirty="0"/>
              <a:t>É a segunda maior bacia genuinamente </a:t>
            </a:r>
            <a:r>
              <a:rPr lang="pt-BR" dirty="0" smtClean="0"/>
              <a:t>brasileira e a </a:t>
            </a:r>
            <a:r>
              <a:rPr lang="pt-BR" dirty="0"/>
              <a:t>maior usina genuinamente brasileira: Paulo Afonso.</a:t>
            </a:r>
          </a:p>
          <a:p>
            <a:pPr algn="just" eaLnBrk="1" hangingPunct="1">
              <a:defRPr/>
            </a:pPr>
            <a:r>
              <a:rPr lang="pt-BR" dirty="0"/>
              <a:t>O rio drena parte do Sertão Nordestino, de clima-</a:t>
            </a:r>
            <a:r>
              <a:rPr lang="pt-BR" dirty="0" err="1"/>
              <a:t>semi</a:t>
            </a:r>
            <a:r>
              <a:rPr lang="pt-BR" dirty="0"/>
              <a:t>-árido.</a:t>
            </a:r>
          </a:p>
          <a:p>
            <a:pPr algn="just" eaLnBrk="1" hangingPunct="1">
              <a:defRPr/>
            </a:pPr>
            <a:r>
              <a:rPr lang="pt-BR" dirty="0"/>
              <a:t>Problemas ligados a seca ameaçam a produção energética na região.</a:t>
            </a:r>
          </a:p>
          <a:p>
            <a:pPr algn="just" eaLnBrk="1" hangingPunct="1">
              <a:defRPr/>
            </a:pPr>
            <a:r>
              <a:rPr lang="pt-BR" dirty="0"/>
              <a:t>A construção das hidrelétricas envolve questões econômicas, ecológicas e sociais.</a:t>
            </a:r>
          </a:p>
          <a:p>
            <a:pPr algn="just" eaLnBrk="1" hangingPunct="1">
              <a:defRPr/>
            </a:pP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0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  <p:bldP spid="7066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Paulo Afonso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6769100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252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057400" y="274638"/>
            <a:ext cx="81534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/>
              <a:t>Usinas Hidrelétricas do Brasil</a:t>
            </a:r>
          </a:p>
        </p:txBody>
      </p:sp>
      <p:pic>
        <p:nvPicPr>
          <p:cNvPr id="64516" name="Picture 4" descr="furna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1"/>
            <a:ext cx="32004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marim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3200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limoeiro_vista_ae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9" descr="hidreletric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 descr="agua_vermel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1"/>
            <a:ext cx="32004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0" descr="iguacu-ma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34963"/>
            <a:ext cx="7772400" cy="1143000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037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Jirau - Rondonia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49847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0040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381000"/>
            <a:ext cx="7772400" cy="1143000"/>
          </a:xfrm>
        </p:spPr>
        <p:txBody>
          <a:bodyPr vert="horz" lIns="92075" tIns="46038" rIns="92075" bIns="46038" rtlCol="0" anchor="ctr">
            <a:normAutofit fontScale="90000"/>
          </a:bodyPr>
          <a:lstStyle/>
          <a:p>
            <a:pPr eaLnBrk="1" hangingPunct="1"/>
            <a:r>
              <a:rPr lang="pt-BR" altLang="pt-BR" b="1" smtClean="0"/>
              <a:t>Itaipu, a maior hidrelétrica do mundo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905000" y="1584326"/>
            <a:ext cx="4495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/>
              <a:t>A Usina Hidrelétrica de Itaipu, a maior em operação no mundo, um empreendimento binacional desenvolvido pelo Brasil e Paraguai, está localizada no rio Paraná, no trecho de fronteira entre os dois países, 14 km ao norte da Ponte da Amizade. A área do projeto se estende desde Foz do Iguaçu, no Brasil, e Cidad del Este, no Paraguai, ao sul, até Guaíra (Brasil) e Salto del Guaira (Paraguai), ao norte.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553200" y="1606551"/>
            <a:ext cx="3886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A potência instalada da usina é de 12.600 megawatts, com 18 unidades geradoras de 700 megawatts cada. No ano 2000, a usina estabeleceu recorde mundial, de 93,4 bilhões de quilowatts-hora, responsável pelo suprimento de 95% da energia elétrica consumida no Paraguai e 24% de toda a demanda do mercado brasileiro.</a:t>
            </a:r>
          </a:p>
        </p:txBody>
      </p:sp>
    </p:spTree>
    <p:extLst>
      <p:ext uri="{BB962C8B-B14F-4D97-AF65-F5344CB8AC3E}">
        <p14:creationId xmlns:p14="http://schemas.microsoft.com/office/powerpoint/2010/main" val="16940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autoUpdateAnimBg="0"/>
      <p:bldP spid="4301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A:\trabalho\hidrelétrica\itaipu\uhe_itaip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71628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02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/>
              <a:t>Comparações com usina de Itaipu</a:t>
            </a:r>
          </a:p>
        </p:txBody>
      </p:sp>
      <p:pic>
        <p:nvPicPr>
          <p:cNvPr id="40963" name="Picture 3" descr="http://www.itaipu.gov.br/portugues/ilustracoes/01comp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815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smtClean="0"/>
              <a:t>Hidrelétricas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2200" y="1905000"/>
            <a:ext cx="38100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400"/>
              <a:t>Em cada país essa energia varia consideravelmente, em função do relevo, das precipitações e também do nível de desenvolvimento do país, divido aos grandes investimentos necessários para sua instalação.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O custo desta energia depende do tipo de rios em que se é instalado as usinas.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/>
          </a:p>
        </p:txBody>
      </p:sp>
      <p:pic>
        <p:nvPicPr>
          <p:cNvPr id="32773" name="Picture 5" descr="http://www.emack.com.br/info/projetos/sao/2003s2/usinas_embrapa/geografia/Micro_20/itai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44196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1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/>
              <a:t>Curiosidades sobre a usina de Itaipu</a:t>
            </a:r>
          </a:p>
        </p:txBody>
      </p:sp>
      <p:pic>
        <p:nvPicPr>
          <p:cNvPr id="44037" name="Picture 5" descr="A:\trabalho\hidrelétrica\itaipu\uhe_itaipu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1295400"/>
            <a:ext cx="40179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981201" y="1981200"/>
            <a:ext cx="4545013" cy="43434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O volume total de concreto utilizado na construção de Itaipu seria suficiente para construir 210 estádios de futebol como o do Maracanã, no Rio de Janeiro.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O ferro e aço utilizados permitiriam a construção de 380 Torres Eiffel.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 vazão máxima de água de Itaipu ( 62,2 mil metros cúbicos por segundo) corresponde a 40 vezes a vazão média das Cataratas do Iguaçu.</a:t>
            </a:r>
          </a:p>
        </p:txBody>
      </p:sp>
    </p:spTree>
    <p:extLst>
      <p:ext uri="{BB962C8B-B14F-4D97-AF65-F5344CB8AC3E}">
        <p14:creationId xmlns:p14="http://schemas.microsoft.com/office/powerpoint/2010/main" val="12316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8" grpId="0" build="p" autoUpdateAnimBg="0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/>
              <a:t>Curiosidades sobre a usina de Itaipu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2473326"/>
            <a:ext cx="7772400" cy="3394075"/>
          </a:xfrm>
        </p:spPr>
        <p:txBody>
          <a:bodyPr/>
          <a:lstStyle/>
          <a:p>
            <a:pPr eaLnBrk="1" hangingPunct="1"/>
            <a:r>
              <a:rPr lang="pt-BR" altLang="pt-BR" sz="2400">
                <a:cs typeface="Arial" panose="020B0604020202020204" pitchFamily="34" charset="0"/>
              </a:rPr>
              <a:t>A altura da barragem principal (196 metros) equivale à altura de um prédio de 65 andares.</a:t>
            </a:r>
            <a:endParaRPr lang="pt-BR" altLang="pt-BR" sz="2400"/>
          </a:p>
          <a:p>
            <a:pPr algn="just" eaLnBrk="1" hangingPunct="1"/>
            <a:r>
              <a:rPr lang="pt-BR" altLang="pt-BR" sz="2400">
                <a:cs typeface="Arial" panose="020B0604020202020204" pitchFamily="34" charset="0"/>
              </a:rPr>
              <a:t>O Brasil teria de queimar 434 mil barris de petróleo por dia para obter em plantas termelétricas a mesma produção de energia de Itaipu.</a:t>
            </a:r>
            <a:endParaRPr lang="pt-BR" altLang="pt-BR" sz="2400"/>
          </a:p>
          <a:p>
            <a:pPr algn="just" eaLnBrk="1" hangingPunct="1"/>
            <a:r>
              <a:rPr lang="pt-BR" altLang="pt-BR" sz="2400"/>
              <a:t>O volume de escavações de terra e rocha em Itaipu é 8,5 vezes superior ao do Eurotúnel, e o volume de concreto 15 vezes maior. </a:t>
            </a:r>
          </a:p>
          <a:p>
            <a:pPr algn="ctr" eaLnBrk="1" hangingPunct="1"/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20020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Construída no Rio Yang Tsé Kiang.</a:t>
            </a:r>
          </a:p>
          <a:p>
            <a:pPr eaLnBrk="1" hangingPunct="1"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1993: início da obra.</a:t>
            </a:r>
          </a:p>
          <a:p>
            <a:pPr eaLnBrk="1" hangingPunct="1"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2009: 26 turbinas com capacidade de 18.200 megawatts.</a:t>
            </a:r>
          </a:p>
          <a:p>
            <a:pPr eaLnBrk="1" hangingPunct="1"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Função: prevenção de enchentes, geração de energia e facilitar o transporte fluvial.</a:t>
            </a:r>
          </a:p>
          <a:p>
            <a:pPr eaLnBrk="1" hangingPunct="1"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Remanejará cerca de 1,2 milhão de pessoas.</a:t>
            </a:r>
          </a:p>
          <a:p>
            <a:pPr eaLnBrk="1" hangingPunct="1"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Custo de US$ 25 bilhões.</a:t>
            </a:r>
          </a:p>
          <a:p>
            <a:pPr eaLnBrk="1" hangingPunct="1">
              <a:defRPr/>
            </a:pP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Conflitos internos para a concretização do projeto.</a:t>
            </a:r>
          </a:p>
          <a:p>
            <a:pPr eaLnBrk="1" hangingPunct="1">
              <a:defRPr/>
            </a:pPr>
            <a:endParaRPr lang="pt-B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/>
              <a:t>Usina de três Gargantas na China</a:t>
            </a:r>
          </a:p>
        </p:txBody>
      </p:sp>
    </p:spTree>
    <p:extLst>
      <p:ext uri="{BB962C8B-B14F-4D97-AF65-F5344CB8AC3E}">
        <p14:creationId xmlns:p14="http://schemas.microsoft.com/office/powerpoint/2010/main" val="84912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3962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396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8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40013" y="620713"/>
            <a:ext cx="7772400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smtClean="0"/>
              <a:t>Como é gerada essa energia ?</a:t>
            </a:r>
          </a:p>
        </p:txBody>
      </p:sp>
      <p:pic>
        <p:nvPicPr>
          <p:cNvPr id="34819" name="Picture 3" descr="http://geocities.yahoo.com.br/saladefisica5/leituras/hidreletrica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71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0"/>
            <a:ext cx="8229600" cy="11430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smtClean="0"/>
              <a:t>Diagrama Geral de uma Hidrelétrica </a:t>
            </a:r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600201"/>
            <a:ext cx="4038600" cy="4525963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pt-BR" altLang="pt-BR" sz="3800" b="1">
                <a:solidFill>
                  <a:schemeClr val="bg1"/>
                </a:solidFill>
              </a:rPr>
              <a:t>  </a:t>
            </a:r>
            <a:endParaRPr lang="pt-BR" altLang="pt-BR" sz="4000">
              <a:solidFill>
                <a:schemeClr val="bg1"/>
              </a:solidFill>
            </a:endParaRPr>
          </a:p>
        </p:txBody>
      </p:sp>
      <p:sp>
        <p:nvSpPr>
          <p:cNvPr id="64516" name="Rectangle 1028"/>
          <p:cNvSpPr>
            <a:spLocks noChangeArrowheads="1"/>
          </p:cNvSpPr>
          <p:nvPr/>
        </p:nvSpPr>
        <p:spPr bwMode="auto">
          <a:xfrm>
            <a:off x="6003635" y="826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pt-BR" altLang="pt-BR" sz="2400"/>
          </a:p>
        </p:txBody>
      </p:sp>
      <p:sp>
        <p:nvSpPr>
          <p:cNvPr id="64517" name="Rectangle 1029"/>
          <p:cNvSpPr>
            <a:spLocks noChangeArrowheads="1"/>
          </p:cNvSpPr>
          <p:nvPr/>
        </p:nvSpPr>
        <p:spPr bwMode="auto">
          <a:xfrm>
            <a:off x="1524000" y="289257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pt-BR" altLang="pt-BR" sz="2400"/>
          </a:p>
        </p:txBody>
      </p:sp>
      <p:sp>
        <p:nvSpPr>
          <p:cNvPr id="64518" name="Rectangle 1030"/>
          <p:cNvSpPr>
            <a:spLocks noChangeArrowheads="1"/>
          </p:cNvSpPr>
          <p:nvPr/>
        </p:nvSpPr>
        <p:spPr bwMode="auto">
          <a:xfrm>
            <a:off x="6003635" y="147890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pt-BR" altLang="pt-BR" sz="2400"/>
          </a:p>
        </p:txBody>
      </p:sp>
      <p:sp>
        <p:nvSpPr>
          <p:cNvPr id="64519" name="Rectangle 1031"/>
          <p:cNvSpPr>
            <a:spLocks noChangeArrowheads="1"/>
          </p:cNvSpPr>
          <p:nvPr/>
        </p:nvSpPr>
        <p:spPr bwMode="auto">
          <a:xfrm>
            <a:off x="2673351" y="1335088"/>
            <a:ext cx="7561263" cy="4608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pt-BR" altLang="pt-BR" sz="2400"/>
          </a:p>
        </p:txBody>
      </p:sp>
      <p:grpSp>
        <p:nvGrpSpPr>
          <p:cNvPr id="64520" name="Group 1032"/>
          <p:cNvGrpSpPr>
            <a:grpSpLocks/>
          </p:cNvGrpSpPr>
          <p:nvPr/>
        </p:nvGrpSpPr>
        <p:grpSpPr bwMode="auto">
          <a:xfrm>
            <a:off x="2927350" y="1763714"/>
            <a:ext cx="6769100" cy="4103687"/>
            <a:chOff x="2280" y="9901"/>
            <a:chExt cx="6795" cy="2655"/>
          </a:xfrm>
        </p:grpSpPr>
        <p:sp>
          <p:nvSpPr>
            <p:cNvPr id="64522" name="Rectangle 1033"/>
            <p:cNvSpPr>
              <a:spLocks noChangeArrowheads="1"/>
            </p:cNvSpPr>
            <p:nvPr/>
          </p:nvSpPr>
          <p:spPr bwMode="auto">
            <a:xfrm>
              <a:off x="6090" y="11355"/>
              <a:ext cx="855" cy="3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1" lang="pt-BR" altLang="pt-BR" sz="2400"/>
            </a:p>
          </p:txBody>
        </p:sp>
        <p:sp>
          <p:nvSpPr>
            <p:cNvPr id="64523" name="Arc 1034"/>
            <p:cNvSpPr>
              <a:spLocks/>
            </p:cNvSpPr>
            <p:nvPr/>
          </p:nvSpPr>
          <p:spPr bwMode="auto">
            <a:xfrm rot="2102596">
              <a:off x="4833" y="10839"/>
              <a:ext cx="367" cy="457"/>
            </a:xfrm>
            <a:custGeom>
              <a:avLst/>
              <a:gdLst>
                <a:gd name="T0" fmla="*/ 0 w 28260"/>
                <a:gd name="T1" fmla="*/ 0 h 43159"/>
                <a:gd name="T2" fmla="*/ 0 w 28260"/>
                <a:gd name="T3" fmla="*/ 0 h 43159"/>
                <a:gd name="T4" fmla="*/ 0 w 28260"/>
                <a:gd name="T5" fmla="*/ 0 h 431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60" h="43159" fill="none" extrusionOk="0">
                  <a:moveTo>
                    <a:pt x="7990" y="0"/>
                  </a:moveTo>
                  <a:cubicBezTo>
                    <a:pt x="19381" y="703"/>
                    <a:pt x="28260" y="10146"/>
                    <a:pt x="28260" y="21559"/>
                  </a:cubicBezTo>
                  <a:cubicBezTo>
                    <a:pt x="28260" y="33488"/>
                    <a:pt x="18589" y="43159"/>
                    <a:pt x="6660" y="43159"/>
                  </a:cubicBezTo>
                  <a:cubicBezTo>
                    <a:pt x="4398" y="43159"/>
                    <a:pt x="2151" y="42803"/>
                    <a:pt x="0" y="42106"/>
                  </a:cubicBezTo>
                </a:path>
                <a:path w="28260" h="43159" stroke="0" extrusionOk="0">
                  <a:moveTo>
                    <a:pt x="7990" y="0"/>
                  </a:moveTo>
                  <a:cubicBezTo>
                    <a:pt x="19381" y="703"/>
                    <a:pt x="28260" y="10146"/>
                    <a:pt x="28260" y="21559"/>
                  </a:cubicBezTo>
                  <a:cubicBezTo>
                    <a:pt x="28260" y="33488"/>
                    <a:pt x="18589" y="43159"/>
                    <a:pt x="6660" y="43159"/>
                  </a:cubicBezTo>
                  <a:cubicBezTo>
                    <a:pt x="4398" y="43159"/>
                    <a:pt x="2151" y="42803"/>
                    <a:pt x="0" y="42106"/>
                  </a:cubicBezTo>
                  <a:lnTo>
                    <a:pt x="6660" y="21559"/>
                  </a:lnTo>
                  <a:lnTo>
                    <a:pt x="79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4524" name="Text Box 1035"/>
            <p:cNvSpPr txBox="1">
              <a:spLocks noChangeArrowheads="1"/>
            </p:cNvSpPr>
            <p:nvPr/>
          </p:nvSpPr>
          <p:spPr bwMode="auto">
            <a:xfrm>
              <a:off x="2590" y="9901"/>
              <a:ext cx="1755" cy="6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chemeClr val="bg2"/>
                  </a:solidFill>
                  <a:latin typeface="Arial" panose="020B0604020202020204" pitchFamily="34" charset="0"/>
                </a:rPr>
                <a:t>Entrada de Água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chemeClr val="bg2"/>
                  </a:solidFill>
                  <a:latin typeface="Arial" panose="020B0604020202020204" pitchFamily="34" charset="0"/>
                </a:rPr>
                <a:t>-Válvula-</a:t>
              </a:r>
              <a:endParaRPr kumimoji="1" lang="pt-BR" altLang="pt-B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25" name="Text Box 1036"/>
            <p:cNvSpPr txBox="1">
              <a:spLocks noChangeArrowheads="1"/>
            </p:cNvSpPr>
            <p:nvPr/>
          </p:nvSpPr>
          <p:spPr bwMode="auto">
            <a:xfrm>
              <a:off x="4765" y="9991"/>
              <a:ext cx="61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36000" rIns="18000" bIns="360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chemeClr val="bg2"/>
                  </a:solidFill>
                  <a:latin typeface="Arial" panose="020B0604020202020204" pitchFamily="34" charset="0"/>
                </a:rPr>
                <a:t>Reg.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chemeClr val="bg2"/>
                  </a:solidFill>
                  <a:latin typeface="Arial" panose="020B0604020202020204" pitchFamily="34" charset="0"/>
                </a:rPr>
                <a:t>Veloc.</a:t>
              </a:r>
              <a:endParaRPr kumimoji="1"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64526" name="Text Box 1037"/>
            <p:cNvSpPr txBox="1">
              <a:spLocks noChangeArrowheads="1"/>
            </p:cNvSpPr>
            <p:nvPr/>
          </p:nvSpPr>
          <p:spPr bwMode="auto">
            <a:xfrm>
              <a:off x="6250" y="10141"/>
              <a:ext cx="60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64527" name="Text Box 1038"/>
            <p:cNvSpPr txBox="1">
              <a:spLocks noChangeArrowheads="1"/>
            </p:cNvSpPr>
            <p:nvPr/>
          </p:nvSpPr>
          <p:spPr bwMode="auto">
            <a:xfrm>
              <a:off x="2830" y="10816"/>
              <a:ext cx="1440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chemeClr val="bg2"/>
                  </a:solidFill>
                  <a:latin typeface="Arial" panose="020B0604020202020204" pitchFamily="34" charset="0"/>
                </a:rPr>
                <a:t>Turbina</a:t>
              </a:r>
              <a:endParaRPr kumimoji="1" lang="pt-BR" altLang="pt-B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28" name="Text Box 1039"/>
            <p:cNvSpPr txBox="1">
              <a:spLocks noChangeArrowheads="1"/>
            </p:cNvSpPr>
            <p:nvPr/>
          </p:nvSpPr>
          <p:spPr bwMode="auto">
            <a:xfrm>
              <a:off x="5995" y="10786"/>
              <a:ext cx="1065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chemeClr val="bg2"/>
                  </a:solidFill>
                  <a:latin typeface="Arial" panose="020B0604020202020204" pitchFamily="34" charset="0"/>
                </a:rPr>
                <a:t>Gerador</a:t>
              </a:r>
              <a:endParaRPr kumimoji="1"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64529" name="Text Box 1040"/>
            <p:cNvSpPr txBox="1">
              <a:spLocks noChangeArrowheads="1"/>
            </p:cNvSpPr>
            <p:nvPr/>
          </p:nvSpPr>
          <p:spPr bwMode="auto">
            <a:xfrm>
              <a:off x="5950" y="11941"/>
              <a:ext cx="1200" cy="6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chemeClr val="bg2"/>
                  </a:solidFill>
                  <a:latin typeface="Arial" panose="020B0604020202020204" pitchFamily="34" charset="0"/>
                </a:rPr>
                <a:t>Regulação  de Tensão</a:t>
              </a:r>
              <a:endParaRPr kumimoji="1"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64530" name="Line 1041"/>
            <p:cNvSpPr>
              <a:spLocks noChangeShapeType="1"/>
            </p:cNvSpPr>
            <p:nvPr/>
          </p:nvSpPr>
          <p:spPr bwMode="auto">
            <a:xfrm flipV="1">
              <a:off x="6220" y="11566"/>
              <a:ext cx="0" cy="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31" name="Line 1042"/>
            <p:cNvSpPr>
              <a:spLocks noChangeShapeType="1"/>
            </p:cNvSpPr>
            <p:nvPr/>
          </p:nvSpPr>
          <p:spPr bwMode="auto">
            <a:xfrm>
              <a:off x="7150" y="12046"/>
              <a:ext cx="3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32" name="Line 1043"/>
            <p:cNvSpPr>
              <a:spLocks noChangeShapeType="1"/>
            </p:cNvSpPr>
            <p:nvPr/>
          </p:nvSpPr>
          <p:spPr bwMode="auto">
            <a:xfrm>
              <a:off x="7150" y="12271"/>
              <a:ext cx="5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33" name="Line 1044"/>
            <p:cNvSpPr>
              <a:spLocks noChangeShapeType="1"/>
            </p:cNvSpPr>
            <p:nvPr/>
          </p:nvSpPr>
          <p:spPr bwMode="auto">
            <a:xfrm>
              <a:off x="7150" y="12481"/>
              <a:ext cx="8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34" name="Line 1045"/>
            <p:cNvSpPr>
              <a:spLocks noChangeShapeType="1"/>
            </p:cNvSpPr>
            <p:nvPr/>
          </p:nvSpPr>
          <p:spPr bwMode="auto">
            <a:xfrm flipV="1">
              <a:off x="7480" y="11146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35" name="Line 1046"/>
            <p:cNvSpPr>
              <a:spLocks noChangeShapeType="1"/>
            </p:cNvSpPr>
            <p:nvPr/>
          </p:nvSpPr>
          <p:spPr bwMode="auto">
            <a:xfrm>
              <a:off x="7060" y="10966"/>
              <a:ext cx="11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36" name="Line 1047"/>
            <p:cNvSpPr>
              <a:spLocks noChangeShapeType="1"/>
            </p:cNvSpPr>
            <p:nvPr/>
          </p:nvSpPr>
          <p:spPr bwMode="auto">
            <a:xfrm>
              <a:off x="7060" y="11146"/>
              <a:ext cx="11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37" name="Line 1048"/>
            <p:cNvSpPr>
              <a:spLocks noChangeShapeType="1"/>
            </p:cNvSpPr>
            <p:nvPr/>
          </p:nvSpPr>
          <p:spPr bwMode="auto">
            <a:xfrm>
              <a:off x="7060" y="10831"/>
              <a:ext cx="1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38" name="Line 1049"/>
            <p:cNvSpPr>
              <a:spLocks noChangeShapeType="1"/>
            </p:cNvSpPr>
            <p:nvPr/>
          </p:nvSpPr>
          <p:spPr bwMode="auto">
            <a:xfrm flipV="1">
              <a:off x="7720" y="10966"/>
              <a:ext cx="0" cy="1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39" name="Line 1050"/>
            <p:cNvSpPr>
              <a:spLocks noChangeShapeType="1"/>
            </p:cNvSpPr>
            <p:nvPr/>
          </p:nvSpPr>
          <p:spPr bwMode="auto">
            <a:xfrm flipV="1">
              <a:off x="7990" y="10831"/>
              <a:ext cx="0" cy="1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40" name="Line 1051"/>
            <p:cNvSpPr>
              <a:spLocks noChangeShapeType="1"/>
            </p:cNvSpPr>
            <p:nvPr/>
          </p:nvSpPr>
          <p:spPr bwMode="auto">
            <a:xfrm flipH="1">
              <a:off x="4270" y="11011"/>
              <a:ext cx="17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41" name="Oval 1052"/>
            <p:cNvSpPr>
              <a:spLocks noChangeArrowheads="1"/>
            </p:cNvSpPr>
            <p:nvPr/>
          </p:nvSpPr>
          <p:spPr bwMode="auto">
            <a:xfrm>
              <a:off x="7420" y="11094"/>
              <a:ext cx="141" cy="14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1" lang="pt-BR" altLang="pt-BR" sz="2400"/>
            </a:p>
          </p:txBody>
        </p:sp>
        <p:sp>
          <p:nvSpPr>
            <p:cNvPr id="64542" name="Oval 1053"/>
            <p:cNvSpPr>
              <a:spLocks noChangeArrowheads="1"/>
            </p:cNvSpPr>
            <p:nvPr/>
          </p:nvSpPr>
          <p:spPr bwMode="auto">
            <a:xfrm>
              <a:off x="7660" y="10884"/>
              <a:ext cx="141" cy="14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1" lang="pt-BR" altLang="pt-BR" sz="2400"/>
            </a:p>
          </p:txBody>
        </p:sp>
        <p:sp>
          <p:nvSpPr>
            <p:cNvPr id="64543" name="Oval 1054"/>
            <p:cNvSpPr>
              <a:spLocks noChangeArrowheads="1"/>
            </p:cNvSpPr>
            <p:nvPr/>
          </p:nvSpPr>
          <p:spPr bwMode="auto">
            <a:xfrm>
              <a:off x="7930" y="10749"/>
              <a:ext cx="141" cy="14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1" lang="pt-BR" altLang="pt-BR" sz="2400"/>
            </a:p>
          </p:txBody>
        </p:sp>
        <p:sp>
          <p:nvSpPr>
            <p:cNvPr id="64544" name="Text Box 1055"/>
            <p:cNvSpPr txBox="1">
              <a:spLocks noChangeArrowheads="1"/>
            </p:cNvSpPr>
            <p:nvPr/>
          </p:nvSpPr>
          <p:spPr bwMode="auto">
            <a:xfrm>
              <a:off x="7155" y="9915"/>
              <a:ext cx="1875" cy="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chemeClr val="bg2"/>
                  </a:solidFill>
                  <a:latin typeface="Arial" panose="020B0604020202020204" pitchFamily="34" charset="0"/>
                </a:rPr>
                <a:t>Erro de Freqüência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chemeClr val="bg2"/>
                  </a:solidFill>
                  <a:latin typeface="Arial" panose="020B0604020202020204" pitchFamily="34" charset="0"/>
                </a:rPr>
                <a:t>(ou Potência)</a:t>
              </a:r>
              <a:endParaRPr kumimoji="1" lang="pt-BR" altLang="pt-B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45" name="Line 1056"/>
            <p:cNvSpPr>
              <a:spLocks noChangeShapeType="1"/>
            </p:cNvSpPr>
            <p:nvPr/>
          </p:nvSpPr>
          <p:spPr bwMode="auto">
            <a:xfrm flipV="1">
              <a:off x="5700" y="1047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46" name="Line 1057"/>
            <p:cNvSpPr>
              <a:spLocks noChangeShapeType="1"/>
            </p:cNvSpPr>
            <p:nvPr/>
          </p:nvSpPr>
          <p:spPr bwMode="auto">
            <a:xfrm>
              <a:off x="5700" y="10470"/>
              <a:ext cx="5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47" name="Line 1058"/>
            <p:cNvSpPr>
              <a:spLocks noChangeShapeType="1"/>
            </p:cNvSpPr>
            <p:nvPr/>
          </p:nvSpPr>
          <p:spPr bwMode="auto">
            <a:xfrm flipH="1">
              <a:off x="5385" y="10230"/>
              <a:ext cx="8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48" name="Line 1059"/>
            <p:cNvSpPr>
              <a:spLocks noChangeShapeType="1"/>
            </p:cNvSpPr>
            <p:nvPr/>
          </p:nvSpPr>
          <p:spPr bwMode="auto">
            <a:xfrm flipH="1">
              <a:off x="4350" y="10230"/>
              <a:ext cx="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49" name="Line 1060"/>
            <p:cNvSpPr>
              <a:spLocks noChangeShapeType="1"/>
            </p:cNvSpPr>
            <p:nvPr/>
          </p:nvSpPr>
          <p:spPr bwMode="auto">
            <a:xfrm flipV="1">
              <a:off x="7425" y="10365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50" name="Line 1061"/>
            <p:cNvSpPr>
              <a:spLocks noChangeShapeType="1"/>
            </p:cNvSpPr>
            <p:nvPr/>
          </p:nvSpPr>
          <p:spPr bwMode="auto">
            <a:xfrm flipH="1">
              <a:off x="6855" y="10365"/>
              <a:ext cx="5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51" name="Text Box 1062"/>
            <p:cNvSpPr txBox="1">
              <a:spLocks noChangeArrowheads="1"/>
            </p:cNvSpPr>
            <p:nvPr/>
          </p:nvSpPr>
          <p:spPr bwMode="auto">
            <a:xfrm>
              <a:off x="8280" y="10725"/>
              <a:ext cx="795" cy="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chemeClr val="bg2"/>
                  </a:solidFill>
                  <a:latin typeface="Arial" panose="020B0604020202020204" pitchFamily="34" charset="0"/>
                </a:rPr>
                <a:t>Energia Elétrica</a:t>
              </a:r>
              <a:r>
                <a:rPr kumimoji="1" lang="pt-BR" altLang="pt-BR" sz="1200">
                  <a:latin typeface="Arial" panose="020B0604020202020204" pitchFamily="34" charset="0"/>
                </a:rPr>
                <a:t> </a:t>
              </a:r>
              <a:endParaRPr kumimoji="1"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64552" name="Line 1063"/>
            <p:cNvSpPr>
              <a:spLocks noChangeShapeType="1"/>
            </p:cNvSpPr>
            <p:nvPr/>
          </p:nvSpPr>
          <p:spPr bwMode="auto">
            <a:xfrm flipH="1">
              <a:off x="2385" y="10170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53" name="Line 1064"/>
            <p:cNvSpPr>
              <a:spLocks noChangeShapeType="1"/>
            </p:cNvSpPr>
            <p:nvPr/>
          </p:nvSpPr>
          <p:spPr bwMode="auto">
            <a:xfrm>
              <a:off x="2385" y="10170"/>
              <a:ext cx="0" cy="8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54" name="Line 1065"/>
            <p:cNvSpPr>
              <a:spLocks noChangeShapeType="1"/>
            </p:cNvSpPr>
            <p:nvPr/>
          </p:nvSpPr>
          <p:spPr bwMode="auto">
            <a:xfrm>
              <a:off x="2280" y="11055"/>
              <a:ext cx="570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55" name="Text Box 1066"/>
            <p:cNvSpPr txBox="1">
              <a:spLocks noChangeArrowheads="1"/>
            </p:cNvSpPr>
            <p:nvPr/>
          </p:nvSpPr>
          <p:spPr bwMode="auto">
            <a:xfrm>
              <a:off x="4410" y="11340"/>
              <a:ext cx="585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r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chemeClr val="bg2"/>
                  </a:solidFill>
                  <a:latin typeface="Arial" panose="020B0604020202020204" pitchFamily="34" charset="0"/>
                </a:rPr>
                <a:t>Pmec</a:t>
              </a:r>
              <a:endParaRPr kumimoji="1"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64556" name="Freeform 1067"/>
            <p:cNvSpPr>
              <a:spLocks/>
            </p:cNvSpPr>
            <p:nvPr/>
          </p:nvSpPr>
          <p:spPr bwMode="auto">
            <a:xfrm>
              <a:off x="6225" y="11405"/>
              <a:ext cx="573" cy="190"/>
            </a:xfrm>
            <a:custGeom>
              <a:avLst/>
              <a:gdLst>
                <a:gd name="T0" fmla="*/ 0 w 573"/>
                <a:gd name="T1" fmla="*/ 175 h 190"/>
                <a:gd name="T2" fmla="*/ 15 w 573"/>
                <a:gd name="T3" fmla="*/ 70 h 190"/>
                <a:gd name="T4" fmla="*/ 90 w 573"/>
                <a:gd name="T5" fmla="*/ 25 h 190"/>
                <a:gd name="T6" fmla="*/ 165 w 573"/>
                <a:gd name="T7" fmla="*/ 85 h 190"/>
                <a:gd name="T8" fmla="*/ 180 w 573"/>
                <a:gd name="T9" fmla="*/ 175 h 190"/>
                <a:gd name="T10" fmla="*/ 210 w 573"/>
                <a:gd name="T11" fmla="*/ 70 h 190"/>
                <a:gd name="T12" fmla="*/ 285 w 573"/>
                <a:gd name="T13" fmla="*/ 10 h 190"/>
                <a:gd name="T14" fmla="*/ 375 w 573"/>
                <a:gd name="T15" fmla="*/ 100 h 190"/>
                <a:gd name="T16" fmla="*/ 390 w 573"/>
                <a:gd name="T17" fmla="*/ 190 h 190"/>
                <a:gd name="T18" fmla="*/ 390 w 573"/>
                <a:gd name="T19" fmla="*/ 100 h 190"/>
                <a:gd name="T20" fmla="*/ 450 w 573"/>
                <a:gd name="T21" fmla="*/ 10 h 190"/>
                <a:gd name="T22" fmla="*/ 555 w 573"/>
                <a:gd name="T23" fmla="*/ 40 h 190"/>
                <a:gd name="T24" fmla="*/ 555 w 573"/>
                <a:gd name="T25" fmla="*/ 130 h 1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3" h="190">
                  <a:moveTo>
                    <a:pt x="0" y="175"/>
                  </a:moveTo>
                  <a:cubicBezTo>
                    <a:pt x="0" y="135"/>
                    <a:pt x="0" y="95"/>
                    <a:pt x="15" y="70"/>
                  </a:cubicBezTo>
                  <a:cubicBezTo>
                    <a:pt x="30" y="45"/>
                    <a:pt x="65" y="23"/>
                    <a:pt x="90" y="25"/>
                  </a:cubicBezTo>
                  <a:cubicBezTo>
                    <a:pt x="115" y="27"/>
                    <a:pt x="150" y="60"/>
                    <a:pt x="165" y="85"/>
                  </a:cubicBezTo>
                  <a:cubicBezTo>
                    <a:pt x="180" y="110"/>
                    <a:pt x="173" y="177"/>
                    <a:pt x="180" y="175"/>
                  </a:cubicBezTo>
                  <a:cubicBezTo>
                    <a:pt x="187" y="173"/>
                    <a:pt x="193" y="97"/>
                    <a:pt x="210" y="70"/>
                  </a:cubicBezTo>
                  <a:cubicBezTo>
                    <a:pt x="227" y="43"/>
                    <a:pt x="258" y="5"/>
                    <a:pt x="285" y="10"/>
                  </a:cubicBezTo>
                  <a:cubicBezTo>
                    <a:pt x="312" y="15"/>
                    <a:pt x="357" y="70"/>
                    <a:pt x="375" y="100"/>
                  </a:cubicBezTo>
                  <a:cubicBezTo>
                    <a:pt x="393" y="130"/>
                    <a:pt x="392" y="190"/>
                    <a:pt x="390" y="190"/>
                  </a:cubicBezTo>
                  <a:cubicBezTo>
                    <a:pt x="388" y="190"/>
                    <a:pt x="380" y="130"/>
                    <a:pt x="390" y="100"/>
                  </a:cubicBezTo>
                  <a:cubicBezTo>
                    <a:pt x="400" y="70"/>
                    <a:pt x="423" y="20"/>
                    <a:pt x="450" y="10"/>
                  </a:cubicBezTo>
                  <a:cubicBezTo>
                    <a:pt x="477" y="0"/>
                    <a:pt x="537" y="20"/>
                    <a:pt x="555" y="40"/>
                  </a:cubicBezTo>
                  <a:cubicBezTo>
                    <a:pt x="573" y="60"/>
                    <a:pt x="553" y="107"/>
                    <a:pt x="555" y="13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57" name="Line 1068"/>
            <p:cNvSpPr>
              <a:spLocks noChangeShapeType="1"/>
            </p:cNvSpPr>
            <p:nvPr/>
          </p:nvSpPr>
          <p:spPr bwMode="auto">
            <a:xfrm>
              <a:off x="6780" y="11505"/>
              <a:ext cx="0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58" name="Text Box 1069"/>
            <p:cNvSpPr txBox="1">
              <a:spLocks noChangeArrowheads="1"/>
            </p:cNvSpPr>
            <p:nvPr/>
          </p:nvSpPr>
          <p:spPr bwMode="auto">
            <a:xfrm>
              <a:off x="5277" y="11250"/>
              <a:ext cx="765" cy="5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pt-BR" altLang="pt-BR" sz="1200">
                  <a:solidFill>
                    <a:schemeClr val="bg2"/>
                  </a:solidFill>
                  <a:latin typeface="Arial" panose="020B0604020202020204" pitchFamily="34" charset="0"/>
                </a:rPr>
                <a:t>Rotor do Gerador</a:t>
              </a:r>
              <a:endParaRPr kumimoji="1" lang="pt-BR" altLang="pt-BR" sz="1800">
                <a:latin typeface="Arial" panose="020B0604020202020204" pitchFamily="34" charset="0"/>
              </a:endParaRPr>
            </a:p>
          </p:txBody>
        </p:sp>
      </p:grpSp>
      <p:sp>
        <p:nvSpPr>
          <p:cNvPr id="64521" name="CaixaDeTexto 1"/>
          <p:cNvSpPr txBox="1">
            <a:spLocks noChangeArrowheads="1"/>
          </p:cNvSpPr>
          <p:nvPr/>
        </p:nvSpPr>
        <p:spPr bwMode="auto">
          <a:xfrm>
            <a:off x="3359150" y="2424114"/>
            <a:ext cx="1512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pt-BR" altLang="pt-BR" sz="1400">
                <a:solidFill>
                  <a:schemeClr val="bg2"/>
                </a:solidFill>
              </a:rPr>
              <a:t>(Distribuidor)</a:t>
            </a:r>
          </a:p>
        </p:txBody>
      </p:sp>
    </p:spTree>
    <p:extLst>
      <p:ext uri="{BB962C8B-B14F-4D97-AF65-F5344CB8AC3E}">
        <p14:creationId xmlns:p14="http://schemas.microsoft.com/office/powerpoint/2010/main" val="1228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209801" y="685800"/>
          <a:ext cx="7515225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6496957" imgH="4563112" progId="Paint.Picture">
                  <p:embed/>
                </p:oleObj>
              </mc:Choice>
              <mc:Fallback>
                <p:oleObj name="Bitmap Image" r:id="rId3" imgW="6496957" imgH="45631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685800"/>
                        <a:ext cx="7515225" cy="527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3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2133601" y="1050926"/>
          <a:ext cx="7954963" cy="580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m de Bitmap" r:id="rId3" imgW="7954485" imgH="5800000" progId="Paint.Picture">
                  <p:embed/>
                </p:oleObj>
              </mc:Choice>
              <mc:Fallback>
                <p:oleObj name="Imagem de Bitmap" r:id="rId3" imgW="7954485" imgH="58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1050926"/>
                        <a:ext cx="7954963" cy="580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905000" y="339725"/>
          <a:ext cx="8305800" cy="622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Slide" r:id="rId5" imgW="4572000" imgH="3429000" progId="PowerPoint.Slide.8">
                  <p:embed/>
                </p:oleObj>
              </mc:Choice>
              <mc:Fallback>
                <p:oleObj name="Slide" r:id="rId5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39725"/>
                        <a:ext cx="8305800" cy="622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74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1620</Words>
  <Application>Microsoft Office PowerPoint</Application>
  <PresentationFormat>Widescreen</PresentationFormat>
  <Paragraphs>184</Paragraphs>
  <Slides>53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53</vt:i4>
      </vt:variant>
    </vt:vector>
  </HeadingPairs>
  <TitlesOfParts>
    <vt:vector size="65" baseType="lpstr">
      <vt:lpstr>Arial</vt:lpstr>
      <vt:lpstr>Arial Black</vt:lpstr>
      <vt:lpstr>Calibri</vt:lpstr>
      <vt:lpstr>Calibri Light</vt:lpstr>
      <vt:lpstr>Monotype Sorts</vt:lpstr>
      <vt:lpstr>Times New Roman</vt:lpstr>
      <vt:lpstr>Wingdings</vt:lpstr>
      <vt:lpstr>Tema do Office</vt:lpstr>
      <vt:lpstr>Imagem do Paintbrush</vt:lpstr>
      <vt:lpstr>Bitmap Image</vt:lpstr>
      <vt:lpstr>Slide do Microsoft PowerPoint</vt:lpstr>
      <vt:lpstr>Figura do Microsoft Word</vt:lpstr>
      <vt:lpstr>2. USINAS HIDROELÉTRICAS</vt:lpstr>
      <vt:lpstr>Apresentação do PowerPoint</vt:lpstr>
      <vt:lpstr>Apresentação do PowerPoint</vt:lpstr>
      <vt:lpstr>Moinho</vt:lpstr>
      <vt:lpstr>Hidrelétricas</vt:lpstr>
      <vt:lpstr>Como é gerada essa energia ?</vt:lpstr>
      <vt:lpstr>Diagrama Geral de uma Hidrelétrica </vt:lpstr>
      <vt:lpstr>Apresentação do PowerPoint</vt:lpstr>
      <vt:lpstr>Apresentação do PowerPoint</vt:lpstr>
      <vt:lpstr>Apresentação do PowerPoint</vt:lpstr>
      <vt:lpstr>Apresentação do PowerPoint</vt:lpstr>
      <vt:lpstr>Partes de uma hidrelétrica</vt:lpstr>
      <vt:lpstr>Turbina</vt:lpstr>
      <vt:lpstr>Turbina</vt:lpstr>
      <vt:lpstr>Apresentação do PowerPoint</vt:lpstr>
      <vt:lpstr>partes de uma hidrelétrica</vt:lpstr>
      <vt:lpstr>Funcionamento</vt:lpstr>
      <vt:lpstr>Funcionamento</vt:lpstr>
      <vt:lpstr>Apresentação do PowerPoint</vt:lpstr>
      <vt:lpstr>Tipos de Centrais Hidrelétricas</vt:lpstr>
      <vt:lpstr>Central a Fio d’água</vt:lpstr>
      <vt:lpstr>Central de Acumulação</vt:lpstr>
      <vt:lpstr>Central Reversível</vt:lpstr>
      <vt:lpstr>Tipos de Centrais Hidrelétricas</vt:lpstr>
      <vt:lpstr>Tipos de Centrais Hidrelétricas</vt:lpstr>
      <vt:lpstr>Tipos de Centrais Hidrelétricas</vt:lpstr>
      <vt:lpstr>Central em desvio</vt:lpstr>
      <vt:lpstr>Apresentação do PowerPoint</vt:lpstr>
      <vt:lpstr>Desvantagens da energia hidrelétrica</vt:lpstr>
      <vt:lpstr>Vantagens da energia hidrelétrica</vt:lpstr>
      <vt:lpstr>Apresentação do PowerPoint</vt:lpstr>
      <vt:lpstr>Apresentação do PowerPoint</vt:lpstr>
      <vt:lpstr>Apresentação do PowerPoint</vt:lpstr>
      <vt:lpstr>Bacia do Paraná</vt:lpstr>
      <vt:lpstr>Potencial</vt:lpstr>
      <vt:lpstr>Potencial</vt:lpstr>
      <vt:lpstr>Itaipú</vt:lpstr>
      <vt:lpstr>Itaipu</vt:lpstr>
      <vt:lpstr>Bacia Amazônica</vt:lpstr>
      <vt:lpstr>Belo Monte – Xingu - Pará</vt:lpstr>
      <vt:lpstr>Tucuruí rio Tocantins - Pará</vt:lpstr>
      <vt:lpstr>Bacia do Tocantins</vt:lpstr>
      <vt:lpstr>Bacia do São Francisco</vt:lpstr>
      <vt:lpstr>Paulo Afonso</vt:lpstr>
      <vt:lpstr>Apresentação do PowerPoint</vt:lpstr>
      <vt:lpstr>Jirau - Rondonia</vt:lpstr>
      <vt:lpstr>Itaipu, a maior hidrelétrica do mundo</vt:lpstr>
      <vt:lpstr>Apresentação do PowerPoint</vt:lpstr>
      <vt:lpstr>Comparações com usina de Itaipu</vt:lpstr>
      <vt:lpstr>Curiosidades sobre a usina de Itaipu</vt:lpstr>
      <vt:lpstr>Curiosidades sobre a usina de Itaipu</vt:lpstr>
      <vt:lpstr>Usina de três Gargantas na China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USINAS HIDROELÉTRICAS</dc:title>
  <dc:creator>Jean Carlos da Silva Galdino</dc:creator>
  <cp:lastModifiedBy>Jean Carlos da Silva Galdino</cp:lastModifiedBy>
  <cp:revision>1</cp:revision>
  <dcterms:created xsi:type="dcterms:W3CDTF">2014-11-14T11:20:25Z</dcterms:created>
  <dcterms:modified xsi:type="dcterms:W3CDTF">2014-11-14T11:20:36Z</dcterms:modified>
</cp:coreProperties>
</file>