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12322-F800-41C2-9689-7842456EAE5A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50761-13EF-48AB-842B-A696A305B4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07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65E3B7AF-8BDC-4C5E-9D20-9A761BAE93F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2902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902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777273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B4A71421-4C5F-4595-985E-479A54FCACE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26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745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746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11174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5A93A3E-9A23-42BB-9BD9-377239ABB06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950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950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883030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D9C656F-7162-4CA0-89F5-1E6087CAC7F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5155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155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6731060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EDD5776B-07AE-46F4-BC31-D99413BD80BA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5360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70242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FC5D820-4CBA-4D8E-85F9-59AE63A72AF1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107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107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295198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6C5F175-4BF1-441F-948F-6E12CBFC2D7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312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2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024006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AE4A3171-D8B9-419E-A3E0-F17528FDDD7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20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517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517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574848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F8A18EA5-F503-4EFA-B157-5500B9250CE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721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722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7522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0BA354ED-4670-4A67-A135-051AEEFDFE2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926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926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839481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431BC551-7180-41CB-BB33-33C2F0DAF736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131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131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071922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6DBADEC9-0813-47F6-BA98-40939746AB4F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336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6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257654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C1206501-7E2C-4A00-AFC0-5E13AB7AB91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541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541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87073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06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54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331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A4C23-5230-4DF8-9179-C576C08F5C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44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26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45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13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39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54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42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42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2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8B51-30DF-4A9D-8394-673A2B53A825}" type="datetimeFigureOut">
              <a:rPr lang="pt-BR" smtClean="0"/>
              <a:t>14/11/2014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18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188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08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Se um buraco geotérmico ou uma fissura natural conectando o campo com a superfície e cheio de água é idealizado na forma de um longo tubo com paredes isolantes, aquecido por água fervente no fundo, é possível ver porque campos hipertérmcos algumas vezes fluem espontaneamente com a emissão de vapores.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92316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18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Se na parte mais baixa do tubo a água está fervendo, um pouco de vapor irá subir e encontrar um nível de coluna d’água mais fria. </a:t>
            </a:r>
          </a:p>
          <a:p>
            <a:pPr algn="just"/>
            <a:r>
              <a:rPr lang="pt-BR" altLang="pt-BR" smtClean="0"/>
              <a:t>Por condensação o calor latente produzido irá aumentar a temperatura da água nesse nível , mas por causa da pressão hidrostática da água nesse nível ser um pouco menor , a água irá ferver a uma temperatura menor. </a:t>
            </a:r>
          </a:p>
        </p:txBody>
      </p:sp>
    </p:spTree>
    <p:extLst>
      <p:ext uri="{BB962C8B-B14F-4D97-AF65-F5344CB8AC3E}">
        <p14:creationId xmlns:p14="http://schemas.microsoft.com/office/powerpoint/2010/main" val="28166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28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Em principio esse processo ocorreria progressivamente . </a:t>
            </a:r>
          </a:p>
          <a:p>
            <a:pPr algn="just"/>
            <a:r>
              <a:rPr lang="pt-BR" altLang="pt-BR" smtClean="0"/>
              <a:t>Se o vapor no topo da coluna de liquido pode ser somente ejetada através de uma superfície estreita, o vapor deve expelir para a atmosfera com alguma força.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4192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39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Campos geotérmicos secos fluiriam geralmente sem estímulos por causa da pressão do vapor adicionada com a pressão da água. Isso tem sido observado tanto nos geysers da Califórnia quanto em Lardarello que o vapor emitido é superaquecido ( de 10 °C nos geysers e muito mais de 70 °C em Lardarello).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604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49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A taxa de extração de um campo geotérmico influencia na sua vida útil .</a:t>
            </a:r>
          </a:p>
          <a:p>
            <a:pPr algn="just"/>
            <a:r>
              <a:rPr lang="pt-BR" altLang="pt-BR" smtClean="0"/>
              <a:t>Os campos geralmente explorados cautelosamente no inicio.</a:t>
            </a:r>
          </a:p>
          <a:p>
            <a:pPr algn="just"/>
            <a:r>
              <a:rPr lang="pt-BR" altLang="pt-BR" smtClean="0"/>
              <a:t>Método que assegura o não esgotamento rápido é a re-injeção de água no aquífero.</a:t>
            </a:r>
          </a:p>
          <a:p>
            <a:pPr algn="just"/>
            <a:r>
              <a:rPr lang="pt-BR" altLang="pt-BR" smtClean="0"/>
              <a:t> Método caro e pode levar a uma diminuição da temperatura dentro do aquífero . </a:t>
            </a:r>
          </a:p>
        </p:txBody>
      </p:sp>
    </p:spTree>
    <p:extLst>
      <p:ext uri="{BB962C8B-B14F-4D97-AF65-F5344CB8AC3E}">
        <p14:creationId xmlns:p14="http://schemas.microsoft.com/office/powerpoint/2010/main" val="43463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595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Ainda há duvidas técnicas a respeito da possibilidade de re-injeção , particularmente em aquíferos pressurizados. </a:t>
            </a:r>
          </a:p>
          <a:p>
            <a:pPr algn="just"/>
            <a:r>
              <a:rPr lang="pt-BR" altLang="pt-BR" smtClean="0"/>
              <a:t>Os problemas dependem muito das condições locais mas está crescendo a evidencia de que a re-injeção pode ser realizada pelos efeitos da gravidade. </a:t>
            </a:r>
          </a:p>
        </p:txBody>
      </p:sp>
    </p:spTree>
    <p:extLst>
      <p:ext uri="{BB962C8B-B14F-4D97-AF65-F5344CB8AC3E}">
        <p14:creationId xmlns:p14="http://schemas.microsoft.com/office/powerpoint/2010/main" val="386515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Usina Geotérmica</a:t>
            </a:r>
          </a:p>
        </p:txBody>
      </p:sp>
      <p:sp>
        <p:nvSpPr>
          <p:cNvPr id="1269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269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2135189"/>
            <a:ext cx="7489825" cy="380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6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981201" y="1604964"/>
            <a:ext cx="8228013" cy="3976687"/>
          </a:xfrm>
        </p:spPr>
        <p:txBody>
          <a:bodyPr anchor="ctr"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geotérmica se caracteriza pelo calor proveniente da Terra, é a energia calorífera gerada a menos de 64 quilômetros da superfície terrestre, em uma camada de rochas, chamada magma, que chega a atingir até 6.000°C. Geo significa terra e térmica corresponde a calor, portanto, geotérmica é a energia calorífica oriunda da terra.</a:t>
            </a:r>
          </a:p>
        </p:txBody>
      </p:sp>
    </p:spTree>
    <p:extLst>
      <p:ext uri="{BB962C8B-B14F-4D97-AF65-F5344CB8AC3E}">
        <p14:creationId xmlns:p14="http://schemas.microsoft.com/office/powerpoint/2010/main" val="10860619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magma resulta das tremendas pressões abaixo da superfície e do calor gerado pela decomposição de substâncias radioativas, como o urânio e o tório. </a:t>
            </a:r>
          </a:p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Encontrando fissuras na crosta terrestre, o magma explode em erupções vulcânicas, ou os gases liberados com o seu resfriamento aquecem águas subterrâneas que afloram na forma de gêiseres ou minas de água quente.</a:t>
            </a:r>
          </a:p>
        </p:txBody>
      </p:sp>
    </p:spTree>
    <p:extLst>
      <p:ext uri="{BB962C8B-B14F-4D97-AF65-F5344CB8AC3E}">
        <p14:creationId xmlns:p14="http://schemas.microsoft.com/office/powerpoint/2010/main" val="226717671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elétrica pode ser obtida através da perfuração do solo em locais onde há grande quantidade de vapor e água quente, estes devem ser drenados até a superfície terrestre por meio de tubulações específicas. Em seguida o vapor é transportado a uma central elétrica geotérmica, que irá girar as lâminas de uma turbina</a:t>
            </a:r>
          </a:p>
        </p:txBody>
      </p:sp>
    </p:spTree>
    <p:extLst>
      <p:ext uri="{BB962C8B-B14F-4D97-AF65-F5344CB8AC3E}">
        <p14:creationId xmlns:p14="http://schemas.microsoft.com/office/powerpoint/2010/main" val="134132670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ENERGIA GEOTÉRMICA</a:t>
            </a:r>
          </a:p>
        </p:txBody>
      </p:sp>
      <p:sp>
        <p:nvSpPr>
          <p:cNvPr id="1126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  <a:p>
            <a:r>
              <a:rPr lang="pt-BR" altLang="pt-BR" smtClean="0"/>
              <a:t>Extração de fluido</a:t>
            </a:r>
          </a:p>
          <a:p>
            <a:r>
              <a:rPr lang="pt-BR" altLang="pt-BR" smtClean="0"/>
              <a:t>Sistemas de vapor</a:t>
            </a:r>
          </a:p>
          <a:p>
            <a:r>
              <a:rPr lang="pt-BR" altLang="pt-BR" smtClean="0"/>
              <a:t>Usina geotérmica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7114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Por fim, a energia obtida através da movimentação das lâminas (energia mecânica) é transformada em energia elétrica através do gerador. É possível encontrar a 100 metros da superfície da terra um calor útil, basta pensarmos nas zonas onde existem nascentes de águas quentes completamente espontâneas.</a:t>
            </a:r>
          </a:p>
        </p:txBody>
      </p:sp>
    </p:spTree>
    <p:extLst>
      <p:ext uri="{BB962C8B-B14F-4D97-AF65-F5344CB8AC3E}">
        <p14:creationId xmlns:p14="http://schemas.microsoft.com/office/powerpoint/2010/main" val="369459418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Terra é formada por grandes placas, que nos mantém isolados do seu interior, no qual encontramos o magma, que consiste basicamente em rochas derretidas. Com o aumento da profundidade a temperatura dessas rochas aumenta cada vez mais, no entanto, há zonas de intrusões magmáticas, onde a temperatura é muito maior. Essas são as zonas onde há elevado potencial geotérmico.</a:t>
            </a:r>
          </a:p>
        </p:txBody>
      </p:sp>
    </p:spTree>
    <p:extLst>
      <p:ext uri="{BB962C8B-B14F-4D97-AF65-F5344CB8AC3E}">
        <p14:creationId xmlns:p14="http://schemas.microsoft.com/office/powerpoint/2010/main" val="424166270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Os aspectos positivos</a:t>
            </a:r>
            <a:r>
              <a:rPr lang="pt-BR" altLang="pt-BR" b="1" smtClean="0"/>
              <a:t> </a:t>
            </a: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emissão de gases poluentes (CO2 e SO2) é praticamente nula, não intensificando o efeito de estufa, diferentemente dos combustíveis de origem fóssil, a área necessária para a instalação da usina é pequena podendo abastecer comunidades isoladas.</a:t>
            </a:r>
          </a:p>
        </p:txBody>
      </p:sp>
    </p:spTree>
    <p:extLst>
      <p:ext uri="{BB962C8B-B14F-4D97-AF65-F5344CB8AC3E}">
        <p14:creationId xmlns:p14="http://schemas.microsoft.com/office/powerpoint/2010/main" val="39713178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Os aspectos negativos</a:t>
            </a: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É uma energia muito cara e pouco rentável, pois necessita de altos investimentos estruturais e sua eficiência é baixa, pode ocasionar o esgotamento do campo geotérmico e o calor perdido aumenta a temperatura do ambiente, além de emitir ácido sulfídrico (H2S), extremamente corrosivo e nocivo à saúde.</a:t>
            </a:r>
          </a:p>
        </p:txBody>
      </p:sp>
    </p:spTree>
    <p:extLst>
      <p:ext uri="{BB962C8B-B14F-4D97-AF65-F5344CB8AC3E}">
        <p14:creationId xmlns:p14="http://schemas.microsoft.com/office/powerpoint/2010/main" val="3160081547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A geração de energia geotérmica</a:t>
            </a: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Este tipo de energia deve ser aproveitado através de medidas cuidadosas com relação ao meio ambiente, pois pode provocar instabilidade geológica caso seja feita de forma inadequada.</a:t>
            </a:r>
          </a:p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Vale lembra que a energia geotérmica é considerada uma fonte renovável e limpa, pois gera baixos índices de poluição no meio ambiente.Ela também pode ser obtida através das rochas secas quentes, rochas úmidas quentes e vapor quente.</a:t>
            </a:r>
          </a:p>
        </p:txBody>
      </p:sp>
    </p:spTree>
    <p:extLst>
      <p:ext uri="{BB962C8B-B14F-4D97-AF65-F5344CB8AC3E}">
        <p14:creationId xmlns:p14="http://schemas.microsoft.com/office/powerpoint/2010/main" val="108919253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Central Geotérmica</a:t>
            </a: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14438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1" y="1604964"/>
            <a:ext cx="6697663" cy="506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00551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304800" indent="0" algn="just">
              <a:buSzPct val="45000"/>
              <a:buNone/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Aproveita-se a existência de reservatórios de água subterrânea a elevadas temperaturas (podem atingir os 370ºC), em virtude do contato com as rochas quentes no interior da Terra. São abertos buracos fundos no solo até se chegar a estes reservatórios de água e vapor, e são instalados tubos e canos apropriados de forma a conduzir o vapor até à central geotérmica. </a:t>
            </a:r>
          </a:p>
        </p:txBody>
      </p:sp>
    </p:spTree>
    <p:extLst>
      <p:ext uri="{BB962C8B-B14F-4D97-AF65-F5344CB8AC3E}">
        <p14:creationId xmlns:p14="http://schemas.microsoft.com/office/powerpoint/2010/main" val="200601373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Aí, e à semelhança do que se passa noutras centrais de produção energética, o vapor é conduzido em pressão até às turbinas, fazendo girar as suas pás.</a:t>
            </a:r>
          </a:p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mecânica da turbina é transformada em energia elétrica através do gerador, que é conduzida para o transformador de forma a aumentar a tensão elétrica, e é distribuída por linhas de alta tensão. </a:t>
            </a:r>
          </a:p>
        </p:txBody>
      </p:sp>
    </p:spTree>
    <p:extLst>
      <p:ext uri="{BB962C8B-B14F-4D97-AF65-F5344CB8AC3E}">
        <p14:creationId xmlns:p14="http://schemas.microsoft.com/office/powerpoint/2010/main" val="213768384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390525" indent="-85725" algn="just">
              <a:buSzPct val="45000"/>
              <a:buNone/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Após passar pela turbina, o vapor é conduzido para um tanque onde se condensa (transforma-se novamente em água) devido ao processo de arrefecimento. A água é canalizada de novo para o reservatório subterrâneo, onde será novamente aquecida pelas rochas quentes com que entra em contacto e, passado algum tempo, será de novo conduzida por tubos até à central</a:t>
            </a:r>
          </a:p>
        </p:txBody>
      </p:sp>
    </p:spTree>
    <p:extLst>
      <p:ext uri="{BB962C8B-B14F-4D97-AF65-F5344CB8AC3E}">
        <p14:creationId xmlns:p14="http://schemas.microsoft.com/office/powerpoint/2010/main" val="2349242697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35202" rIns="91440" bIns="45720" rtlCol="0" anchor="ctr">
            <a:normAutofit/>
          </a:bodyPr>
          <a:lstStyle/>
          <a:p>
            <a:pPr eaLnBrk="1"/>
            <a:endParaRPr lang="pt-BR" altLang="pt-BR" smtClean="0"/>
          </a:p>
        </p:txBody>
      </p:sp>
      <p:sp>
        <p:nvSpPr>
          <p:cNvPr id="152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1525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51960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3667" name="Espaço Reservado para Conteúdo 2"/>
          <p:cNvSpPr>
            <a:spLocks noGrp="1"/>
          </p:cNvSpPr>
          <p:nvPr>
            <p:ph idx="1"/>
          </p:nvPr>
        </p:nvSpPr>
        <p:spPr>
          <a:xfrm>
            <a:off x="2209800" y="1774825"/>
            <a:ext cx="7772400" cy="4114800"/>
          </a:xfrm>
        </p:spPr>
        <p:txBody>
          <a:bodyPr/>
          <a:lstStyle/>
          <a:p>
            <a:pPr algn="just"/>
            <a:r>
              <a:rPr lang="pt-BR" altLang="pt-BR" smtClean="0"/>
              <a:t>Um aquífero é toda formação geológica subterrânea capaz de armazenar água e que possua permeabilidade suficiente para permitir que esta se movimente. </a:t>
            </a:r>
          </a:p>
          <a:p>
            <a:pPr algn="just"/>
            <a:r>
              <a:rPr lang="pt-BR" altLang="pt-BR" smtClean="0"/>
              <a:t>São reservatórios subterrâneos de água formados por rochas com características porosas e permeáveis que retém a água das chuvas, que se infiltra pelo solo, e a transmitem, para que, abasteça rios e poços artesianos.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9620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46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São através dos aquíferos que os cursos de águas superficiais (rios, lagos, nascentes, fontes, pântanos e afins) são mantidos estáveis e o excesso de água é evitado através da absorção da água da chuva. Como podem ser utilizadas como fonte de água para consumo, exigem cuidados para sua preservação afim de evitar a sua contaminação.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9812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57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15716" name="Picture 2" descr="aquif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982788"/>
            <a:ext cx="5556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932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</a:t>
            </a:r>
          </a:p>
        </p:txBody>
      </p:sp>
      <p:sp>
        <p:nvSpPr>
          <p:cNvPr id="1167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16740" name="Picture 2" descr="http://www.pensamentoverde.com.br/wp-content/uploads/2014/01/img3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2139950"/>
            <a:ext cx="506095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77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Temperaturas encontradas no Aquífero Guarani, 35°C a 70°C,</a:t>
            </a:r>
          </a:p>
          <a:p>
            <a:pPr algn="just"/>
            <a:r>
              <a:rPr lang="pt-BR" altLang="pt-BR" smtClean="0"/>
              <a:t>O Sistema Aquífero Guarani (SAG), localizado entre 12º e 35º de latitude Sul e 47º e 65º de longitude Oeste,</a:t>
            </a:r>
          </a:p>
          <a:p>
            <a:pPr algn="just"/>
            <a:r>
              <a:rPr lang="pt-BR" altLang="pt-BR" smtClean="0"/>
              <a:t>O maior manancial de água doce subterrânea do mundo, estendendo-se por Argentina, Brasil, Paraguai e Uruguai. </a:t>
            </a:r>
          </a:p>
        </p:txBody>
      </p:sp>
    </p:spTree>
    <p:extLst>
      <p:ext uri="{BB962C8B-B14F-4D97-AF65-F5344CB8AC3E}">
        <p14:creationId xmlns:p14="http://schemas.microsoft.com/office/powerpoint/2010/main" val="175525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87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Projetos visam o aproveitamento do potencial geotérmico do aquífero.</a:t>
            </a:r>
          </a:p>
        </p:txBody>
      </p:sp>
      <p:pic>
        <p:nvPicPr>
          <p:cNvPr id="118788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3068638"/>
            <a:ext cx="263842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2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1981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É interessante notar em que condições um aquífero irá fluir espontaneamente se conectado com a superfície natural ou artificialmente por meio de uma perfuração.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4317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1202</Words>
  <Application>Microsoft Office PowerPoint</Application>
  <PresentationFormat>Widescreen</PresentationFormat>
  <Paragraphs>78</Paragraphs>
  <Slides>29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6" baseType="lpstr">
      <vt:lpstr>Microsoft YaHei</vt:lpstr>
      <vt:lpstr>Arial</vt:lpstr>
      <vt:lpstr>Calibri</vt:lpstr>
      <vt:lpstr>Calibri Light</vt:lpstr>
      <vt:lpstr>Cambria</vt:lpstr>
      <vt:lpstr>Times New Roman</vt:lpstr>
      <vt:lpstr>Tema do Office</vt:lpstr>
      <vt:lpstr>Apresentação do PowerPoint</vt:lpstr>
      <vt:lpstr>ENERGIA GEOTÉRMICA</vt:lpstr>
      <vt:lpstr>Aquíferos</vt:lpstr>
      <vt:lpstr>Aquíferos</vt:lpstr>
      <vt:lpstr>Aquíferos</vt:lpstr>
      <vt:lpstr>Aquífero</vt:lpstr>
      <vt:lpstr>Aquíferos</vt:lpstr>
      <vt:lpstr>Aquíferos</vt:lpstr>
      <vt:lpstr>EXTRAÇÃO DE FLUÍDO</vt:lpstr>
      <vt:lpstr>EXTRAÇÃO DE FLUÍDO</vt:lpstr>
      <vt:lpstr>EXTRAÇÃO DE FLUÍDO</vt:lpstr>
      <vt:lpstr>EXTRAÇÃO DE FLUÍDO</vt:lpstr>
      <vt:lpstr>EXTRAÇÃO DE FLUÍDO</vt:lpstr>
      <vt:lpstr>EXTRAÇÃO DE FLUÍDO</vt:lpstr>
      <vt:lpstr>EXTRAÇÃO DE FLUÍDO</vt:lpstr>
      <vt:lpstr>Usina Geotérmica</vt:lpstr>
      <vt:lpstr>Energia Geotérmica</vt:lpstr>
      <vt:lpstr>Energia Geotérmica</vt:lpstr>
      <vt:lpstr>Energia Geotérmica</vt:lpstr>
      <vt:lpstr>Energia Geotérmica</vt:lpstr>
      <vt:lpstr>Energia Geotérmica</vt:lpstr>
      <vt:lpstr>Os aspectos positivos </vt:lpstr>
      <vt:lpstr>Os aspectos negativos</vt:lpstr>
      <vt:lpstr>A geração de energia geotérmica</vt:lpstr>
      <vt:lpstr>Central Geotérmica</vt:lpstr>
      <vt:lpstr>Funcionamento</vt:lpstr>
      <vt:lpstr>Funcionamento</vt:lpstr>
      <vt:lpstr>Funcionamento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 Carlos da Silva Galdino</dc:creator>
  <cp:lastModifiedBy>Jean Carlos da Silva Galdino</cp:lastModifiedBy>
  <cp:revision>1</cp:revision>
  <dcterms:created xsi:type="dcterms:W3CDTF">2014-11-14T11:22:17Z</dcterms:created>
  <dcterms:modified xsi:type="dcterms:W3CDTF">2014-11-14T11:22:25Z</dcterms:modified>
</cp:coreProperties>
</file>