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499B4A9A-B257-4F38-8222-4E50FC32162B}"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1359763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9B4A9A-B257-4F38-8222-4E50FC32162B}"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365930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9B4A9A-B257-4F38-8222-4E50FC32162B}"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88476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99B4A9A-B257-4F38-8222-4E50FC32162B}"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259893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499B4A9A-B257-4F38-8222-4E50FC32162B}" type="datetimeFigureOut">
              <a:rPr lang="pt-BR" smtClean="0"/>
              <a:t>14/11/2014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380740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499B4A9A-B257-4F38-8222-4E50FC32162B}" type="datetimeFigureOut">
              <a:rPr lang="pt-BR" smtClean="0"/>
              <a:t>14/11/2014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19348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499B4A9A-B257-4F38-8222-4E50FC32162B}" type="datetimeFigureOut">
              <a:rPr lang="pt-BR" smtClean="0"/>
              <a:t>14/11/2014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199425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499B4A9A-B257-4F38-8222-4E50FC32162B}" type="datetimeFigureOut">
              <a:rPr lang="pt-BR" smtClean="0"/>
              <a:t>14/11/2014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174559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499B4A9A-B257-4F38-8222-4E50FC32162B}" type="datetimeFigureOut">
              <a:rPr lang="pt-BR" smtClean="0"/>
              <a:t>14/11/2014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201114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99B4A9A-B257-4F38-8222-4E50FC32162B}" type="datetimeFigureOut">
              <a:rPr lang="pt-BR" smtClean="0"/>
              <a:t>14/11/2014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278604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499B4A9A-B257-4F38-8222-4E50FC32162B}" type="datetimeFigureOut">
              <a:rPr lang="pt-BR" smtClean="0"/>
              <a:t>14/11/2014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483DD10-F77A-4611-9554-0E2550A76D29}" type="slidenum">
              <a:rPr lang="pt-BR" smtClean="0"/>
              <a:t>‹nº›</a:t>
            </a:fld>
            <a:endParaRPr lang="pt-BR"/>
          </a:p>
        </p:txBody>
      </p:sp>
    </p:spTree>
    <p:extLst>
      <p:ext uri="{BB962C8B-B14F-4D97-AF65-F5344CB8AC3E}">
        <p14:creationId xmlns:p14="http://schemas.microsoft.com/office/powerpoint/2010/main" val="1254499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B4A9A-B257-4F38-8222-4E50FC32162B}" type="datetimeFigureOut">
              <a:rPr lang="pt-BR" smtClean="0"/>
              <a:t>14/11/2014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3DD10-F77A-4611-9554-0E2550A76D29}" type="slidenum">
              <a:rPr lang="pt-BR" smtClean="0"/>
              <a:t>‹nº›</a:t>
            </a:fld>
            <a:endParaRPr lang="pt-BR"/>
          </a:p>
        </p:txBody>
      </p:sp>
    </p:spTree>
    <p:extLst>
      <p:ext uri="{BB962C8B-B14F-4D97-AF65-F5344CB8AC3E}">
        <p14:creationId xmlns:p14="http://schemas.microsoft.com/office/powerpoint/2010/main" val="763693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ítulo 1"/>
          <p:cNvSpPr>
            <a:spLocks noGrp="1"/>
          </p:cNvSpPr>
          <p:nvPr>
            <p:ph type="ctrTitle"/>
          </p:nvPr>
        </p:nvSpPr>
        <p:spPr/>
        <p:txBody>
          <a:bodyPr/>
          <a:lstStyle/>
          <a:p>
            <a:r>
              <a:rPr lang="pt-BR" altLang="pt-BR" smtClean="0"/>
              <a:t>Energia Eólica</a:t>
            </a:r>
          </a:p>
        </p:txBody>
      </p:sp>
      <p:sp>
        <p:nvSpPr>
          <p:cNvPr id="209923" name="Subtítulo 2"/>
          <p:cNvSpPr>
            <a:spLocks noGrp="1"/>
          </p:cNvSpPr>
          <p:nvPr>
            <p:ph type="subTitle" idx="1"/>
          </p:nvPr>
        </p:nvSpPr>
        <p:spPr/>
        <p:txBody>
          <a:bodyPr/>
          <a:lstStyle/>
          <a:p>
            <a:endParaRPr lang="pt-BR" altLang="pt-BR" smtClean="0"/>
          </a:p>
        </p:txBody>
      </p:sp>
    </p:spTree>
    <p:extLst>
      <p:ext uri="{BB962C8B-B14F-4D97-AF65-F5344CB8AC3E}">
        <p14:creationId xmlns:p14="http://schemas.microsoft.com/office/powerpoint/2010/main" val="3525620904"/>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ítulo 1"/>
          <p:cNvSpPr>
            <a:spLocks noGrp="1"/>
          </p:cNvSpPr>
          <p:nvPr>
            <p:ph type="title"/>
          </p:nvPr>
        </p:nvSpPr>
        <p:spPr/>
        <p:txBody>
          <a:bodyPr/>
          <a:lstStyle/>
          <a:p>
            <a:r>
              <a:rPr lang="pt-BR" altLang="pt-BR" smtClean="0"/>
              <a:t>Parque eólico</a:t>
            </a:r>
          </a:p>
        </p:txBody>
      </p:sp>
      <p:sp>
        <p:nvSpPr>
          <p:cNvPr id="219139" name="Espaço Reservado para Conteúdo 2"/>
          <p:cNvSpPr>
            <a:spLocks noGrp="1"/>
          </p:cNvSpPr>
          <p:nvPr>
            <p:ph idx="1"/>
          </p:nvPr>
        </p:nvSpPr>
        <p:spPr/>
        <p:txBody>
          <a:bodyPr/>
          <a:lstStyle/>
          <a:p>
            <a:endParaRPr lang="pt-BR" altLang="pt-BR" smtClean="0"/>
          </a:p>
        </p:txBody>
      </p:sp>
      <p:pic>
        <p:nvPicPr>
          <p:cNvPr id="219140" name="Espaço Reservado para Conteúdo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27464" y="2640013"/>
            <a:ext cx="3743325"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06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ítulo 1"/>
          <p:cNvSpPr>
            <a:spLocks noGrp="1"/>
          </p:cNvSpPr>
          <p:nvPr>
            <p:ph type="title"/>
          </p:nvPr>
        </p:nvSpPr>
        <p:spPr/>
        <p:txBody>
          <a:bodyPr/>
          <a:lstStyle/>
          <a:p>
            <a:r>
              <a:rPr lang="pt-BR" altLang="pt-BR" smtClean="0"/>
              <a:t>Produção de energia eólica. </a:t>
            </a: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116" y="2477691"/>
            <a:ext cx="4851796" cy="2911078"/>
          </a:xfrm>
          <a:effectLst>
            <a:softEdge rad="112500"/>
          </a:effectLst>
        </p:spPr>
      </p:pic>
    </p:spTree>
    <p:extLst>
      <p:ext uri="{BB962C8B-B14F-4D97-AF65-F5344CB8AC3E}">
        <p14:creationId xmlns:p14="http://schemas.microsoft.com/office/powerpoint/2010/main" val="2939870289"/>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Título 1"/>
          <p:cNvSpPr>
            <a:spLocks noGrp="1"/>
          </p:cNvSpPr>
          <p:nvPr>
            <p:ph type="title"/>
          </p:nvPr>
        </p:nvSpPr>
        <p:spPr>
          <a:xfrm>
            <a:off x="1857376" y="1103313"/>
            <a:ext cx="6448425" cy="990600"/>
          </a:xfrm>
        </p:spPr>
        <p:txBody>
          <a:bodyPr/>
          <a:lstStyle/>
          <a:p>
            <a:r>
              <a:rPr lang="pt-BR" altLang="pt-BR" smtClean="0"/>
              <a:t>capacidade instalada</a:t>
            </a:r>
          </a:p>
        </p:txBody>
      </p:sp>
      <p:pic>
        <p:nvPicPr>
          <p:cNvPr id="5" name="Espaço Reservado para Imagem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6294" y="3583197"/>
            <a:ext cx="3490502" cy="2129206"/>
          </a:xfrm>
          <a:prstGeom prst="roundRect">
            <a:avLst>
              <a:gd name="adj" fmla="val 0"/>
            </a:avLst>
          </a:prstGeom>
        </p:spPr>
      </p:pic>
      <p:sp>
        <p:nvSpPr>
          <p:cNvPr id="4" name="Espaço Reservado para Texto 3"/>
          <p:cNvSpPr>
            <a:spLocks noGrp="1"/>
          </p:cNvSpPr>
          <p:nvPr>
            <p:ph type="body" sz="half" idx="4294967295"/>
          </p:nvPr>
        </p:nvSpPr>
        <p:spPr>
          <a:xfrm>
            <a:off x="1757364" y="2093913"/>
            <a:ext cx="6624637" cy="1878012"/>
          </a:xfrm>
        </p:spPr>
        <p:txBody>
          <a:bodyPr>
            <a:normAutofit fontScale="55000" lnSpcReduction="20000"/>
          </a:bodyPr>
          <a:lstStyle/>
          <a:p>
            <a:pPr algn="just">
              <a:defRPr/>
            </a:pPr>
            <a:r>
              <a:rPr lang="pt-BR" dirty="0"/>
              <a:t>Gráfico: “Total mundial </a:t>
            </a:r>
            <a:r>
              <a:rPr lang="pt-BR" dirty="0" smtClean="0"/>
              <a:t>de capacidade instalada”</a:t>
            </a:r>
            <a:endParaRPr lang="pt-BR" dirty="0"/>
          </a:p>
          <a:p>
            <a:pPr algn="just">
              <a:defRPr/>
            </a:pPr>
            <a:r>
              <a:rPr lang="pt-BR" dirty="0"/>
              <a:t>Usina eólica de Macau (RN) Usina eólica de Palmas (PR) Central Eólica Fortaleza (CE) Depende de ventos constantes com velocidade mínima de 8 m/s.</a:t>
            </a:r>
          </a:p>
          <a:p>
            <a:pPr algn="just">
              <a:defRPr/>
            </a:pPr>
            <a:r>
              <a:rPr lang="pt-BR" dirty="0"/>
              <a:t>Atualmente, apenas 1% da energia gerada no mundo provém da energia eólica.</a:t>
            </a:r>
          </a:p>
          <a:p>
            <a:pPr algn="just">
              <a:defRPr/>
            </a:pPr>
            <a:r>
              <a:rPr lang="pt-BR" dirty="0"/>
              <a:t>A geração de energia eólica no mundo aumentou cerca de 1000% nos últimos dez anos.</a:t>
            </a:r>
          </a:p>
          <a:p>
            <a:pPr>
              <a:defRPr/>
            </a:pPr>
            <a:endParaRPr lang="pt-BR" dirty="0"/>
          </a:p>
        </p:txBody>
      </p:sp>
    </p:spTree>
    <p:extLst>
      <p:ext uri="{BB962C8B-B14F-4D97-AF65-F5344CB8AC3E}">
        <p14:creationId xmlns:p14="http://schemas.microsoft.com/office/powerpoint/2010/main" val="34982952"/>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Espaço Reservado para Conteúdo 2"/>
          <p:cNvSpPr>
            <a:spLocks noGrp="1"/>
          </p:cNvSpPr>
          <p:nvPr>
            <p:ph idx="1"/>
          </p:nvPr>
        </p:nvSpPr>
        <p:spPr>
          <a:xfrm>
            <a:off x="2032000" y="1379539"/>
            <a:ext cx="6446838" cy="4008437"/>
          </a:xfrm>
        </p:spPr>
        <p:txBody>
          <a:bodyPr>
            <a:normAutofit fontScale="55000" lnSpcReduction="20000"/>
          </a:bodyPr>
          <a:lstStyle/>
          <a:p>
            <a:pPr>
              <a:lnSpc>
                <a:spcPts val="1875"/>
              </a:lnSpc>
              <a:spcBef>
                <a:spcPct val="0"/>
              </a:spcBef>
            </a:pPr>
            <a:r>
              <a:rPr lang="pt-BR" altLang="pt-BR" smtClean="0"/>
              <a:t>Um aero gerador consiste num gerador elétrico movido por uma hélice, que por  sua vez é movida pela força do vento. A hélice pode ser vista como um motor a vento, cuja a quantidade de eletricidade que pode ser gerada pelo vento depende de quatro fatores: </a:t>
            </a:r>
          </a:p>
          <a:p>
            <a:pPr>
              <a:lnSpc>
                <a:spcPct val="150000"/>
              </a:lnSpc>
              <a:spcBef>
                <a:spcPct val="0"/>
              </a:spcBef>
              <a:buFont typeface="Times New Roman" panose="02020603050405020304" pitchFamily="18" charset="0"/>
              <a:buAutoNum type="arabicPeriod"/>
            </a:pPr>
            <a:endParaRPr lang="pt-BR" altLang="pt-BR" smtClean="0"/>
          </a:p>
          <a:p>
            <a:pPr>
              <a:lnSpc>
                <a:spcPct val="150000"/>
              </a:lnSpc>
              <a:spcBef>
                <a:spcPct val="0"/>
              </a:spcBef>
              <a:buFont typeface="Times New Roman" panose="02020603050405020304" pitchFamily="18" charset="0"/>
              <a:buAutoNum type="arabicPeriod"/>
            </a:pPr>
            <a:r>
              <a:rPr lang="pt-BR" altLang="pt-BR" smtClean="0"/>
              <a:t> da quantidade de vento que passa pela hélice </a:t>
            </a:r>
          </a:p>
          <a:p>
            <a:pPr>
              <a:lnSpc>
                <a:spcPct val="150000"/>
              </a:lnSpc>
              <a:spcBef>
                <a:spcPct val="0"/>
              </a:spcBef>
              <a:buFont typeface="Times New Roman" panose="02020603050405020304" pitchFamily="18" charset="0"/>
              <a:buAutoNum type="arabicPeriod"/>
            </a:pPr>
            <a:endParaRPr lang="pt-BR" altLang="pt-BR" smtClean="0"/>
          </a:p>
          <a:p>
            <a:pPr>
              <a:lnSpc>
                <a:spcPct val="150000"/>
              </a:lnSpc>
              <a:spcBef>
                <a:spcPct val="0"/>
              </a:spcBef>
              <a:buFont typeface="Times New Roman" panose="02020603050405020304" pitchFamily="18" charset="0"/>
              <a:buAutoNum type="arabicPeriod"/>
            </a:pPr>
            <a:r>
              <a:rPr lang="pt-BR" altLang="pt-BR" smtClean="0"/>
              <a:t> do diâmetro da hélice </a:t>
            </a:r>
          </a:p>
          <a:p>
            <a:pPr>
              <a:lnSpc>
                <a:spcPct val="150000"/>
              </a:lnSpc>
              <a:spcBef>
                <a:spcPct val="0"/>
              </a:spcBef>
              <a:buFont typeface="Times New Roman" panose="02020603050405020304" pitchFamily="18" charset="0"/>
              <a:buAutoNum type="arabicPeriod"/>
            </a:pPr>
            <a:endParaRPr lang="pt-BR" altLang="pt-BR" smtClean="0"/>
          </a:p>
          <a:p>
            <a:pPr>
              <a:lnSpc>
                <a:spcPct val="150000"/>
              </a:lnSpc>
              <a:spcBef>
                <a:spcPct val="0"/>
              </a:spcBef>
              <a:buFont typeface="Times New Roman" panose="02020603050405020304" pitchFamily="18" charset="0"/>
              <a:buAutoNum type="arabicPeriod"/>
            </a:pPr>
            <a:r>
              <a:rPr lang="pt-BR" altLang="pt-BR" smtClean="0"/>
              <a:t> da dimensão do gerador </a:t>
            </a:r>
          </a:p>
          <a:p>
            <a:pPr>
              <a:lnSpc>
                <a:spcPct val="150000"/>
              </a:lnSpc>
              <a:spcBef>
                <a:spcPct val="0"/>
              </a:spcBef>
              <a:buFont typeface="Times New Roman" panose="02020603050405020304" pitchFamily="18" charset="0"/>
              <a:buAutoNum type="arabicPeriod"/>
            </a:pPr>
            <a:endParaRPr lang="pt-BR" altLang="pt-BR" smtClean="0"/>
          </a:p>
          <a:p>
            <a:pPr>
              <a:lnSpc>
                <a:spcPct val="150000"/>
              </a:lnSpc>
              <a:spcBef>
                <a:spcPct val="0"/>
              </a:spcBef>
              <a:buFont typeface="Times New Roman" panose="02020603050405020304" pitchFamily="18" charset="0"/>
              <a:buAutoNum type="arabicPeriod"/>
            </a:pPr>
            <a:r>
              <a:rPr lang="pt-BR" altLang="pt-BR" smtClean="0"/>
              <a:t> do rendimento de todo o sistema </a:t>
            </a:r>
          </a:p>
        </p:txBody>
      </p:sp>
    </p:spTree>
    <p:extLst>
      <p:ext uri="{BB962C8B-B14F-4D97-AF65-F5344CB8AC3E}">
        <p14:creationId xmlns:p14="http://schemas.microsoft.com/office/powerpoint/2010/main" val="3789853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ítulo 1"/>
          <p:cNvSpPr>
            <a:spLocks noGrp="1"/>
          </p:cNvSpPr>
          <p:nvPr>
            <p:ph type="title"/>
          </p:nvPr>
        </p:nvSpPr>
        <p:spPr/>
        <p:txBody>
          <a:bodyPr/>
          <a:lstStyle/>
          <a:p>
            <a:r>
              <a:rPr lang="pt-BR" altLang="pt-BR" smtClean="0"/>
              <a:t>Impactos ambientais:</a:t>
            </a:r>
          </a:p>
        </p:txBody>
      </p:sp>
      <p:sp>
        <p:nvSpPr>
          <p:cNvPr id="223235" name="Espaço Reservado para Conteúdo 2"/>
          <p:cNvSpPr>
            <a:spLocks noGrp="1"/>
          </p:cNvSpPr>
          <p:nvPr>
            <p:ph idx="1"/>
          </p:nvPr>
        </p:nvSpPr>
        <p:spPr/>
        <p:txBody>
          <a:bodyPr/>
          <a:lstStyle/>
          <a:p>
            <a:r>
              <a:rPr lang="pt-BR" altLang="pt-BR" smtClean="0"/>
              <a:t> Sim, causa, como eu causo, você causa, os animais causam, toda a humanidade e a modernidade causam.</a:t>
            </a:r>
          </a:p>
          <a:p>
            <a:endParaRPr lang="pt-BR" altLang="pt-BR" smtClean="0"/>
          </a:p>
        </p:txBody>
      </p:sp>
    </p:spTree>
    <p:extLst>
      <p:ext uri="{BB962C8B-B14F-4D97-AF65-F5344CB8AC3E}">
        <p14:creationId xmlns:p14="http://schemas.microsoft.com/office/powerpoint/2010/main" val="464677101"/>
      </p:ext>
    </p:extLst>
  </p:cSld>
  <p:clrMapOvr>
    <a:masterClrMapping/>
  </p:clrMapOvr>
  <p:transition spd="slow" advTm="5056">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Título 1"/>
          <p:cNvSpPr>
            <a:spLocks noGrp="1"/>
          </p:cNvSpPr>
          <p:nvPr>
            <p:ph type="title"/>
          </p:nvPr>
        </p:nvSpPr>
        <p:spPr/>
        <p:txBody>
          <a:bodyPr/>
          <a:lstStyle/>
          <a:p>
            <a:r>
              <a:rPr lang="pt-BR" altLang="pt-BR" smtClean="0"/>
              <a:t>IMPÁCTOS E PROBLEMAS</a:t>
            </a:r>
          </a:p>
        </p:txBody>
      </p:sp>
      <p:sp>
        <p:nvSpPr>
          <p:cNvPr id="3" name="Espaço Reservado para Conteúdo 2"/>
          <p:cNvSpPr>
            <a:spLocks noGrp="1"/>
          </p:cNvSpPr>
          <p:nvPr>
            <p:ph idx="1"/>
          </p:nvPr>
        </p:nvSpPr>
        <p:spPr>
          <a:xfrm>
            <a:off x="2032000" y="2017714"/>
            <a:ext cx="6446838" cy="3686175"/>
          </a:xfrm>
        </p:spPr>
        <p:txBody>
          <a:bodyPr>
            <a:normAutofit fontScale="70000" lnSpcReduction="20000"/>
          </a:bodyPr>
          <a:lstStyle/>
          <a:p>
            <a:pPr algn="just">
              <a:lnSpc>
                <a:spcPts val="1875"/>
              </a:lnSpc>
              <a:spcBef>
                <a:spcPts val="0"/>
              </a:spcBef>
              <a:defRPr/>
            </a:pPr>
            <a:r>
              <a:rPr lang="pt-BR" dirty="0" smtClean="0"/>
              <a:t>alteram paisagens com suas torres e hélices e podem ameaçar pássaros se forem instaladas em rotas de migração. Emitem um certo nível de ruído, que </a:t>
            </a:r>
          </a:p>
          <a:p>
            <a:pPr marL="0" indent="0" algn="just">
              <a:lnSpc>
                <a:spcPts val="1875"/>
              </a:lnSpc>
              <a:spcBef>
                <a:spcPts val="0"/>
              </a:spcBef>
              <a:buNone/>
              <a:defRPr/>
            </a:pPr>
            <a:r>
              <a:rPr lang="pt-BR" dirty="0" smtClean="0"/>
              <a:t>pode causar algum incômodo. Além disso, podem causar interferência na transmissão de televisão. </a:t>
            </a:r>
          </a:p>
          <a:p>
            <a:pPr algn="just">
              <a:lnSpc>
                <a:spcPts val="1875"/>
              </a:lnSpc>
              <a:spcBef>
                <a:spcPts val="0"/>
              </a:spcBef>
              <a:defRPr/>
            </a:pPr>
            <a:endParaRPr lang="pt-BR" dirty="0" smtClean="0"/>
          </a:p>
          <a:p>
            <a:pPr algn="just">
              <a:lnSpc>
                <a:spcPts val="1875"/>
              </a:lnSpc>
              <a:spcBef>
                <a:spcPts val="0"/>
              </a:spcBef>
              <a:defRPr/>
            </a:pPr>
            <a:r>
              <a:rPr lang="pt-BR" dirty="0" smtClean="0"/>
              <a:t>O </a:t>
            </a:r>
            <a:r>
              <a:rPr lang="pt-BR" dirty="0"/>
              <a:t>custo dos geradores eólicos é elevado, porém o vento é uma </a:t>
            </a:r>
            <a:r>
              <a:rPr lang="pt-BR" dirty="0" smtClean="0"/>
              <a:t>fonte inesgotável </a:t>
            </a:r>
            <a:r>
              <a:rPr lang="pt-BR" dirty="0"/>
              <a:t>de energia. E as plantas eólicas têm um retorno financeiro a </a:t>
            </a:r>
            <a:r>
              <a:rPr lang="pt-BR" dirty="0" smtClean="0"/>
              <a:t>um curto </a:t>
            </a:r>
            <a:r>
              <a:rPr lang="pt-BR" dirty="0"/>
              <a:t>prazo. </a:t>
            </a:r>
          </a:p>
          <a:p>
            <a:pPr algn="just">
              <a:lnSpc>
                <a:spcPts val="1875"/>
              </a:lnSpc>
              <a:spcBef>
                <a:spcPts val="0"/>
              </a:spcBef>
              <a:defRPr/>
            </a:pPr>
            <a:endParaRPr lang="pt-BR" dirty="0" smtClean="0"/>
          </a:p>
          <a:p>
            <a:pPr algn="just">
              <a:lnSpc>
                <a:spcPts val="1875"/>
              </a:lnSpc>
              <a:spcBef>
                <a:spcPts val="0"/>
              </a:spcBef>
              <a:defRPr/>
            </a:pPr>
            <a:r>
              <a:rPr lang="pt-BR" dirty="0" smtClean="0"/>
              <a:t>Outro </a:t>
            </a:r>
            <a:r>
              <a:rPr lang="pt-BR" dirty="0"/>
              <a:t>problema que pode se citado é que em regiões onde o vento não </a:t>
            </a:r>
            <a:r>
              <a:rPr lang="pt-BR" dirty="0" smtClean="0"/>
              <a:t>é constante</a:t>
            </a:r>
            <a:r>
              <a:rPr lang="pt-BR" dirty="0"/>
              <a:t>, ou a intensidade é muito fraca, obtêm-se pouca energia e </a:t>
            </a:r>
            <a:r>
              <a:rPr lang="pt-BR" dirty="0" smtClean="0"/>
              <a:t>quando ocorrem </a:t>
            </a:r>
            <a:r>
              <a:rPr lang="pt-BR" dirty="0"/>
              <a:t>chuvas muito fortes, há desperdício de energia. </a:t>
            </a:r>
            <a:endParaRPr lang="pt-BR" dirty="0" smtClean="0"/>
          </a:p>
          <a:p>
            <a:pPr marL="0" indent="0">
              <a:buNone/>
              <a:defRPr/>
            </a:pPr>
            <a:endParaRPr lang="pt-BR" dirty="0"/>
          </a:p>
        </p:txBody>
      </p:sp>
    </p:spTree>
    <p:extLst>
      <p:ext uri="{BB962C8B-B14F-4D97-AF65-F5344CB8AC3E}">
        <p14:creationId xmlns:p14="http://schemas.microsoft.com/office/powerpoint/2010/main" val="693665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ítulo 1"/>
          <p:cNvSpPr>
            <a:spLocks noGrp="1"/>
          </p:cNvSpPr>
          <p:nvPr>
            <p:ph type="title"/>
          </p:nvPr>
        </p:nvSpPr>
        <p:spPr/>
        <p:txBody>
          <a:bodyPr/>
          <a:lstStyle/>
          <a:p>
            <a:r>
              <a:rPr lang="pt-BR" altLang="pt-BR" smtClean="0"/>
              <a:t>Vantagens:</a:t>
            </a:r>
          </a:p>
        </p:txBody>
      </p:sp>
      <p:sp>
        <p:nvSpPr>
          <p:cNvPr id="225283" name="Espaço Reservado para Conteúdo 2"/>
          <p:cNvSpPr>
            <a:spLocks noGrp="1"/>
          </p:cNvSpPr>
          <p:nvPr>
            <p:ph idx="1"/>
          </p:nvPr>
        </p:nvSpPr>
        <p:spPr/>
        <p:txBody>
          <a:bodyPr/>
          <a:lstStyle/>
          <a:p>
            <a:pPr algn="just"/>
            <a:r>
              <a:rPr lang="pt-BR" altLang="pt-BR" smtClean="0"/>
              <a:t>Não causa emissões ao ambiente ou à água, e não produz nenhum tipo de lixo tóxico. Ainda mais, a energia eólica não faz uso de fontes naturais e não danifica ao meio ambiente em sua extração.</a:t>
            </a:r>
          </a:p>
          <a:p>
            <a:endParaRPr lang="pt-BR" altLang="pt-BR" smtClean="0"/>
          </a:p>
        </p:txBody>
      </p:sp>
    </p:spTree>
    <p:extLst>
      <p:ext uri="{BB962C8B-B14F-4D97-AF65-F5344CB8AC3E}">
        <p14:creationId xmlns:p14="http://schemas.microsoft.com/office/powerpoint/2010/main" val="3555207506"/>
      </p:ext>
    </p:extLst>
  </p:cSld>
  <p:clrMapOvr>
    <a:masterClrMapping/>
  </p:clrMapOvr>
  <p:transition spd="slow" advTm="4704">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ítulo 1"/>
          <p:cNvSpPr>
            <a:spLocks noGrp="1"/>
          </p:cNvSpPr>
          <p:nvPr>
            <p:ph type="title"/>
          </p:nvPr>
        </p:nvSpPr>
        <p:spPr/>
        <p:txBody>
          <a:bodyPr/>
          <a:lstStyle/>
          <a:p>
            <a:r>
              <a:rPr lang="pt-BR" altLang="pt-BR" smtClean="0"/>
              <a:t>Energias eólica - Comparação</a:t>
            </a:r>
          </a:p>
        </p:txBody>
      </p:sp>
      <p:sp>
        <p:nvSpPr>
          <p:cNvPr id="226307" name="Espaço Reservado para Conteúdo 2"/>
          <p:cNvSpPr>
            <a:spLocks noGrp="1"/>
          </p:cNvSpPr>
          <p:nvPr>
            <p:ph sz="half" idx="1"/>
          </p:nvPr>
        </p:nvSpPr>
        <p:spPr>
          <a:xfrm>
            <a:off x="2032000" y="2001839"/>
            <a:ext cx="3138488" cy="2911475"/>
          </a:xfrm>
        </p:spPr>
        <p:txBody>
          <a:bodyPr>
            <a:normAutofit fontScale="70000" lnSpcReduction="20000"/>
          </a:bodyPr>
          <a:lstStyle/>
          <a:p>
            <a:r>
              <a:rPr lang="pt-BR" altLang="pt-BR" smtClean="0"/>
              <a:t>prós:</a:t>
            </a:r>
          </a:p>
          <a:p>
            <a:r>
              <a:rPr lang="pt-BR" altLang="pt-BR" smtClean="0"/>
              <a:t>Alto potencial energético.</a:t>
            </a:r>
          </a:p>
          <a:p>
            <a:r>
              <a:rPr lang="pt-BR" altLang="pt-BR" smtClean="0"/>
              <a:t>Ser renovável.</a:t>
            </a:r>
          </a:p>
          <a:p>
            <a:r>
              <a:rPr lang="pt-BR" altLang="pt-BR" smtClean="0"/>
              <a:t>Ter grande chance de ser uma energia comercial.</a:t>
            </a:r>
          </a:p>
          <a:p>
            <a:r>
              <a:rPr lang="pt-BR" altLang="pt-BR" smtClean="0"/>
              <a:t>Possui grande vantagem por funcionar a noite</a:t>
            </a:r>
          </a:p>
        </p:txBody>
      </p:sp>
      <p:sp>
        <p:nvSpPr>
          <p:cNvPr id="226308" name="Espaço Reservado para Conteúdo 3"/>
          <p:cNvSpPr>
            <a:spLocks noGrp="1"/>
          </p:cNvSpPr>
          <p:nvPr>
            <p:ph sz="half" idx="2"/>
          </p:nvPr>
        </p:nvSpPr>
        <p:spPr>
          <a:xfrm>
            <a:off x="5256213" y="2001839"/>
            <a:ext cx="3136900" cy="2911475"/>
          </a:xfrm>
        </p:spPr>
        <p:txBody>
          <a:bodyPr>
            <a:normAutofit fontScale="70000" lnSpcReduction="20000"/>
          </a:bodyPr>
          <a:lstStyle/>
          <a:p>
            <a:r>
              <a:rPr lang="pt-BR" altLang="pt-BR" smtClean="0"/>
              <a:t>Contra:</a:t>
            </a:r>
          </a:p>
          <a:p>
            <a:r>
              <a:rPr lang="pt-BR" altLang="pt-BR" smtClean="0"/>
              <a:t>Custo alto.</a:t>
            </a:r>
          </a:p>
          <a:p>
            <a:r>
              <a:rPr lang="pt-BR" altLang="pt-BR" smtClean="0"/>
              <a:t>Baixa quantidade de energia por moinho.</a:t>
            </a:r>
          </a:p>
          <a:p>
            <a:r>
              <a:rPr lang="pt-BR" altLang="pt-BR" smtClean="0"/>
              <a:t>Mata pássaros que voem entre as pás dos moinhos.</a:t>
            </a:r>
          </a:p>
        </p:txBody>
      </p:sp>
      <p:pic>
        <p:nvPicPr>
          <p:cNvPr id="226309" name="Picture 2" descr="http://1.bp.blogspot.com/_XBFDm-sIcWE/SGFmWQZAAjI/AAAAAAAAAC8/WtxoeYcyIuU/s320/galeria-eol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39" y="3700464"/>
            <a:ext cx="2528887"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233552"/>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Título 1"/>
          <p:cNvSpPr>
            <a:spLocks noGrp="1"/>
          </p:cNvSpPr>
          <p:nvPr>
            <p:ph type="title"/>
          </p:nvPr>
        </p:nvSpPr>
        <p:spPr/>
        <p:txBody>
          <a:bodyPr/>
          <a:lstStyle/>
          <a:p>
            <a:r>
              <a:rPr lang="pt-BR" altLang="pt-BR" smtClean="0"/>
              <a:t>PERSPECTIVAS FUTURAS</a:t>
            </a:r>
          </a:p>
        </p:txBody>
      </p:sp>
      <p:sp>
        <p:nvSpPr>
          <p:cNvPr id="3" name="Espaço Reservado para Conteúdo 2"/>
          <p:cNvSpPr>
            <a:spLocks noGrp="1"/>
          </p:cNvSpPr>
          <p:nvPr>
            <p:ph idx="1"/>
          </p:nvPr>
        </p:nvSpPr>
        <p:spPr>
          <a:xfrm>
            <a:off x="2032000" y="1854200"/>
            <a:ext cx="6446838" cy="3779838"/>
          </a:xfrm>
        </p:spPr>
        <p:txBody>
          <a:bodyPr>
            <a:normAutofit fontScale="55000" lnSpcReduction="20000"/>
          </a:bodyPr>
          <a:lstStyle/>
          <a:p>
            <a:pPr algn="just">
              <a:lnSpc>
                <a:spcPts val="1875"/>
              </a:lnSpc>
              <a:spcBef>
                <a:spcPts val="0"/>
              </a:spcBef>
              <a:defRPr/>
            </a:pPr>
            <a:r>
              <a:rPr lang="pt-BR" dirty="0"/>
              <a:t>Embora o mercado de usinas eólicas esteja em crescimento no Brasil, ele </a:t>
            </a:r>
            <a:r>
              <a:rPr lang="pt-BR" dirty="0" smtClean="0"/>
              <a:t>já movimenta </a:t>
            </a:r>
            <a:r>
              <a:rPr lang="pt-BR" dirty="0"/>
              <a:t>2 bilhões de dólares no mundo. Existem 30 mil turbinas eólicas </a:t>
            </a:r>
            <a:r>
              <a:rPr lang="pt-BR" dirty="0" smtClean="0"/>
              <a:t>de grande </a:t>
            </a:r>
            <a:r>
              <a:rPr lang="pt-BR" dirty="0"/>
              <a:t>porte em operação no mundo, com capacidade instalada da ordem </a:t>
            </a:r>
            <a:r>
              <a:rPr lang="pt-BR" dirty="0" smtClean="0"/>
              <a:t>de 13.500 </a:t>
            </a:r>
            <a:r>
              <a:rPr lang="pt-BR" dirty="0"/>
              <a:t>MW. </a:t>
            </a:r>
            <a:r>
              <a:rPr lang="pt-BR" dirty="0" smtClean="0"/>
              <a:t> </a:t>
            </a:r>
          </a:p>
          <a:p>
            <a:pPr marL="0" indent="0" algn="just">
              <a:lnSpc>
                <a:spcPts val="1875"/>
              </a:lnSpc>
              <a:spcBef>
                <a:spcPts val="0"/>
              </a:spcBef>
              <a:buNone/>
              <a:defRPr/>
            </a:pPr>
            <a:endParaRPr lang="pt-BR" dirty="0"/>
          </a:p>
          <a:p>
            <a:pPr algn="just">
              <a:lnSpc>
                <a:spcPts val="1875"/>
              </a:lnSpc>
              <a:spcBef>
                <a:spcPts val="0"/>
              </a:spcBef>
              <a:defRPr/>
            </a:pPr>
            <a:r>
              <a:rPr lang="pt-BR" dirty="0"/>
              <a:t>No âmbito nacional, o estado do Ceará destaca-se por ter sido um </a:t>
            </a:r>
            <a:r>
              <a:rPr lang="pt-BR" dirty="0" smtClean="0"/>
              <a:t>dos primeiros </a:t>
            </a:r>
            <a:r>
              <a:rPr lang="pt-BR" dirty="0"/>
              <a:t>locais a realizar um programa de levantamento do potencial </a:t>
            </a:r>
            <a:r>
              <a:rPr lang="pt-BR" dirty="0" smtClean="0"/>
              <a:t>eólico. Vários </a:t>
            </a:r>
            <a:r>
              <a:rPr lang="pt-BR" dirty="0"/>
              <a:t>Estados brasileiros </a:t>
            </a:r>
            <a:r>
              <a:rPr lang="pt-BR" dirty="0" smtClean="0"/>
              <a:t>seguiram </a:t>
            </a:r>
            <a:r>
              <a:rPr lang="pt-BR" dirty="0"/>
              <a:t>os passos do Ceará, iniciando programas </a:t>
            </a:r>
            <a:r>
              <a:rPr lang="pt-BR" dirty="0" smtClean="0"/>
              <a:t>de </a:t>
            </a:r>
            <a:r>
              <a:rPr lang="pt-BR" dirty="0"/>
              <a:t>levantamento de dados de </a:t>
            </a:r>
            <a:r>
              <a:rPr lang="pt-BR" dirty="0" smtClean="0"/>
              <a:t>vento</a:t>
            </a:r>
            <a:r>
              <a:rPr lang="pt-BR" dirty="0"/>
              <a:t>. Hoje existem mais de cem anemógrafos </a:t>
            </a:r>
            <a:r>
              <a:rPr lang="pt-BR" dirty="0" smtClean="0"/>
              <a:t>computadorizados </a:t>
            </a:r>
            <a:r>
              <a:rPr lang="pt-BR" dirty="0"/>
              <a:t>espalhados </a:t>
            </a:r>
            <a:r>
              <a:rPr lang="pt-BR" dirty="0" smtClean="0"/>
              <a:t>pelo </a:t>
            </a:r>
            <a:r>
              <a:rPr lang="pt-BR" dirty="0"/>
              <a:t>território nacional. </a:t>
            </a:r>
          </a:p>
          <a:p>
            <a:pPr marL="0" indent="0" algn="just">
              <a:lnSpc>
                <a:spcPts val="1875"/>
              </a:lnSpc>
              <a:spcBef>
                <a:spcPts val="0"/>
              </a:spcBef>
              <a:buNone/>
              <a:defRPr/>
            </a:pPr>
            <a:endParaRPr lang="pt-BR" dirty="0" smtClean="0"/>
          </a:p>
          <a:p>
            <a:pPr algn="just">
              <a:lnSpc>
                <a:spcPts val="1875"/>
              </a:lnSpc>
              <a:spcBef>
                <a:spcPts val="0"/>
              </a:spcBef>
              <a:defRPr/>
            </a:pPr>
            <a:r>
              <a:rPr lang="pt-BR" dirty="0"/>
              <a:t>Considerando o grande potencial eólico do Brasil, confirmado através de </a:t>
            </a:r>
          </a:p>
          <a:p>
            <a:pPr marL="0" indent="0" algn="just">
              <a:lnSpc>
                <a:spcPts val="1875"/>
              </a:lnSpc>
              <a:spcBef>
                <a:spcPts val="0"/>
              </a:spcBef>
              <a:buNone/>
              <a:defRPr/>
            </a:pPr>
            <a:r>
              <a:rPr lang="pt-BR" dirty="0"/>
              <a:t>estudos recentes, é possível produzir eletricidade a custos competitivos com </a:t>
            </a:r>
          </a:p>
          <a:p>
            <a:pPr marL="0" indent="0" algn="just">
              <a:lnSpc>
                <a:spcPts val="1875"/>
              </a:lnSpc>
              <a:spcBef>
                <a:spcPts val="0"/>
              </a:spcBef>
              <a:buNone/>
              <a:defRPr/>
            </a:pPr>
            <a:r>
              <a:rPr lang="pt-BR" dirty="0"/>
              <a:t>centrais termoelétricas, nucleares e hidroelétricas, com custo reduzido. </a:t>
            </a:r>
          </a:p>
          <a:p>
            <a:pPr marL="0" indent="0">
              <a:buNone/>
              <a:defRPr/>
            </a:pPr>
            <a:endParaRPr lang="pt-BR" dirty="0"/>
          </a:p>
        </p:txBody>
      </p:sp>
    </p:spTree>
    <p:extLst>
      <p:ext uri="{BB962C8B-B14F-4D97-AF65-F5344CB8AC3E}">
        <p14:creationId xmlns:p14="http://schemas.microsoft.com/office/powerpoint/2010/main" val="309827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Título 1"/>
          <p:cNvSpPr>
            <a:spLocks noGrp="1"/>
          </p:cNvSpPr>
          <p:nvPr>
            <p:ph type="title"/>
          </p:nvPr>
        </p:nvSpPr>
        <p:spPr/>
        <p:txBody>
          <a:bodyPr/>
          <a:lstStyle/>
          <a:p>
            <a:r>
              <a:rPr lang="pt-BR" altLang="pt-BR" smtClean="0"/>
              <a:t>MAIORES PARQUES EÓLICOS DO BRASIL</a:t>
            </a:r>
          </a:p>
        </p:txBody>
      </p:sp>
      <p:pic>
        <p:nvPicPr>
          <p:cNvPr id="228355" name="Picture 2" descr="http://www.meiofiltrante.com.br/admin_paula_MF/fotoReleases/15102012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65313" y="1924050"/>
            <a:ext cx="3213100" cy="2120900"/>
          </a:xfr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1865313" y="4254501"/>
            <a:ext cx="3213100" cy="577081"/>
          </a:xfrm>
          <a:prstGeom prst="rect">
            <a:avLst/>
          </a:prstGeom>
          <a:noFill/>
        </p:spPr>
        <p:txBody>
          <a:bodyPr>
            <a:spAutoFit/>
          </a:bodyPr>
          <a:lstStyle/>
          <a:p>
            <a:pPr algn="just">
              <a:defRPr/>
            </a:pPr>
            <a:r>
              <a:rPr lang="pt-BR" sz="1050" dirty="0"/>
              <a:t>Complexo Eólico Alto Sertão I: localizado no semiárido baiano, é o maior parque gerador de energia eólica do Brasil e também da América Latina. </a:t>
            </a:r>
          </a:p>
        </p:txBody>
      </p:sp>
      <p:pic>
        <p:nvPicPr>
          <p:cNvPr id="228357" name="Image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8013" y="1924050"/>
            <a:ext cx="2957512"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ixaDeTexto 5"/>
          <p:cNvSpPr txBox="1"/>
          <p:nvPr/>
        </p:nvSpPr>
        <p:spPr>
          <a:xfrm>
            <a:off x="5688013" y="4254500"/>
            <a:ext cx="2957512" cy="577850"/>
          </a:xfrm>
          <a:prstGeom prst="rect">
            <a:avLst/>
          </a:prstGeom>
          <a:noFill/>
        </p:spPr>
        <p:txBody>
          <a:bodyPr>
            <a:spAutoFit/>
          </a:bodyPr>
          <a:lstStyle/>
          <a:p>
            <a:pPr algn="just">
              <a:defRPr/>
            </a:pPr>
            <a:r>
              <a:rPr lang="pt-BR" sz="1050" dirty="0"/>
              <a:t>Parque Eólico de Osório: instalado no munício gaúcho de Osório, é o segundo maior centro de geração de energia eólica no Brasil (em 2011).</a:t>
            </a:r>
          </a:p>
        </p:txBody>
      </p:sp>
    </p:spTree>
    <p:extLst>
      <p:ext uri="{BB962C8B-B14F-4D97-AF65-F5344CB8AC3E}">
        <p14:creationId xmlns:p14="http://schemas.microsoft.com/office/powerpoint/2010/main" val="655201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Título 1"/>
          <p:cNvSpPr>
            <a:spLocks noGrp="1"/>
          </p:cNvSpPr>
          <p:nvPr>
            <p:ph type="title"/>
          </p:nvPr>
        </p:nvSpPr>
        <p:spPr/>
        <p:txBody>
          <a:bodyPr/>
          <a:lstStyle/>
          <a:p>
            <a:r>
              <a:rPr lang="pt-BR" altLang="pt-BR" smtClean="0"/>
              <a:t>O QUE É? </a:t>
            </a:r>
          </a:p>
        </p:txBody>
      </p:sp>
      <p:sp>
        <p:nvSpPr>
          <p:cNvPr id="3" name="Espaço Reservado para Conteúdo 2"/>
          <p:cNvSpPr>
            <a:spLocks noGrp="1"/>
          </p:cNvSpPr>
          <p:nvPr>
            <p:ph idx="1"/>
          </p:nvPr>
        </p:nvSpPr>
        <p:spPr>
          <a:xfrm>
            <a:off x="2032000" y="1995489"/>
            <a:ext cx="6446838" cy="3686175"/>
          </a:xfrm>
        </p:spPr>
        <p:txBody>
          <a:bodyPr>
            <a:normAutofit fontScale="55000" lnSpcReduction="20000"/>
          </a:bodyPr>
          <a:lstStyle/>
          <a:p>
            <a:pPr algn="just">
              <a:lnSpc>
                <a:spcPts val="1875"/>
              </a:lnSpc>
              <a:spcBef>
                <a:spcPts val="0"/>
              </a:spcBef>
              <a:defRPr/>
            </a:pPr>
            <a:r>
              <a:rPr lang="pt-BR" dirty="0"/>
              <a:t>A energia eólica é a energia obtida pelo movimento do ar (vento). É </a:t>
            </a:r>
            <a:r>
              <a:rPr lang="pt-BR" dirty="0" smtClean="0"/>
              <a:t>uma abundante </a:t>
            </a:r>
            <a:r>
              <a:rPr lang="pt-BR" dirty="0"/>
              <a:t>fonte de energia, renovável, limpa e disponível em todos os lugares. </a:t>
            </a:r>
          </a:p>
          <a:p>
            <a:pPr marL="0" indent="0" algn="just">
              <a:lnSpc>
                <a:spcPts val="1875"/>
              </a:lnSpc>
              <a:spcBef>
                <a:spcPts val="0"/>
              </a:spcBef>
              <a:buNone/>
              <a:defRPr/>
            </a:pPr>
            <a:endParaRPr lang="pt-BR" dirty="0" smtClean="0"/>
          </a:p>
          <a:p>
            <a:pPr algn="just">
              <a:lnSpc>
                <a:spcPts val="1875"/>
              </a:lnSpc>
              <a:spcBef>
                <a:spcPts val="0"/>
              </a:spcBef>
              <a:defRPr/>
            </a:pPr>
            <a:r>
              <a:rPr lang="pt-BR" dirty="0" smtClean="0"/>
              <a:t>Os </a:t>
            </a:r>
            <a:r>
              <a:rPr lang="pt-BR" dirty="0"/>
              <a:t>moinhos de vento foram inventados na Pérsia no séc. V. Eles foram usados </a:t>
            </a:r>
          </a:p>
          <a:p>
            <a:pPr marL="0" indent="0" algn="just">
              <a:lnSpc>
                <a:spcPts val="1875"/>
              </a:lnSpc>
              <a:spcBef>
                <a:spcPts val="0"/>
              </a:spcBef>
              <a:buNone/>
              <a:defRPr/>
            </a:pPr>
            <a:r>
              <a:rPr lang="pt-BR" dirty="0"/>
              <a:t>para bombear água para irrigação. Os mecanismos básicos de um moinho </a:t>
            </a:r>
            <a:r>
              <a:rPr lang="pt-BR" dirty="0" smtClean="0"/>
              <a:t>de vento </a:t>
            </a:r>
            <a:r>
              <a:rPr lang="pt-BR" dirty="0"/>
              <a:t>não mudaram desde então: o vento atinge uma hélice que ao </a:t>
            </a:r>
            <a:r>
              <a:rPr lang="pt-BR" dirty="0" smtClean="0"/>
              <a:t>movimentar-se </a:t>
            </a:r>
            <a:r>
              <a:rPr lang="pt-BR" dirty="0"/>
              <a:t>gira um eixo que impulsiona uma bomba (gerador de </a:t>
            </a:r>
            <a:r>
              <a:rPr lang="pt-BR" dirty="0" smtClean="0"/>
              <a:t>eletricidade</a:t>
            </a:r>
            <a:r>
              <a:rPr lang="pt-BR" dirty="0"/>
              <a:t>). </a:t>
            </a:r>
          </a:p>
          <a:p>
            <a:pPr algn="just">
              <a:lnSpc>
                <a:spcPts val="1875"/>
              </a:lnSpc>
              <a:spcBef>
                <a:spcPts val="0"/>
              </a:spcBef>
              <a:defRPr/>
            </a:pPr>
            <a:endParaRPr lang="pt-BR" dirty="0" smtClean="0"/>
          </a:p>
          <a:p>
            <a:pPr algn="just">
              <a:lnSpc>
                <a:spcPts val="1875"/>
              </a:lnSpc>
              <a:spcBef>
                <a:spcPts val="0"/>
              </a:spcBef>
              <a:defRPr/>
            </a:pPr>
            <a:r>
              <a:rPr lang="pt-BR" dirty="0" smtClean="0"/>
              <a:t>A </a:t>
            </a:r>
            <a:r>
              <a:rPr lang="pt-BR" dirty="0"/>
              <a:t>energia eólica é considerada a energia mais limpa do planeta, disponível em </a:t>
            </a:r>
          </a:p>
          <a:p>
            <a:pPr marL="0" indent="0" algn="just">
              <a:lnSpc>
                <a:spcPts val="1875"/>
              </a:lnSpc>
              <a:spcBef>
                <a:spcPts val="0"/>
              </a:spcBef>
              <a:buNone/>
              <a:defRPr/>
            </a:pPr>
            <a:r>
              <a:rPr lang="pt-BR" dirty="0"/>
              <a:t>diversos lugares e em diferentes intensidades, uma boa alternativa às </a:t>
            </a:r>
            <a:r>
              <a:rPr lang="pt-BR" dirty="0" smtClean="0"/>
              <a:t>energias não-renováveis</a:t>
            </a:r>
            <a:r>
              <a:rPr lang="pt-BR" dirty="0"/>
              <a:t>. </a:t>
            </a:r>
          </a:p>
          <a:p>
            <a:pPr marL="0" indent="0">
              <a:buNone/>
              <a:defRPr/>
            </a:pPr>
            <a:endParaRPr lang="pt-BR" dirty="0"/>
          </a:p>
        </p:txBody>
      </p:sp>
    </p:spTree>
    <p:extLst>
      <p:ext uri="{BB962C8B-B14F-4D97-AF65-F5344CB8AC3E}">
        <p14:creationId xmlns:p14="http://schemas.microsoft.com/office/powerpoint/2010/main" val="270521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ítulo 1"/>
          <p:cNvSpPr>
            <a:spLocks noGrp="1"/>
          </p:cNvSpPr>
          <p:nvPr>
            <p:ph type="title"/>
          </p:nvPr>
        </p:nvSpPr>
        <p:spPr/>
        <p:txBody>
          <a:bodyPr/>
          <a:lstStyle/>
          <a:p>
            <a:r>
              <a:rPr lang="pt-BR" altLang="pt-BR" smtClean="0"/>
              <a:t>A energia eólica .</a:t>
            </a:r>
          </a:p>
        </p:txBody>
      </p:sp>
      <p:pic>
        <p:nvPicPr>
          <p:cNvPr id="229379"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08201" y="2182813"/>
            <a:ext cx="6448425" cy="1973262"/>
          </a:xfrm>
        </p:spPr>
      </p:pic>
      <p:sp>
        <p:nvSpPr>
          <p:cNvPr id="229380" name="Retângulo 4"/>
          <p:cNvSpPr>
            <a:spLocks noChangeArrowheads="1"/>
          </p:cNvSpPr>
          <p:nvPr/>
        </p:nvSpPr>
        <p:spPr bwMode="auto">
          <a:xfrm>
            <a:off x="1903413" y="4522788"/>
            <a:ext cx="6858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pt-BR" altLang="pt-BR" sz="1800">
                <a:solidFill>
                  <a:srgbClr val="313232"/>
                </a:solidFill>
                <a:latin typeface="verdana" panose="020B0604030504040204" pitchFamily="34" charset="0"/>
              </a:rPr>
              <a:t>produzida a partir da força dos ventos - é abundante, renovável, limpa e disponível em muitos lugares</a:t>
            </a:r>
            <a:endParaRPr lang="pt-BR" altLang="pt-BR" sz="1800"/>
          </a:p>
        </p:txBody>
      </p:sp>
    </p:spTree>
    <p:extLst>
      <p:ext uri="{BB962C8B-B14F-4D97-AF65-F5344CB8AC3E}">
        <p14:creationId xmlns:p14="http://schemas.microsoft.com/office/powerpoint/2010/main" val="2584005191"/>
      </p:ext>
    </p:extLst>
  </p:cSld>
  <p:clrMapOvr>
    <a:masterClrMapping/>
  </p:clrMapOvr>
  <p:transition spd="slow">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Título 1"/>
          <p:cNvSpPr>
            <a:spLocks noGrp="1"/>
          </p:cNvSpPr>
          <p:nvPr>
            <p:ph type="title"/>
          </p:nvPr>
        </p:nvSpPr>
        <p:spPr/>
        <p:txBody>
          <a:bodyPr/>
          <a:lstStyle/>
          <a:p>
            <a:r>
              <a:rPr lang="pt-BR" altLang="pt-BR" smtClean="0"/>
              <a:t>Como funciona:</a:t>
            </a:r>
          </a:p>
        </p:txBody>
      </p:sp>
      <p:sp>
        <p:nvSpPr>
          <p:cNvPr id="230403" name="Espaço Reservado para Conteúdo 2"/>
          <p:cNvSpPr>
            <a:spLocks noGrp="1"/>
          </p:cNvSpPr>
          <p:nvPr>
            <p:ph idx="1"/>
          </p:nvPr>
        </p:nvSpPr>
        <p:spPr/>
        <p:txBody>
          <a:bodyPr/>
          <a:lstStyle/>
          <a:p>
            <a:r>
              <a:rPr lang="pt-BR" altLang="pt-BR" smtClean="0"/>
              <a:t>É gerada por meio de aerogeradores, nas quais a força do vento é captada por hélices ligadas a uma turbina que aciona um gerador elétrico. </a:t>
            </a:r>
          </a:p>
        </p:txBody>
      </p:sp>
    </p:spTree>
    <p:extLst>
      <p:ext uri="{BB962C8B-B14F-4D97-AF65-F5344CB8AC3E}">
        <p14:creationId xmlns:p14="http://schemas.microsoft.com/office/powerpoint/2010/main" val="1683320636"/>
      </p:ext>
    </p:extLst>
  </p:cSld>
  <p:clrMapOvr>
    <a:masterClrMapping/>
  </p:clrMapOvr>
  <p:transition spd="slow" advTm="5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ítulo 1"/>
          <p:cNvSpPr>
            <a:spLocks noGrp="1"/>
          </p:cNvSpPr>
          <p:nvPr>
            <p:ph type="title"/>
          </p:nvPr>
        </p:nvSpPr>
        <p:spPr/>
        <p:txBody>
          <a:bodyPr/>
          <a:lstStyle/>
          <a:p>
            <a:endParaRPr lang="pt-BR" altLang="pt-BR" smtClean="0"/>
          </a:p>
        </p:txBody>
      </p:sp>
      <p:pic>
        <p:nvPicPr>
          <p:cNvPr id="231427"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425825" y="1058864"/>
            <a:ext cx="3416300" cy="4814887"/>
          </a:xfrm>
        </p:spPr>
      </p:pic>
    </p:spTree>
    <p:extLst>
      <p:ext uri="{BB962C8B-B14F-4D97-AF65-F5344CB8AC3E}">
        <p14:creationId xmlns:p14="http://schemas.microsoft.com/office/powerpoint/2010/main" val="3608207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ítulo 1"/>
          <p:cNvSpPr>
            <a:spLocks noGrp="1"/>
          </p:cNvSpPr>
          <p:nvPr>
            <p:ph type="title"/>
          </p:nvPr>
        </p:nvSpPr>
        <p:spPr/>
        <p:txBody>
          <a:bodyPr/>
          <a:lstStyle/>
          <a:p>
            <a:r>
              <a:rPr lang="pt-BR" altLang="pt-BR" smtClean="0"/>
              <a:t>Aerogeradores.</a:t>
            </a:r>
          </a:p>
        </p:txBody>
      </p:sp>
      <p:pic>
        <p:nvPicPr>
          <p:cNvPr id="232451"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74964" y="2236789"/>
            <a:ext cx="4383087" cy="2909887"/>
          </a:xfrm>
        </p:spPr>
      </p:pic>
      <p:sp>
        <p:nvSpPr>
          <p:cNvPr id="232452" name="Retângulo 4"/>
          <p:cNvSpPr>
            <a:spLocks noChangeArrowheads="1"/>
          </p:cNvSpPr>
          <p:nvPr/>
        </p:nvSpPr>
        <p:spPr bwMode="auto">
          <a:xfrm>
            <a:off x="2874963" y="5389564"/>
            <a:ext cx="45720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r>
              <a:rPr lang="pt-BR" altLang="pt-BR" sz="1800">
                <a:solidFill>
                  <a:srgbClr val="313232"/>
                </a:solidFill>
                <a:latin typeface="verdana" panose="020B0604030504040204" pitchFamily="34" charset="0"/>
              </a:rPr>
              <a:t>A força do vento é captada por hélices ligadas a uma turbina que aciona um gerador elétrico</a:t>
            </a:r>
            <a:endParaRPr lang="pt-BR" altLang="pt-BR" sz="1800"/>
          </a:p>
        </p:txBody>
      </p:sp>
    </p:spTree>
    <p:extLst>
      <p:ext uri="{BB962C8B-B14F-4D97-AF65-F5344CB8AC3E}">
        <p14:creationId xmlns:p14="http://schemas.microsoft.com/office/powerpoint/2010/main" val="289210520"/>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Título 1"/>
          <p:cNvSpPr>
            <a:spLocks noGrp="1"/>
          </p:cNvSpPr>
          <p:nvPr>
            <p:ph type="title"/>
          </p:nvPr>
        </p:nvSpPr>
        <p:spPr/>
        <p:txBody>
          <a:bodyPr/>
          <a:lstStyle/>
          <a:p>
            <a:r>
              <a:rPr lang="pt-BR" altLang="pt-BR" smtClean="0"/>
              <a:t>Aerogerador de Eixo Horizontal</a:t>
            </a:r>
            <a:br>
              <a:rPr lang="pt-BR" altLang="pt-BR" smtClean="0"/>
            </a:br>
            <a:endParaRPr lang="pt-BR" altLang="pt-BR" smtClean="0"/>
          </a:p>
        </p:txBody>
      </p:sp>
      <p:sp>
        <p:nvSpPr>
          <p:cNvPr id="233475" name="Espaço Reservado para Conteúdo 2"/>
          <p:cNvSpPr>
            <a:spLocks noGrp="1"/>
          </p:cNvSpPr>
          <p:nvPr>
            <p:ph sz="half" idx="1"/>
          </p:nvPr>
        </p:nvSpPr>
        <p:spPr/>
        <p:txBody>
          <a:bodyPr/>
          <a:lstStyle/>
          <a:p>
            <a:pPr algn="just"/>
            <a:r>
              <a:rPr lang="pt-BR" altLang="pt-BR" smtClean="0"/>
              <a:t>Os aerogeradores de eixo horizontal baseiam-se no princípio de funcionamento dos moinhos de vento. São constituídos por turbinas de uma a três pás ou multipás(acima de três pás), com um perfil aerodinâmico.</a:t>
            </a:r>
          </a:p>
        </p:txBody>
      </p:sp>
      <p:pic>
        <p:nvPicPr>
          <p:cNvPr id="233476" name="Espaço Reservado para Conteúdo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94351" y="2478089"/>
            <a:ext cx="2632075" cy="2911475"/>
          </a:xfrm>
        </p:spPr>
      </p:pic>
    </p:spTree>
    <p:extLst>
      <p:ext uri="{BB962C8B-B14F-4D97-AF65-F5344CB8AC3E}">
        <p14:creationId xmlns:p14="http://schemas.microsoft.com/office/powerpoint/2010/main" val="997635893"/>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Título 1"/>
          <p:cNvSpPr>
            <a:spLocks noGrp="1"/>
          </p:cNvSpPr>
          <p:nvPr>
            <p:ph type="title"/>
          </p:nvPr>
        </p:nvSpPr>
        <p:spPr/>
        <p:txBody>
          <a:bodyPr/>
          <a:lstStyle/>
          <a:p>
            <a:r>
              <a:rPr lang="pt-BR" altLang="pt-BR" smtClean="0"/>
              <a:t>categorias de aerogeradores de eixo horizontal:</a:t>
            </a:r>
          </a:p>
        </p:txBody>
      </p:sp>
      <p:pic>
        <p:nvPicPr>
          <p:cNvPr id="234499" name="Espaço Reservado para Conteúdo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16200" y="2478089"/>
            <a:ext cx="1970088" cy="2911475"/>
          </a:xfrm>
        </p:spPr>
      </p:pic>
      <p:pic>
        <p:nvPicPr>
          <p:cNvPr id="234500" name="Espaço Reservado para Conteúdo 6"/>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61076" y="2478089"/>
            <a:ext cx="1698625" cy="2911475"/>
          </a:xfrm>
        </p:spPr>
      </p:pic>
      <p:sp>
        <p:nvSpPr>
          <p:cNvPr id="234501" name="Retângulo 5"/>
          <p:cNvSpPr>
            <a:spLocks noChangeArrowheads="1"/>
          </p:cNvSpPr>
          <p:nvPr/>
        </p:nvSpPr>
        <p:spPr bwMode="auto">
          <a:xfrm>
            <a:off x="2882900" y="2141538"/>
            <a:ext cx="23936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pt-BR" altLang="pt-BR" sz="1800">
                <a:solidFill>
                  <a:srgbClr val="444444"/>
                </a:solidFill>
                <a:latin typeface="Helvetica-Neue"/>
              </a:rPr>
              <a:t>•  Frontais (“upwind”) </a:t>
            </a:r>
            <a:endParaRPr lang="pt-BR" altLang="pt-BR" sz="1800"/>
          </a:p>
        </p:txBody>
      </p:sp>
      <p:sp>
        <p:nvSpPr>
          <p:cNvPr id="234502" name="Retângulo 7"/>
          <p:cNvSpPr>
            <a:spLocks noChangeArrowheads="1"/>
          </p:cNvSpPr>
          <p:nvPr/>
        </p:nvSpPr>
        <p:spPr bwMode="auto">
          <a:xfrm>
            <a:off x="6953251" y="2227263"/>
            <a:ext cx="30604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pt-BR" altLang="pt-BR" sz="1800">
                <a:solidFill>
                  <a:srgbClr val="444444"/>
                </a:solidFill>
                <a:latin typeface="Helvetica-Neue"/>
              </a:rPr>
              <a:t>•  Retaguarda (“downwind”) </a:t>
            </a:r>
            <a:endParaRPr lang="pt-BR" altLang="pt-BR" sz="1800"/>
          </a:p>
        </p:txBody>
      </p:sp>
    </p:spTree>
    <p:extLst>
      <p:ext uri="{BB962C8B-B14F-4D97-AF65-F5344CB8AC3E}">
        <p14:creationId xmlns:p14="http://schemas.microsoft.com/office/powerpoint/2010/main" val="117056737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ítulo 1"/>
          <p:cNvSpPr>
            <a:spLocks noGrp="1"/>
          </p:cNvSpPr>
          <p:nvPr>
            <p:ph type="title"/>
          </p:nvPr>
        </p:nvSpPr>
        <p:spPr/>
        <p:txBody>
          <a:bodyPr/>
          <a:lstStyle/>
          <a:p>
            <a:r>
              <a:rPr lang="pt-BR" altLang="pt-BR" b="1" smtClean="0"/>
              <a:t>Os países que mais geram energia eólica:</a:t>
            </a:r>
            <a:endParaRPr lang="pt-BR" altLang="pt-BR" smtClean="0"/>
          </a:p>
        </p:txBody>
      </p:sp>
      <p:sp>
        <p:nvSpPr>
          <p:cNvPr id="3" name="Espaço Reservado para Conteúdo 2"/>
          <p:cNvSpPr>
            <a:spLocks noGrp="1"/>
          </p:cNvSpPr>
          <p:nvPr>
            <p:ph idx="1"/>
          </p:nvPr>
        </p:nvSpPr>
        <p:spPr/>
        <p:txBody>
          <a:bodyPr>
            <a:normAutofit lnSpcReduction="10000"/>
          </a:bodyPr>
          <a:lstStyle/>
          <a:p>
            <a:pPr>
              <a:defRPr/>
            </a:pPr>
            <a:r>
              <a:rPr lang="pt-BR" dirty="0"/>
              <a:t>1º -  China (62,7 mil megawatts)</a:t>
            </a:r>
            <a:r>
              <a:rPr lang="pt-BR" dirty="0" smtClean="0"/>
              <a:t/>
            </a:r>
            <a:br>
              <a:rPr lang="pt-BR" dirty="0" smtClean="0"/>
            </a:br>
            <a:r>
              <a:rPr lang="pt-BR" dirty="0"/>
              <a:t>2º -  Estados Unidos (46,9 mil megawatts)</a:t>
            </a:r>
            <a:r>
              <a:rPr lang="pt-BR" dirty="0" smtClean="0"/>
              <a:t/>
            </a:r>
            <a:br>
              <a:rPr lang="pt-BR" dirty="0" smtClean="0"/>
            </a:br>
            <a:r>
              <a:rPr lang="pt-BR" dirty="0"/>
              <a:t>3º -  Alemanha (29 mil megawatts)</a:t>
            </a:r>
            <a:r>
              <a:rPr lang="pt-BR" dirty="0" smtClean="0"/>
              <a:t/>
            </a:r>
            <a:br>
              <a:rPr lang="pt-BR" dirty="0" smtClean="0"/>
            </a:br>
            <a:r>
              <a:rPr lang="pt-BR" dirty="0"/>
              <a:t>4º -  Espanha (21,6 mil megawatts)</a:t>
            </a:r>
            <a:r>
              <a:rPr lang="pt-BR" dirty="0" smtClean="0"/>
              <a:t/>
            </a:r>
            <a:br>
              <a:rPr lang="pt-BR" dirty="0" smtClean="0"/>
            </a:br>
            <a:r>
              <a:rPr lang="pt-BR" dirty="0"/>
              <a:t>5º -  Índia (16 mil megawatts)</a:t>
            </a:r>
            <a:r>
              <a:rPr lang="pt-BR" dirty="0" smtClean="0"/>
              <a:t/>
            </a:r>
            <a:br>
              <a:rPr lang="pt-BR" dirty="0" smtClean="0"/>
            </a:br>
            <a:r>
              <a:rPr lang="pt-BR" dirty="0"/>
              <a:t>6º -  França (6,8 mil megawatts)</a:t>
            </a:r>
            <a:r>
              <a:rPr lang="pt-BR" dirty="0" smtClean="0"/>
              <a:t/>
            </a:r>
            <a:br>
              <a:rPr lang="pt-BR" dirty="0" smtClean="0"/>
            </a:br>
            <a:r>
              <a:rPr lang="pt-BR" dirty="0"/>
              <a:t>7º -  Itália (6,7 mil megawatts)</a:t>
            </a:r>
            <a:r>
              <a:rPr lang="pt-BR" dirty="0" smtClean="0"/>
              <a:t/>
            </a:r>
            <a:br>
              <a:rPr lang="pt-BR" dirty="0" smtClean="0"/>
            </a:br>
            <a:r>
              <a:rPr lang="pt-BR" dirty="0"/>
              <a:t>8º -  Reino Unido (6,5 mil megawatts)</a:t>
            </a:r>
            <a:r>
              <a:rPr lang="pt-BR" dirty="0" smtClean="0"/>
              <a:t/>
            </a:r>
            <a:br>
              <a:rPr lang="pt-BR" dirty="0" smtClean="0"/>
            </a:br>
            <a:r>
              <a:rPr lang="pt-BR" dirty="0"/>
              <a:t>9º -  Canadá (5,2 mil megawatts)</a:t>
            </a:r>
            <a:r>
              <a:rPr lang="pt-BR" dirty="0" smtClean="0"/>
              <a:t/>
            </a:r>
            <a:br>
              <a:rPr lang="pt-BR" dirty="0" smtClean="0"/>
            </a:br>
            <a:r>
              <a:rPr lang="pt-BR" dirty="0"/>
              <a:t>10º- Portugal (4 mil megawatts</a:t>
            </a:r>
            <a:r>
              <a:rPr lang="pt-BR" dirty="0" smtClean="0"/>
              <a:t>)</a:t>
            </a:r>
            <a:r>
              <a:rPr lang="pt-BR" dirty="0"/>
              <a:t> </a:t>
            </a:r>
            <a:endParaRPr lang="pt-BR" dirty="0" smtClean="0"/>
          </a:p>
          <a:p>
            <a:pPr>
              <a:defRPr/>
            </a:pPr>
            <a:r>
              <a:rPr lang="pt-BR" sz="1350" dirty="0"/>
              <a:t>Fonte: Relatório de 2011 da Global Wind Energy (capacidade eólica em 15 anos)</a:t>
            </a:r>
            <a:r>
              <a:rPr lang="pt-BR" dirty="0"/>
              <a:t> </a:t>
            </a:r>
          </a:p>
        </p:txBody>
      </p:sp>
    </p:spTree>
    <p:extLst>
      <p:ext uri="{BB962C8B-B14F-4D97-AF65-F5344CB8AC3E}">
        <p14:creationId xmlns:p14="http://schemas.microsoft.com/office/powerpoint/2010/main" val="583728286"/>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Título 1"/>
          <p:cNvSpPr>
            <a:spLocks noGrp="1"/>
          </p:cNvSpPr>
          <p:nvPr>
            <p:ph type="title"/>
          </p:nvPr>
        </p:nvSpPr>
        <p:spPr/>
        <p:txBody>
          <a:bodyPr/>
          <a:lstStyle/>
          <a:p>
            <a:r>
              <a:rPr lang="pt-BR" altLang="pt-BR" smtClean="0"/>
              <a:t>Principais produtores.</a:t>
            </a:r>
          </a:p>
        </p:txBody>
      </p:sp>
      <p:pic>
        <p:nvPicPr>
          <p:cNvPr id="236547"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48013" y="2565401"/>
            <a:ext cx="4214812" cy="2735263"/>
          </a:xfrm>
        </p:spPr>
      </p:pic>
    </p:spTree>
    <p:extLst>
      <p:ext uri="{BB962C8B-B14F-4D97-AF65-F5344CB8AC3E}">
        <p14:creationId xmlns:p14="http://schemas.microsoft.com/office/powerpoint/2010/main" val="1591964184"/>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Título 1"/>
          <p:cNvSpPr>
            <a:spLocks noGrp="1"/>
          </p:cNvSpPr>
          <p:nvPr>
            <p:ph type="title"/>
          </p:nvPr>
        </p:nvSpPr>
        <p:spPr/>
        <p:txBody>
          <a:bodyPr/>
          <a:lstStyle/>
          <a:p>
            <a:r>
              <a:rPr lang="pt-BR" altLang="pt-BR" smtClean="0"/>
              <a:t>Outro aspecto:</a:t>
            </a:r>
          </a:p>
        </p:txBody>
      </p:sp>
      <p:sp>
        <p:nvSpPr>
          <p:cNvPr id="237571" name="Espaço Reservado para Conteúdo 2"/>
          <p:cNvSpPr>
            <a:spLocks noGrp="1"/>
          </p:cNvSpPr>
          <p:nvPr>
            <p:ph idx="1"/>
          </p:nvPr>
        </p:nvSpPr>
        <p:spPr/>
        <p:txBody>
          <a:bodyPr/>
          <a:lstStyle/>
          <a:p>
            <a:r>
              <a:rPr lang="pt-BR" altLang="pt-BR" smtClean="0"/>
              <a:t>O impacto sobre o solo ocorre de forma pontual à área de instalação da base de concreto onde a turbina é instalada. </a:t>
            </a:r>
          </a:p>
        </p:txBody>
      </p:sp>
    </p:spTree>
    <p:extLst>
      <p:ext uri="{BB962C8B-B14F-4D97-AF65-F5344CB8AC3E}">
        <p14:creationId xmlns:p14="http://schemas.microsoft.com/office/powerpoint/2010/main" val="2048600542"/>
      </p:ext>
    </p:extLst>
  </p:cSld>
  <p:clrMapOvr>
    <a:masterClrMapping/>
  </p:clrMapOvr>
  <p:transition spd="slow" advTm="508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ítulo 1"/>
          <p:cNvSpPr>
            <a:spLocks noGrp="1"/>
          </p:cNvSpPr>
          <p:nvPr>
            <p:ph type="title"/>
          </p:nvPr>
        </p:nvSpPr>
        <p:spPr/>
        <p:txBody>
          <a:bodyPr/>
          <a:lstStyle/>
          <a:p>
            <a:endParaRPr lang="pt-BR" altLang="pt-BR" smtClean="0"/>
          </a:p>
        </p:txBody>
      </p:sp>
      <p:pic>
        <p:nvPicPr>
          <p:cNvPr id="238595"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70251" y="1795464"/>
            <a:ext cx="5649913" cy="3140075"/>
          </a:xfrm>
        </p:spPr>
      </p:pic>
    </p:spTree>
    <p:extLst>
      <p:ext uri="{BB962C8B-B14F-4D97-AF65-F5344CB8AC3E}">
        <p14:creationId xmlns:p14="http://schemas.microsoft.com/office/powerpoint/2010/main" val="1070749700"/>
      </p:ext>
    </p:extLst>
  </p:cSld>
  <p:clrMapOvr>
    <a:masterClrMapping/>
  </p:clrMapOvr>
  <p:transition spd="slow" advTm="500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ítulo 1"/>
          <p:cNvSpPr>
            <a:spLocks noGrp="1"/>
          </p:cNvSpPr>
          <p:nvPr>
            <p:ph type="title"/>
          </p:nvPr>
        </p:nvSpPr>
        <p:spPr>
          <a:xfrm>
            <a:off x="2032000" y="1169988"/>
            <a:ext cx="6015038" cy="958850"/>
          </a:xfrm>
        </p:spPr>
        <p:txBody>
          <a:bodyPr/>
          <a:lstStyle/>
          <a:p>
            <a:r>
              <a:rPr lang="pt-BR" altLang="pt-BR" sz="3300"/>
              <a:t>O que é Energia eólica?</a:t>
            </a:r>
          </a:p>
        </p:txBody>
      </p:sp>
      <p:pic>
        <p:nvPicPr>
          <p:cNvPr id="211971" name="Espaço Reservado para Conteúd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977188" y="3956050"/>
            <a:ext cx="2690812" cy="2044700"/>
          </a:xfrm>
          <a:noFill/>
          <a:extLst>
            <a:ext uri="{909E8E84-426E-40DD-AFC4-6F175D3DCCD1}">
              <a14:hiddenFill xmlns:a14="http://schemas.microsoft.com/office/drawing/2010/main">
                <a:solidFill>
                  <a:srgbClr val="FFFFFF"/>
                </a:solidFill>
              </a14:hiddenFill>
            </a:ext>
          </a:extLst>
        </p:spPr>
      </p:pic>
      <p:sp>
        <p:nvSpPr>
          <p:cNvPr id="211972" name="Espaço Reservado para Texto 3"/>
          <p:cNvSpPr>
            <a:spLocks noGrp="1"/>
          </p:cNvSpPr>
          <p:nvPr>
            <p:ph type="body" sz="half" idx="2"/>
          </p:nvPr>
        </p:nvSpPr>
        <p:spPr>
          <a:xfrm>
            <a:off x="2032001" y="2262188"/>
            <a:ext cx="5851525" cy="2881312"/>
          </a:xfrm>
        </p:spPr>
        <p:txBody>
          <a:bodyPr/>
          <a:lstStyle/>
          <a:p>
            <a:pPr algn="just"/>
            <a:r>
              <a:rPr lang="pt-BR" altLang="pt-BR" sz="1500"/>
              <a:t>Produzida a partir da força dos ventos </a:t>
            </a:r>
          </a:p>
          <a:p>
            <a:pPr algn="just"/>
            <a:r>
              <a:rPr lang="pt-BR" altLang="pt-BR" sz="1500"/>
              <a:t>É abundante, renovável, limpa e disponível em muitos lugares. </a:t>
            </a:r>
          </a:p>
          <a:p>
            <a:pPr algn="just"/>
            <a:r>
              <a:rPr lang="pt-BR" altLang="pt-BR" sz="1500"/>
              <a:t>Gerada por meio de aero geradores, nas quais a força do vento é captada por hélices ligadas a uma turbina que aciona um gerador elétrico. </a:t>
            </a:r>
          </a:p>
          <a:p>
            <a:pPr algn="just"/>
            <a:r>
              <a:rPr lang="pt-BR" altLang="pt-BR" sz="1500"/>
              <a:t>A quantidade de energia transferida é função da densidade do ar, da área coberta pela rotação das pás (hélices) e da velocidade do vento.</a:t>
            </a:r>
          </a:p>
        </p:txBody>
      </p:sp>
    </p:spTree>
    <p:extLst>
      <p:ext uri="{BB962C8B-B14F-4D97-AF65-F5344CB8AC3E}">
        <p14:creationId xmlns:p14="http://schemas.microsoft.com/office/powerpoint/2010/main" val="15368986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ítulo 1"/>
          <p:cNvSpPr>
            <a:spLocks noGrp="1"/>
          </p:cNvSpPr>
          <p:nvPr>
            <p:ph type="title"/>
          </p:nvPr>
        </p:nvSpPr>
        <p:spPr/>
        <p:txBody>
          <a:bodyPr/>
          <a:lstStyle/>
          <a:p>
            <a:r>
              <a:rPr lang="pt-BR" altLang="pt-BR" smtClean="0"/>
              <a:t>Energia eólica</a:t>
            </a:r>
          </a:p>
        </p:txBody>
      </p:sp>
      <p:sp>
        <p:nvSpPr>
          <p:cNvPr id="239619" name="Espaço Reservado para Conteúdo 2"/>
          <p:cNvSpPr>
            <a:spLocks noGrp="1"/>
          </p:cNvSpPr>
          <p:nvPr>
            <p:ph idx="1"/>
          </p:nvPr>
        </p:nvSpPr>
        <p:spPr/>
        <p:txBody>
          <a:bodyPr/>
          <a:lstStyle/>
          <a:p>
            <a:r>
              <a:rPr lang="pt-BR" altLang="pt-BR" b="1" smtClean="0"/>
              <a:t>Energia eólica</a:t>
            </a:r>
            <a:r>
              <a:rPr lang="pt-BR" altLang="pt-BR" smtClean="0"/>
              <a:t> é a transformação da energia do vento em energia útil, permanentemente disponível, ela pode ser produzida em qualquer região, pois é limpa, não produz gases de efeito de estufa durante a produção e requer menos terreno. O impacto ambiental é geralmente menos problemático do que o de outras fontes de energia.</a:t>
            </a:r>
          </a:p>
        </p:txBody>
      </p:sp>
    </p:spTree>
    <p:extLst>
      <p:ext uri="{BB962C8B-B14F-4D97-AF65-F5344CB8AC3E}">
        <p14:creationId xmlns:p14="http://schemas.microsoft.com/office/powerpoint/2010/main" val="3283446612"/>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Título 1"/>
          <p:cNvSpPr>
            <a:spLocks noGrp="1"/>
          </p:cNvSpPr>
          <p:nvPr>
            <p:ph type="title"/>
          </p:nvPr>
        </p:nvSpPr>
        <p:spPr/>
        <p:txBody>
          <a:bodyPr/>
          <a:lstStyle/>
          <a:p>
            <a:r>
              <a:rPr lang="pt-BR" altLang="pt-BR" smtClean="0"/>
              <a:t>Parques eólicos</a:t>
            </a:r>
          </a:p>
        </p:txBody>
      </p:sp>
      <p:sp>
        <p:nvSpPr>
          <p:cNvPr id="240643" name="Espaço Reservado para Conteúdo 2"/>
          <p:cNvSpPr>
            <a:spLocks noGrp="1"/>
          </p:cNvSpPr>
          <p:nvPr>
            <p:ph idx="1"/>
          </p:nvPr>
        </p:nvSpPr>
        <p:spPr>
          <a:xfrm>
            <a:off x="2032000" y="1824039"/>
            <a:ext cx="6446838" cy="3563937"/>
          </a:xfrm>
        </p:spPr>
        <p:txBody>
          <a:bodyPr/>
          <a:lstStyle/>
          <a:p>
            <a:pPr algn="just"/>
            <a:r>
              <a:rPr lang="pt-BR" altLang="pt-BR" sz="1800"/>
              <a:t>Os parques eólicos são conjuntos de centenas de aero geradores individuais ligados a uma rede de transmissão de energia elétrica. </a:t>
            </a:r>
          </a:p>
          <a:p>
            <a:pPr algn="just"/>
            <a:r>
              <a:rPr lang="pt-BR" altLang="pt-BR" sz="1800"/>
              <a:t>Os parques eólicos de pequena dimensão são usados na produção de energia em áreas isoladas. </a:t>
            </a:r>
          </a:p>
          <a:p>
            <a:pPr algn="just"/>
            <a:r>
              <a:rPr lang="pt-BR" altLang="pt-BR" sz="1800"/>
              <a:t>As companhias de produção elétrica cada vez mais compram o excedente elétrico produzido por aero geradores domésticos. </a:t>
            </a:r>
          </a:p>
          <a:p>
            <a:pPr algn="just"/>
            <a:r>
              <a:rPr lang="pt-BR" altLang="pt-BR" sz="1800"/>
              <a:t>Existem também parques eólicos ao largo da costa, uma vez que a força do vento é superior e mais estável que em terra e o conjunto tem menor impacto visual, embora o custo de manutenção seja bastante superior.</a:t>
            </a:r>
          </a:p>
        </p:txBody>
      </p:sp>
    </p:spTree>
    <p:extLst>
      <p:ext uri="{BB962C8B-B14F-4D97-AF65-F5344CB8AC3E}">
        <p14:creationId xmlns:p14="http://schemas.microsoft.com/office/powerpoint/2010/main" val="56659188"/>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Título 1"/>
          <p:cNvSpPr>
            <a:spLocks noGrp="1"/>
          </p:cNvSpPr>
          <p:nvPr>
            <p:ph type="title"/>
          </p:nvPr>
        </p:nvSpPr>
        <p:spPr/>
        <p:txBody>
          <a:bodyPr/>
          <a:lstStyle/>
          <a:p>
            <a:r>
              <a:rPr lang="pt-BR" altLang="pt-BR" sz="2100"/>
              <a:t>Imagem do Parque eólico Osorio</a:t>
            </a:r>
          </a:p>
        </p:txBody>
      </p:sp>
      <p:pic>
        <p:nvPicPr>
          <p:cNvPr id="241667" name="Espaço Reservado para Imagem 4"/>
          <p:cNvPicPr>
            <a:picLocks noGrp="1" noChangeAspect="1"/>
          </p:cNvPicPr>
          <p:nvPr>
            <p:ph type="pic" idx="1"/>
          </p:nvPr>
        </p:nvPicPr>
        <p:blipFill>
          <a:blip r:embed="rId2">
            <a:extLst>
              <a:ext uri="{28A0092B-C50C-407E-A947-70E740481C1C}">
                <a14:useLocalDpi xmlns:a14="http://schemas.microsoft.com/office/drawing/2010/main" val="0"/>
              </a:ext>
            </a:extLst>
          </a:blip>
          <a:srcRect t="16454" b="16454"/>
          <a:stretch>
            <a:fillRect/>
          </a:stretch>
        </p:blipFill>
        <p:spPr>
          <a:xfrm>
            <a:off x="2032000" y="1171575"/>
            <a:ext cx="6446838" cy="2882900"/>
          </a:xfrm>
        </p:spPr>
      </p:pic>
      <p:sp>
        <p:nvSpPr>
          <p:cNvPr id="4" name="Espaço Reservado para Texto 3"/>
          <p:cNvSpPr>
            <a:spLocks noGrp="1"/>
          </p:cNvSpPr>
          <p:nvPr>
            <p:ph type="body" sz="half" idx="2"/>
          </p:nvPr>
        </p:nvSpPr>
        <p:spPr>
          <a:xfrm>
            <a:off x="2032000" y="4883151"/>
            <a:ext cx="6446838" cy="854075"/>
          </a:xfrm>
        </p:spPr>
        <p:txBody>
          <a:bodyPr>
            <a:noAutofit/>
          </a:bodyPr>
          <a:lstStyle/>
          <a:p>
            <a:pPr>
              <a:defRPr/>
            </a:pPr>
            <a:r>
              <a:rPr lang="pt-BR" sz="1050" dirty="0"/>
              <a:t>A energia do vento é bastante consistente ao longo de intervalos anuais, mas tem variações significativas em escalas de tempo curtas. À medida que cresce a proporção de energia eólica numa determinada região, torna-se necessário aumentar a capacidade da rede de modo a absorver os picos de produção, através do aumento da capacidade de armazenamento, e de recorrer à importação e exportação de eletricidade para regiões adjacentes quando há menos procura ou a produção eólica é insuficiente.</a:t>
            </a:r>
          </a:p>
        </p:txBody>
      </p:sp>
    </p:spTree>
    <p:extLst>
      <p:ext uri="{BB962C8B-B14F-4D97-AF65-F5344CB8AC3E}">
        <p14:creationId xmlns:p14="http://schemas.microsoft.com/office/powerpoint/2010/main" val="2503624882"/>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Título 1"/>
          <p:cNvSpPr>
            <a:spLocks noGrp="1"/>
          </p:cNvSpPr>
          <p:nvPr>
            <p:ph type="title"/>
          </p:nvPr>
        </p:nvSpPr>
        <p:spPr/>
        <p:txBody>
          <a:bodyPr/>
          <a:lstStyle/>
          <a:p>
            <a:r>
              <a:rPr lang="pt-BR" altLang="pt-BR" smtClean="0"/>
              <a:t>Potencial</a:t>
            </a:r>
          </a:p>
        </p:txBody>
      </p:sp>
      <p:sp>
        <p:nvSpPr>
          <p:cNvPr id="242691" name="Espaço Reservado para Conteúdo 2"/>
          <p:cNvSpPr>
            <a:spLocks noGrp="1"/>
          </p:cNvSpPr>
          <p:nvPr>
            <p:ph idx="1"/>
          </p:nvPr>
        </p:nvSpPr>
        <p:spPr/>
        <p:txBody>
          <a:bodyPr>
            <a:normAutofit fontScale="92500" lnSpcReduction="10000"/>
          </a:bodyPr>
          <a:lstStyle/>
          <a:p>
            <a:pPr algn="just"/>
            <a:r>
              <a:rPr lang="pt-BR" altLang="pt-BR" smtClean="0"/>
              <a:t>O vento é o movimento de ar ao longo da superfície da Terra, sendo afetado por áreas de altas e baixas pressões atmosféricas. O sol não aquece a superfície de forma regular, dependendo de fatores como o ângulo de incidência dos raios solares, que difere consoante a latitude e a hora, e se o solo é coberto ou não por vegetação. As grandes massas de água, como os oceanos, aquecem e arrefecem mais lentamente do que em terra. A energia em forma de calor absorvida pela superfície da Terra é transferida para a atmosfera e, uma vez que o ar aquecido é menos denso que o ar frio, sobe acima do ar arrefecido para formar áreas de elevada pressão atmosférica criando diferenciais de pressão. A rotação da Terra arrasta a atmosfera envolvente, o que provoca turbulência. É a conjugação de todos estes fenómenos que provoca a alteração constante do padrão de ventos.</a:t>
            </a:r>
          </a:p>
        </p:txBody>
      </p:sp>
    </p:spTree>
    <p:extLst>
      <p:ext uri="{BB962C8B-B14F-4D97-AF65-F5344CB8AC3E}">
        <p14:creationId xmlns:p14="http://schemas.microsoft.com/office/powerpoint/2010/main" val="414809500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Título 1"/>
          <p:cNvSpPr>
            <a:spLocks noGrp="1"/>
          </p:cNvSpPr>
          <p:nvPr>
            <p:ph type="title"/>
          </p:nvPr>
        </p:nvSpPr>
        <p:spPr/>
        <p:txBody>
          <a:bodyPr/>
          <a:lstStyle/>
          <a:p>
            <a:r>
              <a:rPr lang="pt-BR" altLang="pt-BR" smtClean="0"/>
              <a:t>Energia Mecânica e Elétrica</a:t>
            </a:r>
          </a:p>
        </p:txBody>
      </p:sp>
      <p:sp>
        <p:nvSpPr>
          <p:cNvPr id="3" name="Espaço Reservado para Conteúdo 2"/>
          <p:cNvSpPr>
            <a:spLocks noGrp="1"/>
          </p:cNvSpPr>
          <p:nvPr>
            <p:ph idx="1"/>
          </p:nvPr>
        </p:nvSpPr>
        <p:spPr/>
        <p:txBody>
          <a:bodyPr>
            <a:normAutofit fontScale="92500" lnSpcReduction="20000"/>
          </a:bodyPr>
          <a:lstStyle/>
          <a:p>
            <a:pPr>
              <a:defRPr/>
            </a:pPr>
            <a:r>
              <a:rPr lang="pt-BR" dirty="0"/>
              <a:t> Um exemplo de aplicação da ação da energia eólica, moinhos. Eles  funcionavam a  partir da ação dos ventos. Esses moinhos eram usados para moer grãos ou bombear água. Neste caso, vemos a energia eólica estar sendo transformada em outra energia, a mecânica. </a:t>
            </a:r>
            <a:endParaRPr lang="pt-BR" dirty="0" smtClean="0"/>
          </a:p>
          <a:p>
            <a:pPr>
              <a:defRPr/>
            </a:pPr>
            <a:r>
              <a:rPr lang="pt-BR" dirty="0"/>
              <a:t>Na atualidade utiliza-se a energia eólica para mover </a:t>
            </a:r>
            <a:r>
              <a:rPr lang="pt-BR" dirty="0" smtClean="0"/>
              <a:t>aero geradores</a:t>
            </a:r>
            <a:r>
              <a:rPr lang="pt-BR" dirty="0"/>
              <a:t> - grandes turbinas colocadas em lugares com muito vento. Essas turbinas têm a forma de um </a:t>
            </a:r>
            <a:r>
              <a:rPr lang="pt-BR" dirty="0" smtClean="0"/>
              <a:t>cata-vento </a:t>
            </a:r>
            <a:r>
              <a:rPr lang="pt-BR" dirty="0"/>
              <a:t>ou um moinho que produz com o movimento da hélice um campo magnético na turbina. Esse movimento, através de um gerador, produz </a:t>
            </a:r>
            <a:r>
              <a:rPr lang="pt-BR" dirty="0" smtClean="0"/>
              <a:t>energia </a:t>
            </a:r>
            <a:r>
              <a:rPr lang="pt-BR" dirty="0"/>
              <a:t>elétrica. Precisam agrupar-se em parques eólicos, concentrações de </a:t>
            </a:r>
            <a:r>
              <a:rPr lang="pt-BR" dirty="0" smtClean="0"/>
              <a:t>aero geradores</a:t>
            </a:r>
            <a:r>
              <a:rPr lang="pt-BR" dirty="0"/>
              <a:t>, necessários para que a produção de energia se torne rentável, mas podem ser usados isoladamente, para alimentar localidades remotas e distantes da rede de </a:t>
            </a:r>
            <a:r>
              <a:rPr lang="pt-BR" dirty="0" smtClean="0"/>
              <a:t>transmissão</a:t>
            </a:r>
            <a:r>
              <a:rPr lang="pt-BR" dirty="0"/>
              <a:t>. É possível ainda a utilização de </a:t>
            </a:r>
            <a:r>
              <a:rPr lang="pt-BR" dirty="0" smtClean="0"/>
              <a:t>aero geradores </a:t>
            </a:r>
            <a:r>
              <a:rPr lang="pt-BR" dirty="0"/>
              <a:t>de baixa tensão quando se trata de requisitos limitados de energia elétrica.</a:t>
            </a:r>
          </a:p>
        </p:txBody>
      </p:sp>
    </p:spTree>
    <p:extLst>
      <p:ext uri="{BB962C8B-B14F-4D97-AF65-F5344CB8AC3E}">
        <p14:creationId xmlns:p14="http://schemas.microsoft.com/office/powerpoint/2010/main" val="343743213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ítulo 1"/>
          <p:cNvSpPr>
            <a:spLocks noGrp="1"/>
          </p:cNvSpPr>
          <p:nvPr>
            <p:ph type="title"/>
          </p:nvPr>
        </p:nvSpPr>
        <p:spPr/>
        <p:txBody>
          <a:bodyPr/>
          <a:lstStyle/>
          <a:p>
            <a:r>
              <a:rPr lang="pt-BR" altLang="pt-BR" smtClean="0"/>
              <a:t>Vantagens e Desvantagens</a:t>
            </a:r>
          </a:p>
        </p:txBody>
      </p:sp>
      <p:sp>
        <p:nvSpPr>
          <p:cNvPr id="244739" name="Espaço Reservado para Texto 2"/>
          <p:cNvSpPr>
            <a:spLocks noGrp="1"/>
          </p:cNvSpPr>
          <p:nvPr>
            <p:ph type="body" idx="1"/>
          </p:nvPr>
        </p:nvSpPr>
        <p:spPr/>
        <p:txBody>
          <a:bodyPr/>
          <a:lstStyle/>
          <a:p>
            <a:r>
              <a:rPr lang="pt-BR" altLang="pt-BR" smtClean="0"/>
              <a:t>Vantagens</a:t>
            </a:r>
          </a:p>
        </p:txBody>
      </p:sp>
      <p:sp>
        <p:nvSpPr>
          <p:cNvPr id="244740" name="Espaço Reservado para Texto 4"/>
          <p:cNvSpPr>
            <a:spLocks noGrp="1"/>
          </p:cNvSpPr>
          <p:nvPr>
            <p:ph type="body" sz="quarter" idx="3"/>
          </p:nvPr>
        </p:nvSpPr>
        <p:spPr/>
        <p:txBody>
          <a:bodyPr/>
          <a:lstStyle/>
          <a:p>
            <a:r>
              <a:rPr lang="pt-BR" altLang="pt-BR" smtClean="0"/>
              <a:t>Desvantagens</a:t>
            </a:r>
          </a:p>
        </p:txBody>
      </p:sp>
      <p:sp>
        <p:nvSpPr>
          <p:cNvPr id="6" name="Espaço Reservado para Conteúdo 5"/>
          <p:cNvSpPr>
            <a:spLocks noGrp="1"/>
          </p:cNvSpPr>
          <p:nvPr>
            <p:ph sz="quarter" idx="4"/>
          </p:nvPr>
        </p:nvSpPr>
        <p:spPr/>
        <p:txBody>
          <a:bodyPr>
            <a:normAutofit fontScale="77500" lnSpcReduction="20000"/>
          </a:bodyPr>
          <a:lstStyle/>
          <a:p>
            <a:pPr>
              <a:defRPr/>
            </a:pPr>
            <a:r>
              <a:rPr lang="pt-BR" dirty="0"/>
              <a:t>Impacto sonoro: o som do vento bate nas pás produzindo um ruído </a:t>
            </a:r>
            <a:r>
              <a:rPr lang="pt-BR" dirty="0" smtClean="0"/>
              <a:t>constante </a:t>
            </a:r>
            <a:r>
              <a:rPr lang="pt-BR" dirty="0"/>
              <a:t>(43dB(A</a:t>
            </a:r>
            <a:r>
              <a:rPr lang="pt-BR" dirty="0" smtClean="0"/>
              <a:t>)).</a:t>
            </a:r>
          </a:p>
          <a:p>
            <a:pPr>
              <a:defRPr/>
            </a:pPr>
            <a:r>
              <a:rPr lang="pt-BR" dirty="0"/>
              <a:t>Provoca um impacto visual considerável, principalmente para os moradores em redor, a instalação dos parques eólicos gera uma grande modificação da </a:t>
            </a:r>
            <a:r>
              <a:rPr lang="pt-BR" dirty="0" smtClean="0"/>
              <a:t>paisagem.</a:t>
            </a:r>
          </a:p>
          <a:p>
            <a:pPr>
              <a:defRPr/>
            </a:pPr>
            <a:r>
              <a:rPr lang="pt-BR" dirty="0"/>
              <a:t>Impacto sobre as aves do local: principalmente pelo choque destas nas pás, efeitos desconhecidos sobre a modificação de seus comportamentos habituais de </a:t>
            </a:r>
            <a:r>
              <a:rPr lang="pt-BR" dirty="0" smtClean="0"/>
              <a:t>migrações.</a:t>
            </a:r>
            <a:endParaRPr lang="pt-BR" dirty="0"/>
          </a:p>
        </p:txBody>
      </p:sp>
      <p:sp>
        <p:nvSpPr>
          <p:cNvPr id="244742" name="Espaço Reservado para Conteúdo 9"/>
          <p:cNvSpPr>
            <a:spLocks noGrp="1"/>
          </p:cNvSpPr>
          <p:nvPr>
            <p:ph sz="half" idx="2"/>
          </p:nvPr>
        </p:nvSpPr>
        <p:spPr/>
        <p:txBody>
          <a:bodyPr/>
          <a:lstStyle/>
          <a:p>
            <a:r>
              <a:rPr lang="pt-BR" altLang="pt-BR" smtClean="0"/>
              <a:t>É inesgotável</a:t>
            </a:r>
          </a:p>
          <a:p>
            <a:r>
              <a:rPr lang="pt-BR" altLang="pt-BR" smtClean="0"/>
              <a:t>Não emite gases poluentes nem gera resíduos</a:t>
            </a:r>
          </a:p>
          <a:p>
            <a:r>
              <a:rPr lang="pt-BR" altLang="pt-BR" smtClean="0"/>
              <a:t>Diminui a emissão de gases do efeito estufa</a:t>
            </a:r>
          </a:p>
          <a:p>
            <a:r>
              <a:rPr lang="pt-BR" altLang="pt-BR" smtClean="0"/>
              <a:t>Geração de investimentos em zonas desfavorecidas.</a:t>
            </a:r>
          </a:p>
        </p:txBody>
      </p:sp>
    </p:spTree>
    <p:extLst>
      <p:ext uri="{BB962C8B-B14F-4D97-AF65-F5344CB8AC3E}">
        <p14:creationId xmlns:p14="http://schemas.microsoft.com/office/powerpoint/2010/main" val="4727231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defRPr/>
            </a:pPr>
            <a:r>
              <a:rPr lang="pt-BR" dirty="0" smtClean="0">
                <a:ln w="0"/>
                <a:effectLst>
                  <a:outerShdw blurRad="38100" dist="19050" dir="2700000" algn="tl" rotWithShape="0">
                    <a:schemeClr val="dk1">
                      <a:alpha val="40000"/>
                    </a:schemeClr>
                  </a:outerShdw>
                </a:effectLst>
              </a:rPr>
              <a:t>Energia</a:t>
            </a:r>
            <a:r>
              <a:rPr lang="pt-BR" dirty="0" smtClean="0"/>
              <a:t> </a:t>
            </a:r>
            <a:r>
              <a:rPr lang="pt-BR" dirty="0" smtClean="0">
                <a:ln w="0"/>
                <a:effectLst>
                  <a:outerShdw blurRad="38100" dist="19050" dir="2700000" algn="tl" rotWithShape="0">
                    <a:schemeClr val="dk1">
                      <a:alpha val="40000"/>
                    </a:schemeClr>
                  </a:outerShdw>
                </a:effectLst>
              </a:rPr>
              <a:t>eólica</a:t>
            </a:r>
            <a:endParaRPr lang="pt-BR" dirty="0"/>
          </a:p>
        </p:txBody>
      </p:sp>
      <p:pic>
        <p:nvPicPr>
          <p:cNvPr id="245763" name="Espaço Reservado para Imagem 6"/>
          <p:cNvPicPr>
            <a:picLocks noGrp="1" noChangeAspect="1"/>
          </p:cNvPicPr>
          <p:nvPr>
            <p:ph type="pic" idx="1"/>
          </p:nvPr>
        </p:nvPicPr>
        <p:blipFill>
          <a:blip r:embed="rId2">
            <a:extLst>
              <a:ext uri="{28A0092B-C50C-407E-A947-70E740481C1C}">
                <a14:useLocalDpi xmlns:a14="http://schemas.microsoft.com/office/drawing/2010/main" val="0"/>
              </a:ext>
            </a:extLst>
          </a:blip>
          <a:srcRect t="20181" b="20181"/>
          <a:stretch>
            <a:fillRect/>
          </a:stretch>
        </p:blipFill>
        <p:spPr/>
      </p:pic>
      <p:sp>
        <p:nvSpPr>
          <p:cNvPr id="4" name="Espaço Reservado para Texto 3"/>
          <p:cNvSpPr>
            <a:spLocks noGrp="1"/>
          </p:cNvSpPr>
          <p:nvPr>
            <p:ph type="body" sz="half" idx="2"/>
          </p:nvPr>
        </p:nvSpPr>
        <p:spPr>
          <a:xfrm>
            <a:off x="2435225" y="4959351"/>
            <a:ext cx="6446838" cy="506413"/>
          </a:xfrm>
        </p:spPr>
        <p:txBody>
          <a:bodyPr>
            <a:noAutofit/>
          </a:bodyPr>
          <a:lstStyle/>
          <a:p>
            <a:pPr algn="just">
              <a:defRPr/>
            </a:pPr>
            <a:r>
              <a:rPr lang="pt-BR" sz="1200" b="1" dirty="0">
                <a:solidFill>
                  <a:schemeClr val="tx1">
                    <a:lumMod val="85000"/>
                    <a:lumOff val="15000"/>
                  </a:schemeClr>
                </a:solidFill>
              </a:rPr>
              <a:t>Energia eólica é a transformação da energia do vento em energia útil, tal como na utilização de </a:t>
            </a:r>
            <a:r>
              <a:rPr lang="pt-BR" sz="1200" b="1" dirty="0" err="1">
                <a:solidFill>
                  <a:schemeClr val="tx1">
                    <a:lumMod val="85000"/>
                    <a:lumOff val="15000"/>
                  </a:schemeClr>
                </a:solidFill>
              </a:rPr>
              <a:t>aerogeradores</a:t>
            </a:r>
            <a:r>
              <a:rPr lang="pt-BR" sz="1200" b="1" dirty="0">
                <a:solidFill>
                  <a:schemeClr val="tx1">
                    <a:lumMod val="85000"/>
                    <a:lumOff val="15000"/>
                  </a:schemeClr>
                </a:solidFill>
              </a:rPr>
              <a:t> para produzir eletricidade, moinhos de vento para produzir energia mecânica  ou velas</a:t>
            </a:r>
            <a:r>
              <a:rPr lang="pt-BR" sz="1200" b="1" u="sng" dirty="0">
                <a:solidFill>
                  <a:schemeClr val="tx1">
                    <a:lumMod val="85000"/>
                    <a:lumOff val="15000"/>
                  </a:schemeClr>
                </a:solidFill>
              </a:rPr>
              <a:t> </a:t>
            </a:r>
            <a:r>
              <a:rPr lang="pt-BR" sz="1200" b="1" dirty="0">
                <a:solidFill>
                  <a:schemeClr val="tx1">
                    <a:lumMod val="85000"/>
                    <a:lumOff val="15000"/>
                  </a:schemeClr>
                </a:solidFill>
              </a:rPr>
              <a:t> para impulsionar vilarejos . A energia eólica, enquanto alternativa aos combustíveis fósseis, é renovável, está permanentemente disponível, pode ser produzida em qualquer região, é limpa, não produz gases de efeito de estufa durante a produção e requer menos terreno.</a:t>
            </a:r>
            <a:r>
              <a:rPr lang="pt-BR" sz="1200" b="1" baseline="30000" dirty="0">
                <a:solidFill>
                  <a:schemeClr val="tx1">
                    <a:lumMod val="85000"/>
                    <a:lumOff val="15000"/>
                  </a:schemeClr>
                </a:solidFill>
              </a:rPr>
              <a:t>1</a:t>
            </a:r>
            <a:r>
              <a:rPr lang="pt-BR" sz="1200" b="1" dirty="0">
                <a:solidFill>
                  <a:schemeClr val="tx1">
                    <a:lumMod val="85000"/>
                    <a:lumOff val="15000"/>
                  </a:schemeClr>
                </a:solidFill>
              </a:rPr>
              <a:t> O impacto ambiental é geralmente menos problemático do que o de outras fontes de energia.</a:t>
            </a:r>
          </a:p>
        </p:txBody>
      </p:sp>
    </p:spTree>
    <p:extLst>
      <p:ext uri="{BB962C8B-B14F-4D97-AF65-F5344CB8AC3E}">
        <p14:creationId xmlns:p14="http://schemas.microsoft.com/office/powerpoint/2010/main" val="2913639485"/>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ítulo 1"/>
          <p:cNvSpPr>
            <a:spLocks noGrp="1"/>
          </p:cNvSpPr>
          <p:nvPr>
            <p:ph type="title"/>
          </p:nvPr>
        </p:nvSpPr>
        <p:spPr/>
        <p:txBody>
          <a:bodyPr/>
          <a:lstStyle/>
          <a:p>
            <a:r>
              <a:rPr lang="pt-BR" altLang="pt-BR" smtClean="0"/>
              <a:t>potencial</a:t>
            </a:r>
          </a:p>
        </p:txBody>
      </p:sp>
      <p:pic>
        <p:nvPicPr>
          <p:cNvPr id="246787" name="Espaço Reservado para Imagem 4"/>
          <p:cNvPicPr>
            <a:picLocks noGrp="1" noChangeAspect="1"/>
          </p:cNvPicPr>
          <p:nvPr>
            <p:ph type="pic" idx="1"/>
          </p:nvPr>
        </p:nvPicPr>
        <p:blipFill>
          <a:blip r:embed="rId2">
            <a:extLst>
              <a:ext uri="{28A0092B-C50C-407E-A947-70E740481C1C}">
                <a14:useLocalDpi xmlns:a14="http://schemas.microsoft.com/office/drawing/2010/main" val="0"/>
              </a:ext>
            </a:extLst>
          </a:blip>
          <a:srcRect t="16322" b="16322"/>
          <a:stretch>
            <a:fillRect/>
          </a:stretch>
        </p:blipFill>
        <p:spPr/>
      </p:pic>
      <p:sp>
        <p:nvSpPr>
          <p:cNvPr id="246788" name="Espaço Reservado para Texto 3"/>
          <p:cNvSpPr>
            <a:spLocks noGrp="1"/>
          </p:cNvSpPr>
          <p:nvPr>
            <p:ph type="body" sz="half" idx="2"/>
          </p:nvPr>
        </p:nvSpPr>
        <p:spPr/>
        <p:txBody>
          <a:bodyPr>
            <a:normAutofit fontScale="92500" lnSpcReduction="20000"/>
          </a:bodyPr>
          <a:lstStyle/>
          <a:p>
            <a:r>
              <a:rPr lang="pt-BR" altLang="pt-BR" smtClean="0"/>
              <a:t>O vento é o movimento de ar ao longo da superfície da Terra, sendo efetuado por áreas de altas e baixas pressões atmosféricas. O sol não aquece a superfície de forma regular, dependendo de fatores como o ângulo de incidência dos raios solares, que difere consoante a latitude e a hora, e se o solo é coberto ou não por vegetação. As grandes massas de água, como os oceanos, aquecem e arrefecem mais lentamente do que em terra. A energia em forma de calor absorvida pela superfície da Terra é transferida para a atmosfera e, uma vez que o ar aquecido é menos denso que o ar frio, sobe acima do ar arrefecido para formar áreas de elevada pressão atmosférica criando diferenciais de pressão. A rotação da Terra arrasta a atmosfera envolvente, o que provoca turbulência. É a conjugação de todos estes fenómenos que provoca a alteração constante do padrão de ventos.</a:t>
            </a:r>
            <a:r>
              <a:rPr lang="pt-BR" altLang="pt-BR" baseline="30000" smtClean="0"/>
              <a:t>1</a:t>
            </a:r>
            <a:endParaRPr lang="pt-BR" altLang="pt-BR" smtClean="0"/>
          </a:p>
        </p:txBody>
      </p:sp>
    </p:spTree>
    <p:extLst>
      <p:ext uri="{BB962C8B-B14F-4D97-AF65-F5344CB8AC3E}">
        <p14:creationId xmlns:p14="http://schemas.microsoft.com/office/powerpoint/2010/main" val="247949992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ítulo 1"/>
          <p:cNvSpPr>
            <a:spLocks noGrp="1"/>
          </p:cNvSpPr>
          <p:nvPr>
            <p:ph type="title"/>
          </p:nvPr>
        </p:nvSpPr>
        <p:spPr/>
        <p:txBody>
          <a:bodyPr/>
          <a:lstStyle/>
          <a:p>
            <a:r>
              <a:rPr lang="pt-BR" altLang="pt-BR" smtClean="0"/>
              <a:t>Previsões meteóricas </a:t>
            </a:r>
          </a:p>
        </p:txBody>
      </p:sp>
      <p:sp>
        <p:nvSpPr>
          <p:cNvPr id="3" name="Retângulo 2"/>
          <p:cNvSpPr/>
          <p:nvPr/>
        </p:nvSpPr>
        <p:spPr>
          <a:xfrm>
            <a:off x="3810000" y="2147888"/>
            <a:ext cx="4572000" cy="4800600"/>
          </a:xfrm>
          <a:prstGeom prst="rect">
            <a:avLst/>
          </a:prstGeom>
        </p:spPr>
        <p:txBody>
          <a:bodyPr>
            <a:spAutoFit/>
          </a:bodyPr>
          <a:lstStyle/>
          <a:p>
            <a:pPr>
              <a:defRPr/>
            </a:pPr>
            <a:r>
              <a:rPr lang="pt-BR" dirty="0">
                <a:solidFill>
                  <a:schemeClr val="tx1">
                    <a:lumMod val="95000"/>
                  </a:schemeClr>
                </a:solidFill>
                <a:latin typeface="Arial" panose="020B0604020202020204" pitchFamily="34" charset="0"/>
              </a:rPr>
              <a:t>A energia do vento é bastante consistente ao longo de intervalos anuais, mas tem variações significativas em escalas de tempo curtas. À medida que cresce a proporção de energia eólica numa determinada região, torna-se necessário aumentar a capacidade da rede de modo a absorver os picos de produção, através do aumento da capacidade de armazenamento, e de recorrer à importação e exportação de eletricidade para regiões adjacentes quando há menos procura ou a produção eólica é insuficiente. As previsões meteorológica auxiliam o ajustamento da rede de acordo com as variações de produção previstas.</a:t>
            </a:r>
            <a:r>
              <a:rPr lang="pt-BR" baseline="30000" dirty="0">
                <a:solidFill>
                  <a:schemeClr val="tx1">
                    <a:lumMod val="95000"/>
                  </a:schemeClr>
                </a:solidFill>
                <a:latin typeface="Arial" panose="020B0604020202020204" pitchFamily="34" charset="0"/>
              </a:rPr>
              <a:t>3</a:t>
            </a:r>
            <a:endParaRPr lang="pt-BR" dirty="0">
              <a:solidFill>
                <a:schemeClr val="tx1">
                  <a:lumMod val="95000"/>
                </a:schemeClr>
              </a:solidFill>
            </a:endParaRPr>
          </a:p>
        </p:txBody>
      </p:sp>
    </p:spTree>
    <p:extLst>
      <p:ext uri="{BB962C8B-B14F-4D97-AF65-F5344CB8AC3E}">
        <p14:creationId xmlns:p14="http://schemas.microsoft.com/office/powerpoint/2010/main" val="1596446669"/>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ítulo 1"/>
          <p:cNvSpPr>
            <a:spLocks noGrp="1"/>
          </p:cNvSpPr>
          <p:nvPr>
            <p:ph type="title"/>
          </p:nvPr>
        </p:nvSpPr>
        <p:spPr/>
        <p:txBody>
          <a:bodyPr/>
          <a:lstStyle/>
          <a:p>
            <a:r>
              <a:rPr lang="pt-BR" altLang="pt-BR" smtClean="0"/>
              <a:t>Transmissão de energia eólica</a:t>
            </a:r>
          </a:p>
        </p:txBody>
      </p:sp>
      <p:sp>
        <p:nvSpPr>
          <p:cNvPr id="3" name="Espaço Reservado para Conteúdo 2"/>
          <p:cNvSpPr>
            <a:spLocks noGrp="1"/>
          </p:cNvSpPr>
          <p:nvPr>
            <p:ph sz="half" idx="1"/>
          </p:nvPr>
        </p:nvSpPr>
        <p:spPr/>
        <p:txBody>
          <a:bodyPr>
            <a:normAutofit fontScale="85000" lnSpcReduction="20000"/>
          </a:bodyPr>
          <a:lstStyle/>
          <a:p>
            <a:pPr>
              <a:defRPr/>
            </a:pPr>
            <a:r>
              <a:rPr lang="pt-BR" dirty="0" smtClean="0"/>
              <a:t>os</a:t>
            </a:r>
            <a:r>
              <a:rPr lang="pt-BR" dirty="0"/>
              <a:t> parques eólicos são conjuntos de centenas de </a:t>
            </a:r>
            <a:r>
              <a:rPr lang="pt-BR" dirty="0" err="1"/>
              <a:t>aerogeradores</a:t>
            </a:r>
            <a:r>
              <a:rPr lang="pt-BR" dirty="0"/>
              <a:t> individuais ligados a uma rede de transmissão de energia elétrica. Os parques eólicos de pequena dimensão são usados na produção de energia em áreas isoladas. As companhias de produção elétrica cada vez mais compram o excedente elétrico produzido por </a:t>
            </a:r>
            <a:r>
              <a:rPr lang="pt-BR" dirty="0" err="1"/>
              <a:t>aerogeradores</a:t>
            </a:r>
            <a:r>
              <a:rPr lang="pt-BR" dirty="0"/>
              <a:t> domésticos</a:t>
            </a:r>
          </a:p>
        </p:txBody>
      </p:sp>
      <p:sp>
        <p:nvSpPr>
          <p:cNvPr id="4" name="Espaço Reservado para Conteúdo 3"/>
          <p:cNvSpPr>
            <a:spLocks noGrp="1"/>
          </p:cNvSpPr>
          <p:nvPr>
            <p:ph sz="half" idx="2"/>
          </p:nvPr>
        </p:nvSpPr>
        <p:spPr/>
        <p:txBody>
          <a:bodyPr>
            <a:normAutofit fontScale="85000" lnSpcReduction="20000"/>
          </a:bodyPr>
          <a:lstStyle/>
          <a:p>
            <a:pPr>
              <a:defRPr/>
            </a:pPr>
            <a:r>
              <a:rPr lang="pt-BR" dirty="0"/>
              <a:t> Existem também parques eólicos ao largo da costa, uma vez que a força do vento é superior e mais estável que em terra e o conjunto tem menor impacto visual, embora o custo de manutenção seja bastante superior. Em 2010, a produção de energia eólica era responsável por mais de 2,5% da eletricidade consumida à escala global, apresentando taxas de crescimento na ordem dos 25% por ano. A energia eólica faz parte da infraestrutura elétrica em mais de oitenta países. Em alguns países, como a Dinamarca, representa mais de um quarto da produção de energia.</a:t>
            </a:r>
          </a:p>
        </p:txBody>
      </p:sp>
    </p:spTree>
    <p:extLst>
      <p:ext uri="{BB962C8B-B14F-4D97-AF65-F5344CB8AC3E}">
        <p14:creationId xmlns:p14="http://schemas.microsoft.com/office/powerpoint/2010/main" val="261861188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4864" y="1697038"/>
            <a:ext cx="6446837" cy="990600"/>
          </a:xfrm>
        </p:spPr>
        <p:txBody>
          <a:bodyPr>
            <a:normAutofit fontScale="90000"/>
          </a:bodyPr>
          <a:lstStyle/>
          <a:p>
            <a:pPr>
              <a:defRPr/>
            </a:pPr>
            <a:r>
              <a:rPr lang="pt-BR" dirty="0" smtClean="0"/>
              <a:t>Moinho de vento usado na transformação de energia mecânica em elétrica.</a:t>
            </a:r>
            <a:endParaRPr lang="pt-BR" dirty="0"/>
          </a:p>
        </p:txBody>
      </p:sp>
      <p:pic>
        <p:nvPicPr>
          <p:cNvPr id="212995" name="Espaço Reservado para Imagem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60726" y="2798764"/>
            <a:ext cx="4075113" cy="3055937"/>
          </a:xfrm>
        </p:spPr>
      </p:pic>
      <p:sp>
        <p:nvSpPr>
          <p:cNvPr id="4" name="Espaço Reservado para Texto 3"/>
          <p:cNvSpPr>
            <a:spLocks noGrp="1"/>
          </p:cNvSpPr>
          <p:nvPr>
            <p:ph type="body" sz="half" idx="4294967295"/>
          </p:nvPr>
        </p:nvSpPr>
        <p:spPr>
          <a:xfrm>
            <a:off x="2095500" y="1011239"/>
            <a:ext cx="6686550" cy="371475"/>
          </a:xfrm>
        </p:spPr>
        <p:txBody>
          <a:bodyPr>
            <a:noAutofit/>
          </a:bodyPr>
          <a:lstStyle/>
          <a:p>
            <a:pPr algn="ctr">
              <a:defRPr/>
            </a:pPr>
            <a:r>
              <a:rPr lang="pt-BR" sz="2700" dirty="0">
                <a:solidFill>
                  <a:schemeClr val="accent1"/>
                </a:solidFill>
                <a:latin typeface="+mj-lt"/>
                <a:ea typeface="+mj-ea"/>
                <a:cs typeface="+mj-cs"/>
              </a:rPr>
              <a:t>Energia eólica</a:t>
            </a:r>
          </a:p>
        </p:txBody>
      </p:sp>
    </p:spTree>
    <p:extLst>
      <p:ext uri="{BB962C8B-B14F-4D97-AF65-F5344CB8AC3E}">
        <p14:creationId xmlns:p14="http://schemas.microsoft.com/office/powerpoint/2010/main" val="4247100081"/>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ítulo 1"/>
          <p:cNvSpPr>
            <a:spLocks noGrp="1"/>
          </p:cNvSpPr>
          <p:nvPr>
            <p:ph type="title"/>
          </p:nvPr>
        </p:nvSpPr>
        <p:spPr/>
        <p:txBody>
          <a:bodyPr/>
          <a:lstStyle/>
          <a:p>
            <a:endParaRPr lang="pt-BR" altLang="pt-BR" smtClean="0"/>
          </a:p>
        </p:txBody>
      </p:sp>
      <p:sp>
        <p:nvSpPr>
          <p:cNvPr id="249859" name="Espaço Reservado para Conteúdo 2"/>
          <p:cNvSpPr>
            <a:spLocks noGrp="1"/>
          </p:cNvSpPr>
          <p:nvPr>
            <p:ph idx="1"/>
          </p:nvPr>
        </p:nvSpPr>
        <p:spPr/>
        <p:txBody>
          <a:bodyPr/>
          <a:lstStyle/>
          <a:p>
            <a:endParaRPr lang="pt-BR" altLang="pt-BR" smtClean="0"/>
          </a:p>
        </p:txBody>
      </p:sp>
    </p:spTree>
    <p:extLst>
      <p:ext uri="{BB962C8B-B14F-4D97-AF65-F5344CB8AC3E}">
        <p14:creationId xmlns:p14="http://schemas.microsoft.com/office/powerpoint/2010/main" val="4279267006"/>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O que é Energia Eólica?</a:t>
            </a:r>
          </a:p>
        </p:txBody>
      </p:sp>
      <p:sp>
        <p:nvSpPr>
          <p:cNvPr id="3" name="Espaço Reservado para Conteúdo 2"/>
          <p:cNvSpPr>
            <a:spLocks noGrp="1"/>
          </p:cNvSpPr>
          <p:nvPr>
            <p:ph idx="1"/>
          </p:nvPr>
        </p:nvSpPr>
        <p:spPr/>
        <p:txBody>
          <a:bodyPr/>
          <a:lstStyle/>
          <a:p>
            <a:r>
              <a:rPr lang="pt-BR" altLang="pt-BR" smtClean="0"/>
              <a:t> É a transformação da energia do vento em energia útil.</a:t>
            </a:r>
          </a:p>
          <a:p>
            <a:r>
              <a:rPr lang="pt-BR" altLang="pt-BR" smtClean="0"/>
              <a:t>A energia eólica, enquanto alternativa aos combustíveis fósseis, é renovável, pode ser produzida em qualquer região, é limpa, não produz gases de efeito de estufa durante a produção e requer menos terreno.</a:t>
            </a:r>
          </a:p>
          <a:p>
            <a:r>
              <a:rPr lang="pt-BR" altLang="pt-BR" smtClean="0"/>
              <a:t>A energia eólica não é uma coisa nova, ela tem sido aproveitada desde a antiguidade para mover os barcos impulsionados por velas ou para fazer funcionar a engrenagem de moinhos.</a:t>
            </a:r>
          </a:p>
        </p:txBody>
      </p:sp>
    </p:spTree>
    <p:extLst>
      <p:ext uri="{BB962C8B-B14F-4D97-AF65-F5344CB8AC3E}">
        <p14:creationId xmlns:p14="http://schemas.microsoft.com/office/powerpoint/2010/main" val="11841040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Evolução da Energia Eólica</a:t>
            </a:r>
          </a:p>
        </p:txBody>
      </p:sp>
      <p:sp>
        <p:nvSpPr>
          <p:cNvPr id="3" name="Espaço Reservado para Texto 2"/>
          <p:cNvSpPr>
            <a:spLocks noGrp="1"/>
          </p:cNvSpPr>
          <p:nvPr>
            <p:ph type="body" idx="1"/>
          </p:nvPr>
        </p:nvSpPr>
        <p:spPr/>
        <p:txBody>
          <a:bodyPr/>
          <a:lstStyle/>
          <a:p>
            <a:r>
              <a:rPr lang="pt-BR" altLang="pt-BR" smtClean="0"/>
              <a:t>Antiguidade. Barcos a vela.</a:t>
            </a:r>
          </a:p>
        </p:txBody>
      </p:sp>
      <p:sp>
        <p:nvSpPr>
          <p:cNvPr id="5" name="Espaço Reservado para Texto 4"/>
          <p:cNvSpPr>
            <a:spLocks noGrp="1"/>
          </p:cNvSpPr>
          <p:nvPr>
            <p:ph type="body" sz="quarter" idx="3"/>
          </p:nvPr>
        </p:nvSpPr>
        <p:spPr/>
        <p:txBody>
          <a:bodyPr/>
          <a:lstStyle/>
          <a:p>
            <a:r>
              <a:rPr lang="pt-BR" altLang="pt-BR" smtClean="0"/>
              <a:t>Atualidade. Aero-gerados</a:t>
            </a:r>
          </a:p>
        </p:txBody>
      </p:sp>
      <p:pic>
        <p:nvPicPr>
          <p:cNvPr id="12" name="Espaço Reservado para Conteúdo 11"/>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6096000" y="3283347"/>
            <a:ext cx="3718984" cy="2091929"/>
          </a:xfrm>
          <a:effectLst>
            <a:softEdge rad="112500"/>
          </a:effectLst>
        </p:spPr>
      </p:pic>
      <p:pic>
        <p:nvPicPr>
          <p:cNvPr id="11" name="Espaço Reservado para Conteúdo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560493" y="3283347"/>
            <a:ext cx="2620732" cy="2173323"/>
          </a:xfrm>
          <a:effectLst>
            <a:softEdge rad="112500"/>
          </a:effectLst>
        </p:spPr>
      </p:pic>
    </p:spTree>
    <p:extLst>
      <p:ext uri="{BB962C8B-B14F-4D97-AF65-F5344CB8AC3E}">
        <p14:creationId xmlns:p14="http://schemas.microsoft.com/office/powerpoint/2010/main" val="19685874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Funcionamento dos aero geradores.</a:t>
            </a:r>
          </a:p>
        </p:txBody>
      </p:sp>
      <p:sp>
        <p:nvSpPr>
          <p:cNvPr id="3" name="Espaço Reservado para Conteúdo 2"/>
          <p:cNvSpPr>
            <a:spLocks noGrp="1"/>
          </p:cNvSpPr>
          <p:nvPr>
            <p:ph idx="1"/>
          </p:nvPr>
        </p:nvSpPr>
        <p:spPr/>
        <p:txBody>
          <a:bodyPr/>
          <a:lstStyle/>
          <a:p>
            <a:r>
              <a:rPr lang="pt-BR" altLang="pt-BR" smtClean="0"/>
              <a:t>Na atualidade utiliza-se a energia eólica para mover aero geradores - grandes turbinas colocadas em lugares com muito vento. Essas turbinas têm a forma de um cata-vento ou um moinho que produz com o movimento da hélice um campo magnético na turbina. Esse movimento, através de um gerador, produz energia elétrica.</a:t>
            </a:r>
          </a:p>
          <a:p>
            <a:endParaRPr lang="pt-BR" altLang="pt-BR" smtClean="0"/>
          </a:p>
        </p:txBody>
      </p:sp>
    </p:spTree>
    <p:extLst>
      <p:ext uri="{BB962C8B-B14F-4D97-AF65-F5344CB8AC3E}">
        <p14:creationId xmlns:p14="http://schemas.microsoft.com/office/powerpoint/2010/main" val="2838418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Energia Eólica e o Meio Ambiente</a:t>
            </a:r>
          </a:p>
        </p:txBody>
      </p:sp>
      <p:sp>
        <p:nvSpPr>
          <p:cNvPr id="3" name="Espaço Reservado para Conteúdo 2"/>
          <p:cNvSpPr>
            <a:spLocks noGrp="1"/>
          </p:cNvSpPr>
          <p:nvPr>
            <p:ph idx="1"/>
          </p:nvPr>
        </p:nvSpPr>
        <p:spPr/>
        <p:txBody>
          <a:bodyPr>
            <a:normAutofit/>
          </a:bodyPr>
          <a:lstStyle/>
          <a:p>
            <a:pPr>
              <a:defRPr/>
            </a:pPr>
            <a:r>
              <a:rPr lang="pt-BR" dirty="0" smtClean="0"/>
              <a:t>Atualmente, embora não seja uma fonte de energia com grande uso, </a:t>
            </a:r>
            <a:r>
              <a:rPr lang="pt-BR" dirty="0"/>
              <a:t>é considerada uma importante fonte de energia por se tratar de uma fonte limpa (não gera poluição e não agride o meio ambiente). </a:t>
            </a:r>
            <a:endParaRPr lang="pt-BR" dirty="0" smtClean="0"/>
          </a:p>
          <a:p>
            <a:pPr>
              <a:defRPr/>
            </a:pPr>
            <a:r>
              <a:rPr lang="pt-BR" dirty="0"/>
              <a:t>O mais importante benefício ao meio ambiente da geração eólica é a não-emissão de dióxido de carbono na </a:t>
            </a:r>
            <a:r>
              <a:rPr lang="pt-BR" dirty="0" smtClean="0"/>
              <a:t>atmosfera que é o </a:t>
            </a:r>
            <a:r>
              <a:rPr lang="pt-BR" dirty="0"/>
              <a:t>gás com maior responsabilidade pelo agravamento do efeito estufa levando a mudança climática global a </a:t>
            </a:r>
            <a:r>
              <a:rPr lang="pt-BR" dirty="0" smtClean="0"/>
              <a:t>consequências desastrosas.</a:t>
            </a:r>
          </a:p>
          <a:p>
            <a:pPr>
              <a:defRPr/>
            </a:pPr>
            <a:r>
              <a:rPr lang="pt-BR" dirty="0"/>
              <a:t>A maior </a:t>
            </a:r>
            <a:r>
              <a:rPr lang="pt-BR" dirty="0" smtClean="0"/>
              <a:t>preocupação é </a:t>
            </a:r>
            <a:r>
              <a:rPr lang="pt-BR" dirty="0"/>
              <a:t>com os pássaros, os quais podem vir a colidir com estruturas </a:t>
            </a:r>
          </a:p>
        </p:txBody>
      </p:sp>
    </p:spTree>
    <p:extLst>
      <p:ext uri="{BB962C8B-B14F-4D97-AF65-F5344CB8AC3E}">
        <p14:creationId xmlns:p14="http://schemas.microsoft.com/office/powerpoint/2010/main" val="614013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Parques Eólicos</a:t>
            </a:r>
          </a:p>
        </p:txBody>
      </p:sp>
      <p:sp>
        <p:nvSpPr>
          <p:cNvPr id="4" name="Espaço Reservado para Texto 3"/>
          <p:cNvSpPr>
            <a:spLocks noGrp="1"/>
          </p:cNvSpPr>
          <p:nvPr>
            <p:ph type="body" sz="half" idx="2"/>
          </p:nvPr>
        </p:nvSpPr>
        <p:spPr/>
        <p:txBody>
          <a:bodyPr/>
          <a:lstStyle/>
          <a:p>
            <a:r>
              <a:rPr lang="pt-BR" altLang="pt-BR" smtClean="0"/>
              <a:t>Os parques eólicos são conjuntos de centenas de aero geradores individuais ligados a uma rede de transmissão de energia elétrica. Para a construção desses parques é necessário, dependendo do entendimento do órgão ambiental estadual, a realização de um Estudo e Relatório de Impacto Ambiental pois a sua má localização pode causar impactos negativos como a morte de aves e a poluição sonora, já que as hélices produzem um zumbido constante.</a:t>
            </a:r>
          </a:p>
        </p:txBody>
      </p:sp>
      <p:pic>
        <p:nvPicPr>
          <p:cNvPr id="7" name="Espaço Reservado para Conteú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8883" y="1881046"/>
            <a:ext cx="4621587" cy="3078307"/>
          </a:xfrm>
          <a:effectLst>
            <a:softEdge rad="112500"/>
          </a:effectLst>
        </p:spPr>
      </p:pic>
    </p:spTree>
    <p:extLst>
      <p:ext uri="{BB962C8B-B14F-4D97-AF65-F5344CB8AC3E}">
        <p14:creationId xmlns:p14="http://schemas.microsoft.com/office/powerpoint/2010/main" val="23702896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A energia gerada...</a:t>
            </a:r>
          </a:p>
        </p:txBody>
      </p:sp>
      <p:sp>
        <p:nvSpPr>
          <p:cNvPr id="3" name="Espaço Reservado para Conteúdo 2"/>
          <p:cNvSpPr>
            <a:spLocks noGrp="1"/>
          </p:cNvSpPr>
          <p:nvPr>
            <p:ph idx="1"/>
          </p:nvPr>
        </p:nvSpPr>
        <p:spPr/>
        <p:txBody>
          <a:bodyPr/>
          <a:lstStyle/>
          <a:p>
            <a:r>
              <a:rPr lang="pt-BR" altLang="pt-BR" smtClean="0"/>
              <a:t>Atualmente, apenas 1% da energia gerada no mundo provém deste tipo de fonte. Porém, o potencial para exploração é grande. Atualmente, a capacidade eólica mundial é de 238,4 GW (Gigawatts).</a:t>
            </a:r>
          </a:p>
          <a:p>
            <a:r>
              <a:rPr lang="pt-BR" altLang="pt-BR" smtClean="0"/>
              <a:t>Por ser uma energia limpa e barata, a energia eólica deve superar a energia gerada nas usinas nucleares em, no máximo, seis anos.</a:t>
            </a:r>
          </a:p>
          <a:p>
            <a:r>
              <a:rPr lang="pt-BR" altLang="pt-BR" smtClean="0"/>
              <a:t>A geração de energia eólica no mundo aumentou cerca de 1000% nos últimos dez anos</a:t>
            </a:r>
          </a:p>
        </p:txBody>
      </p:sp>
    </p:spTree>
    <p:extLst>
      <p:ext uri="{BB962C8B-B14F-4D97-AF65-F5344CB8AC3E}">
        <p14:creationId xmlns:p14="http://schemas.microsoft.com/office/powerpoint/2010/main" val="3180782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O Brasil e sua produção eólica</a:t>
            </a:r>
          </a:p>
        </p:txBody>
      </p:sp>
      <p:sp>
        <p:nvSpPr>
          <p:cNvPr id="3" name="Espaço Reservado para Conteúdo 2"/>
          <p:cNvSpPr>
            <a:spLocks noGrp="1"/>
          </p:cNvSpPr>
          <p:nvPr>
            <p:ph idx="1"/>
          </p:nvPr>
        </p:nvSpPr>
        <p:spPr/>
        <p:txBody>
          <a:bodyPr>
            <a:normAutofit lnSpcReduction="10000"/>
          </a:bodyPr>
          <a:lstStyle/>
          <a:p>
            <a:pPr>
              <a:defRPr/>
            </a:pPr>
            <a:r>
              <a:rPr lang="pt-BR" dirty="0"/>
              <a:t>O Brasil possui grande potencial em energia eólica. </a:t>
            </a:r>
            <a:r>
              <a:rPr lang="pt-BR" dirty="0" smtClean="0"/>
              <a:t>Com capacidade </a:t>
            </a:r>
            <a:r>
              <a:rPr lang="pt-BR" dirty="0"/>
              <a:t> para gerar até 300 </a:t>
            </a:r>
            <a:r>
              <a:rPr lang="pt-BR" dirty="0" err="1"/>
              <a:t>gigawatts</a:t>
            </a:r>
            <a:r>
              <a:rPr lang="pt-BR" dirty="0"/>
              <a:t>, mas atualmente a capacidade instalada é de 4.5 GW, o que representa menos de 2% </a:t>
            </a:r>
            <a:r>
              <a:rPr lang="pt-BR" dirty="0" smtClean="0"/>
              <a:t>do seu </a:t>
            </a:r>
            <a:r>
              <a:rPr lang="pt-BR" dirty="0"/>
              <a:t>potencial</a:t>
            </a:r>
            <a:r>
              <a:rPr lang="pt-BR" dirty="0" smtClean="0"/>
              <a:t>.</a:t>
            </a:r>
          </a:p>
          <a:p>
            <a:pPr>
              <a:defRPr/>
            </a:pPr>
            <a:r>
              <a:rPr lang="pt-BR" dirty="0"/>
              <a:t>O maior centro de geração de energia eólica do país é o complexo </a:t>
            </a:r>
            <a:r>
              <a:rPr lang="pt-BR" dirty="0" smtClean="0"/>
              <a:t>eólico Alto </a:t>
            </a:r>
            <a:r>
              <a:rPr lang="pt-BR" dirty="0"/>
              <a:t>Sertão I, situado na Bahia, com capacidade de gerar até </a:t>
            </a:r>
            <a:r>
              <a:rPr lang="pt-BR" dirty="0" smtClean="0"/>
              <a:t>300MW.</a:t>
            </a:r>
          </a:p>
          <a:p>
            <a:pPr>
              <a:defRPr/>
            </a:pPr>
            <a:r>
              <a:rPr lang="pt-BR" dirty="0"/>
              <a:t> É o país que produz a energia eólica mais competitiva no mundo superando, em termos de preço, quando em comparação com a Europa é de R$ 300, R$ 350 e o Brasil, no último leilão, foi de R$ 110 por Megawatts.</a:t>
            </a:r>
          </a:p>
        </p:txBody>
      </p:sp>
    </p:spTree>
    <p:extLst>
      <p:ext uri="{BB962C8B-B14F-4D97-AF65-F5344CB8AC3E}">
        <p14:creationId xmlns:p14="http://schemas.microsoft.com/office/powerpoint/2010/main" val="4133873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ltLang="pt-BR" smtClean="0"/>
              <a:t>Energia limpa no Rio Grande do Norte</a:t>
            </a:r>
          </a:p>
        </p:txBody>
      </p:sp>
      <p:sp>
        <p:nvSpPr>
          <p:cNvPr id="3" name="Espaço Reservado para Conteúdo 2"/>
          <p:cNvSpPr>
            <a:spLocks noGrp="1"/>
          </p:cNvSpPr>
          <p:nvPr>
            <p:ph idx="1"/>
          </p:nvPr>
        </p:nvSpPr>
        <p:spPr/>
        <p:txBody>
          <a:bodyPr/>
          <a:lstStyle/>
          <a:p>
            <a:r>
              <a:rPr lang="pt-BR" altLang="pt-BR" smtClean="0"/>
              <a:t>O Rio Grande do Norte tem capacidade para, em 2017, ser o maior produtor de energia eólica do país.</a:t>
            </a:r>
          </a:p>
          <a:p>
            <a:r>
              <a:rPr lang="pt-BR" altLang="pt-BR" smtClean="0"/>
              <a:t>Atualmente existem 25 parques eólicos e 87 estão em construção.</a:t>
            </a:r>
          </a:p>
          <a:p>
            <a:r>
              <a:rPr lang="pt-BR" altLang="pt-BR" smtClean="0"/>
              <a:t>A energia eólica será tão importante para o estado como o Petróleo.</a:t>
            </a:r>
          </a:p>
          <a:p>
            <a:endParaRPr lang="pt-BR" altLang="pt-BR" smtClean="0"/>
          </a:p>
        </p:txBody>
      </p:sp>
    </p:spTree>
    <p:extLst>
      <p:ext uri="{BB962C8B-B14F-4D97-AF65-F5344CB8AC3E}">
        <p14:creationId xmlns:p14="http://schemas.microsoft.com/office/powerpoint/2010/main" val="20771939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ítulo 1"/>
          <p:cNvSpPr>
            <a:spLocks noGrp="1"/>
          </p:cNvSpPr>
          <p:nvPr>
            <p:ph type="title"/>
          </p:nvPr>
        </p:nvSpPr>
        <p:spPr/>
        <p:txBody>
          <a:bodyPr/>
          <a:lstStyle/>
          <a:p>
            <a:r>
              <a:rPr lang="pt-BR" altLang="pt-BR" smtClean="0"/>
              <a:t>Como funciona uma máquina eólica?</a:t>
            </a:r>
          </a:p>
        </p:txBody>
      </p:sp>
      <p:sp>
        <p:nvSpPr>
          <p:cNvPr id="3" name="Espaço Reservado para Conteúdo 2"/>
          <p:cNvSpPr>
            <a:spLocks noGrp="1"/>
          </p:cNvSpPr>
          <p:nvPr>
            <p:ph idx="1"/>
          </p:nvPr>
        </p:nvSpPr>
        <p:spPr/>
        <p:txBody>
          <a:bodyPr>
            <a:normAutofit/>
          </a:bodyPr>
          <a:lstStyle/>
          <a:p>
            <a:pPr algn="just">
              <a:defRPr/>
            </a:pPr>
            <a:r>
              <a:rPr lang="pt-BR" dirty="0"/>
              <a:t>O funcionamento de uma turbina eólica envolve vários campos do conhecimento, incluindo meteorologia, aerodinâmica, eletricidade, controle, bem como a engenharia civil, mecânica e estrutural</a:t>
            </a:r>
            <a:r>
              <a:rPr lang="pt-BR" dirty="0" smtClean="0"/>
              <a:t>.</a:t>
            </a:r>
          </a:p>
          <a:p>
            <a:pPr algn="just">
              <a:defRPr/>
            </a:pPr>
            <a:r>
              <a:rPr lang="pt-BR" dirty="0"/>
              <a:t/>
            </a:r>
            <a:br>
              <a:rPr lang="pt-BR" dirty="0"/>
            </a:br>
            <a:r>
              <a:rPr lang="pt-BR" dirty="0"/>
              <a:t>O princípio de funcionamento baseia-se na conversão da energia cinética, (que é resultante do movimento de rotação causado pela incidência do vento nas pás do rotor da turbina) em energia elétrica. </a:t>
            </a:r>
            <a:endParaRPr lang="pt-BR" dirty="0" smtClean="0"/>
          </a:p>
          <a:p>
            <a:pPr algn="just">
              <a:defRPr/>
            </a:pPr>
            <a:r>
              <a:rPr lang="pt-BR" dirty="0" smtClean="0"/>
              <a:t>As </a:t>
            </a:r>
            <a:r>
              <a:rPr lang="pt-BR" dirty="0"/>
              <a:t>pás das máquinas modernas são dispositivos aerodinâmicos com perfis especialmente desenvolvidos, equivalentes às asas dos aviões, e que funcionam pelo princípio físico da </a:t>
            </a:r>
            <a:r>
              <a:rPr lang="pt-BR" dirty="0" smtClean="0"/>
              <a:t>sustentação.</a:t>
            </a:r>
            <a:endParaRPr lang="pt-BR" dirty="0"/>
          </a:p>
        </p:txBody>
      </p:sp>
    </p:spTree>
    <p:extLst>
      <p:ext uri="{BB962C8B-B14F-4D97-AF65-F5344CB8AC3E}">
        <p14:creationId xmlns:p14="http://schemas.microsoft.com/office/powerpoint/2010/main" val="141973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ítulo 1"/>
          <p:cNvSpPr>
            <a:spLocks noGrp="1"/>
          </p:cNvSpPr>
          <p:nvPr>
            <p:ph type="title"/>
          </p:nvPr>
        </p:nvSpPr>
        <p:spPr/>
        <p:txBody>
          <a:bodyPr/>
          <a:lstStyle/>
          <a:p>
            <a:r>
              <a:rPr lang="pt-BR" altLang="pt-BR" smtClean="0"/>
              <a:t>ORIGEM</a:t>
            </a:r>
            <a:br>
              <a:rPr lang="pt-BR" altLang="pt-BR" smtClean="0"/>
            </a:br>
            <a:endParaRPr lang="pt-BR" altLang="pt-BR" smtClean="0"/>
          </a:p>
        </p:txBody>
      </p:sp>
      <p:sp>
        <p:nvSpPr>
          <p:cNvPr id="3" name="Espaço Reservado para Conteúdo 2"/>
          <p:cNvSpPr>
            <a:spLocks noGrp="1"/>
          </p:cNvSpPr>
          <p:nvPr>
            <p:ph idx="1"/>
          </p:nvPr>
        </p:nvSpPr>
        <p:spPr>
          <a:xfrm>
            <a:off x="2032000" y="2017713"/>
            <a:ext cx="6446838" cy="3702050"/>
          </a:xfrm>
        </p:spPr>
        <p:txBody>
          <a:bodyPr>
            <a:normAutofit fontScale="55000" lnSpcReduction="20000"/>
          </a:bodyPr>
          <a:lstStyle/>
          <a:p>
            <a:pPr algn="just">
              <a:lnSpc>
                <a:spcPts val="1875"/>
              </a:lnSpc>
              <a:spcBef>
                <a:spcPts val="0"/>
              </a:spcBef>
              <a:defRPr/>
            </a:pPr>
            <a:r>
              <a:rPr lang="pt-BR" dirty="0"/>
              <a:t>Os ventos são gerados pela diferença de temperatura da terra e das </a:t>
            </a:r>
            <a:r>
              <a:rPr lang="pt-BR" dirty="0" smtClean="0"/>
              <a:t>águas, das </a:t>
            </a:r>
            <a:r>
              <a:rPr lang="pt-BR" dirty="0"/>
              <a:t>planícies e das montanhas, das regiões equatoriais e dos </a:t>
            </a:r>
            <a:r>
              <a:rPr lang="pt-BR" dirty="0" smtClean="0"/>
              <a:t>polos </a:t>
            </a:r>
            <a:r>
              <a:rPr lang="pt-BR" dirty="0"/>
              <a:t>do planeta </a:t>
            </a:r>
          </a:p>
          <a:p>
            <a:pPr marL="0" indent="0" algn="just">
              <a:lnSpc>
                <a:spcPts val="1875"/>
              </a:lnSpc>
              <a:spcBef>
                <a:spcPts val="0"/>
              </a:spcBef>
              <a:buNone/>
              <a:defRPr/>
            </a:pPr>
            <a:r>
              <a:rPr lang="pt-BR" dirty="0" smtClean="0"/>
              <a:t>Terra.</a:t>
            </a:r>
            <a:endParaRPr lang="pt-BR" dirty="0"/>
          </a:p>
          <a:p>
            <a:pPr algn="just">
              <a:lnSpc>
                <a:spcPts val="1875"/>
              </a:lnSpc>
              <a:spcBef>
                <a:spcPts val="0"/>
              </a:spcBef>
              <a:defRPr/>
            </a:pPr>
            <a:endParaRPr lang="pt-BR" dirty="0" smtClean="0"/>
          </a:p>
          <a:p>
            <a:pPr algn="just">
              <a:lnSpc>
                <a:spcPts val="1875"/>
              </a:lnSpc>
              <a:spcBef>
                <a:spcPts val="0"/>
              </a:spcBef>
              <a:defRPr/>
            </a:pPr>
            <a:r>
              <a:rPr lang="pt-BR" dirty="0" smtClean="0"/>
              <a:t>A </a:t>
            </a:r>
            <a:r>
              <a:rPr lang="pt-BR" dirty="0"/>
              <a:t>quantidade de energia disponível no vento varia de acordo com as estações </a:t>
            </a:r>
          </a:p>
          <a:p>
            <a:pPr marL="0" indent="0" algn="just">
              <a:lnSpc>
                <a:spcPts val="1875"/>
              </a:lnSpc>
              <a:spcBef>
                <a:spcPts val="0"/>
              </a:spcBef>
              <a:buNone/>
              <a:defRPr/>
            </a:pPr>
            <a:r>
              <a:rPr lang="pt-BR" dirty="0"/>
              <a:t>do ano e as horas do dia. A topografia e a rugosidade do solo também </a:t>
            </a:r>
            <a:r>
              <a:rPr lang="pt-BR" dirty="0" smtClean="0"/>
              <a:t>tem grande </a:t>
            </a:r>
            <a:r>
              <a:rPr lang="pt-BR" dirty="0"/>
              <a:t>influência na distribuição de </a:t>
            </a:r>
            <a:r>
              <a:rPr lang="pt-BR" dirty="0" smtClean="0"/>
              <a:t>frequência </a:t>
            </a:r>
            <a:r>
              <a:rPr lang="pt-BR" dirty="0"/>
              <a:t>de ocorrência dos ventos e </a:t>
            </a:r>
            <a:r>
              <a:rPr lang="pt-BR" dirty="0" smtClean="0"/>
              <a:t>de sua </a:t>
            </a:r>
            <a:r>
              <a:rPr lang="pt-BR" dirty="0"/>
              <a:t>velocidade em um local. </a:t>
            </a:r>
            <a:endParaRPr lang="pt-BR" dirty="0" smtClean="0"/>
          </a:p>
          <a:p>
            <a:pPr algn="just">
              <a:lnSpc>
                <a:spcPts val="1875"/>
              </a:lnSpc>
              <a:spcBef>
                <a:spcPts val="0"/>
              </a:spcBef>
              <a:defRPr/>
            </a:pPr>
            <a:endParaRPr lang="pt-BR" dirty="0" smtClean="0"/>
          </a:p>
          <a:p>
            <a:pPr algn="just">
              <a:lnSpc>
                <a:spcPts val="1875"/>
              </a:lnSpc>
              <a:spcBef>
                <a:spcPts val="0"/>
              </a:spcBef>
              <a:defRPr/>
            </a:pPr>
            <a:r>
              <a:rPr lang="pt-BR" dirty="0" smtClean="0"/>
              <a:t>Para </a:t>
            </a:r>
            <a:r>
              <a:rPr lang="pt-BR" dirty="0"/>
              <a:t>a avaliação do potencial eólico de uma região é uma necessário a coleta </a:t>
            </a:r>
          </a:p>
          <a:p>
            <a:pPr marL="0" indent="0" algn="just">
              <a:lnSpc>
                <a:spcPts val="1875"/>
              </a:lnSpc>
              <a:spcBef>
                <a:spcPts val="0"/>
              </a:spcBef>
              <a:buNone/>
              <a:defRPr/>
            </a:pPr>
            <a:r>
              <a:rPr lang="pt-BR" dirty="0"/>
              <a:t>de dados dos ventos com precisão e qualidade, capaz de fornecer </a:t>
            </a:r>
            <a:r>
              <a:rPr lang="pt-BR" dirty="0" smtClean="0"/>
              <a:t>um mapeamento </a:t>
            </a:r>
            <a:r>
              <a:rPr lang="pt-BR" dirty="0"/>
              <a:t>eólico da região. </a:t>
            </a:r>
            <a:endParaRPr lang="pt-BR" dirty="0" smtClean="0"/>
          </a:p>
          <a:p>
            <a:pPr marL="0" indent="0" algn="just">
              <a:buNone/>
              <a:defRPr/>
            </a:pPr>
            <a:endParaRPr lang="pt-BR" dirty="0" smtClean="0"/>
          </a:p>
          <a:p>
            <a:pPr marL="0" indent="0" algn="just">
              <a:buNone/>
              <a:defRPr/>
            </a:pPr>
            <a:endParaRPr lang="pt-BR" dirty="0"/>
          </a:p>
        </p:txBody>
      </p:sp>
    </p:spTree>
    <p:extLst>
      <p:ext uri="{BB962C8B-B14F-4D97-AF65-F5344CB8AC3E}">
        <p14:creationId xmlns:p14="http://schemas.microsoft.com/office/powerpoint/2010/main" val="160059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4539" y="1471613"/>
            <a:ext cx="3640137"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099" name="Imagem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1471613"/>
            <a:ext cx="428625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30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30438" y="1131889"/>
            <a:ext cx="7886700" cy="993775"/>
          </a:xfrm>
        </p:spPr>
        <p:txBody>
          <a:bodyPr>
            <a:normAutofit fontScale="90000"/>
          </a:bodyPr>
          <a:lstStyle/>
          <a:p>
            <a:pPr>
              <a:defRPr/>
            </a:pPr>
            <a:r>
              <a:rPr lang="pt-BR" dirty="0" smtClean="0"/>
              <a:t>A velocidade do vento do brasil permite a utilização da energia eólica?</a:t>
            </a:r>
            <a:endParaRPr lang="pt-BR" dirty="0"/>
          </a:p>
        </p:txBody>
      </p:sp>
      <p:sp>
        <p:nvSpPr>
          <p:cNvPr id="3" name="Espaço Reservado para Conteúdo 2"/>
          <p:cNvSpPr>
            <a:spLocks noGrp="1"/>
          </p:cNvSpPr>
          <p:nvPr>
            <p:ph idx="1"/>
          </p:nvPr>
        </p:nvSpPr>
        <p:spPr/>
        <p:txBody>
          <a:bodyPr>
            <a:normAutofit lnSpcReduction="10000"/>
          </a:bodyPr>
          <a:lstStyle/>
          <a:p>
            <a:pPr algn="just">
              <a:defRPr/>
            </a:pPr>
            <a:r>
              <a:rPr lang="pt-BR" dirty="0"/>
              <a:t>De forma geral, grande parte do litoral brasileiro apresenta velocidades de vento propícias ao aproveitamento de energia eólica em larga escala. O litoral das regiões Nordeste, Sul e o Norte do estado do Rio de Janeiro são considerados os mais apropriados para exploração dessa energia. </a:t>
            </a:r>
            <a:endParaRPr lang="pt-BR" dirty="0" smtClean="0"/>
          </a:p>
          <a:p>
            <a:pPr algn="just">
              <a:defRPr/>
            </a:pPr>
            <a:r>
              <a:rPr lang="pt-BR" dirty="0" smtClean="0"/>
              <a:t>Entretanto</a:t>
            </a:r>
            <a:r>
              <a:rPr lang="pt-BR" dirty="0"/>
              <a:t>, existem áreas montanhosas no interior do país com um potencial eólico que pode ser bem aproveitado. Já a região Norte é a menos beneficiada em questão de ventos, sendo pouco utilizada para essa exploração. </a:t>
            </a:r>
            <a:endParaRPr lang="pt-BR" dirty="0" smtClean="0"/>
          </a:p>
          <a:p>
            <a:pPr algn="just">
              <a:defRPr/>
            </a:pPr>
            <a:r>
              <a:rPr lang="pt-BR" dirty="0" smtClean="0"/>
              <a:t>O </a:t>
            </a:r>
            <a:r>
              <a:rPr lang="pt-BR" dirty="0"/>
              <a:t>potencial eólico brasileiro pode ser conhecido em caráter geral através de consultas aos Atlas Eólicos.</a:t>
            </a:r>
          </a:p>
        </p:txBody>
      </p:sp>
    </p:spTree>
    <p:extLst>
      <p:ext uri="{BB962C8B-B14F-4D97-AF65-F5344CB8AC3E}">
        <p14:creationId xmlns:p14="http://schemas.microsoft.com/office/powerpoint/2010/main" val="2169594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68725" y="1543051"/>
            <a:ext cx="45974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06824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ítulo 1"/>
          <p:cNvSpPr>
            <a:spLocks noGrp="1"/>
          </p:cNvSpPr>
          <p:nvPr>
            <p:ph type="title"/>
          </p:nvPr>
        </p:nvSpPr>
        <p:spPr/>
        <p:txBody>
          <a:bodyPr/>
          <a:lstStyle/>
          <a:p>
            <a:r>
              <a:rPr lang="pt-BR" altLang="pt-BR" smtClean="0"/>
              <a:t>A disponibilidade de energia eólica é constante ao longo do ano?</a:t>
            </a:r>
          </a:p>
        </p:txBody>
      </p:sp>
      <p:sp>
        <p:nvSpPr>
          <p:cNvPr id="263171" name="Espaço Reservado para Conteúdo 2"/>
          <p:cNvSpPr>
            <a:spLocks noGrp="1"/>
          </p:cNvSpPr>
          <p:nvPr>
            <p:ph idx="1"/>
          </p:nvPr>
        </p:nvSpPr>
        <p:spPr/>
        <p:txBody>
          <a:bodyPr>
            <a:normAutofit lnSpcReduction="10000"/>
          </a:bodyPr>
          <a:lstStyle/>
          <a:p>
            <a:pPr algn="just"/>
            <a:r>
              <a:rPr lang="pt-BR" altLang="pt-BR" smtClean="0"/>
              <a:t>Geralmente não. Na prática, verifica-se que o recurso eólico apresenta variações temporais em várias ordens de grandeza: variações anuais (em função de alterações climáticas), variações sazonais (em função das diferentes estações do ano), variações diárias (causadas pelo micro clima local), variações horárias (brisa terrestre e marítima, por exemplo) e variações de curta duração (rajadas). A variação espacial da energia eólica também é muito grande.</a:t>
            </a:r>
          </a:p>
          <a:p>
            <a:pPr algn="just"/>
            <a:r>
              <a:rPr lang="pt-BR" altLang="pt-BR" smtClean="0"/>
              <a:t/>
            </a:r>
            <a:br>
              <a:rPr lang="pt-BR" altLang="pt-BR" smtClean="0"/>
            </a:br>
            <a:r>
              <a:rPr lang="pt-BR" altLang="pt-BR" smtClean="0"/>
              <a:t>A topografia e a rugosidade do solo também têm grande influência na distribuição de frequência de ocorrência dos ventos e de sua velocidade em um local.</a:t>
            </a:r>
          </a:p>
        </p:txBody>
      </p:sp>
    </p:spTree>
    <p:extLst>
      <p:ext uri="{BB962C8B-B14F-4D97-AF65-F5344CB8AC3E}">
        <p14:creationId xmlns:p14="http://schemas.microsoft.com/office/powerpoint/2010/main" val="10721242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Título 1"/>
          <p:cNvSpPr>
            <a:spLocks noGrp="1"/>
          </p:cNvSpPr>
          <p:nvPr>
            <p:ph type="title"/>
          </p:nvPr>
        </p:nvSpPr>
        <p:spPr>
          <a:xfrm>
            <a:off x="2152650" y="857251"/>
            <a:ext cx="7886700" cy="1370013"/>
          </a:xfrm>
        </p:spPr>
        <p:txBody>
          <a:bodyPr>
            <a:normAutofit fontScale="90000"/>
          </a:bodyPr>
          <a:lstStyle/>
          <a:p>
            <a:r>
              <a:rPr lang="pt-BR" altLang="pt-BR" smtClean="0"/>
              <a:t>Como varia a disponibilidade de energia eólica com a altura em relação a superfície da terra?</a:t>
            </a:r>
          </a:p>
        </p:txBody>
      </p:sp>
      <p:sp>
        <p:nvSpPr>
          <p:cNvPr id="3" name="Espaço Reservado para Conteúdo 2"/>
          <p:cNvSpPr>
            <a:spLocks noGrp="1"/>
          </p:cNvSpPr>
          <p:nvPr>
            <p:ph idx="1"/>
          </p:nvPr>
        </p:nvSpPr>
        <p:spPr/>
        <p:txBody>
          <a:bodyPr>
            <a:normAutofit fontScale="92500" lnSpcReduction="10000"/>
          </a:bodyPr>
          <a:lstStyle/>
          <a:p>
            <a:pPr algn="just">
              <a:defRPr/>
            </a:pPr>
            <a:r>
              <a:rPr lang="pt-BR" dirty="0"/>
              <a:t>A quantidade de energia eólica extraível numa região depende das características de desempenho, altura de operação e espaçamento horizontal dos sistemas de conversão de energia eólica instalados.</a:t>
            </a:r>
            <a:br>
              <a:rPr lang="pt-BR" dirty="0"/>
            </a:br>
            <a:r>
              <a:rPr lang="pt-BR" dirty="0"/>
              <a:t>Para qualquer fluido em movimento, a velocidade do fluxo aumenta na medida em que este se afasta das superfícies que o delimitam. Portanto, a velocidade do vento aumenta com a altura em relação à superfície da Terra, de forma dependente da rugosidade do terreno. </a:t>
            </a:r>
            <a:endParaRPr lang="pt-BR" dirty="0" smtClean="0"/>
          </a:p>
          <a:p>
            <a:pPr algn="just">
              <a:defRPr/>
            </a:pPr>
            <a:r>
              <a:rPr lang="pt-BR" dirty="0" smtClean="0"/>
              <a:t>Em </a:t>
            </a:r>
            <a:r>
              <a:rPr lang="pt-BR" dirty="0"/>
              <a:t>terrenos planos (baixa rugosidade) esta variação é muito menos significativa do que em terrenos irregulares (alta rugosidade), sendo as áreas urbanas classificadas nesta segunda categoria. Por isso, as máquinas eólicas são geralmente instaladas em torres elevadas, onde as velocidades são significativamente maiores do que na </a:t>
            </a:r>
            <a:r>
              <a:rPr lang="pt-BR" dirty="0" smtClean="0"/>
              <a:t>superfície.</a:t>
            </a:r>
            <a:endParaRPr lang="pt-BR" dirty="0"/>
          </a:p>
        </p:txBody>
      </p:sp>
    </p:spTree>
    <p:extLst>
      <p:ext uri="{BB962C8B-B14F-4D97-AF65-F5344CB8AC3E}">
        <p14:creationId xmlns:p14="http://schemas.microsoft.com/office/powerpoint/2010/main" val="39270343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6739" y="1433514"/>
            <a:ext cx="5883275"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872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ítulo 1"/>
          <p:cNvSpPr>
            <a:spLocks noGrp="1"/>
          </p:cNvSpPr>
          <p:nvPr>
            <p:ph type="title"/>
          </p:nvPr>
        </p:nvSpPr>
        <p:spPr/>
        <p:txBody>
          <a:bodyPr/>
          <a:lstStyle/>
          <a:p>
            <a:r>
              <a:rPr lang="pt-BR" altLang="pt-BR" smtClean="0"/>
              <a:t>A Energia eólica no Nordeste</a:t>
            </a:r>
          </a:p>
        </p:txBody>
      </p:sp>
      <p:sp>
        <p:nvSpPr>
          <p:cNvPr id="3" name="Espaço Reservado para Conteúdo 2"/>
          <p:cNvSpPr>
            <a:spLocks noGrp="1"/>
          </p:cNvSpPr>
          <p:nvPr>
            <p:ph idx="1"/>
          </p:nvPr>
        </p:nvSpPr>
        <p:spPr/>
        <p:txBody>
          <a:bodyPr>
            <a:normAutofit fontScale="85000" lnSpcReduction="10000"/>
          </a:bodyPr>
          <a:lstStyle/>
          <a:p>
            <a:pPr algn="just">
              <a:defRPr/>
            </a:pPr>
            <a:r>
              <a:rPr lang="pt-BR" dirty="0"/>
              <a:t>Favorecido pela natureza, o Brasil vem enfrentando as barreiras e investindo nesse tipo de energia. “Nos últimos anos, os projetos de hidrelétricas têm se esgotado. Isso se aliando ao fato de que o custo para a eólica é três ou quatro vezes menor do que há três anos, faz com que a eólica seja a segunda fonte mais competitiva no país. Hoje, o valor do Megawatt (MW) da eólica custa R$ 110, enquanto o da hidrelétrica está entre R$ 100 e R$ 105</a:t>
            </a:r>
            <a:r>
              <a:rPr lang="pt-BR" dirty="0" smtClean="0"/>
              <a:t>”.</a:t>
            </a:r>
            <a:endParaRPr lang="pt-BR" dirty="0"/>
          </a:p>
          <a:p>
            <a:pPr algn="just">
              <a:defRPr/>
            </a:pPr>
            <a:r>
              <a:rPr lang="pt-BR" dirty="0"/>
              <a:t>No ranking internacional de produção eólica, o Brasil ocupa a 15ª posição, gerando 2,5 </a:t>
            </a:r>
            <a:r>
              <a:rPr lang="pt-BR" dirty="0" err="1"/>
              <a:t>Gigawatt</a:t>
            </a:r>
            <a:r>
              <a:rPr lang="pt-BR" dirty="0"/>
              <a:t> (GW). </a:t>
            </a:r>
            <a:endParaRPr lang="pt-BR" dirty="0" smtClean="0"/>
          </a:p>
          <a:p>
            <a:pPr algn="just">
              <a:defRPr/>
            </a:pPr>
            <a:r>
              <a:rPr lang="pt-BR" dirty="0" smtClean="0"/>
              <a:t>Esse </a:t>
            </a:r>
            <a:r>
              <a:rPr lang="pt-BR" dirty="0"/>
              <a:t>tipo usina é a quinta mais investida no país, com apenas 3% da geração total de energia. </a:t>
            </a:r>
            <a:endParaRPr lang="pt-BR" dirty="0" smtClean="0"/>
          </a:p>
          <a:p>
            <a:pPr algn="just">
              <a:defRPr/>
            </a:pPr>
            <a:r>
              <a:rPr lang="pt-BR" dirty="0" smtClean="0"/>
              <a:t>A </a:t>
            </a:r>
            <a:r>
              <a:rPr lang="pt-BR" dirty="0"/>
              <a:t>primeira fonte é a hidrelétrica, com 68% da cobertura. “Os investimentos em energia eólica são muito recentes. Não havia antes, porque era muito caro. A tecnologia evoluiu muito nos últimos anos e se tornou acessível”, disse </a:t>
            </a:r>
            <a:r>
              <a:rPr lang="pt-BR" dirty="0" err="1"/>
              <a:t>Elbia</a:t>
            </a:r>
            <a:r>
              <a:rPr lang="pt-BR" dirty="0"/>
              <a:t>.</a:t>
            </a:r>
          </a:p>
          <a:p>
            <a:pPr>
              <a:defRPr/>
            </a:pPr>
            <a:endParaRPr lang="pt-BR" dirty="0"/>
          </a:p>
        </p:txBody>
      </p:sp>
    </p:spTree>
    <p:extLst>
      <p:ext uri="{BB962C8B-B14F-4D97-AF65-F5344CB8AC3E}">
        <p14:creationId xmlns:p14="http://schemas.microsoft.com/office/powerpoint/2010/main" val="4665745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ítulo 1"/>
          <p:cNvSpPr>
            <a:spLocks noGrp="1"/>
          </p:cNvSpPr>
          <p:nvPr>
            <p:ph type="title"/>
          </p:nvPr>
        </p:nvSpPr>
        <p:spPr/>
        <p:txBody>
          <a:bodyPr/>
          <a:lstStyle/>
          <a:p>
            <a:r>
              <a:rPr lang="pt-BR" altLang="pt-BR" smtClean="0"/>
              <a:t>Nordeste é o maior produtor de Energia eólica</a:t>
            </a:r>
          </a:p>
        </p:txBody>
      </p:sp>
      <p:sp>
        <p:nvSpPr>
          <p:cNvPr id="267267" name="Espaço Reservado para Conteúdo 2"/>
          <p:cNvSpPr>
            <a:spLocks noGrp="1"/>
          </p:cNvSpPr>
          <p:nvPr>
            <p:ph idx="1"/>
          </p:nvPr>
        </p:nvSpPr>
        <p:spPr/>
        <p:txBody>
          <a:bodyPr/>
          <a:lstStyle/>
          <a:p>
            <a:pPr algn="just"/>
            <a:r>
              <a:rPr lang="pt-BR" altLang="pt-BR" b="1" smtClean="0"/>
              <a:t>Nordeste é maior produtor</a:t>
            </a:r>
            <a:endParaRPr lang="pt-BR" altLang="pt-BR" smtClean="0"/>
          </a:p>
          <a:p>
            <a:pPr algn="just"/>
            <a:r>
              <a:rPr lang="pt-BR" altLang="pt-BR" smtClean="0"/>
              <a:t>Os estados com maior potencial para esse tipo de produção são: Bahia, Ceará e Rio Grande do Norte. “O Ceará foi o pioneiro em investimentos e está expandindo fortemente. Hoje, ele conta com a geração de 1,2 GW”, destacou a presidente da ABEEólica.</a:t>
            </a:r>
          </a:p>
          <a:p>
            <a:pPr algn="just"/>
            <a:r>
              <a:rPr lang="pt-BR" altLang="pt-BR" smtClean="0"/>
              <a:t>Juntos, os três estados nordestinos possuem uma potência total (instalada, em construção e contratada) de 7206,9 MW, com o total absoluto de 275 parques eólicos.</a:t>
            </a:r>
          </a:p>
        </p:txBody>
      </p:sp>
    </p:spTree>
    <p:extLst>
      <p:ext uri="{BB962C8B-B14F-4D97-AF65-F5344CB8AC3E}">
        <p14:creationId xmlns:p14="http://schemas.microsoft.com/office/powerpoint/2010/main" val="2603397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ítulo 1"/>
          <p:cNvSpPr>
            <a:spLocks noGrp="1"/>
          </p:cNvSpPr>
          <p:nvPr>
            <p:ph type="title"/>
          </p:nvPr>
        </p:nvSpPr>
        <p:spPr/>
        <p:txBody>
          <a:bodyPr/>
          <a:lstStyle/>
          <a:p>
            <a:r>
              <a:rPr lang="pt-BR" altLang="pt-BR" smtClean="0"/>
              <a:t>Ceará perde espaço</a:t>
            </a:r>
          </a:p>
        </p:txBody>
      </p:sp>
      <p:sp>
        <p:nvSpPr>
          <p:cNvPr id="3" name="Espaço Reservado para Conteúdo 2"/>
          <p:cNvSpPr>
            <a:spLocks noGrp="1"/>
          </p:cNvSpPr>
          <p:nvPr>
            <p:ph idx="1"/>
          </p:nvPr>
        </p:nvSpPr>
        <p:spPr/>
        <p:txBody>
          <a:bodyPr>
            <a:normAutofit fontScale="92500" lnSpcReduction="10000"/>
          </a:bodyPr>
          <a:lstStyle/>
          <a:p>
            <a:pPr>
              <a:defRPr/>
            </a:pPr>
            <a:r>
              <a:rPr lang="pt-BR" dirty="0" smtClean="0"/>
              <a:t>Sendo </a:t>
            </a:r>
            <a:r>
              <a:rPr lang="pt-BR" dirty="0"/>
              <a:t>a região com melhores ventos no país, o Ceará aparece em terceiro lugar no ranking de produção. Em primeiro lugar aparece o Rio Grande do Norte, seguido da Bahia.</a:t>
            </a:r>
          </a:p>
          <a:p>
            <a:pPr>
              <a:defRPr/>
            </a:pPr>
            <a:r>
              <a:rPr lang="pt-BR" dirty="0"/>
              <a:t>Ao todo, o Ceará tem 20 parques eólicos instalados, operando 605,6 MW. Além disso, o estado está construindo 58 parques, tendo em vista a potência de 606,9 MW em construção e de mais 802,9 MW contratados.</a:t>
            </a:r>
          </a:p>
          <a:p>
            <a:pPr>
              <a:defRPr/>
            </a:pPr>
            <a:r>
              <a:rPr lang="pt-BR" dirty="0"/>
              <a:t>De acordo com o presidente da Câmara Setorial de Energia Eólica do Ceará, Adão Linhares, a produção cearense perdeu espaço no mercado para outros estados, como a Bahia, devido à falta de investimentos em outras áreas. “A natureza oferece essa vantagem com os melhores ventos, mas tem que ter alguma coisa a mais, tem que ter acesso, infraestrutura, porto, estrada”, avaliou</a:t>
            </a:r>
            <a:r>
              <a:rPr lang="pt-BR" dirty="0" smtClean="0"/>
              <a:t>.</a:t>
            </a:r>
            <a:endParaRPr lang="pt-BR" dirty="0"/>
          </a:p>
        </p:txBody>
      </p:sp>
    </p:spTree>
    <p:extLst>
      <p:ext uri="{BB962C8B-B14F-4D97-AF65-F5344CB8AC3E}">
        <p14:creationId xmlns:p14="http://schemas.microsoft.com/office/powerpoint/2010/main" val="16518531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ítulo 1"/>
          <p:cNvSpPr>
            <a:spLocks noGrp="1"/>
          </p:cNvSpPr>
          <p:nvPr>
            <p:ph type="title"/>
          </p:nvPr>
        </p:nvSpPr>
        <p:spPr/>
        <p:txBody>
          <a:bodyPr/>
          <a:lstStyle/>
          <a:p>
            <a:r>
              <a:rPr lang="pt-BR" altLang="pt-BR" smtClean="0"/>
              <a:t>RESULTADO</a:t>
            </a:r>
          </a:p>
        </p:txBody>
      </p:sp>
      <p:sp>
        <p:nvSpPr>
          <p:cNvPr id="269315" name="Espaço Reservado para Conteúdo 2"/>
          <p:cNvSpPr>
            <a:spLocks noGrp="1"/>
          </p:cNvSpPr>
          <p:nvPr>
            <p:ph idx="1"/>
          </p:nvPr>
        </p:nvSpPr>
        <p:spPr/>
        <p:txBody>
          <a:bodyPr/>
          <a:lstStyle/>
          <a:p>
            <a:pPr algn="just"/>
            <a:r>
              <a:rPr lang="pt-BR" altLang="pt-BR" smtClean="0"/>
              <a:t>A energia eólica apesar de apresentar contras, e uma forma muito interessante de resolver possíveis problemas energéticos do futuro.</a:t>
            </a:r>
          </a:p>
          <a:p>
            <a:pPr algn="just"/>
            <a:r>
              <a:rPr lang="pt-BR" altLang="pt-BR" smtClean="0"/>
              <a:t>Ela será uma das possíveis saídas pois tem potencial energético alto, renovação e ser sustentável, além de ser uma coisa mais simples que a solar pois não precisa estar de dia para funcionar e estarmos a beira de tempos de crise energética.</a:t>
            </a:r>
          </a:p>
        </p:txBody>
      </p:sp>
    </p:spTree>
    <p:extLst>
      <p:ext uri="{BB962C8B-B14F-4D97-AF65-F5344CB8AC3E}">
        <p14:creationId xmlns:p14="http://schemas.microsoft.com/office/powerpoint/2010/main" val="954358299"/>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ítulo 1"/>
          <p:cNvSpPr>
            <a:spLocks noGrp="1"/>
          </p:cNvSpPr>
          <p:nvPr>
            <p:ph type="title"/>
          </p:nvPr>
        </p:nvSpPr>
        <p:spPr/>
        <p:txBody>
          <a:bodyPr/>
          <a:lstStyle/>
          <a:p>
            <a:r>
              <a:rPr lang="pt-BR" altLang="pt-BR" smtClean="0"/>
              <a:t>Energia eólica</a:t>
            </a:r>
          </a:p>
        </p:txBody>
      </p:sp>
      <p:sp>
        <p:nvSpPr>
          <p:cNvPr id="215043" name="Espaço Reservado para Conteúdo 2"/>
          <p:cNvSpPr>
            <a:spLocks noGrp="1"/>
          </p:cNvSpPr>
          <p:nvPr>
            <p:ph idx="1"/>
          </p:nvPr>
        </p:nvSpPr>
        <p:spPr>
          <a:xfrm>
            <a:off x="2032001" y="2478089"/>
            <a:ext cx="7153275" cy="2909887"/>
          </a:xfrm>
        </p:spPr>
        <p:txBody>
          <a:bodyPr/>
          <a:lstStyle/>
          <a:p>
            <a:pPr algn="just"/>
            <a:r>
              <a:rPr lang="pt-BR" altLang="pt-BR" sz="1800"/>
              <a:t>Há indícios que aponta a utilização desse tipo de energia desde 4.000 a. C. </a:t>
            </a:r>
          </a:p>
          <a:p>
            <a:pPr algn="just"/>
            <a:r>
              <a:rPr lang="pt-BR" altLang="pt-BR" sz="1800"/>
              <a:t>Mas tudo começou mesmo em 1970, com a crise do petróleo.</a:t>
            </a:r>
          </a:p>
          <a:p>
            <a:pPr algn="just"/>
            <a:r>
              <a:rPr lang="pt-BR" altLang="pt-BR" sz="1800"/>
              <a:t>Essa tecnologia já é uma realidade que tanto pode ser introduzida no meio ambiente marinho como no terrestre.</a:t>
            </a:r>
          </a:p>
          <a:p>
            <a:pPr algn="just"/>
            <a:r>
              <a:rPr lang="pt-BR" altLang="pt-BR" sz="1800"/>
              <a:t>Lembrar que a quantidade de energia transferida é função da densidade do ar, da área coberta pela rotação das pás (hélices) e da velocidade do vento</a:t>
            </a:r>
          </a:p>
          <a:p>
            <a:endParaRPr lang="pt-BR" altLang="pt-BR" sz="1800"/>
          </a:p>
          <a:p>
            <a:endParaRPr lang="pt-BR" altLang="pt-BR" smtClean="0"/>
          </a:p>
        </p:txBody>
      </p:sp>
    </p:spTree>
    <p:extLst>
      <p:ext uri="{BB962C8B-B14F-4D97-AF65-F5344CB8AC3E}">
        <p14:creationId xmlns:p14="http://schemas.microsoft.com/office/powerpoint/2010/main" val="62303284"/>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ítulo 1"/>
          <p:cNvSpPr>
            <a:spLocks noGrp="1"/>
          </p:cNvSpPr>
          <p:nvPr>
            <p:ph type="title"/>
          </p:nvPr>
        </p:nvSpPr>
        <p:spPr/>
        <p:txBody>
          <a:bodyPr/>
          <a:lstStyle/>
          <a:p>
            <a:r>
              <a:rPr lang="pt-BR" altLang="pt-BR" smtClean="0"/>
              <a:t>conclusão</a:t>
            </a:r>
          </a:p>
        </p:txBody>
      </p:sp>
      <p:pic>
        <p:nvPicPr>
          <p:cNvPr id="270339"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800350" y="1809751"/>
            <a:ext cx="5175250" cy="2911475"/>
          </a:xfrm>
        </p:spPr>
      </p:pic>
      <p:sp>
        <p:nvSpPr>
          <p:cNvPr id="270340" name="Retângulo 4"/>
          <p:cNvSpPr>
            <a:spLocks noChangeArrowheads="1"/>
          </p:cNvSpPr>
          <p:nvPr/>
        </p:nvSpPr>
        <p:spPr bwMode="auto">
          <a:xfrm>
            <a:off x="3101975" y="4965700"/>
            <a:ext cx="4572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pt-BR" altLang="pt-BR" sz="1800">
                <a:solidFill>
                  <a:srgbClr val="444444"/>
                </a:solidFill>
                <a:latin typeface="Times" panose="02020603050405020304" pitchFamily="18" charset="0"/>
              </a:rPr>
              <a:t>A energia eólica se encaixa perfeitamente na demanda atual pois é limpa, renovável e não causa grandes efeitos para o meio ambiente.</a:t>
            </a:r>
            <a:endParaRPr lang="pt-BR" altLang="pt-BR" sz="1800"/>
          </a:p>
        </p:txBody>
      </p:sp>
    </p:spTree>
    <p:extLst>
      <p:ext uri="{BB962C8B-B14F-4D97-AF65-F5344CB8AC3E}">
        <p14:creationId xmlns:p14="http://schemas.microsoft.com/office/powerpoint/2010/main" val="201995005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ítulo 1"/>
          <p:cNvSpPr>
            <a:spLocks noGrp="1"/>
          </p:cNvSpPr>
          <p:nvPr>
            <p:ph type="title"/>
          </p:nvPr>
        </p:nvSpPr>
        <p:spPr/>
        <p:txBody>
          <a:bodyPr/>
          <a:lstStyle/>
          <a:p>
            <a:r>
              <a:rPr lang="pt-BR" altLang="pt-BR" smtClean="0"/>
              <a:t>Comparação legal!</a:t>
            </a:r>
          </a:p>
        </p:txBody>
      </p:sp>
      <p:sp>
        <p:nvSpPr>
          <p:cNvPr id="3" name="Espaço Reservado para Texto 2"/>
          <p:cNvSpPr>
            <a:spLocks noGrp="1"/>
          </p:cNvSpPr>
          <p:nvPr>
            <p:ph type="body" idx="1"/>
          </p:nvPr>
        </p:nvSpPr>
        <p:spPr/>
        <p:txBody>
          <a:bodyPr>
            <a:normAutofit fontScale="92500" lnSpcReduction="20000"/>
          </a:bodyPr>
          <a:lstStyle/>
          <a:p>
            <a:pPr>
              <a:defRPr/>
            </a:pPr>
            <a:r>
              <a:rPr lang="pt-BR" dirty="0" smtClean="0"/>
              <a:t>Os parques eólicas dão até um certo charme a região. A torres se adequam à região.</a:t>
            </a:r>
            <a:endParaRPr lang="pt-BR" dirty="0"/>
          </a:p>
        </p:txBody>
      </p:sp>
      <p:pic>
        <p:nvPicPr>
          <p:cNvPr id="7" name="Espaço Reservado para Conteúdo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51485" y="2910037"/>
            <a:ext cx="3296840" cy="2472630"/>
          </a:xfrm>
          <a:effectLst>
            <a:softEdge rad="112500"/>
          </a:effectLst>
        </p:spPr>
      </p:pic>
      <p:sp>
        <p:nvSpPr>
          <p:cNvPr id="5" name="Espaço Reservado para Texto 4"/>
          <p:cNvSpPr>
            <a:spLocks noGrp="1"/>
          </p:cNvSpPr>
          <p:nvPr>
            <p:ph type="body" sz="quarter" idx="3"/>
          </p:nvPr>
        </p:nvSpPr>
        <p:spPr/>
        <p:txBody>
          <a:bodyPr>
            <a:normAutofit fontScale="92500" lnSpcReduction="20000"/>
          </a:bodyPr>
          <a:lstStyle/>
          <a:p>
            <a:pPr>
              <a:defRPr/>
            </a:pPr>
            <a:r>
              <a:rPr lang="pt-BR" dirty="0" smtClean="0"/>
              <a:t>Já nas usinas hidrelétricas é usado muito concreto, deixando a paisagem um pouco prejudicada.</a:t>
            </a:r>
            <a:endParaRPr lang="pt-BR" dirty="0"/>
          </a:p>
        </p:txBody>
      </p:sp>
      <p:pic>
        <p:nvPicPr>
          <p:cNvPr id="8" name="Espaço Reservado para Conteúdo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895380" y="3217665"/>
            <a:ext cx="3036094" cy="1857375"/>
          </a:xfrm>
          <a:effectLst>
            <a:softEdge rad="112500"/>
          </a:effectLst>
        </p:spPr>
      </p:pic>
    </p:spTree>
    <p:extLst>
      <p:ext uri="{BB962C8B-B14F-4D97-AF65-F5344CB8AC3E}">
        <p14:creationId xmlns:p14="http://schemas.microsoft.com/office/powerpoint/2010/main" val="1637604320"/>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ítulo 1"/>
          <p:cNvSpPr>
            <a:spLocks noGrp="1"/>
          </p:cNvSpPr>
          <p:nvPr>
            <p:ph type="title"/>
          </p:nvPr>
        </p:nvSpPr>
        <p:spPr/>
        <p:txBody>
          <a:bodyPr/>
          <a:lstStyle/>
          <a:p>
            <a:r>
              <a:rPr lang="pt-BR" altLang="pt-BR" smtClean="0"/>
              <a:t>Parque eólico</a:t>
            </a:r>
          </a:p>
        </p:txBody>
      </p:sp>
      <p:pic>
        <p:nvPicPr>
          <p:cNvPr id="217091" name="Espaço Reservado para Conteúdo 7"/>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87626" y="2505076"/>
            <a:ext cx="4741863" cy="3300413"/>
          </a:xfrm>
        </p:spPr>
      </p:pic>
    </p:spTree>
    <p:extLst>
      <p:ext uri="{BB962C8B-B14F-4D97-AF65-F5344CB8AC3E}">
        <p14:creationId xmlns:p14="http://schemas.microsoft.com/office/powerpoint/2010/main" val="268552864"/>
      </p:ext>
    </p:extLst>
  </p:cSld>
  <p:clrMapOvr>
    <a:masterClrMapping/>
  </p:clrMapOvr>
  <p:transition spd="slow" advTm="508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Imagem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2073275"/>
            <a:ext cx="4332288"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ítulo 2"/>
          <p:cNvSpPr>
            <a:spLocks noGrp="1"/>
          </p:cNvSpPr>
          <p:nvPr>
            <p:ph type="title"/>
          </p:nvPr>
        </p:nvSpPr>
        <p:spPr/>
        <p:txBody>
          <a:bodyPr/>
          <a:lstStyle/>
          <a:p>
            <a:r>
              <a:rPr lang="pt-BR" altLang="pt-BR" smtClean="0"/>
              <a:t>Parque eólico</a:t>
            </a:r>
          </a:p>
        </p:txBody>
      </p:sp>
      <p:sp>
        <p:nvSpPr>
          <p:cNvPr id="218116" name="Espaço Reservado para Conteúdo 3"/>
          <p:cNvSpPr>
            <a:spLocks noGrp="1"/>
          </p:cNvSpPr>
          <p:nvPr>
            <p:ph idx="1"/>
          </p:nvPr>
        </p:nvSpPr>
        <p:spPr/>
        <p:txBody>
          <a:bodyPr/>
          <a:lstStyle/>
          <a:p>
            <a:endParaRPr lang="pt-BR" altLang="pt-BR" smtClean="0"/>
          </a:p>
        </p:txBody>
      </p:sp>
    </p:spTree>
    <p:extLst>
      <p:ext uri="{BB962C8B-B14F-4D97-AF65-F5344CB8AC3E}">
        <p14:creationId xmlns:p14="http://schemas.microsoft.com/office/powerpoint/2010/main" val="624503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2418</Words>
  <Application>Microsoft Office PowerPoint</Application>
  <PresentationFormat>Widescreen</PresentationFormat>
  <Paragraphs>192</Paragraphs>
  <Slides>60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60</vt:i4>
      </vt:variant>
    </vt:vector>
  </HeadingPairs>
  <TitlesOfParts>
    <vt:vector size="68" baseType="lpstr">
      <vt:lpstr>Arial</vt:lpstr>
      <vt:lpstr>Calibri</vt:lpstr>
      <vt:lpstr>Calibri Light</vt:lpstr>
      <vt:lpstr>Helvetica-Neue</vt:lpstr>
      <vt:lpstr>Times</vt:lpstr>
      <vt:lpstr>Times New Roman</vt:lpstr>
      <vt:lpstr>verdana</vt:lpstr>
      <vt:lpstr>Tema do Office</vt:lpstr>
      <vt:lpstr>Energia Eólica</vt:lpstr>
      <vt:lpstr>O QUE É? </vt:lpstr>
      <vt:lpstr>O que é Energia eólica?</vt:lpstr>
      <vt:lpstr>Moinho de vento usado na transformação de energia mecânica em elétrica.</vt:lpstr>
      <vt:lpstr>ORIGEM </vt:lpstr>
      <vt:lpstr>Energia eólica</vt:lpstr>
      <vt:lpstr>Comparação legal!</vt:lpstr>
      <vt:lpstr>Parque eólico</vt:lpstr>
      <vt:lpstr>Parque eólico</vt:lpstr>
      <vt:lpstr>Parque eólico</vt:lpstr>
      <vt:lpstr>Produção de energia eólica. </vt:lpstr>
      <vt:lpstr>capacidade instalada</vt:lpstr>
      <vt:lpstr>Apresentação do PowerPoint</vt:lpstr>
      <vt:lpstr>Impactos ambientais:</vt:lpstr>
      <vt:lpstr>IMPÁCTOS E PROBLEMAS</vt:lpstr>
      <vt:lpstr>Vantagens:</vt:lpstr>
      <vt:lpstr>Energias eólica - Comparação</vt:lpstr>
      <vt:lpstr>PERSPECTIVAS FUTURAS</vt:lpstr>
      <vt:lpstr>MAIORES PARQUES EÓLICOS DO BRASIL</vt:lpstr>
      <vt:lpstr>A energia eólica .</vt:lpstr>
      <vt:lpstr>Como funciona:</vt:lpstr>
      <vt:lpstr>Apresentação do PowerPoint</vt:lpstr>
      <vt:lpstr>Aerogeradores.</vt:lpstr>
      <vt:lpstr>Aerogerador de Eixo Horizontal </vt:lpstr>
      <vt:lpstr>categorias de aerogeradores de eixo horizontal:</vt:lpstr>
      <vt:lpstr>Os países que mais geram energia eólica:</vt:lpstr>
      <vt:lpstr>Principais produtores.</vt:lpstr>
      <vt:lpstr>Outro aspecto:</vt:lpstr>
      <vt:lpstr>Apresentação do PowerPoint</vt:lpstr>
      <vt:lpstr>Energia eólica</vt:lpstr>
      <vt:lpstr>Parques eólicos</vt:lpstr>
      <vt:lpstr>Imagem do Parque eólico Osorio</vt:lpstr>
      <vt:lpstr>Potencial</vt:lpstr>
      <vt:lpstr>Energia Mecânica e Elétrica</vt:lpstr>
      <vt:lpstr>Vantagens e Desvantagens</vt:lpstr>
      <vt:lpstr>Energia eólica</vt:lpstr>
      <vt:lpstr>potencial</vt:lpstr>
      <vt:lpstr>Previsões meteóricas </vt:lpstr>
      <vt:lpstr>Transmissão de energia eólica</vt:lpstr>
      <vt:lpstr>Apresentação do PowerPoint</vt:lpstr>
      <vt:lpstr>O que é Energia Eólica?</vt:lpstr>
      <vt:lpstr>Evolução da Energia Eólica</vt:lpstr>
      <vt:lpstr>Funcionamento dos aero geradores.</vt:lpstr>
      <vt:lpstr>Energia Eólica e o Meio Ambiente</vt:lpstr>
      <vt:lpstr>Parques Eólicos</vt:lpstr>
      <vt:lpstr>A energia gerada...</vt:lpstr>
      <vt:lpstr>O Brasil e sua produção eólica</vt:lpstr>
      <vt:lpstr>Energia limpa no Rio Grande do Norte</vt:lpstr>
      <vt:lpstr>Como funciona uma máquina eólica?</vt:lpstr>
      <vt:lpstr>Apresentação do PowerPoint</vt:lpstr>
      <vt:lpstr>A velocidade do vento do brasil permite a utilização da energia eólica?</vt:lpstr>
      <vt:lpstr>Apresentação do PowerPoint</vt:lpstr>
      <vt:lpstr>A disponibilidade de energia eólica é constante ao longo do ano?</vt:lpstr>
      <vt:lpstr>Como varia a disponibilidade de energia eólica com a altura em relação a superfície da terra?</vt:lpstr>
      <vt:lpstr>Apresentação do PowerPoint</vt:lpstr>
      <vt:lpstr>A Energia eólica no Nordeste</vt:lpstr>
      <vt:lpstr>Nordeste é o maior produtor de Energia eólica</vt:lpstr>
      <vt:lpstr>Ceará perde espaço</vt:lpstr>
      <vt:lpstr>RESULTADO</vt:lpstr>
      <vt:lpstr>conclusão</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Energia Eólica</dc:title>
  <dc:creator>Jean Carlos da Silva Galdino</dc:creator>
  <cp:lastModifiedBy>Jean Carlos da Silva Galdino</cp:lastModifiedBy>
  <cp:revision>1</cp:revision>
  <dcterms:created xsi:type="dcterms:W3CDTF">2014-11-14T11:41:10Z</dcterms:created>
  <dcterms:modified xsi:type="dcterms:W3CDTF">2014-11-14T11:41:19Z</dcterms:modified>
</cp:coreProperties>
</file>