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349" r:id="rId14"/>
    <p:sldId id="350" r:id="rId15"/>
    <p:sldId id="351" r:id="rId16"/>
    <p:sldId id="283" r:id="rId17"/>
    <p:sldId id="284" r:id="rId18"/>
    <p:sldId id="269" r:id="rId19"/>
    <p:sldId id="270" r:id="rId20"/>
    <p:sldId id="271" r:id="rId21"/>
    <p:sldId id="272" r:id="rId22"/>
    <p:sldId id="285" r:id="rId23"/>
    <p:sldId id="286" r:id="rId24"/>
    <p:sldId id="287" r:id="rId25"/>
    <p:sldId id="259" r:id="rId26"/>
    <p:sldId id="289" r:id="rId27"/>
    <p:sldId id="260" r:id="rId28"/>
    <p:sldId id="325" r:id="rId29"/>
    <p:sldId id="290" r:id="rId30"/>
    <p:sldId id="291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57" r:id="rId46"/>
    <p:sldId id="323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56" r:id="rId55"/>
    <p:sldId id="300" r:id="rId56"/>
    <p:sldId id="301" r:id="rId57"/>
    <p:sldId id="302" r:id="rId58"/>
    <p:sldId id="303" r:id="rId59"/>
    <p:sldId id="352" r:id="rId60"/>
    <p:sldId id="353" r:id="rId61"/>
    <p:sldId id="354" r:id="rId62"/>
    <p:sldId id="355" r:id="rId63"/>
    <p:sldId id="288" r:id="rId64"/>
    <p:sldId id="308" r:id="rId6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517B-0051-4511-9F25-8CFA482D4C8E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42670-BD44-4027-ADFA-0B9C42F49D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12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76508-5BBC-4FEB-95DC-CE82744EE077}" type="slidenum">
              <a:rPr lang="pt-BR"/>
              <a:pPr/>
              <a:t>37</a:t>
            </a:fld>
            <a:endParaRPr lang="pt-B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2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D934E-5B82-490F-B1D8-7EEC91640CF6}" type="slidenum">
              <a:rPr lang="pt-BR"/>
              <a:pPr/>
              <a:t>38</a:t>
            </a:fld>
            <a:endParaRPr lang="pt-BR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41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D74AB-9CE1-4AF8-BA83-D05F2D42885B}" type="slidenum">
              <a:rPr lang="pt-BR"/>
              <a:pPr/>
              <a:t>39</a:t>
            </a:fld>
            <a:endParaRPr lang="pt-B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50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5CD1E-E083-498A-8B56-344466EF94DC}" type="slidenum">
              <a:rPr lang="pt-BR"/>
              <a:pPr/>
              <a:t>40</a:t>
            </a:fld>
            <a:endParaRPr lang="pt-BR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55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88960-4541-4E93-8452-F5F789D7C82A}" type="slidenum">
              <a:rPr lang="pt-BR"/>
              <a:pPr/>
              <a:t>41</a:t>
            </a:fld>
            <a:endParaRPr lang="pt-BR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57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B7A71-29DB-400E-9CE1-69FFE2C73B4D}" type="slidenum">
              <a:rPr lang="pt-BR"/>
              <a:pPr/>
              <a:t>42</a:t>
            </a:fld>
            <a:endParaRPr lang="pt-BR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23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BB5C2-F927-40D7-B16C-5EFAB1C67D0C}" type="slidenum">
              <a:rPr lang="pt-BR"/>
              <a:pPr/>
              <a:t>43</a:t>
            </a:fld>
            <a:endParaRPr lang="pt-BR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32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4B34C-D7DD-44FA-B504-A40DE2378E4C}" type="slidenum">
              <a:rPr lang="pt-BR"/>
              <a:pPr/>
              <a:t>44</a:t>
            </a:fld>
            <a:endParaRPr lang="pt-BR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66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16D3F-8E2F-4D89-BD4C-4060E9C1193E}" type="slidenum">
              <a:rPr lang="pt-BR"/>
              <a:pPr/>
              <a:t>46</a:t>
            </a:fld>
            <a:endParaRPr lang="pt-BR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30739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3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8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3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72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0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08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30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3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7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DBEC-777A-499B-B9E7-65C4EECCDBF7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E8C8-D5BB-4AA2-B7E7-252C77F84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2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NULL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Estabilizador, Nobreak, Filtro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Compensador de tensão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Boa resposta dinâmica; </a:t>
            </a:r>
          </a:p>
          <a:p>
            <a:r>
              <a:rPr lang="pt-BR" dirty="0" smtClean="0"/>
              <a:t>Baixo erro estático.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48" y="3349110"/>
            <a:ext cx="58007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/>
              <a:t>fase passa através de um anel de material magnético envolto com o fio - também conhecido como eletroímã simples ou bobina </a:t>
            </a:r>
            <a:r>
              <a:rPr lang="pt-BR" dirty="0" err="1"/>
              <a:t>toroidal</a:t>
            </a:r>
            <a:r>
              <a:rPr lang="pt-BR" dirty="0"/>
              <a:t>. As variações da corrente no fio provocam forças eletromagnéticas no eletroímã, atenuando a poluição proveniente da rede </a:t>
            </a:r>
            <a:r>
              <a:rPr lang="pt-BR" dirty="0" smtClean="0"/>
              <a:t>elétrica.</a:t>
            </a:r>
          </a:p>
          <a:p>
            <a:endParaRPr lang="pt-BR" dirty="0"/>
          </a:p>
        </p:txBody>
      </p:sp>
      <p:pic>
        <p:nvPicPr>
          <p:cNvPr id="2050" name="Picture 2" descr="Resultado de imagem para toroide do estabiliz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18" y="354544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 PID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Combina as vantagens dos controladores PI e PD: </a:t>
            </a:r>
          </a:p>
          <a:p>
            <a:r>
              <a:rPr lang="pt-BR" dirty="0" smtClean="0"/>
              <a:t>PI: precisão do sistema, erro nulo em regime permanente; </a:t>
            </a:r>
          </a:p>
          <a:p>
            <a:r>
              <a:rPr lang="pt-BR" dirty="0" smtClean="0"/>
              <a:t>PD: Aumenta a estabilidade relativa do sistema e torna a resposta mais rápida.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6" y="3557855"/>
            <a:ext cx="8553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tensão elétrica entra no </a:t>
            </a:r>
            <a:r>
              <a:rPr lang="pt-BR" dirty="0" err="1" smtClean="0"/>
              <a:t>autotrafo</a:t>
            </a:r>
            <a:r>
              <a:rPr lang="pt-BR" dirty="0" smtClean="0"/>
              <a:t> através da fase e do neutro</a:t>
            </a:r>
          </a:p>
          <a:p>
            <a:r>
              <a:rPr lang="pt-BR" dirty="0" smtClean="0"/>
              <a:t>Quando atenção da rede aumenta – Os reles Y e X permanecem desligados e o TAP X do transformador é ligado a saída</a:t>
            </a:r>
          </a:p>
          <a:p>
            <a:r>
              <a:rPr lang="pt-BR" dirty="0" smtClean="0"/>
              <a:t>Quando a tensão de entrada diminui os reles comutam e o Pino W passa a alimentar a saída</a:t>
            </a:r>
          </a:p>
          <a:p>
            <a:r>
              <a:rPr lang="pt-BR" dirty="0" smtClean="0"/>
              <a:t>A placa é alimentadas com 11V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diodos D1 a D4 e o capacitor são a fonte de alimentação; Alimentação do CI principal é de 6,8 volts através do </a:t>
            </a:r>
            <a:r>
              <a:rPr lang="pt-BR" dirty="0" err="1" smtClean="0"/>
              <a:t>Zener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divisor de tensão RX e RY e os </a:t>
            </a:r>
            <a:r>
              <a:rPr lang="pt-BR" dirty="0" err="1" smtClean="0"/>
              <a:t>trimpots</a:t>
            </a:r>
            <a:r>
              <a:rPr lang="pt-BR" dirty="0" smtClean="0"/>
              <a:t> de ajuste alimentam a entrada negativa dos comparadores</a:t>
            </a:r>
          </a:p>
          <a:p>
            <a:r>
              <a:rPr lang="pt-BR" dirty="0" smtClean="0"/>
              <a:t>Quando a tensão da rede varia, a entrada negativa do comparador aumenta ou diminui em relação a entrada positiva.</a:t>
            </a:r>
          </a:p>
          <a:p>
            <a:r>
              <a:rPr lang="pt-BR" dirty="0" smtClean="0"/>
              <a:t>Fazendo a saída do comparador ir para o nível lógico alto ± 6V polarizando o transistor e acionando o relé.</a:t>
            </a:r>
          </a:p>
          <a:p>
            <a:r>
              <a:rPr lang="pt-BR" dirty="0" smtClean="0"/>
              <a:t>D5 e D6 eliminam os transientes e os capacitores seguintes 3 protegem os contatos dos relés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77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Quatro capacitores e dois indutores completam o conjunto de filtragem, eliminando os transientes entre fase e terra e os ruídos entre fase e neutro.</a:t>
            </a:r>
          </a:p>
          <a:p>
            <a:r>
              <a:rPr lang="pt-BR" dirty="0" smtClean="0"/>
              <a:t>CW protege contra sobre tensão.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2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ajuste de um estabilizador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24781"/>
            <a:ext cx="105537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dicas de manutenção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Se o equipamento não </a:t>
            </a:r>
            <a:r>
              <a:rPr lang="pt-BR" dirty="0"/>
              <a:t>a</a:t>
            </a:r>
            <a:r>
              <a:rPr lang="pt-BR" dirty="0" smtClean="0"/>
              <a:t>cende o </a:t>
            </a:r>
            <a:r>
              <a:rPr lang="pt-BR" dirty="0" err="1" smtClean="0"/>
              <a:t>led</a:t>
            </a:r>
            <a:r>
              <a:rPr lang="pt-BR" dirty="0" smtClean="0"/>
              <a:t> – Verifique fusível, chave liga desliga e o transformador</a:t>
            </a:r>
          </a:p>
          <a:p>
            <a:r>
              <a:rPr lang="pt-BR" dirty="0" smtClean="0"/>
              <a:t>Se os relés não comutam ao variar o </a:t>
            </a:r>
            <a:r>
              <a:rPr lang="pt-BR" dirty="0" err="1" smtClean="0"/>
              <a:t>trimpot</a:t>
            </a:r>
            <a:r>
              <a:rPr lang="pt-BR" dirty="0" smtClean="0"/>
              <a:t>, ajuste a tensão na entrada 115V ou 220V e a tensão entre os terminais 3 e 4da placa para 11 </a:t>
            </a:r>
            <a:r>
              <a:rPr lang="pt-BR" dirty="0" err="1" smtClean="0"/>
              <a:t>Vac</a:t>
            </a:r>
            <a:r>
              <a:rPr lang="pt-BR" dirty="0" smtClean="0"/>
              <a:t>. Se estiver correto meça a tensão de 7 </a:t>
            </a:r>
            <a:r>
              <a:rPr lang="pt-BR" dirty="0" err="1" smtClean="0"/>
              <a:t>Vdc</a:t>
            </a:r>
            <a:r>
              <a:rPr lang="pt-BR" dirty="0" smtClean="0"/>
              <a:t> entre os pinos 4 e 22 do CI.</a:t>
            </a:r>
          </a:p>
          <a:p>
            <a:r>
              <a:rPr lang="pt-BR" dirty="0" smtClean="0"/>
              <a:t>Meça a tensão de 3,5 V nos pinos 2 e 6do CI.</a:t>
            </a:r>
          </a:p>
          <a:p>
            <a:r>
              <a:rPr lang="pt-BR" dirty="0" smtClean="0"/>
              <a:t>Varie o </a:t>
            </a:r>
            <a:r>
              <a:rPr lang="pt-BR" dirty="0" err="1" smtClean="0"/>
              <a:t>trimpot</a:t>
            </a:r>
            <a:r>
              <a:rPr lang="pt-BR" dirty="0" smtClean="0"/>
              <a:t> e meça a tensão no pino 5 do CI. Se superior a do pino 6( 3,5 V) a saída do pino 7 deve estar em 6 V, e o relé um deve estar acionado.</a:t>
            </a:r>
          </a:p>
          <a:p>
            <a:r>
              <a:rPr lang="pt-BR" dirty="0" smtClean="0"/>
              <a:t>O mesmo vale para os pinos 3, 2, e 1 do CI. Se os relés não acionar verifique os transistores e os relés.</a:t>
            </a:r>
          </a:p>
          <a:p>
            <a:r>
              <a:rPr lang="pt-BR" dirty="0" smtClean="0"/>
              <a:t>Se relé vibrar na comutação, C2 e ou C1 valores alterados.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06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 de potência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Acionamento das chaves serão utilizados os circuitos drivers</a:t>
            </a:r>
          </a:p>
          <a:p>
            <a:r>
              <a:rPr lang="pt-BR" dirty="0" smtClean="0"/>
              <a:t> Comando para </a:t>
            </a:r>
            <a:r>
              <a:rPr lang="pt-BR" dirty="0" err="1" smtClean="0"/>
              <a:t>MOSFETs</a:t>
            </a:r>
            <a:r>
              <a:rPr lang="pt-BR" dirty="0" smtClean="0"/>
              <a:t> e </a:t>
            </a:r>
            <a:r>
              <a:rPr lang="pt-BR" dirty="0" err="1" smtClean="0"/>
              <a:t>IGBTs</a:t>
            </a:r>
            <a:r>
              <a:rPr lang="pt-BR" dirty="0" smtClean="0"/>
              <a:t> de potência”.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51" y="2687861"/>
            <a:ext cx="90868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54" y="2349455"/>
            <a:ext cx="91154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Estabilizadores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Surgiram </a:t>
            </a:r>
            <a:r>
              <a:rPr lang="pt-BR" dirty="0"/>
              <a:t>na década de </a:t>
            </a:r>
            <a:r>
              <a:rPr lang="pt-BR" dirty="0" smtClean="0"/>
              <a:t>1940</a:t>
            </a:r>
          </a:p>
          <a:p>
            <a:pPr algn="just"/>
            <a:r>
              <a:rPr lang="pt-BR" dirty="0" smtClean="0"/>
              <a:t>Paliativo </a:t>
            </a:r>
            <a:r>
              <a:rPr lang="pt-BR" dirty="0"/>
              <a:t>para os problemas com a rede elétrica, que prejudicavam a operação de aparelhos sensíveis, como rádios e TVs valvuladas.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função </a:t>
            </a:r>
            <a:r>
              <a:rPr lang="pt-BR" dirty="0" smtClean="0"/>
              <a:t>"</a:t>
            </a:r>
            <a:r>
              <a:rPr lang="pt-BR" dirty="0"/>
              <a:t>estabilizar" a corrente, compensando variações na rede elétrica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Muito </a:t>
            </a:r>
            <a:r>
              <a:rPr lang="pt-BR" dirty="0"/>
              <a:t>usados até a década de </a:t>
            </a:r>
            <a:r>
              <a:rPr lang="pt-BR" dirty="0" smtClean="0"/>
              <a:t>1970</a:t>
            </a:r>
          </a:p>
          <a:p>
            <a:pPr algn="just"/>
            <a:r>
              <a:rPr lang="pt-BR" dirty="0" smtClean="0"/>
              <a:t>Já </a:t>
            </a:r>
            <a:r>
              <a:rPr lang="pt-BR" dirty="0"/>
              <a:t>caíram em desuso na maior parte do </a:t>
            </a:r>
            <a:r>
              <a:rPr lang="pt-BR" dirty="0" smtClean="0"/>
              <a:t>mundo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principal exceção </a:t>
            </a:r>
            <a:r>
              <a:rPr lang="pt-BR" dirty="0" smtClean="0"/>
              <a:t>é o Brasil.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CAA6FD-E3F0-4A2B-8C7E-6A6A7F1954E9}" type="slidenum">
              <a:rPr lang="pt-BR" altLang="pt-BR" sz="1400"/>
              <a:pPr/>
              <a:t>20</a:t>
            </a:fld>
            <a:endParaRPr lang="pt-BR" altLang="pt-BR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pt-BR" altLang="pt-BR" sz="2800"/>
              <a:t>ESQUEMA ELÉTRICO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762000"/>
            <a:ext cx="8153400" cy="6096000"/>
          </a:xfrm>
        </p:spPr>
        <p:txBody>
          <a:bodyPr/>
          <a:lstStyle/>
          <a:p>
            <a:pPr marL="1184275" lvl="2">
              <a:buFontTx/>
              <a:buChar char=""/>
            </a:pPr>
            <a:endParaRPr lang="pt-BR" altLang="pt-BR" sz="2000" b="1" i="1"/>
          </a:p>
        </p:txBody>
      </p:sp>
      <p:pic>
        <p:nvPicPr>
          <p:cNvPr id="2053" name="Picture 0" descr="C:\Documents and Settings\HP Pavilion - II\Meus documentos\MAIA\Disciplinas\TECNOLOG\Módulo_2\MATERIAL_TEC_MANUT_2_2008\Estab_1_kVA\pagin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1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5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DA6A1-B05A-4B40-A0B1-5778F02A742C}" type="slidenum">
              <a:rPr lang="pt-BR" altLang="pt-BR" sz="1400"/>
              <a:pPr/>
              <a:t>21</a:t>
            </a:fld>
            <a:endParaRPr lang="pt-BR" altLang="pt-BR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2800"/>
              <a:t>ESQUEMA ELETRÔNICO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8153400" cy="5181600"/>
          </a:xfrm>
        </p:spPr>
        <p:txBody>
          <a:bodyPr/>
          <a:lstStyle/>
          <a:p>
            <a:pPr algn="just">
              <a:buFontTx/>
              <a:buNone/>
            </a:pPr>
            <a:endParaRPr lang="pt-BR" altLang="pt-BR"/>
          </a:p>
        </p:txBody>
      </p:sp>
      <p:pic>
        <p:nvPicPr>
          <p:cNvPr id="3077" name="Picture 4" descr="C:\Documents and Settings\HP Pavilion - II\Meus documentos\MAIA\Disciplinas\TECNOLOG\Módulo_2\MATERIAL_TEC_MANUT_2_2008\Estab_1_kVA\pagin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1763"/>
            <a:ext cx="9144000" cy="71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Placa fixada no transformador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41" y="1224756"/>
            <a:ext cx="71342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93251"/>
            <a:ext cx="9596505" cy="67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8" y="143239"/>
            <a:ext cx="9991725" cy="67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Estabilizadores X Filtro de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estabilizador desperdiça mais de 6% de toda a energia que passa por ele. O filtro de linha não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filtro de linha é mais barato, já que não utiliza o transformador e o relê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/>
              <a:t>filtro de linha é um dispositivo passivo, que não produz as variações de tensão criadas pelo seletor do estabilizador.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estabilizadores suportam cargas de 300 a 600 </a:t>
            </a:r>
            <a:r>
              <a:rPr lang="pt-BR" dirty="0" smtClean="0"/>
              <a:t>VA, nos </a:t>
            </a:r>
            <a:r>
              <a:rPr lang="pt-BR" dirty="0"/>
              <a:t>filtros de linha a única limitação são os 8, 10 ou 15 amperes do fusível.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estabilizadores </a:t>
            </a:r>
            <a:r>
              <a:rPr lang="pt-BR" dirty="0" smtClean="0"/>
              <a:t>reduzem a </a:t>
            </a:r>
            <a:r>
              <a:rPr lang="pt-BR" dirty="0"/>
              <a:t>tensão de </a:t>
            </a:r>
            <a:r>
              <a:rPr lang="pt-BR" dirty="0" smtClean="0"/>
              <a:t>saída quando </a:t>
            </a:r>
            <a:r>
              <a:rPr lang="pt-BR" dirty="0"/>
              <a:t>ligados em uma tomada de </a:t>
            </a:r>
            <a:r>
              <a:rPr lang="pt-BR" dirty="0" smtClean="0"/>
              <a:t>220V.</a:t>
            </a:r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de 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825625"/>
            <a:ext cx="79629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Módulo Isolador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um </a:t>
            </a:r>
            <a:r>
              <a:rPr lang="pt-BR" dirty="0"/>
              <a:t>estabilizador que utiliza transformadores isolados (combinados com um disjuntor nos modelos mais caros). </a:t>
            </a:r>
            <a:endParaRPr lang="pt-BR" dirty="0" smtClean="0"/>
          </a:p>
          <a:p>
            <a:r>
              <a:rPr lang="pt-BR" dirty="0" smtClean="0"/>
              <a:t>Muitas vezes oferecido como um substituto ao aterramento,</a:t>
            </a:r>
          </a:p>
          <a:p>
            <a:r>
              <a:rPr lang="pt-BR" dirty="0" smtClean="0"/>
              <a:t>Oferece </a:t>
            </a:r>
            <a:r>
              <a:rPr lang="pt-BR" dirty="0"/>
              <a:t>alguma proteção para PCs não aterrados e faz com que o gabinete do micro não dê choque, mas não substitui o aterramento. </a:t>
            </a:r>
            <a:endParaRPr lang="pt-BR" dirty="0" smtClean="0"/>
          </a:p>
          <a:p>
            <a:r>
              <a:rPr lang="pt-BR" dirty="0" smtClean="0"/>
              <a:t>Custo e desperdício de </a:t>
            </a:r>
            <a:r>
              <a:rPr lang="pt-BR" dirty="0"/>
              <a:t>10% da </a:t>
            </a:r>
            <a:r>
              <a:rPr lang="pt-BR" dirty="0" smtClean="0"/>
              <a:t>energia.</a:t>
            </a:r>
          </a:p>
        </p:txBody>
      </p:sp>
      <p:pic>
        <p:nvPicPr>
          <p:cNvPr id="1026" name="Picture 2" descr="3edde5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6" y="4001294"/>
            <a:ext cx="3108161" cy="26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Nobreak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No-break</a:t>
            </a:r>
            <a:r>
              <a:rPr lang="pt-BR" dirty="0" smtClean="0"/>
              <a:t> – parte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32" y="1690688"/>
            <a:ext cx="114395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Invólucro </a:t>
            </a:r>
            <a:r>
              <a:rPr lang="pt-BR" dirty="0"/>
              <a:t>de plástico, uma placa de circuito </a:t>
            </a:r>
            <a:r>
              <a:rPr lang="pt-BR" dirty="0" smtClean="0"/>
              <a:t>e transformador </a:t>
            </a:r>
          </a:p>
          <a:p>
            <a:r>
              <a:rPr lang="pt-BR" dirty="0" smtClean="0"/>
              <a:t>Um </a:t>
            </a:r>
            <a:r>
              <a:rPr lang="pt-BR" dirty="0"/>
              <a:t>seletor mecânico (um relê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ajusta </a:t>
            </a:r>
            <a:r>
              <a:rPr lang="pt-BR" dirty="0"/>
              <a:t>a tensão que possui alguns degraus lógicos </a:t>
            </a:r>
            <a:r>
              <a:rPr lang="pt-BR" dirty="0" smtClean="0"/>
              <a:t>(-</a:t>
            </a:r>
            <a:r>
              <a:rPr lang="pt-BR" dirty="0"/>
              <a:t>12V, -6V +6V, +12V, etc.) </a:t>
            </a:r>
            <a:endParaRPr lang="pt-BR" dirty="0" smtClean="0"/>
          </a:p>
          <a:p>
            <a:pPr lvl="1"/>
            <a:r>
              <a:rPr lang="pt-BR" dirty="0" smtClean="0"/>
              <a:t>na </a:t>
            </a:r>
            <a:r>
              <a:rPr lang="pt-BR" dirty="0"/>
              <a:t>medida do possível tenta usá-los para ajustar a tensão </a:t>
            </a:r>
            <a:r>
              <a:rPr lang="pt-BR" dirty="0" smtClean="0"/>
              <a:t>padrão de saída. 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quase sempre um relê mecânico </a:t>
            </a:r>
            <a:r>
              <a:rPr lang="pt-BR" dirty="0" smtClean="0"/>
              <a:t>("</a:t>
            </a:r>
            <a:r>
              <a:rPr lang="pt-BR" dirty="0"/>
              <a:t>clicks" do estabilizador</a:t>
            </a:r>
            <a:r>
              <a:rPr lang="pt-BR" dirty="0" smtClean="0"/>
              <a:t>)</a:t>
            </a:r>
          </a:p>
          <a:p>
            <a:pPr lvl="1"/>
            <a:r>
              <a:rPr lang="pt-BR" dirty="0"/>
              <a:t>demora muito tempo para fazer a </a:t>
            </a:r>
            <a:r>
              <a:rPr lang="pt-BR" dirty="0" smtClean="0"/>
              <a:t>seleção (reduções </a:t>
            </a:r>
            <a:r>
              <a:rPr lang="pt-BR" dirty="0"/>
              <a:t>e picos de </a:t>
            </a:r>
            <a:r>
              <a:rPr lang="pt-BR" dirty="0" smtClean="0"/>
              <a:t>tensão)</a:t>
            </a:r>
          </a:p>
          <a:p>
            <a:pPr lvl="1"/>
            <a:r>
              <a:rPr lang="pt-BR" dirty="0"/>
              <a:t>não </a:t>
            </a:r>
            <a:r>
              <a:rPr lang="pt-BR" dirty="0" smtClean="0"/>
              <a:t>evita </a:t>
            </a:r>
            <a:r>
              <a:rPr lang="pt-BR" dirty="0"/>
              <a:t>que picos de tensão </a:t>
            </a:r>
            <a:r>
              <a:rPr lang="pt-BR" dirty="0" smtClean="0"/>
              <a:t>da </a:t>
            </a:r>
            <a:r>
              <a:rPr lang="pt-BR" dirty="0"/>
              <a:t>rede elétrica cheguem até a </a:t>
            </a:r>
            <a:r>
              <a:rPr lang="pt-BR" dirty="0" smtClean="0"/>
              <a:t>fonte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Varistores</a:t>
            </a:r>
            <a:r>
              <a:rPr lang="pt-BR" dirty="0" smtClean="0"/>
              <a:t> e um fusível, que oferecem um nível básico de proteção. </a:t>
            </a:r>
          </a:p>
          <a:p>
            <a:pPr lvl="1"/>
            <a:r>
              <a:rPr lang="pt-BR" dirty="0" smtClean="0"/>
              <a:t>mesmos componentes que você encontra em um filtro de linha.</a:t>
            </a:r>
          </a:p>
          <a:p>
            <a:r>
              <a:rPr lang="pt-BR" dirty="0" smtClean="0"/>
              <a:t>NBR 14373 (norma para estabilizadores de até 3 kVA)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No-break</a:t>
            </a:r>
            <a:r>
              <a:rPr lang="pt-BR" dirty="0" smtClean="0"/>
              <a:t> – parte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6212"/>
            <a:ext cx="108204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Acumular cargas; </a:t>
            </a:r>
          </a:p>
          <a:p>
            <a:r>
              <a:rPr lang="pt-BR" dirty="0" smtClean="0"/>
              <a:t>- A </a:t>
            </a:r>
            <a:r>
              <a:rPr lang="pt-BR" dirty="0"/>
              <a:t>capacidade </a:t>
            </a:r>
            <a:r>
              <a:rPr lang="pt-BR" dirty="0" smtClean="0"/>
              <a:t>expressada </a:t>
            </a:r>
            <a:r>
              <a:rPr lang="pt-BR" dirty="0"/>
              <a:t>em </a:t>
            </a:r>
            <a:r>
              <a:rPr lang="pt-BR" dirty="0" smtClean="0"/>
              <a:t>ampère-hora;</a:t>
            </a:r>
          </a:p>
          <a:p>
            <a:pPr lvl="1"/>
            <a:r>
              <a:rPr lang="pt-BR" dirty="0" smtClean="0"/>
              <a:t>-corrente </a:t>
            </a:r>
            <a:r>
              <a:rPr lang="pt-BR" dirty="0"/>
              <a:t>elétrica, </a:t>
            </a:r>
            <a:endParaRPr lang="pt-BR" dirty="0" smtClean="0"/>
          </a:p>
          <a:p>
            <a:pPr lvl="1"/>
            <a:r>
              <a:rPr lang="pt-BR" dirty="0" smtClean="0"/>
              <a:t>-duração </a:t>
            </a:r>
            <a:r>
              <a:rPr lang="pt-BR" dirty="0"/>
              <a:t>da corrente</a:t>
            </a:r>
            <a:r>
              <a:rPr lang="pt-BR" dirty="0" smtClean="0"/>
              <a:t>,</a:t>
            </a:r>
          </a:p>
          <a:p>
            <a:pPr lvl="1"/>
            <a:r>
              <a:rPr lang="pt-BR" dirty="0" smtClean="0"/>
              <a:t>-tensão </a:t>
            </a:r>
            <a:r>
              <a:rPr lang="pt-BR" dirty="0"/>
              <a:t>terminal permissível da bateria, </a:t>
            </a:r>
            <a:endParaRPr lang="pt-BR" dirty="0" smtClean="0"/>
          </a:p>
          <a:p>
            <a:pPr lvl="1"/>
            <a:r>
              <a:rPr lang="pt-BR" dirty="0" smtClean="0"/>
              <a:t>- temperatura; </a:t>
            </a:r>
          </a:p>
          <a:p>
            <a:pPr lvl="1"/>
            <a:r>
              <a:rPr lang="pt-BR" dirty="0" smtClean="0"/>
              <a:t>-eletrólito;</a:t>
            </a:r>
          </a:p>
          <a:p>
            <a:pPr lvl="1"/>
            <a:r>
              <a:rPr lang="pt-BR" dirty="0" smtClean="0"/>
              <a:t>-eletrodo </a:t>
            </a:r>
            <a:r>
              <a:rPr lang="pt-BR" dirty="0"/>
              <a:t>da </a:t>
            </a:r>
            <a:r>
              <a:rPr lang="pt-BR" dirty="0" smtClean="0"/>
              <a:t>bateria. </a:t>
            </a:r>
          </a:p>
          <a:p>
            <a:r>
              <a:rPr lang="pt-BR" dirty="0" smtClean="0"/>
              <a:t>- Vida </a:t>
            </a:r>
            <a:r>
              <a:rPr lang="pt-BR" dirty="0"/>
              <a:t>útil das </a:t>
            </a:r>
            <a:r>
              <a:rPr lang="pt-BR" dirty="0" smtClean="0"/>
              <a:t>baterias</a:t>
            </a:r>
          </a:p>
          <a:p>
            <a:pPr lvl="1"/>
            <a:r>
              <a:rPr lang="pt-BR" dirty="0" smtClean="0"/>
              <a:t>-média </a:t>
            </a:r>
            <a:r>
              <a:rPr lang="pt-BR" dirty="0"/>
              <a:t>2 </a:t>
            </a:r>
            <a:r>
              <a:rPr lang="pt-BR" dirty="0" smtClean="0"/>
              <a:t>após 5 </a:t>
            </a:r>
            <a:r>
              <a:rPr lang="pt-BR" dirty="0"/>
              <a:t>anos </a:t>
            </a:r>
            <a:r>
              <a:rPr lang="pt-BR" dirty="0" smtClean="0"/>
              <a:t>(perde </a:t>
            </a:r>
            <a:r>
              <a:rPr lang="pt-BR" dirty="0"/>
              <a:t>totalmente sua capacidade de recarga</a:t>
            </a:r>
            <a:r>
              <a:rPr lang="pt-BR" dirty="0" smtClean="0"/>
              <a:t>.) </a:t>
            </a:r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Autonomia</a:t>
            </a:r>
          </a:p>
          <a:p>
            <a:r>
              <a:rPr lang="pt-BR" dirty="0" smtClean="0"/>
              <a:t>- Autonomia </a:t>
            </a:r>
            <a:r>
              <a:rPr lang="pt-BR" dirty="0"/>
              <a:t>é o tempo que a bateria da fonte consegue fornecer energia para o computador depois de um corte do fornecimento através da rede elétrica</a:t>
            </a:r>
            <a:r>
              <a:rPr lang="pt-BR" dirty="0" smtClean="0"/>
              <a:t>.</a:t>
            </a:r>
          </a:p>
          <a:p>
            <a:r>
              <a:rPr lang="pt-BR" dirty="0" smtClean="0"/>
              <a:t>- Quanto </a:t>
            </a:r>
            <a:r>
              <a:rPr lang="pt-BR" dirty="0"/>
              <a:t>mais equipamentos </a:t>
            </a:r>
            <a:r>
              <a:rPr lang="pt-BR" dirty="0" smtClean="0"/>
              <a:t>conectados menor será a autonomia.</a:t>
            </a:r>
            <a:endParaRPr lang="pt-BR" dirty="0"/>
          </a:p>
        </p:txBody>
      </p:sp>
      <p:pic>
        <p:nvPicPr>
          <p:cNvPr id="4" name="Imagem 3" descr="http://www.portalsaofrancisco.com.br/alfa/energia/imagens/pilhas-baterias-e-energia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17" y="4001294"/>
            <a:ext cx="2743623" cy="25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3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exemplo de bateria é a de Níquel-Cádmio. Ela é constituída de eletrodo de chumbo e seu eletrólito é de ácido sulfúrico. Os elementos químicos básicos são: níquel, cádmio e hidróxido de potássio. As baterias modernas usam uma variedade de reações químicas para fornecer energia.</a:t>
            </a:r>
          </a:p>
        </p:txBody>
      </p:sp>
    </p:spTree>
    <p:extLst>
      <p:ext uri="{BB962C8B-B14F-4D97-AF65-F5344CB8AC3E}">
        <p14:creationId xmlns:p14="http://schemas.microsoft.com/office/powerpoint/2010/main" val="37410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bateria </a:t>
            </a:r>
            <a:r>
              <a:rPr lang="pt-BR" dirty="0"/>
              <a:t>de zinco-carbono - também conhecida como bateria standard de carbono, a química do zinco-carbono é usada em todas as baterias baratas do tipo A, C e D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Os eletrodos são o zinco e o carbono com uma pasta ácida entre eles para servir de eletrólito; </a:t>
            </a:r>
          </a:p>
          <a:p>
            <a:r>
              <a:rPr lang="pt-BR" dirty="0"/>
              <a:t>- baterias alcalinas - usadas pelas baterias comuns da Duracell e da </a:t>
            </a:r>
            <a:r>
              <a:rPr lang="pt-BR" dirty="0" err="1"/>
              <a:t>Energizer</a:t>
            </a:r>
            <a:r>
              <a:rPr lang="pt-BR" dirty="0"/>
              <a:t>, os eletrodos são o zinco e o óxido de manganês com um eletrólito alcalino; </a:t>
            </a:r>
          </a:p>
          <a:p>
            <a:r>
              <a:rPr lang="pt-BR" dirty="0"/>
              <a:t>- baterias de lítio - lítio, iodeto de lítio e iodeto de chumbo são usados em câmaras digitais por causa da sua capacidade de fornecer aumento de energia; </a:t>
            </a:r>
          </a:p>
        </p:txBody>
      </p:sp>
    </p:spTree>
    <p:extLst>
      <p:ext uri="{BB962C8B-B14F-4D97-AF65-F5344CB8AC3E}">
        <p14:creationId xmlns:p14="http://schemas.microsoft.com/office/powerpoint/2010/main" val="1356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baterias de chumbo-ácido - usadas em automóveis, os eletrodos são feitos de chumbo e óxido de chumbo com um eletrólito de ácido forte (recarregável); </a:t>
            </a:r>
          </a:p>
          <a:p>
            <a:r>
              <a:rPr lang="pt-BR" dirty="0" smtClean="0"/>
              <a:t>- baterias </a:t>
            </a:r>
            <a:r>
              <a:rPr lang="pt-BR" dirty="0"/>
              <a:t>de níquel-cádmio - os eletrodos são o hidróxido de níquel e o cádmio com um eletrólito de hidróxido de potássio (recarregável);</a:t>
            </a:r>
          </a:p>
          <a:p>
            <a:r>
              <a:rPr lang="pt-BR" dirty="0"/>
              <a:t>- baterias de níquel-metal hidreto - esta bateria está rapidamente substituindo a bateria de níquel-cádmio, pois ela não sofre do efeito memória que acontece nas baterias de níquel-cádmio (recarregáveis);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6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bateria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bateria </a:t>
            </a:r>
            <a:r>
              <a:rPr lang="pt-BR" dirty="0"/>
              <a:t>de lítio-íon - com uma relação muito boa de peso-potência, ela é geralmente encontrada em computadores laptop e telefones celulares de ponta (recarregável</a:t>
            </a:r>
            <a:r>
              <a:rPr lang="pt-BR" dirty="0" smtClean="0"/>
              <a:t>);</a:t>
            </a:r>
          </a:p>
          <a:p>
            <a:r>
              <a:rPr lang="pt-BR" dirty="0" smtClean="0"/>
              <a:t>-  </a:t>
            </a:r>
            <a:r>
              <a:rPr lang="pt-BR" dirty="0"/>
              <a:t>bateria de </a:t>
            </a:r>
            <a:r>
              <a:rPr lang="pt-BR" dirty="0" err="1"/>
              <a:t>zinco-ar</a:t>
            </a:r>
            <a:r>
              <a:rPr lang="pt-BR" dirty="0"/>
              <a:t> - esta bateria é leve e recarregável; </a:t>
            </a:r>
          </a:p>
          <a:p>
            <a:r>
              <a:rPr lang="pt-BR" dirty="0"/>
              <a:t>- bateria de zinco-óxido de mercúrio - geralmente usada em aparelhos auditivos; </a:t>
            </a:r>
          </a:p>
          <a:p>
            <a:r>
              <a:rPr lang="pt-BR" dirty="0" smtClean="0"/>
              <a:t>- bateria </a:t>
            </a:r>
            <a:r>
              <a:rPr lang="pt-BR" dirty="0"/>
              <a:t>de prata-zinco - usada em aplicações aeronáuticas por sua boa relação peso-energia; </a:t>
            </a:r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/>
              <a:t>bateria de metal-cloreto - usada em veículos elétricos.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9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41864" y="1273296"/>
            <a:ext cx="7544771" cy="4834002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359" i="1" dirty="0">
                <a:solidFill>
                  <a:srgbClr val="FF3300"/>
                </a:solidFill>
                <a:latin typeface="Arial" charset="0"/>
              </a:rPr>
              <a:t>Longa Duração: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Autonomia mínima de 3 horas, típica de 8 horas.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Aplicação em sistemas de Telecomunicações.</a:t>
            </a:r>
          </a:p>
          <a:p>
            <a:pPr lvl="1">
              <a:lnSpc>
                <a:spcPct val="80000"/>
              </a:lnSpc>
            </a:pPr>
            <a:endParaRPr lang="pt-BR" sz="1996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359" i="1" dirty="0">
                <a:solidFill>
                  <a:srgbClr val="FF3300"/>
                </a:solidFill>
                <a:latin typeface="Arial" charset="0"/>
              </a:rPr>
              <a:t>Uso Geral: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Usadas em UPS, quando autonomia é da ordem de 1 a 3 horas.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Aplicações em sistemas de controle e comutação.</a:t>
            </a:r>
          </a:p>
          <a:p>
            <a:pPr>
              <a:lnSpc>
                <a:spcPct val="80000"/>
              </a:lnSpc>
            </a:pPr>
            <a:endParaRPr lang="pt-BR" sz="1996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BR" sz="2359" i="1" dirty="0">
                <a:solidFill>
                  <a:srgbClr val="FF3300"/>
                </a:solidFill>
                <a:latin typeface="Arial" charset="0"/>
              </a:rPr>
              <a:t>Curta Duração: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Aplicações necessitando de potência elevada em um curto intervalo de tempo.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Em UPS, com autonomia da ordem de 15 minutos.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Placas mais finas.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Densidade do eletrólito mais elevada.</a:t>
            </a:r>
          </a:p>
          <a:p>
            <a:pPr>
              <a:lnSpc>
                <a:spcPct val="80000"/>
              </a:lnSpc>
            </a:pPr>
            <a:endParaRPr lang="pt-BR" sz="1996" dirty="0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resumo: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6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270001"/>
            <a:ext cx="7414122" cy="470664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pt-BR" sz="2812" dirty="0">
                <a:solidFill>
                  <a:srgbClr val="FF3300"/>
                </a:solidFill>
                <a:latin typeface="Arial" charset="0"/>
              </a:rPr>
              <a:t>Química da Bateria: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pt-BR" sz="1996" dirty="0">
              <a:solidFill>
                <a:srgbClr val="FF330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Placa Positiva: Dióxido de Chumbo – PbO</a:t>
            </a:r>
            <a:r>
              <a:rPr lang="pt-BR" sz="1996" baseline="-25000" dirty="0">
                <a:latin typeface="Arial" charset="0"/>
              </a:rPr>
              <a:t>2</a:t>
            </a:r>
            <a:endParaRPr lang="pt-BR" sz="1996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Placa Negativa: Chumbo Esponjoso – </a:t>
            </a:r>
            <a:r>
              <a:rPr lang="pt-BR" sz="1996" dirty="0" err="1">
                <a:latin typeface="Arial" charset="0"/>
              </a:rPr>
              <a:t>Pb</a:t>
            </a:r>
            <a:endParaRPr lang="pt-BR" sz="1996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Eletrólito: Solução de ácido Sulfúrico – H</a:t>
            </a:r>
            <a:r>
              <a:rPr lang="pt-BR" sz="1996" baseline="-25000" dirty="0">
                <a:latin typeface="Arial" charset="0"/>
              </a:rPr>
              <a:t>2</a:t>
            </a:r>
            <a:r>
              <a:rPr lang="pt-BR" sz="1996" dirty="0">
                <a:latin typeface="Arial" charset="0"/>
              </a:rPr>
              <a:t>SO</a:t>
            </a:r>
            <a:r>
              <a:rPr lang="pt-BR" sz="1996" baseline="-25000" dirty="0">
                <a:latin typeface="Arial" charset="0"/>
              </a:rPr>
              <a:t>4</a:t>
            </a: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t-BR" sz="1996" baseline="-25000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endParaRPr lang="pt-BR" sz="1996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Densidade específica do eletrólito mais elevada, entre 1,25g/cm</a:t>
            </a:r>
            <a:r>
              <a:rPr lang="pt-BR" sz="1996" baseline="30000" dirty="0">
                <a:latin typeface="Arial" charset="0"/>
              </a:rPr>
              <a:t>3</a:t>
            </a:r>
            <a:r>
              <a:rPr lang="pt-BR" sz="1996" dirty="0">
                <a:latin typeface="Arial" charset="0"/>
              </a:rPr>
              <a:t> e 1,3g/cm</a:t>
            </a:r>
            <a:r>
              <a:rPr lang="pt-BR" sz="1996" baseline="30000" dirty="0">
                <a:latin typeface="Arial" charset="0"/>
              </a:rPr>
              <a:t>3</a:t>
            </a:r>
            <a:r>
              <a:rPr lang="pt-BR" sz="1996" dirty="0">
                <a:latin typeface="Arial" charset="0"/>
              </a:rPr>
              <a:t>, aumentando a capacidade Ah da bateria às custas da redução da vida útil.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endParaRPr lang="pt-BR" sz="1996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Tensão de Flutuação mais elevada para compensar as perdas internas mais elevada.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1523521" y="-171808"/>
            <a:ext cx="184727" cy="34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>
            <a:spAutoFit/>
            <a:flatTx/>
          </a:bodyPr>
          <a:lstStyle/>
          <a:p>
            <a:endParaRPr lang="pt-BR" sz="1633"/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>
            <p:extLst/>
          </p:nvPr>
        </p:nvGraphicFramePr>
        <p:xfrm>
          <a:off x="2503161" y="2775757"/>
          <a:ext cx="700637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5397480" imgH="609480" progId="Equation.3">
                  <p:embed/>
                </p:oleObj>
              </mc:Choice>
              <mc:Fallback>
                <p:oleObj name="Equation" r:id="rId4" imgW="53974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161" y="2775757"/>
                        <a:ext cx="7006372" cy="7921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Chumbo-ácidas</a:t>
            </a:r>
          </a:p>
        </p:txBody>
      </p:sp>
    </p:spTree>
    <p:extLst>
      <p:ext uri="{BB962C8B-B14F-4D97-AF65-F5344CB8AC3E}">
        <p14:creationId xmlns:p14="http://schemas.microsoft.com/office/powerpoint/2010/main" val="36291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447801"/>
            <a:ext cx="7414122" cy="452884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pt-BR" sz="2359" dirty="0">
                <a:solidFill>
                  <a:srgbClr val="FF3300"/>
                </a:solidFill>
                <a:latin typeface="Arial" charset="0"/>
              </a:rPr>
              <a:t>Tipos de baterias chumbo-ácidas:</a:t>
            </a:r>
          </a:p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pt-BR" sz="2359" dirty="0">
              <a:solidFill>
                <a:srgbClr val="FF330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Ventilada (“</a:t>
            </a:r>
            <a:r>
              <a:rPr lang="pt-BR" sz="1996" dirty="0" err="1">
                <a:latin typeface="Arial" charset="0"/>
              </a:rPr>
              <a:t>vented</a:t>
            </a:r>
            <a:r>
              <a:rPr lang="pt-BR" sz="1996" dirty="0">
                <a:latin typeface="Arial" charset="0"/>
              </a:rPr>
              <a:t> </a:t>
            </a:r>
            <a:r>
              <a:rPr lang="pt-BR" sz="1996" dirty="0" err="1">
                <a:latin typeface="Arial" charset="0"/>
              </a:rPr>
              <a:t>cells</a:t>
            </a:r>
            <a:r>
              <a:rPr lang="pt-BR" sz="1996" dirty="0">
                <a:latin typeface="Arial" charset="0"/>
              </a:rPr>
              <a:t>” ou “</a:t>
            </a:r>
            <a:r>
              <a:rPr lang="pt-BR" sz="1996" dirty="0" err="1">
                <a:latin typeface="Arial" charset="0"/>
              </a:rPr>
              <a:t>flooded</a:t>
            </a:r>
            <a:r>
              <a:rPr lang="pt-BR" sz="1996" dirty="0">
                <a:latin typeface="Arial" charset="0"/>
              </a:rPr>
              <a:t> </a:t>
            </a:r>
            <a:r>
              <a:rPr lang="pt-BR" sz="1996" dirty="0" err="1">
                <a:latin typeface="Arial" charset="0"/>
              </a:rPr>
              <a:t>cells</a:t>
            </a:r>
            <a:r>
              <a:rPr lang="pt-BR" sz="1996" dirty="0">
                <a:latin typeface="Arial" charset="0"/>
              </a:rPr>
              <a:t>”):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Placas mergulhadas no eletrólito;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Mecanismo permite o escape dos gases produzidos durante o processo de carga (hidrogênio e oxigênio), com consequente perda do eletrólito.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Regulada por Válvula (VRLA):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Possuem válvula reguladora da pressão interna que alivia o excesso de hidrogênio produzido durante o processo de carga e impede que o oxigênio da atmosfera afete a reação química, prejudicando o rendimento e vida útil da bateria. 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Os gases produzidos durante os ciclos de carga e descarga são recombinados no interior da bateria e retornam para a composição do eletrólito. A baixa quantidade de gás liberado a torna vantajosa para aplicações em UPS.</a:t>
            </a:r>
            <a:r>
              <a:rPr lang="pt-BR" sz="1996" dirty="0">
                <a:latin typeface="Arial" charset="0"/>
              </a:rPr>
              <a:t> </a:t>
            </a:r>
            <a:endParaRPr lang="pt-BR" sz="1633" dirty="0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Chumbo-ácidas</a:t>
            </a:r>
          </a:p>
        </p:txBody>
      </p:sp>
    </p:spTree>
    <p:extLst>
      <p:ext uri="{BB962C8B-B14F-4D97-AF65-F5344CB8AC3E}">
        <p14:creationId xmlns:p14="http://schemas.microsoft.com/office/powerpoint/2010/main" val="2702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0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0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Componentes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Placa de controle e </a:t>
            </a:r>
            <a:r>
              <a:rPr lang="pt-BR" dirty="0" err="1" smtClean="0"/>
              <a:t>autotrafo</a:t>
            </a:r>
            <a:endParaRPr lang="pt-BR" dirty="0"/>
          </a:p>
        </p:txBody>
      </p:sp>
      <p:pic>
        <p:nvPicPr>
          <p:cNvPr id="9218" name="Picture 2" descr="http://photos1.blogger.com/blogger/4394/2118/1600/pt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11" y="2290036"/>
            <a:ext cx="76200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270001"/>
            <a:ext cx="8198015" cy="464132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2177" dirty="0">
                <a:latin typeface="Arial" charset="0"/>
              </a:rPr>
              <a:t>Regulada por Válvula (VRLA):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pt-BR" sz="2177" dirty="0">
              <a:latin typeface="Arial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Eletrólito absorvido (AGM-</a:t>
            </a:r>
            <a:r>
              <a:rPr lang="pt-BR" sz="1996" dirty="0" err="1">
                <a:latin typeface="Arial" charset="0"/>
              </a:rPr>
              <a:t>Absorvent</a:t>
            </a:r>
            <a:r>
              <a:rPr lang="pt-BR" sz="1996" dirty="0">
                <a:latin typeface="Arial" charset="0"/>
              </a:rPr>
              <a:t> Glass Material):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Eletrólito impregnado em mantas de fibra de vidro </a:t>
            </a:r>
            <a:r>
              <a:rPr lang="pt-BR" sz="1814" dirty="0" err="1">
                <a:latin typeface="Arial" charset="0"/>
              </a:rPr>
              <a:t>microporosa</a:t>
            </a:r>
            <a:r>
              <a:rPr lang="pt-BR" sz="1814" dirty="0">
                <a:latin typeface="Arial" charset="0"/>
              </a:rPr>
              <a:t>, que isola as placa positivas das negativas.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 manta distribui uniformemente o eletrólito e o mantém em contato com o material ativo das placa.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Apresentam uma baixa resistência interna e são adequadas para UPS que necessitam de correntes elevadas em um curto intervalo de tempo.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Eletrólito gelificado:</a:t>
            </a:r>
            <a:r>
              <a:rPr lang="pt-BR" sz="2359" dirty="0"/>
              <a:t>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Processo construtivo similar ao das baterias ventiladas.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O eletrólito é combinado com dióxido de sílica formando um composto na forma de gel. </a:t>
            </a:r>
          </a:p>
          <a:p>
            <a:pPr lvl="2"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Apresentam uma resistência interna mais elevada e são mais indicadas para aplicações requerendo um grande tempo de descarga.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Chumbo-ácidas</a:t>
            </a:r>
          </a:p>
        </p:txBody>
      </p:sp>
    </p:spTree>
    <p:extLst>
      <p:ext uri="{BB962C8B-B14F-4D97-AF65-F5344CB8AC3E}">
        <p14:creationId xmlns:p14="http://schemas.microsoft.com/office/powerpoint/2010/main" val="42376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270001"/>
            <a:ext cx="8686134" cy="50148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pt-BR" sz="2177" dirty="0">
                <a:latin typeface="Arial" charset="0"/>
              </a:rPr>
              <a:t>Mecanismos de Falha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pt-BR" sz="1814" dirty="0">
              <a:solidFill>
                <a:srgbClr val="FF3300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pt-BR" sz="1996" b="1" dirty="0">
                <a:latin typeface="Arial" charset="0"/>
              </a:rPr>
              <a:t>Alta Impedância: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Corrosão das placas;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Mau contato do material ativas das placas;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Baixa Densidade Específica do Eletrólito.</a:t>
            </a:r>
          </a:p>
          <a:p>
            <a:pPr lvl="1">
              <a:lnSpc>
                <a:spcPct val="90000"/>
              </a:lnSpc>
            </a:pPr>
            <a:r>
              <a:rPr lang="pt-BR" sz="1996" b="1" dirty="0">
                <a:latin typeface="Arial" charset="0"/>
              </a:rPr>
              <a:t>Baixa Impedância: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Curto-circuito entre placas.</a:t>
            </a:r>
          </a:p>
          <a:p>
            <a:pPr lvl="1">
              <a:lnSpc>
                <a:spcPct val="90000"/>
              </a:lnSpc>
            </a:pPr>
            <a:r>
              <a:rPr lang="pt-BR" sz="1996" b="1" dirty="0">
                <a:latin typeface="Arial" charset="0"/>
              </a:rPr>
              <a:t>Deterioração da capacidade: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Ciclos de descarga profunda;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Temperatura Elevada;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Redução do Eletrólito;</a:t>
            </a:r>
          </a:p>
          <a:p>
            <a:pPr lvl="2">
              <a:lnSpc>
                <a:spcPct val="90000"/>
              </a:lnSpc>
            </a:pPr>
            <a:r>
              <a:rPr lang="pt-BR" sz="1814" dirty="0">
                <a:latin typeface="Arial" charset="0"/>
              </a:rPr>
              <a:t>Número Elevados de ciclos de carga-descarga.</a:t>
            </a:r>
            <a:endParaRPr lang="pt-BR" sz="907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pt-BR" sz="907" dirty="0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Chumbo-ácidas</a:t>
            </a:r>
          </a:p>
        </p:txBody>
      </p:sp>
    </p:spTree>
    <p:extLst>
      <p:ext uri="{BB962C8B-B14F-4D97-AF65-F5344CB8AC3E}">
        <p14:creationId xmlns:p14="http://schemas.microsoft.com/office/powerpoint/2010/main" val="8587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Chumbo-ácidas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pt-BR" sz="2812" dirty="0">
                <a:solidFill>
                  <a:srgbClr val="FF3300"/>
                </a:solidFill>
                <a:latin typeface="Arial" charset="0"/>
              </a:rPr>
              <a:t>Efeitos da Temperatura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pt-BR" sz="1996" dirty="0">
              <a:solidFill>
                <a:srgbClr val="FF33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 corrente de carga e a corrosão da grade da placa positiva aumentam exponencialmente com o aumento da temperatura do eletrólito.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endParaRPr lang="pt-BR" sz="1996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Operação prolongada em níveis elevados de temperatura diminui a vida útil da bateria.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pt-BR" sz="1996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Operação da bateria em baixa temperatura aumenta a vida útil, mas reduz a capacidade disponível.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endParaRPr lang="pt-BR" sz="1996" dirty="0">
              <a:latin typeface="Arial" charset="0"/>
            </a:endParaRP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Ondulação da corrente circulando pela bateria e a ondulação da tensão nos terminais da bateria provocam um aumento da temperatura de operação da bateria</a:t>
            </a:r>
            <a:r>
              <a:rPr lang="pt-BR" sz="2359" dirty="0">
                <a:latin typeface="Arial" charset="0"/>
              </a:rPr>
              <a:t>. </a:t>
            </a:r>
            <a:endParaRPr lang="pt-BR" sz="2359" dirty="0"/>
          </a:p>
        </p:txBody>
      </p:sp>
    </p:spTree>
    <p:extLst>
      <p:ext uri="{BB962C8B-B14F-4D97-AF65-F5344CB8AC3E}">
        <p14:creationId xmlns:p14="http://schemas.microsoft.com/office/powerpoint/2010/main" val="840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284289"/>
            <a:ext cx="7348798" cy="4627037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buClr>
                <a:srgbClr val="FF3300"/>
              </a:buClr>
              <a:buFont typeface="Wingdings" pitchFamily="2" charset="2"/>
              <a:buNone/>
            </a:pPr>
            <a:r>
              <a:rPr lang="pt-BR" sz="2812" dirty="0">
                <a:solidFill>
                  <a:srgbClr val="FF3300"/>
                </a:solidFill>
                <a:latin typeface="Arial" charset="0"/>
              </a:rPr>
              <a:t>Química da Bateria: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pt-BR" sz="1996" dirty="0">
              <a:solidFill>
                <a:srgbClr val="FF3300"/>
              </a:solidFill>
              <a:latin typeface="Arial" charset="0"/>
            </a:endParaRPr>
          </a:p>
          <a:p>
            <a:pPr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Placa Positiva: hidrato de níquel - </a:t>
            </a:r>
            <a:r>
              <a:rPr lang="pt-BR" sz="1996" dirty="0" err="1">
                <a:latin typeface="Arial" charset="0"/>
              </a:rPr>
              <a:t>NiOOH</a:t>
            </a:r>
            <a:r>
              <a:rPr lang="pt-BR" sz="1996" dirty="0">
                <a:latin typeface="Arial" charset="0"/>
              </a:rPr>
              <a:t> </a:t>
            </a:r>
          </a:p>
          <a:p>
            <a:pPr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Placa Negativa: cadmio esponjoso - </a:t>
            </a:r>
            <a:r>
              <a:rPr lang="pt-BR" sz="1996" dirty="0" err="1">
                <a:latin typeface="Arial" charset="0"/>
              </a:rPr>
              <a:t>Cd</a:t>
            </a:r>
            <a:endParaRPr lang="pt-BR" sz="1996" dirty="0">
              <a:latin typeface="Arial" charset="0"/>
            </a:endParaRPr>
          </a:p>
          <a:p>
            <a:pPr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Eletrólito: Solução aquosa de Hidróxido de Potássio – KOH</a:t>
            </a:r>
          </a:p>
          <a:p>
            <a:pPr>
              <a:buClr>
                <a:schemeClr val="tx1"/>
              </a:buClr>
              <a:buFont typeface="Monotype Sorts" pitchFamily="2" charset="2"/>
              <a:buChar char="ü"/>
            </a:pPr>
            <a:endParaRPr lang="pt-BR" sz="1996" dirty="0">
              <a:latin typeface="Arial" charset="0"/>
            </a:endParaRPr>
          </a:p>
          <a:p>
            <a:pPr>
              <a:buClr>
                <a:schemeClr val="tx1"/>
              </a:buClr>
              <a:buFont typeface="Monotype Sorts" pitchFamily="2" charset="2"/>
              <a:buChar char="ü"/>
            </a:pPr>
            <a:endParaRPr lang="pt-BR" sz="1996" baseline="-25000" dirty="0">
              <a:latin typeface="Arial" charset="0"/>
            </a:endParaRPr>
          </a:p>
          <a:p>
            <a:endParaRPr lang="pt-BR" sz="1996" baseline="-25000" dirty="0">
              <a:latin typeface="Arial" charset="0"/>
            </a:endParaRPr>
          </a:p>
          <a:p>
            <a:endParaRPr lang="pt-BR" sz="1996" baseline="-25000" dirty="0">
              <a:latin typeface="Arial" charset="0"/>
            </a:endParaRPr>
          </a:p>
          <a:p>
            <a:pPr algn="just"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Densidade específica do eletrólito entre 1,16g/cm</a:t>
            </a:r>
            <a:r>
              <a:rPr lang="pt-BR" sz="1996" baseline="30000" dirty="0">
                <a:latin typeface="Arial" charset="0"/>
              </a:rPr>
              <a:t>3</a:t>
            </a:r>
            <a:r>
              <a:rPr lang="pt-BR" sz="1996" dirty="0">
                <a:latin typeface="Arial" charset="0"/>
              </a:rPr>
              <a:t> e 1,25g/cm</a:t>
            </a:r>
            <a:r>
              <a:rPr lang="pt-BR" sz="1996" baseline="30000" dirty="0">
                <a:latin typeface="Arial" charset="0"/>
              </a:rPr>
              <a:t>3</a:t>
            </a:r>
            <a:r>
              <a:rPr lang="pt-BR" sz="1996" dirty="0">
                <a:latin typeface="Arial" charset="0"/>
              </a:rPr>
              <a:t> e independe do estado de carga da bateria. O eletrólito não participa da reação, apenas facilita a transferência de íons entre as placa.  </a:t>
            </a:r>
          </a:p>
          <a:p>
            <a:pPr algn="just"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996" dirty="0">
                <a:latin typeface="Arial" charset="0"/>
              </a:rPr>
              <a:t>As baterias são do tipo ventilada. As baterias seladas são de baixa capacidade e utilizadas em equipamentos portáteis.</a:t>
            </a:r>
            <a:endParaRPr lang="pt-BR" dirty="0">
              <a:latin typeface="Arial" charset="0"/>
            </a:endParaRPr>
          </a:p>
        </p:txBody>
      </p:sp>
      <p:graphicFrame>
        <p:nvGraphicFramePr>
          <p:cNvPr id="378884" name="Object 4"/>
          <p:cNvGraphicFramePr>
            <a:graphicFrameLocks noChangeAspect="1"/>
          </p:cNvGraphicFramePr>
          <p:nvPr>
            <p:extLst/>
          </p:nvPr>
        </p:nvGraphicFramePr>
        <p:xfrm>
          <a:off x="2307188" y="3233027"/>
          <a:ext cx="7120354" cy="66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6464160" imgH="571320" progId="Equation.3">
                  <p:embed/>
                </p:oleObj>
              </mc:Choice>
              <mc:Fallback>
                <p:oleObj name="Equation" r:id="rId4" imgW="64641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188" y="3233027"/>
                        <a:ext cx="7120354" cy="660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Níquel-Cadmio</a:t>
            </a:r>
          </a:p>
        </p:txBody>
      </p:sp>
    </p:spTree>
    <p:extLst>
      <p:ext uri="{BB962C8B-B14F-4D97-AF65-F5344CB8AC3E}">
        <p14:creationId xmlns:p14="http://schemas.microsoft.com/office/powerpoint/2010/main" val="8227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393" y="1270001"/>
            <a:ext cx="7479447" cy="477197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pt-BR" sz="2177" dirty="0">
                <a:solidFill>
                  <a:srgbClr val="FF3300"/>
                </a:solidFill>
                <a:latin typeface="Arial" charset="0"/>
              </a:rPr>
              <a:t>Mecanismos de Falha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pt-BR" sz="1814" dirty="0">
              <a:solidFill>
                <a:srgbClr val="FF3300"/>
              </a:solidFill>
              <a:latin typeface="Arial" charset="0"/>
            </a:endParaRPr>
          </a:p>
          <a:p>
            <a:pPr lvl="1" algn="just">
              <a:lnSpc>
                <a:spcPct val="115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 deterioração ocorre por alterações nos materiais ativos.</a:t>
            </a:r>
          </a:p>
          <a:p>
            <a:pPr lvl="1" algn="just">
              <a:lnSpc>
                <a:spcPct val="115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Não há corrosão da estrutura mecânica das placas e assim não há o risco da redução do desempenho ou da perda súbita da capacidade (Ah) da bateria.</a:t>
            </a:r>
          </a:p>
          <a:p>
            <a:pPr lvl="1" algn="just">
              <a:lnSpc>
                <a:spcPct val="115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 degradação da capacidade (Ah) é contínua no tempo. </a:t>
            </a:r>
          </a:p>
          <a:p>
            <a:pPr lvl="1" algn="just">
              <a:lnSpc>
                <a:spcPct val="115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latin typeface="Arial" charset="0"/>
              </a:rPr>
              <a:t>As baterias de </a:t>
            </a:r>
            <a:r>
              <a:rPr lang="pt-BR" sz="1814" dirty="0" err="1">
                <a:latin typeface="Arial" charset="0"/>
              </a:rPr>
              <a:t>NiCd</a:t>
            </a:r>
            <a:r>
              <a:rPr lang="pt-BR" sz="1814" dirty="0">
                <a:latin typeface="Arial" charset="0"/>
              </a:rPr>
              <a:t> podem tolerar ciclos de carga e descarga leves  ou descargas profundas com </a:t>
            </a:r>
            <a:r>
              <a:rPr lang="pt-BR" sz="1814" dirty="0" err="1">
                <a:latin typeface="Arial" charset="0"/>
              </a:rPr>
              <a:t>freqüência</a:t>
            </a:r>
            <a:r>
              <a:rPr lang="pt-BR" sz="1814" dirty="0">
                <a:latin typeface="Arial" charset="0"/>
              </a:rPr>
              <a:t>, sem sofrer danos. </a:t>
            </a:r>
          </a:p>
          <a:p>
            <a:pPr lvl="1" algn="just">
              <a:lnSpc>
                <a:spcPct val="115000"/>
              </a:lnSpc>
              <a:buClr>
                <a:schemeClr val="tx1"/>
              </a:buClr>
              <a:buFont typeface="Monotype Sorts" pitchFamily="2" charset="2"/>
              <a:buChar char="ü"/>
            </a:pPr>
            <a:r>
              <a:rPr lang="pt-BR" sz="1814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As baterias de </a:t>
            </a:r>
            <a:r>
              <a:rPr lang="pt-BR" sz="1814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NiCd</a:t>
            </a:r>
            <a:r>
              <a:rPr lang="pt-BR" sz="1814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são menos afetadas pela temperatura do que as baterias chumbo ácidas. Por exemplo, uma bateria de </a:t>
            </a:r>
            <a:r>
              <a:rPr lang="pt-BR" sz="1814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NiCd</a:t>
            </a:r>
            <a:r>
              <a:rPr lang="pt-BR" sz="1814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submetida a temperatura de 32</a:t>
            </a:r>
            <a:r>
              <a:rPr lang="pt-BR" sz="1814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pt-BR" sz="1814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 terá a sua vida útil diminuída de cerca de 20% enquanto que a redução na bateria chumbo ácida será de 50%.</a:t>
            </a:r>
            <a:endParaRPr lang="pt-BR" sz="1814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pt-BR" sz="1179" dirty="0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Baterias Níquel-Cadmio</a:t>
            </a:r>
          </a:p>
        </p:txBody>
      </p:sp>
    </p:spTree>
    <p:extLst>
      <p:ext uri="{BB962C8B-B14F-4D97-AF65-F5344CB8AC3E}">
        <p14:creationId xmlns:p14="http://schemas.microsoft.com/office/powerpoint/2010/main" val="23797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baterias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04" y="1403945"/>
            <a:ext cx="5487245" cy="466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43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523521" y="1951"/>
            <a:ext cx="184727" cy="8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 anchor="ctr">
            <a:spAutoFit/>
            <a:flatTx/>
          </a:bodyPr>
          <a:lstStyle/>
          <a:p>
            <a:pPr eaLnBrk="0" hangingPunct="0"/>
            <a:r>
              <a:rPr lang="pt-BR" sz="2359">
                <a:latin typeface="Times New Roman" pitchFamily="18" charset="0"/>
              </a:rPr>
              <a:t/>
            </a:r>
            <a:br>
              <a:rPr lang="pt-BR" sz="2359">
                <a:latin typeface="Times New Roman" pitchFamily="18" charset="0"/>
              </a:rPr>
            </a:br>
            <a:endParaRPr lang="pt-BR" sz="2359">
              <a:latin typeface="Times New Roman" pitchFamily="18" charset="0"/>
            </a:endParaRPr>
          </a:p>
        </p:txBody>
      </p:sp>
      <p:grpSp>
        <p:nvGrpSpPr>
          <p:cNvPr id="382980" name="Group 4"/>
          <p:cNvGrpSpPr>
            <a:grpSpLocks/>
          </p:cNvGrpSpPr>
          <p:nvPr/>
        </p:nvGrpSpPr>
        <p:grpSpPr bwMode="auto">
          <a:xfrm>
            <a:off x="2617424" y="3527427"/>
            <a:ext cx="6322089" cy="2940051"/>
            <a:chOff x="750" y="2169"/>
            <a:chExt cx="3982" cy="1852"/>
          </a:xfrm>
        </p:grpSpPr>
        <p:grpSp>
          <p:nvGrpSpPr>
            <p:cNvPr id="382981" name="Group 5"/>
            <p:cNvGrpSpPr>
              <a:grpSpLocks/>
            </p:cNvGrpSpPr>
            <p:nvPr/>
          </p:nvGrpSpPr>
          <p:grpSpPr bwMode="auto">
            <a:xfrm>
              <a:off x="750" y="2169"/>
              <a:ext cx="3982" cy="1852"/>
              <a:chOff x="866" y="1411"/>
              <a:chExt cx="4165" cy="2289"/>
            </a:xfrm>
          </p:grpSpPr>
          <p:sp>
            <p:nvSpPr>
              <p:cNvPr id="382982" name="Rectangle 6"/>
              <p:cNvSpPr>
                <a:spLocks noChangeArrowheads="1"/>
              </p:cNvSpPr>
              <p:nvPr/>
            </p:nvSpPr>
            <p:spPr bwMode="auto">
              <a:xfrm>
                <a:off x="1537" y="1586"/>
                <a:ext cx="3038" cy="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3" name="Rectangle 7"/>
              <p:cNvSpPr>
                <a:spLocks noChangeArrowheads="1"/>
              </p:cNvSpPr>
              <p:nvPr/>
            </p:nvSpPr>
            <p:spPr bwMode="auto">
              <a:xfrm>
                <a:off x="1537" y="1586"/>
                <a:ext cx="3038" cy="17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4" name="Line 8"/>
              <p:cNvSpPr>
                <a:spLocks noChangeShapeType="1"/>
              </p:cNvSpPr>
              <p:nvPr/>
            </p:nvSpPr>
            <p:spPr bwMode="auto">
              <a:xfrm>
                <a:off x="1537" y="1586"/>
                <a:ext cx="1" cy="17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5" name="Line 9"/>
              <p:cNvSpPr>
                <a:spLocks noChangeShapeType="1"/>
              </p:cNvSpPr>
              <p:nvPr/>
            </p:nvSpPr>
            <p:spPr bwMode="auto">
              <a:xfrm>
                <a:off x="1489" y="3298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6" name="Line 10"/>
              <p:cNvSpPr>
                <a:spLocks noChangeShapeType="1"/>
              </p:cNvSpPr>
              <p:nvPr/>
            </p:nvSpPr>
            <p:spPr bwMode="auto">
              <a:xfrm>
                <a:off x="1489" y="3011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7" name="Line 11"/>
              <p:cNvSpPr>
                <a:spLocks noChangeShapeType="1"/>
              </p:cNvSpPr>
              <p:nvPr/>
            </p:nvSpPr>
            <p:spPr bwMode="auto">
              <a:xfrm>
                <a:off x="1489" y="2729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8" name="Line 12"/>
              <p:cNvSpPr>
                <a:spLocks noChangeShapeType="1"/>
              </p:cNvSpPr>
              <p:nvPr/>
            </p:nvSpPr>
            <p:spPr bwMode="auto">
              <a:xfrm>
                <a:off x="1489" y="2442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89" name="Line 13"/>
              <p:cNvSpPr>
                <a:spLocks noChangeShapeType="1"/>
              </p:cNvSpPr>
              <p:nvPr/>
            </p:nvSpPr>
            <p:spPr bwMode="auto">
              <a:xfrm>
                <a:off x="1489" y="2155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90" name="Line 14"/>
              <p:cNvSpPr>
                <a:spLocks noChangeShapeType="1"/>
              </p:cNvSpPr>
              <p:nvPr/>
            </p:nvSpPr>
            <p:spPr bwMode="auto">
              <a:xfrm>
                <a:off x="1489" y="1873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91" name="Line 15"/>
              <p:cNvSpPr>
                <a:spLocks noChangeShapeType="1"/>
              </p:cNvSpPr>
              <p:nvPr/>
            </p:nvSpPr>
            <p:spPr bwMode="auto">
              <a:xfrm>
                <a:off x="1489" y="1586"/>
                <a:ext cx="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92" name="Line 16"/>
              <p:cNvSpPr>
                <a:spLocks noChangeShapeType="1"/>
              </p:cNvSpPr>
              <p:nvPr/>
            </p:nvSpPr>
            <p:spPr bwMode="auto">
              <a:xfrm>
                <a:off x="4575" y="1586"/>
                <a:ext cx="1" cy="17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2993" name="Rectangle 17"/>
              <p:cNvSpPr>
                <a:spLocks noChangeArrowheads="1"/>
              </p:cNvSpPr>
              <p:nvPr/>
            </p:nvSpPr>
            <p:spPr bwMode="auto">
              <a:xfrm>
                <a:off x="1333" y="3208"/>
                <a:ext cx="8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4" name="Rectangle 18"/>
              <p:cNvSpPr>
                <a:spLocks noChangeArrowheads="1"/>
              </p:cNvSpPr>
              <p:nvPr/>
            </p:nvSpPr>
            <p:spPr bwMode="auto">
              <a:xfrm>
                <a:off x="1123" y="2921"/>
                <a:ext cx="28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0,05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5" name="Rectangle 19"/>
              <p:cNvSpPr>
                <a:spLocks noChangeArrowheads="1"/>
              </p:cNvSpPr>
              <p:nvPr/>
            </p:nvSpPr>
            <p:spPr bwMode="auto">
              <a:xfrm>
                <a:off x="1207" y="2640"/>
                <a:ext cx="20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0,1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6" name="Rectangle 20"/>
              <p:cNvSpPr>
                <a:spLocks noChangeArrowheads="1"/>
              </p:cNvSpPr>
              <p:nvPr/>
            </p:nvSpPr>
            <p:spPr bwMode="auto">
              <a:xfrm>
                <a:off x="1123" y="2352"/>
                <a:ext cx="28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0,15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7" name="Rectangle 21"/>
              <p:cNvSpPr>
                <a:spLocks noChangeArrowheads="1"/>
              </p:cNvSpPr>
              <p:nvPr/>
            </p:nvSpPr>
            <p:spPr bwMode="auto">
              <a:xfrm>
                <a:off x="1207" y="2065"/>
                <a:ext cx="20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0,2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8" name="Rectangle 22"/>
              <p:cNvSpPr>
                <a:spLocks noChangeArrowheads="1"/>
              </p:cNvSpPr>
              <p:nvPr/>
            </p:nvSpPr>
            <p:spPr bwMode="auto">
              <a:xfrm>
                <a:off x="1123" y="1783"/>
                <a:ext cx="28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0,25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2999" name="Rectangle 23"/>
              <p:cNvSpPr>
                <a:spLocks noChangeArrowheads="1"/>
              </p:cNvSpPr>
              <p:nvPr/>
            </p:nvSpPr>
            <p:spPr bwMode="auto">
              <a:xfrm>
                <a:off x="1207" y="1496"/>
                <a:ext cx="20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0,3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0" name="Rectangle 24"/>
              <p:cNvSpPr>
                <a:spLocks noChangeArrowheads="1"/>
              </p:cNvSpPr>
              <p:nvPr/>
            </p:nvSpPr>
            <p:spPr bwMode="auto">
              <a:xfrm>
                <a:off x="2702" y="3472"/>
                <a:ext cx="67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Tempo (h)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1" name="Rectangle 25"/>
              <p:cNvSpPr>
                <a:spLocks noChangeArrowheads="1"/>
              </p:cNvSpPr>
              <p:nvPr/>
            </p:nvSpPr>
            <p:spPr bwMode="auto">
              <a:xfrm rot="16200000">
                <a:off x="308" y="2173"/>
                <a:ext cx="130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Corrente %C(Ah)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2" name="Rectangle 26"/>
              <p:cNvSpPr>
                <a:spLocks noChangeArrowheads="1"/>
              </p:cNvSpPr>
              <p:nvPr/>
            </p:nvSpPr>
            <p:spPr bwMode="auto">
              <a:xfrm>
                <a:off x="4695" y="3208"/>
                <a:ext cx="8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0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3" name="Rectangle 27"/>
              <p:cNvSpPr>
                <a:spLocks noChangeArrowheads="1"/>
              </p:cNvSpPr>
              <p:nvPr/>
            </p:nvSpPr>
            <p:spPr bwMode="auto">
              <a:xfrm>
                <a:off x="4695" y="2640"/>
                <a:ext cx="8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1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4" name="Rectangle 28"/>
              <p:cNvSpPr>
                <a:spLocks noChangeArrowheads="1"/>
              </p:cNvSpPr>
              <p:nvPr/>
            </p:nvSpPr>
            <p:spPr bwMode="auto">
              <a:xfrm>
                <a:off x="4695" y="2066"/>
                <a:ext cx="8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2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5" name="Rectangle 29"/>
              <p:cNvSpPr>
                <a:spLocks noChangeArrowheads="1"/>
              </p:cNvSpPr>
              <p:nvPr/>
            </p:nvSpPr>
            <p:spPr bwMode="auto">
              <a:xfrm>
                <a:off x="4695" y="1496"/>
                <a:ext cx="81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3</a:t>
                </a:r>
                <a:endParaRPr lang="pt-BR" sz="1633">
                  <a:latin typeface="Arial" charset="0"/>
                </a:endParaRPr>
              </a:p>
            </p:txBody>
          </p:sp>
          <p:sp>
            <p:nvSpPr>
              <p:cNvPr id="383006" name="Rectangle 30"/>
              <p:cNvSpPr>
                <a:spLocks noChangeArrowheads="1"/>
              </p:cNvSpPr>
              <p:nvPr/>
            </p:nvSpPr>
            <p:spPr bwMode="auto">
              <a:xfrm rot="16200000">
                <a:off x="4104" y="2145"/>
                <a:ext cx="166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pt-BR" sz="1905" b="1">
                    <a:solidFill>
                      <a:srgbClr val="000000"/>
                    </a:solidFill>
                  </a:rPr>
                  <a:t>Tensão por elemento</a:t>
                </a:r>
                <a:endParaRPr lang="pt-BR" sz="1633">
                  <a:latin typeface="Arial" charset="0"/>
                </a:endParaRPr>
              </a:p>
            </p:txBody>
          </p:sp>
          <p:grpSp>
            <p:nvGrpSpPr>
              <p:cNvPr id="383007" name="Group 31"/>
              <p:cNvGrpSpPr>
                <a:grpSpLocks/>
              </p:cNvGrpSpPr>
              <p:nvPr/>
            </p:nvGrpSpPr>
            <p:grpSpPr bwMode="auto">
              <a:xfrm>
                <a:off x="1539" y="1808"/>
                <a:ext cx="2763" cy="1093"/>
                <a:chOff x="1539" y="1808"/>
                <a:chExt cx="2763" cy="1093"/>
              </a:xfrm>
            </p:grpSpPr>
            <p:grpSp>
              <p:nvGrpSpPr>
                <p:cNvPr id="383008" name="Group 32"/>
                <p:cNvGrpSpPr>
                  <a:grpSpLocks/>
                </p:cNvGrpSpPr>
                <p:nvPr/>
              </p:nvGrpSpPr>
              <p:grpSpPr bwMode="auto">
                <a:xfrm>
                  <a:off x="1550" y="1808"/>
                  <a:ext cx="2697" cy="1093"/>
                  <a:chOff x="1383" y="1616"/>
                  <a:chExt cx="3313" cy="1104"/>
                </a:xfrm>
              </p:grpSpPr>
              <p:sp>
                <p:nvSpPr>
                  <p:cNvPr id="383009" name="Arc 33"/>
                  <p:cNvSpPr>
                    <a:spLocks/>
                  </p:cNvSpPr>
                  <p:nvPr/>
                </p:nvSpPr>
                <p:spPr bwMode="auto">
                  <a:xfrm rot="10800000">
                    <a:off x="2563" y="1618"/>
                    <a:ext cx="2133" cy="1102"/>
                  </a:xfrm>
                  <a:custGeom>
                    <a:avLst/>
                    <a:gdLst>
                      <a:gd name="G0" fmla="+- 982 0 0"/>
                      <a:gd name="G1" fmla="+- 21600 0 0"/>
                      <a:gd name="G2" fmla="+- 21600 0 0"/>
                      <a:gd name="T0" fmla="*/ 0 w 22582"/>
                      <a:gd name="T1" fmla="*/ 22 h 21600"/>
                      <a:gd name="T2" fmla="*/ 22582 w 22582"/>
                      <a:gd name="T3" fmla="*/ 21600 h 21600"/>
                      <a:gd name="T4" fmla="*/ 982 w 22582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582" h="21600" fill="none" extrusionOk="0">
                        <a:moveTo>
                          <a:pt x="0" y="22"/>
                        </a:moveTo>
                        <a:cubicBezTo>
                          <a:pt x="327" y="7"/>
                          <a:pt x="654" y="-1"/>
                          <a:pt x="982" y="0"/>
                        </a:cubicBezTo>
                        <a:cubicBezTo>
                          <a:pt x="12911" y="0"/>
                          <a:pt x="22582" y="9670"/>
                          <a:pt x="22582" y="21600"/>
                        </a:cubicBezTo>
                      </a:path>
                      <a:path w="22582" h="21600" stroke="0" extrusionOk="0">
                        <a:moveTo>
                          <a:pt x="0" y="22"/>
                        </a:moveTo>
                        <a:cubicBezTo>
                          <a:pt x="327" y="7"/>
                          <a:pt x="654" y="-1"/>
                          <a:pt x="982" y="0"/>
                        </a:cubicBezTo>
                        <a:cubicBezTo>
                          <a:pt x="12911" y="0"/>
                          <a:pt x="22582" y="9670"/>
                          <a:pt x="22582" y="21600"/>
                        </a:cubicBezTo>
                        <a:lnTo>
                          <a:pt x="982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1633"/>
                  </a:p>
                </p:txBody>
              </p:sp>
              <p:sp>
                <p:nvSpPr>
                  <p:cNvPr id="383010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3" y="1616"/>
                    <a:ext cx="117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 sz="1633"/>
                  </a:p>
                </p:txBody>
              </p:sp>
            </p:grpSp>
            <p:grpSp>
              <p:nvGrpSpPr>
                <p:cNvPr id="383011" name="Group 35"/>
                <p:cNvGrpSpPr>
                  <a:grpSpLocks/>
                </p:cNvGrpSpPr>
                <p:nvPr/>
              </p:nvGrpSpPr>
              <p:grpSpPr bwMode="auto">
                <a:xfrm>
                  <a:off x="1539" y="2020"/>
                  <a:ext cx="2763" cy="517"/>
                  <a:chOff x="1377" y="2030"/>
                  <a:chExt cx="3453" cy="843"/>
                </a:xfrm>
              </p:grpSpPr>
              <p:sp>
                <p:nvSpPr>
                  <p:cNvPr id="383012" name="Arc 36"/>
                  <p:cNvSpPr>
                    <a:spLocks/>
                  </p:cNvSpPr>
                  <p:nvPr/>
                </p:nvSpPr>
                <p:spPr bwMode="auto">
                  <a:xfrm flipV="1">
                    <a:off x="1377" y="2030"/>
                    <a:ext cx="1188" cy="843"/>
                  </a:xfrm>
                  <a:custGeom>
                    <a:avLst/>
                    <a:gdLst>
                      <a:gd name="G0" fmla="+- 4061 0 0"/>
                      <a:gd name="G1" fmla="+- 21600 0 0"/>
                      <a:gd name="G2" fmla="+- 21600 0 0"/>
                      <a:gd name="T0" fmla="*/ 0 w 25660"/>
                      <a:gd name="T1" fmla="*/ 385 h 21600"/>
                      <a:gd name="T2" fmla="*/ 25660 w 25660"/>
                      <a:gd name="T3" fmla="*/ 21350 h 21600"/>
                      <a:gd name="T4" fmla="*/ 4061 w 2566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660" h="21600" fill="none" extrusionOk="0">
                        <a:moveTo>
                          <a:pt x="0" y="385"/>
                        </a:moveTo>
                        <a:cubicBezTo>
                          <a:pt x="1338" y="128"/>
                          <a:pt x="2698" y="-1"/>
                          <a:pt x="4061" y="0"/>
                        </a:cubicBezTo>
                        <a:cubicBezTo>
                          <a:pt x="15892" y="0"/>
                          <a:pt x="25522" y="9518"/>
                          <a:pt x="25659" y="21350"/>
                        </a:cubicBezTo>
                      </a:path>
                      <a:path w="25660" h="21600" stroke="0" extrusionOk="0">
                        <a:moveTo>
                          <a:pt x="0" y="385"/>
                        </a:moveTo>
                        <a:cubicBezTo>
                          <a:pt x="1338" y="128"/>
                          <a:pt x="2698" y="-1"/>
                          <a:pt x="4061" y="0"/>
                        </a:cubicBezTo>
                        <a:cubicBezTo>
                          <a:pt x="15892" y="0"/>
                          <a:pt x="25522" y="9518"/>
                          <a:pt x="25659" y="21350"/>
                        </a:cubicBezTo>
                        <a:lnTo>
                          <a:pt x="4061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 sz="1633"/>
                  </a:p>
                </p:txBody>
              </p:sp>
              <p:sp>
                <p:nvSpPr>
                  <p:cNvPr id="38301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030"/>
                    <a:ext cx="226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pt-BR" sz="1633"/>
                  </a:p>
                </p:txBody>
              </p:sp>
            </p:grpSp>
          </p:grpSp>
          <p:sp>
            <p:nvSpPr>
              <p:cNvPr id="383014" name="Text Box 38"/>
              <p:cNvSpPr txBox="1">
                <a:spLocks noChangeArrowheads="1"/>
              </p:cNvSpPr>
              <p:nvPr/>
            </p:nvSpPr>
            <p:spPr bwMode="auto">
              <a:xfrm>
                <a:off x="1787" y="2795"/>
                <a:ext cx="1136" cy="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179" b="1">
                    <a:solidFill>
                      <a:srgbClr val="0000FF"/>
                    </a:solidFill>
                  </a:rPr>
                  <a:t>Corrente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179" b="1">
                    <a:solidFill>
                      <a:srgbClr val="FF0000"/>
                    </a:solidFill>
                  </a:rPr>
                  <a:t>Tensão</a:t>
                </a:r>
                <a:endParaRPr lang="pt-BR" sz="1179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83015" name="Line 39"/>
              <p:cNvSpPr>
                <a:spLocks noChangeShapeType="1"/>
              </p:cNvSpPr>
              <p:nvPr/>
            </p:nvSpPr>
            <p:spPr bwMode="auto">
              <a:xfrm flipV="1">
                <a:off x="2370" y="2880"/>
                <a:ext cx="402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  <p:sp>
            <p:nvSpPr>
              <p:cNvPr id="383016" name="Line 40"/>
              <p:cNvSpPr>
                <a:spLocks noChangeShapeType="1"/>
              </p:cNvSpPr>
              <p:nvPr/>
            </p:nvSpPr>
            <p:spPr bwMode="auto">
              <a:xfrm>
                <a:off x="2376" y="3054"/>
                <a:ext cx="414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sz="1633"/>
              </a:p>
            </p:txBody>
          </p:sp>
        </p:grpSp>
        <p:sp>
          <p:nvSpPr>
            <p:cNvPr id="383017" name="Line 41"/>
            <p:cNvSpPr>
              <a:spLocks noChangeShapeType="1"/>
            </p:cNvSpPr>
            <p:nvPr/>
          </p:nvSpPr>
          <p:spPr bwMode="auto">
            <a:xfrm>
              <a:off x="4029" y="2665"/>
              <a:ext cx="0" cy="4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33"/>
            </a:p>
          </p:txBody>
        </p:sp>
        <p:sp>
          <p:nvSpPr>
            <p:cNvPr id="383018" name="Line 42"/>
            <p:cNvSpPr>
              <a:spLocks noChangeShapeType="1"/>
            </p:cNvSpPr>
            <p:nvPr/>
          </p:nvSpPr>
          <p:spPr bwMode="auto">
            <a:xfrm>
              <a:off x="4025" y="2705"/>
              <a:ext cx="11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633"/>
            </a:p>
          </p:txBody>
        </p:sp>
      </p:grpSp>
      <p:sp>
        <p:nvSpPr>
          <p:cNvPr id="383019" name="Text Box 43"/>
          <p:cNvSpPr txBox="1">
            <a:spLocks noChangeArrowheads="1"/>
          </p:cNvSpPr>
          <p:nvPr/>
        </p:nvSpPr>
        <p:spPr bwMode="auto">
          <a:xfrm>
            <a:off x="1887097" y="1292226"/>
            <a:ext cx="8255867" cy="200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  <a:flatTx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14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Carga da bateria a tensão constante, com limitação de corrente:</a:t>
            </a:r>
          </a:p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pt-BR" sz="1633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Etapa de carga a corrente constante;</a:t>
            </a:r>
          </a:p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pt-BR" sz="1633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Etapa de carga a tensão constante e igual ao valor da tensão de Equalização;</a:t>
            </a:r>
          </a:p>
          <a:p>
            <a:pPr algn="just">
              <a:spcBef>
                <a:spcPct val="50000"/>
              </a:spcBef>
              <a:buFontTx/>
              <a:buAutoNum type="arabicParenR"/>
            </a:pPr>
            <a:r>
              <a:rPr lang="pt-BR" sz="1633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bateria está carregada. A partir deste ponto a tensão na bateria é mantida no valor da tensão de Flutuação.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Estratégias para a Carga de Baterias</a:t>
            </a:r>
          </a:p>
        </p:txBody>
      </p:sp>
    </p:spTree>
    <p:extLst>
      <p:ext uri="{BB962C8B-B14F-4D97-AF65-F5344CB8AC3E}">
        <p14:creationId xmlns:p14="http://schemas.microsoft.com/office/powerpoint/2010/main" val="4091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Inversores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/>
              <a:t>função do Inversor é converter a tensão contínua da saída do retificador ou das baterias (DC) em tensão alternada (AC) para alimentar continuamente as cargas em qualquer condição.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tensão DC de saída do retificador e a tensão das baterias estão conectadas simultaneamente à entrada do Inversor (em paralelo). </a:t>
            </a:r>
            <a:endParaRPr lang="pt-BR" dirty="0" smtClean="0"/>
          </a:p>
          <a:p>
            <a:r>
              <a:rPr lang="pt-BR" dirty="0" smtClean="0"/>
              <a:t>Durante </a:t>
            </a:r>
            <a:r>
              <a:rPr lang="pt-BR" dirty="0"/>
              <a:t>operação normal com a saída do retificador alimentará o Inversor até a plena potência, se necessário, e carregará as baterias.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9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Inversores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-Se </a:t>
            </a:r>
            <a:r>
              <a:rPr lang="pt-BR" dirty="0"/>
              <a:t>o Retificador ou a Rede AC de entrada principal falhar, o banco de baterias assumirá automaticamente a alimentação do inversor até a plena carga por um período limitado de tempo, isto sem interrupção ou “chaveamento” da alimentação do inversor o que assegura alimentação contínua da carga sem distúrbios. </a:t>
            </a:r>
            <a:r>
              <a:rPr lang="pt-BR" dirty="0" smtClean="0"/>
              <a:t>-A </a:t>
            </a:r>
            <a:r>
              <a:rPr lang="pt-BR" dirty="0"/>
              <a:t>frequência de saída do inversor é mantida em fase com a rede de alimentação reserva AC (desde que esta esteja dentro dos limites aceitáveis de tolerância normalmente +/- 1%), através de um oscilador de precisão. A saída do inversor e a rede reserva estão conectadas à chave estática.</a:t>
            </a:r>
          </a:p>
        </p:txBody>
      </p:sp>
    </p:spTree>
    <p:extLst>
      <p:ext uri="{BB962C8B-B14F-4D97-AF65-F5344CB8AC3E}">
        <p14:creationId xmlns:p14="http://schemas.microsoft.com/office/powerpoint/2010/main" val="1213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sz="4355" b="1" dirty="0">
                <a:solidFill>
                  <a:schemeClr val="tx1"/>
                </a:solidFill>
                <a:latin typeface="Script MT Bold" pitchFamily="66" charset="0"/>
                <a:ea typeface="+mn-ea"/>
                <a:cs typeface="+mn-cs"/>
              </a:rPr>
              <a:t>Chave estática de transferência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-A </a:t>
            </a:r>
            <a:r>
              <a:rPr lang="pt-BR" dirty="0"/>
              <a:t>função da chave estática é conectar a carga à saída do inversor ou a rede reserva</a:t>
            </a:r>
            <a:r>
              <a:rPr lang="pt-BR" dirty="0" smtClean="0"/>
              <a:t>.</a:t>
            </a:r>
          </a:p>
          <a:p>
            <a:r>
              <a:rPr lang="pt-BR" dirty="0" smtClean="0"/>
              <a:t>-Em </a:t>
            </a:r>
            <a:r>
              <a:rPr lang="pt-BR" dirty="0"/>
              <a:t>condições normais de funcionamento a chave estática conecta a carga à saída do inversor. </a:t>
            </a:r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Se </a:t>
            </a:r>
            <a:r>
              <a:rPr lang="pt-BR" dirty="0"/>
              <a:t>a saída do inversor estiver inadequada, </a:t>
            </a:r>
            <a:r>
              <a:rPr lang="pt-BR" dirty="0" smtClean="0"/>
              <a:t>a </a:t>
            </a:r>
            <a:r>
              <a:rPr lang="pt-BR" dirty="0"/>
              <a:t>chave estática transferirá a alimentação das cargas para a rede reserva sem interrupção e em </a:t>
            </a:r>
            <a:r>
              <a:rPr lang="pt-BR" dirty="0" smtClean="0"/>
              <a:t>fase.</a:t>
            </a:r>
          </a:p>
          <a:p>
            <a:r>
              <a:rPr lang="pt-BR" dirty="0" smtClean="0"/>
              <a:t>-Após 20s </a:t>
            </a:r>
            <a:r>
              <a:rPr lang="pt-BR" dirty="0"/>
              <a:t>a chave estática </a:t>
            </a:r>
            <a:r>
              <a:rPr lang="pt-BR" dirty="0" err="1"/>
              <a:t>retransfere</a:t>
            </a:r>
            <a:r>
              <a:rPr lang="pt-BR" dirty="0"/>
              <a:t> a carga para a saída do inversor se este retornar às condições nominais</a:t>
            </a:r>
            <a:r>
              <a:rPr lang="pt-BR" dirty="0" smtClean="0"/>
              <a:t>.</a:t>
            </a:r>
          </a:p>
          <a:p>
            <a:r>
              <a:rPr lang="pt-BR" dirty="0" smtClean="0"/>
              <a:t>-A </a:t>
            </a:r>
            <a:r>
              <a:rPr lang="pt-BR" dirty="0"/>
              <a:t>transferência automática </a:t>
            </a:r>
            <a:r>
              <a:rPr lang="pt-BR" dirty="0" smtClean="0"/>
              <a:t>será </a:t>
            </a:r>
            <a:r>
              <a:rPr lang="pt-BR" dirty="0"/>
              <a:t>inibida se esta estiver fora dos limites de tolerância </a:t>
            </a:r>
            <a:r>
              <a:rPr lang="pt-BR" dirty="0" smtClean="0"/>
              <a:t>aceitáveis, </a:t>
            </a:r>
            <a:r>
              <a:rPr lang="pt-BR" dirty="0"/>
              <a:t>ou se </a:t>
            </a:r>
            <a:r>
              <a:rPr lang="pt-BR" dirty="0" smtClean="0"/>
              <a:t>o </a:t>
            </a:r>
            <a:r>
              <a:rPr lang="pt-BR" dirty="0"/>
              <a:t>inversor e a rede reserva não estiverem em fase.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2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estabilizadores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9" y="1691481"/>
            <a:ext cx="86582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Definição e princípio de funcionamento do Nobreak.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 Nobreak </a:t>
            </a:r>
            <a:r>
              <a:rPr lang="pt-BR" dirty="0"/>
              <a:t>é um equipamento que deve suprir a falta de energia elétrica. Para isto, deve possuir uma bateria e a mesma deve ser recarregada automaticamente. </a:t>
            </a:r>
          </a:p>
        </p:txBody>
      </p:sp>
    </p:spTree>
    <p:extLst>
      <p:ext uri="{BB962C8B-B14F-4D97-AF65-F5344CB8AC3E}">
        <p14:creationId xmlns:p14="http://schemas.microsoft.com/office/powerpoint/2010/main" val="20317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Nobreaks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Utiliza-se uma variedade de enfoques de design para implementar sistemas </a:t>
            </a:r>
            <a:r>
              <a:rPr lang="pt-BR" b="0" dirty="0" smtClean="0"/>
              <a:t>NOBREAK</a:t>
            </a:r>
            <a:r>
              <a:rPr lang="pt-BR" b="0" dirty="0"/>
              <a:t>, cada um </a:t>
            </a:r>
            <a:r>
              <a:rPr lang="pt-BR" b="0" dirty="0" smtClean="0"/>
              <a:t>deles com </a:t>
            </a:r>
            <a:r>
              <a:rPr lang="pt-BR" b="0" dirty="0"/>
              <a:t>características de performance </a:t>
            </a:r>
            <a:r>
              <a:rPr lang="pt-BR" b="0" dirty="0" err="1"/>
              <a:t>difenciadas</a:t>
            </a:r>
            <a:r>
              <a:rPr lang="pt-BR" b="0" dirty="0"/>
              <a:t>. Os enfoques de design mais comuns são os seguintes:</a:t>
            </a:r>
          </a:p>
          <a:p>
            <a:r>
              <a:rPr lang="pt-BR" b="0" dirty="0"/>
              <a:t>· </a:t>
            </a:r>
            <a:r>
              <a:rPr lang="pt-BR" b="0" dirty="0" err="1"/>
              <a:t>Standby</a:t>
            </a:r>
            <a:r>
              <a:rPr lang="pt-BR" b="0" dirty="0"/>
              <a:t>.</a:t>
            </a:r>
          </a:p>
          <a:p>
            <a:r>
              <a:rPr lang="pt-BR" b="0" dirty="0"/>
              <a:t>· Linha interativa.</a:t>
            </a:r>
          </a:p>
          <a:p>
            <a:r>
              <a:rPr lang="pt-BR" b="0" dirty="0"/>
              <a:t>· </a:t>
            </a:r>
            <a:r>
              <a:rPr lang="pt-BR" b="0" dirty="0" err="1"/>
              <a:t>Standby</a:t>
            </a:r>
            <a:r>
              <a:rPr lang="pt-BR" b="0" dirty="0"/>
              <a:t> Ferro Ressonante.</a:t>
            </a:r>
          </a:p>
          <a:p>
            <a:r>
              <a:rPr lang="pt-BR" b="0" dirty="0"/>
              <a:t>· Online dupla conversão.</a:t>
            </a:r>
          </a:p>
          <a:p>
            <a:r>
              <a:rPr lang="pt-BR" b="0" dirty="0"/>
              <a:t>· Online “Delta </a:t>
            </a:r>
            <a:r>
              <a:rPr lang="pt-BR" b="0" dirty="0" err="1"/>
              <a:t>Conversion</a:t>
            </a:r>
            <a:r>
              <a:rPr lang="pt-BR" b="0" dirty="0"/>
              <a:t>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8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Nobreak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</a:t>
            </a:r>
            <a:r>
              <a:rPr lang="pt-BR" dirty="0" err="1" smtClean="0"/>
              <a:t>Offline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dirty="0" err="1" smtClean="0"/>
              <a:t>Standby</a:t>
            </a:r>
            <a:r>
              <a:rPr lang="pt-BR" dirty="0"/>
              <a:t>: Alimentação pela rede elétrica, passando pela bateria em caso de queda;</a:t>
            </a:r>
          </a:p>
          <a:p>
            <a:r>
              <a:rPr lang="pt-BR" dirty="0"/>
              <a:t>- </a:t>
            </a:r>
            <a:r>
              <a:rPr lang="pt-BR" dirty="0" err="1"/>
              <a:t>Line-lnteractive</a:t>
            </a:r>
            <a:r>
              <a:rPr lang="pt-BR" dirty="0"/>
              <a:t> (Linha Interativa): Trata-se de um meio-termo entre o tipo Off </a:t>
            </a:r>
            <a:r>
              <a:rPr lang="pt-BR" dirty="0" err="1"/>
              <a:t>Line</a:t>
            </a:r>
            <a:r>
              <a:rPr lang="pt-BR" dirty="0"/>
              <a:t> e o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. Neste modelo, o inversor (dispositivo que converte a corrente contínua das baterias em corrente alternada), trabalha em paralelo com a rede, fornecendo parte da energia necessária. Em caso de falha, este Nobreak assume a carga total da alimentação.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7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Line-interactive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-O </a:t>
            </a:r>
            <a:r>
              <a:rPr lang="pt-BR" dirty="0"/>
              <a:t>circuito verificador tem por função detectar o estado da energia elétrica, inclusive "prever" descargas estáticas. </a:t>
            </a:r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O </a:t>
            </a:r>
            <a:r>
              <a:rPr lang="pt-BR" dirty="0"/>
              <a:t>chaveamento é um dos maiores segredos do sucesso de um Nobreak. </a:t>
            </a:r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Ele </a:t>
            </a:r>
            <a:r>
              <a:rPr lang="pt-BR" dirty="0"/>
              <a:t>deve ser o mais rápido possível. No caso do On-Line, o chaveamento nem existe, pois em nenhum momento haverá corte de energia, já que o equipamento é alimentado diretamente pela bateria. </a:t>
            </a:r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Já </a:t>
            </a:r>
            <a:r>
              <a:rPr lang="pt-BR" dirty="0"/>
              <a:t>os sistemas com chaveamento podem levar cerca de 5 milissegundos. </a:t>
            </a:r>
          </a:p>
        </p:txBody>
      </p:sp>
    </p:spTree>
    <p:extLst>
      <p:ext uri="{BB962C8B-B14F-4D97-AF65-F5344CB8AC3E}">
        <p14:creationId xmlns:p14="http://schemas.microsoft.com/office/powerpoint/2010/main" val="39812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Interativa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61" y="1861215"/>
            <a:ext cx="7577400" cy="29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06" y="4826889"/>
            <a:ext cx="8154901" cy="114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89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-O </a:t>
            </a:r>
            <a:r>
              <a:rPr lang="pt-BR" dirty="0"/>
              <a:t>Nobreak inteligente é aquele tipo comandado por Software. </a:t>
            </a:r>
            <a:endParaRPr lang="pt-BR" dirty="0" smtClean="0"/>
          </a:p>
          <a:p>
            <a:r>
              <a:rPr lang="pt-BR" dirty="0" smtClean="0"/>
              <a:t>-Ele </a:t>
            </a:r>
            <a:r>
              <a:rPr lang="pt-BR" dirty="0"/>
              <a:t>envia para o equipamento alimentado, quando possível, mensagens que alertam sobre o tempo restante da energia, possibilitando a tomada de atitudes para minimizar perdas e prejuízos. </a:t>
            </a:r>
            <a:endParaRPr lang="pt-BR" dirty="0" smtClean="0"/>
          </a:p>
          <a:p>
            <a:r>
              <a:rPr lang="pt-BR" dirty="0"/>
              <a:t>-</a:t>
            </a:r>
            <a:r>
              <a:rPr lang="pt-BR" dirty="0" smtClean="0"/>
              <a:t>De </a:t>
            </a:r>
            <a:r>
              <a:rPr lang="pt-BR" dirty="0"/>
              <a:t>acordo com a sofisticação do Software, o programa pode até emitir relatório sobre as últimas ocorrências de interrupção da rede elétrica e até mesmo apresentar um autodiagnostico.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8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Ferro ressonante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-</a:t>
            </a:r>
            <a:r>
              <a:rPr lang="pt-BR" b="0" dirty="0" err="1" smtClean="0"/>
              <a:t>ONobreak</a:t>
            </a:r>
            <a:r>
              <a:rPr lang="pt-BR" b="0" dirty="0" smtClean="0"/>
              <a:t> </a:t>
            </a:r>
            <a:r>
              <a:rPr lang="pt-BR" b="0" dirty="0" err="1"/>
              <a:t>Standby</a:t>
            </a:r>
            <a:r>
              <a:rPr lang="pt-BR" b="0" dirty="0"/>
              <a:t>-Ferro Ressonante era o mais usado para a faixa de potência de </a:t>
            </a:r>
            <a:r>
              <a:rPr lang="pt-BR" b="0" dirty="0" smtClean="0"/>
              <a:t>3-15 kVA</a:t>
            </a:r>
            <a:r>
              <a:rPr lang="pt-BR" b="0" dirty="0"/>
              <a:t>. </a:t>
            </a:r>
            <a:endParaRPr lang="pt-BR" b="0" dirty="0" smtClean="0"/>
          </a:p>
          <a:p>
            <a:r>
              <a:rPr lang="pt-BR" b="0" dirty="0"/>
              <a:t>-</a:t>
            </a:r>
            <a:r>
              <a:rPr lang="pt-BR" b="0" dirty="0" smtClean="0"/>
              <a:t>Este </a:t>
            </a:r>
            <a:r>
              <a:rPr lang="pt-BR" b="0" dirty="0"/>
              <a:t>design depende de um transformador especial de saturação que tem três </a:t>
            </a:r>
            <a:r>
              <a:rPr lang="pt-BR" b="0" dirty="0" smtClean="0"/>
              <a:t>enrolamentos (conexões </a:t>
            </a:r>
            <a:r>
              <a:rPr lang="pt-BR" b="0" dirty="0"/>
              <a:t>de alimentação). </a:t>
            </a:r>
            <a:endParaRPr lang="pt-BR" b="0" dirty="0" smtClean="0"/>
          </a:p>
          <a:p>
            <a:r>
              <a:rPr lang="pt-BR" b="0" dirty="0"/>
              <a:t>-</a:t>
            </a:r>
            <a:r>
              <a:rPr lang="pt-BR" b="0" dirty="0" smtClean="0"/>
              <a:t>O </a:t>
            </a:r>
            <a:r>
              <a:rPr lang="pt-BR" b="0" dirty="0"/>
              <a:t>circuito de energia primário vai da entrada de CA, através de uma chave </a:t>
            </a:r>
            <a:r>
              <a:rPr lang="pt-BR" b="0" dirty="0" smtClean="0"/>
              <a:t>de transferência</a:t>
            </a:r>
            <a:r>
              <a:rPr lang="pt-BR" b="0" dirty="0"/>
              <a:t>, e do transformador, até a saída. </a:t>
            </a:r>
            <a:endParaRPr lang="pt-BR" b="0" dirty="0" smtClean="0"/>
          </a:p>
          <a:p>
            <a:r>
              <a:rPr lang="pt-BR" b="0" dirty="0" smtClean="0"/>
              <a:t>-Caso </a:t>
            </a:r>
            <a:r>
              <a:rPr lang="pt-BR" b="0" dirty="0"/>
              <a:t>haja uma falha de alimentação, a chave </a:t>
            </a:r>
            <a:r>
              <a:rPr lang="pt-BR" b="0" dirty="0" smtClean="0"/>
              <a:t>de transferência </a:t>
            </a:r>
            <a:r>
              <a:rPr lang="pt-BR" b="0" dirty="0"/>
              <a:t>se abre, e o inversor toma a carga de saída.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4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Ferro ressonante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-No </a:t>
            </a:r>
            <a:r>
              <a:rPr lang="pt-BR" b="0" dirty="0"/>
              <a:t>design de </a:t>
            </a:r>
            <a:r>
              <a:rPr lang="pt-BR" b="0" dirty="0" err="1"/>
              <a:t>Standby</a:t>
            </a:r>
            <a:r>
              <a:rPr lang="pt-BR" b="0" dirty="0"/>
              <a:t>-Ferro Ressonante, o inversor se encontra no modo </a:t>
            </a:r>
            <a:r>
              <a:rPr lang="pt-BR" b="0" dirty="0" err="1"/>
              <a:t>standby</a:t>
            </a:r>
            <a:r>
              <a:rPr lang="pt-BR" b="0" dirty="0"/>
              <a:t>, e se energiza </a:t>
            </a:r>
            <a:r>
              <a:rPr lang="pt-BR" b="0" dirty="0" smtClean="0"/>
              <a:t>quando falha </a:t>
            </a:r>
            <a:r>
              <a:rPr lang="pt-BR" b="0" dirty="0"/>
              <a:t>a alimentação de entrada e se abre a chave de transferência. O transformador possui </a:t>
            </a:r>
            <a:r>
              <a:rPr lang="pt-BR" b="0" dirty="0" smtClean="0"/>
              <a:t>uma capacidade </a:t>
            </a:r>
            <a:r>
              <a:rPr lang="pt-BR" b="0" dirty="0"/>
              <a:t>especial de </a:t>
            </a:r>
            <a:r>
              <a:rPr lang="pt-BR" b="0" dirty="0" err="1"/>
              <a:t>ferroressonância</a:t>
            </a:r>
            <a:r>
              <a:rPr lang="pt-BR" b="0" dirty="0"/>
              <a:t>, que fornece regulação de tensão limitada e correção da </a:t>
            </a:r>
            <a:r>
              <a:rPr lang="pt-BR" b="0" dirty="0" smtClean="0"/>
              <a:t>forma de </a:t>
            </a:r>
            <a:r>
              <a:rPr lang="pt-BR" b="0" dirty="0"/>
              <a:t>onda de saída. </a:t>
            </a:r>
            <a:endParaRPr lang="pt-BR" b="0" dirty="0" smtClean="0"/>
          </a:p>
          <a:p>
            <a:r>
              <a:rPr lang="pt-BR" b="0" dirty="0"/>
              <a:t>-</a:t>
            </a:r>
            <a:r>
              <a:rPr lang="pt-BR" b="0" dirty="0" smtClean="0"/>
              <a:t>O </a:t>
            </a:r>
            <a:r>
              <a:rPr lang="pt-BR" b="0" dirty="0"/>
              <a:t>isolamento dos transitórios da alimentação de CA fornecido pelo transformador </a:t>
            </a:r>
            <a:r>
              <a:rPr lang="pt-BR" b="0" dirty="0" smtClean="0"/>
              <a:t>Ferro é </a:t>
            </a:r>
            <a:r>
              <a:rPr lang="pt-BR" b="0" dirty="0"/>
              <a:t>tão bom ou melhor que qualquer filtro disponível. Mas o transformador Ferro em si mesmo cria </a:t>
            </a:r>
            <a:r>
              <a:rPr lang="pt-BR" b="0" dirty="0" smtClean="0"/>
              <a:t>uma severa </a:t>
            </a:r>
            <a:r>
              <a:rPr lang="pt-BR" b="0" dirty="0"/>
              <a:t>distorção e transitórios na tensão de saída, o que pode ser pior que uma conexão de CA deficiente.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51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Ferro ressonante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Mesmo quando se trata de um </a:t>
            </a:r>
            <a:r>
              <a:rPr lang="pt-BR" b="0" dirty="0" smtClean="0"/>
              <a:t>Nobreak </a:t>
            </a:r>
            <a:r>
              <a:rPr lang="pt-BR" b="0" dirty="0" err="1"/>
              <a:t>Standby</a:t>
            </a:r>
            <a:r>
              <a:rPr lang="pt-BR" b="0" dirty="0"/>
              <a:t> por design, o </a:t>
            </a:r>
            <a:r>
              <a:rPr lang="pt-BR" b="0" dirty="0" smtClean="0"/>
              <a:t>Nobreak </a:t>
            </a:r>
            <a:r>
              <a:rPr lang="pt-BR" b="0" dirty="0" err="1"/>
              <a:t>Standby</a:t>
            </a:r>
            <a:r>
              <a:rPr lang="pt-BR" b="0" dirty="0"/>
              <a:t>-Ferro Ressonante </a:t>
            </a:r>
            <a:r>
              <a:rPr lang="pt-BR" b="0" dirty="0" smtClean="0"/>
              <a:t>gera uma </a:t>
            </a:r>
            <a:r>
              <a:rPr lang="pt-BR" b="0" dirty="0"/>
              <a:t>grande quantidade de calor devido a que o transformador ferro-ressonante é </a:t>
            </a:r>
            <a:r>
              <a:rPr lang="pt-BR" b="0" dirty="0" smtClean="0"/>
              <a:t>inerentemente ineficiente.</a:t>
            </a:r>
          </a:p>
          <a:p>
            <a:r>
              <a:rPr lang="pt-BR" b="0" dirty="0" smtClean="0"/>
              <a:t>-Estes </a:t>
            </a:r>
            <a:r>
              <a:rPr lang="pt-BR" b="0" dirty="0"/>
              <a:t>transformadores são também grandes com relação aos transformadores de </a:t>
            </a:r>
            <a:r>
              <a:rPr lang="pt-BR" b="0" dirty="0" smtClean="0"/>
              <a:t>isolamento habituais</a:t>
            </a:r>
            <a:r>
              <a:rPr lang="pt-BR" b="0" dirty="0"/>
              <a:t>; portanto, os </a:t>
            </a:r>
            <a:r>
              <a:rPr lang="pt-BR" b="0" dirty="0" smtClean="0"/>
              <a:t>Nobreaks </a:t>
            </a:r>
            <a:r>
              <a:rPr lang="pt-BR" b="0" dirty="0" err="1"/>
              <a:t>Standby</a:t>
            </a:r>
            <a:r>
              <a:rPr lang="pt-BR" b="0" dirty="0"/>
              <a:t>-Ferro Ressonante costumam ser bastante grandes e pesados.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3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Ferro ressonante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83" y="1926540"/>
            <a:ext cx="6876621" cy="39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Reator Saturável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Erro estático da ordem de 0,1%; </a:t>
            </a:r>
          </a:p>
          <a:p>
            <a:r>
              <a:rPr lang="pt-BR" dirty="0" smtClean="0"/>
              <a:t>Baixo conteúdo harmônico </a:t>
            </a:r>
          </a:p>
          <a:p>
            <a:r>
              <a:rPr lang="pt-BR" dirty="0" smtClean="0"/>
              <a:t>Robustez.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592" y="3268349"/>
            <a:ext cx="37528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Dupla conversão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59" y="1534594"/>
            <a:ext cx="7204400" cy="409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64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Delta conversão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36" y="1599919"/>
            <a:ext cx="7446751" cy="431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416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Comparativo de um fabricante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61" y="1926540"/>
            <a:ext cx="7776938" cy="31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90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esquemas SMS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http://renatec.sms.com.br/lista_esquemas.asp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1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sz="12519" dirty="0"/>
          </a:p>
          <a:p>
            <a:pPr algn="ctr"/>
            <a:r>
              <a:rPr lang="pt-BR" sz="10433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8474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Impedância variável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VANTAGENS: </a:t>
            </a:r>
          </a:p>
          <a:p>
            <a:r>
              <a:rPr lang="pt-BR" dirty="0" smtClean="0"/>
              <a:t>Baixo erro estático; Rápida resposta dinâmica.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DESVANTAGEM:</a:t>
            </a:r>
          </a:p>
          <a:p>
            <a:r>
              <a:rPr lang="pt-BR" dirty="0" smtClean="0"/>
              <a:t>Complexo circuito de controle exigindo grande sincronismo nos interruptores. 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341" y="2298742"/>
            <a:ext cx="4486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de derivação de transformadores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erro estático não é nulo em regime permanente o que acarretaria em um elevado custo para aumentar o número de derivações.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563" y="2801144"/>
            <a:ext cx="4362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Usando sequência de transistores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Alto custo; </a:t>
            </a:r>
          </a:p>
          <a:p>
            <a:r>
              <a:rPr lang="pt-BR" dirty="0" smtClean="0"/>
              <a:t>Funciona como abaixador e elevador de tensão. </a:t>
            </a:r>
          </a:p>
          <a:p>
            <a:r>
              <a:rPr lang="pt-BR" dirty="0" smtClean="0"/>
              <a:t>Baixo rendimento.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3643579"/>
            <a:ext cx="47529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3192</Words>
  <Application>Microsoft Office PowerPoint</Application>
  <PresentationFormat>Widescreen</PresentationFormat>
  <Paragraphs>308</Paragraphs>
  <Slides>64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Calibri Light</vt:lpstr>
      <vt:lpstr>Monotype Sorts</vt:lpstr>
      <vt:lpstr>Script MT Bold</vt:lpstr>
      <vt:lpstr>Symbol</vt:lpstr>
      <vt:lpstr>Times New Roman</vt:lpstr>
      <vt:lpstr>Wingdings</vt:lpstr>
      <vt:lpstr>Tema do Office</vt:lpstr>
      <vt:lpstr>Equation</vt:lpstr>
      <vt:lpstr>Aula </vt:lpstr>
      <vt:lpstr>Estabilizadores</vt:lpstr>
      <vt:lpstr>Componentes básicos</vt:lpstr>
      <vt:lpstr>Componentes básicos</vt:lpstr>
      <vt:lpstr>Tipos de estabilizadores</vt:lpstr>
      <vt:lpstr>Reator Saturável</vt:lpstr>
      <vt:lpstr>Impedância variável</vt:lpstr>
      <vt:lpstr>Mudança de derivação de transformadores</vt:lpstr>
      <vt:lpstr>Usando sequência de transistores</vt:lpstr>
      <vt:lpstr>Compensador de tensão</vt:lpstr>
      <vt:lpstr>Funcionamento</vt:lpstr>
      <vt:lpstr>Controlador PID</vt:lpstr>
      <vt:lpstr>Funcionamento</vt:lpstr>
      <vt:lpstr>Funcionamento</vt:lpstr>
      <vt:lpstr>Funcionamento</vt:lpstr>
      <vt:lpstr>Exemplo de ajuste de um estabilizador</vt:lpstr>
      <vt:lpstr>Exemplo de dicas de manutenção </vt:lpstr>
      <vt:lpstr>Etapa de potência</vt:lpstr>
      <vt:lpstr>Circuito de controle</vt:lpstr>
      <vt:lpstr>ESQUEMA ELÉTRICO</vt:lpstr>
      <vt:lpstr>ESQUEMA ELETRÔNICO</vt:lpstr>
      <vt:lpstr>Placa fixada no transformador</vt:lpstr>
      <vt:lpstr>Apresentação do PowerPoint</vt:lpstr>
      <vt:lpstr>Apresentação do PowerPoint</vt:lpstr>
      <vt:lpstr>Estabilizadores X Filtro de linha</vt:lpstr>
      <vt:lpstr>Filtro de linha</vt:lpstr>
      <vt:lpstr>Módulo Isolador</vt:lpstr>
      <vt:lpstr>Nobreak</vt:lpstr>
      <vt:lpstr>No-break – parte 1</vt:lpstr>
      <vt:lpstr>No-break – parte 2</vt:lpstr>
      <vt:lpstr>Bateria. </vt:lpstr>
      <vt:lpstr>Bateria</vt:lpstr>
      <vt:lpstr>Bateria</vt:lpstr>
      <vt:lpstr>Tipos de bateria</vt:lpstr>
      <vt:lpstr>Tipos de bateria</vt:lpstr>
      <vt:lpstr>Tipos de bateria</vt:lpstr>
      <vt:lpstr>Em resumo:</vt:lpstr>
      <vt:lpstr>Baterias Chumbo-ácidas</vt:lpstr>
      <vt:lpstr>Baterias Chumbo-ácidas</vt:lpstr>
      <vt:lpstr>Baterias Chumbo-ácidas</vt:lpstr>
      <vt:lpstr>Baterias Chumbo-ácidas</vt:lpstr>
      <vt:lpstr>Baterias Chumbo-ácidas</vt:lpstr>
      <vt:lpstr>Baterias Níquel-Cadmio</vt:lpstr>
      <vt:lpstr>Baterias Níquel-Cadmio</vt:lpstr>
      <vt:lpstr>Banco de baterias</vt:lpstr>
      <vt:lpstr>Estratégias para a Carga de Baterias</vt:lpstr>
      <vt:lpstr>Inversores</vt:lpstr>
      <vt:lpstr>Inversores</vt:lpstr>
      <vt:lpstr>Chave estática de transferência</vt:lpstr>
      <vt:lpstr>Definição e princípio de funcionamento do Nobreak. </vt:lpstr>
      <vt:lpstr>Tipos de Nobreaks</vt:lpstr>
      <vt:lpstr>Tipos de Nobreak</vt:lpstr>
      <vt:lpstr>Line-interactive</vt:lpstr>
      <vt:lpstr>Linha Interativa</vt:lpstr>
      <vt:lpstr>Inteligente</vt:lpstr>
      <vt:lpstr>Ferro ressonante</vt:lpstr>
      <vt:lpstr>Ferro ressonante</vt:lpstr>
      <vt:lpstr>Ferro ressonante</vt:lpstr>
      <vt:lpstr>Ferro ressonante</vt:lpstr>
      <vt:lpstr>Dupla conversão</vt:lpstr>
      <vt:lpstr>Delta conversão</vt:lpstr>
      <vt:lpstr>Comparativo de um fabricante</vt:lpstr>
      <vt:lpstr>Mais esquemas SMS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 Carlos da Silva Galdino</dc:creator>
  <cp:lastModifiedBy>Jean Galdino</cp:lastModifiedBy>
  <cp:revision>37</cp:revision>
  <dcterms:created xsi:type="dcterms:W3CDTF">2015-08-27T12:56:25Z</dcterms:created>
  <dcterms:modified xsi:type="dcterms:W3CDTF">2015-09-03T18:39:15Z</dcterms:modified>
</cp:coreProperties>
</file>