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7" r:id="rId3"/>
    <p:sldId id="283" r:id="rId4"/>
    <p:sldId id="268" r:id="rId5"/>
    <p:sldId id="258" r:id="rId6"/>
    <p:sldId id="259" r:id="rId7"/>
    <p:sldId id="260" r:id="rId8"/>
    <p:sldId id="261" r:id="rId9"/>
    <p:sldId id="262" r:id="rId10"/>
    <p:sldId id="271" r:id="rId11"/>
    <p:sldId id="282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72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68">
          <p15:clr>
            <a:srgbClr val="A4A3A4"/>
          </p15:clr>
        </p15:guide>
        <p15:guide id="5" pos="3839">
          <p15:clr>
            <a:srgbClr val="A4A3A4"/>
          </p15:clr>
        </p15:guide>
        <p15:guide id="6" pos="768">
          <p15:clr>
            <a:srgbClr val="A4A3A4"/>
          </p15:clr>
        </p15:guide>
        <p15:guide id="7" pos="7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74" d="100"/>
          <a:sy n="74" d="100"/>
        </p:scale>
        <p:origin x="456" y="72"/>
      </p:cViewPr>
      <p:guideLst>
        <p:guide orient="horz" pos="2160"/>
        <p:guide orient="horz" pos="1072"/>
        <p:guide orient="horz" pos="3888"/>
        <p:guide orient="horz" pos="368"/>
        <p:guide pos="3839"/>
        <p:guide pos="768"/>
        <p:guide pos="72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2-17T11:09:30.17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pt-BR"/>
              <a:pPr/>
              <a:t>15/02/2016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pt-BR"/>
              <a:pPr/>
              <a:t>15/02/2016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Clique para editar o texto mestre</a:t>
            </a:r>
          </a:p>
          <a:p>
            <a:pPr lvl="1"/>
            <a:r>
              <a:rPr/>
              <a:t>Segundo nível</a:t>
            </a:r>
          </a:p>
          <a:p>
            <a:pPr lvl="2"/>
            <a:r>
              <a:rPr/>
              <a:t>Terceiro nível</a:t>
            </a:r>
          </a:p>
          <a:p>
            <a:pPr lvl="3"/>
            <a:r>
              <a:rPr/>
              <a:t>Quarto nível</a:t>
            </a:r>
          </a:p>
          <a:p>
            <a:pPr lvl="4"/>
            <a:r>
              <a:rPr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ector re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a livre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noProof="0" dirty="0"/>
            </a:p>
          </p:txBody>
        </p:sp>
        <p:sp>
          <p:nvSpPr>
            <p:cNvPr id="10" name="Forma liv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noProof="0" dirty="0"/>
            </a:p>
          </p:txBody>
        </p:sp>
        <p:sp>
          <p:nvSpPr>
            <p:cNvPr id="11" name="Forma livre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pt-BR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22" name="Espaço Reservado para Data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pt-BR" noProof="0" smtClean="0"/>
              <a:pPr/>
              <a:t>15/02/2016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5400" b="0" i="0" dirty="0" smtClean="0">
                <a:solidFill>
                  <a:schemeClr val="tx1"/>
                </a:solidFill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Monitores CRT </a:t>
            </a:r>
            <a:endParaRPr lang="pt-BR" sz="5400" b="0" i="0" dirty="0">
              <a:solidFill>
                <a:schemeClr val="tx1"/>
              </a:solidFill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pt-BR" cap="none" dirty="0">
                <a:solidFill>
                  <a:srgbClr val="009999"/>
                </a:solidFill>
                <a:latin typeface="Open Sans" panose="020B0606030504020204"/>
              </a:rPr>
              <a:t>M</a:t>
            </a:r>
            <a:r>
              <a:rPr lang="pt-BR" sz="2800" b="0" i="0" cap="none" spc="200" baseline="0" dirty="0" smtClean="0">
                <a:solidFill>
                  <a:srgbClr val="009999"/>
                </a:solidFill>
                <a:latin typeface="Open Sans" panose="020B0606030504020204"/>
              </a:rPr>
              <a:t>anutenç</a:t>
            </a:r>
            <a:r>
              <a:rPr lang="pt-BR" cap="none" dirty="0" smtClean="0">
                <a:solidFill>
                  <a:srgbClr val="009999"/>
                </a:solidFill>
                <a:latin typeface="Open Sans" panose="020B0606030504020204"/>
              </a:rPr>
              <a:t>ão de Periféricos</a:t>
            </a:r>
            <a:endParaRPr lang="pt-BR" sz="2800" b="0" i="0" cap="none" spc="200" baseline="0" dirty="0">
              <a:solidFill>
                <a:srgbClr val="009999"/>
              </a:solidFill>
              <a:latin typeface="Open Sans" panose="020B0606030504020204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38228" y="495076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Alane</a:t>
            </a:r>
            <a:r>
              <a:rPr lang="pt-BR" dirty="0" smtClean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Queiroz</a:t>
            </a:r>
          </a:p>
          <a:p>
            <a:pPr algn="ctr"/>
            <a:r>
              <a:rPr lang="pt-BR" dirty="0" smtClean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Jefferson Galvão</a:t>
            </a:r>
            <a:endParaRPr lang="pt-BR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BR" dirty="0" smtClean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Luana Nascimento</a:t>
            </a:r>
          </a:p>
          <a:p>
            <a:pPr algn="ctr"/>
            <a:r>
              <a:rPr lang="pt-BR" dirty="0" smtClean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Willyenne Lima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967614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67614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Características</a:t>
            </a:r>
            <a:endParaRPr lang="pt-BR" dirty="0">
              <a:latin typeface="Open San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76548"/>
            <a:ext cx="5078677" cy="4465320"/>
          </a:xfrm>
        </p:spPr>
        <p:txBody>
          <a:bodyPr/>
          <a:lstStyle/>
          <a:p>
            <a:pPr marL="0" indent="0" fontAlgn="base">
              <a:buNone/>
            </a:pPr>
            <a:r>
              <a:rPr lang="pt-BR" dirty="0" smtClean="0">
                <a:latin typeface="Open Sans"/>
              </a:rPr>
              <a:t>Vantagens</a:t>
            </a:r>
            <a:r>
              <a:rPr lang="pt-BR" dirty="0">
                <a:latin typeface="Open Sans"/>
              </a:rPr>
              <a:t>: </a:t>
            </a:r>
            <a:r>
              <a:rPr lang="pt-BR" dirty="0" smtClean="0">
                <a:latin typeface="Open Sans"/>
              </a:rPr>
              <a:t/>
            </a:r>
            <a:br>
              <a:rPr lang="pt-BR" dirty="0" smtClean="0">
                <a:latin typeface="Open Sans"/>
              </a:rPr>
            </a:br>
            <a:endParaRPr lang="pt-BR" dirty="0">
              <a:latin typeface="Open Sans"/>
            </a:endParaRPr>
          </a:p>
          <a:p>
            <a:pPr lvl="1" fontAlgn="base"/>
            <a:r>
              <a:rPr lang="pt-BR" dirty="0">
                <a:latin typeface="Open Sans"/>
              </a:rPr>
              <a:t>Fidelidade de cores;</a:t>
            </a:r>
          </a:p>
          <a:p>
            <a:pPr lvl="1" fontAlgn="base"/>
            <a:r>
              <a:rPr lang="pt-BR" dirty="0">
                <a:latin typeface="Open Sans"/>
              </a:rPr>
              <a:t>Ângulo de visão;</a:t>
            </a:r>
          </a:p>
          <a:p>
            <a:pPr lvl="1" fontAlgn="base"/>
            <a:r>
              <a:rPr lang="pt-BR" dirty="0">
                <a:latin typeface="Open Sans"/>
              </a:rPr>
              <a:t>Tempo de resposta.</a:t>
            </a:r>
          </a:p>
          <a:p>
            <a:endParaRPr lang="pt-BR" dirty="0">
              <a:latin typeface="Open Sans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33034" y="1763886"/>
            <a:ext cx="5078677" cy="4465320"/>
          </a:xfrm>
        </p:spPr>
        <p:txBody>
          <a:bodyPr/>
          <a:lstStyle/>
          <a:p>
            <a:pPr marL="0" indent="0" fontAlgn="base">
              <a:buNone/>
            </a:pPr>
            <a:r>
              <a:rPr lang="pt-BR" dirty="0">
                <a:latin typeface="Open Sans"/>
              </a:rPr>
              <a:t>Desvantagens</a:t>
            </a:r>
            <a:r>
              <a:rPr lang="pt-BR" dirty="0" smtClean="0">
                <a:latin typeface="Open Sans"/>
              </a:rPr>
              <a:t>;</a:t>
            </a:r>
            <a:br>
              <a:rPr lang="pt-BR" dirty="0" smtClean="0">
                <a:latin typeface="Open Sans"/>
              </a:rPr>
            </a:br>
            <a:endParaRPr lang="pt-BR" dirty="0">
              <a:latin typeface="Open Sans"/>
            </a:endParaRPr>
          </a:p>
          <a:p>
            <a:pPr lvl="1" fontAlgn="base"/>
            <a:r>
              <a:rPr lang="pt-BR" dirty="0">
                <a:latin typeface="Open Sans"/>
              </a:rPr>
              <a:t>Consumo;</a:t>
            </a:r>
          </a:p>
          <a:p>
            <a:pPr lvl="1" fontAlgn="base"/>
            <a:r>
              <a:rPr lang="pt-BR" dirty="0">
                <a:latin typeface="Open Sans"/>
              </a:rPr>
              <a:t>Peso;</a:t>
            </a:r>
          </a:p>
          <a:p>
            <a:pPr lvl="1" fontAlgn="base"/>
            <a:r>
              <a:rPr lang="pt-BR" dirty="0">
                <a:latin typeface="Open Sans"/>
              </a:rPr>
              <a:t>Espaço ;</a:t>
            </a:r>
          </a:p>
          <a:p>
            <a:pPr lvl="1" fontAlgn="base"/>
            <a:r>
              <a:rPr lang="pt-BR" dirty="0">
                <a:latin typeface="Open Sans"/>
              </a:rPr>
              <a:t>Temperatura;</a:t>
            </a:r>
          </a:p>
          <a:p>
            <a:pPr lvl="1" fontAlgn="base"/>
            <a:r>
              <a:rPr lang="pt-BR" dirty="0">
                <a:latin typeface="Open Sans"/>
              </a:rPr>
              <a:t>Resolução</a:t>
            </a:r>
            <a:r>
              <a:rPr lang="pt-BR" dirty="0" smtClean="0">
                <a:latin typeface="Open Sans"/>
              </a:rPr>
              <a:t>;</a:t>
            </a:r>
            <a:endParaRPr lang="pt-BR" dirty="0">
              <a:latin typeface="Open Sans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7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0"/>
            <a:ext cx="10360501" cy="1223963"/>
          </a:xfrm>
        </p:spPr>
        <p:txBody>
          <a:bodyPr/>
          <a:lstStyle/>
          <a:p>
            <a:r>
              <a:rPr lang="pt-BR" dirty="0" smtClean="0">
                <a:latin typeface="Open Sans"/>
              </a:rPr>
              <a:t>Princípios de Funcionamento</a:t>
            </a:r>
            <a:endParaRPr lang="pt-BR" dirty="0">
              <a:latin typeface="Open Sans"/>
            </a:endParaRPr>
          </a:p>
        </p:txBody>
      </p:sp>
      <p:pic>
        <p:nvPicPr>
          <p:cNvPr id="3076" name="Picture 4" descr="hh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84784"/>
            <a:ext cx="581816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708920"/>
            <a:ext cx="335382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Partes integrantes</a:t>
            </a:r>
            <a:endParaRPr lang="pt-BR" dirty="0">
              <a:latin typeface="Open San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2060848"/>
            <a:ext cx="10424931" cy="40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Partes integrantes</a:t>
            </a:r>
            <a:endParaRPr lang="pt-BR" dirty="0">
              <a:latin typeface="Open Sans"/>
            </a:endParaRPr>
          </a:p>
        </p:txBody>
      </p:sp>
      <p:pic>
        <p:nvPicPr>
          <p:cNvPr id="6146" name="Picture 2" descr="https://lh5.googleusercontent.com/-GFeVmhEcNx7Uu90cAPsqpSa_-Qm0xlvrRFnIyJ-N1LG1DIrd_9rQcLz3kyMe5RPCN-lcjoT8_XSQ5AxyfUjzj7C40Y_qWUxpDsNmEn3vVyUgNOTKfkSwkRoh-MYCHeZbNG1oIo1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708920"/>
            <a:ext cx="31242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85899" y="2204864"/>
            <a:ext cx="326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Open Sans"/>
              </a:rPr>
              <a:t>Circuito menor de controle</a:t>
            </a:r>
            <a:endParaRPr lang="pt-BR" sz="2000" dirty="0">
              <a:latin typeface="Open Sans"/>
            </a:endParaRPr>
          </a:p>
        </p:txBody>
      </p:sp>
      <p:pic>
        <p:nvPicPr>
          <p:cNvPr id="6148" name="Picture 4" descr="https://lh3.googleusercontent.com/SjPgkJivAzopTASRavffDpTrAX_1laJ2fJwzbU5IiDFlF-W4MSTP7vzx3_V4ePwYwj2GwK3QnBkcNg27s2BcaOopYgYyIruo3YSeBQDeCQmc0lNkvZQCplyUmbnqcCLj2BPlfKgp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2723930"/>
            <a:ext cx="4344144" cy="32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93074" y="2204864"/>
            <a:ext cx="466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Open Sans"/>
              </a:rPr>
              <a:t>Circuito principal de controle do monitor</a:t>
            </a:r>
            <a:endParaRPr lang="pt-BR" sz="2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442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Principais etapas</a:t>
            </a:r>
            <a:endParaRPr lang="pt-BR" dirty="0">
              <a:latin typeface="Open San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701797"/>
            <a:ext cx="10360501" cy="4391500"/>
          </a:xfrm>
        </p:spPr>
        <p:txBody>
          <a:bodyPr>
            <a:normAutofit/>
          </a:bodyPr>
          <a:lstStyle/>
          <a:p>
            <a:pPr fontAlgn="base"/>
            <a:r>
              <a:rPr lang="pt-BR" sz="2200" dirty="0">
                <a:latin typeface="Open Sans"/>
              </a:rPr>
              <a:t>Fonte de alimentação: com a ajuda das fases de transformação, retificação, filtragem e regulagem, equilibra e transforma a tensão de 110/220V~ para 12V contínuos;</a:t>
            </a:r>
          </a:p>
          <a:p>
            <a:pPr fontAlgn="base"/>
            <a:r>
              <a:rPr lang="pt-BR" sz="2200" dirty="0">
                <a:latin typeface="Open Sans"/>
              </a:rPr>
              <a:t>Circuito integrado (CI): esse microchip funciona como a BIOS de um computador, iniciando sua parte lógica;</a:t>
            </a:r>
          </a:p>
          <a:p>
            <a:pPr fontAlgn="base"/>
            <a:r>
              <a:rPr lang="pt-BR" sz="2200" dirty="0">
                <a:latin typeface="Open Sans"/>
              </a:rPr>
              <a:t>Circuitos de ajuste e digitalização de imagem: existem dois circuitos para ajuste de imagem, o que verticaliza a imagem e o outro que horizontaliza;</a:t>
            </a:r>
          </a:p>
          <a:p>
            <a:pPr fontAlgn="base"/>
            <a:r>
              <a:rPr lang="pt-BR" sz="2200" dirty="0">
                <a:latin typeface="Open Sans"/>
              </a:rPr>
              <a:t>Cartucho de vídeo: responsável por criar e manipular a imagem final na tela;</a:t>
            </a:r>
          </a:p>
          <a:p>
            <a:pPr fontAlgn="base"/>
            <a:r>
              <a:rPr lang="pt-BR" sz="2200" dirty="0">
                <a:latin typeface="Open Sans"/>
              </a:rPr>
              <a:t>Chip oscilador vertical e horizontal: encontra-se próximo ao cartucho de vídeo. Aperfeiçoa o trabalho realizado pelos circuitos de ajuste</a:t>
            </a:r>
            <a:r>
              <a:rPr lang="pt-BR" sz="2200" dirty="0" smtClean="0">
                <a:latin typeface="Open Sans"/>
              </a:rPr>
              <a:t>.</a:t>
            </a:r>
            <a:endParaRPr lang="pt-BR" sz="2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51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Principais Fabricantes e modelos</a:t>
            </a:r>
            <a:endParaRPr lang="pt-BR" dirty="0">
              <a:latin typeface="Open Sans"/>
            </a:endParaRPr>
          </a:p>
        </p:txBody>
      </p:sp>
      <p:pic>
        <p:nvPicPr>
          <p:cNvPr id="7172" name="Picture 4" descr="https://lh6.googleusercontent.com/Jd4Gx5Ye0ZQG8DtQ6fb7SA7uIiB316mDWqTmycH8XUqcK8VOmBs8pTdnQ04QaNZiG5nd7eG1uxQ_OoNCNFrQp1kf3XhtcpJCzg86JCfxhqG6LAMiL99ceG9l_Cd51zcEooYWMkrn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285293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57908" y="2276872"/>
            <a:ext cx="367240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Open Sans"/>
              </a:rPr>
              <a:t>Philips 107e6</a:t>
            </a:r>
          </a:p>
        </p:txBody>
      </p:sp>
      <p:pic>
        <p:nvPicPr>
          <p:cNvPr id="7174" name="Picture 6" descr="https://lh4.googleusercontent.com/j4xG-I9hWjLhNzeiQMprA6FWuG5bxj62PLDNY0tGo-oGsOyTdTu1MnEbfkngPB-jxcZX4-TWpGtlGvmrlz34EqhCEfu9oIgf56VOz7FOedFA7nh3ClC_dMMT1xSn-qrtd5EUHF6e-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2867946"/>
            <a:ext cx="2952328" cy="278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606580" y="2348880"/>
            <a:ext cx="29523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Open Sans"/>
              </a:rPr>
              <a:t>LG </a:t>
            </a:r>
            <a:r>
              <a:rPr lang="pt-BR" sz="2000" dirty="0" err="1">
                <a:latin typeface="Open Sans"/>
              </a:rPr>
              <a:t>Flatron</a:t>
            </a:r>
            <a:r>
              <a:rPr lang="pt-BR" sz="2000" dirty="0">
                <a:latin typeface="Open Sans"/>
              </a:rPr>
              <a:t> T530SAK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99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Defeitos mais comuns</a:t>
            </a:r>
            <a:endParaRPr lang="pt-BR" dirty="0">
              <a:latin typeface="Open San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701796"/>
            <a:ext cx="10360501" cy="475153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dirty="0">
                <a:latin typeface="Open Sans"/>
              </a:rPr>
              <a:t>Barras horizontais que se movimentam: geralmente, relacionado a campos magnéticos;</a:t>
            </a:r>
          </a:p>
          <a:p>
            <a:pPr fontAlgn="base"/>
            <a:r>
              <a:rPr lang="pt-BR" dirty="0">
                <a:latin typeface="Open Sans"/>
              </a:rPr>
              <a:t>Monitor sem imagem: possui várias causas, como, por exemplo: (1) problemas na seção de deflexão horizontal ou no “</a:t>
            </a:r>
            <a:r>
              <a:rPr lang="pt-BR" dirty="0" err="1">
                <a:latin typeface="Open Sans"/>
              </a:rPr>
              <a:t>fly-back</a:t>
            </a:r>
            <a:r>
              <a:rPr lang="pt-BR" dirty="0">
                <a:latin typeface="Open Sans"/>
              </a:rPr>
              <a:t>”, (2) defeito em algum filamento do tubo ou no próprio, e (3) algum problema no cabo ou na fonte de alimentação;</a:t>
            </a:r>
          </a:p>
          <a:p>
            <a:pPr fontAlgn="base"/>
            <a:r>
              <a:rPr lang="pt-BR" dirty="0">
                <a:latin typeface="Open Sans"/>
              </a:rPr>
              <a:t>Imagem distorcida: normalmente, provocado por capacitores eletrolíticos desgastados no setor de deflexão horizontal;</a:t>
            </a:r>
          </a:p>
          <a:p>
            <a:pPr fontAlgn="base"/>
            <a:r>
              <a:rPr lang="pt-BR" dirty="0">
                <a:latin typeface="Open Sans"/>
              </a:rPr>
              <a:t>Imagem com “efeito almofada”: possui várias causas, como, por exemplo: (1) setores de deflexão horizontal e vertical defeituosos, (2) tensão de saída de alimentação da fonte ineficiente e (3) setor de deflexão no tubo de imagens com problemas</a:t>
            </a:r>
            <a:r>
              <a:rPr lang="pt-BR" dirty="0" smtClean="0">
                <a:latin typeface="Open Sans"/>
              </a:rPr>
              <a:t>;</a:t>
            </a:r>
            <a:endParaRPr lang="pt-BR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729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Open Sans"/>
              </a:rPr>
              <a:t>Principais causas de defeitos</a:t>
            </a:r>
            <a:endParaRPr lang="pt-BR" dirty="0">
              <a:latin typeface="Open San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2348880"/>
            <a:ext cx="10204121" cy="3528392"/>
          </a:xfrm>
        </p:spPr>
        <p:txBody>
          <a:bodyPr/>
          <a:lstStyle/>
          <a:p>
            <a:pPr fontAlgn="base"/>
            <a:r>
              <a:rPr lang="pt-BR" sz="2600" dirty="0">
                <a:latin typeface="Open Sans"/>
              </a:rPr>
              <a:t>Setores de deflexão vertical e horizontal;</a:t>
            </a:r>
          </a:p>
          <a:p>
            <a:pPr fontAlgn="base"/>
            <a:r>
              <a:rPr lang="pt-BR" sz="2600" dirty="0" smtClean="0">
                <a:latin typeface="Open Sans"/>
              </a:rPr>
              <a:t>Interferência </a:t>
            </a:r>
            <a:r>
              <a:rPr lang="pt-BR" sz="2600" dirty="0">
                <a:latin typeface="Open Sans"/>
              </a:rPr>
              <a:t>eletromagnética;</a:t>
            </a:r>
          </a:p>
          <a:p>
            <a:pPr fontAlgn="base"/>
            <a:r>
              <a:rPr lang="pt-BR" sz="2600" dirty="0" smtClean="0">
                <a:latin typeface="Open Sans"/>
              </a:rPr>
              <a:t>Circuitos </a:t>
            </a:r>
            <a:r>
              <a:rPr lang="pt-BR" sz="2600" dirty="0">
                <a:latin typeface="Open Sans"/>
              </a:rPr>
              <a:t>eletrônicos com defeito.</a:t>
            </a:r>
          </a:p>
          <a:p>
            <a:endParaRPr lang="pt-BR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65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7908" y="2996952"/>
            <a:ext cx="8938472" cy="1329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000" dirty="0" smtClean="0">
                <a:latin typeface="Open Sans"/>
              </a:rPr>
              <a:t>Considerações Finais</a:t>
            </a:r>
            <a:endParaRPr lang="pt-BR" sz="8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1802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36" y="2564904"/>
            <a:ext cx="10360501" cy="1223963"/>
          </a:xfrm>
        </p:spPr>
        <p:txBody>
          <a:bodyPr/>
          <a:lstStyle/>
          <a:p>
            <a:pPr algn="ctr"/>
            <a:r>
              <a:rPr lang="pt-BR" sz="8000" dirty="0" smtClean="0">
                <a:latin typeface="Open Sans"/>
              </a:rPr>
              <a:t>Introdução</a:t>
            </a:r>
            <a:endParaRPr lang="pt-BR" sz="8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549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 panose="020B0606030504020204"/>
              </a:rPr>
              <a:t>Monitores do tipo CRT</a:t>
            </a:r>
            <a:endParaRPr lang="pt-BR" dirty="0">
              <a:latin typeface="Open Sans" panose="020B060603050402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556792"/>
            <a:ext cx="10360501" cy="4607277"/>
          </a:xfrm>
        </p:spPr>
        <p:txBody>
          <a:bodyPr>
            <a:normAutofit/>
          </a:bodyPr>
          <a:lstStyle/>
          <a:p>
            <a:endParaRPr lang="pt-BR" dirty="0" smtClean="0">
              <a:latin typeface="Open Sans"/>
            </a:endParaRPr>
          </a:p>
          <a:p>
            <a:pPr fontAlgn="base"/>
            <a:r>
              <a:rPr lang="pt-BR" sz="2000" dirty="0">
                <a:latin typeface="Open Sans"/>
              </a:rPr>
              <a:t>O nome CRT é abreviação </a:t>
            </a:r>
            <a:r>
              <a:rPr lang="pt-BR" sz="2000" dirty="0" smtClean="0">
                <a:latin typeface="Open Sans"/>
              </a:rPr>
              <a:t>de Tubo de Raios Catódicos, sua história inicia-se </a:t>
            </a:r>
            <a:r>
              <a:rPr lang="pt-BR" sz="2000" dirty="0">
                <a:latin typeface="Open Sans"/>
              </a:rPr>
              <a:t>no </a:t>
            </a:r>
            <a:r>
              <a:rPr lang="pt-BR" sz="2000" dirty="0" smtClean="0">
                <a:latin typeface="Open Sans"/>
              </a:rPr>
              <a:t/>
            </a:r>
            <a:br>
              <a:rPr lang="pt-BR" sz="2000" dirty="0" smtClean="0">
                <a:latin typeface="Open Sans"/>
              </a:rPr>
            </a:br>
            <a:r>
              <a:rPr lang="pt-BR" sz="2000" dirty="0" smtClean="0">
                <a:latin typeface="Open Sans"/>
              </a:rPr>
              <a:t>século </a:t>
            </a:r>
            <a:r>
              <a:rPr lang="pt-BR" sz="2000" dirty="0">
                <a:latin typeface="Open Sans"/>
              </a:rPr>
              <a:t>XIX. </a:t>
            </a:r>
          </a:p>
          <a:p>
            <a:pPr fontAlgn="base"/>
            <a:r>
              <a:rPr lang="pt-BR" sz="2000" dirty="0">
                <a:latin typeface="Open Sans"/>
              </a:rPr>
              <a:t>O primeiro CRT foi inventado por Karl </a:t>
            </a:r>
            <a:r>
              <a:rPr lang="pt-BR" sz="2000" dirty="0" err="1">
                <a:latin typeface="Open Sans"/>
              </a:rPr>
              <a:t>Braun</a:t>
            </a:r>
            <a:r>
              <a:rPr lang="pt-BR" sz="2000" dirty="0">
                <a:latin typeface="Open Sans"/>
              </a:rPr>
              <a:t>, em 1897.</a:t>
            </a:r>
          </a:p>
          <a:p>
            <a:pPr fontAlgn="base"/>
            <a:r>
              <a:rPr lang="pt-BR" sz="2000" dirty="0">
                <a:latin typeface="Open Sans"/>
              </a:rPr>
              <a:t>Em 1907 o cientista russo Boris </a:t>
            </a:r>
            <a:r>
              <a:rPr lang="pt-BR" sz="2000" dirty="0" err="1">
                <a:latin typeface="Open Sans"/>
              </a:rPr>
              <a:t>Rosing</a:t>
            </a:r>
            <a:r>
              <a:rPr lang="pt-BR" sz="2000" dirty="0">
                <a:latin typeface="Open Sans"/>
              </a:rPr>
              <a:t> conseguiu transmitir formas </a:t>
            </a:r>
            <a:r>
              <a:rPr lang="pt-BR" sz="2000" dirty="0" smtClean="0">
                <a:latin typeface="Open Sans"/>
              </a:rPr>
              <a:t>geométricas </a:t>
            </a:r>
            <a:br>
              <a:rPr lang="pt-BR" sz="2000" dirty="0" smtClean="0">
                <a:latin typeface="Open Sans"/>
              </a:rPr>
            </a:br>
            <a:r>
              <a:rPr lang="pt-BR" sz="2000" dirty="0" smtClean="0">
                <a:latin typeface="Open Sans"/>
              </a:rPr>
              <a:t>básicas utilizando </a:t>
            </a:r>
            <a:r>
              <a:rPr lang="pt-BR" sz="2000" dirty="0" err="1">
                <a:latin typeface="Open Sans"/>
              </a:rPr>
              <a:t>CRTs</a:t>
            </a:r>
            <a:r>
              <a:rPr lang="pt-BR" sz="2000" dirty="0">
                <a:latin typeface="Open Sans"/>
              </a:rPr>
              <a:t>.</a:t>
            </a:r>
          </a:p>
          <a:p>
            <a:pPr fontAlgn="base"/>
            <a:r>
              <a:rPr lang="pt-BR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Em 1946 Peter </a:t>
            </a:r>
            <a:r>
              <a:rPr lang="pt-BR" sz="2000" dirty="0" err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Goldmark</a:t>
            </a:r>
            <a:r>
              <a:rPr lang="pt-BR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criou nos EUA um sistema de TV </a:t>
            </a:r>
            <a: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colorida </a:t>
            </a:r>
            <a:r>
              <a:rPr lang="pt-BR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onde </a:t>
            </a:r>
            <a: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um </a:t>
            </a:r>
            <a:b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disco </a:t>
            </a:r>
            <a:r>
              <a:rPr lang="pt-BR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com as cores </a:t>
            </a:r>
            <a: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RGB </a:t>
            </a:r>
            <a:r>
              <a:rPr lang="pt-BR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girava na </a:t>
            </a:r>
            <a: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frente </a:t>
            </a:r>
            <a:r>
              <a:rPr lang="pt-BR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 um </a:t>
            </a:r>
            <a:r>
              <a:rPr lang="pt-BR" sz="2000" dirty="0" smtClean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CRT.</a:t>
            </a:r>
          </a:p>
          <a:p>
            <a:pPr fontAlgn="base"/>
            <a:r>
              <a:rPr lang="pt-BR" sz="2000" dirty="0" smtClean="0">
                <a:latin typeface="Open Sans"/>
              </a:rPr>
              <a:t>O </a:t>
            </a:r>
            <a:r>
              <a:rPr lang="pt-BR" sz="2000" dirty="0">
                <a:latin typeface="Open Sans"/>
              </a:rPr>
              <a:t>CRT sofreu centenas de aperfeiçoamentos nas décadas seguintes e hoje ainda </a:t>
            </a:r>
            <a:r>
              <a:rPr lang="pt-BR" sz="2000" dirty="0" smtClean="0">
                <a:latin typeface="Open Sans"/>
              </a:rPr>
              <a:t>é </a:t>
            </a:r>
            <a:r>
              <a:rPr lang="pt-BR" sz="2000" dirty="0">
                <a:latin typeface="Open Sans"/>
              </a:rPr>
              <a:t>o que possui maior fidelidade de cor e capacidade de reproduzir bem a escala </a:t>
            </a:r>
            <a:r>
              <a:rPr lang="pt-BR" sz="2000" dirty="0" smtClean="0">
                <a:latin typeface="Open Sans"/>
              </a:rPr>
              <a:t>de </a:t>
            </a:r>
            <a:r>
              <a:rPr lang="pt-BR" sz="2000" dirty="0">
                <a:latin typeface="Open Sans"/>
              </a:rPr>
              <a:t>tons de cinza em relação às demais tecnologias: por isso são usados como </a:t>
            </a:r>
            <a:r>
              <a:rPr lang="pt-BR" sz="2000" dirty="0" smtClean="0">
                <a:latin typeface="Open Sans"/>
              </a:rPr>
              <a:t>monitores </a:t>
            </a:r>
            <a:r>
              <a:rPr lang="pt-BR" sz="2000" dirty="0">
                <a:latin typeface="Open Sans"/>
              </a:rPr>
              <a:t>em </a:t>
            </a:r>
            <a:r>
              <a:rPr lang="pt-BR" sz="2000" dirty="0" err="1">
                <a:latin typeface="Open Sans"/>
              </a:rPr>
              <a:t>videoprodução</a:t>
            </a:r>
            <a:r>
              <a:rPr lang="pt-BR" sz="2000" dirty="0">
                <a:latin typeface="Open Sans"/>
              </a:rPr>
              <a:t>.</a:t>
            </a:r>
          </a:p>
          <a:p>
            <a:pPr marL="0" indent="0">
              <a:buNone/>
            </a:pPr>
            <a:endParaRPr lang="pt-BR" dirty="0">
              <a:latin typeface="Open Sans"/>
            </a:endParaRPr>
          </a:p>
        </p:txBody>
      </p:sp>
      <p:pic>
        <p:nvPicPr>
          <p:cNvPr id="1026" name="Picture 2" descr="https://upload.wikimedia.org/wikipedia/commons/5/55/Ferdinand_Bra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67" y="1844824"/>
            <a:ext cx="1565330" cy="214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157464" y="3994624"/>
            <a:ext cx="122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Open Sans" panose="020B0606030504020204"/>
              </a:rPr>
              <a:t>Karl </a:t>
            </a:r>
            <a:r>
              <a:rPr lang="pt-BR" sz="2000" dirty="0" err="1" smtClean="0">
                <a:latin typeface="Open Sans" panose="020B0606030504020204"/>
              </a:rPr>
              <a:t>Braun</a:t>
            </a:r>
            <a:endParaRPr lang="pt-BR" sz="20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35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 panose="020B0606030504020204"/>
              </a:rPr>
              <a:t>CRT - Monitor </a:t>
            </a:r>
            <a:r>
              <a:rPr lang="pt-BR" dirty="0">
                <a:latin typeface="Open Sans" panose="020B0606030504020204"/>
              </a:rPr>
              <a:t>de Fósforo Verde (P1)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2" b="384"/>
          <a:stretch/>
        </p:blipFill>
        <p:spPr>
          <a:xfrm>
            <a:off x="1218883" y="1844824"/>
            <a:ext cx="4482784" cy="38164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98863" y="3284984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 de cores:  Monocromático;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Máxima: 720 x 350px;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Lançamento: Final da década de 90.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4574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 panose="020B0606030504020204"/>
              </a:rPr>
              <a:t>CRT - Padrão CGA</a:t>
            </a:r>
            <a:endParaRPr lang="pt-BR" dirty="0">
              <a:latin typeface="Open Sans" panose="020B060603050402020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6084" r="45493" b="11407"/>
          <a:stretch/>
        </p:blipFill>
        <p:spPr>
          <a:xfrm>
            <a:off x="6886500" y="2204864"/>
            <a:ext cx="4645677" cy="36004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13892" y="306896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 de cores: 4 a 8;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máxima: 640x200px;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Lançamento: 1981.</a:t>
            </a:r>
            <a:endParaRPr lang="pt-B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 panose="020B0606030504020204"/>
              </a:rPr>
              <a:t>CRT - Padrão EGA</a:t>
            </a:r>
            <a:endParaRPr lang="pt-BR" dirty="0">
              <a:latin typeface="Open Sans" panose="020B060603050402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99133" y="3068959"/>
            <a:ext cx="5088893" cy="1944216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 de cores: 16 a 64;</a:t>
            </a:r>
          </a:p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máxima: 640x350px;</a:t>
            </a:r>
          </a:p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Lançamento: 1984.</a:t>
            </a: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7038" r="54522" b="8379"/>
          <a:stretch/>
        </p:blipFill>
        <p:spPr>
          <a:xfrm>
            <a:off x="1053852" y="1772816"/>
            <a:ext cx="4608511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 panose="020B0606030504020204"/>
              </a:rPr>
              <a:t>CRT - Padrão VGA</a:t>
            </a:r>
            <a:endParaRPr lang="pt-BR" dirty="0">
              <a:latin typeface="Open Sans" panose="020B060603050402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3892" y="2852936"/>
            <a:ext cx="5379585" cy="2159251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Número de cores: 16 a 256;</a:t>
            </a:r>
          </a:p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máxima: 800x600px;</a:t>
            </a:r>
          </a:p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Lançamento: 1987.</a:t>
            </a: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" t="8380" r="50645" b="5694"/>
          <a:stretch/>
        </p:blipFill>
        <p:spPr>
          <a:xfrm>
            <a:off x="6827905" y="1466010"/>
            <a:ext cx="47525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 panose="020B0606030504020204"/>
              </a:rPr>
              <a:t>CRT - Padrão SVGA</a:t>
            </a:r>
            <a:endParaRPr lang="pt-BR" dirty="0">
              <a:latin typeface="Open Sans" panose="020B0606030504020204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2364" y="3501008"/>
            <a:ext cx="5523601" cy="1223147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Resolução máxima: 1600x1200px;</a:t>
            </a:r>
          </a:p>
          <a:p>
            <a:r>
              <a:rPr lang="pt-B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Lançamento: 1989.</a:t>
            </a: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18339" r="50000" b="18341"/>
          <a:stretch/>
        </p:blipFill>
        <p:spPr>
          <a:xfrm>
            <a:off x="1413892" y="249289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Open Sans"/>
              </a:rPr>
              <a:t>Características</a:t>
            </a:r>
            <a:endParaRPr lang="pt-BR" dirty="0">
              <a:latin typeface="Open San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241" r="1281" b="3045"/>
          <a:stretch/>
        </p:blipFill>
        <p:spPr>
          <a:xfrm>
            <a:off x="2566020" y="1556792"/>
            <a:ext cx="61926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_16x9_TP10278798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FFB320-FA1C-4B32-BAA3-761C5AF552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TotalTime>0</TotalTime>
  <Words>447</Words>
  <Application>Microsoft Office PowerPoint</Application>
  <PresentationFormat>Personalizar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Open Sans</vt:lpstr>
      <vt:lpstr>Tech_16x9_TP102787989</vt:lpstr>
      <vt:lpstr>Monitores CRT </vt:lpstr>
      <vt:lpstr>Introdução</vt:lpstr>
      <vt:lpstr>Monitores do tipo CRT</vt:lpstr>
      <vt:lpstr>CRT - Monitor de Fósforo Verde (P1)</vt:lpstr>
      <vt:lpstr>CRT - Padrão CGA</vt:lpstr>
      <vt:lpstr>CRT - Padrão EGA</vt:lpstr>
      <vt:lpstr>CRT - Padrão VGA</vt:lpstr>
      <vt:lpstr>CRT - Padrão SVGA</vt:lpstr>
      <vt:lpstr>Características</vt:lpstr>
      <vt:lpstr>Características</vt:lpstr>
      <vt:lpstr>Princípios de Funcionamento</vt:lpstr>
      <vt:lpstr>Partes integrantes</vt:lpstr>
      <vt:lpstr>Partes integrantes</vt:lpstr>
      <vt:lpstr>Principais etapas</vt:lpstr>
      <vt:lpstr>Principais Fabricantes e modelos</vt:lpstr>
      <vt:lpstr>Defeitos mais comuns</vt:lpstr>
      <vt:lpstr>Principais causas de defeitos</vt:lpstr>
      <vt:lpstr>Considerações Finais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2015-12-17T12:46:37Z</dcterms:created>
  <dcterms:modified xsi:type="dcterms:W3CDTF">2016-02-15T12:51:30Z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