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71" r:id="rId3"/>
    <p:sldId id="259" r:id="rId4"/>
    <p:sldId id="263" r:id="rId5"/>
    <p:sldId id="257" r:id="rId6"/>
    <p:sldId id="273" r:id="rId7"/>
    <p:sldId id="262" r:id="rId8"/>
    <p:sldId id="265" r:id="rId9"/>
    <p:sldId id="267" r:id="rId10"/>
    <p:sldId id="269" r:id="rId11"/>
    <p:sldId id="264" r:id="rId12"/>
    <p:sldId id="270" r:id="rId13"/>
    <p:sldId id="274" r:id="rId14"/>
    <p:sldId id="272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FCF3AFD-FABF-4339-B70B-FD819CCCC70C}" type="datetimeFigureOut">
              <a:rPr lang="pt-BR" smtClean="0"/>
              <a:t>15/02/2016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687E993-DB6A-4D8D-916F-8C77FD859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904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3AFD-FABF-4339-B70B-FD819CCCC70C}" type="datetimeFigureOut">
              <a:rPr lang="pt-BR" smtClean="0"/>
              <a:t>15/02/2016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E993-DB6A-4D8D-916F-8C77FD859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80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3AFD-FABF-4339-B70B-FD819CCCC70C}" type="datetimeFigureOut">
              <a:rPr lang="pt-BR" smtClean="0"/>
              <a:t>15/02/2016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E993-DB6A-4D8D-916F-8C77FD859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043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3AFD-FABF-4339-B70B-FD819CCCC70C}" type="datetimeFigureOut">
              <a:rPr lang="pt-BR" smtClean="0"/>
              <a:t>15/02/2016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E993-DB6A-4D8D-916F-8C77FD859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63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FCF3AFD-FABF-4339-B70B-FD819CCCC70C}" type="datetimeFigureOut">
              <a:rPr lang="pt-BR" smtClean="0"/>
              <a:t>15/02/2016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687E993-DB6A-4D8D-916F-8C77FD859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44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3AFD-FABF-4339-B70B-FD819CCCC70C}" type="datetimeFigureOut">
              <a:rPr lang="pt-BR" smtClean="0"/>
              <a:t>15/02/2016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E993-DB6A-4D8D-916F-8C77FD859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02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3AFD-FABF-4339-B70B-FD819CCCC70C}" type="datetimeFigureOut">
              <a:rPr lang="pt-BR" smtClean="0"/>
              <a:t>15/02/2016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E993-DB6A-4D8D-916F-8C77FD859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01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3AFD-FABF-4339-B70B-FD819CCCC70C}" type="datetimeFigureOut">
              <a:rPr lang="pt-BR" smtClean="0"/>
              <a:t>15/02/2016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E993-DB6A-4D8D-916F-8C77FD859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0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3AFD-FABF-4339-B70B-FD819CCCC70C}" type="datetimeFigureOut">
              <a:rPr lang="pt-BR" smtClean="0"/>
              <a:t>15/02/2016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E993-DB6A-4D8D-916F-8C77FD859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98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3AFD-FABF-4339-B70B-FD819CCCC70C}" type="datetimeFigureOut">
              <a:rPr lang="pt-BR" smtClean="0"/>
              <a:t>15/02/2016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87E993-DB6A-4D8D-916F-8C77FD859F67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668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FCF3AFD-FABF-4339-B70B-FD819CCCC70C}" type="datetimeFigureOut">
              <a:rPr lang="pt-BR" smtClean="0"/>
              <a:t>15/02/2016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87E993-DB6A-4D8D-916F-8C77FD859F67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354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FCF3AFD-FABF-4339-B70B-FD819CCCC70C}" type="datetimeFigureOut">
              <a:rPr lang="pt-BR" smtClean="0"/>
              <a:t>15/02/2016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687E993-DB6A-4D8D-916F-8C77FD859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68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Monitor monocromático de fósforo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1708" y="4839717"/>
            <a:ext cx="9070848" cy="457201"/>
          </a:xfrm>
        </p:spPr>
        <p:txBody>
          <a:bodyPr/>
          <a:lstStyle/>
          <a:p>
            <a:r>
              <a:rPr lang="pt-BR" dirty="0" smtClean="0"/>
              <a:t>Componentes: Gabriel Augusto, Gabriel Costa, </a:t>
            </a:r>
            <a:r>
              <a:rPr lang="pt-BR" dirty="0" err="1" smtClean="0"/>
              <a:t>Jeovan</a:t>
            </a:r>
            <a:r>
              <a:rPr lang="pt-BR" dirty="0" smtClean="0"/>
              <a:t> Lopes, </a:t>
            </a:r>
            <a:r>
              <a:rPr lang="pt-BR" dirty="0" err="1" smtClean="0"/>
              <a:t>Judson</a:t>
            </a:r>
            <a:r>
              <a:rPr lang="pt-BR" dirty="0" smtClean="0"/>
              <a:t> Matheus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381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Partes Integrantes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2596" y="1994636"/>
            <a:ext cx="4754880" cy="374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Tela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14704" y="5458097"/>
            <a:ext cx="4750676" cy="7881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dirty="0"/>
              <a:t>É uma fina camada de fósforo que recobre o a parte frontal interior </a:t>
            </a:r>
            <a:r>
              <a:rPr lang="pt-BR" dirty="0" smtClean="0"/>
              <a:t>do CRT</a:t>
            </a:r>
            <a:r>
              <a:rPr lang="pt-BR" dirty="0"/>
              <a:t>.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Quando o feixe de elétrons atinge a camada de fósforo, este </a:t>
            </a:r>
            <a:r>
              <a:rPr lang="pt-BR" dirty="0" smtClean="0"/>
              <a:t>torna-se incandescente </a:t>
            </a:r>
            <a:r>
              <a:rPr lang="pt-BR" dirty="0"/>
              <a:t>através de um efeito denominado </a:t>
            </a:r>
            <a:r>
              <a:rPr lang="pt-BR" b="1" dirty="0"/>
              <a:t>fluorescência</a:t>
            </a:r>
            <a:r>
              <a:rPr lang="pt-BR" dirty="0"/>
              <a:t>. O </a:t>
            </a:r>
            <a:r>
              <a:rPr lang="pt-BR" dirty="0" smtClean="0"/>
              <a:t>fósforo continua </a:t>
            </a:r>
            <a:r>
              <a:rPr lang="pt-BR" dirty="0"/>
              <a:t>a emitir luz mesmo depois do feixe de elétrons ter cessado. </a:t>
            </a:r>
            <a:r>
              <a:rPr lang="pt-BR" dirty="0" smtClean="0"/>
              <a:t>Este fenômeno </a:t>
            </a:r>
            <a:r>
              <a:rPr lang="pt-BR" dirty="0"/>
              <a:t>é conhecido como </a:t>
            </a:r>
            <a:r>
              <a:rPr lang="pt-BR" b="1" dirty="0"/>
              <a:t>fosforescência</a:t>
            </a:r>
            <a:r>
              <a:rPr lang="pt-BR" dirty="0"/>
              <a:t>. O tempo necessário para </a:t>
            </a:r>
            <a:r>
              <a:rPr lang="pt-BR" dirty="0" smtClean="0"/>
              <a:t>que também </a:t>
            </a:r>
            <a:r>
              <a:rPr lang="pt-BR" dirty="0"/>
              <a:t>o fósforo cesse de emitir luz é denominado de </a:t>
            </a:r>
            <a:r>
              <a:rPr lang="pt-BR" b="1" dirty="0"/>
              <a:t>tempo de </a:t>
            </a:r>
            <a:r>
              <a:rPr lang="pt-BR" b="1" dirty="0" smtClean="0"/>
              <a:t>persistência</a:t>
            </a:r>
            <a:r>
              <a:rPr lang="pt-BR" dirty="0" smtClean="0"/>
              <a:t> e depende </a:t>
            </a:r>
            <a:r>
              <a:rPr lang="pt-BR" dirty="0"/>
              <a:t>da composição química da camada.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72" y="2514922"/>
            <a:ext cx="3795895" cy="284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Princípios de Funcionamento</a:t>
            </a:r>
            <a:endParaRPr lang="pt-BR" dirty="0"/>
          </a:p>
        </p:txBody>
      </p:sp>
      <p:pic>
        <p:nvPicPr>
          <p:cNvPr id="8" name="Espaço Reservado para Conteúdo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53" y="1654977"/>
            <a:ext cx="4288149" cy="2967399"/>
          </a:xfrm>
          <a:prstGeom prst="rect">
            <a:avLst/>
          </a:prstGeom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675335"/>
              </p:ext>
            </p:extLst>
          </p:nvPr>
        </p:nvGraphicFramePr>
        <p:xfrm>
          <a:off x="6546197" y="2343662"/>
          <a:ext cx="2755456" cy="2199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864"/>
                <a:gridCol w="688864"/>
                <a:gridCol w="688864"/>
                <a:gridCol w="688864"/>
              </a:tblGrid>
              <a:tr h="54997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54997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noFill/>
                  </a:tcPr>
                </a:tc>
              </a:tr>
              <a:tr h="54997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549971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1" name="Fluxograma: Conector 10"/>
          <p:cNvSpPr/>
          <p:nvPr/>
        </p:nvSpPr>
        <p:spPr>
          <a:xfrm>
            <a:off x="1418895" y="2838777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luxograma: Conector 11"/>
          <p:cNvSpPr/>
          <p:nvPr/>
        </p:nvSpPr>
        <p:spPr>
          <a:xfrm>
            <a:off x="2405191" y="2838777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luxograma: Conector 8"/>
          <p:cNvSpPr/>
          <p:nvPr/>
        </p:nvSpPr>
        <p:spPr>
          <a:xfrm>
            <a:off x="1912043" y="2832587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luxograma: Conector 13"/>
          <p:cNvSpPr/>
          <p:nvPr/>
        </p:nvSpPr>
        <p:spPr>
          <a:xfrm>
            <a:off x="2885166" y="2832587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98120" y="5302153"/>
            <a:ext cx="4974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monitor funcionava através de uma corrente elétrica que excitava o fósforo presente na tela do monitor, fazendo-o brilhar. 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24" y="1900500"/>
            <a:ext cx="6266260" cy="400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5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0.43515 0.01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8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44649 0.013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18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22222E-6 L 0.46028 0.014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8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0.47656 0.013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28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Problemas mais comuns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2304" y="2135908"/>
            <a:ext cx="4754880" cy="3749040"/>
          </a:xfrm>
        </p:spPr>
        <p:txBody>
          <a:bodyPr/>
          <a:lstStyle/>
          <a:p>
            <a:pPr algn="just"/>
            <a:r>
              <a:rPr lang="pt-BR" dirty="0" smtClean="0"/>
              <a:t>Com o tempo, o fósforo fica queimado, perdendo sua vida útil. 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 Antigamente </a:t>
            </a:r>
            <a:r>
              <a:rPr lang="pt-BR" dirty="0"/>
              <a:t>era comum a proteção de tela para o feixe de elétrons não queimar o “pixel” do </a:t>
            </a:r>
            <a:r>
              <a:rPr lang="pt-BR" dirty="0" smtClean="0"/>
              <a:t>fósforo.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79" y="2014194"/>
            <a:ext cx="5748745" cy="3992468"/>
          </a:xfrm>
        </p:spPr>
      </p:pic>
      <p:cxnSp>
        <p:nvCxnSpPr>
          <p:cNvPr id="7" name="Conector reto 6"/>
          <p:cNvCxnSpPr/>
          <p:nvPr/>
        </p:nvCxnSpPr>
        <p:spPr>
          <a:xfrm>
            <a:off x="5821679" y="2687701"/>
            <a:ext cx="5748745" cy="0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20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0342" y="2384309"/>
            <a:ext cx="10058400" cy="1371600"/>
          </a:xfrm>
        </p:spPr>
        <p:txBody>
          <a:bodyPr/>
          <a:lstStyle/>
          <a:p>
            <a:pPr algn="ctr"/>
            <a:r>
              <a:rPr lang="pt-BR" dirty="0" smtClean="0"/>
              <a:t>CONCLUSÃO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52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História da Computação, </a:t>
            </a:r>
            <a:r>
              <a:rPr lang="pt-BR" b="1" dirty="0" smtClean="0"/>
              <a:t>Monitor Verde de Fósforo</a:t>
            </a:r>
            <a:r>
              <a:rPr lang="pt-BR" dirty="0" smtClean="0"/>
              <a:t>. Disponível em &lt;http</a:t>
            </a:r>
            <a:r>
              <a:rPr lang="pt-BR" dirty="0"/>
              <a:t>://</a:t>
            </a:r>
            <a:r>
              <a:rPr lang="pt-BR" dirty="0" smtClean="0"/>
              <a:t>historiacomputacao.blogspot.com.br/2008/03/monitor-verde-de-fsforo.html&gt;. Acessado em 13 de Dezembro de 2015.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Giuliano Prado, </a:t>
            </a:r>
            <a:r>
              <a:rPr lang="pt-BR" b="1" dirty="0" smtClean="0"/>
              <a:t>Dispositivos de Visualização</a:t>
            </a:r>
            <a:r>
              <a:rPr lang="pt-BR" dirty="0" smtClean="0"/>
              <a:t> . Disponível em &lt;http</a:t>
            </a:r>
            <a:r>
              <a:rPr lang="pt-BR" dirty="0"/>
              <a:t>://</a:t>
            </a:r>
            <a:r>
              <a:rPr lang="pt-BR" dirty="0" smtClean="0"/>
              <a:t>www.giulianoprado.xpg.com.br/cg/arquivos/dispositivos.pdf&gt;. Acessado em 16 de Dezembro de 2015.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054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Plano de Exposição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t-BR" dirty="0" smtClean="0"/>
              <a:t>Introdução;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História;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Características;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Principais Modelos;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Partes Integrantes;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Princípios de Funcionamento;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Principais Defeitos;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Referências.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69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7124" y="1825625"/>
            <a:ext cx="5181600" cy="4351338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Os primeiros computadores geralmente utilizavam uma saída de TV;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As Tevês geravam imagens de baixa resolução;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Surgem então os monitores monocromáticos, que exibiam os caracteres de forma mais nítida que as Tevês;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Os computadores não conseguiam gerar mais de uma cor.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38" y="2194997"/>
            <a:ext cx="4754562" cy="3564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59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História</a:t>
            </a:r>
            <a:endParaRPr lang="pt-BR" dirty="0"/>
          </a:p>
        </p:txBody>
      </p:sp>
      <p:pic>
        <p:nvPicPr>
          <p:cNvPr id="13" name="Espaço Reservado para Conteúdo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345" y="2266444"/>
            <a:ext cx="3304664" cy="2478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CaixaDeTexto 13"/>
          <p:cNvSpPr txBox="1"/>
          <p:nvPr/>
        </p:nvSpPr>
        <p:spPr>
          <a:xfrm>
            <a:off x="8294870" y="4997192"/>
            <a:ext cx="332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CRT Colorido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20414" y="4997192"/>
            <a:ext cx="332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Terminal com Teletipo</a:t>
            </a:r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407252"/>
            <a:ext cx="3270111" cy="2196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4210787" y="4997191"/>
            <a:ext cx="332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Monitor Monocromático -  1970 - 1980</a:t>
            </a:r>
            <a:endParaRPr lang="pt-BR" dirty="0"/>
          </a:p>
        </p:txBody>
      </p:sp>
      <p:sp>
        <p:nvSpPr>
          <p:cNvPr id="18" name="Seta para a direita 17"/>
          <p:cNvSpPr/>
          <p:nvPr/>
        </p:nvSpPr>
        <p:spPr>
          <a:xfrm>
            <a:off x="819807" y="5785945"/>
            <a:ext cx="10957034" cy="488731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7" y="2394736"/>
            <a:ext cx="2945863" cy="2209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26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Além do verde, havia monitores que exibiam as imagens nas cores laranja e cinza;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 smtClean="0"/>
              <a:t>Não causavam reflexo, sendo menos cansativo de olhar por várias horas;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Exibiam vários tons de verde para representar cores;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Efeito de cintilação (</a:t>
            </a:r>
            <a:r>
              <a:rPr lang="pt-BR" dirty="0" err="1" smtClean="0"/>
              <a:t>flicker</a:t>
            </a:r>
            <a:r>
              <a:rPr lang="pt-BR" dirty="0" smtClean="0"/>
              <a:t>);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59" y="2014194"/>
            <a:ext cx="4754562" cy="3565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42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Comparativo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547" y="2191272"/>
            <a:ext cx="2926905" cy="2090646"/>
          </a:xfr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407" y="2103120"/>
            <a:ext cx="2267121" cy="226712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80" y="2874645"/>
            <a:ext cx="1109302" cy="88744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756" y="2874645"/>
            <a:ext cx="1109302" cy="887441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841664" y="4601196"/>
            <a:ext cx="2575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Peso: 7,9Kg</a:t>
            </a:r>
          </a:p>
          <a:p>
            <a:pPr algn="ctr"/>
            <a:r>
              <a:rPr lang="pt-BR" sz="1400" dirty="0" smtClean="0"/>
              <a:t>Até 12”</a:t>
            </a:r>
          </a:p>
          <a:p>
            <a:pPr algn="ctr"/>
            <a:r>
              <a:rPr lang="pt-BR" sz="1400" dirty="0"/>
              <a:t>280mm </a:t>
            </a:r>
            <a:r>
              <a:rPr lang="pt-BR" sz="1400" dirty="0" smtClean="0"/>
              <a:t>x </a:t>
            </a:r>
            <a:r>
              <a:rPr lang="pt-BR" sz="1400" dirty="0"/>
              <a:t>380mm </a:t>
            </a:r>
            <a:r>
              <a:rPr lang="pt-BR" sz="1400" dirty="0" smtClean="0"/>
              <a:t>x </a:t>
            </a:r>
            <a:r>
              <a:rPr lang="pt-BR" sz="1400" dirty="0"/>
              <a:t>350 mm 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968585" y="4603172"/>
            <a:ext cx="2827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Peso: 4,6Kg</a:t>
            </a:r>
          </a:p>
          <a:p>
            <a:pPr algn="ctr"/>
            <a:r>
              <a:rPr lang="pt-BR" sz="1400" dirty="0" smtClean="0"/>
              <a:t>Até 98”</a:t>
            </a:r>
          </a:p>
          <a:p>
            <a:pPr algn="ctr"/>
            <a:r>
              <a:rPr lang="pt-BR" sz="1400" dirty="0" smtClean="0"/>
              <a:t>3840mm </a:t>
            </a:r>
            <a:r>
              <a:rPr lang="pt-BR" sz="1400" dirty="0"/>
              <a:t>x </a:t>
            </a:r>
            <a:r>
              <a:rPr lang="pt-BR" sz="1400" dirty="0" smtClean="0"/>
              <a:t>2160mm x 103,1mm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8503742" y="4570234"/>
            <a:ext cx="36037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Peso: 5,1Kg</a:t>
            </a:r>
          </a:p>
          <a:p>
            <a:pPr algn="ctr"/>
            <a:r>
              <a:rPr lang="pt-BR" sz="1400" dirty="0" smtClean="0"/>
              <a:t>Até 90”</a:t>
            </a:r>
          </a:p>
          <a:p>
            <a:pPr algn="ctr"/>
            <a:r>
              <a:rPr lang="pt-BR" sz="1400" dirty="0" smtClean="0"/>
              <a:t>2052,32mm </a:t>
            </a:r>
            <a:r>
              <a:rPr lang="pt-BR" sz="1400" dirty="0"/>
              <a:t>x </a:t>
            </a:r>
            <a:r>
              <a:rPr lang="pt-BR" sz="1400" dirty="0" smtClean="0"/>
              <a:t>1211,58mm x 114,3mm</a:t>
            </a:r>
            <a:endParaRPr lang="pt-BR" dirty="0"/>
          </a:p>
        </p:txBody>
      </p:sp>
      <p:pic>
        <p:nvPicPr>
          <p:cNvPr id="17" name="Espaço Reservado para Conteúdo 16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7" y="2103120"/>
            <a:ext cx="3133333" cy="2266667"/>
          </a:xfrm>
        </p:spPr>
      </p:pic>
    </p:spTree>
    <p:extLst>
      <p:ext uri="{BB962C8B-B14F-4D97-AF65-F5344CB8AC3E}">
        <p14:creationId xmlns:p14="http://schemas.microsoft.com/office/powerpoint/2010/main" val="17251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Fabricantes e Modelos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 modelo mais famoso de monitor monocromático foi a IBM 5151, criado para acompanhar o computador pessoal IBM 5150;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Eles apresentavam controles para brilho e contraste, regularizando o “efeito fantasma”. </a:t>
            </a:r>
          </a:p>
          <a:p>
            <a:pPr marL="0" indent="0" algn="just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pPr algn="just"/>
            <a:r>
              <a:rPr lang="pt-BR" dirty="0" smtClean="0"/>
              <a:t>A principal fabricante foi a IBM.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38" y="2191544"/>
            <a:ext cx="4754562" cy="3571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32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Partes Integrantes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2596" y="1994636"/>
            <a:ext cx="4754880" cy="3749040"/>
          </a:xfrm>
        </p:spPr>
        <p:txBody>
          <a:bodyPr/>
          <a:lstStyle/>
          <a:p>
            <a:r>
              <a:rPr lang="pt-BR" dirty="0"/>
              <a:t>Canhão de elétrons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6524451" y="2014194"/>
            <a:ext cx="4754880" cy="3749040"/>
          </a:xfrm>
        </p:spPr>
        <p:txBody>
          <a:bodyPr/>
          <a:lstStyle/>
          <a:p>
            <a:r>
              <a:rPr lang="pt-BR" dirty="0" smtClean="0"/>
              <a:t>Eletrodo de Controle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98939" y="4761036"/>
            <a:ext cx="4750676" cy="16238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dirty="0"/>
              <a:t>Consiste de um filamento aquecido submetido a </a:t>
            </a:r>
            <a:r>
              <a:rPr lang="pt-BR" dirty="0" smtClean="0"/>
              <a:t>um potencial </a:t>
            </a:r>
            <a:r>
              <a:rPr lang="pt-BR" dirty="0"/>
              <a:t>positivo. Os elétrons emitidos pelo filamento são acelerados através </a:t>
            </a:r>
            <a:r>
              <a:rPr lang="pt-BR" dirty="0" smtClean="0"/>
              <a:t>de uma </a:t>
            </a:r>
            <a:r>
              <a:rPr lang="pt-BR" dirty="0"/>
              <a:t>grade </a:t>
            </a:r>
            <a:r>
              <a:rPr lang="pt-BR" dirty="0" smtClean="0"/>
              <a:t>negativa </a:t>
            </a:r>
            <a:r>
              <a:rPr lang="pt-BR" dirty="0"/>
              <a:t>e dirigidos até a tela</a:t>
            </a:r>
          </a:p>
        </p:txBody>
      </p:sp>
      <p:sp>
        <p:nvSpPr>
          <p:cNvPr id="7" name="Retângulo 6"/>
          <p:cNvSpPr/>
          <p:nvPr/>
        </p:nvSpPr>
        <p:spPr>
          <a:xfrm>
            <a:off x="6493291" y="4761036"/>
            <a:ext cx="4779054" cy="16238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dirty="0"/>
              <a:t>Serve para colimar o fluxo de elétrons, isto é, </a:t>
            </a:r>
            <a:r>
              <a:rPr lang="pt-BR" dirty="0" smtClean="0"/>
              <a:t>uniformizar a </a:t>
            </a:r>
            <a:r>
              <a:rPr lang="pt-BR" dirty="0"/>
              <a:t>velocidade e o número de partículas. É o eletrodo de controle que regula </a:t>
            </a:r>
            <a:r>
              <a:rPr lang="pt-BR" dirty="0" smtClean="0"/>
              <a:t>a intensidade </a:t>
            </a:r>
            <a:r>
              <a:rPr lang="pt-BR" dirty="0"/>
              <a:t>de luz emitida num ponto da tela.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542" y="2457883"/>
            <a:ext cx="2956436" cy="2062052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971607" y="3244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 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-613610" y="1737209"/>
            <a:ext cx="248786" cy="34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endParaRPr kumimoji="0" lang="pt-BR" altLang="pt-BR" sz="10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0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0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Canhao de eletr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05" y="2874476"/>
            <a:ext cx="5097859" cy="147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22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Partes Integrantes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2596" y="1994636"/>
            <a:ext cx="4754880" cy="3749040"/>
          </a:xfrm>
        </p:spPr>
        <p:txBody>
          <a:bodyPr/>
          <a:lstStyle/>
          <a:p>
            <a:r>
              <a:rPr lang="pt-BR" dirty="0" smtClean="0"/>
              <a:t>Eletrodo de Foco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6370320" y="2014194"/>
            <a:ext cx="4754880" cy="3749040"/>
          </a:xfrm>
        </p:spPr>
        <p:txBody>
          <a:bodyPr/>
          <a:lstStyle/>
          <a:p>
            <a:r>
              <a:rPr lang="pt-BR" dirty="0" smtClean="0"/>
              <a:t>Bobina de Varredura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98939" y="4761036"/>
            <a:ext cx="4750676" cy="16238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dirty="0"/>
              <a:t>É o responsável pela nitidez da </a:t>
            </a:r>
            <a:r>
              <a:rPr lang="pt-BR" dirty="0" smtClean="0"/>
              <a:t>imagem. Ele </a:t>
            </a:r>
            <a:r>
              <a:rPr lang="pt-BR" dirty="0"/>
              <a:t>atua no </a:t>
            </a:r>
            <a:r>
              <a:rPr lang="pt-BR" dirty="0" smtClean="0"/>
              <a:t>feixe de </a:t>
            </a:r>
            <a:r>
              <a:rPr lang="pt-BR" dirty="0"/>
              <a:t>elétrons de </a:t>
            </a:r>
            <a:r>
              <a:rPr lang="pt-BR" dirty="0" smtClean="0"/>
              <a:t>forma semelhante </a:t>
            </a:r>
            <a:r>
              <a:rPr lang="pt-BR" dirty="0"/>
              <a:t>a uma lente convergente, de tal forma que </a:t>
            </a:r>
            <a:r>
              <a:rPr lang="pt-BR" dirty="0" smtClean="0"/>
              <a:t>o fluxo </a:t>
            </a:r>
            <a:r>
              <a:rPr lang="pt-BR" dirty="0"/>
              <a:t>seja focalizado num único ponto da tela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493291" y="4761036"/>
            <a:ext cx="4779054" cy="16238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600" dirty="0"/>
              <a:t>Consiste de duas bobinas que geram campos </a:t>
            </a:r>
            <a:r>
              <a:rPr lang="pt-BR" sz="1600" dirty="0" smtClean="0"/>
              <a:t>magnéticos ortogonais </a:t>
            </a:r>
            <a:r>
              <a:rPr lang="pt-BR" sz="1600" dirty="0"/>
              <a:t>entre si e ao fluxo. Submetidas a correntes que variam na forma </a:t>
            </a:r>
            <a:r>
              <a:rPr lang="pt-BR" sz="1600" dirty="0" smtClean="0"/>
              <a:t>de dentes </a:t>
            </a:r>
            <a:r>
              <a:rPr lang="pt-BR" sz="1600" dirty="0"/>
              <a:t>de serra, fazem com que o feixe de elétrons varra a superfície da tela </a:t>
            </a:r>
            <a:r>
              <a:rPr lang="pt-BR" sz="1600" dirty="0" smtClean="0"/>
              <a:t>de forma sequencial</a:t>
            </a:r>
            <a:r>
              <a:rPr lang="pt-BR" sz="1600" dirty="0"/>
              <a:t>, linha após linha</a:t>
            </a:r>
            <a:r>
              <a:rPr lang="pt-BR" dirty="0"/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85" y="2515568"/>
            <a:ext cx="2790549" cy="174409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02" y="2319050"/>
            <a:ext cx="2137129" cy="2137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87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ão">
  <a:themeElements>
    <a:clrScheme name="Sabão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bã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bã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843</TotalTime>
  <Words>582</Words>
  <Application>Microsoft Office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Garamond</vt:lpstr>
      <vt:lpstr>Sabão</vt:lpstr>
      <vt:lpstr>Monitor monocromático de fósforo</vt:lpstr>
      <vt:lpstr>Plano de Exposição</vt:lpstr>
      <vt:lpstr>Introdução</vt:lpstr>
      <vt:lpstr>História</vt:lpstr>
      <vt:lpstr>Características </vt:lpstr>
      <vt:lpstr>Comparativo</vt:lpstr>
      <vt:lpstr>Fabricantes e Modelos</vt:lpstr>
      <vt:lpstr>Partes Integrantes</vt:lpstr>
      <vt:lpstr>Partes Integrantes</vt:lpstr>
      <vt:lpstr>Partes Integrantes</vt:lpstr>
      <vt:lpstr>Princípios de Funcionamento</vt:lpstr>
      <vt:lpstr>Problemas mais comuns</vt:lpstr>
      <vt:lpstr>CONCLUSÃO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Oliveira</dc:creator>
  <cp:lastModifiedBy>Jean Galdino</cp:lastModifiedBy>
  <cp:revision>38</cp:revision>
  <dcterms:created xsi:type="dcterms:W3CDTF">2015-12-13T15:32:37Z</dcterms:created>
  <dcterms:modified xsi:type="dcterms:W3CDTF">2016-02-15T13:01:02Z</dcterms:modified>
</cp:coreProperties>
</file>