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66" r:id="rId7"/>
    <p:sldId id="268" r:id="rId8"/>
    <p:sldId id="267" r:id="rId9"/>
    <p:sldId id="279" r:id="rId10"/>
    <p:sldId id="269" r:id="rId11"/>
    <p:sldId id="270" r:id="rId12"/>
    <p:sldId id="276" r:id="rId13"/>
    <p:sldId id="277" r:id="rId14"/>
    <p:sldId id="278" r:id="rId15"/>
    <p:sldId id="271" r:id="rId16"/>
    <p:sldId id="272" r:id="rId17"/>
    <p:sldId id="27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65" autoAdjust="0"/>
  </p:normalViewPr>
  <p:slideViewPr>
    <p:cSldViewPr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4CE221E-83ED-4F6C-BA5F-3F9E6FDB6953}" type="datetimeFigureOut">
              <a:rPr lang="pt-BR"/>
              <a:t>15/02/2016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CA4CBEF8-5CDE-472B-839B-B8BB0C881006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97853E5F-CE67-483C-A264-F17AC70E9CA2}" type="datetimeFigureOut">
              <a:rPr lang="pt-BR"/>
              <a:t>15/02/2016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6BB98AFB-CB0D-4DFE-87B9-B4B0D0DE73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332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93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20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927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80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86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60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35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86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60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011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823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pt-BR" sz="5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pt-B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pt-BR" sz="5400" b="1" cap="none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pt-BR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0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0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pt-BR"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/>
              <a:t>15/02/2016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pt-BR" sz="36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pt-BR" sz="24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t-BR" sz="18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t-BR"/>
              <a:pPr/>
              <a:t>15/02/2016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t-BR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Ecr%C3%A3_multit%C3%A1ctil" TargetMode="External"/><Relationship Id="rId3" Type="http://schemas.openxmlformats.org/officeDocument/2006/relationships/hyperlink" Target="http://www.tecmundo.com.br/projetor/2449-como-funcionam-as-telas-sensiveis-ao-toque-touch-screen-.htm" TargetMode="External"/><Relationship Id="rId7" Type="http://schemas.openxmlformats.org/officeDocument/2006/relationships/hyperlink" Target="http://www.ssbrasil.com.br/blog/tecnologia_touchscree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ouchscreen#Construction" TargetMode="External"/><Relationship Id="rId5" Type="http://schemas.openxmlformats.org/officeDocument/2006/relationships/hyperlink" Target="https://pt.wikipedia.org/wiki/Ecr%C3%A3_t%C3%A1til" TargetMode="External"/><Relationship Id="rId10" Type="http://schemas.openxmlformats.org/officeDocument/2006/relationships/hyperlink" Target="http://www.omagnatta.com/a-historia-interessante-da-tecnologia-touchscreen" TargetMode="External"/><Relationship Id="rId4" Type="http://schemas.openxmlformats.org/officeDocument/2006/relationships/hyperlink" Target="https://www.oficinadanet.com.br/post/13740-como-funciona-o-touch-screen" TargetMode="External"/><Relationship Id="rId9" Type="http://schemas.openxmlformats.org/officeDocument/2006/relationships/hyperlink" Target="http://www.tecmundo.com.br/touchscreen/42036-a-historia-das-telas-touchscre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5838" y="533400"/>
            <a:ext cx="5029200" cy="2514601"/>
          </a:xfrm>
        </p:spPr>
        <p:txBody>
          <a:bodyPr/>
          <a:lstStyle/>
          <a:p>
            <a:r>
              <a:rPr lang="pt-BR" dirty="0"/>
              <a:t>Telas Touch Screen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5838" y="3376493"/>
            <a:ext cx="5029201" cy="1397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Ecrã tátil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838" y="4859338"/>
            <a:ext cx="4004112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>
                <a:solidFill>
                  <a:srgbClr val="595959"/>
                </a:solidFill>
              </a:rPr>
              <a:t>Juliana Leal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Kally Lopes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Olyana Furtado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Samara Moreira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Principais etapas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tecnologia insfravermelha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7129" y="1828799"/>
            <a:ext cx="4616950" cy="4294694"/>
          </a:xfrm>
        </p:spPr>
      </p:pic>
      <p:sp>
        <p:nvSpPr>
          <p:cNvPr id="10" name="TextBox 9"/>
          <p:cNvSpPr txBox="1"/>
          <p:nvPr/>
        </p:nvSpPr>
        <p:spPr>
          <a:xfrm>
            <a:off x="707016" y="2517775"/>
            <a:ext cx="3707822" cy="34163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666666"/>
                </a:solidFill>
                <a:latin typeface="Arial"/>
                <a:cs typeface="Arial"/>
              </a:rPr>
              <a:t>Refletores também são instalados sobre o vidro e enviam de volta um sinal elétrico originado de um transdutor para o outro. Quando há interrupção de algum desses raios devido a um evento de toque, o receptor, não recebendo o raio infravermelho, informa as coordenadas x e y e localiza o toque.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Principais etapas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Tecnologia capacitiva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376" y="1756063"/>
            <a:ext cx="4322088" cy="4579918"/>
          </a:xfrm>
        </p:spPr>
      </p:pic>
      <p:sp>
        <p:nvSpPr>
          <p:cNvPr id="4" name="TextBox 3"/>
          <p:cNvSpPr txBox="1"/>
          <p:nvPr/>
        </p:nvSpPr>
        <p:spPr>
          <a:xfrm>
            <a:off x="1103313" y="2473325"/>
            <a:ext cx="3207039" cy="36933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>
                <a:solidFill>
                  <a:srgbClr val="666666"/>
                </a:solidFill>
                <a:latin typeface="Arial"/>
                <a:cs typeface="Arial"/>
              </a:rPr>
              <a:t>Nas tecnologias capacitivas há uma camada que acumula as cargas sobre a placa de vidro do monitor. Quando o indivíduo toca a placa com seu dedo, algumas destas cargas são transferidas para o dedo. Então, as cargas que saem da placa capacitiva criam uma falta que é mensurável.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Fabricantes e modelos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2869" y="2407700"/>
            <a:ext cx="4152488" cy="224676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Elo Touch Solutions;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Liquavista (Samsung);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Foxconn (Apple);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Chimei Innolux (Apple);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95500"/>
            <a:ext cx="5341374" cy="28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Defeitos mais comuns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charset="0"/>
              </a:rPr>
              <a:t>Perda de sensibilidade ao toque;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Software incompatível;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79" y="1462547"/>
            <a:ext cx="3570489" cy="45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Franklin Gothic Medium" charset="0"/>
                <a:hlinkClick r:id="rId3"/>
              </a:rPr>
              <a:t>http://www.tecmundo.com.br/projetor/2449-como-funcionam-as-telas-sensiveis-ao-toque-touch-screen-.htm</a:t>
            </a:r>
          </a:p>
          <a:p>
            <a:r>
              <a:rPr lang="en-US" dirty="0">
                <a:latin typeface="Franklin Gothic Medium" charset="0"/>
                <a:hlinkClick r:id="rId4"/>
              </a:rPr>
              <a:t>https://www.oficinadanet.com.br/post/13740-como-funciona-o-touch-screen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5"/>
              </a:rPr>
              <a:t>https://pt.wikipedia.org/wiki/Ecr%C3%A3_t%C3%A1til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6"/>
              </a:rPr>
              <a:t>https://en.wikipedia.org/wiki/Touchscreen#Construction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7"/>
              </a:rPr>
              <a:t>http://www.ssbrasil.com.br/blog/tecnologia_touchscreen/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8"/>
              </a:rPr>
              <a:t>https://pt.wikipedia.org/wiki/Ecr%C3%A3_multit%C3%A1ctil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9"/>
              </a:rPr>
              <a:t>http://www.tecmundo.com.br/touchscreen/42036-a-historia-das-telas-touchscreen.htm</a:t>
            </a:r>
            <a:endParaRPr lang="en-US" dirty="0">
              <a:latin typeface="Franklin Gothic Medium" charset="0"/>
            </a:endParaRPr>
          </a:p>
          <a:p>
            <a:r>
              <a:rPr lang="en-US" dirty="0">
                <a:latin typeface="Franklin Gothic Medium" charset="0"/>
                <a:hlinkClick r:id="rId10"/>
              </a:rPr>
              <a:t>http://www.omagnatta.com/a-historia-interessante-da-tecnologia-touchscreen</a:t>
            </a:r>
            <a:endParaRPr lang="en-US" dirty="0">
              <a:latin typeface="Franklin Gothic Medium" charset="0"/>
            </a:endParaRPr>
          </a:p>
          <a:p>
            <a:endParaRPr lang="en-US" dirty="0">
              <a:latin typeface="Franklin Gothic Medium" charset="0"/>
            </a:endParaRPr>
          </a:p>
          <a:p>
            <a:endParaRPr lang="en-US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exposição</a:t>
            </a:r>
          </a:p>
        </p:txBody>
      </p:sp>
      <p:sp>
        <p:nvSpPr>
          <p:cNvPr id="14" name="Espaço reservado 13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191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Histórico e introdução;</a:t>
            </a:r>
          </a:p>
          <a:p>
            <a:r>
              <a:rPr lang="en-US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Características; </a:t>
            </a:r>
          </a:p>
          <a:p>
            <a:r>
              <a:rPr lang="pt-BR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Principio de funcionamento; </a:t>
            </a:r>
            <a:endParaRPr lang="en-US" dirty="0">
              <a:solidFill>
                <a:srgbClr val="3D3D3D"/>
              </a:solidFill>
              <a:latin typeface="Gill Sans MT" charset="0"/>
              <a:sym typeface="Wingdings 2" charset="0"/>
            </a:endParaRPr>
          </a:p>
          <a:p>
            <a:r>
              <a:rPr lang="pt-BR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comparativo com outros monitores;</a:t>
            </a:r>
            <a:endParaRPr lang="en-US" dirty="0">
              <a:solidFill>
                <a:srgbClr val="3D3D3D"/>
              </a:solidFill>
              <a:latin typeface="Gill Sans MT" charset="0"/>
              <a:sym typeface="Wingdings 2" charset="0"/>
            </a:endParaRPr>
          </a:p>
          <a:p>
            <a:r>
              <a:rPr lang="pt-BR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Partes integrantes e principais etapas;</a:t>
            </a:r>
            <a:endParaRPr lang="en-US" dirty="0">
              <a:solidFill>
                <a:srgbClr val="3D3D3D"/>
              </a:solidFill>
              <a:latin typeface="Gill Sans MT" charset="0"/>
              <a:sym typeface="Wingdings 2" charset="0"/>
            </a:endParaRPr>
          </a:p>
          <a:p>
            <a:r>
              <a:rPr lang="en-US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Fabricantes e modelos;</a:t>
            </a:r>
          </a:p>
          <a:p>
            <a:r>
              <a:rPr lang="en-US" dirty="0">
                <a:solidFill>
                  <a:srgbClr val="3D3D3D"/>
                </a:solidFill>
                <a:latin typeface="Gill Sans MT" charset="0"/>
                <a:sym typeface="Wingdings 2" charset="0"/>
              </a:rPr>
              <a:t>Defeitos mais comuns;</a:t>
            </a:r>
          </a:p>
          <a:p>
            <a:r>
              <a:rPr lang="en-US" dirty="0">
                <a:solidFill>
                  <a:srgbClr val="3D3D3D"/>
                </a:solidFill>
                <a:latin typeface="Gill Sans MT" charset="0"/>
              </a:rPr>
              <a:t>Conclusão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5705477" y="1862832"/>
            <a:ext cx="3982891" cy="237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e introdução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Desenvolvido por E. A. Johnson para uso em radares por volta de 1968;</a:t>
            </a:r>
            <a:endParaRPr lang="en-US" dirty="0"/>
          </a:p>
          <a:p>
            <a:endParaRPr lang="en-US" dirty="0"/>
          </a:p>
          <a:p>
            <a:r>
              <a:rPr lang="en-US"/>
              <a:t>As telas multitouch surgem em 1982;</a:t>
            </a:r>
            <a:endParaRPr lang="en-US" dirty="0"/>
          </a:p>
          <a:p>
            <a:endParaRPr lang="en-US" dirty="0"/>
          </a:p>
          <a:p>
            <a:r>
              <a:rPr lang="en-US"/>
              <a:t>Em 1990 se tornam portáteis;</a:t>
            </a:r>
            <a:endParaRPr lang="en-US" dirty="0"/>
          </a:p>
          <a:p>
            <a:endParaRPr lang="en-US" dirty="0"/>
          </a:p>
          <a:p>
            <a:r>
              <a:rPr lang="en-US" dirty="0"/>
              <a:t>Ao final dos anos 2000, houve uma corrida entre as empresas para saber quem usava a tecnologia para fazer o melhor tablet</a:t>
            </a:r>
          </a:p>
          <a:p>
            <a:endParaRPr lang="en-US" dirty="0"/>
          </a:p>
        </p:txBody>
      </p:sp>
      <p:pic>
        <p:nvPicPr>
          <p:cNvPr id="3" name="Picture 2" descr="74753443016172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">
            <a:off x="8479008" y="2054024"/>
            <a:ext cx="3027922" cy="22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</a:t>
            </a:r>
            <a:endParaRPr lang="en-US" dirty="0"/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Telas resistivas;</a:t>
            </a:r>
          </a:p>
          <a:p>
            <a:endParaRPr lang="pt-BR" dirty="0"/>
          </a:p>
          <a:p>
            <a:r>
              <a:rPr lang="pt-BR" dirty="0">
                <a:solidFill>
                  <a:srgbClr val="595959"/>
                </a:solidFill>
                <a:latin typeface="Franklin Gothic Medium" charset="0"/>
              </a:rPr>
              <a:t>Telas capacitivas;</a:t>
            </a:r>
          </a:p>
          <a:p>
            <a:endParaRPr lang="pt-BR" dirty="0">
              <a:solidFill>
                <a:srgbClr val="595959"/>
              </a:solidFill>
              <a:latin typeface="Franklin Gothic Medium" charset="0"/>
            </a:endParaRPr>
          </a:p>
          <a:p>
            <a:r>
              <a:rPr lang="pt-BR" dirty="0"/>
              <a:t>Telas de ondas acústicas;</a:t>
            </a:r>
          </a:p>
          <a:p>
            <a:endParaRPr lang="pt-BR" dirty="0"/>
          </a:p>
          <a:p>
            <a:r>
              <a:rPr lang="pt-BR" dirty="0"/>
              <a:t>Sistema de microcâmeras do Microsoft surface</a:t>
            </a:r>
          </a:p>
        </p:txBody>
      </p:sp>
      <p:pic>
        <p:nvPicPr>
          <p:cNvPr id="5" name="Content Placeholder 4" descr="58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60000">
            <a:off x="5742826" y="1000991"/>
            <a:ext cx="2778722" cy="1845742"/>
          </a:xfrm>
        </p:spPr>
      </p:pic>
      <p:pic>
        <p:nvPicPr>
          <p:cNvPr id="6" name="Picture 5" descr="58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80000">
            <a:off x="8383526" y="659161"/>
            <a:ext cx="1617870" cy="2188076"/>
          </a:xfrm>
          <a:prstGeom prst="rect">
            <a:avLst/>
          </a:prstGeom>
        </p:spPr>
      </p:pic>
      <p:pic>
        <p:nvPicPr>
          <p:cNvPr id="9" name="Picture 8" descr="touch_cover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20000">
            <a:off x="8638886" y="3207632"/>
            <a:ext cx="2743200" cy="2138680"/>
          </a:xfrm>
          <a:prstGeom prst="rect">
            <a:avLst/>
          </a:prstGeom>
        </p:spPr>
      </p:pic>
      <p:pic>
        <p:nvPicPr>
          <p:cNvPr id="10" name="Picture 9" descr="tela-resisiti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679" y="3204177"/>
            <a:ext cx="2743200" cy="29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Principio de funcionamento</a:t>
            </a:r>
            <a:endParaRPr lang="en-US" dirty="0"/>
          </a:p>
        </p:txBody>
      </p:sp>
      <p:pic>
        <p:nvPicPr>
          <p:cNvPr id="3" name="Picture 2" descr="LS24C770TS-EN-82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72" y="1906407"/>
            <a:ext cx="4206059" cy="3623022"/>
          </a:xfrm>
          <a:prstGeom prst="rect">
            <a:avLst/>
          </a:prstGeom>
        </p:spPr>
      </p:pic>
      <p:sp>
        <p:nvSpPr>
          <p:cNvPr id="6" name="Espaço reservado 5"/>
          <p:cNvSpPr>
            <a:spLocks noGrp="1"/>
          </p:cNvSpPr>
          <p:nvPr>
            <p:ph sz="half" idx="1"/>
          </p:nvPr>
        </p:nvSpPr>
        <p:spPr>
          <a:xfrm>
            <a:off x="699785" y="1906588"/>
            <a:ext cx="5753403" cy="4579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pt-BR" dirty="0">
                <a:latin typeface="Franklin Gothic Medium" charset="0"/>
                <a:sym typeface="Symbol" charset="0"/>
              </a:rPr>
              <a:t>       O princípio de funcionamento da tela sensível ao toque dispensa a necessidade de outro periférico de entrada de dados, como o teclado. </a:t>
            </a:r>
          </a:p>
          <a:p>
            <a:pPr marL="45720" indent="0">
              <a:buNone/>
            </a:pPr>
            <a:endParaRPr lang="pt-BR" dirty="0">
              <a:latin typeface="Calibri" charset="0"/>
              <a:sym typeface="Symbol" charset="0"/>
            </a:endParaRPr>
          </a:p>
          <a:p>
            <a:r>
              <a:rPr lang="pt-BR" dirty="0">
                <a:latin typeface="Franklin Gothic Medium" charset="0"/>
                <a:sym typeface="Symbol" charset="0"/>
              </a:rPr>
              <a:t>Pode ser ativada com a pressão de um dedo ou de uma caneta de feltro;</a:t>
            </a:r>
          </a:p>
          <a:p>
            <a:endParaRPr lang="pt-BR" dirty="0">
              <a:latin typeface="Franklin Gothic Medium" charset="0"/>
              <a:sym typeface="Symbol" charset="0"/>
            </a:endParaRPr>
          </a:p>
          <a:p>
            <a:r>
              <a:rPr lang="pt-BR" dirty="0">
                <a:latin typeface="Franklin Gothic Medium" charset="0"/>
                <a:sym typeface="Symbol" charset="0"/>
              </a:rPr>
              <a:t>Funciona </a:t>
            </a:r>
            <a:r>
              <a:rPr lang="pt-BR" dirty="0">
                <a:latin typeface="Franklin Gothic Medium" charset="0"/>
              </a:rPr>
              <a:t>também como filtro para as radiações do monitor e elimina a eletricidade estática.</a:t>
            </a:r>
            <a:endParaRPr lang="en-US" dirty="0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charset="0"/>
              </a:rPr>
              <a:t>Principio de funcionamento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935163"/>
            <a:ext cx="6797978" cy="4191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Franklin Gothic Medium" charset="0"/>
                <a:sym typeface="Symbol" charset="0"/>
              </a:rPr>
              <a:t>Compostos de um monitor CRT ou LCD comum e de uma película sensível ao toque;</a:t>
            </a:r>
          </a:p>
          <a:p>
            <a:endParaRPr lang="pt-BR" dirty="0">
              <a:latin typeface="Franklin Gothic Medium" charset="0"/>
              <a:sym typeface="Symbol" charset="0"/>
            </a:endParaRPr>
          </a:p>
          <a:p>
            <a:r>
              <a:rPr lang="pt-BR" dirty="0">
                <a:latin typeface="Franklin Gothic Medium" charset="0"/>
                <a:sym typeface="Symbol" charset="0"/>
              </a:rPr>
              <a:t>Além de serem ligados na placa de vídeo, estes monitores são ligados também em uma das portas seriais do micro;</a:t>
            </a:r>
          </a:p>
          <a:p>
            <a:endParaRPr lang="pt-BR" dirty="0">
              <a:latin typeface="Franklin Gothic Medium" charset="0"/>
              <a:sym typeface="Symbol" charset="0"/>
            </a:endParaRPr>
          </a:p>
          <a:p>
            <a:r>
              <a:rPr lang="pt-BR" dirty="0">
                <a:latin typeface="Franklin Gothic Medium" charset="0"/>
              </a:rPr>
              <a:t>A tela é formada por vários emissores e receptores, que se comunicam continuamente.</a:t>
            </a:r>
            <a:endParaRPr lang="en-US" dirty="0">
              <a:latin typeface="Franklin Gothic Medium" charset="0"/>
            </a:endParaRPr>
          </a:p>
          <a:p>
            <a:endParaRPr lang="en-US" dirty="0"/>
          </a:p>
        </p:txBody>
      </p:sp>
      <p:pic>
        <p:nvPicPr>
          <p:cNvPr id="5" name="Picture 4" descr="touchscreen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41" y="1935163"/>
            <a:ext cx="2732493" cy="27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integrantes 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800"/>
            <a:ext cx="8755077" cy="685800"/>
          </a:xfrm>
        </p:spPr>
        <p:txBody>
          <a:bodyPr/>
          <a:lstStyle/>
          <a:p>
            <a:r>
              <a:rPr lang="pt-BR" dirty="0"/>
              <a:t>GERAL (resistiva e capacitiva): 4 partes</a:t>
            </a:r>
            <a:endParaRPr lang="en-US" dirty="0"/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7936318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Uma camada de poliester com uma camada de metal condutor transparente em baixo;</a:t>
            </a:r>
            <a:endParaRPr lang="en-US" dirty="0"/>
          </a:p>
          <a:p>
            <a:r>
              <a:rPr lang="en-US" dirty="0"/>
              <a:t>Adesivo entre as camadas;</a:t>
            </a:r>
          </a:p>
          <a:p>
            <a:r>
              <a:rPr lang="en-US" dirty="0"/>
              <a:t>Uma camada de de vidro com metal condutor transparene em cima;</a:t>
            </a:r>
          </a:p>
          <a:p>
            <a:r>
              <a:rPr lang="en-US" dirty="0"/>
              <a:t>Uma camada de adesivo atrás do vidro para juntar;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Principais etapas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Tecnologia resistiva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050" y="2590800"/>
            <a:ext cx="4811586" cy="345394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rgbClr val="666666"/>
                </a:solidFill>
                <a:latin typeface="Arial" charset="0"/>
              </a:rPr>
              <a:t>Quando a tela é tocada, as duas películas condutoras entram em contato de forma que a corrente elétrica possa fluir. O aparelho aplica então sucessivamente uma voltagem nas barras verticais e nas barras horizontais e mede a tensão entre o ponto de impacto e cada uma das barras.</a:t>
            </a:r>
            <a:endParaRPr lang="en-US" dirty="0">
              <a:solidFill>
                <a:srgbClr val="6666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raste comercial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73376-B181-4668-84FF-A62668D48FE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963E73-FDB1-44AE-BA76-746BBD65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532</Words>
  <Application>Microsoft Office PowerPoint</Application>
  <PresentationFormat>Personalizar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Medium</vt:lpstr>
      <vt:lpstr>Gill Sans MT</vt:lpstr>
      <vt:lpstr>Symbol</vt:lpstr>
      <vt:lpstr>Wingdings 2</vt:lpstr>
      <vt:lpstr>Contraste comercial 16x9</vt:lpstr>
      <vt:lpstr>Telas Touch Screen</vt:lpstr>
      <vt:lpstr>Plano de exposição</vt:lpstr>
      <vt:lpstr>Histórico e introdução</vt:lpstr>
      <vt:lpstr>Características </vt:lpstr>
      <vt:lpstr>Principio de funcionamento</vt:lpstr>
      <vt:lpstr>Principio de funcionamento</vt:lpstr>
      <vt:lpstr>Comparativo</vt:lpstr>
      <vt:lpstr>Partes integrantes </vt:lpstr>
      <vt:lpstr>Principais etapas</vt:lpstr>
      <vt:lpstr>Principais etapas</vt:lpstr>
      <vt:lpstr>Principais etapas</vt:lpstr>
      <vt:lpstr>Fabricantes e modelos</vt:lpstr>
      <vt:lpstr>Defeitos mais comuns</vt:lpstr>
      <vt:lpstr>Fontes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Telas Touch Screen</dc:title>
  <dc:creator>Jean Carlos da Silva Galdino</dc:creator>
  <cp:lastModifiedBy>Jean Galdino</cp:lastModifiedBy>
  <cp:revision>15</cp:revision>
  <dcterms:created xsi:type="dcterms:W3CDTF">2013-04-05T19:55:11Z</dcterms:created>
  <dcterms:modified xsi:type="dcterms:W3CDTF">2016-02-15T12:59:46Z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