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handoutMasterIdLst>
    <p:handoutMasterId r:id="rId19"/>
  </p:handoutMasterIdLst>
  <p:sldIdLst>
    <p:sldId id="257" r:id="rId2"/>
    <p:sldId id="269" r:id="rId3"/>
    <p:sldId id="258" r:id="rId4"/>
    <p:sldId id="270" r:id="rId5"/>
    <p:sldId id="276" r:id="rId6"/>
    <p:sldId id="271" r:id="rId7"/>
    <p:sldId id="272" r:id="rId8"/>
    <p:sldId id="273" r:id="rId9"/>
    <p:sldId id="274" r:id="rId10"/>
    <p:sldId id="259" r:id="rId11"/>
    <p:sldId id="260" r:id="rId12"/>
    <p:sldId id="275" r:id="rId13"/>
    <p:sldId id="267" r:id="rId14"/>
    <p:sldId id="268" r:id="rId15"/>
    <p:sldId id="265" r:id="rId16"/>
    <p:sldId id="266" r:id="rId17"/>
    <p:sldId id="264" r:id="rId18"/>
  </p:sldIdLst>
  <p:sldSz cx="12192000" cy="6858000"/>
  <p:notesSz cx="9296400" cy="7010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2D81164-07F4-4A2E-A0B2-E9BAF4A7EE0E}" type="datetimeFigureOut">
              <a:rPr lang="pt-BR" smtClean="0"/>
              <a:t>23/03/2016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186E4ED-0476-4B39-8706-621299CE76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472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9D96-AB93-4C73-81F5-402428052E19}" type="datetimeFigureOut">
              <a:rPr lang="pt-BR" smtClean="0"/>
              <a:t>23/03/2016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30A3E-4860-447D-B9CA-349F11CAC46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1936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9D96-AB93-4C73-81F5-402428052E19}" type="datetimeFigureOut">
              <a:rPr lang="pt-BR" smtClean="0"/>
              <a:t>23/03/2016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30A3E-4860-447D-B9CA-349F11CAC46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5634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9D96-AB93-4C73-81F5-402428052E19}" type="datetimeFigureOut">
              <a:rPr lang="pt-BR" smtClean="0"/>
              <a:t>23/03/2016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30A3E-4860-447D-B9CA-349F11CAC46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3744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9D96-AB93-4C73-81F5-402428052E19}" type="datetimeFigureOut">
              <a:rPr lang="pt-BR" smtClean="0"/>
              <a:t>23/03/2016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30A3E-4860-447D-B9CA-349F11CAC46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4284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9D96-AB93-4C73-81F5-402428052E19}" type="datetimeFigureOut">
              <a:rPr lang="pt-BR" smtClean="0"/>
              <a:t>23/03/2016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30A3E-4860-447D-B9CA-349F11CAC46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2352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9D96-AB93-4C73-81F5-402428052E19}" type="datetimeFigureOut">
              <a:rPr lang="pt-BR" smtClean="0"/>
              <a:t>23/03/2016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30A3E-4860-447D-B9CA-349F11CAC46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7660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9D96-AB93-4C73-81F5-402428052E19}" type="datetimeFigureOut">
              <a:rPr lang="pt-BR" smtClean="0"/>
              <a:t>23/03/2016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30A3E-4860-447D-B9CA-349F11CAC46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872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9D96-AB93-4C73-81F5-402428052E19}" type="datetimeFigureOut">
              <a:rPr lang="pt-BR" smtClean="0"/>
              <a:t>23/03/2016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30A3E-4860-447D-B9CA-349F11CAC46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2521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9D96-AB93-4C73-81F5-402428052E19}" type="datetimeFigureOut">
              <a:rPr lang="pt-BR" smtClean="0"/>
              <a:t>23/03/2016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30A3E-4860-447D-B9CA-349F11CAC46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21442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9D96-AB93-4C73-81F5-402428052E19}" type="datetimeFigureOut">
              <a:rPr lang="pt-BR" smtClean="0"/>
              <a:t>23/03/2016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30A3E-4860-447D-B9CA-349F11CAC46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2284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9D96-AB93-4C73-81F5-402428052E19}" type="datetimeFigureOut">
              <a:rPr lang="pt-BR" smtClean="0"/>
              <a:t>23/03/2016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30A3E-4860-447D-B9CA-349F11CAC46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1952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09D96-AB93-4C73-81F5-402428052E19}" type="datetimeFigureOut">
              <a:rPr lang="pt-BR" smtClean="0"/>
              <a:t>23/03/2016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30A3E-4860-447D-B9CA-349F11CAC46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4490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mig.com.br/pt-br/A_Cemig_e_o_Futuro/inovacao/Alternativas_Energeticas/Paginas/celula_a_combustivel.aspx" TargetMode="External"/><Relationship Id="rId2" Type="http://schemas.openxmlformats.org/officeDocument/2006/relationships/hyperlink" Target="http://www.infoescola.com/eletroquimica/celula-a-combustivel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ortal-energia.com/celulas-de-combustivel-vantagens-e-desvantagen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fanelli.eng.br/webpage/celula-combustivel/celula-a-combustivel-pemfc-pefc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41864" y="452718"/>
            <a:ext cx="7608969" cy="679891"/>
          </a:xfrm>
        </p:spPr>
        <p:txBody>
          <a:bodyPr/>
          <a:lstStyle/>
          <a:p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História das células a combustível</a:t>
            </a: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5864" y="1776845"/>
            <a:ext cx="11668991" cy="4436919"/>
          </a:xfrm>
        </p:spPr>
        <p:txBody>
          <a:bodyPr>
            <a:normAutofit/>
          </a:bodyPr>
          <a:lstStyle/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célula a combustível é um dispositivo eletroquímico que converte a energia química contida no hidrogênio em energia elétrica e água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história das células a combustível teve início no século XIX quando William Robert Groove descobriu que a utilização de dois eletrodos de platinas, em um meio ácido (ácido sulfúrico) e outro isolado em um compartimento com oxigênio e hidrogênio, com presença de água;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 percebeu que uma corrente elétrica fluía entre os dois eletrodos e, que também, a quantidade de água ia aumentando no recipiente com gases;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Assim foi criada a primeira célula a combustível.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09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38327"/>
          </a:xfrm>
        </p:spPr>
        <p:txBody>
          <a:bodyPr/>
          <a:lstStyle/>
          <a:p>
            <a:pPr algn="ctr"/>
            <a:r>
              <a:rPr lang="pt-BR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Características</a:t>
            </a:r>
            <a:endParaRPr lang="pt-BR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46112" y="1205346"/>
            <a:ext cx="11282652" cy="5043054"/>
          </a:xfrm>
        </p:spPr>
        <p:txBody>
          <a:bodyPr>
            <a:normAutofit/>
          </a:bodyPr>
          <a:lstStyle/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ossui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elevada eficiência de conversão elétrica, chegando a 50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%;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Possui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elevada eficiência de conversão com cogeração chegando a 80% (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calor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 usado para aquecer água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Geração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local, sem poluição química, porque produz somente água, e sem poluição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sonora;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útil estimada de até 40 mil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horas;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custo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ainda é elevado porque é uma tecnologia nova e não é produzida em grande escala.</a:t>
            </a:r>
          </a:p>
        </p:txBody>
      </p:sp>
    </p:spTree>
    <p:extLst>
      <p:ext uri="{BB962C8B-B14F-4D97-AF65-F5344CB8AC3E}">
        <p14:creationId xmlns:p14="http://schemas.microsoft.com/office/powerpoint/2010/main" val="137954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79891"/>
          </a:xfrm>
        </p:spPr>
        <p:txBody>
          <a:bodyPr/>
          <a:lstStyle/>
          <a:p>
            <a:pPr algn="ctr"/>
            <a:r>
              <a:rPr lang="pt-BR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plicações</a:t>
            </a:r>
            <a:endParaRPr lang="pt-BR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6418" y="1330036"/>
            <a:ext cx="11378046" cy="4918363"/>
          </a:xfrm>
        </p:spPr>
        <p:txBody>
          <a:bodyPr/>
          <a:lstStyle/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eículos espaciais;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Energia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backup;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Geração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energia veicular: veículos elétricos e híbridos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Geração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estacionária em indústrias 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residências;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Geração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portátil como potência para celulares e notebooks.</a:t>
            </a:r>
          </a:p>
          <a:p>
            <a:pPr marL="0" indent="0">
              <a:buNone/>
            </a:pP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351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Centrais Elétricas.</a:t>
            </a:r>
            <a:endParaRPr lang="pt-BR" sz="36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01" y="1376957"/>
            <a:ext cx="9916786" cy="4871443"/>
          </a:xfrm>
        </p:spPr>
      </p:pic>
    </p:spTree>
    <p:extLst>
      <p:ext uri="{BB962C8B-B14F-4D97-AF65-F5344CB8AC3E}">
        <p14:creationId xmlns:p14="http://schemas.microsoft.com/office/powerpoint/2010/main" val="271008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flipH="1">
            <a:off x="600392" y="473826"/>
            <a:ext cx="45719" cy="45719"/>
          </a:xfrm>
        </p:spPr>
        <p:txBody>
          <a:bodyPr>
            <a:normAutofit fontScale="90000"/>
          </a:bodyPr>
          <a:lstStyle/>
          <a:p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11" y="1415256"/>
            <a:ext cx="6485868" cy="4621862"/>
          </a:xfr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9664" y="2012372"/>
            <a:ext cx="4157228" cy="3230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6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482" y="452718"/>
            <a:ext cx="8728363" cy="5795682"/>
          </a:xfrm>
        </p:spPr>
      </p:pic>
    </p:spTree>
    <p:extLst>
      <p:ext uri="{BB962C8B-B14F-4D97-AF65-F5344CB8AC3E}">
        <p14:creationId xmlns:p14="http://schemas.microsoft.com/office/powerpoint/2010/main" val="126450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4109" y="452718"/>
            <a:ext cx="8346725" cy="659109"/>
          </a:xfrm>
        </p:spPr>
        <p:txBody>
          <a:bodyPr/>
          <a:lstStyle/>
          <a:p>
            <a:pPr algn="ctr"/>
            <a:r>
              <a:rPr lang="pt-BR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Vantagens</a:t>
            </a:r>
            <a:endParaRPr lang="pt-BR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4464" y="1319646"/>
            <a:ext cx="11388435" cy="4949535"/>
          </a:xfrm>
        </p:spPr>
        <p:txBody>
          <a:bodyPr>
            <a:normAutofit fontScale="85000" lnSpcReduction="20000"/>
          </a:bodyPr>
          <a:lstStyle/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P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Podem converter mais do que 90% da energia contida num combustível em energia </a:t>
            </a:r>
            <a:r>
              <a:rPr lang="pt-P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elétrica </a:t>
            </a:r>
            <a:r>
              <a:rPr lang="pt-P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P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calor</a:t>
            </a:r>
            <a:r>
              <a:rPr lang="pt-P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P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pt-P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centrais de produção de energia através de células de combustível podem ser implementadas junto dos pontos de fornecimento, permitindo a redução dos custos de transporte e de perdas energéticas nas redes de </a:t>
            </a:r>
            <a:r>
              <a:rPr lang="pt-P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distribuição;</a:t>
            </a: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P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Além </a:t>
            </a:r>
            <a:r>
              <a:rPr lang="pt-P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produzirem </a:t>
            </a:r>
            <a:r>
              <a:rPr lang="pt-P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eletricidade</a:t>
            </a:r>
            <a:r>
              <a:rPr lang="pt-P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produzem igualmente vapor de água </a:t>
            </a:r>
            <a:r>
              <a:rPr lang="pt-P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quente;</a:t>
            </a: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P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Devido </a:t>
            </a:r>
            <a:r>
              <a:rPr lang="pt-P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 </a:t>
            </a:r>
            <a:r>
              <a:rPr lang="pt-P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fato </a:t>
            </a:r>
            <a:r>
              <a:rPr lang="pt-P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não possuírem partes móveis, apresentam maiores níveis de confiança </a:t>
            </a:r>
            <a:r>
              <a:rPr lang="pt-P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 </a:t>
            </a:r>
            <a:r>
              <a:rPr lang="pt-P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motores de combustão interna e turbinas de </a:t>
            </a:r>
            <a:r>
              <a:rPr lang="pt-P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combustão; </a:t>
            </a: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P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P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substituição das centrais termoeléctricas convencionais que produzem </a:t>
            </a:r>
            <a:r>
              <a:rPr lang="pt-P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eletricidade </a:t>
            </a:r>
            <a:r>
              <a:rPr lang="pt-P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partir de combustíveis fósseis por células de combustível melhorará a qualidade do ar e reduzirá o consumo de água e a descarga de água </a:t>
            </a:r>
            <a:r>
              <a:rPr lang="pt-P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residual.</a:t>
            </a: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P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pt-P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centrais </a:t>
            </a:r>
            <a:r>
              <a:rPr lang="pt-P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elétricas são </a:t>
            </a:r>
            <a:r>
              <a:rPr lang="pt-P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muito menos poluentes do que o limite permitido pelas normas ambientais mais restritas. Para além disso, as células de combustível produzem um nível muito inferior de dióxido de </a:t>
            </a:r>
            <a:r>
              <a:rPr lang="pt-P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carbono.</a:t>
            </a: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P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Produzem </a:t>
            </a:r>
            <a:r>
              <a:rPr lang="pt-P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muito menos ruído do que os sistemas convencionais de </a:t>
            </a:r>
            <a:r>
              <a:rPr lang="pt-P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energia.</a:t>
            </a: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P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Apresentam </a:t>
            </a:r>
            <a:r>
              <a:rPr lang="pt-P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elevado potencial de desenvolvimento.</a:t>
            </a: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410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17073" y="228600"/>
            <a:ext cx="8533761" cy="748145"/>
          </a:xfrm>
        </p:spPr>
        <p:txBody>
          <a:bodyPr/>
          <a:lstStyle/>
          <a:p>
            <a:pPr algn="ctr"/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Desvantagens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6418" y="1309255"/>
            <a:ext cx="11461173" cy="5153889"/>
          </a:xfrm>
        </p:spPr>
        <p:txBody>
          <a:bodyPr/>
          <a:lstStyle/>
          <a:p>
            <a:pPr lvl="0" algn="just"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 necessário utilizar metais nobres como, por exemplo, a platina que é um dos metais mais caros e 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raros;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elevado custo 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atual 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comparação com as fontes de energia 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convencionais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elevada pureza que a corrente de alimentação de 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hidrogênio 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 ter para não contaminar o 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catalisador;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problemas e os custos associados ao transporte e 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distribuição 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novos combustíveis como, por exemplo, o 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hidrogênio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75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60346"/>
          </a:xfrm>
        </p:spPr>
        <p:txBody>
          <a:bodyPr>
            <a:normAutofit fontScale="90000"/>
          </a:bodyPr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8600" y="820882"/>
            <a:ext cx="9821253" cy="5427517"/>
          </a:xfrm>
        </p:spPr>
        <p:txBody>
          <a:bodyPr/>
          <a:lstStyle/>
          <a:p>
            <a:pPr marL="0" indent="0">
              <a:buNone/>
            </a:pP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Referências: 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Disponível em: </a:t>
            </a:r>
            <a:r>
              <a:rPr lang="pt-BR" dirty="0">
                <a:hlinkClick r:id="rId2"/>
              </a:rPr>
              <a:t>http://</a:t>
            </a:r>
            <a:r>
              <a:rPr lang="pt-BR" dirty="0" smtClean="0">
                <a:hlinkClick r:id="rId2"/>
              </a:rPr>
              <a:t>www.infoescola.com/eletroquimica/celula-a-combustivel/</a:t>
            </a:r>
            <a:r>
              <a:rPr lang="pt-BR" dirty="0"/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Acesso em 19/03/2015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Disponível em: </a:t>
            </a:r>
            <a:r>
              <a:rPr lang="pt-BR" dirty="0">
                <a:hlinkClick r:id="rId3"/>
              </a:rPr>
              <a:t>http://</a:t>
            </a:r>
            <a:r>
              <a:rPr lang="pt-BR" dirty="0" smtClean="0">
                <a:hlinkClick r:id="rId3"/>
              </a:rPr>
              <a:t>www.cemig.com.br/pt-br/A_Cemig_e_o_Futuro/inovacao/Alternativas_Energeticas/Paginas/celula_a_combustivel.aspx</a:t>
            </a:r>
            <a:r>
              <a:rPr lang="pt-BR" dirty="0"/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Acesso em 19/03/2015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Disponível em: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://www.portal-energia.com/celulas-de-combustivel-vantagens-e-desvantagens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Acesso em 19/03/2015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08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Histórico das células de combustível.</a:t>
            </a:r>
            <a:endParaRPr lang="pt-B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853248"/>
            <a:ext cx="10898189" cy="4195481"/>
          </a:xfrm>
        </p:spPr>
        <p:txBody>
          <a:bodyPr/>
          <a:lstStyle/>
          <a:p>
            <a:r>
              <a:rPr lang="pt-BR" dirty="0"/>
              <a:t>A primeira célula de combustível foi desenvolvida no </a:t>
            </a:r>
            <a:r>
              <a:rPr lang="pt-BR" dirty="0" smtClean="0"/>
              <a:t>século XIX</a:t>
            </a:r>
            <a:r>
              <a:rPr lang="pt-BR" dirty="0"/>
              <a:t> por </a:t>
            </a:r>
            <a:r>
              <a:rPr lang="pt-BR" dirty="0" smtClean="0"/>
              <a:t>Sir William Grove. </a:t>
            </a:r>
          </a:p>
          <a:p>
            <a:r>
              <a:rPr lang="pt-BR" dirty="0" smtClean="0"/>
              <a:t>Mas foi em 1958</a:t>
            </a:r>
            <a:r>
              <a:rPr lang="pt-BR" dirty="0"/>
              <a:t>, quando Francis Thomas Bacon desenvolveu um sistema de CaC a </a:t>
            </a:r>
            <a:r>
              <a:rPr lang="pt-BR" u="sng" dirty="0" smtClean="0"/>
              <a:t>)</a:t>
            </a:r>
            <a:r>
              <a:rPr lang="pt-BR" dirty="0" smtClean="0"/>
              <a:t> </a:t>
            </a:r>
            <a:r>
              <a:rPr lang="pt-BR" dirty="0"/>
              <a:t>Hidróxido de Potássio (</a:t>
            </a:r>
            <a:r>
              <a:rPr lang="pt-BR" dirty="0" smtClean="0"/>
              <a:t>KOH) que </a:t>
            </a:r>
            <a:r>
              <a:rPr lang="pt-BR" dirty="0"/>
              <a:t>atraiu a atenção de uma empresa do ramo de energia que o adaptou para o </a:t>
            </a:r>
            <a:r>
              <a:rPr lang="pt-BR" dirty="0" smtClean="0"/>
              <a:t>programa Apollo</a:t>
            </a:r>
            <a:r>
              <a:rPr lang="pt-BR" dirty="0"/>
              <a:t> </a:t>
            </a:r>
            <a:r>
              <a:rPr lang="pt-BR" dirty="0" smtClean="0"/>
              <a:t>da NASA.</a:t>
            </a:r>
          </a:p>
          <a:p>
            <a:r>
              <a:rPr lang="pt-BR" dirty="0" smtClean="0"/>
              <a:t>Um problema iminente, era o do aquecimento rápido das células ao entrar em funcionamento, o que poderia prejudicar algumas atividades.</a:t>
            </a:r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771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950144" cy="742237"/>
          </a:xfrm>
        </p:spPr>
        <p:txBody>
          <a:bodyPr/>
          <a:lstStyle/>
          <a:p>
            <a:pPr algn="ctr"/>
            <a:r>
              <a:rPr lang="pt-BR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Funcionamento</a:t>
            </a:r>
            <a:endParaRPr lang="pt-BR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91" y="1506682"/>
            <a:ext cx="11346873" cy="4935682"/>
          </a:xfrm>
        </p:spPr>
        <p:txBody>
          <a:bodyPr>
            <a:normAutofit/>
          </a:bodyPr>
          <a:lstStyle/>
          <a:p>
            <a:pPr algn="just"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 célula a combustível é um tipo de bateria em que ocorre o fornecimento contínuo de energia para que se alimente continuamente com gases. A reação do processo na célula utilizando hidrogênio é: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2H2(g) +  O2(g) =&gt; 2H2O +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energia.</a:t>
            </a:r>
          </a:p>
          <a:p>
            <a:pPr algn="just"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 o hidrogênio entra em contato com um catalisador, ele transfere elétrons para o metal ou liga produzindo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pt-BR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prótons são transportados pelo eletrólito, que na célula PEM (possui baixas pressões) é uma membrana polimérica. Essa membrana, além de transportar os prótons, é isolante elétrica;</a:t>
            </a:r>
          </a:p>
          <a:p>
            <a:pPr algn="just"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elétrons, por sua vez, são conduzidos por um circuito externo gerando um fluxo de elétrons e, assim, corrente e potência elétricas. No caso do oxigênio, que pode ser obtido da própria atmosfera, é produzido vapor de água com a chegada dos prótons de hidrogênio através da membrana e a circulação dos elétrons.</a:t>
            </a:r>
          </a:p>
          <a:p>
            <a:pPr>
              <a:buFont typeface="Wingdings" panose="05000000000000000000" pitchFamily="2" charset="2"/>
              <a:buChar char="v"/>
            </a:pPr>
            <a:endParaRPr lang="pt-BR" sz="16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6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6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173" y="424588"/>
            <a:ext cx="9404723" cy="1400530"/>
          </a:xfrm>
        </p:spPr>
        <p:txBody>
          <a:bodyPr/>
          <a:lstStyle/>
          <a:p>
            <a:r>
              <a:rPr lang="pt-BR" sz="3600" dirty="0" smtClean="0"/>
              <a:t>Funcionamento das células de combustível.</a:t>
            </a:r>
            <a:endParaRPr lang="pt-B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608" y="1825118"/>
            <a:ext cx="11430000" cy="4423281"/>
          </a:xfrm>
        </p:spPr>
        <p:txBody>
          <a:bodyPr/>
          <a:lstStyle/>
          <a:p>
            <a:r>
              <a:rPr lang="pt-BR" dirty="0"/>
              <a:t>A célula a combustível é uma tecnologia empregada na geração de energia elétrica através de uma reação eletroquímica que utiliza como combustível </a:t>
            </a:r>
            <a:r>
              <a:rPr lang="pt-BR" dirty="0" smtClean="0"/>
              <a:t>o hidrogênio</a:t>
            </a:r>
            <a:r>
              <a:rPr lang="pt-BR" dirty="0"/>
              <a:t> puro ou obtido de outros combustíveis ricos em hidrogênio (hidrocarbonetos, por exemplo</a:t>
            </a:r>
            <a:r>
              <a:rPr lang="pt-BR" dirty="0" smtClean="0"/>
              <a:t>).</a:t>
            </a:r>
            <a:endParaRPr lang="pt-BR" dirty="0"/>
          </a:p>
          <a:p>
            <a:r>
              <a:rPr lang="pt-BR" dirty="0" smtClean="0"/>
              <a:t>Quando </a:t>
            </a:r>
            <a:r>
              <a:rPr lang="pt-BR" dirty="0"/>
              <a:t>utilizado hidrogênio puro, a célula produz apenas água e calor como produtos. Sendo, portanto, um processo altamente limpo do ponto de vista ambiental. No entanto, devido às dificuldades de obtenção, armazenagem e distribuição de hidrogênio puro, o mais usual são as CaC (Células a Combustível), que trabalham com reformadores de </a:t>
            </a:r>
            <a:r>
              <a:rPr lang="pt-BR" dirty="0" smtClean="0"/>
              <a:t>hidrocarbonetos.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678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6950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 </a:t>
            </a:r>
            <a:r>
              <a:rPr lang="pt-BR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Tecnologia</a:t>
            </a:r>
            <a:endParaRPr lang="pt-B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6028" y="1402774"/>
            <a:ext cx="11024754" cy="52993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 célula a combustível é uma tecnologia empregada na geração de energia elétrica através de uma reação eletroquímica que utiliza como combustível o 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hidrogênio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puro ou obtido de outros combustíveis ricos em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hidrogênio, como os hidrocarbonetos.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2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272" y="788276"/>
            <a:ext cx="8494247" cy="5139557"/>
          </a:xfrm>
        </p:spPr>
      </p:pic>
    </p:spTree>
    <p:extLst>
      <p:ext uri="{BB962C8B-B14F-4D97-AF65-F5344CB8AC3E}">
        <p14:creationId xmlns:p14="http://schemas.microsoft.com/office/powerpoint/2010/main" val="367700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153" y="298285"/>
            <a:ext cx="10515600" cy="1325563"/>
          </a:xfrm>
        </p:spPr>
        <p:txBody>
          <a:bodyPr/>
          <a:lstStyle/>
          <a:p>
            <a:r>
              <a:rPr lang="pt-BR" sz="3600" dirty="0" smtClean="0"/>
              <a:t>Classificação das células a combustível.</a:t>
            </a:r>
            <a:endParaRPr lang="pt-B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484" y="1623848"/>
            <a:ext cx="11366938" cy="462455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dirty="0" smtClean="0"/>
              <a:t>De acordo com os eletrodos: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Os eletrodos são a estruturação do catodo e anodo. Eles podem ser dos tipos:</a:t>
            </a:r>
          </a:p>
          <a:p>
            <a:r>
              <a:rPr lang="pt-BR" dirty="0"/>
              <a:t>F</a:t>
            </a:r>
            <a:r>
              <a:rPr lang="pt-BR" dirty="0" smtClean="0"/>
              <a:t>ase </a:t>
            </a:r>
            <a:r>
              <a:rPr lang="pt-BR" dirty="0"/>
              <a:t>de </a:t>
            </a:r>
            <a:r>
              <a:rPr lang="pt-BR" dirty="0" smtClean="0"/>
              <a:t>operação:</a:t>
            </a:r>
            <a:r>
              <a:rPr lang="pt-BR" dirty="0"/>
              <a:t> </a:t>
            </a:r>
            <a:r>
              <a:rPr lang="pt-BR" dirty="0" smtClean="0"/>
              <a:t>duas </a:t>
            </a:r>
            <a:r>
              <a:rPr lang="pt-BR" dirty="0"/>
              <a:t>fases (bifásico)</a:t>
            </a:r>
          </a:p>
          <a:p>
            <a:pPr lvl="2"/>
            <a:r>
              <a:rPr lang="pt-BR" dirty="0"/>
              <a:t>gás</a:t>
            </a:r>
          </a:p>
          <a:p>
            <a:pPr lvl="2"/>
            <a:r>
              <a:rPr lang="pt-BR" dirty="0"/>
              <a:t>sólido</a:t>
            </a:r>
          </a:p>
          <a:p>
            <a:pPr marL="457200" lvl="1" indent="0">
              <a:buNone/>
            </a:pPr>
            <a:r>
              <a:rPr lang="pt-BR" dirty="0" smtClean="0"/>
              <a:t>  Três fases:</a:t>
            </a:r>
            <a:endParaRPr lang="pt-BR" dirty="0"/>
          </a:p>
          <a:p>
            <a:pPr lvl="2"/>
            <a:r>
              <a:rPr lang="pt-BR" dirty="0"/>
              <a:t>gás</a:t>
            </a:r>
          </a:p>
          <a:p>
            <a:pPr lvl="2"/>
            <a:r>
              <a:rPr lang="pt-BR" dirty="0"/>
              <a:t>líquido</a:t>
            </a:r>
          </a:p>
          <a:p>
            <a:pPr lvl="2"/>
            <a:r>
              <a:rPr lang="pt-BR" dirty="0"/>
              <a:t>sólido</a:t>
            </a:r>
          </a:p>
          <a:p>
            <a:r>
              <a:rPr lang="pt-BR" dirty="0"/>
              <a:t>G</a:t>
            </a:r>
            <a:r>
              <a:rPr lang="pt-BR" dirty="0" smtClean="0"/>
              <a:t>eometria</a:t>
            </a:r>
            <a:endParaRPr lang="pt-BR" dirty="0"/>
          </a:p>
          <a:p>
            <a:pPr lvl="1"/>
            <a:r>
              <a:rPr lang="pt-BR" dirty="0"/>
              <a:t>plana</a:t>
            </a:r>
          </a:p>
          <a:p>
            <a:pPr lvl="1"/>
            <a:r>
              <a:rPr lang="pt-BR" dirty="0"/>
              <a:t>tubular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801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483" y="1192925"/>
            <a:ext cx="11650717" cy="5665075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Pelo </a:t>
            </a:r>
            <a:r>
              <a:rPr lang="pt-BR" dirty="0"/>
              <a:t>tipo de </a:t>
            </a:r>
            <a:r>
              <a:rPr lang="pt-BR" dirty="0" smtClean="0"/>
              <a:t>eletrólito:</a:t>
            </a:r>
            <a:r>
              <a:rPr lang="pt-BR" dirty="0"/>
              <a:t> </a:t>
            </a:r>
            <a:r>
              <a:rPr lang="pt-BR" dirty="0" smtClean="0"/>
              <a:t>O </a:t>
            </a:r>
            <a:r>
              <a:rPr lang="pt-BR" dirty="0"/>
              <a:t>eletrólito é, por definição, toda substância que dissociada ou ionizada conduz íons ou corrente elétrica. Os eletrólitos podem ser:</a:t>
            </a:r>
          </a:p>
          <a:p>
            <a:r>
              <a:rPr lang="pt-BR" dirty="0"/>
              <a:t>Á</a:t>
            </a:r>
            <a:r>
              <a:rPr lang="pt-BR" dirty="0" smtClean="0"/>
              <a:t>cidos</a:t>
            </a:r>
            <a:endParaRPr lang="pt-BR" dirty="0"/>
          </a:p>
          <a:p>
            <a:pPr lvl="1"/>
            <a:r>
              <a:rPr lang="pt-BR" dirty="0"/>
              <a:t>ex.: AFC</a:t>
            </a:r>
          </a:p>
          <a:p>
            <a:r>
              <a:rPr lang="pt-BR" dirty="0"/>
              <a:t>A</a:t>
            </a:r>
            <a:r>
              <a:rPr lang="pt-BR" dirty="0" smtClean="0"/>
              <a:t>lcalinos</a:t>
            </a:r>
            <a:endParaRPr lang="pt-BR" dirty="0"/>
          </a:p>
          <a:p>
            <a:pPr lvl="1"/>
            <a:r>
              <a:rPr lang="pt-BR" dirty="0"/>
              <a:t>ex.: PAFC</a:t>
            </a:r>
          </a:p>
          <a:p>
            <a:r>
              <a:rPr lang="pt-BR" dirty="0"/>
              <a:t>S</a:t>
            </a:r>
            <a:r>
              <a:rPr lang="pt-BR" dirty="0" smtClean="0"/>
              <a:t>ólido</a:t>
            </a:r>
            <a:endParaRPr lang="pt-BR" dirty="0"/>
          </a:p>
          <a:p>
            <a:pPr lvl="1"/>
            <a:r>
              <a:rPr lang="pt-BR" dirty="0"/>
              <a:t>ex.: SOFC</a:t>
            </a:r>
          </a:p>
          <a:p>
            <a:r>
              <a:rPr lang="pt-BR" dirty="0"/>
              <a:t>L</a:t>
            </a:r>
            <a:r>
              <a:rPr lang="pt-BR" dirty="0" smtClean="0"/>
              <a:t>íquido</a:t>
            </a:r>
            <a:endParaRPr lang="pt-BR" dirty="0"/>
          </a:p>
          <a:p>
            <a:pPr lvl="1"/>
            <a:r>
              <a:rPr lang="pt-BR" dirty="0"/>
              <a:t>ex.: MCFC</a:t>
            </a:r>
          </a:p>
          <a:p>
            <a:r>
              <a:rPr lang="pt-BR" dirty="0"/>
              <a:t>P</a:t>
            </a:r>
            <a:r>
              <a:rPr lang="pt-BR" dirty="0" smtClean="0"/>
              <a:t>olimérico</a:t>
            </a:r>
            <a:endParaRPr lang="pt-BR" dirty="0"/>
          </a:p>
          <a:p>
            <a:pPr lvl="1"/>
            <a:r>
              <a:rPr lang="pt-BR" dirty="0"/>
              <a:t>ex.: </a:t>
            </a:r>
            <a:r>
              <a:rPr lang="pt-BR" dirty="0">
                <a:hlinkClick r:id="rId2"/>
              </a:rPr>
              <a:t>PEMFC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29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644" y="452718"/>
            <a:ext cx="10515875" cy="1400530"/>
          </a:xfrm>
        </p:spPr>
        <p:txBody>
          <a:bodyPr/>
          <a:lstStyle/>
          <a:p>
            <a:r>
              <a:rPr lang="pt-BR" sz="3600" dirty="0" smtClean="0"/>
              <a:t>Tecnologia Utilizada nas células de Combustível.</a:t>
            </a:r>
            <a:endParaRPr lang="pt-B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498" y="1481960"/>
            <a:ext cx="11035862" cy="4766440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PEMFC:</a:t>
            </a:r>
          </a:p>
          <a:p>
            <a:pPr marL="0" indent="0">
              <a:buNone/>
            </a:pPr>
            <a:r>
              <a:rPr lang="pt-BR" dirty="0"/>
              <a:t>F</a:t>
            </a:r>
            <a:r>
              <a:rPr lang="pt-BR" dirty="0" smtClean="0"/>
              <a:t>unciona </a:t>
            </a:r>
            <a:r>
              <a:rPr lang="pt-BR" dirty="0"/>
              <a:t>através de um ânodo no qual o hidrogênio é forçado a passar e onde ele sofre uma reação de oxidação liberando os </a:t>
            </a:r>
            <a:r>
              <a:rPr lang="pt-BR" dirty="0" smtClean="0"/>
              <a:t>elétrons livres que caracterizarão </a:t>
            </a:r>
            <a:r>
              <a:rPr lang="pt-BR" dirty="0"/>
              <a:t>a </a:t>
            </a:r>
            <a:r>
              <a:rPr lang="pt-BR" dirty="0" smtClean="0"/>
              <a:t>corrente elétrica.</a:t>
            </a:r>
          </a:p>
          <a:p>
            <a:r>
              <a:rPr lang="pt-BR" dirty="0" smtClean="0"/>
              <a:t>SOFC:</a:t>
            </a:r>
          </a:p>
          <a:p>
            <a:pPr marL="0" indent="0">
              <a:buNone/>
            </a:pPr>
            <a:r>
              <a:rPr lang="pt-BR" dirty="0" smtClean="0"/>
              <a:t>Material Cerâmico.</a:t>
            </a:r>
          </a:p>
          <a:p>
            <a:r>
              <a:rPr lang="pt-BR" dirty="0" smtClean="0"/>
              <a:t>AFC:</a:t>
            </a:r>
          </a:p>
          <a:p>
            <a:pPr marL="0" indent="0">
              <a:buNone/>
            </a:pPr>
            <a:r>
              <a:rPr lang="pt-BR" dirty="0" smtClean="0"/>
              <a:t>Solução Alcalina (KOH).</a:t>
            </a:r>
            <a:endParaRPr lang="pt-BR" dirty="0"/>
          </a:p>
          <a:p>
            <a:r>
              <a:rPr lang="pt-BR" dirty="0" smtClean="0"/>
              <a:t>PAFC:</a:t>
            </a:r>
          </a:p>
          <a:p>
            <a:pPr marL="0" indent="0">
              <a:buNone/>
            </a:pPr>
            <a:r>
              <a:rPr lang="pt-BR" dirty="0" smtClean="0"/>
              <a:t>Solução de Ácido Fosfórico.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02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</TotalTime>
  <Words>831</Words>
  <Application>Microsoft Office PowerPoint</Application>
  <PresentationFormat>Widescreen</PresentationFormat>
  <Paragraphs>85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Tema do Office</vt:lpstr>
      <vt:lpstr>História das células a combustível</vt:lpstr>
      <vt:lpstr>Histórico das células de combustível.</vt:lpstr>
      <vt:lpstr>Funcionamento</vt:lpstr>
      <vt:lpstr>Funcionamento das células de combustível.</vt:lpstr>
      <vt:lpstr> Tecnologia</vt:lpstr>
      <vt:lpstr>Apresentação do PowerPoint</vt:lpstr>
      <vt:lpstr>Classificação das células a combustível.</vt:lpstr>
      <vt:lpstr>Apresentação do PowerPoint</vt:lpstr>
      <vt:lpstr>Tecnologia Utilizada nas células de Combustível.</vt:lpstr>
      <vt:lpstr>Características</vt:lpstr>
      <vt:lpstr>Aplicações</vt:lpstr>
      <vt:lpstr>Centrais Elétricas.</vt:lpstr>
      <vt:lpstr>Apresentação do PowerPoint</vt:lpstr>
      <vt:lpstr>Apresentação do PowerPoint</vt:lpstr>
      <vt:lpstr>Vantagens</vt:lpstr>
      <vt:lpstr>Desvantagens 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Células a combustível</dc:title>
  <dc:creator>Clarice Nielany da Silva Brito</dc:creator>
  <cp:lastModifiedBy>Jean Carlos da Silva Galdino</cp:lastModifiedBy>
  <cp:revision>15</cp:revision>
  <cp:lastPrinted>2016-03-23T12:20:01Z</cp:lastPrinted>
  <dcterms:created xsi:type="dcterms:W3CDTF">2015-03-19T16:32:47Z</dcterms:created>
  <dcterms:modified xsi:type="dcterms:W3CDTF">2016-03-23T12:25:12Z</dcterms:modified>
</cp:coreProperties>
</file>