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0"/>
  </p:notesMasterIdLst>
  <p:handoutMasterIdLst>
    <p:handoutMasterId r:id="rId41"/>
  </p:handoutMasterIdLst>
  <p:sldIdLst>
    <p:sldId id="256" r:id="rId3"/>
    <p:sldId id="304" r:id="rId4"/>
    <p:sldId id="305" r:id="rId5"/>
    <p:sldId id="308" r:id="rId6"/>
    <p:sldId id="309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70" r:id="rId17"/>
    <p:sldId id="284" r:id="rId18"/>
    <p:sldId id="285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86" r:id="rId29"/>
    <p:sldId id="297" r:id="rId30"/>
    <p:sldId id="287" r:id="rId31"/>
    <p:sldId id="298" r:id="rId32"/>
    <p:sldId id="302" r:id="rId33"/>
    <p:sldId id="303" r:id="rId34"/>
    <p:sldId id="299" r:id="rId35"/>
    <p:sldId id="300" r:id="rId36"/>
    <p:sldId id="301" r:id="rId37"/>
    <p:sldId id="306" r:id="rId38"/>
    <p:sldId id="30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pt-BR" smtClean="0"/>
              <a:t>15/02/2016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pt-BR" smtClean="0"/>
              <a:t>15/02/2016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gray">
          <a:xfrm>
            <a:off x="-1588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 userDrawn="1"/>
        </p:nvSpPr>
        <p:spPr bwMode="black">
          <a:xfrm>
            <a:off x="-1588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15/02/2016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15/02/2016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15/02/2016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15/02/2016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7048" y="457200"/>
            <a:ext cx="91440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15/02/2016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15/02/2016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15/02/2016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15/02/2016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Autofit/>
          </a:bodyPr>
          <a:lstStyle>
            <a:lvl1pPr>
              <a:defRPr sz="33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 smtClean="0"/>
              <a:t>15/02/2016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pt-BR" smtClean="0"/>
              <a:pPr/>
              <a:t>15/02/2016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1152">
          <p15:clr>
            <a:srgbClr val="F26B43"/>
          </p15:clr>
        </p15:guide>
        <p15:guide id="5" orient="horz" pos="3840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6720">
          <p15:clr>
            <a:srgbClr val="F26B43"/>
          </p15:clr>
        </p15:guide>
        <p15:guide id="8" pos="960">
          <p15:clr>
            <a:srgbClr val="F26B43"/>
          </p15:clr>
        </p15:guide>
        <p15:guide id="9" pos="672">
          <p15:clr>
            <a:srgbClr val="F26B43"/>
          </p15:clr>
        </p15:guide>
        <p15:guide id="10" pos="7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7752" y="2420888"/>
            <a:ext cx="10058400" cy="1711037"/>
          </a:xfrm>
        </p:spPr>
        <p:txBody>
          <a:bodyPr/>
          <a:lstStyle/>
          <a:p>
            <a:r>
              <a:rPr lang="pt-BR" dirty="0" smtClean="0"/>
              <a:t>Construção de Via de dados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4221088"/>
            <a:ext cx="10058400" cy="141771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Trabalho Avaliativo do </a:t>
            </a:r>
            <a:r>
              <a:rPr lang="pt-BR" dirty="0"/>
              <a:t>P</a:t>
            </a:r>
            <a:r>
              <a:rPr lang="pt-BR" dirty="0" smtClean="0"/>
              <a:t>rimeiro Bimestre.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r>
              <a:rPr lang="pt-BR" dirty="0" smtClean="0"/>
              <a:t>Marcos André de Sena Silva.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501008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1.1.1.6.Ponto Fixo </a:t>
            </a:r>
            <a:r>
              <a:rPr lang="pt-BR" dirty="0" smtClean="0">
                <a:sym typeface="Wingdings" panose="05000000000000000000" pitchFamily="2" charset="2"/>
              </a:rPr>
              <a:t> Operações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23392" y="1844824"/>
            <a:ext cx="11213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Multiplicação: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 bit da posição </a:t>
            </a:r>
            <a:r>
              <a:rPr lang="pt-BR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do multiplicador for </a:t>
            </a:r>
            <a:r>
              <a:rPr lang="pt-BR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desloca-se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multiplicando em </a:t>
            </a:r>
            <a:r>
              <a:rPr lang="pt-BR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posições;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 bit do multiplicador for </a:t>
            </a:r>
            <a:r>
              <a:rPr lang="pt-BR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coloca-se </a:t>
            </a:r>
            <a:r>
              <a:rPr lang="pt-BR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Somar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cumulativamente os</a:t>
            </a:r>
          </a:p>
          <a:p>
            <a:pPr lvl="1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produtos parciais.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0056" y="3717032"/>
            <a:ext cx="4805084" cy="28803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r>
              <a:rPr lang="pt-BR" dirty="0" smtClean="0"/>
              <a:t>1.1.1.6.Ponto Fixo </a:t>
            </a:r>
            <a:r>
              <a:rPr lang="pt-BR" dirty="0" smtClean="0">
                <a:sym typeface="Wingdings" panose="05000000000000000000" pitchFamily="2" charset="2"/>
              </a:rPr>
              <a:t> Operações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7094" y="1268760"/>
            <a:ext cx="11357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Divisão: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Registradores do Resto e Divisor terão 8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bits;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Registrador do Quociente terá 4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bits;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início a parte menos significativa do Registrador Resto conterá 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dividendo 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4 bits mais significativos do registrador Divisor, o valor inicial 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divisor.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95600" y="3946416"/>
            <a:ext cx="7200800" cy="24791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10657184" cy="1143000"/>
          </a:xfrm>
        </p:spPr>
        <p:txBody>
          <a:bodyPr/>
          <a:lstStyle/>
          <a:p>
            <a:r>
              <a:rPr lang="pt-BR" dirty="0" smtClean="0"/>
              <a:t>1.1.1.7.Ponto Fixo </a:t>
            </a:r>
            <a:r>
              <a:rPr lang="pt-BR" dirty="0" smtClean="0">
                <a:sym typeface="Wingdings" panose="05000000000000000000" pitchFamily="2" charset="2"/>
              </a:rPr>
              <a:t> Par de registradores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7094" y="1268760"/>
            <a:ext cx="113578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Registradores especiais para guardar resultado das multiplicações e divisões,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Multiplicação:</a:t>
            </a:r>
          </a:p>
          <a:p>
            <a:endParaRPr lang="pt-BR" sz="28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– armazena a parte mais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significativa;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– armazena a parte menos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significativa.</a:t>
            </a:r>
          </a:p>
          <a:p>
            <a:pPr lvl="3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Divisão:</a:t>
            </a:r>
          </a:p>
          <a:p>
            <a:endParaRPr lang="pt-BR" sz="28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– armazena 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resto;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– armazena 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quociente.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094" y="116632"/>
            <a:ext cx="11583562" cy="1143000"/>
          </a:xfrm>
        </p:spPr>
        <p:txBody>
          <a:bodyPr/>
          <a:lstStyle/>
          <a:p>
            <a:pPr algn="ctr"/>
            <a:r>
              <a:rPr lang="pt-BR" dirty="0" smtClean="0"/>
              <a:t>1.1.2.1.Ponto Flutuante 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Ponto Fixo x Ponto Flutuante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7094" y="1268760"/>
            <a:ext cx="1135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Números representados em ponto flutuante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não são igualmente espaçados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tal como na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notação 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ponto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fixo.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51584" y="2420888"/>
            <a:ext cx="7496720" cy="39229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r>
              <a:rPr lang="pt-BR" dirty="0" smtClean="0"/>
              <a:t>1.1.2.2.Ponto Flutuante </a:t>
            </a:r>
            <a:r>
              <a:rPr lang="pt-BR" dirty="0" smtClean="0">
                <a:sym typeface="Wingdings" panose="05000000000000000000" pitchFamily="2" charset="2"/>
              </a:rPr>
              <a:t> Outros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7094" y="1400577"/>
            <a:ext cx="113578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Adição e subtração</a:t>
            </a:r>
            <a:r>
              <a:rPr lang="pt-BR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Ambos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operandos precisam ter 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mesmo expoente.</a:t>
            </a:r>
          </a:p>
          <a:p>
            <a:endParaRPr lang="pt-BR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 e multiplicação</a:t>
            </a:r>
            <a:r>
              <a:rPr lang="pt-BR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São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mais simples de serem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calculadas.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926976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>
                <a:solidFill>
                  <a:srgbClr val="92D050"/>
                </a:solidFill>
              </a:rPr>
              <a:t>Via de Dados</a:t>
            </a:r>
            <a:endParaRPr lang="pt-BR" sz="4800" dirty="0">
              <a:solidFill>
                <a:srgbClr val="92D05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352" y="3995730"/>
            <a:ext cx="4212468" cy="24496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1864" y="3781120"/>
            <a:ext cx="7169299" cy="2816232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>
            <a:off x="4547828" y="5293287"/>
            <a:ext cx="46805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63352" y="1340768"/>
            <a:ext cx="11449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de Dados (</a:t>
            </a:r>
            <a:r>
              <a:rPr lang="pt-BR" sz="24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datapath</a:t>
            </a:r>
            <a:r>
              <a:rPr lang="pt-BR" sz="2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pt-BR" sz="2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processador que contem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hardware necessário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execução de todos 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operações requeridas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computador.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de Controle:</a:t>
            </a:r>
            <a:endParaRPr lang="pt-BR" sz="2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Parte do processador que comanda as ações da via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dados.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355476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094" y="269776"/>
            <a:ext cx="11357812" cy="1143000"/>
          </a:xfrm>
        </p:spPr>
        <p:txBody>
          <a:bodyPr/>
          <a:lstStyle/>
          <a:p>
            <a:pPr algn="ctr"/>
            <a:r>
              <a:rPr lang="pt-BR" dirty="0" smtClean="0"/>
              <a:t>1.1.3.1.Componentes Clássicos das vias de dados e controle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7094" y="1400577"/>
            <a:ext cx="1135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3392" y="1400577"/>
            <a:ext cx="10353675" cy="51720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1.1.4.1.Implementação de Instruções no Processador 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Ciclo Único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23392" y="1844824"/>
            <a:ext cx="112137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Cada instrução é executada em um 1 ciclo de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Ciclo de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deve ser longo o suficiente para executar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instrução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longa;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Desvantagem: velocidade global limitada à velocidade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 instrução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lenta.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4091593"/>
            <a:ext cx="7704856" cy="25265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1.1.4.1.1.Implementação de Instruções no Processador 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Ciclo Único: Inclusão de Multiplexadores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25106" y="2132856"/>
            <a:ext cx="112137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Como várias unidades funcionais são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compartilhadas para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diferentes finalidades é preciso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Incluir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multiplexadores;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Expandir os multiplexadores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existentes.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MUX e registradores são muito pequenos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comparados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uma unidade de memória ou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ALU portanto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a economia na eliminação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destes compensa os custos de adição daqueles.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79" y="5826510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1.1.4.1.2.Implementação de Instruções no Processador 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Ciclo Único: Linhas de Controle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25106" y="2132856"/>
            <a:ext cx="112137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unidades de estado visíveis ao programador (PC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memória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banco de registradores) e IR precisarão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sinais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controle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escrita;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Memória precisará de um sinal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leitura.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3352" y="1772816"/>
            <a:ext cx="11521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Por meio deste trabalho irei abordar sobre a construção de via de dados, conjunto de instruções e sobre abordagens monociclo,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ciclo e Pipeline. Serão exposto exemplos e explicações sobre requisitos básicos para a construção de uma via de dados e o que é necessário para o mesmo, como operações aritméticas com ponto fixo e soluções MIPS para overflow.  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1.1.4.1.2.Implementação de Instruções no Processador 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Ciclo Único: Linhas de Controle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83780" y="1642939"/>
            <a:ext cx="8496448" cy="49544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1.1.4.1.2.</a:t>
            </a:r>
            <a:r>
              <a:rPr lang="pt-BR" dirty="0" smtClean="0"/>
              <a:t>Implementação de Instruções no Processador 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Ciclo Único: Linhas de Controle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4410" y="1539777"/>
            <a:ext cx="10155188" cy="51295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1.1.4.1.2.</a:t>
            </a:r>
            <a:r>
              <a:rPr lang="pt-BR" dirty="0" smtClean="0"/>
              <a:t>Implementação de Instruções no Processador 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Ciclo Único: Linhas de Controle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31504" y="1600200"/>
            <a:ext cx="8550968" cy="50954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1.1.4.1.2.</a:t>
            </a:r>
            <a:r>
              <a:rPr lang="pt-BR" dirty="0" smtClean="0"/>
              <a:t>Implementação de Instruções no Processador 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Ciclo Único: Linhas de Controle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0829" y="1916832"/>
            <a:ext cx="11182350" cy="38481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4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1.1.4.1.3.Implementação de Instruções no Processador 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Ciclo Único: Implementação de Controle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25106" y="2132856"/>
            <a:ext cx="112137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Todos os elementos de estado (registradores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memória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) têm 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como uma entrada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implícita;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Unidade de controle pode definir todos 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sinais 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controle baseada no campo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opcode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 instrução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exceto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que depende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saída zero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ALU no caso de instruções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desvio.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1.1.4.1.3.Implementação de Instruções no Processador 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Ciclo Único: Implementação de Controle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3489" y="1667228"/>
            <a:ext cx="6997030" cy="50021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1.1.4.1.4.Implementação de Instruções no Processador 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Ciclo Único: Desempenho da arquitetura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25106" y="2132856"/>
            <a:ext cx="11213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Ciclo de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tem mesma duração para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instruções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ciclos de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clocks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por instrução (CPI) 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Ciclo de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é longo suficiente para executar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instrução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mais demorada, que neste caso é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Apesar do CPI ser 1, o período de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Tclock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 elevado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que prejudica o desempenho 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CPU.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45916" y="5085184"/>
            <a:ext cx="5972175" cy="10096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1.1.4.2.Implementação de Instruções no Processador 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err="1" smtClean="0">
                <a:sym typeface="Wingdings" panose="05000000000000000000" pitchFamily="2" charset="2"/>
              </a:rPr>
              <a:t>Multi</a:t>
            </a:r>
            <a:r>
              <a:rPr lang="pt-BR" dirty="0" smtClean="0">
                <a:sym typeface="Wingdings" panose="05000000000000000000" pitchFamily="2" charset="2"/>
              </a:rPr>
              <a:t> Ciclo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23392" y="1844824"/>
            <a:ext cx="112137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Quebra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ciclo de execução em vários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passos;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Executa cada passo em um ciclo de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Vantagem: cada instrução usa apenas o número de ciclos que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ela necessita.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213" y="3573016"/>
            <a:ext cx="6909581" cy="32594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1.1.4.2.1.Implementação de Instruções no Processador 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err="1" smtClean="0">
                <a:sym typeface="Wingdings" panose="05000000000000000000" pitchFamily="2" charset="2"/>
              </a:rPr>
              <a:t>Multi</a:t>
            </a:r>
            <a:r>
              <a:rPr lang="pt-BR" dirty="0" smtClean="0">
                <a:sym typeface="Wingdings" panose="05000000000000000000" pitchFamily="2" charset="2"/>
              </a:rPr>
              <a:t> Ciclo: Via de dados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25106" y="2492896"/>
            <a:ext cx="11213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Instruções MIPS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levam o tempo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3 a 5 etapas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execução;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duas primeiras etapas (IF e ID) são comuns 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todas instruções;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células vazias na tabela indicam que a classe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instruções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representada pela coluna leva menos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ciclos;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hardware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multi-ciclo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esses ciclos não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ficam ociosos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pois uma instrução é executada logo após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anterior.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1.1.4.3.Implementação de Instruções no Processador 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err="1" smtClean="0">
                <a:sym typeface="Wingdings" panose="05000000000000000000" pitchFamily="2" charset="2"/>
              </a:rPr>
              <a:t>Pipelined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23392" y="1556792"/>
            <a:ext cx="11213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Cada instrução é executada em múltiplos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ciclos;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Executa uma etapa de cada instrução em cada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ciclo;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Processa múltiplas instruções em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paralelo.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3005526"/>
            <a:ext cx="6559066" cy="36074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3352" y="1772816"/>
            <a:ext cx="115212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Construção de uma via de dados – Via de dados e via de Controle;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1.1.1. Ponto Fixo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1.1.1.1. Overflow;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 1.1.1.2. Solução MIPS;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1.1.1.3. Causam e não causam exceções;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1.1.1.4. Adição, adição imediata, subtração;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1.1.1.5. Adição sem sinal, adição imediata sem sinal, subtração sem sinal;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1.1.1.6. Operações com Ponto Fixo;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 1.1.1.7. Par de registradores.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/>
          <a:lstStyle/>
          <a:p>
            <a:pPr algn="ctr"/>
            <a:r>
              <a:rPr lang="pt-BR" dirty="0" smtClean="0"/>
              <a:t>2.1.Projeto do Conjunto de Instruções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Implementando Unidade de Controle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23392" y="2048649"/>
            <a:ext cx="112137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circuito lógico da unidade de controle da ALU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 obtido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partir da tabela verdade construída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combinações desejadas do campo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funct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 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bits de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opALU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saída da tabela verdade (e do circuito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lógico sintetizado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partir dela) será os bits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entrada do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controle da ALU, os quais determinarão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 operação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será realizada (soma,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shift, etc.)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93288" cy="1143000"/>
          </a:xfrm>
        </p:spPr>
        <p:txBody>
          <a:bodyPr/>
          <a:lstStyle/>
          <a:p>
            <a:pPr algn="ctr"/>
            <a:r>
              <a:rPr lang="pt-BR" dirty="0" smtClean="0"/>
              <a:t>2.2.Projeto do Conjunto de Instruções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Comparando Desempenhos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23392" y="2048649"/>
            <a:ext cx="11213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Ciclo Único: Ciclo de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tem mesma duração para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todas instruções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ciclos de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clocks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por instrução (CPI) =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Ciclo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instrução usa apenas o número de ciclos que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ela necessita;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Pipelined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Pipeline explora o paralelismo entre as instruções em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um fluxo 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instruções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sequenciais.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93288" cy="1143000"/>
          </a:xfrm>
        </p:spPr>
        <p:txBody>
          <a:bodyPr/>
          <a:lstStyle/>
          <a:p>
            <a:pPr algn="ctr"/>
            <a:r>
              <a:rPr lang="pt-BR" dirty="0" smtClean="0"/>
              <a:t>2.2.Projeto do Conjunto de Instruções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Comparando Desempenhos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84" y="1556792"/>
            <a:ext cx="9227840" cy="50093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457200"/>
            <a:ext cx="11593288" cy="1143000"/>
          </a:xfrm>
        </p:spPr>
        <p:txBody>
          <a:bodyPr/>
          <a:lstStyle/>
          <a:p>
            <a:pPr algn="ctr"/>
            <a:r>
              <a:rPr lang="pt-BR" dirty="0" smtClean="0"/>
              <a:t>2.3.Projeto do Conjunto de Instruções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Divisão de instrução em estágios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23392" y="2048649"/>
            <a:ext cx="112137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Possíveis estágios: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Fetch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(IF) – Carga de instrução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incremento do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registrador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PC;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Decode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(ID) – Decodificação e carga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registrador(es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) 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banco;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Execução (EX) – operação da ALU, cômputo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endereço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memória ou finalização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desvios;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MEM – Acesso à memória ou finalização de instrução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Write Back (WB) – Finalização de leitura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memória.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93288" cy="1143000"/>
          </a:xfrm>
        </p:spPr>
        <p:txBody>
          <a:bodyPr/>
          <a:lstStyle/>
          <a:p>
            <a:pPr algn="ctr"/>
            <a:r>
              <a:rPr lang="pt-BR" dirty="0"/>
              <a:t>2.3.</a:t>
            </a:r>
            <a:r>
              <a:rPr lang="pt-BR" dirty="0" smtClean="0"/>
              <a:t>Projeto do Conjunto de Instruções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Divisão de instrução em estágios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25106" y="1412776"/>
            <a:ext cx="112137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Cada estágio toma um ciclo de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Nem todas as instruções usam todos 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estágios;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 MIPS, as instruções tomam entre 3 – 5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ciclos (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estágios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Cinco estágios de execução de cada instrução: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IF ‐ Busca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fetch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)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instrução;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ID ‐ Decodificação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instrução;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 ‐ Execução ou cálculo do endereço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efetivo;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MEM ‐ Acesso à memória ou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desvio;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WB ‐ Atualização dos registradores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write‐back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Cada fase de uma instrução é processada por um estágio, em um ciclo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Uma nova instrução é iniciada a cada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ciclo.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257" y="341784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93288" cy="1143000"/>
          </a:xfrm>
        </p:spPr>
        <p:txBody>
          <a:bodyPr/>
          <a:lstStyle/>
          <a:p>
            <a:pPr algn="ctr"/>
            <a:r>
              <a:rPr lang="pt-BR" dirty="0"/>
              <a:t>2.3.</a:t>
            </a:r>
            <a:r>
              <a:rPr lang="pt-BR" dirty="0" smtClean="0"/>
              <a:t>Projeto do Conjunto de Instruções</a:t>
            </a:r>
            <a:br>
              <a:rPr lang="pt-BR" dirty="0" smtClean="0"/>
            </a:br>
            <a:r>
              <a:rPr lang="pt-BR" dirty="0" smtClean="0">
                <a:sym typeface="Wingdings" panose="05000000000000000000" pitchFamily="2" charset="2"/>
              </a:rPr>
              <a:t> Divisão de instrução em estágios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33512" y="2081212"/>
            <a:ext cx="9324975" cy="26955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93288" cy="1143000"/>
          </a:xfrm>
        </p:spPr>
        <p:txBody>
          <a:bodyPr/>
          <a:lstStyle/>
          <a:p>
            <a:pPr algn="ctr"/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5106" y="1484784"/>
            <a:ext cx="11213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Defina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todos os passos necessários para as instruções seguintes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eles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forem executados em uma arquitetura MIPS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multi‐ciclo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 label3” “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$s3, 12($t0)”, “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beq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$t2, $t4, $t1”, “sub $s1, $s2, $s3”.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07096" y="3022923"/>
            <a:ext cx="8849816" cy="36819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93288" cy="1143000"/>
          </a:xfrm>
        </p:spPr>
        <p:txBody>
          <a:bodyPr/>
          <a:lstStyle/>
          <a:p>
            <a:pPr algn="ctr"/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5106" y="1484784"/>
            <a:ext cx="11213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2. Defina os estados dos sinais de controle para a arquitetura ciclo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único para a instrução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$s1, $s2, $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s3.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75068" y="2592035"/>
            <a:ext cx="6113871" cy="4067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3352" y="1772816"/>
            <a:ext cx="115212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Construção de uma via de dados – Via de dados e via de Controle;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1.1.2. Ponto Flutuante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1.1.2.1. Ponto flutuante x ponto fixo;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 1.1.2.2. Outros;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1.1.3. Componentes Clássicos das vias de dados e controle;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1.1.4. Implementação de instruções no Processador;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1.1.4.1. Ciclo Único;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1.1.4.1.1. Inclusão de multiplexadores;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 	1.1.4.1.2. Linhas de controle;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1.1.4.1.3. Implementação de controle;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1.1.4.1.4. Desempenho da arquitetura tipo Ciclo Único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3352" y="1772816"/>
            <a:ext cx="115212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Construção de uma via de dados – Via de dados e via de Controle;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1.1.4.2.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Ciclo;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1.1.4.2.1. Via de dados de arquitetura tipo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multi-ciclo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 1.1.4.3.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Pipelined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Implementação de controle;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2.1. Implementação unidade de controle;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2.2. Comparando desempenhos;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2.3. Divisão de instrução em estágios. 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1.1.1.Ponto Fixo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03412" y="1772816"/>
            <a:ext cx="10585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 a representação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números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inteiros em binário;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direta e não se preocupa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 sinal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nem com formatação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bits.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5640" y="3789040"/>
            <a:ext cx="6696744" cy="23553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504" y="3471391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92D050"/>
                </a:solidFill>
              </a:rPr>
              <a:t>EXEMPLO:</a:t>
            </a:r>
            <a:endParaRPr lang="pt-BR" b="1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1.1.1.1.Ponto Fixo </a:t>
            </a:r>
            <a:r>
              <a:rPr lang="pt-BR" dirty="0" smtClean="0">
                <a:sym typeface="Wingdings" panose="05000000000000000000" pitchFamily="2" charset="2"/>
              </a:rPr>
              <a:t> OVERFLOW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1374" y="2276872"/>
            <a:ext cx="112692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Situação anormal que ocorre quando 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uma operação não pode ser representado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 um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dada quantidade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bits;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 arquitetura MIPS o limite é 32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bits;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Tratamento de overflow depende 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compilador 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 sistema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operacional;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 MIPS, algumas instruções aritméticas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geram exceções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quando ocorre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overflow.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-243408"/>
            <a:ext cx="9972600" cy="1143000"/>
          </a:xfrm>
        </p:spPr>
        <p:txBody>
          <a:bodyPr/>
          <a:lstStyle/>
          <a:p>
            <a:r>
              <a:rPr lang="pt-BR" dirty="0" smtClean="0"/>
              <a:t>1.1.1.2/3/4/5.Ponto Fixo </a:t>
            </a:r>
            <a:r>
              <a:rPr lang="pt-BR" dirty="0" smtClean="0">
                <a:sym typeface="Wingdings" panose="05000000000000000000" pitchFamily="2" charset="2"/>
              </a:rPr>
              <a:t> Solução MIPS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07368" y="692696"/>
            <a:ext cx="69307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Causam exceções no overflow: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Adição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Adição imediata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addi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Subtração (sub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Não causam exceções no overflow: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Adição sem sinal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addu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Adição imediata sem sinal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addiu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Subtração sem sinal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subu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698936" y="1608010"/>
            <a:ext cx="226467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solidFill>
                  <a:schemeClr val="bg1"/>
                </a:solidFill>
              </a:rPr>
              <a:t>add</a:t>
            </a:r>
            <a:r>
              <a:rPr lang="pt-BR" sz="2000" b="1" dirty="0">
                <a:solidFill>
                  <a:schemeClr val="bg1"/>
                </a:solidFill>
              </a:rPr>
              <a:t> $t0, $s1, $s2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683280" y="2447446"/>
            <a:ext cx="226467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solidFill>
                  <a:schemeClr val="bg1"/>
                </a:solidFill>
              </a:rPr>
              <a:t>addi</a:t>
            </a:r>
            <a:r>
              <a:rPr lang="pt-BR" sz="2000" b="1" dirty="0">
                <a:solidFill>
                  <a:schemeClr val="bg1"/>
                </a:solidFill>
              </a:rPr>
              <a:t> $t0, $s1, 123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98936" y="3339574"/>
            <a:ext cx="226467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sub $t0, $s1, $s2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698936" y="4609925"/>
            <a:ext cx="226467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solidFill>
                  <a:schemeClr val="bg1"/>
                </a:solidFill>
              </a:rPr>
              <a:t>addu</a:t>
            </a:r>
            <a:r>
              <a:rPr lang="pt-BR" sz="2000" b="1" dirty="0">
                <a:solidFill>
                  <a:schemeClr val="bg1"/>
                </a:solidFill>
              </a:rPr>
              <a:t> $t0, $s1, $s2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698936" y="5438483"/>
            <a:ext cx="226467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solidFill>
                  <a:schemeClr val="bg1"/>
                </a:solidFill>
              </a:rPr>
              <a:t>addiu</a:t>
            </a:r>
            <a:r>
              <a:rPr lang="pt-BR" sz="2000" b="1" dirty="0">
                <a:solidFill>
                  <a:schemeClr val="bg1"/>
                </a:solidFill>
              </a:rPr>
              <a:t> $t0, $s1, 123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698936" y="6322726"/>
            <a:ext cx="226467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chemeClr val="bg1"/>
                </a:solidFill>
              </a:rPr>
              <a:t>subu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$t0, $s1, $s2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11424" y="1638788"/>
            <a:ext cx="8712968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(Salva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resultado da soma do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1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2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0)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11424" y="2478224"/>
            <a:ext cx="8712968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(Salva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resultado da soma do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1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imediato no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0)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11424" y="3349191"/>
            <a:ext cx="8712968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(Salva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resultado da subtração do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1 com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2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0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11424" y="4626068"/>
            <a:ext cx="8712968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(Salva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resultado da soma do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1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2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0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39416" y="5469261"/>
            <a:ext cx="878497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(Salva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resultado da soma do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1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2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0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39416" y="6353504"/>
            <a:ext cx="878497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(Salva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resultado da subtração do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1 com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2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 0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266721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1.1.1.6.Ponto Fixo </a:t>
            </a:r>
            <a:r>
              <a:rPr lang="pt-BR" dirty="0" smtClean="0">
                <a:sym typeface="Wingdings" panose="05000000000000000000" pitchFamily="2" charset="2"/>
              </a:rPr>
              <a:t> Operações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91344" y="1916832"/>
            <a:ext cx="85149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Adição: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Dígitos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são somados bit a bit, da direita para 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esquerda;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Carries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(vai-um) são passados para o próximo </a:t>
            </a:r>
            <a:r>
              <a:rPr lang="pt-BR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dígito </a:t>
            </a:r>
            <a:r>
              <a:rPr lang="pt-BR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esquerda.</a:t>
            </a:r>
          </a:p>
          <a:p>
            <a:r>
              <a:rPr lang="pt-BR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Subtração</a:t>
            </a:r>
            <a:r>
              <a:rPr lang="pt-BR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Nega-se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subtraendo e soma-se um (complemento de 2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Soma-se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resultado anterior com 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diminuendo.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87194" y="2276872"/>
            <a:ext cx="3163209" cy="18002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6120" y="4390138"/>
            <a:ext cx="4674283" cy="20383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77272"/>
            <a:ext cx="624645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Computer_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Escritório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ritório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scritório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ritório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72324-6816-447D-A73C-4FA00160DF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design de placa de circuito (widescreen)</Template>
  <TotalTime>0</TotalTime>
  <Words>1507</Words>
  <Application>Microsoft Office PowerPoint</Application>
  <PresentationFormat>Widescreen</PresentationFormat>
  <Paragraphs>196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Arial</vt:lpstr>
      <vt:lpstr>Candara</vt:lpstr>
      <vt:lpstr>Consolas</vt:lpstr>
      <vt:lpstr>Wingdings</vt:lpstr>
      <vt:lpstr>TechComputer_16x9</vt:lpstr>
      <vt:lpstr>Construção de Via de dados</vt:lpstr>
      <vt:lpstr>Introdução</vt:lpstr>
      <vt:lpstr>Sumário</vt:lpstr>
      <vt:lpstr>Sumário</vt:lpstr>
      <vt:lpstr>Sumário</vt:lpstr>
      <vt:lpstr>1.1.1.Ponto Fixo</vt:lpstr>
      <vt:lpstr>1.1.1.1.Ponto Fixo  OVERFLOW</vt:lpstr>
      <vt:lpstr>1.1.1.2/3/4/5.Ponto Fixo  Solução MIPS</vt:lpstr>
      <vt:lpstr>1.1.1.6.Ponto Fixo  Operações</vt:lpstr>
      <vt:lpstr>1.1.1.6.Ponto Fixo  Operações</vt:lpstr>
      <vt:lpstr>1.1.1.6.Ponto Fixo  Operações</vt:lpstr>
      <vt:lpstr>1.1.1.7.Ponto Fixo  Par de registradores</vt:lpstr>
      <vt:lpstr>1.1.2.1.Ponto Flutuante   Ponto Fixo x Ponto Flutuante</vt:lpstr>
      <vt:lpstr>1.1.2.2.Ponto Flutuante  Outros</vt:lpstr>
      <vt:lpstr>Via de Dados</vt:lpstr>
      <vt:lpstr>1.1.3.1.Componentes Clássicos das vias de dados e controle</vt:lpstr>
      <vt:lpstr>1.1.4.1.Implementação de Instruções no Processador   Ciclo Único</vt:lpstr>
      <vt:lpstr>1.1.4.1.1.Implementação de Instruções no Processador   Ciclo Único: Inclusão de Multiplexadores</vt:lpstr>
      <vt:lpstr>1.1.4.1.2.Implementação de Instruções no Processador   Ciclo Único: Linhas de Controle</vt:lpstr>
      <vt:lpstr>1.1.4.1.2.Implementação de Instruções no Processador   Ciclo Único: Linhas de Controle</vt:lpstr>
      <vt:lpstr>1.1.4.1.2.Implementação de Instruções no Processador   Ciclo Único: Linhas de Controle</vt:lpstr>
      <vt:lpstr>1.1.4.1.2.Implementação de Instruções no Processador   Ciclo Único: Linhas de Controle</vt:lpstr>
      <vt:lpstr>1.1.4.1.2.Implementação de Instruções no Processador   Ciclo Único: Linhas de Controle</vt:lpstr>
      <vt:lpstr>1.1.4.1.3.Implementação de Instruções no Processador   Ciclo Único: Implementação de Controle</vt:lpstr>
      <vt:lpstr>1.1.4.1.3.Implementação de Instruções no Processador   Ciclo Único: Implementação de Controle</vt:lpstr>
      <vt:lpstr>1.1.4.1.4.Implementação de Instruções no Processador   Ciclo Único: Desempenho da arquitetura</vt:lpstr>
      <vt:lpstr>1.1.4.2.Implementação de Instruções no Processador   Multi Ciclo </vt:lpstr>
      <vt:lpstr>1.1.4.2.1.Implementação de Instruções no Processador   Multi Ciclo: Via de dados </vt:lpstr>
      <vt:lpstr>1.1.4.3.Implementação de Instruções no Processador   Pipelined</vt:lpstr>
      <vt:lpstr>2.1.Projeto do Conjunto de Instruções  Implementando Unidade de Controle</vt:lpstr>
      <vt:lpstr>2.2.Projeto do Conjunto de Instruções  Comparando Desempenhos</vt:lpstr>
      <vt:lpstr>2.2.Projeto do Conjunto de Instruções  Comparando Desempenhos</vt:lpstr>
      <vt:lpstr>2.3.Projeto do Conjunto de Instruções  Divisão de instrução em estágios</vt:lpstr>
      <vt:lpstr>2.3.Projeto do Conjunto de Instruções  Divisão de instrução em estágios</vt:lpstr>
      <vt:lpstr>2.3.Projeto do Conjunto de Instruções  Divisão de instrução em estágios</vt:lpstr>
      <vt:lpstr>Exercícios</vt:lpstr>
      <vt:lpstr>Exercícios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2015-12-08T20:12:15Z</dcterms:created>
  <dcterms:modified xsi:type="dcterms:W3CDTF">2016-02-15T13:10:47Z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