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5" r:id="rId23"/>
    <p:sldId id="279" r:id="rId24"/>
    <p:sldId id="266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902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6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0822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1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1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7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4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5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1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4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7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A5E4-2443-4CFB-95C3-309CF09BDF98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CB05A5-A3AB-4C49-8F93-59CCA3560E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4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TRABALHO AVALIATIVO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ALUNO: FRANCISCO HELIÉSUS DE MEDEIROS</a:t>
            </a:r>
          </a:p>
          <a:p>
            <a:r>
              <a:rPr lang="pt-BR" smtClean="0"/>
              <a:t>MATÉRIA: ORGANIZAÇÃO DE COMPUTADORES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431" y="611170"/>
            <a:ext cx="3188208" cy="139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12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Implementação</a:t>
            </a:r>
            <a:r>
              <a:rPr lang="en-US" dirty="0"/>
              <a:t> de </a:t>
            </a:r>
            <a:r>
              <a:rPr lang="en-US" dirty="0" err="1"/>
              <a:t>ciclo</a:t>
            </a:r>
            <a:r>
              <a:rPr lang="en-US" dirty="0"/>
              <a:t> </a:t>
            </a:r>
            <a:r>
              <a:rPr lang="en-US" dirty="0" err="1"/>
              <a:t>único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executar qualquer instrução, precisamos buscá-la na </a:t>
            </a:r>
            <a:r>
              <a:rPr lang="pt-BR" dirty="0" smtClean="0"/>
              <a:t>memória</a:t>
            </a:r>
          </a:p>
          <a:p>
            <a:r>
              <a:rPr lang="pt-BR" dirty="0"/>
              <a:t>O registrador </a:t>
            </a:r>
            <a:r>
              <a:rPr lang="pt-BR" dirty="0" err="1"/>
              <a:t>Program</a:t>
            </a:r>
            <a:r>
              <a:rPr lang="pt-BR" dirty="0"/>
              <a:t> </a:t>
            </a:r>
            <a:r>
              <a:rPr lang="pt-BR" dirty="0" err="1"/>
              <a:t>Counter</a:t>
            </a:r>
            <a:r>
              <a:rPr lang="pt-BR" dirty="0"/>
              <a:t> (PC) é utilizado para ler a instrução da memória e armazená-la no Registrador de Instrução (IR</a:t>
            </a:r>
            <a:r>
              <a:rPr lang="pt-BR" dirty="0" smtClean="0"/>
              <a:t>)</a:t>
            </a:r>
          </a:p>
          <a:p>
            <a:r>
              <a:rPr lang="pt-BR" dirty="0"/>
              <a:t>Um somador incrementa PC em 4 (uma </a:t>
            </a:r>
            <a:r>
              <a:rPr lang="pt-BR" dirty="0" err="1"/>
              <a:t>word</a:t>
            </a:r>
            <a:r>
              <a:rPr lang="pt-BR" dirty="0"/>
              <a:t>) e coloca o resultado de volta em PC</a:t>
            </a:r>
            <a:endParaRPr lang="pt-B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946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Implementação</a:t>
            </a:r>
            <a:r>
              <a:rPr lang="en-US" dirty="0"/>
              <a:t> de </a:t>
            </a:r>
            <a:r>
              <a:rPr lang="en-US" dirty="0" err="1"/>
              <a:t>ciclo</a:t>
            </a:r>
            <a:r>
              <a:rPr lang="en-US" dirty="0"/>
              <a:t> </a:t>
            </a:r>
            <a:r>
              <a:rPr lang="en-US" dirty="0" err="1"/>
              <a:t>único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87" y="1446486"/>
            <a:ext cx="5137562" cy="4484650"/>
          </a:xfrm>
        </p:spPr>
      </p:pic>
    </p:spTree>
    <p:extLst>
      <p:ext uri="{BB962C8B-B14F-4D97-AF65-F5344CB8AC3E}">
        <p14:creationId xmlns:p14="http://schemas.microsoft.com/office/powerpoint/2010/main" val="833846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ciclo único </a:t>
            </a:r>
            <a:br>
              <a:rPr lang="pt-BR" dirty="0"/>
            </a:br>
            <a:r>
              <a:rPr lang="pt-BR" dirty="0" smtClean="0"/>
              <a:t>&gt;Tipo </a:t>
            </a:r>
            <a:r>
              <a:rPr lang="pt-BR" dirty="0"/>
              <a:t>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Instruções</a:t>
            </a:r>
            <a:r>
              <a:rPr lang="en-US" dirty="0"/>
              <a:t> do </a:t>
            </a:r>
            <a:r>
              <a:rPr lang="en-US" dirty="0" err="1"/>
              <a:t>tipo</a:t>
            </a:r>
            <a:r>
              <a:rPr lang="en-US" dirty="0"/>
              <a:t> R</a:t>
            </a:r>
            <a:r>
              <a:rPr lang="en-US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Leem dois registradores (</a:t>
            </a:r>
            <a:r>
              <a:rPr lang="pt-BR" dirty="0" err="1"/>
              <a:t>Rs</a:t>
            </a:r>
            <a:r>
              <a:rPr lang="pt-BR" dirty="0"/>
              <a:t>, </a:t>
            </a:r>
            <a:r>
              <a:rPr lang="pt-BR" dirty="0" err="1"/>
              <a:t>Rt</a:t>
            </a:r>
            <a:r>
              <a:rPr lang="pt-BR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Escrevem em um registrador (Rd</a:t>
            </a:r>
            <a:r>
              <a:rPr lang="pt-BR" dirty="0" smtClean="0"/>
              <a:t>)</a:t>
            </a:r>
          </a:p>
          <a:p>
            <a:pPr indent="-285750"/>
            <a:r>
              <a:rPr lang="pt-BR" dirty="0"/>
              <a:t>Ponto de vista do Banco de Registradores</a:t>
            </a:r>
            <a:r>
              <a:rPr lang="pt-BR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Leitura</a:t>
            </a:r>
            <a:r>
              <a:rPr lang="en-US" dirty="0" smtClean="0"/>
              <a:t>: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pt-BR" dirty="0"/>
              <a:t>Números (endereços) dos registradores a serem </a:t>
            </a:r>
            <a:r>
              <a:rPr lang="pt-BR" dirty="0" smtClean="0"/>
              <a:t>lidos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pt-BR" dirty="0"/>
              <a:t>Saída de dados para os conteúdos </a:t>
            </a:r>
            <a:r>
              <a:rPr lang="pt-BR" dirty="0" smtClean="0"/>
              <a:t>lidos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 smtClean="0"/>
              <a:t>Escrita</a:t>
            </a:r>
            <a:endParaRPr lang="en-US" dirty="0" smtClean="0"/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pt-BR" dirty="0"/>
              <a:t>Número (endereço) do registrador a ser </a:t>
            </a:r>
            <a:r>
              <a:rPr lang="pt-BR" dirty="0" smtClean="0"/>
              <a:t>escrito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pt-BR" dirty="0"/>
              <a:t>Entrada de dados a serem escritos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76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ciclo único </a:t>
            </a:r>
            <a:br>
              <a:rPr lang="pt-BR" dirty="0"/>
            </a:br>
            <a:r>
              <a:rPr lang="pt-BR" dirty="0"/>
              <a:t>&gt;Tipo R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520" y="2160588"/>
            <a:ext cx="5900997" cy="3881437"/>
          </a:xfrm>
        </p:spPr>
      </p:pic>
    </p:spTree>
    <p:extLst>
      <p:ext uri="{BB962C8B-B14F-4D97-AF65-F5344CB8AC3E}">
        <p14:creationId xmlns:p14="http://schemas.microsoft.com/office/powerpoint/2010/main" val="3451651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ciclo único </a:t>
            </a:r>
            <a:br>
              <a:rPr lang="pt-BR" dirty="0"/>
            </a:br>
            <a:r>
              <a:rPr lang="pt-BR" dirty="0"/>
              <a:t>&gt;Tipo R</a:t>
            </a:r>
            <a:endParaRPr lang="en-US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392" y="2160588"/>
            <a:ext cx="5889254" cy="3881437"/>
          </a:xfrm>
        </p:spPr>
      </p:pic>
    </p:spTree>
    <p:extLst>
      <p:ext uri="{BB962C8B-B14F-4D97-AF65-F5344CB8AC3E}">
        <p14:creationId xmlns:p14="http://schemas.microsoft.com/office/powerpoint/2010/main" val="2993251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Combinando </a:t>
            </a:r>
            <a:r>
              <a:rPr lang="pt-BR" dirty="0" smtClean="0"/>
              <a:t>instruções</a:t>
            </a:r>
            <a:br>
              <a:rPr lang="pt-BR" dirty="0" smtClean="0"/>
            </a:br>
            <a:r>
              <a:rPr lang="pt-BR" dirty="0"/>
              <a:t>&gt;</a:t>
            </a:r>
            <a:r>
              <a:rPr lang="pt-BR" dirty="0" smtClean="0"/>
              <a:t>Tipo </a:t>
            </a:r>
            <a:r>
              <a:rPr lang="pt-BR" dirty="0"/>
              <a:t>R + </a:t>
            </a:r>
            <a:r>
              <a:rPr lang="pt-BR" dirty="0" err="1"/>
              <a:t>Load</a:t>
            </a:r>
            <a:r>
              <a:rPr lang="pt-BR" dirty="0"/>
              <a:t>/</a:t>
            </a:r>
            <a:r>
              <a:rPr lang="pt-BR" dirty="0" err="1"/>
              <a:t>Store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criar um caminho de dados com hardware compartilhado, deve-se suportar 2 origens para</a:t>
            </a:r>
            <a:r>
              <a:rPr lang="pt-BR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Segunda</a:t>
            </a:r>
            <a:r>
              <a:rPr lang="en-US" dirty="0"/>
              <a:t> entrada da ALU</a:t>
            </a:r>
            <a:r>
              <a:rPr lang="en-US" dirty="0" smtClean="0"/>
              <a:t>: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en-US" dirty="0" err="1"/>
              <a:t>Tipo</a:t>
            </a:r>
            <a:r>
              <a:rPr lang="en-US" dirty="0"/>
              <a:t> R: </a:t>
            </a:r>
            <a:r>
              <a:rPr lang="en-US" dirty="0" err="1" smtClean="0"/>
              <a:t>registrador</a:t>
            </a:r>
            <a:endParaRPr lang="en-US" dirty="0" smtClean="0"/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en-US" dirty="0"/>
              <a:t>Load/Store: campo </a:t>
            </a:r>
            <a:r>
              <a:rPr lang="en-US" dirty="0" smtClean="0"/>
              <a:t>immediate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Dados escritos no banco de registradores</a:t>
            </a:r>
            <a:r>
              <a:rPr lang="pt-BR" dirty="0" smtClean="0"/>
              <a:t>: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pt-BR" dirty="0"/>
              <a:t>Tipo R: saída da </a:t>
            </a:r>
            <a:r>
              <a:rPr lang="pt-BR" dirty="0" smtClean="0"/>
              <a:t>ALU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en-US" dirty="0"/>
              <a:t>Load: </a:t>
            </a:r>
            <a:r>
              <a:rPr lang="en-US" dirty="0" err="1"/>
              <a:t>memória</a:t>
            </a:r>
            <a:r>
              <a:rPr lang="en-US" dirty="0"/>
              <a:t> de </a:t>
            </a:r>
            <a:r>
              <a:rPr lang="en-US" dirty="0" smtClean="0"/>
              <a:t>dados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Registrador a ser escrito no banco</a:t>
            </a:r>
            <a:r>
              <a:rPr lang="pt-BR" dirty="0" smtClean="0"/>
              <a:t>: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en-US" dirty="0" err="1"/>
              <a:t>Tipo</a:t>
            </a:r>
            <a:r>
              <a:rPr lang="en-US" dirty="0"/>
              <a:t> R: </a:t>
            </a:r>
            <a:r>
              <a:rPr lang="en-US" dirty="0" smtClean="0"/>
              <a:t>Rd</a:t>
            </a:r>
          </a:p>
          <a:p>
            <a:pPr marL="1200150" lvl="2" indent="-342900">
              <a:buFont typeface="Courier New" panose="02070309020205020404" pitchFamily="49" charset="0"/>
              <a:buChar char="o"/>
            </a:pPr>
            <a:r>
              <a:rPr lang="en-US" dirty="0"/>
              <a:t>Load: </a:t>
            </a:r>
            <a:r>
              <a:rPr lang="en-US" dirty="0" err="1"/>
              <a:t>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97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Combinando </a:t>
            </a:r>
            <a:r>
              <a:rPr lang="pt-BR" dirty="0" smtClean="0"/>
              <a:t>instruções</a:t>
            </a:r>
            <a:br>
              <a:rPr lang="pt-BR" dirty="0" smtClean="0"/>
            </a:br>
            <a:r>
              <a:rPr lang="pt-BR" dirty="0"/>
              <a:t>&gt;</a:t>
            </a:r>
            <a:r>
              <a:rPr lang="pt-BR" dirty="0" smtClean="0"/>
              <a:t>Tipo </a:t>
            </a:r>
            <a:r>
              <a:rPr lang="pt-BR" dirty="0"/>
              <a:t>R + </a:t>
            </a:r>
            <a:r>
              <a:rPr lang="pt-BR" dirty="0" err="1" smtClean="0"/>
              <a:t>Load</a:t>
            </a:r>
            <a:r>
              <a:rPr lang="pt-BR" dirty="0" smtClean="0"/>
              <a:t>/</a:t>
            </a:r>
            <a:r>
              <a:rPr lang="pt-BR" dirty="0" err="1" smtClean="0"/>
              <a:t>Store</a:t>
            </a:r>
            <a:r>
              <a:rPr lang="pt-BR" dirty="0" smtClean="0"/>
              <a:t>(</a:t>
            </a:r>
            <a:r>
              <a:rPr lang="en-US" sz="2200" dirty="0" err="1" smtClean="0"/>
              <a:t>Inclusão</a:t>
            </a:r>
            <a:r>
              <a:rPr lang="en-US" sz="2200" dirty="0" smtClean="0"/>
              <a:t> </a:t>
            </a:r>
            <a:r>
              <a:rPr lang="en-US" sz="2200" dirty="0"/>
              <a:t>de </a:t>
            </a:r>
            <a:r>
              <a:rPr lang="en-US" sz="2200" dirty="0" err="1"/>
              <a:t>multiplexadores</a:t>
            </a:r>
            <a:r>
              <a:rPr lang="en-US" sz="2200" dirty="0"/>
              <a:t> (</a:t>
            </a:r>
            <a:r>
              <a:rPr lang="en-US" sz="2200" dirty="0" smtClean="0"/>
              <a:t>MUX)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06" y="1829686"/>
            <a:ext cx="9016534" cy="3961513"/>
          </a:xfrm>
        </p:spPr>
      </p:pic>
    </p:spTree>
    <p:extLst>
      <p:ext uri="{BB962C8B-B14F-4D97-AF65-F5344CB8AC3E}">
        <p14:creationId xmlns:p14="http://schemas.microsoft.com/office/powerpoint/2010/main" val="1464455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Implementando</a:t>
            </a:r>
            <a:r>
              <a:rPr lang="en-US" dirty="0"/>
              <a:t> o </a:t>
            </a:r>
            <a:r>
              <a:rPr lang="en-US" dirty="0" err="1" smtClean="0"/>
              <a:t>Controle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&gt;</a:t>
            </a:r>
            <a:r>
              <a:rPr lang="en-US" dirty="0" err="1" smtClean="0"/>
              <a:t>Controle</a:t>
            </a:r>
            <a:r>
              <a:rPr lang="en-US" dirty="0" smtClean="0"/>
              <a:t> </a:t>
            </a:r>
            <a:r>
              <a:rPr lang="en-US" dirty="0"/>
              <a:t>da ALU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Instruções</a:t>
            </a:r>
            <a:r>
              <a:rPr lang="en-US" dirty="0"/>
              <a:t> do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smtClean="0"/>
              <a:t>R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ALU realiza ação determinada pelo campo </a:t>
            </a:r>
            <a:r>
              <a:rPr lang="pt-BR" dirty="0" err="1"/>
              <a:t>funct</a:t>
            </a:r>
            <a:endParaRPr lang="en-US" dirty="0" smtClean="0"/>
          </a:p>
          <a:p>
            <a:r>
              <a:rPr lang="en-US" dirty="0"/>
              <a:t>Load / </a:t>
            </a:r>
            <a:r>
              <a:rPr lang="en-US" dirty="0" smtClean="0"/>
              <a:t>Store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ALU soma conteúdo do registrador base com offset para obter o endereço de memória</a:t>
            </a:r>
            <a:endParaRPr lang="en-US" dirty="0" smtClean="0"/>
          </a:p>
          <a:p>
            <a:r>
              <a:rPr lang="en-US" dirty="0" err="1" smtClean="0"/>
              <a:t>Desvios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ALU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subtração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358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Implementando</a:t>
            </a:r>
            <a:r>
              <a:rPr lang="en-US" dirty="0"/>
              <a:t> o </a:t>
            </a:r>
            <a:r>
              <a:rPr lang="en-US" dirty="0" err="1" smtClean="0"/>
              <a:t>Controle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&gt;</a:t>
            </a:r>
            <a:r>
              <a:rPr lang="en-US" dirty="0" err="1" smtClean="0"/>
              <a:t>Controle</a:t>
            </a:r>
            <a:r>
              <a:rPr lang="en-US" dirty="0" smtClean="0"/>
              <a:t> </a:t>
            </a:r>
            <a:r>
              <a:rPr lang="en-US" dirty="0"/>
              <a:t>da ALU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930400"/>
            <a:ext cx="7500495" cy="4243626"/>
          </a:xfrm>
        </p:spPr>
      </p:pic>
    </p:spTree>
    <p:extLst>
      <p:ext uri="{BB962C8B-B14F-4D97-AF65-F5344CB8AC3E}">
        <p14:creationId xmlns:p14="http://schemas.microsoft.com/office/powerpoint/2010/main" val="1666733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Implementando</a:t>
            </a:r>
            <a:r>
              <a:rPr lang="en-US" dirty="0"/>
              <a:t> o </a:t>
            </a:r>
            <a:r>
              <a:rPr lang="en-US" dirty="0" err="1" smtClean="0"/>
              <a:t>Controle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&gt;</a:t>
            </a:r>
            <a:r>
              <a:rPr lang="en-US" dirty="0" err="1" smtClean="0"/>
              <a:t>Controle</a:t>
            </a:r>
            <a:r>
              <a:rPr lang="en-US" dirty="0" smtClean="0"/>
              <a:t> </a:t>
            </a:r>
            <a:r>
              <a:rPr lang="en-US" dirty="0"/>
              <a:t>da ALU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circuito lógico da unidade de controle da ALU é obtido a partir da tabela verdade construída para as combinações desejadas do campo </a:t>
            </a:r>
            <a:r>
              <a:rPr lang="pt-BR" dirty="0" err="1"/>
              <a:t>funct</a:t>
            </a:r>
            <a:r>
              <a:rPr lang="pt-BR" dirty="0"/>
              <a:t> com os bits de </a:t>
            </a:r>
            <a:r>
              <a:rPr lang="pt-BR" dirty="0" err="1" smtClean="0"/>
              <a:t>opALU</a:t>
            </a:r>
            <a:endParaRPr lang="pt-BR" dirty="0" smtClean="0"/>
          </a:p>
          <a:p>
            <a:r>
              <a:rPr lang="pt-BR" dirty="0"/>
              <a:t>A saída da tabela verdade (e do circuito lógico sintetizado a partir dela) será os bits de entrada do controle da ALU, os quais determinarão que operação será realizada (soma, </a:t>
            </a:r>
            <a:r>
              <a:rPr lang="pt-BR" dirty="0" err="1"/>
              <a:t>and</a:t>
            </a:r>
            <a:r>
              <a:rPr lang="pt-BR" dirty="0"/>
              <a:t>, shift, etc</a:t>
            </a:r>
            <a:r>
              <a:rPr lang="pt-BR" dirty="0" smtClean="0"/>
              <a:t>.)</a:t>
            </a:r>
          </a:p>
          <a:p>
            <a:r>
              <a:rPr lang="pt-BR" dirty="0"/>
              <a:t>Deve-se criar uma tabela verdade para as combinações desejadas do campo </a:t>
            </a:r>
            <a:r>
              <a:rPr lang="pt-BR" dirty="0" err="1"/>
              <a:t>op</a:t>
            </a:r>
            <a:r>
              <a:rPr lang="pt-BR" dirty="0"/>
              <a:t> da instrução gravada em IR, a fim de produzir os correspondente sinais de </a:t>
            </a:r>
            <a:r>
              <a:rPr lang="pt-BR" dirty="0" smtClean="0"/>
              <a:t>controle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7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OVERFLOW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270000"/>
            <a:ext cx="4781550" cy="2409825"/>
          </a:xfrm>
        </p:spPr>
      </p:pic>
      <p:sp>
        <p:nvSpPr>
          <p:cNvPr id="5" name="CaixaDeTexto 4"/>
          <p:cNvSpPr txBox="1"/>
          <p:nvPr/>
        </p:nvSpPr>
        <p:spPr>
          <a:xfrm>
            <a:off x="992777" y="4145280"/>
            <a:ext cx="76112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Um </a:t>
            </a:r>
            <a:r>
              <a:rPr lang="pt-BR" i="1" dirty="0"/>
              <a:t>buffer </a:t>
            </a:r>
            <a:r>
              <a:rPr lang="pt-BR" i="1" dirty="0" smtClean="0"/>
              <a:t>overflow</a:t>
            </a:r>
            <a:r>
              <a:rPr lang="pt-BR" dirty="0"/>
              <a:t> (ou transbordamento de dados) acontece quando um programa </a:t>
            </a:r>
            <a:r>
              <a:rPr lang="pt-BR" dirty="0" err="1"/>
              <a:t>informático</a:t>
            </a:r>
            <a:r>
              <a:rPr lang="pt-BR" b="1" dirty="0" err="1"/>
              <a:t>excede</a:t>
            </a:r>
            <a:r>
              <a:rPr lang="pt-BR" b="1" dirty="0"/>
              <a:t> o uso de memória assignado</a:t>
            </a:r>
            <a:r>
              <a:rPr lang="pt-BR" dirty="0"/>
              <a:t> a ele pelo sistema operacional, passando então a escrever no setor de memória contíguo.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112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Implementando</a:t>
            </a:r>
            <a:r>
              <a:rPr lang="en-US" dirty="0"/>
              <a:t> o </a:t>
            </a:r>
            <a:r>
              <a:rPr lang="en-US" dirty="0" err="1" smtClean="0"/>
              <a:t>Controle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&gt;</a:t>
            </a:r>
            <a:r>
              <a:rPr lang="en-US" dirty="0" err="1"/>
              <a:t>Unidade</a:t>
            </a:r>
            <a:r>
              <a:rPr lang="en-US" dirty="0"/>
              <a:t> de </a:t>
            </a:r>
            <a:r>
              <a:rPr lang="en-US" dirty="0" err="1"/>
              <a:t>controle</a:t>
            </a:r>
            <a:r>
              <a:rPr lang="en-US" dirty="0"/>
              <a:t> principal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Todos os elementos de estado (registradores, memória) têm o </a:t>
            </a:r>
            <a:r>
              <a:rPr lang="pt-BR" dirty="0" err="1"/>
              <a:t>clock</a:t>
            </a:r>
            <a:r>
              <a:rPr lang="pt-BR" dirty="0"/>
              <a:t> como uma entrada </a:t>
            </a:r>
            <a:r>
              <a:rPr lang="pt-BR" dirty="0" smtClean="0"/>
              <a:t>implícita</a:t>
            </a:r>
          </a:p>
          <a:p>
            <a:r>
              <a:rPr lang="pt-BR" dirty="0"/>
              <a:t>Unidade de controle pode definir todos os sinais de controle baseada no campo </a:t>
            </a:r>
            <a:r>
              <a:rPr lang="pt-BR" dirty="0" err="1"/>
              <a:t>opcode</a:t>
            </a:r>
            <a:r>
              <a:rPr lang="pt-BR" dirty="0"/>
              <a:t> da instrução, exceto </a:t>
            </a:r>
            <a:r>
              <a:rPr lang="pt-BR" dirty="0" err="1"/>
              <a:t>Branch</a:t>
            </a:r>
            <a:r>
              <a:rPr lang="pt-BR" dirty="0"/>
              <a:t>, que depende da saída zero da ALU no caso de instruções de desvio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023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Desempenho</a:t>
            </a:r>
            <a:r>
              <a:rPr lang="en-US" dirty="0"/>
              <a:t> </a:t>
            </a:r>
            <a:r>
              <a:rPr lang="en-US" dirty="0" err="1"/>
              <a:t>Ciclo</a:t>
            </a:r>
            <a:r>
              <a:rPr lang="en-US" dirty="0"/>
              <a:t> </a:t>
            </a:r>
            <a:r>
              <a:rPr lang="en-US" dirty="0" err="1"/>
              <a:t>Único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Ciclo de </a:t>
            </a:r>
            <a:r>
              <a:rPr lang="pt-BR" dirty="0" err="1"/>
              <a:t>clock</a:t>
            </a:r>
            <a:r>
              <a:rPr lang="pt-BR" dirty="0"/>
              <a:t> tem mesma duração para todas instruções: ciclos de </a:t>
            </a:r>
            <a:r>
              <a:rPr lang="pt-BR" dirty="0" err="1"/>
              <a:t>clocks</a:t>
            </a:r>
            <a:r>
              <a:rPr lang="pt-BR" dirty="0"/>
              <a:t> por instrução (CPI) = </a:t>
            </a:r>
            <a:r>
              <a:rPr lang="pt-BR" dirty="0" smtClean="0"/>
              <a:t>1</a:t>
            </a:r>
          </a:p>
          <a:p>
            <a:r>
              <a:rPr lang="pt-BR" dirty="0"/>
              <a:t>Ciclo de </a:t>
            </a:r>
            <a:r>
              <a:rPr lang="pt-BR" dirty="0" err="1"/>
              <a:t>clock</a:t>
            </a:r>
            <a:r>
              <a:rPr lang="pt-BR" dirty="0"/>
              <a:t> é longo suficiente para executar a instrução mais demorada, que neste caso é </a:t>
            </a:r>
            <a:r>
              <a:rPr lang="pt-BR" dirty="0" err="1" smtClean="0"/>
              <a:t>lw</a:t>
            </a:r>
            <a:endParaRPr lang="pt-BR" dirty="0" smtClean="0"/>
          </a:p>
          <a:p>
            <a:r>
              <a:rPr lang="pt-BR" dirty="0"/>
              <a:t>Apesar do CPI ser 1, o período de </a:t>
            </a:r>
            <a:r>
              <a:rPr lang="pt-BR" dirty="0" err="1"/>
              <a:t>clock</a:t>
            </a:r>
            <a:r>
              <a:rPr lang="pt-BR" dirty="0"/>
              <a:t> ( </a:t>
            </a:r>
            <a:r>
              <a:rPr lang="pt-BR" dirty="0" err="1"/>
              <a:t>Tclock</a:t>
            </a:r>
            <a:r>
              <a:rPr lang="pt-BR" dirty="0"/>
              <a:t>) é elevado o que prejudica o desempenho do </a:t>
            </a:r>
            <a:r>
              <a:rPr lang="pt-BR" dirty="0" smtClean="0"/>
              <a:t>CPU</a:t>
            </a:r>
          </a:p>
          <a:p>
            <a:pPr marL="0" indent="0">
              <a:buNone/>
            </a:pPr>
            <a:r>
              <a:rPr lang="pt-BR" dirty="0"/>
              <a:t>	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001" y="4704219"/>
            <a:ext cx="5479255" cy="96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199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Instruções no Processador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Arquitetura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smtClean="0"/>
              <a:t>Multi-</a:t>
            </a:r>
            <a:r>
              <a:rPr lang="en-US" dirty="0" err="1" smtClean="0"/>
              <a:t>ciclo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Quebra o ciclo de execução em vários passos </a:t>
            </a:r>
            <a:endParaRPr lang="pt-BR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Executa cada passo em um ciclo de </a:t>
            </a:r>
            <a:r>
              <a:rPr lang="pt-BR" dirty="0" err="1" smtClean="0"/>
              <a:t>clock</a:t>
            </a:r>
            <a:endParaRPr lang="pt-BR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Vantagem: cada instrução usa apenas o número de ciclos que ela necessita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70" y="3716792"/>
            <a:ext cx="6543497" cy="283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64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Dividindo</a:t>
            </a:r>
            <a:r>
              <a:rPr lang="en-US" dirty="0"/>
              <a:t> </a:t>
            </a:r>
            <a:r>
              <a:rPr lang="en-US" dirty="0" err="1"/>
              <a:t>Instruções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Estágios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Possíveis</a:t>
            </a:r>
            <a:r>
              <a:rPr lang="en-US" dirty="0"/>
              <a:t> </a:t>
            </a:r>
            <a:r>
              <a:rPr lang="en-US" dirty="0" err="1"/>
              <a:t>estágios</a:t>
            </a:r>
            <a:r>
              <a:rPr lang="en-US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 err="1"/>
              <a:t>Instruction</a:t>
            </a:r>
            <a:r>
              <a:rPr lang="pt-BR" dirty="0"/>
              <a:t> </a:t>
            </a:r>
            <a:r>
              <a:rPr lang="pt-BR" dirty="0" err="1"/>
              <a:t>Fetch</a:t>
            </a:r>
            <a:r>
              <a:rPr lang="pt-BR" dirty="0"/>
              <a:t> (IF) – Carga de instrução e incremento do registrador </a:t>
            </a:r>
            <a:r>
              <a:rPr lang="pt-BR" dirty="0" smtClean="0"/>
              <a:t>PC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 err="1"/>
              <a:t>Instruction</a:t>
            </a:r>
            <a:r>
              <a:rPr lang="pt-BR" dirty="0"/>
              <a:t> </a:t>
            </a:r>
            <a:r>
              <a:rPr lang="pt-BR" dirty="0" err="1"/>
              <a:t>Decode</a:t>
            </a:r>
            <a:r>
              <a:rPr lang="pt-BR" dirty="0"/>
              <a:t> (ID) – Decodificação e carga de registrador(es) do </a:t>
            </a:r>
            <a:r>
              <a:rPr lang="pt-BR" dirty="0" smtClean="0"/>
              <a:t>banco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Execução (EX) – operação da ALU, cômputo de endereço de memória ou finalização de </a:t>
            </a:r>
            <a:r>
              <a:rPr lang="pt-BR" dirty="0" smtClean="0"/>
              <a:t>desvios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MEM – Acesso à memória ou finalização de instrução </a:t>
            </a:r>
            <a:r>
              <a:rPr lang="pt-BR" dirty="0" smtClean="0"/>
              <a:t>R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Write Back (WB) – Finalização de leitura de memória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683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Instruções no Processador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Arquitetura tipo </a:t>
            </a:r>
            <a:r>
              <a:rPr lang="pt-BR" dirty="0" err="1"/>
              <a:t>Pipelined</a:t>
            </a:r>
            <a:r>
              <a:rPr lang="pt-BR" dirty="0"/>
              <a:t> (linha de montagem</a:t>
            </a:r>
            <a:r>
              <a:rPr lang="pt-BR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Cada instrução é executada em múltiplos </a:t>
            </a:r>
            <a:r>
              <a:rPr lang="pt-BR" dirty="0" smtClean="0"/>
              <a:t>ciclos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Executa uma etapa de cada instrução em cada </a:t>
            </a:r>
            <a:r>
              <a:rPr lang="pt-BR" dirty="0" smtClean="0"/>
              <a:t>ciclo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Processa múltiplas instruções em paralelo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805" y="3682954"/>
            <a:ext cx="4825396" cy="258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211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59401"/>
            <a:ext cx="8596668" cy="388077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pt-BR" dirty="0"/>
              <a:t>Defina os estados dos sinais de controle para a arquitetura ciclo único para a instrução </a:t>
            </a:r>
            <a:r>
              <a:rPr lang="pt-BR" dirty="0" err="1"/>
              <a:t>add</a:t>
            </a:r>
            <a:r>
              <a:rPr lang="pt-BR" dirty="0"/>
              <a:t> $s1, $s2, $</a:t>
            </a:r>
            <a:r>
              <a:rPr lang="pt-BR" dirty="0" smtClean="0"/>
              <a:t>s3</a:t>
            </a:r>
          </a:p>
          <a:p>
            <a:pPr marL="0" indent="0">
              <a:buNone/>
            </a:pPr>
            <a:r>
              <a:rPr lang="pt-BR" dirty="0" smtClean="0"/>
              <a:t>Resposta: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91" y="2342420"/>
            <a:ext cx="6454699" cy="429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33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6251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pt-BR" sz="1600" dirty="0" smtClean="0">
                <a:solidFill>
                  <a:schemeClr val="accent1"/>
                </a:solidFill>
              </a:rPr>
              <a:t>2. </a:t>
            </a:r>
            <a:r>
              <a:rPr lang="pt-BR" dirty="0" smtClean="0"/>
              <a:t>Converta </a:t>
            </a:r>
            <a:r>
              <a:rPr lang="pt-BR" dirty="0"/>
              <a:t>o seguinte número decimal para o número binário em ponto flutuante (formato IEEE 754, precisão simples): ‐</a:t>
            </a:r>
            <a:r>
              <a:rPr lang="pt-BR" dirty="0" smtClean="0"/>
              <a:t>2,5*2</a:t>
            </a:r>
            <a:r>
              <a:rPr lang="pt-BR" sz="1200" dirty="0" smtClean="0"/>
              <a:t>12</a:t>
            </a:r>
            <a:r>
              <a:rPr lang="pt-BR" dirty="0" smtClean="0"/>
              <a:t>dec</a:t>
            </a:r>
          </a:p>
          <a:p>
            <a:pPr marL="0" indent="0">
              <a:buNone/>
            </a:pPr>
            <a:r>
              <a:rPr lang="pt-BR" dirty="0" smtClean="0"/>
              <a:t>Resposta: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Sinal</a:t>
            </a:r>
            <a:r>
              <a:rPr lang="en-US" dirty="0"/>
              <a:t>: ‘1</a:t>
            </a:r>
            <a:r>
              <a:rPr lang="en-US" dirty="0" smtClean="0"/>
              <a:t>’</a:t>
            </a:r>
          </a:p>
          <a:p>
            <a:pPr marL="0" indent="0">
              <a:buNone/>
            </a:pPr>
            <a:r>
              <a:rPr lang="fr-FR" dirty="0"/>
              <a:t>2,5 * 2</a:t>
            </a:r>
            <a:r>
              <a:rPr lang="fr-FR" sz="1200" dirty="0"/>
              <a:t>12</a:t>
            </a:r>
            <a:r>
              <a:rPr lang="fr-FR" dirty="0"/>
              <a:t> dec= 1,25 * 2</a:t>
            </a:r>
            <a:r>
              <a:rPr lang="fr-FR" sz="1200" dirty="0"/>
              <a:t>13</a:t>
            </a:r>
            <a:r>
              <a:rPr lang="fr-FR" dirty="0"/>
              <a:t> </a:t>
            </a:r>
            <a:r>
              <a:rPr lang="fr-FR" dirty="0" smtClean="0"/>
              <a:t>dec</a:t>
            </a:r>
          </a:p>
          <a:p>
            <a:pPr marL="0" indent="0">
              <a:buNone/>
            </a:pPr>
            <a:r>
              <a:rPr lang="de-DE" dirty="0"/>
              <a:t>Exponente: 0111 1111bin + 13dec= 1000 0000bin + </a:t>
            </a:r>
            <a:r>
              <a:rPr lang="de-DE" dirty="0" smtClean="0"/>
              <a:t>12dec </a:t>
            </a:r>
            <a:r>
              <a:rPr lang="en-US" dirty="0"/>
              <a:t>= 1000 1100 </a:t>
            </a:r>
            <a:r>
              <a:rPr lang="en-US" dirty="0" smtClean="0"/>
              <a:t>bin</a:t>
            </a:r>
          </a:p>
          <a:p>
            <a:pPr marL="0" indent="0">
              <a:buNone/>
            </a:pPr>
            <a:r>
              <a:rPr lang="en-US" dirty="0" err="1"/>
              <a:t>Fração</a:t>
            </a:r>
            <a:r>
              <a:rPr lang="en-US" dirty="0"/>
              <a:t>: 0,25dec = 2</a:t>
            </a:r>
            <a:r>
              <a:rPr lang="en-US" sz="1200" dirty="0"/>
              <a:t>‐2</a:t>
            </a:r>
            <a:r>
              <a:rPr lang="en-US" dirty="0"/>
              <a:t>dec = ,01bin</a:t>
            </a: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335470"/>
            <a:ext cx="7186283" cy="116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7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SOLUÇÃO MIPS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ATUA NO MERCADO DE SEMICONDUTORES POR MAIS DE DUAS DÉCADAS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SOLUÇÕES PARA APLICAÇÕES GRÁFICAS, VÍDEO, ENTRETERIMENTO, COMUNICAÇÕES, (VoIP) E REDES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ESTÃO ENTRANDO NO MERCADO DE CONSUMO DIGITAL E MOBILE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03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SOLUÇÃO MIPS	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Causam</a:t>
            </a:r>
            <a:r>
              <a:rPr lang="en-US" dirty="0" smtClean="0"/>
              <a:t> </a:t>
            </a:r>
            <a:r>
              <a:rPr lang="en-US" dirty="0" err="1"/>
              <a:t>exceções</a:t>
            </a:r>
            <a:r>
              <a:rPr lang="en-US" dirty="0"/>
              <a:t> no overflow</a:t>
            </a:r>
            <a:r>
              <a:rPr lang="en-US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Adição</a:t>
            </a:r>
            <a:r>
              <a:rPr lang="en-US" dirty="0"/>
              <a:t> (add </a:t>
            </a:r>
            <a:r>
              <a:rPr lang="en-US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Adição</a:t>
            </a:r>
            <a:r>
              <a:rPr lang="en-US" dirty="0"/>
              <a:t> </a:t>
            </a:r>
            <a:r>
              <a:rPr lang="en-US" dirty="0" err="1"/>
              <a:t>imediata</a:t>
            </a:r>
            <a:r>
              <a:rPr lang="en-US" dirty="0"/>
              <a:t> (</a:t>
            </a:r>
            <a:r>
              <a:rPr lang="en-US" dirty="0" err="1"/>
              <a:t>addi</a:t>
            </a:r>
            <a:r>
              <a:rPr lang="en-US" dirty="0"/>
              <a:t> </a:t>
            </a:r>
            <a:r>
              <a:rPr lang="en-US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Subtração</a:t>
            </a:r>
            <a:r>
              <a:rPr lang="en-US" dirty="0"/>
              <a:t> (sub 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pt-BR" dirty="0"/>
              <a:t>Não causam exceções no overflow</a:t>
            </a:r>
            <a:r>
              <a:rPr lang="pt-BR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Adição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sinal</a:t>
            </a:r>
            <a:r>
              <a:rPr lang="en-US" dirty="0"/>
              <a:t> (</a:t>
            </a:r>
            <a:r>
              <a:rPr lang="en-US" dirty="0" err="1"/>
              <a:t>addu</a:t>
            </a:r>
            <a:r>
              <a:rPr lang="en-US" dirty="0"/>
              <a:t> </a:t>
            </a:r>
            <a:r>
              <a:rPr lang="en-US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Adição imediata sem sinal (</a:t>
            </a:r>
            <a:r>
              <a:rPr lang="pt-BR" dirty="0" err="1"/>
              <a:t>addiu</a:t>
            </a:r>
            <a:r>
              <a:rPr lang="pt-BR" dirty="0"/>
              <a:t> </a:t>
            </a:r>
            <a:r>
              <a:rPr lang="pt-BR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/>
              <a:t>Subtração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sinal</a:t>
            </a:r>
            <a:r>
              <a:rPr lang="en-US" dirty="0"/>
              <a:t> (</a:t>
            </a:r>
            <a:r>
              <a:rPr lang="en-US" dirty="0" err="1"/>
              <a:t>subu</a:t>
            </a:r>
            <a:r>
              <a:rPr lang="en-US" dirty="0"/>
              <a:t> 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63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Operações</a:t>
            </a:r>
            <a:r>
              <a:rPr lang="en-US" dirty="0"/>
              <a:t> com </a:t>
            </a:r>
            <a:r>
              <a:rPr lang="en-US" dirty="0" err="1"/>
              <a:t>ponto</a:t>
            </a:r>
            <a:r>
              <a:rPr lang="en-US" dirty="0"/>
              <a:t> </a:t>
            </a:r>
            <a:r>
              <a:rPr lang="en-US" dirty="0" err="1"/>
              <a:t>fixo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Adição</a:t>
            </a:r>
            <a:r>
              <a:rPr lang="en-US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Dígitos são somados bit a bit, da direita para a </a:t>
            </a:r>
            <a:r>
              <a:rPr lang="pt-BR" dirty="0" smtClean="0"/>
              <a:t>esquerda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 err="1"/>
              <a:t>Carries</a:t>
            </a:r>
            <a:r>
              <a:rPr lang="pt-BR" dirty="0"/>
              <a:t> (vai-um) são passados para o próximo dígito à </a:t>
            </a:r>
            <a:r>
              <a:rPr lang="pt-BR" dirty="0" smtClean="0"/>
              <a:t>esquerda</a:t>
            </a:r>
          </a:p>
          <a:p>
            <a:pPr marL="457200" lvl="1" indent="0">
              <a:buNone/>
            </a:pPr>
            <a:endParaRPr lang="pt-BR" dirty="0"/>
          </a:p>
          <a:p>
            <a:pPr indent="-285750"/>
            <a:r>
              <a:rPr lang="en-US" dirty="0" err="1"/>
              <a:t>Subtração</a:t>
            </a:r>
            <a:r>
              <a:rPr lang="en-US" dirty="0" smtClean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Nega-se o subtraendo e soma-se um (complemento de 2</a:t>
            </a:r>
            <a:r>
              <a:rPr lang="pt-BR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Soma-se o resultado anterior com o diminuendo</a:t>
            </a:r>
            <a:endParaRPr lang="pt-BR" dirty="0" smtClean="0"/>
          </a:p>
          <a:p>
            <a:pPr marL="5715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342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Ponto </a:t>
            </a:r>
            <a:r>
              <a:rPr lang="en-US" dirty="0" err="1"/>
              <a:t>flutuante</a:t>
            </a:r>
            <a:r>
              <a:rPr lang="en-US" dirty="0"/>
              <a:t> × Ponto </a:t>
            </a:r>
            <a:r>
              <a:rPr lang="en-US" dirty="0" err="1"/>
              <a:t>fixo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63" y="1444173"/>
            <a:ext cx="9145610" cy="4553649"/>
          </a:xfrm>
        </p:spPr>
      </p:pic>
    </p:spTree>
    <p:extLst>
      <p:ext uri="{BB962C8B-B14F-4D97-AF65-F5344CB8AC3E}">
        <p14:creationId xmlns:p14="http://schemas.microsoft.com/office/powerpoint/2010/main" val="209736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Cinco </a:t>
            </a:r>
            <a:r>
              <a:rPr lang="en-US" dirty="0" err="1"/>
              <a:t>Componentes</a:t>
            </a:r>
            <a:r>
              <a:rPr lang="en-US" dirty="0"/>
              <a:t> </a:t>
            </a:r>
            <a:r>
              <a:rPr lang="en-US" dirty="0" err="1"/>
              <a:t>Clássicos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45" y="1635760"/>
            <a:ext cx="8908846" cy="4528723"/>
          </a:xfrm>
        </p:spPr>
      </p:pic>
    </p:spTree>
    <p:extLst>
      <p:ext uri="{BB962C8B-B14F-4D97-AF65-F5344CB8AC3E}">
        <p14:creationId xmlns:p14="http://schemas.microsoft.com/office/powerpoint/2010/main" val="385377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Componentes</a:t>
            </a:r>
            <a:r>
              <a:rPr lang="en-US" dirty="0"/>
              <a:t> do </a:t>
            </a:r>
            <a:r>
              <a:rPr lang="en-US" dirty="0" err="1"/>
              <a:t>Processador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Via de Dados (</a:t>
            </a:r>
            <a:r>
              <a:rPr lang="en-US" dirty="0" err="1"/>
              <a:t>datapath</a:t>
            </a:r>
            <a:r>
              <a:rPr lang="en-US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Parte do processador que contem o hardware necessário para execução de todos as operações requeridas pelo </a:t>
            </a:r>
            <a:r>
              <a:rPr lang="pt-BR" dirty="0" smtClean="0"/>
              <a:t>computador</a:t>
            </a:r>
          </a:p>
          <a:p>
            <a:pPr marL="457200" lvl="1" indent="0">
              <a:buNone/>
            </a:pPr>
            <a:endParaRPr lang="pt-BR" dirty="0"/>
          </a:p>
          <a:p>
            <a:pPr indent="-285750"/>
            <a:r>
              <a:rPr lang="en-US" dirty="0" err="1" smtClean="0"/>
              <a:t>Controle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Parte do processador que comanda as ações da via de dados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01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Implementação de Instruções no Processador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Arquitetura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err="1"/>
              <a:t>Ciclo</a:t>
            </a:r>
            <a:r>
              <a:rPr lang="en-US" dirty="0"/>
              <a:t> </a:t>
            </a:r>
            <a:r>
              <a:rPr lang="en-US" dirty="0" err="1" smtClean="0"/>
              <a:t>Único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Cada instrução é executada em um 1 ciclo de </a:t>
            </a:r>
            <a:r>
              <a:rPr lang="pt-BR" dirty="0" err="1" smtClean="0"/>
              <a:t>clock</a:t>
            </a:r>
            <a:endParaRPr lang="pt-BR" dirty="0" smtClean="0"/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Ciclo de </a:t>
            </a:r>
            <a:r>
              <a:rPr lang="pt-BR" dirty="0" err="1"/>
              <a:t>clock</a:t>
            </a:r>
            <a:r>
              <a:rPr lang="pt-BR" dirty="0"/>
              <a:t> deve ser longo o suficiente para executar a instrução mais </a:t>
            </a:r>
            <a:r>
              <a:rPr lang="pt-BR" dirty="0" smtClean="0"/>
              <a:t>longa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dirty="0"/>
              <a:t>Desvantagem: velocidade global limitada à velocidade da instrução mais lenta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758165"/>
            <a:ext cx="7755901" cy="265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9421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</TotalTime>
  <Words>926</Words>
  <Application>Microsoft Office PowerPoint</Application>
  <PresentationFormat>Widescreen</PresentationFormat>
  <Paragraphs>119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Trebuchet MS</vt:lpstr>
      <vt:lpstr>Wingdings 3</vt:lpstr>
      <vt:lpstr>Facetado</vt:lpstr>
      <vt:lpstr>TRABALHO AVALIATIVO</vt:lpstr>
      <vt:lpstr>OVERFLOW</vt:lpstr>
      <vt:lpstr>SOLUÇÃO MIPS</vt:lpstr>
      <vt:lpstr>SOLUÇÃO MIPS </vt:lpstr>
      <vt:lpstr>Operações com ponto fixo</vt:lpstr>
      <vt:lpstr>Ponto flutuante × Ponto fixo</vt:lpstr>
      <vt:lpstr>Cinco Componentes Clássicos</vt:lpstr>
      <vt:lpstr>Componentes do Processador</vt:lpstr>
      <vt:lpstr>Implementação de Instruções no Processador</vt:lpstr>
      <vt:lpstr>Implementação de ciclo único</vt:lpstr>
      <vt:lpstr>Implementação de ciclo único</vt:lpstr>
      <vt:lpstr>Implementação de ciclo único  &gt;Tipo R</vt:lpstr>
      <vt:lpstr>Implementação de ciclo único  &gt;Tipo R</vt:lpstr>
      <vt:lpstr>Implementação de ciclo único  &gt;Tipo R</vt:lpstr>
      <vt:lpstr>Combinando instruções &gt;Tipo R + Load/Store</vt:lpstr>
      <vt:lpstr>Combinando instruções &gt;Tipo R + Load/Store(Inclusão de multiplexadores (MUX))</vt:lpstr>
      <vt:lpstr>Implementando o Controle &gt;Controle da ALU</vt:lpstr>
      <vt:lpstr>Implementando o Controle &gt;Controle da ALU</vt:lpstr>
      <vt:lpstr>Implementando o Controle &gt;Controle da ALU</vt:lpstr>
      <vt:lpstr>Implementando o Controle &gt;Unidade de controle principal</vt:lpstr>
      <vt:lpstr>Desempenho Ciclo Único</vt:lpstr>
      <vt:lpstr>Implementação de Instruções no Processador</vt:lpstr>
      <vt:lpstr>Dividindo Instruções em Estágios</vt:lpstr>
      <vt:lpstr>Implementação de Instruções no Processador</vt:lpstr>
      <vt:lpstr>Questões</vt:lpstr>
      <vt:lpstr>Questões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AVALIATIVO</dc:title>
  <dc:creator>Francisco Heliésus Medeiros</dc:creator>
  <cp:lastModifiedBy>Jean Galdino</cp:lastModifiedBy>
  <cp:revision>16</cp:revision>
  <dcterms:created xsi:type="dcterms:W3CDTF">2015-12-12T00:49:27Z</dcterms:created>
  <dcterms:modified xsi:type="dcterms:W3CDTF">2016-02-15T13:11:56Z</dcterms:modified>
</cp:coreProperties>
</file>