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65" r:id="rId23"/>
    <p:sldId id="279" r:id="rId24"/>
    <p:sldId id="266" r:id="rId25"/>
    <p:sldId id="280" r:id="rId26"/>
    <p:sldId id="281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A5E4-2443-4CFB-95C3-309CF09BDF98}" type="datetimeFigureOut">
              <a:rPr lang="en-US" smtClean="0"/>
              <a:t>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B05A5-A3AB-4C49-8F93-59CCA3560EF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85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A5E4-2443-4CFB-95C3-309CF09BDF98}" type="datetimeFigureOut">
              <a:rPr lang="en-US" smtClean="0"/>
              <a:t>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B05A5-A3AB-4C49-8F93-59CCA3560EF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85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A5E4-2443-4CFB-95C3-309CF09BDF98}" type="datetimeFigureOut">
              <a:rPr lang="en-US" smtClean="0"/>
              <a:t>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B05A5-A3AB-4C49-8F93-59CCA3560EF4}" type="slidenum">
              <a:rPr lang="en-US" smtClean="0"/>
              <a:t>‹nº›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139021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A5E4-2443-4CFB-95C3-309CF09BDF98}" type="datetimeFigureOut">
              <a:rPr lang="en-US" smtClean="0"/>
              <a:t>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B05A5-A3AB-4C49-8F93-59CCA3560EF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7869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A5E4-2443-4CFB-95C3-309CF09BDF98}" type="datetimeFigureOut">
              <a:rPr lang="en-US" smtClean="0"/>
              <a:t>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B05A5-A3AB-4C49-8F93-59CCA3560EF4}" type="slidenum">
              <a:rPr lang="en-US" smtClean="0"/>
              <a:t>‹nº›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308229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A5E4-2443-4CFB-95C3-309CF09BDF98}" type="datetimeFigureOut">
              <a:rPr lang="en-US" smtClean="0"/>
              <a:t>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B05A5-A3AB-4C49-8F93-59CCA3560EF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5216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A5E4-2443-4CFB-95C3-309CF09BDF98}" type="datetimeFigureOut">
              <a:rPr lang="en-US" smtClean="0"/>
              <a:t>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B05A5-A3AB-4C49-8F93-59CCA3560EF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8214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A5E4-2443-4CFB-95C3-309CF09BDF98}" type="datetimeFigureOut">
              <a:rPr lang="en-US" smtClean="0"/>
              <a:t>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B05A5-A3AB-4C49-8F93-59CCA3560EF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871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A5E4-2443-4CFB-95C3-309CF09BDF98}" type="datetimeFigureOut">
              <a:rPr lang="en-US" smtClean="0"/>
              <a:t>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B05A5-A3AB-4C49-8F93-59CCA3560EF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947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A5E4-2443-4CFB-95C3-309CF09BDF98}" type="datetimeFigureOut">
              <a:rPr lang="en-US" smtClean="0"/>
              <a:t>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B05A5-A3AB-4C49-8F93-59CCA3560EF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756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A5E4-2443-4CFB-95C3-309CF09BDF98}" type="datetimeFigureOut">
              <a:rPr lang="en-US" smtClean="0"/>
              <a:t>2/15/2016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B05A5-A3AB-4C49-8F93-59CCA3560EF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012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A5E4-2443-4CFB-95C3-309CF09BDF98}" type="datetimeFigureOut">
              <a:rPr lang="en-US" smtClean="0"/>
              <a:t>2/15/2016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B05A5-A3AB-4C49-8F93-59CCA3560EF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13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A5E4-2443-4CFB-95C3-309CF09BDF98}" type="datetimeFigureOut">
              <a:rPr lang="en-US" smtClean="0"/>
              <a:t>2/15/2016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B05A5-A3AB-4C49-8F93-59CCA3560EF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041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A5E4-2443-4CFB-95C3-309CF09BDF98}" type="datetimeFigureOut">
              <a:rPr lang="en-US" smtClean="0"/>
              <a:t>2/15/2016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B05A5-A3AB-4C49-8F93-59CCA3560EF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942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A5E4-2443-4CFB-95C3-309CF09BDF98}" type="datetimeFigureOut">
              <a:rPr lang="en-US" smtClean="0"/>
              <a:t>2/15/2016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B05A5-A3AB-4C49-8F93-59CCA3560EF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199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A5E4-2443-4CFB-95C3-309CF09BDF98}" type="datetimeFigureOut">
              <a:rPr lang="en-US" smtClean="0"/>
              <a:t>2/15/2016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B05A5-A3AB-4C49-8F93-59CCA3560EF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773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4FA5E4-2443-4CFB-95C3-309CF09BDF98}" type="datetimeFigureOut">
              <a:rPr lang="en-US" smtClean="0"/>
              <a:t>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5CB05A5-A3AB-4C49-8F93-59CCA3560EF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447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TRABALHO AVALIATIVO</a:t>
            </a:r>
            <a:endParaRPr lang="en-U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ALUNO: FRANCISCO HELIÉSUS DE MEDEIROS</a:t>
            </a:r>
          </a:p>
          <a:p>
            <a:r>
              <a:rPr lang="pt-BR" smtClean="0"/>
              <a:t>MATÉRIA: ORGANIZAÇÃO DE COMPUTADORES</a:t>
            </a:r>
            <a:endParaRPr lang="en-US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6431" y="611170"/>
            <a:ext cx="3188208" cy="1392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11214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Implementação</a:t>
            </a:r>
            <a:r>
              <a:rPr lang="en-US" dirty="0"/>
              <a:t> de </a:t>
            </a:r>
            <a:r>
              <a:rPr lang="en-US" dirty="0" err="1"/>
              <a:t>ciclo</a:t>
            </a:r>
            <a:r>
              <a:rPr lang="en-US" dirty="0"/>
              <a:t> </a:t>
            </a:r>
            <a:r>
              <a:rPr lang="en-US" dirty="0" err="1"/>
              <a:t>único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Para executar qualquer instrução, precisamos buscá-la na </a:t>
            </a:r>
            <a:r>
              <a:rPr lang="pt-BR" dirty="0" smtClean="0"/>
              <a:t>memória</a:t>
            </a:r>
          </a:p>
          <a:p>
            <a:r>
              <a:rPr lang="pt-BR" dirty="0"/>
              <a:t>O registrador </a:t>
            </a:r>
            <a:r>
              <a:rPr lang="pt-BR" dirty="0" err="1"/>
              <a:t>Program</a:t>
            </a:r>
            <a:r>
              <a:rPr lang="pt-BR" dirty="0"/>
              <a:t> </a:t>
            </a:r>
            <a:r>
              <a:rPr lang="pt-BR" dirty="0" err="1"/>
              <a:t>Counter</a:t>
            </a:r>
            <a:r>
              <a:rPr lang="pt-BR" dirty="0"/>
              <a:t> (PC) é utilizado para ler a instrução da memória e armazená-la no Registrador de Instrução (IR</a:t>
            </a:r>
            <a:r>
              <a:rPr lang="pt-BR" dirty="0" smtClean="0"/>
              <a:t>)</a:t>
            </a:r>
          </a:p>
          <a:p>
            <a:r>
              <a:rPr lang="pt-BR" dirty="0"/>
              <a:t>Um somador incrementa PC em 4 (uma </a:t>
            </a:r>
            <a:r>
              <a:rPr lang="pt-BR" dirty="0" err="1"/>
              <a:t>word</a:t>
            </a:r>
            <a:r>
              <a:rPr lang="pt-BR" dirty="0"/>
              <a:t>) e coloca o resultado de volta em PC</a:t>
            </a:r>
            <a:endParaRPr lang="pt-BR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09466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Implementação</a:t>
            </a:r>
            <a:r>
              <a:rPr lang="en-US" dirty="0"/>
              <a:t> de </a:t>
            </a:r>
            <a:r>
              <a:rPr lang="en-US" dirty="0" err="1"/>
              <a:t>ciclo</a:t>
            </a:r>
            <a:r>
              <a:rPr lang="en-US" dirty="0"/>
              <a:t> </a:t>
            </a:r>
            <a:r>
              <a:rPr lang="en-US" dirty="0" err="1"/>
              <a:t>único</a:t>
            </a:r>
            <a:endParaRPr lang="en-US" dirty="0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6887" y="1446486"/>
            <a:ext cx="5137562" cy="4484650"/>
          </a:xfrm>
        </p:spPr>
      </p:pic>
    </p:spTree>
    <p:extLst>
      <p:ext uri="{BB962C8B-B14F-4D97-AF65-F5344CB8AC3E}">
        <p14:creationId xmlns:p14="http://schemas.microsoft.com/office/powerpoint/2010/main" val="8338466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Implementação de ciclo único </a:t>
            </a:r>
            <a:br>
              <a:rPr lang="pt-BR" dirty="0"/>
            </a:br>
            <a:r>
              <a:rPr lang="pt-BR" dirty="0" smtClean="0"/>
              <a:t>&gt;Tipo </a:t>
            </a:r>
            <a:r>
              <a:rPr lang="pt-BR" dirty="0"/>
              <a:t>R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Instruções</a:t>
            </a:r>
            <a:r>
              <a:rPr lang="en-US" dirty="0"/>
              <a:t> do </a:t>
            </a:r>
            <a:r>
              <a:rPr lang="en-US" dirty="0" err="1"/>
              <a:t>tipo</a:t>
            </a:r>
            <a:r>
              <a:rPr lang="en-US" dirty="0"/>
              <a:t> R</a:t>
            </a:r>
            <a:r>
              <a:rPr lang="en-US" dirty="0" smtClean="0"/>
              <a:t>:</a:t>
            </a:r>
          </a:p>
          <a:p>
            <a:pPr marL="800100" lvl="1" indent="-342900">
              <a:buFont typeface="+mj-lt"/>
              <a:buAutoNum type="arabicPeriod"/>
            </a:pPr>
            <a:r>
              <a:rPr lang="pt-BR" dirty="0"/>
              <a:t>Leem dois registradores (</a:t>
            </a:r>
            <a:r>
              <a:rPr lang="pt-BR" dirty="0" err="1"/>
              <a:t>Rs</a:t>
            </a:r>
            <a:r>
              <a:rPr lang="pt-BR" dirty="0"/>
              <a:t>, </a:t>
            </a:r>
            <a:r>
              <a:rPr lang="pt-BR" dirty="0" err="1"/>
              <a:t>Rt</a:t>
            </a:r>
            <a:r>
              <a:rPr lang="pt-BR" dirty="0" smtClean="0"/>
              <a:t>)</a:t>
            </a:r>
          </a:p>
          <a:p>
            <a:pPr marL="800100" lvl="1" indent="-342900">
              <a:buFont typeface="+mj-lt"/>
              <a:buAutoNum type="arabicPeriod"/>
            </a:pPr>
            <a:r>
              <a:rPr lang="pt-BR" dirty="0"/>
              <a:t>Escrevem em um registrador (Rd</a:t>
            </a:r>
            <a:r>
              <a:rPr lang="pt-BR" dirty="0" smtClean="0"/>
              <a:t>)</a:t>
            </a:r>
          </a:p>
          <a:p>
            <a:pPr indent="-285750"/>
            <a:r>
              <a:rPr lang="pt-BR" dirty="0"/>
              <a:t>Ponto de vista do Banco de Registradores</a:t>
            </a:r>
            <a:r>
              <a:rPr lang="pt-BR" dirty="0" smtClean="0"/>
              <a:t>: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 err="1"/>
              <a:t>Leitura</a:t>
            </a:r>
            <a:r>
              <a:rPr lang="en-US" dirty="0" smtClean="0"/>
              <a:t>:</a:t>
            </a:r>
          </a:p>
          <a:p>
            <a:pPr marL="1200150" lvl="2" indent="-342900">
              <a:buFont typeface="Courier New" panose="02070309020205020404" pitchFamily="49" charset="0"/>
              <a:buChar char="o"/>
            </a:pPr>
            <a:r>
              <a:rPr lang="pt-BR" dirty="0"/>
              <a:t>Números (endereços) dos registradores a serem </a:t>
            </a:r>
            <a:r>
              <a:rPr lang="pt-BR" dirty="0" smtClean="0"/>
              <a:t>lidos</a:t>
            </a:r>
          </a:p>
          <a:p>
            <a:pPr marL="1200150" lvl="2" indent="-342900">
              <a:buFont typeface="Courier New" panose="02070309020205020404" pitchFamily="49" charset="0"/>
              <a:buChar char="o"/>
            </a:pPr>
            <a:r>
              <a:rPr lang="pt-BR" dirty="0"/>
              <a:t>Saída de dados para os conteúdos </a:t>
            </a:r>
            <a:r>
              <a:rPr lang="pt-BR" dirty="0" smtClean="0"/>
              <a:t>lidos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 err="1" smtClean="0"/>
              <a:t>Escrita</a:t>
            </a:r>
            <a:endParaRPr lang="en-US" dirty="0" smtClean="0"/>
          </a:p>
          <a:p>
            <a:pPr marL="1200150" lvl="2" indent="-342900">
              <a:buFont typeface="Courier New" panose="02070309020205020404" pitchFamily="49" charset="0"/>
              <a:buChar char="o"/>
            </a:pPr>
            <a:r>
              <a:rPr lang="pt-BR" dirty="0"/>
              <a:t>Número (endereço) do registrador a ser </a:t>
            </a:r>
            <a:r>
              <a:rPr lang="pt-BR" dirty="0" smtClean="0"/>
              <a:t>escrito</a:t>
            </a:r>
          </a:p>
          <a:p>
            <a:pPr marL="1200150" lvl="2" indent="-342900">
              <a:buFont typeface="Courier New" panose="02070309020205020404" pitchFamily="49" charset="0"/>
              <a:buChar char="o"/>
            </a:pPr>
            <a:r>
              <a:rPr lang="pt-BR" dirty="0"/>
              <a:t>Entrada de dados a serem escritos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69769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Implementação de ciclo único </a:t>
            </a:r>
            <a:br>
              <a:rPr lang="pt-BR" dirty="0"/>
            </a:br>
            <a:r>
              <a:rPr lang="pt-BR" dirty="0"/>
              <a:t>&gt;Tipo R</a:t>
            </a:r>
            <a:endParaRPr lang="en-US" dirty="0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5520" y="2160588"/>
            <a:ext cx="5900997" cy="3881437"/>
          </a:xfrm>
        </p:spPr>
      </p:pic>
    </p:spTree>
    <p:extLst>
      <p:ext uri="{BB962C8B-B14F-4D97-AF65-F5344CB8AC3E}">
        <p14:creationId xmlns:p14="http://schemas.microsoft.com/office/powerpoint/2010/main" val="34516517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Implementação de ciclo único </a:t>
            </a:r>
            <a:br>
              <a:rPr lang="pt-BR" dirty="0"/>
            </a:br>
            <a:r>
              <a:rPr lang="pt-BR" dirty="0"/>
              <a:t>&gt;Tipo R</a:t>
            </a:r>
            <a:endParaRPr lang="en-US" dirty="0"/>
          </a:p>
        </p:txBody>
      </p:sp>
      <p:pic>
        <p:nvPicPr>
          <p:cNvPr id="5" name="Espaço Reservado para Conteúdo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1392" y="2160588"/>
            <a:ext cx="5889254" cy="3881437"/>
          </a:xfrm>
        </p:spPr>
      </p:pic>
    </p:spTree>
    <p:extLst>
      <p:ext uri="{BB962C8B-B14F-4D97-AF65-F5344CB8AC3E}">
        <p14:creationId xmlns:p14="http://schemas.microsoft.com/office/powerpoint/2010/main" val="29932516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Combinando </a:t>
            </a:r>
            <a:r>
              <a:rPr lang="pt-BR" dirty="0" smtClean="0"/>
              <a:t>instruções</a:t>
            </a:r>
            <a:br>
              <a:rPr lang="pt-BR" dirty="0" smtClean="0"/>
            </a:br>
            <a:r>
              <a:rPr lang="pt-BR" dirty="0"/>
              <a:t>&gt;</a:t>
            </a:r>
            <a:r>
              <a:rPr lang="pt-BR" dirty="0" smtClean="0"/>
              <a:t>Tipo </a:t>
            </a:r>
            <a:r>
              <a:rPr lang="pt-BR" dirty="0"/>
              <a:t>R + </a:t>
            </a:r>
            <a:r>
              <a:rPr lang="pt-BR" dirty="0" err="1"/>
              <a:t>Load</a:t>
            </a:r>
            <a:r>
              <a:rPr lang="pt-BR" dirty="0"/>
              <a:t>/</a:t>
            </a:r>
            <a:r>
              <a:rPr lang="pt-BR" dirty="0" err="1"/>
              <a:t>Store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Para criar um caminho de dados com hardware compartilhado, deve-se suportar 2 origens para</a:t>
            </a:r>
            <a:r>
              <a:rPr lang="pt-BR" dirty="0" smtClean="0"/>
              <a:t>: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 err="1"/>
              <a:t>Segunda</a:t>
            </a:r>
            <a:r>
              <a:rPr lang="en-US" dirty="0"/>
              <a:t> entrada da ALU</a:t>
            </a:r>
            <a:r>
              <a:rPr lang="en-US" dirty="0" smtClean="0"/>
              <a:t>:</a:t>
            </a:r>
          </a:p>
          <a:p>
            <a:pPr marL="1200150" lvl="2" indent="-342900">
              <a:buFont typeface="Courier New" panose="02070309020205020404" pitchFamily="49" charset="0"/>
              <a:buChar char="o"/>
            </a:pPr>
            <a:r>
              <a:rPr lang="en-US" dirty="0" err="1"/>
              <a:t>Tipo</a:t>
            </a:r>
            <a:r>
              <a:rPr lang="en-US" dirty="0"/>
              <a:t> R: </a:t>
            </a:r>
            <a:r>
              <a:rPr lang="en-US" dirty="0" err="1" smtClean="0"/>
              <a:t>registrador</a:t>
            </a:r>
            <a:endParaRPr lang="en-US" dirty="0" smtClean="0"/>
          </a:p>
          <a:p>
            <a:pPr marL="1200150" lvl="2" indent="-342900">
              <a:buFont typeface="Courier New" panose="02070309020205020404" pitchFamily="49" charset="0"/>
              <a:buChar char="o"/>
            </a:pPr>
            <a:r>
              <a:rPr lang="en-US" dirty="0"/>
              <a:t>Load/Store: campo </a:t>
            </a:r>
            <a:r>
              <a:rPr lang="en-US" dirty="0" smtClean="0"/>
              <a:t>immediate</a:t>
            </a:r>
          </a:p>
          <a:p>
            <a:pPr marL="800100" lvl="1" indent="-342900">
              <a:buFont typeface="+mj-lt"/>
              <a:buAutoNum type="arabicPeriod"/>
            </a:pPr>
            <a:r>
              <a:rPr lang="pt-BR" dirty="0"/>
              <a:t>Dados escritos no banco de registradores</a:t>
            </a:r>
            <a:r>
              <a:rPr lang="pt-BR" dirty="0" smtClean="0"/>
              <a:t>:</a:t>
            </a:r>
          </a:p>
          <a:p>
            <a:pPr marL="1200150" lvl="2" indent="-342900">
              <a:buFont typeface="Courier New" panose="02070309020205020404" pitchFamily="49" charset="0"/>
              <a:buChar char="o"/>
            </a:pPr>
            <a:r>
              <a:rPr lang="pt-BR" dirty="0"/>
              <a:t>Tipo R: saída da </a:t>
            </a:r>
            <a:r>
              <a:rPr lang="pt-BR" dirty="0" smtClean="0"/>
              <a:t>ALU</a:t>
            </a:r>
          </a:p>
          <a:p>
            <a:pPr marL="1200150" lvl="2" indent="-342900">
              <a:buFont typeface="Courier New" panose="02070309020205020404" pitchFamily="49" charset="0"/>
              <a:buChar char="o"/>
            </a:pPr>
            <a:r>
              <a:rPr lang="en-US" dirty="0"/>
              <a:t>Load: </a:t>
            </a:r>
            <a:r>
              <a:rPr lang="en-US" dirty="0" err="1"/>
              <a:t>memória</a:t>
            </a:r>
            <a:r>
              <a:rPr lang="en-US" dirty="0"/>
              <a:t> de </a:t>
            </a:r>
            <a:r>
              <a:rPr lang="en-US" dirty="0" smtClean="0"/>
              <a:t>dados</a:t>
            </a:r>
          </a:p>
          <a:p>
            <a:pPr marL="800100" lvl="1" indent="-342900">
              <a:buFont typeface="+mj-lt"/>
              <a:buAutoNum type="arabicPeriod"/>
            </a:pPr>
            <a:r>
              <a:rPr lang="pt-BR" dirty="0"/>
              <a:t>Registrador a ser escrito no banco</a:t>
            </a:r>
            <a:r>
              <a:rPr lang="pt-BR" dirty="0" smtClean="0"/>
              <a:t>:</a:t>
            </a:r>
          </a:p>
          <a:p>
            <a:pPr marL="1200150" lvl="2" indent="-342900">
              <a:buFont typeface="Courier New" panose="02070309020205020404" pitchFamily="49" charset="0"/>
              <a:buChar char="o"/>
            </a:pPr>
            <a:r>
              <a:rPr lang="en-US" dirty="0" err="1"/>
              <a:t>Tipo</a:t>
            </a:r>
            <a:r>
              <a:rPr lang="en-US" dirty="0"/>
              <a:t> R: </a:t>
            </a:r>
            <a:r>
              <a:rPr lang="en-US" dirty="0" smtClean="0"/>
              <a:t>Rd</a:t>
            </a:r>
          </a:p>
          <a:p>
            <a:pPr marL="1200150" lvl="2" indent="-342900">
              <a:buFont typeface="Courier New" panose="02070309020205020404" pitchFamily="49" charset="0"/>
              <a:buChar char="o"/>
            </a:pPr>
            <a:r>
              <a:rPr lang="en-US" dirty="0"/>
              <a:t>Load: </a:t>
            </a:r>
            <a:r>
              <a:rPr lang="en-US" dirty="0" err="1"/>
              <a:t>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3972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Combinando </a:t>
            </a:r>
            <a:r>
              <a:rPr lang="pt-BR" dirty="0" smtClean="0"/>
              <a:t>instruções</a:t>
            </a:r>
            <a:br>
              <a:rPr lang="pt-BR" dirty="0" smtClean="0"/>
            </a:br>
            <a:r>
              <a:rPr lang="pt-BR" dirty="0"/>
              <a:t>&gt;</a:t>
            </a:r>
            <a:r>
              <a:rPr lang="pt-BR" dirty="0" smtClean="0"/>
              <a:t>Tipo </a:t>
            </a:r>
            <a:r>
              <a:rPr lang="pt-BR" dirty="0"/>
              <a:t>R + </a:t>
            </a:r>
            <a:r>
              <a:rPr lang="pt-BR" dirty="0" err="1" smtClean="0"/>
              <a:t>Load</a:t>
            </a:r>
            <a:r>
              <a:rPr lang="pt-BR" dirty="0" smtClean="0"/>
              <a:t>/</a:t>
            </a:r>
            <a:r>
              <a:rPr lang="pt-BR" dirty="0" err="1" smtClean="0"/>
              <a:t>Store</a:t>
            </a:r>
            <a:r>
              <a:rPr lang="pt-BR" dirty="0" smtClean="0"/>
              <a:t>(</a:t>
            </a:r>
            <a:r>
              <a:rPr lang="en-US" sz="2200" dirty="0" err="1" smtClean="0"/>
              <a:t>Inclusão</a:t>
            </a:r>
            <a:r>
              <a:rPr lang="en-US" sz="2200" dirty="0" smtClean="0"/>
              <a:t> </a:t>
            </a:r>
            <a:r>
              <a:rPr lang="en-US" sz="2200" dirty="0"/>
              <a:t>de </a:t>
            </a:r>
            <a:r>
              <a:rPr lang="en-US" sz="2200" dirty="0" err="1"/>
              <a:t>multiplexadores</a:t>
            </a:r>
            <a:r>
              <a:rPr lang="en-US" sz="2200" dirty="0"/>
              <a:t> (</a:t>
            </a:r>
            <a:r>
              <a:rPr lang="en-US" sz="2200" dirty="0" smtClean="0"/>
              <a:t>MUX)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606" y="1829686"/>
            <a:ext cx="9016534" cy="3961513"/>
          </a:xfrm>
        </p:spPr>
      </p:pic>
    </p:spTree>
    <p:extLst>
      <p:ext uri="{BB962C8B-B14F-4D97-AF65-F5344CB8AC3E}">
        <p14:creationId xmlns:p14="http://schemas.microsoft.com/office/powerpoint/2010/main" val="14644550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Implementando</a:t>
            </a:r>
            <a:r>
              <a:rPr lang="en-US" dirty="0"/>
              <a:t> o </a:t>
            </a:r>
            <a:r>
              <a:rPr lang="en-US" dirty="0" err="1" smtClean="0"/>
              <a:t>Controle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&gt;</a:t>
            </a:r>
            <a:r>
              <a:rPr lang="en-US" dirty="0" err="1" smtClean="0"/>
              <a:t>Controle</a:t>
            </a:r>
            <a:r>
              <a:rPr lang="en-US" dirty="0" smtClean="0"/>
              <a:t> </a:t>
            </a:r>
            <a:r>
              <a:rPr lang="en-US" dirty="0"/>
              <a:t>da ALU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Instruções</a:t>
            </a:r>
            <a:r>
              <a:rPr lang="en-US" dirty="0"/>
              <a:t> do </a:t>
            </a:r>
            <a:r>
              <a:rPr lang="en-US" dirty="0" err="1"/>
              <a:t>tipo</a:t>
            </a:r>
            <a:r>
              <a:rPr lang="en-US" dirty="0"/>
              <a:t> </a:t>
            </a:r>
            <a:r>
              <a:rPr lang="en-US" dirty="0" smtClean="0"/>
              <a:t>R</a:t>
            </a:r>
          </a:p>
          <a:p>
            <a:pPr marL="800100" lvl="1" indent="-342900">
              <a:buFont typeface="+mj-lt"/>
              <a:buAutoNum type="arabicPeriod"/>
            </a:pPr>
            <a:r>
              <a:rPr lang="pt-BR" dirty="0"/>
              <a:t>ALU realiza ação determinada pelo campo </a:t>
            </a:r>
            <a:r>
              <a:rPr lang="pt-BR" dirty="0" err="1"/>
              <a:t>funct</a:t>
            </a:r>
            <a:endParaRPr lang="en-US" dirty="0" smtClean="0"/>
          </a:p>
          <a:p>
            <a:r>
              <a:rPr lang="en-US" dirty="0"/>
              <a:t>Load / </a:t>
            </a:r>
            <a:r>
              <a:rPr lang="en-US" dirty="0" smtClean="0"/>
              <a:t>Store</a:t>
            </a:r>
          </a:p>
          <a:p>
            <a:pPr marL="800100" lvl="1" indent="-342900">
              <a:buFont typeface="+mj-lt"/>
              <a:buAutoNum type="arabicPeriod"/>
            </a:pPr>
            <a:r>
              <a:rPr lang="pt-BR" dirty="0"/>
              <a:t>ALU soma conteúdo do registrador base com offset para obter o endereço de memória</a:t>
            </a:r>
            <a:endParaRPr lang="en-US" dirty="0" smtClean="0"/>
          </a:p>
          <a:p>
            <a:r>
              <a:rPr lang="en-US" dirty="0" err="1" smtClean="0"/>
              <a:t>Desvios</a:t>
            </a:r>
            <a:endParaRPr lang="en-US" dirty="0"/>
          </a:p>
          <a:p>
            <a:pPr marL="800100" lvl="1" indent="-342900">
              <a:buFont typeface="+mj-lt"/>
              <a:buAutoNum type="arabicPeriod"/>
            </a:pPr>
            <a:r>
              <a:rPr lang="en-US" dirty="0"/>
              <a:t>ALU </a:t>
            </a:r>
            <a:r>
              <a:rPr lang="en-US" dirty="0" err="1"/>
              <a:t>realiza</a:t>
            </a:r>
            <a:r>
              <a:rPr lang="en-US" dirty="0"/>
              <a:t> </a:t>
            </a:r>
            <a:r>
              <a:rPr lang="en-US" dirty="0" err="1"/>
              <a:t>uma</a:t>
            </a:r>
            <a:r>
              <a:rPr lang="en-US" dirty="0"/>
              <a:t> </a:t>
            </a:r>
            <a:r>
              <a:rPr lang="en-US" dirty="0" err="1"/>
              <a:t>subtração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23585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Implementando</a:t>
            </a:r>
            <a:r>
              <a:rPr lang="en-US" dirty="0"/>
              <a:t> o </a:t>
            </a:r>
            <a:r>
              <a:rPr lang="en-US" dirty="0" err="1" smtClean="0"/>
              <a:t>Controle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&gt;</a:t>
            </a:r>
            <a:r>
              <a:rPr lang="en-US" dirty="0" err="1" smtClean="0"/>
              <a:t>Controle</a:t>
            </a:r>
            <a:r>
              <a:rPr lang="en-US" dirty="0" smtClean="0"/>
              <a:t> </a:t>
            </a:r>
            <a:r>
              <a:rPr lang="en-US" dirty="0"/>
              <a:t>da ALU</a:t>
            </a:r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1930400"/>
            <a:ext cx="7500495" cy="4243626"/>
          </a:xfrm>
        </p:spPr>
      </p:pic>
    </p:spTree>
    <p:extLst>
      <p:ext uri="{BB962C8B-B14F-4D97-AF65-F5344CB8AC3E}">
        <p14:creationId xmlns:p14="http://schemas.microsoft.com/office/powerpoint/2010/main" val="16667336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Implementando</a:t>
            </a:r>
            <a:r>
              <a:rPr lang="en-US" dirty="0"/>
              <a:t> o </a:t>
            </a:r>
            <a:r>
              <a:rPr lang="en-US" dirty="0" err="1" smtClean="0"/>
              <a:t>Controle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&gt;</a:t>
            </a:r>
            <a:r>
              <a:rPr lang="en-US" dirty="0" err="1" smtClean="0"/>
              <a:t>Controle</a:t>
            </a:r>
            <a:r>
              <a:rPr lang="en-US" dirty="0" smtClean="0"/>
              <a:t> </a:t>
            </a:r>
            <a:r>
              <a:rPr lang="en-US" dirty="0"/>
              <a:t>da ALU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O circuito lógico da unidade de controle da ALU é obtido a partir da tabela verdade construída para as combinações desejadas do campo </a:t>
            </a:r>
            <a:r>
              <a:rPr lang="pt-BR" dirty="0" err="1"/>
              <a:t>funct</a:t>
            </a:r>
            <a:r>
              <a:rPr lang="pt-BR" dirty="0"/>
              <a:t> com os bits de </a:t>
            </a:r>
            <a:r>
              <a:rPr lang="pt-BR" dirty="0" err="1" smtClean="0"/>
              <a:t>opALU</a:t>
            </a:r>
            <a:endParaRPr lang="pt-BR" dirty="0" smtClean="0"/>
          </a:p>
          <a:p>
            <a:r>
              <a:rPr lang="pt-BR" dirty="0"/>
              <a:t>A saída da tabela verdade (e do circuito lógico sintetizado a partir dela) será os bits de entrada do controle da ALU, os quais determinarão que operação será realizada (soma, </a:t>
            </a:r>
            <a:r>
              <a:rPr lang="pt-BR" dirty="0" err="1"/>
              <a:t>and</a:t>
            </a:r>
            <a:r>
              <a:rPr lang="pt-BR" dirty="0"/>
              <a:t>, shift, etc</a:t>
            </a:r>
            <a:r>
              <a:rPr lang="pt-BR" dirty="0" smtClean="0"/>
              <a:t>.)</a:t>
            </a:r>
          </a:p>
          <a:p>
            <a:r>
              <a:rPr lang="pt-BR" dirty="0"/>
              <a:t>Deve-se criar uma tabela verdade para as combinações desejadas do campo </a:t>
            </a:r>
            <a:r>
              <a:rPr lang="pt-BR" dirty="0" err="1"/>
              <a:t>op</a:t>
            </a:r>
            <a:r>
              <a:rPr lang="pt-BR" dirty="0"/>
              <a:t> da instrução gravada em IR, a fim de produzir os correspondente sinais de </a:t>
            </a:r>
            <a:r>
              <a:rPr lang="pt-BR" dirty="0" smtClean="0"/>
              <a:t>controle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34743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OVERFLOW</a:t>
            </a:r>
            <a:endParaRPr lang="en-US" dirty="0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1270000"/>
            <a:ext cx="4781550" cy="2409825"/>
          </a:xfrm>
        </p:spPr>
      </p:pic>
      <p:sp>
        <p:nvSpPr>
          <p:cNvPr id="5" name="CaixaDeTexto 4"/>
          <p:cNvSpPr txBox="1"/>
          <p:nvPr/>
        </p:nvSpPr>
        <p:spPr>
          <a:xfrm>
            <a:off x="992777" y="4145280"/>
            <a:ext cx="7611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Um </a:t>
            </a:r>
            <a:r>
              <a:rPr lang="pt-BR" i="1" dirty="0"/>
              <a:t>buffer </a:t>
            </a:r>
            <a:r>
              <a:rPr lang="pt-BR" i="1" dirty="0" smtClean="0"/>
              <a:t>overflow</a:t>
            </a:r>
            <a:r>
              <a:rPr lang="pt-BR" dirty="0"/>
              <a:t> (ou transbordamento de dados) acontece quando um programa </a:t>
            </a:r>
            <a:r>
              <a:rPr lang="pt-BR" dirty="0" err="1"/>
              <a:t>informático</a:t>
            </a:r>
            <a:r>
              <a:rPr lang="pt-BR" b="1" dirty="0" err="1"/>
              <a:t>excede</a:t>
            </a:r>
            <a:r>
              <a:rPr lang="pt-BR" b="1" dirty="0"/>
              <a:t> o uso de memória assignado</a:t>
            </a:r>
            <a:r>
              <a:rPr lang="pt-BR" dirty="0"/>
              <a:t> a ele pelo sistema operacional, passando então a escrever no setor de memória contíguo.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81129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Implementando</a:t>
            </a:r>
            <a:r>
              <a:rPr lang="en-US" dirty="0"/>
              <a:t> o </a:t>
            </a:r>
            <a:r>
              <a:rPr lang="en-US" dirty="0" err="1" smtClean="0"/>
              <a:t>Controle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&gt;</a:t>
            </a:r>
            <a:r>
              <a:rPr lang="en-US" dirty="0" err="1"/>
              <a:t>Unidade</a:t>
            </a:r>
            <a:r>
              <a:rPr lang="en-US" dirty="0"/>
              <a:t> de </a:t>
            </a:r>
            <a:r>
              <a:rPr lang="en-US" dirty="0" err="1"/>
              <a:t>controle</a:t>
            </a:r>
            <a:r>
              <a:rPr lang="en-US" dirty="0"/>
              <a:t> principal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Todos os elementos de estado (registradores, memória) têm o </a:t>
            </a:r>
            <a:r>
              <a:rPr lang="pt-BR" dirty="0" err="1"/>
              <a:t>clock</a:t>
            </a:r>
            <a:r>
              <a:rPr lang="pt-BR" dirty="0"/>
              <a:t> como uma entrada </a:t>
            </a:r>
            <a:r>
              <a:rPr lang="pt-BR" dirty="0" smtClean="0"/>
              <a:t>implícita</a:t>
            </a:r>
          </a:p>
          <a:p>
            <a:r>
              <a:rPr lang="pt-BR" dirty="0"/>
              <a:t>Unidade de controle pode definir todos os sinais de controle baseada no campo </a:t>
            </a:r>
            <a:r>
              <a:rPr lang="pt-BR" dirty="0" err="1"/>
              <a:t>opcode</a:t>
            </a:r>
            <a:r>
              <a:rPr lang="pt-BR" dirty="0"/>
              <a:t> da instrução, exceto </a:t>
            </a:r>
            <a:r>
              <a:rPr lang="pt-BR" dirty="0" err="1"/>
              <a:t>Branch</a:t>
            </a:r>
            <a:r>
              <a:rPr lang="pt-BR" dirty="0"/>
              <a:t>, que depende da saída zero da ALU no caso de instruções de desvio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60234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Desempenho</a:t>
            </a:r>
            <a:r>
              <a:rPr lang="en-US" dirty="0"/>
              <a:t> </a:t>
            </a:r>
            <a:r>
              <a:rPr lang="en-US" dirty="0" err="1"/>
              <a:t>Ciclo</a:t>
            </a:r>
            <a:r>
              <a:rPr lang="en-US" dirty="0"/>
              <a:t> </a:t>
            </a:r>
            <a:r>
              <a:rPr lang="en-US" dirty="0" err="1"/>
              <a:t>Único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Ciclo de </a:t>
            </a:r>
            <a:r>
              <a:rPr lang="pt-BR" dirty="0" err="1"/>
              <a:t>clock</a:t>
            </a:r>
            <a:r>
              <a:rPr lang="pt-BR" dirty="0"/>
              <a:t> tem mesma duração para todas instruções: ciclos de </a:t>
            </a:r>
            <a:r>
              <a:rPr lang="pt-BR" dirty="0" err="1"/>
              <a:t>clocks</a:t>
            </a:r>
            <a:r>
              <a:rPr lang="pt-BR" dirty="0"/>
              <a:t> por instrução (CPI) = </a:t>
            </a:r>
            <a:r>
              <a:rPr lang="pt-BR" dirty="0" smtClean="0"/>
              <a:t>1</a:t>
            </a:r>
          </a:p>
          <a:p>
            <a:r>
              <a:rPr lang="pt-BR" dirty="0"/>
              <a:t>Ciclo de </a:t>
            </a:r>
            <a:r>
              <a:rPr lang="pt-BR" dirty="0" err="1"/>
              <a:t>clock</a:t>
            </a:r>
            <a:r>
              <a:rPr lang="pt-BR" dirty="0"/>
              <a:t> é longo suficiente para executar a instrução mais demorada, que neste caso é </a:t>
            </a:r>
            <a:r>
              <a:rPr lang="pt-BR" dirty="0" err="1" smtClean="0"/>
              <a:t>lw</a:t>
            </a:r>
            <a:endParaRPr lang="pt-BR" dirty="0" smtClean="0"/>
          </a:p>
          <a:p>
            <a:r>
              <a:rPr lang="pt-BR" dirty="0"/>
              <a:t>Apesar do CPI ser 1, o período de </a:t>
            </a:r>
            <a:r>
              <a:rPr lang="pt-BR" dirty="0" err="1"/>
              <a:t>clock</a:t>
            </a:r>
            <a:r>
              <a:rPr lang="pt-BR" dirty="0"/>
              <a:t> ( </a:t>
            </a:r>
            <a:r>
              <a:rPr lang="pt-BR" dirty="0" err="1"/>
              <a:t>Tclock</a:t>
            </a:r>
            <a:r>
              <a:rPr lang="pt-BR" dirty="0"/>
              <a:t>) é elevado o que prejudica o desempenho do </a:t>
            </a:r>
            <a:r>
              <a:rPr lang="pt-BR" dirty="0" smtClean="0"/>
              <a:t>CPU</a:t>
            </a:r>
          </a:p>
          <a:p>
            <a:pPr marL="0" indent="0">
              <a:buNone/>
            </a:pPr>
            <a:r>
              <a:rPr lang="pt-BR" dirty="0"/>
              <a:t>	</a:t>
            </a:r>
            <a:endParaRPr lang="en-US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3001" y="4704219"/>
            <a:ext cx="5479255" cy="967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419984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Implementação de Instruções no Processador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Arquitetura</a:t>
            </a:r>
            <a:r>
              <a:rPr lang="en-US" dirty="0"/>
              <a:t> </a:t>
            </a:r>
            <a:r>
              <a:rPr lang="en-US" dirty="0" err="1"/>
              <a:t>tipo</a:t>
            </a:r>
            <a:r>
              <a:rPr lang="en-US" dirty="0"/>
              <a:t> </a:t>
            </a:r>
            <a:r>
              <a:rPr lang="en-US" dirty="0" smtClean="0"/>
              <a:t>Multi-</a:t>
            </a:r>
            <a:r>
              <a:rPr lang="en-US" dirty="0" err="1" smtClean="0"/>
              <a:t>ciclo</a:t>
            </a:r>
            <a:endParaRPr lang="en-US" dirty="0" smtClean="0"/>
          </a:p>
          <a:p>
            <a:pPr marL="800100" lvl="1" indent="-342900">
              <a:buFont typeface="+mj-lt"/>
              <a:buAutoNum type="arabicPeriod"/>
            </a:pPr>
            <a:r>
              <a:rPr lang="pt-BR" dirty="0"/>
              <a:t>Quebra o ciclo de execução em vários passos </a:t>
            </a:r>
            <a:endParaRPr lang="pt-BR" dirty="0" smtClean="0"/>
          </a:p>
          <a:p>
            <a:pPr marL="800100" lvl="1" indent="-342900">
              <a:buFont typeface="+mj-lt"/>
              <a:buAutoNum type="arabicPeriod"/>
            </a:pPr>
            <a:r>
              <a:rPr lang="pt-BR" dirty="0"/>
              <a:t>Executa cada passo em um ciclo de </a:t>
            </a:r>
            <a:r>
              <a:rPr lang="pt-BR" dirty="0" err="1" smtClean="0"/>
              <a:t>clock</a:t>
            </a:r>
            <a:endParaRPr lang="pt-BR" dirty="0" smtClean="0"/>
          </a:p>
          <a:p>
            <a:pPr marL="800100" lvl="1" indent="-342900">
              <a:buFont typeface="+mj-lt"/>
              <a:buAutoNum type="arabicPeriod"/>
            </a:pPr>
            <a:r>
              <a:rPr lang="pt-BR" dirty="0"/>
              <a:t>Vantagem: cada instrução usa apenas o número de ciclos que ela necessita</a:t>
            </a:r>
          </a:p>
          <a:p>
            <a:pPr marL="800100" lvl="1" indent="-342900">
              <a:buFont typeface="+mj-lt"/>
              <a:buAutoNum type="arabicPeriod"/>
            </a:pPr>
            <a:endParaRPr lang="en-US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870" y="3716792"/>
            <a:ext cx="6543497" cy="2832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81641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Dividindo</a:t>
            </a:r>
            <a:r>
              <a:rPr lang="en-US" dirty="0"/>
              <a:t> </a:t>
            </a:r>
            <a:r>
              <a:rPr lang="en-US" dirty="0" err="1"/>
              <a:t>Instruções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Estágios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Possíveis</a:t>
            </a:r>
            <a:r>
              <a:rPr lang="en-US" dirty="0"/>
              <a:t> </a:t>
            </a:r>
            <a:r>
              <a:rPr lang="en-US" dirty="0" err="1"/>
              <a:t>estágios</a:t>
            </a:r>
            <a:r>
              <a:rPr lang="en-US" dirty="0" smtClean="0"/>
              <a:t>:</a:t>
            </a:r>
          </a:p>
          <a:p>
            <a:pPr marL="800100" lvl="1" indent="-342900">
              <a:buFont typeface="+mj-lt"/>
              <a:buAutoNum type="arabicPeriod"/>
            </a:pPr>
            <a:r>
              <a:rPr lang="pt-BR" dirty="0" err="1"/>
              <a:t>Instruction</a:t>
            </a:r>
            <a:r>
              <a:rPr lang="pt-BR" dirty="0"/>
              <a:t> </a:t>
            </a:r>
            <a:r>
              <a:rPr lang="pt-BR" dirty="0" err="1"/>
              <a:t>Fetch</a:t>
            </a:r>
            <a:r>
              <a:rPr lang="pt-BR" dirty="0"/>
              <a:t> (IF) – Carga de instrução e incremento do registrador </a:t>
            </a:r>
            <a:r>
              <a:rPr lang="pt-BR" dirty="0" smtClean="0"/>
              <a:t>PC</a:t>
            </a:r>
          </a:p>
          <a:p>
            <a:pPr marL="800100" lvl="1" indent="-342900">
              <a:buFont typeface="+mj-lt"/>
              <a:buAutoNum type="arabicPeriod"/>
            </a:pPr>
            <a:r>
              <a:rPr lang="pt-BR" dirty="0" err="1"/>
              <a:t>Instruction</a:t>
            </a:r>
            <a:r>
              <a:rPr lang="pt-BR" dirty="0"/>
              <a:t> </a:t>
            </a:r>
            <a:r>
              <a:rPr lang="pt-BR" dirty="0" err="1"/>
              <a:t>Decode</a:t>
            </a:r>
            <a:r>
              <a:rPr lang="pt-BR" dirty="0"/>
              <a:t> (ID) – Decodificação e carga de registrador(es) do </a:t>
            </a:r>
            <a:r>
              <a:rPr lang="pt-BR" dirty="0" smtClean="0"/>
              <a:t>banco</a:t>
            </a:r>
          </a:p>
          <a:p>
            <a:pPr marL="800100" lvl="1" indent="-342900">
              <a:buFont typeface="+mj-lt"/>
              <a:buAutoNum type="arabicPeriod"/>
            </a:pPr>
            <a:r>
              <a:rPr lang="pt-BR" dirty="0"/>
              <a:t>Execução (EX) – operação da ALU, cômputo de endereço de memória ou finalização de </a:t>
            </a:r>
            <a:r>
              <a:rPr lang="pt-BR" dirty="0" smtClean="0"/>
              <a:t>desvios</a:t>
            </a:r>
          </a:p>
          <a:p>
            <a:pPr marL="800100" lvl="1" indent="-342900">
              <a:buFont typeface="+mj-lt"/>
              <a:buAutoNum type="arabicPeriod"/>
            </a:pPr>
            <a:r>
              <a:rPr lang="pt-BR" dirty="0"/>
              <a:t>MEM – Acesso à memória ou finalização de instrução </a:t>
            </a:r>
            <a:r>
              <a:rPr lang="pt-BR" dirty="0" smtClean="0"/>
              <a:t>R</a:t>
            </a:r>
          </a:p>
          <a:p>
            <a:pPr marL="800100" lvl="1" indent="-342900">
              <a:buFont typeface="+mj-lt"/>
              <a:buAutoNum type="arabicPeriod"/>
            </a:pPr>
            <a:r>
              <a:rPr lang="pt-BR" dirty="0"/>
              <a:t>Write Back (WB) – Finalização de leitura de memória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68344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Implementação de Instruções no Processador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Arquitetura tipo </a:t>
            </a:r>
            <a:r>
              <a:rPr lang="pt-BR" dirty="0" err="1"/>
              <a:t>Pipelined</a:t>
            </a:r>
            <a:r>
              <a:rPr lang="pt-BR" dirty="0"/>
              <a:t> (linha de montagem</a:t>
            </a:r>
            <a:r>
              <a:rPr lang="pt-BR" dirty="0" smtClean="0"/>
              <a:t>)</a:t>
            </a:r>
          </a:p>
          <a:p>
            <a:pPr marL="800100" lvl="1" indent="-342900">
              <a:buFont typeface="+mj-lt"/>
              <a:buAutoNum type="arabicPeriod"/>
            </a:pPr>
            <a:r>
              <a:rPr lang="pt-BR" dirty="0"/>
              <a:t>Cada instrução é executada em múltiplos </a:t>
            </a:r>
            <a:r>
              <a:rPr lang="pt-BR" dirty="0" smtClean="0"/>
              <a:t>ciclos</a:t>
            </a:r>
          </a:p>
          <a:p>
            <a:pPr marL="800100" lvl="1" indent="-342900">
              <a:buFont typeface="+mj-lt"/>
              <a:buAutoNum type="arabicPeriod"/>
            </a:pPr>
            <a:r>
              <a:rPr lang="pt-BR" dirty="0"/>
              <a:t>Executa uma etapa de cada instrução em cada </a:t>
            </a:r>
            <a:r>
              <a:rPr lang="pt-BR" dirty="0" smtClean="0"/>
              <a:t>ciclo</a:t>
            </a:r>
          </a:p>
          <a:p>
            <a:pPr marL="800100" lvl="1" indent="-342900">
              <a:buFont typeface="+mj-lt"/>
              <a:buAutoNum type="arabicPeriod"/>
            </a:pPr>
            <a:r>
              <a:rPr lang="pt-BR" dirty="0"/>
              <a:t>Processa múltiplas instruções em paralelo</a:t>
            </a:r>
            <a:endParaRPr lang="en-US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7805" y="3682954"/>
            <a:ext cx="4825396" cy="2588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022115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Questões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1359401"/>
            <a:ext cx="8596668" cy="3880773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pt-BR" dirty="0"/>
              <a:t>Defina os estados dos sinais de controle para a arquitetura ciclo único para a instrução </a:t>
            </a:r>
            <a:r>
              <a:rPr lang="pt-BR" dirty="0" err="1"/>
              <a:t>add</a:t>
            </a:r>
            <a:r>
              <a:rPr lang="pt-BR" dirty="0"/>
              <a:t> $s1, $s2, $</a:t>
            </a:r>
            <a:r>
              <a:rPr lang="pt-BR" dirty="0" smtClean="0"/>
              <a:t>s3</a:t>
            </a:r>
          </a:p>
          <a:p>
            <a:pPr marL="0" indent="0">
              <a:buNone/>
            </a:pPr>
            <a:r>
              <a:rPr lang="pt-BR" dirty="0" smtClean="0"/>
              <a:t>Resposta:</a:t>
            </a:r>
            <a:endParaRPr lang="en-US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591" y="2342420"/>
            <a:ext cx="6454699" cy="4298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203390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Questões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1462514"/>
            <a:ext cx="8596668" cy="3880773"/>
          </a:xfrm>
        </p:spPr>
        <p:txBody>
          <a:bodyPr/>
          <a:lstStyle/>
          <a:p>
            <a:pPr marL="0" indent="0">
              <a:buNone/>
            </a:pPr>
            <a:r>
              <a:rPr lang="pt-BR" sz="1600" dirty="0" smtClean="0">
                <a:solidFill>
                  <a:schemeClr val="accent1"/>
                </a:solidFill>
              </a:rPr>
              <a:t>2. </a:t>
            </a:r>
            <a:r>
              <a:rPr lang="pt-BR" dirty="0" smtClean="0"/>
              <a:t>Converta </a:t>
            </a:r>
            <a:r>
              <a:rPr lang="pt-BR" dirty="0"/>
              <a:t>o seguinte número decimal para o número binário em ponto flutuante (formato IEEE 754, precisão simples): ‐</a:t>
            </a:r>
            <a:r>
              <a:rPr lang="pt-BR" dirty="0" smtClean="0"/>
              <a:t>2,5*2</a:t>
            </a:r>
            <a:r>
              <a:rPr lang="pt-BR" sz="1200" dirty="0" smtClean="0"/>
              <a:t>12</a:t>
            </a:r>
            <a:r>
              <a:rPr lang="pt-BR" dirty="0" smtClean="0"/>
              <a:t>dec</a:t>
            </a:r>
          </a:p>
          <a:p>
            <a:pPr marL="0" indent="0">
              <a:buNone/>
            </a:pPr>
            <a:r>
              <a:rPr lang="pt-BR" dirty="0" smtClean="0"/>
              <a:t>Resposta: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Sinal</a:t>
            </a:r>
            <a:r>
              <a:rPr lang="en-US" dirty="0"/>
              <a:t>: ‘1</a:t>
            </a:r>
            <a:r>
              <a:rPr lang="en-US" dirty="0" smtClean="0"/>
              <a:t>’</a:t>
            </a:r>
          </a:p>
          <a:p>
            <a:pPr marL="0" indent="0">
              <a:buNone/>
            </a:pPr>
            <a:r>
              <a:rPr lang="fr-FR" dirty="0"/>
              <a:t>2,5 * 2</a:t>
            </a:r>
            <a:r>
              <a:rPr lang="fr-FR" sz="1200" dirty="0"/>
              <a:t>12</a:t>
            </a:r>
            <a:r>
              <a:rPr lang="fr-FR" dirty="0"/>
              <a:t> dec= 1,25 * 2</a:t>
            </a:r>
            <a:r>
              <a:rPr lang="fr-FR" sz="1200" dirty="0"/>
              <a:t>13</a:t>
            </a:r>
            <a:r>
              <a:rPr lang="fr-FR" dirty="0"/>
              <a:t> </a:t>
            </a:r>
            <a:r>
              <a:rPr lang="fr-FR" dirty="0" smtClean="0"/>
              <a:t>dec</a:t>
            </a:r>
          </a:p>
          <a:p>
            <a:pPr marL="0" indent="0">
              <a:buNone/>
            </a:pPr>
            <a:r>
              <a:rPr lang="de-DE" dirty="0"/>
              <a:t>Exponente: 0111 1111bin + 13dec= 1000 0000bin + </a:t>
            </a:r>
            <a:r>
              <a:rPr lang="de-DE" dirty="0" smtClean="0"/>
              <a:t>12dec </a:t>
            </a:r>
            <a:r>
              <a:rPr lang="en-US" dirty="0"/>
              <a:t>= 1000 1100 </a:t>
            </a:r>
            <a:r>
              <a:rPr lang="en-US" dirty="0" smtClean="0"/>
              <a:t>bin</a:t>
            </a:r>
          </a:p>
          <a:p>
            <a:pPr marL="0" indent="0">
              <a:buNone/>
            </a:pPr>
            <a:r>
              <a:rPr lang="en-US" dirty="0" err="1"/>
              <a:t>Fração</a:t>
            </a:r>
            <a:r>
              <a:rPr lang="en-US" dirty="0"/>
              <a:t>: 0,25dec = 2</a:t>
            </a:r>
            <a:r>
              <a:rPr lang="en-US" sz="1200" dirty="0"/>
              <a:t>‐2</a:t>
            </a:r>
            <a:r>
              <a:rPr lang="en-US" dirty="0"/>
              <a:t>dec = ,01bin</a:t>
            </a:r>
            <a:endParaRPr lang="pt-BR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4335470"/>
            <a:ext cx="7186283" cy="1165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71783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SOLUÇÃO MIPS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ATUA NO MERCADO DE SEMICONDUTORES POR MAIS DE DUAS DÉCADAS</a:t>
            </a:r>
          </a:p>
          <a:p>
            <a:pPr marL="0" indent="0">
              <a:buNone/>
            </a:pPr>
            <a:endParaRPr lang="pt-BR" dirty="0" smtClean="0"/>
          </a:p>
          <a:p>
            <a:r>
              <a:rPr lang="pt-BR" dirty="0" smtClean="0"/>
              <a:t>SOLUÇÕES PARA APLICAÇÕES GRÁFICAS, VÍDEO, ENTRETERIMENTO, COMUNICAÇÕES, (VoIP) E REDES</a:t>
            </a:r>
          </a:p>
          <a:p>
            <a:pPr marL="0" indent="0">
              <a:buNone/>
            </a:pPr>
            <a:endParaRPr lang="pt-BR" dirty="0" smtClean="0"/>
          </a:p>
          <a:p>
            <a:r>
              <a:rPr lang="pt-BR" dirty="0" smtClean="0"/>
              <a:t>ESTÃO ENTRANDO NO MERCADO DE CONSUMO DIGITAL E MOBILE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30368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SOLUÇÃO MIPS	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Causam</a:t>
            </a:r>
            <a:r>
              <a:rPr lang="en-US" dirty="0" smtClean="0"/>
              <a:t> </a:t>
            </a:r>
            <a:r>
              <a:rPr lang="en-US" dirty="0" err="1"/>
              <a:t>exceções</a:t>
            </a:r>
            <a:r>
              <a:rPr lang="en-US" dirty="0"/>
              <a:t> no overflow</a:t>
            </a:r>
            <a:r>
              <a:rPr lang="en-US" dirty="0" smtClean="0"/>
              <a:t>: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 err="1"/>
              <a:t>Adição</a:t>
            </a:r>
            <a:r>
              <a:rPr lang="en-US" dirty="0"/>
              <a:t> (add </a:t>
            </a:r>
            <a:r>
              <a:rPr lang="en-US" dirty="0" smtClean="0"/>
              <a:t>)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 err="1"/>
              <a:t>Adição</a:t>
            </a:r>
            <a:r>
              <a:rPr lang="en-US" dirty="0"/>
              <a:t> </a:t>
            </a:r>
            <a:r>
              <a:rPr lang="en-US" dirty="0" err="1"/>
              <a:t>imediata</a:t>
            </a:r>
            <a:r>
              <a:rPr lang="en-US" dirty="0"/>
              <a:t> (</a:t>
            </a:r>
            <a:r>
              <a:rPr lang="en-US" dirty="0" err="1"/>
              <a:t>addi</a:t>
            </a:r>
            <a:r>
              <a:rPr lang="en-US" dirty="0"/>
              <a:t> </a:t>
            </a:r>
            <a:r>
              <a:rPr lang="en-US" dirty="0" smtClean="0"/>
              <a:t>)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 err="1"/>
              <a:t>Subtração</a:t>
            </a:r>
            <a:r>
              <a:rPr lang="en-US" dirty="0"/>
              <a:t> (sub </a:t>
            </a:r>
            <a:r>
              <a:rPr lang="en-US" dirty="0" smtClean="0"/>
              <a:t>)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pt-BR" dirty="0"/>
              <a:t>Não causam exceções no overflow</a:t>
            </a:r>
            <a:r>
              <a:rPr lang="pt-BR" dirty="0" smtClean="0"/>
              <a:t>: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 err="1"/>
              <a:t>Adição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sinal</a:t>
            </a:r>
            <a:r>
              <a:rPr lang="en-US" dirty="0"/>
              <a:t> (</a:t>
            </a:r>
            <a:r>
              <a:rPr lang="en-US" dirty="0" err="1"/>
              <a:t>addu</a:t>
            </a:r>
            <a:r>
              <a:rPr lang="en-US" dirty="0"/>
              <a:t> </a:t>
            </a:r>
            <a:r>
              <a:rPr lang="en-US" dirty="0" smtClean="0"/>
              <a:t>)</a:t>
            </a:r>
          </a:p>
          <a:p>
            <a:pPr marL="800100" lvl="1" indent="-342900">
              <a:buFont typeface="+mj-lt"/>
              <a:buAutoNum type="arabicPeriod"/>
            </a:pPr>
            <a:r>
              <a:rPr lang="pt-BR" dirty="0"/>
              <a:t>Adição imediata sem sinal (</a:t>
            </a:r>
            <a:r>
              <a:rPr lang="pt-BR" dirty="0" err="1"/>
              <a:t>addiu</a:t>
            </a:r>
            <a:r>
              <a:rPr lang="pt-BR" dirty="0"/>
              <a:t> </a:t>
            </a:r>
            <a:r>
              <a:rPr lang="pt-BR" dirty="0" smtClean="0"/>
              <a:t>)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 err="1"/>
              <a:t>Subtração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sinal</a:t>
            </a:r>
            <a:r>
              <a:rPr lang="en-US" dirty="0"/>
              <a:t> (</a:t>
            </a:r>
            <a:r>
              <a:rPr lang="en-US" dirty="0" err="1"/>
              <a:t>subu</a:t>
            </a:r>
            <a:r>
              <a:rPr lang="en-US" dirty="0"/>
              <a:t> 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86376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Operações</a:t>
            </a:r>
            <a:r>
              <a:rPr lang="en-US" dirty="0"/>
              <a:t> com </a:t>
            </a:r>
            <a:r>
              <a:rPr lang="en-US" dirty="0" err="1"/>
              <a:t>ponto</a:t>
            </a:r>
            <a:r>
              <a:rPr lang="en-US" dirty="0"/>
              <a:t> </a:t>
            </a:r>
            <a:r>
              <a:rPr lang="en-US" dirty="0" err="1"/>
              <a:t>fixo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Adição</a:t>
            </a:r>
            <a:r>
              <a:rPr lang="en-US" dirty="0" smtClean="0"/>
              <a:t>:</a:t>
            </a:r>
          </a:p>
          <a:p>
            <a:pPr marL="800100" lvl="1" indent="-342900">
              <a:buFont typeface="+mj-lt"/>
              <a:buAutoNum type="arabicPeriod"/>
            </a:pPr>
            <a:r>
              <a:rPr lang="pt-BR" dirty="0"/>
              <a:t>Dígitos são somados bit a bit, da direita para a </a:t>
            </a:r>
            <a:r>
              <a:rPr lang="pt-BR" dirty="0" smtClean="0"/>
              <a:t>esquerda</a:t>
            </a:r>
          </a:p>
          <a:p>
            <a:pPr marL="800100" lvl="1" indent="-342900">
              <a:buFont typeface="+mj-lt"/>
              <a:buAutoNum type="arabicPeriod"/>
            </a:pPr>
            <a:r>
              <a:rPr lang="pt-BR" dirty="0" err="1"/>
              <a:t>Carries</a:t>
            </a:r>
            <a:r>
              <a:rPr lang="pt-BR" dirty="0"/>
              <a:t> (vai-um) são passados para o próximo dígito à </a:t>
            </a:r>
            <a:r>
              <a:rPr lang="pt-BR" dirty="0" smtClean="0"/>
              <a:t>esquerda</a:t>
            </a:r>
          </a:p>
          <a:p>
            <a:pPr marL="457200" lvl="1" indent="0">
              <a:buNone/>
            </a:pPr>
            <a:endParaRPr lang="pt-BR" dirty="0"/>
          </a:p>
          <a:p>
            <a:pPr indent="-285750"/>
            <a:r>
              <a:rPr lang="en-US" dirty="0" err="1"/>
              <a:t>Subtração</a:t>
            </a:r>
            <a:r>
              <a:rPr lang="en-US" dirty="0" smtClean="0"/>
              <a:t>:</a:t>
            </a:r>
          </a:p>
          <a:p>
            <a:pPr marL="800100" lvl="1" indent="-342900">
              <a:buFont typeface="+mj-lt"/>
              <a:buAutoNum type="arabicPeriod"/>
            </a:pPr>
            <a:r>
              <a:rPr lang="pt-BR" dirty="0"/>
              <a:t>Nega-se o subtraendo e soma-se um (complemento de 2</a:t>
            </a:r>
            <a:r>
              <a:rPr lang="pt-BR" dirty="0" smtClean="0"/>
              <a:t>)</a:t>
            </a:r>
          </a:p>
          <a:p>
            <a:pPr marL="800100" lvl="1" indent="-342900">
              <a:buFont typeface="+mj-lt"/>
              <a:buAutoNum type="arabicPeriod"/>
            </a:pPr>
            <a:r>
              <a:rPr lang="pt-BR" dirty="0"/>
              <a:t>Soma-se o resultado anterior com o diminuendo</a:t>
            </a:r>
            <a:endParaRPr lang="pt-BR" dirty="0" smtClean="0"/>
          </a:p>
          <a:p>
            <a:pPr marL="5715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234285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Ponto </a:t>
            </a:r>
            <a:r>
              <a:rPr lang="en-US" dirty="0" err="1"/>
              <a:t>flutuante</a:t>
            </a:r>
            <a:r>
              <a:rPr lang="en-US" dirty="0"/>
              <a:t> × Ponto </a:t>
            </a:r>
            <a:r>
              <a:rPr lang="en-US" dirty="0" err="1"/>
              <a:t>fixo</a:t>
            </a:r>
            <a:endParaRPr lang="en-US" dirty="0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63" y="1444173"/>
            <a:ext cx="9145610" cy="4553649"/>
          </a:xfrm>
        </p:spPr>
      </p:pic>
    </p:spTree>
    <p:extLst>
      <p:ext uri="{BB962C8B-B14F-4D97-AF65-F5344CB8AC3E}">
        <p14:creationId xmlns:p14="http://schemas.microsoft.com/office/powerpoint/2010/main" val="20973601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Cinco </a:t>
            </a:r>
            <a:r>
              <a:rPr lang="en-US" dirty="0" err="1"/>
              <a:t>Componentes</a:t>
            </a:r>
            <a:r>
              <a:rPr lang="en-US" dirty="0"/>
              <a:t> </a:t>
            </a:r>
            <a:r>
              <a:rPr lang="en-US" dirty="0" err="1"/>
              <a:t>Clássicos</a:t>
            </a:r>
            <a:endParaRPr lang="en-US" dirty="0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245" y="1635760"/>
            <a:ext cx="8908846" cy="4528723"/>
          </a:xfrm>
        </p:spPr>
      </p:pic>
    </p:spTree>
    <p:extLst>
      <p:ext uri="{BB962C8B-B14F-4D97-AF65-F5344CB8AC3E}">
        <p14:creationId xmlns:p14="http://schemas.microsoft.com/office/powerpoint/2010/main" val="38537758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Componentes</a:t>
            </a:r>
            <a:r>
              <a:rPr lang="en-US" dirty="0"/>
              <a:t> do </a:t>
            </a:r>
            <a:r>
              <a:rPr lang="en-US" dirty="0" err="1"/>
              <a:t>Processador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Via de Dados (</a:t>
            </a:r>
            <a:r>
              <a:rPr lang="en-US" dirty="0" err="1"/>
              <a:t>datapath</a:t>
            </a:r>
            <a:r>
              <a:rPr lang="en-US" dirty="0" smtClean="0"/>
              <a:t>)</a:t>
            </a:r>
          </a:p>
          <a:p>
            <a:pPr marL="800100" lvl="1" indent="-342900">
              <a:buFont typeface="+mj-lt"/>
              <a:buAutoNum type="arabicPeriod"/>
            </a:pPr>
            <a:r>
              <a:rPr lang="pt-BR" dirty="0"/>
              <a:t>Parte do processador que contem o hardware necessário para execução de todos as operações requeridas pelo </a:t>
            </a:r>
            <a:r>
              <a:rPr lang="pt-BR" dirty="0" smtClean="0"/>
              <a:t>computador</a:t>
            </a:r>
          </a:p>
          <a:p>
            <a:pPr marL="457200" lvl="1" indent="0">
              <a:buNone/>
            </a:pPr>
            <a:endParaRPr lang="pt-BR" dirty="0"/>
          </a:p>
          <a:p>
            <a:pPr indent="-285750"/>
            <a:r>
              <a:rPr lang="en-US" dirty="0" err="1" smtClean="0"/>
              <a:t>Controle</a:t>
            </a:r>
            <a:endParaRPr lang="en-US" dirty="0" smtClean="0"/>
          </a:p>
          <a:p>
            <a:pPr marL="800100" lvl="1" indent="-342900">
              <a:buFont typeface="+mj-lt"/>
              <a:buAutoNum type="arabicPeriod"/>
            </a:pPr>
            <a:r>
              <a:rPr lang="pt-BR" dirty="0"/>
              <a:t>Parte do processador que comanda as ações da via de dados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56019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Implementação de Instruções no Processador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Arquitetura</a:t>
            </a:r>
            <a:r>
              <a:rPr lang="en-US" dirty="0"/>
              <a:t> </a:t>
            </a:r>
            <a:r>
              <a:rPr lang="en-US" dirty="0" err="1"/>
              <a:t>tipo</a:t>
            </a:r>
            <a:r>
              <a:rPr lang="en-US" dirty="0"/>
              <a:t> </a:t>
            </a:r>
            <a:r>
              <a:rPr lang="en-US" dirty="0" err="1"/>
              <a:t>Ciclo</a:t>
            </a:r>
            <a:r>
              <a:rPr lang="en-US" dirty="0"/>
              <a:t> </a:t>
            </a:r>
            <a:r>
              <a:rPr lang="en-US" dirty="0" err="1" smtClean="0"/>
              <a:t>Único</a:t>
            </a:r>
            <a:endParaRPr lang="en-US" dirty="0" smtClean="0"/>
          </a:p>
          <a:p>
            <a:pPr marL="800100" lvl="1" indent="-342900">
              <a:buFont typeface="+mj-lt"/>
              <a:buAutoNum type="arabicPeriod"/>
            </a:pPr>
            <a:r>
              <a:rPr lang="pt-BR" dirty="0"/>
              <a:t>Cada instrução é executada em um 1 ciclo de </a:t>
            </a:r>
            <a:r>
              <a:rPr lang="pt-BR" dirty="0" err="1" smtClean="0"/>
              <a:t>clock</a:t>
            </a:r>
            <a:endParaRPr lang="pt-BR" dirty="0" smtClean="0"/>
          </a:p>
          <a:p>
            <a:pPr marL="800100" lvl="1" indent="-342900">
              <a:buFont typeface="+mj-lt"/>
              <a:buAutoNum type="arabicPeriod"/>
            </a:pPr>
            <a:r>
              <a:rPr lang="pt-BR" dirty="0"/>
              <a:t>Ciclo de </a:t>
            </a:r>
            <a:r>
              <a:rPr lang="pt-BR" dirty="0" err="1"/>
              <a:t>clock</a:t>
            </a:r>
            <a:r>
              <a:rPr lang="pt-BR" dirty="0"/>
              <a:t> deve ser longo o suficiente para executar a instrução mais </a:t>
            </a:r>
            <a:r>
              <a:rPr lang="pt-BR" dirty="0" smtClean="0"/>
              <a:t>longa</a:t>
            </a:r>
          </a:p>
          <a:p>
            <a:pPr marL="800100" lvl="1" indent="-342900">
              <a:buFont typeface="+mj-lt"/>
              <a:buAutoNum type="arabicPeriod"/>
            </a:pPr>
            <a:r>
              <a:rPr lang="pt-BR" dirty="0"/>
              <a:t>Desvantagem: velocidade global limitada à velocidade da instrução mais lenta</a:t>
            </a:r>
            <a:endParaRPr lang="en-US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3758165"/>
            <a:ext cx="7755901" cy="2658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494212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do">
  <a:themeElements>
    <a:clrScheme name="Facetado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do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d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212</TotalTime>
  <Words>926</Words>
  <Application>Microsoft Office PowerPoint</Application>
  <PresentationFormat>Widescreen</PresentationFormat>
  <Paragraphs>119</Paragraphs>
  <Slides>26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26</vt:i4>
      </vt:variant>
    </vt:vector>
  </HeadingPairs>
  <TitlesOfParts>
    <vt:vector size="31" baseType="lpstr">
      <vt:lpstr>Arial</vt:lpstr>
      <vt:lpstr>Courier New</vt:lpstr>
      <vt:lpstr>Trebuchet MS</vt:lpstr>
      <vt:lpstr>Wingdings 3</vt:lpstr>
      <vt:lpstr>Facetado</vt:lpstr>
      <vt:lpstr>TRABALHO AVALIATIVO</vt:lpstr>
      <vt:lpstr>OVERFLOW</vt:lpstr>
      <vt:lpstr>SOLUÇÃO MIPS</vt:lpstr>
      <vt:lpstr>SOLUÇÃO MIPS </vt:lpstr>
      <vt:lpstr>Operações com ponto fixo</vt:lpstr>
      <vt:lpstr>Ponto flutuante × Ponto fixo</vt:lpstr>
      <vt:lpstr>Cinco Componentes Clássicos</vt:lpstr>
      <vt:lpstr>Componentes do Processador</vt:lpstr>
      <vt:lpstr>Implementação de Instruções no Processador</vt:lpstr>
      <vt:lpstr>Implementação de ciclo único</vt:lpstr>
      <vt:lpstr>Implementação de ciclo único</vt:lpstr>
      <vt:lpstr>Implementação de ciclo único  &gt;Tipo R</vt:lpstr>
      <vt:lpstr>Implementação de ciclo único  &gt;Tipo R</vt:lpstr>
      <vt:lpstr>Implementação de ciclo único  &gt;Tipo R</vt:lpstr>
      <vt:lpstr>Combinando instruções &gt;Tipo R + Load/Store</vt:lpstr>
      <vt:lpstr>Combinando instruções &gt;Tipo R + Load/Store(Inclusão de multiplexadores (MUX))</vt:lpstr>
      <vt:lpstr>Implementando o Controle &gt;Controle da ALU</vt:lpstr>
      <vt:lpstr>Implementando o Controle &gt;Controle da ALU</vt:lpstr>
      <vt:lpstr>Implementando o Controle &gt;Controle da ALU</vt:lpstr>
      <vt:lpstr>Implementando o Controle &gt;Unidade de controle principal</vt:lpstr>
      <vt:lpstr>Desempenho Ciclo Único</vt:lpstr>
      <vt:lpstr>Implementação de Instruções no Processador</vt:lpstr>
      <vt:lpstr>Dividindo Instruções em Estágios</vt:lpstr>
      <vt:lpstr>Implementação de Instruções no Processador</vt:lpstr>
      <vt:lpstr>Questões</vt:lpstr>
      <vt:lpstr>Questões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TRABALHO AVALIATIVO</dc:title>
  <dc:creator>Francisco Heliésus Medeiros</dc:creator>
  <cp:lastModifiedBy>Jean Galdino</cp:lastModifiedBy>
  <cp:revision>16</cp:revision>
  <dcterms:created xsi:type="dcterms:W3CDTF">2015-12-12T00:49:27Z</dcterms:created>
  <dcterms:modified xsi:type="dcterms:W3CDTF">2016-02-15T13:11:56Z</dcterms:modified>
</cp:coreProperties>
</file>