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9"/>
  </p:notesMasterIdLst>
  <p:handoutMasterIdLst>
    <p:handoutMasterId r:id="rId40"/>
  </p:handoutMasterIdLst>
  <p:sldIdLst>
    <p:sldId id="256" r:id="rId2"/>
    <p:sldId id="310" r:id="rId3"/>
    <p:sldId id="311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7" r:id="rId13"/>
    <p:sldId id="328" r:id="rId14"/>
    <p:sldId id="330" r:id="rId15"/>
    <p:sldId id="312" r:id="rId16"/>
    <p:sldId id="313" r:id="rId17"/>
    <p:sldId id="314" r:id="rId18"/>
    <p:sldId id="336" r:id="rId19"/>
    <p:sldId id="337" r:id="rId20"/>
    <p:sldId id="338" r:id="rId21"/>
    <p:sldId id="344" r:id="rId22"/>
    <p:sldId id="339" r:id="rId23"/>
    <p:sldId id="340" r:id="rId24"/>
    <p:sldId id="343" r:id="rId25"/>
    <p:sldId id="315" r:id="rId26"/>
    <p:sldId id="316" r:id="rId27"/>
    <p:sldId id="317" r:id="rId28"/>
    <p:sldId id="331" r:id="rId29"/>
    <p:sldId id="332" r:id="rId30"/>
    <p:sldId id="333" r:id="rId31"/>
    <p:sldId id="334" r:id="rId32"/>
    <p:sldId id="345" r:id="rId33"/>
    <p:sldId id="346" r:id="rId34"/>
    <p:sldId id="347" r:id="rId35"/>
    <p:sldId id="341" r:id="rId36"/>
    <p:sldId id="342" r:id="rId37"/>
    <p:sldId id="335" r:id="rId3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Lucida Sans Unicode" charset="0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Lucida Sans Unicode" charset="0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Lucida Sans Unicode" charset="0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Lucida Sans Unicode" charset="0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Lucida Sans Unicode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Lucida Sans Unicode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Lucida Sans Unicode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Lucida Sans Unicode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Lucida Sans Unico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667" autoAdjust="0"/>
  </p:normalViewPr>
  <p:slideViewPr>
    <p:cSldViewPr>
      <p:cViewPr varScale="1">
        <p:scale>
          <a:sx n="89" d="100"/>
          <a:sy n="89" d="100"/>
        </p:scale>
        <p:origin x="-212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568C6E-5326-124F-B770-D42E94FE697A}" type="doc">
      <dgm:prSet loTypeId="urn:microsoft.com/office/officeart/2005/8/layout/list1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368C102-12F1-A946-BD22-541378AB1E43}">
      <dgm:prSet phldrT="[Text]"/>
      <dgm:spPr/>
      <dgm:t>
        <a:bodyPr/>
        <a:lstStyle/>
        <a:p>
          <a:r>
            <a:rPr lang="en-US" i="1" dirty="0" smtClean="0"/>
            <a:t>Firewall</a:t>
          </a:r>
          <a:r>
            <a:rPr lang="en-US" dirty="0" smtClean="0"/>
            <a:t> </a:t>
          </a:r>
          <a:r>
            <a:rPr lang="en-US" i="1" dirty="0" smtClean="0"/>
            <a:t>Stateless</a:t>
          </a:r>
          <a:endParaRPr lang="en-US" i="1" dirty="0"/>
        </a:p>
      </dgm:t>
    </dgm:pt>
    <dgm:pt modelId="{87F82CF8-BBE6-0F46-A1AF-FD1D82CF9EC0}" type="parTrans" cxnId="{B2A64F63-7175-7041-A306-0DF534936124}">
      <dgm:prSet/>
      <dgm:spPr/>
      <dgm:t>
        <a:bodyPr/>
        <a:lstStyle/>
        <a:p>
          <a:endParaRPr lang="en-US"/>
        </a:p>
      </dgm:t>
    </dgm:pt>
    <dgm:pt modelId="{67DA568C-7F4B-074A-8D13-BBA58430C7FC}" type="sibTrans" cxnId="{B2A64F63-7175-7041-A306-0DF534936124}">
      <dgm:prSet/>
      <dgm:spPr/>
      <dgm:t>
        <a:bodyPr/>
        <a:lstStyle/>
        <a:p>
          <a:endParaRPr lang="en-US"/>
        </a:p>
      </dgm:t>
    </dgm:pt>
    <dgm:pt modelId="{F2D6B631-CEAD-264C-BF39-31A74B89923A}">
      <dgm:prSet phldrT="[Text]"/>
      <dgm:spPr/>
      <dgm:t>
        <a:bodyPr/>
        <a:lstStyle/>
        <a:p>
          <a:r>
            <a:rPr lang="en-US" i="1" dirty="0" smtClean="0"/>
            <a:t>Firewall</a:t>
          </a:r>
          <a:r>
            <a:rPr lang="en-US" dirty="0" smtClean="0"/>
            <a:t> </a:t>
          </a:r>
          <a:r>
            <a:rPr lang="en-US" i="1" dirty="0" err="1" smtClean="0"/>
            <a:t>statefull</a:t>
          </a:r>
          <a:endParaRPr lang="en-US" i="1" dirty="0"/>
        </a:p>
      </dgm:t>
    </dgm:pt>
    <dgm:pt modelId="{69283278-7890-7D4D-B761-4C01E066BB31}" type="parTrans" cxnId="{FB0F91D9-A6F3-374F-9D7B-70E13AC3A77A}">
      <dgm:prSet/>
      <dgm:spPr/>
      <dgm:t>
        <a:bodyPr/>
        <a:lstStyle/>
        <a:p>
          <a:endParaRPr lang="en-US"/>
        </a:p>
      </dgm:t>
    </dgm:pt>
    <dgm:pt modelId="{C2EC1FF8-02DB-7941-A99B-49CEB4290A9C}" type="sibTrans" cxnId="{FB0F91D9-A6F3-374F-9D7B-70E13AC3A77A}">
      <dgm:prSet/>
      <dgm:spPr/>
      <dgm:t>
        <a:bodyPr/>
        <a:lstStyle/>
        <a:p>
          <a:endParaRPr lang="en-US"/>
        </a:p>
      </dgm:t>
    </dgm:pt>
    <dgm:pt modelId="{DD2CD016-677E-8749-9F98-125EEFB564EF}">
      <dgm:prSet phldrT="[Text]"/>
      <dgm:spPr/>
      <dgm:t>
        <a:bodyPr/>
        <a:lstStyle/>
        <a:p>
          <a:r>
            <a:rPr lang="en-US" i="1" dirty="0" smtClean="0"/>
            <a:t>Firewall de </a:t>
          </a:r>
          <a:r>
            <a:rPr lang="en-US" i="1" dirty="0" err="1" smtClean="0"/>
            <a:t>Inspeção</a:t>
          </a:r>
          <a:r>
            <a:rPr lang="en-US" i="1" dirty="0" smtClean="0"/>
            <a:t> de </a:t>
          </a:r>
          <a:r>
            <a:rPr lang="en-US" i="1" dirty="0" err="1" smtClean="0"/>
            <a:t>Aplicação</a:t>
          </a:r>
          <a:endParaRPr lang="en-US" i="1" dirty="0"/>
        </a:p>
      </dgm:t>
    </dgm:pt>
    <dgm:pt modelId="{88E57C0C-785D-014A-9FF9-64116382E932}" type="parTrans" cxnId="{F95B184F-C97E-FD4A-96EA-753A771C1F42}">
      <dgm:prSet/>
      <dgm:spPr/>
      <dgm:t>
        <a:bodyPr/>
        <a:lstStyle/>
        <a:p>
          <a:endParaRPr lang="en-US"/>
        </a:p>
      </dgm:t>
    </dgm:pt>
    <dgm:pt modelId="{3958B689-8921-8B41-8A8A-EEF9FCDD617A}" type="sibTrans" cxnId="{F95B184F-C97E-FD4A-96EA-753A771C1F42}">
      <dgm:prSet/>
      <dgm:spPr/>
      <dgm:t>
        <a:bodyPr/>
        <a:lstStyle/>
        <a:p>
          <a:endParaRPr lang="en-US"/>
        </a:p>
      </dgm:t>
    </dgm:pt>
    <dgm:pt modelId="{0636A839-0787-784C-99AF-0BE1DB7DF5CA}" type="pres">
      <dgm:prSet presAssocID="{CD568C6E-5326-124F-B770-D42E94FE697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356913-D414-4049-96A7-11E336808503}" type="pres">
      <dgm:prSet presAssocID="{3368C102-12F1-A946-BD22-541378AB1E43}" presName="parentLin" presStyleCnt="0"/>
      <dgm:spPr/>
      <dgm:t>
        <a:bodyPr/>
        <a:lstStyle/>
        <a:p>
          <a:endParaRPr lang="en-US"/>
        </a:p>
      </dgm:t>
    </dgm:pt>
    <dgm:pt modelId="{299F90B4-3136-3F4F-8D02-ADEAC9EBE9D0}" type="pres">
      <dgm:prSet presAssocID="{3368C102-12F1-A946-BD22-541378AB1E4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6AD535F-0851-0742-99C7-EE13202D7D5E}" type="pres">
      <dgm:prSet presAssocID="{3368C102-12F1-A946-BD22-541378AB1E4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706DD-57BC-4740-80A7-09AB3750D9EF}" type="pres">
      <dgm:prSet presAssocID="{3368C102-12F1-A946-BD22-541378AB1E43}" presName="negativeSpace" presStyleCnt="0"/>
      <dgm:spPr/>
      <dgm:t>
        <a:bodyPr/>
        <a:lstStyle/>
        <a:p>
          <a:endParaRPr lang="en-US"/>
        </a:p>
      </dgm:t>
    </dgm:pt>
    <dgm:pt modelId="{307A39DF-EDEE-ED4C-938F-EFF64572E85D}" type="pres">
      <dgm:prSet presAssocID="{3368C102-12F1-A946-BD22-541378AB1E4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D8D0B-0740-064D-999E-3D549E3F231D}" type="pres">
      <dgm:prSet presAssocID="{67DA568C-7F4B-074A-8D13-BBA58430C7FC}" presName="spaceBetweenRectangles" presStyleCnt="0"/>
      <dgm:spPr/>
      <dgm:t>
        <a:bodyPr/>
        <a:lstStyle/>
        <a:p>
          <a:endParaRPr lang="en-US"/>
        </a:p>
      </dgm:t>
    </dgm:pt>
    <dgm:pt modelId="{0C6BA71D-16E8-FD42-B921-7646DE7ED7D8}" type="pres">
      <dgm:prSet presAssocID="{F2D6B631-CEAD-264C-BF39-31A74B89923A}" presName="parentLin" presStyleCnt="0"/>
      <dgm:spPr/>
      <dgm:t>
        <a:bodyPr/>
        <a:lstStyle/>
        <a:p>
          <a:endParaRPr lang="en-US"/>
        </a:p>
      </dgm:t>
    </dgm:pt>
    <dgm:pt modelId="{BF6D28FC-DFE5-E74A-A412-06A90ADE35E5}" type="pres">
      <dgm:prSet presAssocID="{F2D6B631-CEAD-264C-BF39-31A74B89923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7213BA6-6A41-F54F-8EE8-DF188A93B951}" type="pres">
      <dgm:prSet presAssocID="{F2D6B631-CEAD-264C-BF39-31A74B89923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6C5917-7AC8-1643-9298-BDDB3D999837}" type="pres">
      <dgm:prSet presAssocID="{F2D6B631-CEAD-264C-BF39-31A74B89923A}" presName="negativeSpace" presStyleCnt="0"/>
      <dgm:spPr/>
      <dgm:t>
        <a:bodyPr/>
        <a:lstStyle/>
        <a:p>
          <a:endParaRPr lang="en-US"/>
        </a:p>
      </dgm:t>
    </dgm:pt>
    <dgm:pt modelId="{E1679543-B1CD-E04F-9741-D9A0B1169D69}" type="pres">
      <dgm:prSet presAssocID="{F2D6B631-CEAD-264C-BF39-31A74B89923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3D86A-C348-3A44-8608-B97DC2871CA5}" type="pres">
      <dgm:prSet presAssocID="{C2EC1FF8-02DB-7941-A99B-49CEB4290A9C}" presName="spaceBetweenRectangles" presStyleCnt="0"/>
      <dgm:spPr/>
      <dgm:t>
        <a:bodyPr/>
        <a:lstStyle/>
        <a:p>
          <a:endParaRPr lang="en-US"/>
        </a:p>
      </dgm:t>
    </dgm:pt>
    <dgm:pt modelId="{FE41B448-0E22-9F45-8ED5-CAB3DF400D24}" type="pres">
      <dgm:prSet presAssocID="{DD2CD016-677E-8749-9F98-125EEFB564EF}" presName="parentLin" presStyleCnt="0"/>
      <dgm:spPr/>
      <dgm:t>
        <a:bodyPr/>
        <a:lstStyle/>
        <a:p>
          <a:endParaRPr lang="en-US"/>
        </a:p>
      </dgm:t>
    </dgm:pt>
    <dgm:pt modelId="{70CD9191-DF35-EE4D-8097-ACEB3D4B079C}" type="pres">
      <dgm:prSet presAssocID="{DD2CD016-677E-8749-9F98-125EEFB564E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648747C-9D98-5043-9038-A80F8AF6901C}" type="pres">
      <dgm:prSet presAssocID="{DD2CD016-677E-8749-9F98-125EEFB564E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B42AAD-5981-CD40-8E1D-FAB4CE0CB598}" type="pres">
      <dgm:prSet presAssocID="{DD2CD016-677E-8749-9F98-125EEFB564EF}" presName="negativeSpace" presStyleCnt="0"/>
      <dgm:spPr/>
      <dgm:t>
        <a:bodyPr/>
        <a:lstStyle/>
        <a:p>
          <a:endParaRPr lang="en-US"/>
        </a:p>
      </dgm:t>
    </dgm:pt>
    <dgm:pt modelId="{137D34E8-C42D-1540-BD8A-CC07D1AD2C81}" type="pres">
      <dgm:prSet presAssocID="{DD2CD016-677E-8749-9F98-125EEFB564E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0F91D9-A6F3-374F-9D7B-70E13AC3A77A}" srcId="{CD568C6E-5326-124F-B770-D42E94FE697A}" destId="{F2D6B631-CEAD-264C-BF39-31A74B89923A}" srcOrd="1" destOrd="0" parTransId="{69283278-7890-7D4D-B761-4C01E066BB31}" sibTransId="{C2EC1FF8-02DB-7941-A99B-49CEB4290A9C}"/>
    <dgm:cxn modelId="{E7BAF430-E801-3D47-9E10-8DA3D7B09CD4}" type="presOf" srcId="{DD2CD016-677E-8749-9F98-125EEFB564EF}" destId="{70CD9191-DF35-EE4D-8097-ACEB3D4B079C}" srcOrd="0" destOrd="0" presId="urn:microsoft.com/office/officeart/2005/8/layout/list1"/>
    <dgm:cxn modelId="{DD7382C5-FDE9-0445-B712-E677ABBD501B}" type="presOf" srcId="{DD2CD016-677E-8749-9F98-125EEFB564EF}" destId="{5648747C-9D98-5043-9038-A80F8AF6901C}" srcOrd="1" destOrd="0" presId="urn:microsoft.com/office/officeart/2005/8/layout/list1"/>
    <dgm:cxn modelId="{52C30A53-93CB-6044-9927-2FE61C7F9826}" type="presOf" srcId="{F2D6B631-CEAD-264C-BF39-31A74B89923A}" destId="{97213BA6-6A41-F54F-8EE8-DF188A93B951}" srcOrd="1" destOrd="0" presId="urn:microsoft.com/office/officeart/2005/8/layout/list1"/>
    <dgm:cxn modelId="{25298C2C-EA54-3248-BDF5-33E2FB6F49FE}" type="presOf" srcId="{CD568C6E-5326-124F-B770-D42E94FE697A}" destId="{0636A839-0787-784C-99AF-0BE1DB7DF5CA}" srcOrd="0" destOrd="0" presId="urn:microsoft.com/office/officeart/2005/8/layout/list1"/>
    <dgm:cxn modelId="{B68FFC7A-8898-7543-BE22-0CEA9E8B3A8F}" type="presOf" srcId="{3368C102-12F1-A946-BD22-541378AB1E43}" destId="{299F90B4-3136-3F4F-8D02-ADEAC9EBE9D0}" srcOrd="0" destOrd="0" presId="urn:microsoft.com/office/officeart/2005/8/layout/list1"/>
    <dgm:cxn modelId="{ECBFC8D9-999F-AA41-BEC3-04C593BABDCD}" type="presOf" srcId="{3368C102-12F1-A946-BD22-541378AB1E43}" destId="{D6AD535F-0851-0742-99C7-EE13202D7D5E}" srcOrd="1" destOrd="0" presId="urn:microsoft.com/office/officeart/2005/8/layout/list1"/>
    <dgm:cxn modelId="{F95B184F-C97E-FD4A-96EA-753A771C1F42}" srcId="{CD568C6E-5326-124F-B770-D42E94FE697A}" destId="{DD2CD016-677E-8749-9F98-125EEFB564EF}" srcOrd="2" destOrd="0" parTransId="{88E57C0C-785D-014A-9FF9-64116382E932}" sibTransId="{3958B689-8921-8B41-8A8A-EEF9FCDD617A}"/>
    <dgm:cxn modelId="{3CDE51B3-8CF6-C64E-BEE8-A27E7011BB1D}" type="presOf" srcId="{F2D6B631-CEAD-264C-BF39-31A74B89923A}" destId="{BF6D28FC-DFE5-E74A-A412-06A90ADE35E5}" srcOrd="0" destOrd="0" presId="urn:microsoft.com/office/officeart/2005/8/layout/list1"/>
    <dgm:cxn modelId="{B2A64F63-7175-7041-A306-0DF534936124}" srcId="{CD568C6E-5326-124F-B770-D42E94FE697A}" destId="{3368C102-12F1-A946-BD22-541378AB1E43}" srcOrd="0" destOrd="0" parTransId="{87F82CF8-BBE6-0F46-A1AF-FD1D82CF9EC0}" sibTransId="{67DA568C-7F4B-074A-8D13-BBA58430C7FC}"/>
    <dgm:cxn modelId="{8DA3E54E-696E-A240-9CFF-49E75EB56098}" type="presParOf" srcId="{0636A839-0787-784C-99AF-0BE1DB7DF5CA}" destId="{27356913-D414-4049-96A7-11E336808503}" srcOrd="0" destOrd="0" presId="urn:microsoft.com/office/officeart/2005/8/layout/list1"/>
    <dgm:cxn modelId="{CB20EFFD-4032-7449-82D0-96FEB5A84024}" type="presParOf" srcId="{27356913-D414-4049-96A7-11E336808503}" destId="{299F90B4-3136-3F4F-8D02-ADEAC9EBE9D0}" srcOrd="0" destOrd="0" presId="urn:microsoft.com/office/officeart/2005/8/layout/list1"/>
    <dgm:cxn modelId="{27D0E1D5-BDDB-854E-B773-1ED0C45B22B9}" type="presParOf" srcId="{27356913-D414-4049-96A7-11E336808503}" destId="{D6AD535F-0851-0742-99C7-EE13202D7D5E}" srcOrd="1" destOrd="0" presId="urn:microsoft.com/office/officeart/2005/8/layout/list1"/>
    <dgm:cxn modelId="{5F6BC389-0292-2647-B9CE-E91BCDBEDB14}" type="presParOf" srcId="{0636A839-0787-784C-99AF-0BE1DB7DF5CA}" destId="{F34706DD-57BC-4740-80A7-09AB3750D9EF}" srcOrd="1" destOrd="0" presId="urn:microsoft.com/office/officeart/2005/8/layout/list1"/>
    <dgm:cxn modelId="{DFD83FCE-FCF3-074C-8A9E-E9C70C6E3EF5}" type="presParOf" srcId="{0636A839-0787-784C-99AF-0BE1DB7DF5CA}" destId="{307A39DF-EDEE-ED4C-938F-EFF64572E85D}" srcOrd="2" destOrd="0" presId="urn:microsoft.com/office/officeart/2005/8/layout/list1"/>
    <dgm:cxn modelId="{392832E1-1291-2E44-AAEB-B7CE57B045F5}" type="presParOf" srcId="{0636A839-0787-784C-99AF-0BE1DB7DF5CA}" destId="{4AED8D0B-0740-064D-999E-3D549E3F231D}" srcOrd="3" destOrd="0" presId="urn:microsoft.com/office/officeart/2005/8/layout/list1"/>
    <dgm:cxn modelId="{D6CFD4D3-2D70-DD44-8167-CC3EF32E0E27}" type="presParOf" srcId="{0636A839-0787-784C-99AF-0BE1DB7DF5CA}" destId="{0C6BA71D-16E8-FD42-B921-7646DE7ED7D8}" srcOrd="4" destOrd="0" presId="urn:microsoft.com/office/officeart/2005/8/layout/list1"/>
    <dgm:cxn modelId="{8A57B389-5D8B-1E49-A2D9-8B4A74F5D4B3}" type="presParOf" srcId="{0C6BA71D-16E8-FD42-B921-7646DE7ED7D8}" destId="{BF6D28FC-DFE5-E74A-A412-06A90ADE35E5}" srcOrd="0" destOrd="0" presId="urn:microsoft.com/office/officeart/2005/8/layout/list1"/>
    <dgm:cxn modelId="{BABFAF00-5100-E745-9DBE-D3D38BD22E6F}" type="presParOf" srcId="{0C6BA71D-16E8-FD42-B921-7646DE7ED7D8}" destId="{97213BA6-6A41-F54F-8EE8-DF188A93B951}" srcOrd="1" destOrd="0" presId="urn:microsoft.com/office/officeart/2005/8/layout/list1"/>
    <dgm:cxn modelId="{AB6A50AC-A07A-2D49-8940-E92CA487B517}" type="presParOf" srcId="{0636A839-0787-784C-99AF-0BE1DB7DF5CA}" destId="{E96C5917-7AC8-1643-9298-BDDB3D999837}" srcOrd="5" destOrd="0" presId="urn:microsoft.com/office/officeart/2005/8/layout/list1"/>
    <dgm:cxn modelId="{B96F79E0-4E57-F645-9A0C-01D80346C4CC}" type="presParOf" srcId="{0636A839-0787-784C-99AF-0BE1DB7DF5CA}" destId="{E1679543-B1CD-E04F-9741-D9A0B1169D69}" srcOrd="6" destOrd="0" presId="urn:microsoft.com/office/officeart/2005/8/layout/list1"/>
    <dgm:cxn modelId="{7558AA5A-0ACA-0F49-AC48-40CD1A0D492B}" type="presParOf" srcId="{0636A839-0787-784C-99AF-0BE1DB7DF5CA}" destId="{6673D86A-C348-3A44-8608-B97DC2871CA5}" srcOrd="7" destOrd="0" presId="urn:microsoft.com/office/officeart/2005/8/layout/list1"/>
    <dgm:cxn modelId="{3EF029D7-3450-274B-8D06-E1AFC9A9F6BC}" type="presParOf" srcId="{0636A839-0787-784C-99AF-0BE1DB7DF5CA}" destId="{FE41B448-0E22-9F45-8ED5-CAB3DF400D24}" srcOrd="8" destOrd="0" presId="urn:microsoft.com/office/officeart/2005/8/layout/list1"/>
    <dgm:cxn modelId="{813EE7A6-C874-7244-9761-92820C32715E}" type="presParOf" srcId="{FE41B448-0E22-9F45-8ED5-CAB3DF400D24}" destId="{70CD9191-DF35-EE4D-8097-ACEB3D4B079C}" srcOrd="0" destOrd="0" presId="urn:microsoft.com/office/officeart/2005/8/layout/list1"/>
    <dgm:cxn modelId="{B414509E-4D6A-E84F-96EF-1C99684F57D3}" type="presParOf" srcId="{FE41B448-0E22-9F45-8ED5-CAB3DF400D24}" destId="{5648747C-9D98-5043-9038-A80F8AF6901C}" srcOrd="1" destOrd="0" presId="urn:microsoft.com/office/officeart/2005/8/layout/list1"/>
    <dgm:cxn modelId="{47DF21CE-B6EF-CD4E-8D25-12C34F5DF3EF}" type="presParOf" srcId="{0636A839-0787-784C-99AF-0BE1DB7DF5CA}" destId="{D9B42AAD-5981-CD40-8E1D-FAB4CE0CB598}" srcOrd="9" destOrd="0" presId="urn:microsoft.com/office/officeart/2005/8/layout/list1"/>
    <dgm:cxn modelId="{86D421F2-4DAD-834C-A467-1D347B55A262}" type="presParOf" srcId="{0636A839-0787-784C-99AF-0BE1DB7DF5CA}" destId="{137D34E8-C42D-1540-BD8A-CC07D1AD2C8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F2B704-D0A3-514D-B266-6162D436882D}" type="doc">
      <dgm:prSet loTypeId="urn:microsoft.com/office/officeart/2005/8/layout/list1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C264ED8-3500-F24F-A521-4023DE48DD2F}">
      <dgm:prSet phldrT="[Text]"/>
      <dgm:spPr/>
      <dgm:t>
        <a:bodyPr/>
        <a:lstStyle/>
        <a:p>
          <a:r>
            <a:rPr lang="en-US" dirty="0" err="1" smtClean="0"/>
            <a:t>Filtragem</a:t>
          </a:r>
          <a:r>
            <a:rPr lang="en-US" dirty="0" smtClean="0"/>
            <a:t> </a:t>
          </a:r>
          <a:r>
            <a:rPr lang="en-US" i="1" dirty="0" smtClean="0"/>
            <a:t>stateless</a:t>
          </a:r>
          <a:endParaRPr lang="en-US" i="1" dirty="0"/>
        </a:p>
      </dgm:t>
    </dgm:pt>
    <dgm:pt modelId="{EB1666F2-DA60-AE4A-A98E-2214305445AF}" type="parTrans" cxnId="{4812EFEE-6D24-B14B-B240-C4C78F8CEEAB}">
      <dgm:prSet/>
      <dgm:spPr/>
      <dgm:t>
        <a:bodyPr/>
        <a:lstStyle/>
        <a:p>
          <a:endParaRPr lang="en-US"/>
        </a:p>
      </dgm:t>
    </dgm:pt>
    <dgm:pt modelId="{BE743B98-CC7E-6F45-B6F3-3B26DE156DBE}" type="sibTrans" cxnId="{4812EFEE-6D24-B14B-B240-C4C78F8CEEAB}">
      <dgm:prSet/>
      <dgm:spPr/>
      <dgm:t>
        <a:bodyPr/>
        <a:lstStyle/>
        <a:p>
          <a:endParaRPr lang="en-US"/>
        </a:p>
      </dgm:t>
    </dgm:pt>
    <dgm:pt modelId="{A35040DA-7176-A248-8176-680E8D923D43}">
      <dgm:prSet phldrT="[Text]"/>
      <dgm:spPr/>
      <dgm:t>
        <a:bodyPr/>
        <a:lstStyle/>
        <a:p>
          <a:r>
            <a:rPr lang="en-US" dirty="0" err="1" smtClean="0"/>
            <a:t>Suporta</a:t>
          </a:r>
          <a:r>
            <a:rPr lang="en-US" dirty="0" smtClean="0"/>
            <a:t> </a:t>
          </a:r>
          <a:r>
            <a:rPr lang="en-US" dirty="0" err="1" smtClean="0"/>
            <a:t>diversos</a:t>
          </a:r>
          <a:r>
            <a:rPr lang="en-US" dirty="0" smtClean="0"/>
            <a:t> </a:t>
          </a:r>
          <a:r>
            <a:rPr lang="en-US" dirty="0" err="1" smtClean="0"/>
            <a:t>tipos</a:t>
          </a:r>
          <a:r>
            <a:rPr lang="en-US" dirty="0" smtClean="0"/>
            <a:t> de NAT</a:t>
          </a:r>
          <a:endParaRPr lang="en-US" dirty="0"/>
        </a:p>
      </dgm:t>
    </dgm:pt>
    <dgm:pt modelId="{3632E22D-8018-C54B-9583-2E258591C462}" type="parTrans" cxnId="{751FCA3D-27D6-B94E-9538-B23B5BF55995}">
      <dgm:prSet/>
      <dgm:spPr/>
      <dgm:t>
        <a:bodyPr/>
        <a:lstStyle/>
        <a:p>
          <a:endParaRPr lang="en-US"/>
        </a:p>
      </dgm:t>
    </dgm:pt>
    <dgm:pt modelId="{8748976B-2940-9D40-B77B-90B9242042DB}" type="sibTrans" cxnId="{751FCA3D-27D6-B94E-9538-B23B5BF55995}">
      <dgm:prSet/>
      <dgm:spPr/>
      <dgm:t>
        <a:bodyPr/>
        <a:lstStyle/>
        <a:p>
          <a:endParaRPr lang="en-US"/>
        </a:p>
      </dgm:t>
    </dgm:pt>
    <dgm:pt modelId="{882A2A78-940A-414E-AAF9-34015415871C}">
      <dgm:prSet phldrT="[Text]"/>
      <dgm:spPr/>
      <dgm:t>
        <a:bodyPr/>
        <a:lstStyle/>
        <a:p>
          <a:r>
            <a:rPr lang="en-US" dirty="0" err="1" smtClean="0"/>
            <a:t>Infraestrutura</a:t>
          </a:r>
          <a:r>
            <a:rPr lang="en-US" dirty="0" smtClean="0"/>
            <a:t> </a:t>
          </a:r>
          <a:r>
            <a:rPr lang="en-US" dirty="0" err="1" smtClean="0"/>
            <a:t>flexível</a:t>
          </a:r>
          <a:endParaRPr lang="en-US" dirty="0"/>
        </a:p>
      </dgm:t>
    </dgm:pt>
    <dgm:pt modelId="{ECC17AAC-E1BA-6049-BF9B-E7F006D9FC1F}" type="parTrans" cxnId="{65908CF3-5EE6-FC48-A7BD-0D20E4210A6B}">
      <dgm:prSet/>
      <dgm:spPr/>
      <dgm:t>
        <a:bodyPr/>
        <a:lstStyle/>
        <a:p>
          <a:endParaRPr lang="en-US"/>
        </a:p>
      </dgm:t>
    </dgm:pt>
    <dgm:pt modelId="{AAEDFAE8-41B9-4C42-8559-16598DF92D27}" type="sibTrans" cxnId="{65908CF3-5EE6-FC48-A7BD-0D20E4210A6B}">
      <dgm:prSet/>
      <dgm:spPr/>
      <dgm:t>
        <a:bodyPr/>
        <a:lstStyle/>
        <a:p>
          <a:endParaRPr lang="en-US"/>
        </a:p>
      </dgm:t>
    </dgm:pt>
    <dgm:pt modelId="{FF182181-4C73-FE4D-A0E4-752F952045CE}">
      <dgm:prSet phldrT="[Text]"/>
      <dgm:spPr/>
      <dgm:t>
        <a:bodyPr/>
        <a:lstStyle/>
        <a:p>
          <a:r>
            <a:rPr lang="en-US" dirty="0" err="1" smtClean="0"/>
            <a:t>Filtragem</a:t>
          </a:r>
          <a:r>
            <a:rPr lang="en-US" dirty="0" smtClean="0"/>
            <a:t> </a:t>
          </a:r>
          <a:r>
            <a:rPr lang="en-US" i="1" dirty="0" err="1" smtClean="0"/>
            <a:t>Statefull</a:t>
          </a:r>
          <a:endParaRPr lang="en-US" i="1" dirty="0"/>
        </a:p>
      </dgm:t>
    </dgm:pt>
    <dgm:pt modelId="{E73B4E62-E127-6F43-9E11-F0159F0889F6}" type="parTrans" cxnId="{EC337073-D468-D942-BB52-339C38A79CFC}">
      <dgm:prSet/>
      <dgm:spPr/>
      <dgm:t>
        <a:bodyPr/>
        <a:lstStyle/>
        <a:p>
          <a:endParaRPr lang="en-US"/>
        </a:p>
      </dgm:t>
    </dgm:pt>
    <dgm:pt modelId="{467ABF7C-D434-AD45-9BEB-4595EEF30BD1}" type="sibTrans" cxnId="{EC337073-D468-D942-BB52-339C38A79CFC}">
      <dgm:prSet/>
      <dgm:spPr/>
      <dgm:t>
        <a:bodyPr/>
        <a:lstStyle/>
        <a:p>
          <a:endParaRPr lang="en-US"/>
        </a:p>
      </dgm:t>
    </dgm:pt>
    <dgm:pt modelId="{BBDFF4F2-E0C3-704A-AFD0-FD8B949477C4}">
      <dgm:prSet phldrT="[Text]"/>
      <dgm:spPr/>
      <dgm:t>
        <a:bodyPr/>
        <a:lstStyle/>
        <a:p>
          <a:r>
            <a:rPr lang="en-US" dirty="0" err="1" smtClean="0"/>
            <a:t>Suporta</a:t>
          </a:r>
          <a:r>
            <a:rPr lang="en-US" dirty="0" smtClean="0"/>
            <a:t> </a:t>
          </a:r>
          <a:r>
            <a:rPr lang="en-US" dirty="0" err="1" smtClean="0"/>
            <a:t>Qualidade</a:t>
          </a:r>
          <a:r>
            <a:rPr lang="en-US" dirty="0" smtClean="0"/>
            <a:t> de </a:t>
          </a:r>
          <a:r>
            <a:rPr lang="en-US" dirty="0" err="1" smtClean="0"/>
            <a:t>Serviço</a:t>
          </a:r>
          <a:r>
            <a:rPr lang="en-US" dirty="0" smtClean="0"/>
            <a:t> (</a:t>
          </a:r>
          <a:r>
            <a:rPr lang="en-US" dirty="0" err="1" smtClean="0"/>
            <a:t>QoS</a:t>
          </a:r>
          <a:r>
            <a:rPr lang="en-US" dirty="0" smtClean="0"/>
            <a:t>)</a:t>
          </a:r>
          <a:endParaRPr lang="en-US" dirty="0"/>
        </a:p>
      </dgm:t>
    </dgm:pt>
    <dgm:pt modelId="{F9333735-3EEB-8E44-B0A8-85890D09621A}" type="parTrans" cxnId="{47CBC43D-500F-E94B-880B-FD8E8E4EE10C}">
      <dgm:prSet/>
      <dgm:spPr/>
      <dgm:t>
        <a:bodyPr/>
        <a:lstStyle/>
        <a:p>
          <a:endParaRPr lang="en-US"/>
        </a:p>
      </dgm:t>
    </dgm:pt>
    <dgm:pt modelId="{945728BD-771F-B34C-85B7-FBF2AAF27650}" type="sibTrans" cxnId="{47CBC43D-500F-E94B-880B-FD8E8E4EE10C}">
      <dgm:prSet/>
      <dgm:spPr/>
      <dgm:t>
        <a:bodyPr/>
        <a:lstStyle/>
        <a:p>
          <a:endParaRPr lang="en-US"/>
        </a:p>
      </dgm:t>
    </dgm:pt>
    <dgm:pt modelId="{B9F3EE01-1CDB-1E48-800A-C238A3DCDABB}" type="pres">
      <dgm:prSet presAssocID="{77F2B704-D0A3-514D-B266-6162D43688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1BC1E7-0972-1F46-A50E-18559E85AC36}" type="pres">
      <dgm:prSet presAssocID="{FC264ED8-3500-F24F-A521-4023DE48DD2F}" presName="parentLin" presStyleCnt="0"/>
      <dgm:spPr/>
      <dgm:t>
        <a:bodyPr/>
        <a:lstStyle/>
        <a:p>
          <a:endParaRPr lang="en-US"/>
        </a:p>
      </dgm:t>
    </dgm:pt>
    <dgm:pt modelId="{69FC0805-98A3-3544-B3E4-374CF1D4E99A}" type="pres">
      <dgm:prSet presAssocID="{FC264ED8-3500-F24F-A521-4023DE48DD2F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3E0C393B-30F4-2E43-A354-335604FE2E2F}" type="pres">
      <dgm:prSet presAssocID="{FC264ED8-3500-F24F-A521-4023DE48DD2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A8ABA-6647-1042-BAF3-4033F2D05598}" type="pres">
      <dgm:prSet presAssocID="{FC264ED8-3500-F24F-A521-4023DE48DD2F}" presName="negativeSpace" presStyleCnt="0"/>
      <dgm:spPr/>
      <dgm:t>
        <a:bodyPr/>
        <a:lstStyle/>
        <a:p>
          <a:endParaRPr lang="en-US"/>
        </a:p>
      </dgm:t>
    </dgm:pt>
    <dgm:pt modelId="{CEC51BF4-0689-AD4F-BD0B-A471FF1FCA8E}" type="pres">
      <dgm:prSet presAssocID="{FC264ED8-3500-F24F-A521-4023DE48DD2F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9B72-01FC-024C-B474-001CA3AAE788}" type="pres">
      <dgm:prSet presAssocID="{BE743B98-CC7E-6F45-B6F3-3B26DE156DBE}" presName="spaceBetweenRectangles" presStyleCnt="0"/>
      <dgm:spPr/>
      <dgm:t>
        <a:bodyPr/>
        <a:lstStyle/>
        <a:p>
          <a:endParaRPr lang="en-US"/>
        </a:p>
      </dgm:t>
    </dgm:pt>
    <dgm:pt modelId="{A2DADC53-E788-5B4D-96EC-05EEE810A047}" type="pres">
      <dgm:prSet presAssocID="{FF182181-4C73-FE4D-A0E4-752F952045CE}" presName="parentLin" presStyleCnt="0"/>
      <dgm:spPr/>
      <dgm:t>
        <a:bodyPr/>
        <a:lstStyle/>
        <a:p>
          <a:endParaRPr lang="en-US"/>
        </a:p>
      </dgm:t>
    </dgm:pt>
    <dgm:pt modelId="{3C104F7A-E3C6-3846-A8F5-683E526B8804}" type="pres">
      <dgm:prSet presAssocID="{FF182181-4C73-FE4D-A0E4-752F952045CE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BBBABBF9-4A26-6746-8AEE-EBC7C0C8F443}" type="pres">
      <dgm:prSet presAssocID="{FF182181-4C73-FE4D-A0E4-752F952045C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CA1AD-BC50-1440-90AF-6B4DF2392E73}" type="pres">
      <dgm:prSet presAssocID="{FF182181-4C73-FE4D-A0E4-752F952045CE}" presName="negativeSpace" presStyleCnt="0"/>
      <dgm:spPr/>
      <dgm:t>
        <a:bodyPr/>
        <a:lstStyle/>
        <a:p>
          <a:endParaRPr lang="en-US"/>
        </a:p>
      </dgm:t>
    </dgm:pt>
    <dgm:pt modelId="{C3FA4323-659F-B040-916B-CA8933152890}" type="pres">
      <dgm:prSet presAssocID="{FF182181-4C73-FE4D-A0E4-752F952045CE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8285E-D950-4345-96F3-B0A525C32460}" type="pres">
      <dgm:prSet presAssocID="{467ABF7C-D434-AD45-9BEB-4595EEF30BD1}" presName="spaceBetweenRectangles" presStyleCnt="0"/>
      <dgm:spPr/>
      <dgm:t>
        <a:bodyPr/>
        <a:lstStyle/>
        <a:p>
          <a:endParaRPr lang="en-US"/>
        </a:p>
      </dgm:t>
    </dgm:pt>
    <dgm:pt modelId="{6EFCA49B-AE2D-C141-9243-BDC1DE0F8250}" type="pres">
      <dgm:prSet presAssocID="{A35040DA-7176-A248-8176-680E8D923D43}" presName="parentLin" presStyleCnt="0"/>
      <dgm:spPr/>
      <dgm:t>
        <a:bodyPr/>
        <a:lstStyle/>
        <a:p>
          <a:endParaRPr lang="en-US"/>
        </a:p>
      </dgm:t>
    </dgm:pt>
    <dgm:pt modelId="{7F27AC20-E962-3A49-AA0F-7F61C3AF9E16}" type="pres">
      <dgm:prSet presAssocID="{A35040DA-7176-A248-8176-680E8D923D43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EAF0EE12-2FC3-6C45-A80C-9C46627214DC}" type="pres">
      <dgm:prSet presAssocID="{A35040DA-7176-A248-8176-680E8D923D4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BC06E4-8CE1-3046-A403-5452A4EAC573}" type="pres">
      <dgm:prSet presAssocID="{A35040DA-7176-A248-8176-680E8D923D43}" presName="negativeSpace" presStyleCnt="0"/>
      <dgm:spPr/>
      <dgm:t>
        <a:bodyPr/>
        <a:lstStyle/>
        <a:p>
          <a:endParaRPr lang="en-US"/>
        </a:p>
      </dgm:t>
    </dgm:pt>
    <dgm:pt modelId="{2775E53A-956C-5045-AD69-C603D9F87986}" type="pres">
      <dgm:prSet presAssocID="{A35040DA-7176-A248-8176-680E8D923D43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E45A2-1E56-5249-9136-62CD60F04F90}" type="pres">
      <dgm:prSet presAssocID="{8748976B-2940-9D40-B77B-90B9242042DB}" presName="spaceBetweenRectangles" presStyleCnt="0"/>
      <dgm:spPr/>
      <dgm:t>
        <a:bodyPr/>
        <a:lstStyle/>
        <a:p>
          <a:endParaRPr lang="en-US"/>
        </a:p>
      </dgm:t>
    </dgm:pt>
    <dgm:pt modelId="{C8D9D274-A34B-2B49-ADC2-53D96B1E02B8}" type="pres">
      <dgm:prSet presAssocID="{882A2A78-940A-414E-AAF9-34015415871C}" presName="parentLin" presStyleCnt="0"/>
      <dgm:spPr/>
      <dgm:t>
        <a:bodyPr/>
        <a:lstStyle/>
        <a:p>
          <a:endParaRPr lang="en-US"/>
        </a:p>
      </dgm:t>
    </dgm:pt>
    <dgm:pt modelId="{B65F0A0D-C709-6841-886D-5E430BD84335}" type="pres">
      <dgm:prSet presAssocID="{882A2A78-940A-414E-AAF9-34015415871C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F4DEC981-CDF6-9F47-95EB-8528117CA994}" type="pres">
      <dgm:prSet presAssocID="{882A2A78-940A-414E-AAF9-34015415871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EBF01-22BB-994B-B201-6F5647C4C36B}" type="pres">
      <dgm:prSet presAssocID="{882A2A78-940A-414E-AAF9-34015415871C}" presName="negativeSpace" presStyleCnt="0"/>
      <dgm:spPr/>
      <dgm:t>
        <a:bodyPr/>
        <a:lstStyle/>
        <a:p>
          <a:endParaRPr lang="en-US"/>
        </a:p>
      </dgm:t>
    </dgm:pt>
    <dgm:pt modelId="{20AEFB78-D4AE-0540-870E-17B46D85EA86}" type="pres">
      <dgm:prSet presAssocID="{882A2A78-940A-414E-AAF9-34015415871C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9E3BEF-48A5-3146-8105-7E8004A49A32}" type="pres">
      <dgm:prSet presAssocID="{AAEDFAE8-41B9-4C42-8559-16598DF92D27}" presName="spaceBetweenRectangles" presStyleCnt="0"/>
      <dgm:spPr/>
      <dgm:t>
        <a:bodyPr/>
        <a:lstStyle/>
        <a:p>
          <a:endParaRPr lang="en-US"/>
        </a:p>
      </dgm:t>
    </dgm:pt>
    <dgm:pt modelId="{D51DB991-1FB7-D94C-98D7-566A1CCC7D29}" type="pres">
      <dgm:prSet presAssocID="{BBDFF4F2-E0C3-704A-AFD0-FD8B949477C4}" presName="parentLin" presStyleCnt="0"/>
      <dgm:spPr/>
      <dgm:t>
        <a:bodyPr/>
        <a:lstStyle/>
        <a:p>
          <a:endParaRPr lang="en-US"/>
        </a:p>
      </dgm:t>
    </dgm:pt>
    <dgm:pt modelId="{909223A5-795E-4D44-9239-CC40D32F1AB2}" type="pres">
      <dgm:prSet presAssocID="{BBDFF4F2-E0C3-704A-AFD0-FD8B949477C4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7BA98655-2ADC-5F4B-9DE4-43C22FD31DE7}" type="pres">
      <dgm:prSet presAssocID="{BBDFF4F2-E0C3-704A-AFD0-FD8B949477C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10EAB0-7F3C-F947-ABF8-C20AEC797996}" type="pres">
      <dgm:prSet presAssocID="{BBDFF4F2-E0C3-704A-AFD0-FD8B949477C4}" presName="negativeSpace" presStyleCnt="0"/>
      <dgm:spPr/>
      <dgm:t>
        <a:bodyPr/>
        <a:lstStyle/>
        <a:p>
          <a:endParaRPr lang="en-US"/>
        </a:p>
      </dgm:t>
    </dgm:pt>
    <dgm:pt modelId="{4CB75294-EB04-0E47-8783-4FE0B3876735}" type="pres">
      <dgm:prSet presAssocID="{BBDFF4F2-E0C3-704A-AFD0-FD8B949477C4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12EFEE-6D24-B14B-B240-C4C78F8CEEAB}" srcId="{77F2B704-D0A3-514D-B266-6162D436882D}" destId="{FC264ED8-3500-F24F-A521-4023DE48DD2F}" srcOrd="0" destOrd="0" parTransId="{EB1666F2-DA60-AE4A-A98E-2214305445AF}" sibTransId="{BE743B98-CC7E-6F45-B6F3-3B26DE156DBE}"/>
    <dgm:cxn modelId="{EE4521D2-7225-F04D-BA02-8A83AD1D344E}" type="presOf" srcId="{77F2B704-D0A3-514D-B266-6162D436882D}" destId="{B9F3EE01-1CDB-1E48-800A-C238A3DCDABB}" srcOrd="0" destOrd="0" presId="urn:microsoft.com/office/officeart/2005/8/layout/list1"/>
    <dgm:cxn modelId="{F5466BE6-6BB9-494C-A041-4672478DC7C8}" type="presOf" srcId="{A35040DA-7176-A248-8176-680E8D923D43}" destId="{EAF0EE12-2FC3-6C45-A80C-9C46627214DC}" srcOrd="1" destOrd="0" presId="urn:microsoft.com/office/officeart/2005/8/layout/list1"/>
    <dgm:cxn modelId="{DEF23145-2148-0A47-93EE-B35CA9A7A189}" type="presOf" srcId="{A35040DA-7176-A248-8176-680E8D923D43}" destId="{7F27AC20-E962-3A49-AA0F-7F61C3AF9E16}" srcOrd="0" destOrd="0" presId="urn:microsoft.com/office/officeart/2005/8/layout/list1"/>
    <dgm:cxn modelId="{868AD424-E9E9-B54F-B85E-8A935BA02752}" type="presOf" srcId="{BBDFF4F2-E0C3-704A-AFD0-FD8B949477C4}" destId="{7BA98655-2ADC-5F4B-9DE4-43C22FD31DE7}" srcOrd="1" destOrd="0" presId="urn:microsoft.com/office/officeart/2005/8/layout/list1"/>
    <dgm:cxn modelId="{47CBC43D-500F-E94B-880B-FD8E8E4EE10C}" srcId="{77F2B704-D0A3-514D-B266-6162D436882D}" destId="{BBDFF4F2-E0C3-704A-AFD0-FD8B949477C4}" srcOrd="4" destOrd="0" parTransId="{F9333735-3EEB-8E44-B0A8-85890D09621A}" sibTransId="{945728BD-771F-B34C-85B7-FBF2AAF27650}"/>
    <dgm:cxn modelId="{220E2823-35F7-6540-9972-BDE4412FE7E0}" type="presOf" srcId="{FC264ED8-3500-F24F-A521-4023DE48DD2F}" destId="{69FC0805-98A3-3544-B3E4-374CF1D4E99A}" srcOrd="0" destOrd="0" presId="urn:microsoft.com/office/officeart/2005/8/layout/list1"/>
    <dgm:cxn modelId="{FD54095C-72A5-DF46-9BCD-E50BABFE62C3}" type="presOf" srcId="{FF182181-4C73-FE4D-A0E4-752F952045CE}" destId="{3C104F7A-E3C6-3846-A8F5-683E526B8804}" srcOrd="0" destOrd="0" presId="urn:microsoft.com/office/officeart/2005/8/layout/list1"/>
    <dgm:cxn modelId="{65908CF3-5EE6-FC48-A7BD-0D20E4210A6B}" srcId="{77F2B704-D0A3-514D-B266-6162D436882D}" destId="{882A2A78-940A-414E-AAF9-34015415871C}" srcOrd="3" destOrd="0" parTransId="{ECC17AAC-E1BA-6049-BF9B-E7F006D9FC1F}" sibTransId="{AAEDFAE8-41B9-4C42-8559-16598DF92D27}"/>
    <dgm:cxn modelId="{9AFB5E7B-BCF1-DE4C-9782-E46B11F0EC66}" type="presOf" srcId="{882A2A78-940A-414E-AAF9-34015415871C}" destId="{F4DEC981-CDF6-9F47-95EB-8528117CA994}" srcOrd="1" destOrd="0" presId="urn:microsoft.com/office/officeart/2005/8/layout/list1"/>
    <dgm:cxn modelId="{25D40941-F3F2-F440-978F-EE8C3E3333E0}" type="presOf" srcId="{FC264ED8-3500-F24F-A521-4023DE48DD2F}" destId="{3E0C393B-30F4-2E43-A354-335604FE2E2F}" srcOrd="1" destOrd="0" presId="urn:microsoft.com/office/officeart/2005/8/layout/list1"/>
    <dgm:cxn modelId="{372EBF83-F71D-9148-9C2E-8F2937FE4839}" type="presOf" srcId="{882A2A78-940A-414E-AAF9-34015415871C}" destId="{B65F0A0D-C709-6841-886D-5E430BD84335}" srcOrd="0" destOrd="0" presId="urn:microsoft.com/office/officeart/2005/8/layout/list1"/>
    <dgm:cxn modelId="{2D3B6170-0982-DA44-A10A-8C2DE97DA996}" type="presOf" srcId="{BBDFF4F2-E0C3-704A-AFD0-FD8B949477C4}" destId="{909223A5-795E-4D44-9239-CC40D32F1AB2}" srcOrd="0" destOrd="0" presId="urn:microsoft.com/office/officeart/2005/8/layout/list1"/>
    <dgm:cxn modelId="{910D33D9-CEB0-CE45-AA96-71913E1E82B0}" type="presOf" srcId="{FF182181-4C73-FE4D-A0E4-752F952045CE}" destId="{BBBABBF9-4A26-6746-8AEE-EBC7C0C8F443}" srcOrd="1" destOrd="0" presId="urn:microsoft.com/office/officeart/2005/8/layout/list1"/>
    <dgm:cxn modelId="{751FCA3D-27D6-B94E-9538-B23B5BF55995}" srcId="{77F2B704-D0A3-514D-B266-6162D436882D}" destId="{A35040DA-7176-A248-8176-680E8D923D43}" srcOrd="2" destOrd="0" parTransId="{3632E22D-8018-C54B-9583-2E258591C462}" sibTransId="{8748976B-2940-9D40-B77B-90B9242042DB}"/>
    <dgm:cxn modelId="{EC337073-D468-D942-BB52-339C38A79CFC}" srcId="{77F2B704-D0A3-514D-B266-6162D436882D}" destId="{FF182181-4C73-FE4D-A0E4-752F952045CE}" srcOrd="1" destOrd="0" parTransId="{E73B4E62-E127-6F43-9E11-F0159F0889F6}" sibTransId="{467ABF7C-D434-AD45-9BEB-4595EEF30BD1}"/>
    <dgm:cxn modelId="{C6D80484-C9B3-8149-B478-8309C09DF8D1}" type="presParOf" srcId="{B9F3EE01-1CDB-1E48-800A-C238A3DCDABB}" destId="{C91BC1E7-0972-1F46-A50E-18559E85AC36}" srcOrd="0" destOrd="0" presId="urn:microsoft.com/office/officeart/2005/8/layout/list1"/>
    <dgm:cxn modelId="{3F138BED-8B45-864F-A055-FDDF7C2063DB}" type="presParOf" srcId="{C91BC1E7-0972-1F46-A50E-18559E85AC36}" destId="{69FC0805-98A3-3544-B3E4-374CF1D4E99A}" srcOrd="0" destOrd="0" presId="urn:microsoft.com/office/officeart/2005/8/layout/list1"/>
    <dgm:cxn modelId="{760C66DB-0BD8-7641-959E-DC1AEF4C197E}" type="presParOf" srcId="{C91BC1E7-0972-1F46-A50E-18559E85AC36}" destId="{3E0C393B-30F4-2E43-A354-335604FE2E2F}" srcOrd="1" destOrd="0" presId="urn:microsoft.com/office/officeart/2005/8/layout/list1"/>
    <dgm:cxn modelId="{47C6E4A2-24B3-6A41-A674-BEBF98C437BD}" type="presParOf" srcId="{B9F3EE01-1CDB-1E48-800A-C238A3DCDABB}" destId="{D8BA8ABA-6647-1042-BAF3-4033F2D05598}" srcOrd="1" destOrd="0" presId="urn:microsoft.com/office/officeart/2005/8/layout/list1"/>
    <dgm:cxn modelId="{5A9A48ED-8EB4-F742-885E-91EAEA5C8B57}" type="presParOf" srcId="{B9F3EE01-1CDB-1E48-800A-C238A3DCDABB}" destId="{CEC51BF4-0689-AD4F-BD0B-A471FF1FCA8E}" srcOrd="2" destOrd="0" presId="urn:microsoft.com/office/officeart/2005/8/layout/list1"/>
    <dgm:cxn modelId="{B7D17A0B-E297-E54E-8169-7A1737F88F3C}" type="presParOf" srcId="{B9F3EE01-1CDB-1E48-800A-C238A3DCDABB}" destId="{10C09B72-01FC-024C-B474-001CA3AAE788}" srcOrd="3" destOrd="0" presId="urn:microsoft.com/office/officeart/2005/8/layout/list1"/>
    <dgm:cxn modelId="{A5161079-FCF6-DB40-B450-D453CCB4F2AD}" type="presParOf" srcId="{B9F3EE01-1CDB-1E48-800A-C238A3DCDABB}" destId="{A2DADC53-E788-5B4D-96EC-05EEE810A047}" srcOrd="4" destOrd="0" presId="urn:microsoft.com/office/officeart/2005/8/layout/list1"/>
    <dgm:cxn modelId="{9DDAE237-10A1-BD45-B167-69796D7DE214}" type="presParOf" srcId="{A2DADC53-E788-5B4D-96EC-05EEE810A047}" destId="{3C104F7A-E3C6-3846-A8F5-683E526B8804}" srcOrd="0" destOrd="0" presId="urn:microsoft.com/office/officeart/2005/8/layout/list1"/>
    <dgm:cxn modelId="{D5E9D4C6-34C9-7B4B-A6C3-1617822743CA}" type="presParOf" srcId="{A2DADC53-E788-5B4D-96EC-05EEE810A047}" destId="{BBBABBF9-4A26-6746-8AEE-EBC7C0C8F443}" srcOrd="1" destOrd="0" presId="urn:microsoft.com/office/officeart/2005/8/layout/list1"/>
    <dgm:cxn modelId="{59922D48-8F2A-D043-8FFF-397CB064FAD7}" type="presParOf" srcId="{B9F3EE01-1CDB-1E48-800A-C238A3DCDABB}" destId="{3F6CA1AD-BC50-1440-90AF-6B4DF2392E73}" srcOrd="5" destOrd="0" presId="urn:microsoft.com/office/officeart/2005/8/layout/list1"/>
    <dgm:cxn modelId="{6194DD90-89EF-6C4A-A7F4-23EF9257D830}" type="presParOf" srcId="{B9F3EE01-1CDB-1E48-800A-C238A3DCDABB}" destId="{C3FA4323-659F-B040-916B-CA8933152890}" srcOrd="6" destOrd="0" presId="urn:microsoft.com/office/officeart/2005/8/layout/list1"/>
    <dgm:cxn modelId="{58AB3C9B-00A5-E244-8677-92850CE25514}" type="presParOf" srcId="{B9F3EE01-1CDB-1E48-800A-C238A3DCDABB}" destId="{7DF8285E-D950-4345-96F3-B0A525C32460}" srcOrd="7" destOrd="0" presId="urn:microsoft.com/office/officeart/2005/8/layout/list1"/>
    <dgm:cxn modelId="{40F615B1-E089-A346-8529-4DCC64A05657}" type="presParOf" srcId="{B9F3EE01-1CDB-1E48-800A-C238A3DCDABB}" destId="{6EFCA49B-AE2D-C141-9243-BDC1DE0F8250}" srcOrd="8" destOrd="0" presId="urn:microsoft.com/office/officeart/2005/8/layout/list1"/>
    <dgm:cxn modelId="{FE2B2250-6681-AF4C-A835-FE13572B0710}" type="presParOf" srcId="{6EFCA49B-AE2D-C141-9243-BDC1DE0F8250}" destId="{7F27AC20-E962-3A49-AA0F-7F61C3AF9E16}" srcOrd="0" destOrd="0" presId="urn:microsoft.com/office/officeart/2005/8/layout/list1"/>
    <dgm:cxn modelId="{066D03DD-E216-504E-97AA-365C74835ACB}" type="presParOf" srcId="{6EFCA49B-AE2D-C141-9243-BDC1DE0F8250}" destId="{EAF0EE12-2FC3-6C45-A80C-9C46627214DC}" srcOrd="1" destOrd="0" presId="urn:microsoft.com/office/officeart/2005/8/layout/list1"/>
    <dgm:cxn modelId="{2D892AF4-B24B-B14C-B916-C342B1D7FD16}" type="presParOf" srcId="{B9F3EE01-1CDB-1E48-800A-C238A3DCDABB}" destId="{78BC06E4-8CE1-3046-A403-5452A4EAC573}" srcOrd="9" destOrd="0" presId="urn:microsoft.com/office/officeart/2005/8/layout/list1"/>
    <dgm:cxn modelId="{F5D98FF7-A177-AC4A-8853-1FBC9AB5D743}" type="presParOf" srcId="{B9F3EE01-1CDB-1E48-800A-C238A3DCDABB}" destId="{2775E53A-956C-5045-AD69-C603D9F87986}" srcOrd="10" destOrd="0" presId="urn:microsoft.com/office/officeart/2005/8/layout/list1"/>
    <dgm:cxn modelId="{34369496-ADAC-094F-BB03-74697CAC47B6}" type="presParOf" srcId="{B9F3EE01-1CDB-1E48-800A-C238A3DCDABB}" destId="{DC8E45A2-1E56-5249-9136-62CD60F04F90}" srcOrd="11" destOrd="0" presId="urn:microsoft.com/office/officeart/2005/8/layout/list1"/>
    <dgm:cxn modelId="{A2DFCF16-D3AF-0A4B-A697-8659E8576DA6}" type="presParOf" srcId="{B9F3EE01-1CDB-1E48-800A-C238A3DCDABB}" destId="{C8D9D274-A34B-2B49-ADC2-53D96B1E02B8}" srcOrd="12" destOrd="0" presId="urn:microsoft.com/office/officeart/2005/8/layout/list1"/>
    <dgm:cxn modelId="{176CCB42-48D5-A64F-A600-7184254E72FB}" type="presParOf" srcId="{C8D9D274-A34B-2B49-ADC2-53D96B1E02B8}" destId="{B65F0A0D-C709-6841-886D-5E430BD84335}" srcOrd="0" destOrd="0" presId="urn:microsoft.com/office/officeart/2005/8/layout/list1"/>
    <dgm:cxn modelId="{C5015FEE-59CB-AB4D-93E6-0F1B6FCE01C7}" type="presParOf" srcId="{C8D9D274-A34B-2B49-ADC2-53D96B1E02B8}" destId="{F4DEC981-CDF6-9F47-95EB-8528117CA994}" srcOrd="1" destOrd="0" presId="urn:microsoft.com/office/officeart/2005/8/layout/list1"/>
    <dgm:cxn modelId="{5A519E7E-4420-E749-9D76-AA97E64BF824}" type="presParOf" srcId="{B9F3EE01-1CDB-1E48-800A-C238A3DCDABB}" destId="{053EBF01-22BB-994B-B201-6F5647C4C36B}" srcOrd="13" destOrd="0" presId="urn:microsoft.com/office/officeart/2005/8/layout/list1"/>
    <dgm:cxn modelId="{CF10F884-38BF-7242-8E6A-D711670C0393}" type="presParOf" srcId="{B9F3EE01-1CDB-1E48-800A-C238A3DCDABB}" destId="{20AEFB78-D4AE-0540-870E-17B46D85EA86}" srcOrd="14" destOrd="0" presId="urn:microsoft.com/office/officeart/2005/8/layout/list1"/>
    <dgm:cxn modelId="{031BFA58-D3FE-7746-A010-15669A184D38}" type="presParOf" srcId="{B9F3EE01-1CDB-1E48-800A-C238A3DCDABB}" destId="{129E3BEF-48A5-3146-8105-7E8004A49A32}" srcOrd="15" destOrd="0" presId="urn:microsoft.com/office/officeart/2005/8/layout/list1"/>
    <dgm:cxn modelId="{909E3994-CFAB-C749-8EA7-33288FF42A62}" type="presParOf" srcId="{B9F3EE01-1CDB-1E48-800A-C238A3DCDABB}" destId="{D51DB991-1FB7-D94C-98D7-566A1CCC7D29}" srcOrd="16" destOrd="0" presId="urn:microsoft.com/office/officeart/2005/8/layout/list1"/>
    <dgm:cxn modelId="{A0051185-FAFA-9742-95F8-DCA0BBC8FA50}" type="presParOf" srcId="{D51DB991-1FB7-D94C-98D7-566A1CCC7D29}" destId="{909223A5-795E-4D44-9239-CC40D32F1AB2}" srcOrd="0" destOrd="0" presId="urn:microsoft.com/office/officeart/2005/8/layout/list1"/>
    <dgm:cxn modelId="{BC7BF399-E495-4149-9D6A-726B09307C14}" type="presParOf" srcId="{D51DB991-1FB7-D94C-98D7-566A1CCC7D29}" destId="{7BA98655-2ADC-5F4B-9DE4-43C22FD31DE7}" srcOrd="1" destOrd="0" presId="urn:microsoft.com/office/officeart/2005/8/layout/list1"/>
    <dgm:cxn modelId="{0F2626E6-7A4C-B14C-9D33-F98B4F448268}" type="presParOf" srcId="{B9F3EE01-1CDB-1E48-800A-C238A3DCDABB}" destId="{1510EAB0-7F3C-F947-ABF8-C20AEC797996}" srcOrd="17" destOrd="0" presId="urn:microsoft.com/office/officeart/2005/8/layout/list1"/>
    <dgm:cxn modelId="{A6E1E4C7-EC60-484C-B07D-FE334D8396CD}" type="presParOf" srcId="{B9F3EE01-1CDB-1E48-800A-C238A3DCDABB}" destId="{4CB75294-EB04-0E47-8783-4FE0B387673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A39DF-EDEE-ED4C-938F-EFF64572E85D}">
      <dsp:nvSpPr>
        <dsp:cNvPr id="0" name=""/>
        <dsp:cNvSpPr/>
      </dsp:nvSpPr>
      <dsp:spPr>
        <a:xfrm>
          <a:off x="0" y="897321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AD535F-0851-0742-99C7-EE13202D7D5E}">
      <dsp:nvSpPr>
        <dsp:cNvPr id="0" name=""/>
        <dsp:cNvSpPr/>
      </dsp:nvSpPr>
      <dsp:spPr>
        <a:xfrm>
          <a:off x="411480" y="498801"/>
          <a:ext cx="5760720" cy="7970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i="1" kern="1200" dirty="0" smtClean="0"/>
            <a:t>Firewall</a:t>
          </a:r>
          <a:r>
            <a:rPr lang="en-US" sz="2700" kern="1200" dirty="0" smtClean="0"/>
            <a:t> </a:t>
          </a:r>
          <a:r>
            <a:rPr lang="en-US" sz="2700" i="1" kern="1200" dirty="0" smtClean="0"/>
            <a:t>Stateless</a:t>
          </a:r>
          <a:endParaRPr lang="en-US" sz="2700" i="1" kern="1200" dirty="0"/>
        </a:p>
      </dsp:txBody>
      <dsp:txXfrm>
        <a:off x="450388" y="537709"/>
        <a:ext cx="5682904" cy="719224"/>
      </dsp:txXfrm>
    </dsp:sp>
    <dsp:sp modelId="{E1679543-B1CD-E04F-9741-D9A0B1169D69}">
      <dsp:nvSpPr>
        <dsp:cNvPr id="0" name=""/>
        <dsp:cNvSpPr/>
      </dsp:nvSpPr>
      <dsp:spPr>
        <a:xfrm>
          <a:off x="0" y="2122041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4617393"/>
              <a:satOff val="34159"/>
              <a:lumOff val="400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213BA6-6A41-F54F-8EE8-DF188A93B951}">
      <dsp:nvSpPr>
        <dsp:cNvPr id="0" name=""/>
        <dsp:cNvSpPr/>
      </dsp:nvSpPr>
      <dsp:spPr>
        <a:xfrm>
          <a:off x="411480" y="1723521"/>
          <a:ext cx="5760720" cy="797040"/>
        </a:xfrm>
        <a:prstGeom prst="roundRect">
          <a:avLst/>
        </a:prstGeom>
        <a:gradFill rotWithShape="0">
          <a:gsLst>
            <a:gs pos="0">
              <a:schemeClr val="accent4">
                <a:hueOff val="4617393"/>
                <a:satOff val="34159"/>
                <a:lumOff val="40098"/>
                <a:alphaOff val="0"/>
                <a:shade val="51000"/>
                <a:satMod val="130000"/>
              </a:schemeClr>
            </a:gs>
            <a:gs pos="80000">
              <a:schemeClr val="accent4">
                <a:hueOff val="4617393"/>
                <a:satOff val="34159"/>
                <a:lumOff val="40098"/>
                <a:alphaOff val="0"/>
                <a:shade val="93000"/>
                <a:satMod val="130000"/>
              </a:schemeClr>
            </a:gs>
            <a:gs pos="100000">
              <a:schemeClr val="accent4">
                <a:hueOff val="4617393"/>
                <a:satOff val="34159"/>
                <a:lumOff val="40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i="1" kern="1200" dirty="0" smtClean="0"/>
            <a:t>Firewall</a:t>
          </a:r>
          <a:r>
            <a:rPr lang="en-US" sz="2700" kern="1200" dirty="0" smtClean="0"/>
            <a:t> </a:t>
          </a:r>
          <a:r>
            <a:rPr lang="en-US" sz="2700" i="1" kern="1200" dirty="0" err="1" smtClean="0"/>
            <a:t>statefull</a:t>
          </a:r>
          <a:endParaRPr lang="en-US" sz="2700" i="1" kern="1200" dirty="0"/>
        </a:p>
      </dsp:txBody>
      <dsp:txXfrm>
        <a:off x="450388" y="1762429"/>
        <a:ext cx="5682904" cy="719224"/>
      </dsp:txXfrm>
    </dsp:sp>
    <dsp:sp modelId="{137D34E8-C42D-1540-BD8A-CC07D1AD2C81}">
      <dsp:nvSpPr>
        <dsp:cNvPr id="0" name=""/>
        <dsp:cNvSpPr/>
      </dsp:nvSpPr>
      <dsp:spPr>
        <a:xfrm>
          <a:off x="0" y="3346761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9234786"/>
              <a:satOff val="68317"/>
              <a:lumOff val="801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48747C-9D98-5043-9038-A80F8AF6901C}">
      <dsp:nvSpPr>
        <dsp:cNvPr id="0" name=""/>
        <dsp:cNvSpPr/>
      </dsp:nvSpPr>
      <dsp:spPr>
        <a:xfrm>
          <a:off x="411480" y="2948241"/>
          <a:ext cx="5760720" cy="797040"/>
        </a:xfrm>
        <a:prstGeom prst="roundRect">
          <a:avLst/>
        </a:prstGeom>
        <a:gradFill rotWithShape="0">
          <a:gsLst>
            <a:gs pos="0">
              <a:schemeClr val="accent4">
                <a:hueOff val="9234786"/>
                <a:satOff val="68317"/>
                <a:lumOff val="80196"/>
                <a:alphaOff val="0"/>
                <a:shade val="51000"/>
                <a:satMod val="130000"/>
              </a:schemeClr>
            </a:gs>
            <a:gs pos="80000">
              <a:schemeClr val="accent4">
                <a:hueOff val="9234786"/>
                <a:satOff val="68317"/>
                <a:lumOff val="80196"/>
                <a:alphaOff val="0"/>
                <a:shade val="93000"/>
                <a:satMod val="130000"/>
              </a:schemeClr>
            </a:gs>
            <a:gs pos="100000">
              <a:schemeClr val="accent4">
                <a:hueOff val="9234786"/>
                <a:satOff val="68317"/>
                <a:lumOff val="80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i="1" kern="1200" dirty="0" smtClean="0"/>
            <a:t>Firewall de </a:t>
          </a:r>
          <a:r>
            <a:rPr lang="en-US" sz="2700" i="1" kern="1200" dirty="0" err="1" smtClean="0"/>
            <a:t>Inspeção</a:t>
          </a:r>
          <a:r>
            <a:rPr lang="en-US" sz="2700" i="1" kern="1200" dirty="0" smtClean="0"/>
            <a:t> de </a:t>
          </a:r>
          <a:r>
            <a:rPr lang="en-US" sz="2700" i="1" kern="1200" dirty="0" err="1" smtClean="0"/>
            <a:t>Aplicação</a:t>
          </a:r>
          <a:endParaRPr lang="en-US" sz="2700" i="1" kern="1200" dirty="0"/>
        </a:p>
      </dsp:txBody>
      <dsp:txXfrm>
        <a:off x="450388" y="2987149"/>
        <a:ext cx="5682904" cy="71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51BF4-0689-AD4F-BD0B-A471FF1FCA8E}">
      <dsp:nvSpPr>
        <dsp:cNvPr id="0" name=""/>
        <dsp:cNvSpPr/>
      </dsp:nvSpPr>
      <dsp:spPr>
        <a:xfrm>
          <a:off x="0" y="3441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C393B-30F4-2E43-A354-335604FE2E2F}">
      <dsp:nvSpPr>
        <dsp:cNvPr id="0" name=""/>
        <dsp:cNvSpPr/>
      </dsp:nvSpPr>
      <dsp:spPr>
        <a:xfrm>
          <a:off x="411480" y="48981"/>
          <a:ext cx="5760720" cy="590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Filtragem</a:t>
          </a:r>
          <a:r>
            <a:rPr lang="en-US" sz="2000" kern="1200" dirty="0" smtClean="0"/>
            <a:t> </a:t>
          </a:r>
          <a:r>
            <a:rPr lang="en-US" sz="2000" i="1" kern="1200" dirty="0" smtClean="0"/>
            <a:t>stateless</a:t>
          </a:r>
          <a:endParaRPr lang="en-US" sz="2000" i="1" kern="1200" dirty="0"/>
        </a:p>
      </dsp:txBody>
      <dsp:txXfrm>
        <a:off x="440301" y="77802"/>
        <a:ext cx="5703078" cy="532758"/>
      </dsp:txXfrm>
    </dsp:sp>
    <dsp:sp modelId="{C3FA4323-659F-B040-916B-CA8933152890}">
      <dsp:nvSpPr>
        <dsp:cNvPr id="0" name=""/>
        <dsp:cNvSpPr/>
      </dsp:nvSpPr>
      <dsp:spPr>
        <a:xfrm>
          <a:off x="0" y="12513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2308697"/>
              <a:satOff val="17079"/>
              <a:lumOff val="200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BABBF9-4A26-6746-8AEE-EBC7C0C8F443}">
      <dsp:nvSpPr>
        <dsp:cNvPr id="0" name=""/>
        <dsp:cNvSpPr/>
      </dsp:nvSpPr>
      <dsp:spPr>
        <a:xfrm>
          <a:off x="411480" y="956181"/>
          <a:ext cx="5760720" cy="590400"/>
        </a:xfrm>
        <a:prstGeom prst="roundRect">
          <a:avLst/>
        </a:prstGeom>
        <a:gradFill rotWithShape="0">
          <a:gsLst>
            <a:gs pos="0">
              <a:schemeClr val="accent4">
                <a:hueOff val="2308697"/>
                <a:satOff val="17079"/>
                <a:lumOff val="20049"/>
                <a:alphaOff val="0"/>
                <a:shade val="51000"/>
                <a:satMod val="130000"/>
              </a:schemeClr>
            </a:gs>
            <a:gs pos="80000">
              <a:schemeClr val="accent4">
                <a:hueOff val="2308697"/>
                <a:satOff val="17079"/>
                <a:lumOff val="20049"/>
                <a:alphaOff val="0"/>
                <a:shade val="93000"/>
                <a:satMod val="130000"/>
              </a:schemeClr>
            </a:gs>
            <a:gs pos="100000">
              <a:schemeClr val="accent4">
                <a:hueOff val="2308697"/>
                <a:satOff val="17079"/>
                <a:lumOff val="200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Filtragem</a:t>
          </a:r>
          <a:r>
            <a:rPr lang="en-US" sz="2000" kern="1200" dirty="0" smtClean="0"/>
            <a:t> </a:t>
          </a:r>
          <a:r>
            <a:rPr lang="en-US" sz="2000" i="1" kern="1200" dirty="0" err="1" smtClean="0"/>
            <a:t>Statefull</a:t>
          </a:r>
          <a:endParaRPr lang="en-US" sz="2000" i="1" kern="1200" dirty="0"/>
        </a:p>
      </dsp:txBody>
      <dsp:txXfrm>
        <a:off x="440301" y="985002"/>
        <a:ext cx="5703078" cy="532758"/>
      </dsp:txXfrm>
    </dsp:sp>
    <dsp:sp modelId="{2775E53A-956C-5045-AD69-C603D9F87986}">
      <dsp:nvSpPr>
        <dsp:cNvPr id="0" name=""/>
        <dsp:cNvSpPr/>
      </dsp:nvSpPr>
      <dsp:spPr>
        <a:xfrm>
          <a:off x="0" y="21585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4617393"/>
              <a:satOff val="34159"/>
              <a:lumOff val="400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0EE12-2FC3-6C45-A80C-9C46627214DC}">
      <dsp:nvSpPr>
        <dsp:cNvPr id="0" name=""/>
        <dsp:cNvSpPr/>
      </dsp:nvSpPr>
      <dsp:spPr>
        <a:xfrm>
          <a:off x="411480" y="1863381"/>
          <a:ext cx="5760720" cy="590400"/>
        </a:xfrm>
        <a:prstGeom prst="roundRect">
          <a:avLst/>
        </a:prstGeom>
        <a:gradFill rotWithShape="0">
          <a:gsLst>
            <a:gs pos="0">
              <a:schemeClr val="accent4">
                <a:hueOff val="4617393"/>
                <a:satOff val="34159"/>
                <a:lumOff val="40098"/>
                <a:alphaOff val="0"/>
                <a:shade val="51000"/>
                <a:satMod val="130000"/>
              </a:schemeClr>
            </a:gs>
            <a:gs pos="80000">
              <a:schemeClr val="accent4">
                <a:hueOff val="4617393"/>
                <a:satOff val="34159"/>
                <a:lumOff val="40098"/>
                <a:alphaOff val="0"/>
                <a:shade val="93000"/>
                <a:satMod val="130000"/>
              </a:schemeClr>
            </a:gs>
            <a:gs pos="100000">
              <a:schemeClr val="accent4">
                <a:hueOff val="4617393"/>
                <a:satOff val="34159"/>
                <a:lumOff val="40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Suporta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diversos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tipos</a:t>
          </a:r>
          <a:r>
            <a:rPr lang="en-US" sz="2000" kern="1200" dirty="0" smtClean="0"/>
            <a:t> de NAT</a:t>
          </a:r>
          <a:endParaRPr lang="en-US" sz="2000" kern="1200" dirty="0"/>
        </a:p>
      </dsp:txBody>
      <dsp:txXfrm>
        <a:off x="440301" y="1892202"/>
        <a:ext cx="5703078" cy="532758"/>
      </dsp:txXfrm>
    </dsp:sp>
    <dsp:sp modelId="{20AEFB78-D4AE-0540-870E-17B46D85EA86}">
      <dsp:nvSpPr>
        <dsp:cNvPr id="0" name=""/>
        <dsp:cNvSpPr/>
      </dsp:nvSpPr>
      <dsp:spPr>
        <a:xfrm>
          <a:off x="0" y="30657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6926090"/>
              <a:satOff val="51238"/>
              <a:lumOff val="6014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DEC981-CDF6-9F47-95EB-8528117CA994}">
      <dsp:nvSpPr>
        <dsp:cNvPr id="0" name=""/>
        <dsp:cNvSpPr/>
      </dsp:nvSpPr>
      <dsp:spPr>
        <a:xfrm>
          <a:off x="411480" y="2770581"/>
          <a:ext cx="5760720" cy="590400"/>
        </a:xfrm>
        <a:prstGeom prst="roundRect">
          <a:avLst/>
        </a:prstGeom>
        <a:gradFill rotWithShape="0">
          <a:gsLst>
            <a:gs pos="0">
              <a:schemeClr val="accent4">
                <a:hueOff val="6926090"/>
                <a:satOff val="51238"/>
                <a:lumOff val="60147"/>
                <a:alphaOff val="0"/>
                <a:shade val="51000"/>
                <a:satMod val="130000"/>
              </a:schemeClr>
            </a:gs>
            <a:gs pos="80000">
              <a:schemeClr val="accent4">
                <a:hueOff val="6926090"/>
                <a:satOff val="51238"/>
                <a:lumOff val="60147"/>
                <a:alphaOff val="0"/>
                <a:shade val="93000"/>
                <a:satMod val="130000"/>
              </a:schemeClr>
            </a:gs>
            <a:gs pos="100000">
              <a:schemeClr val="accent4">
                <a:hueOff val="6926090"/>
                <a:satOff val="51238"/>
                <a:lumOff val="601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Infraestrutura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flexível</a:t>
          </a:r>
          <a:endParaRPr lang="en-US" sz="2000" kern="1200" dirty="0"/>
        </a:p>
      </dsp:txBody>
      <dsp:txXfrm>
        <a:off x="440301" y="2799402"/>
        <a:ext cx="5703078" cy="532758"/>
      </dsp:txXfrm>
    </dsp:sp>
    <dsp:sp modelId="{4CB75294-EB04-0E47-8783-4FE0B3876735}">
      <dsp:nvSpPr>
        <dsp:cNvPr id="0" name=""/>
        <dsp:cNvSpPr/>
      </dsp:nvSpPr>
      <dsp:spPr>
        <a:xfrm>
          <a:off x="0" y="39729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9234786"/>
              <a:satOff val="68317"/>
              <a:lumOff val="801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98655-2ADC-5F4B-9DE4-43C22FD31DE7}">
      <dsp:nvSpPr>
        <dsp:cNvPr id="0" name=""/>
        <dsp:cNvSpPr/>
      </dsp:nvSpPr>
      <dsp:spPr>
        <a:xfrm>
          <a:off x="411480" y="3677781"/>
          <a:ext cx="5760720" cy="590400"/>
        </a:xfrm>
        <a:prstGeom prst="roundRect">
          <a:avLst/>
        </a:prstGeom>
        <a:gradFill rotWithShape="0">
          <a:gsLst>
            <a:gs pos="0">
              <a:schemeClr val="accent4">
                <a:hueOff val="9234786"/>
                <a:satOff val="68317"/>
                <a:lumOff val="80196"/>
                <a:alphaOff val="0"/>
                <a:shade val="51000"/>
                <a:satMod val="130000"/>
              </a:schemeClr>
            </a:gs>
            <a:gs pos="80000">
              <a:schemeClr val="accent4">
                <a:hueOff val="9234786"/>
                <a:satOff val="68317"/>
                <a:lumOff val="80196"/>
                <a:alphaOff val="0"/>
                <a:shade val="93000"/>
                <a:satMod val="130000"/>
              </a:schemeClr>
            </a:gs>
            <a:gs pos="100000">
              <a:schemeClr val="accent4">
                <a:hueOff val="9234786"/>
                <a:satOff val="68317"/>
                <a:lumOff val="80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Suporta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Qualidade</a:t>
          </a:r>
          <a:r>
            <a:rPr lang="en-US" sz="2000" kern="1200" dirty="0" smtClean="0"/>
            <a:t> de </a:t>
          </a:r>
          <a:r>
            <a:rPr lang="en-US" sz="2000" kern="1200" dirty="0" err="1" smtClean="0"/>
            <a:t>Serviço</a:t>
          </a:r>
          <a:r>
            <a:rPr lang="en-US" sz="2000" kern="1200" dirty="0" smtClean="0"/>
            <a:t> (</a:t>
          </a:r>
          <a:r>
            <a:rPr lang="en-US" sz="2000" kern="1200" dirty="0" err="1" smtClean="0"/>
            <a:t>QoS</a:t>
          </a:r>
          <a:r>
            <a:rPr lang="en-US" sz="2000" kern="1200" dirty="0" smtClean="0"/>
            <a:t>)</a:t>
          </a:r>
          <a:endParaRPr lang="en-US" sz="2000" kern="1200" dirty="0"/>
        </a:p>
      </dsp:txBody>
      <dsp:txXfrm>
        <a:off x="440301" y="3706602"/>
        <a:ext cx="570307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C57A0-BF5E-1749-8FB0-BF4D70174EE9}" type="datetimeFigureOut">
              <a:rPr lang="en-US" smtClean="0"/>
              <a:t>11/23/14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3A672-AA22-E643-B62A-0DDBA296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097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fld id="{32E0B18A-1264-0549-9061-61B0EFFAE26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4204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9E4195-9D0A-4D4E-8296-9F490C0B0E34}" type="slidenum">
              <a:rPr lang="en-GB"/>
              <a:pPr/>
              <a:t>1</a:t>
            </a:fld>
            <a:endParaRPr lang="en-GB"/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pt-BR" sz="1800">
              <a:solidFill>
                <a:schemeClr val="tx1"/>
              </a:solidFill>
              <a:latin typeface="Tahoma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pt-BR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nto_slide_IF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Logo IFR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6227763" cy="271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588" y="3148013"/>
            <a:ext cx="9145588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85001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pic>
        <p:nvPicPr>
          <p:cNvPr id="7" name="Picture 7" descr="Logo cor vertic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58800"/>
            <a:ext cx="19510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536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357563"/>
            <a:ext cx="7772400" cy="1470025"/>
          </a:xfrm>
        </p:spPr>
        <p:txBody>
          <a:bodyPr anchor="ctr"/>
          <a:lstStyle>
            <a:lvl1pPr>
              <a:defRPr>
                <a:solidFill>
                  <a:srgbClr val="669900"/>
                </a:solidFill>
                <a:latin typeface="Arial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66504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E5DFF-D78A-4946-9818-A4E79E0A410F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7286D3-CA13-1240-9B0B-F5C82E2C909C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4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5426-6AEC-6245-BABA-F740FD1ED811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EA5B8-B58F-D841-AF97-BBCD300C9E84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67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0DA84F-C556-E048-A964-2566BFB83BF1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13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BCF7F-7646-CB46-8CC5-C25F7C2B4FD2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DF2C8-CDB7-D841-B47D-307DBB2B06E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52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F674-2073-2347-8251-BC8558E58436}" type="datetime1">
              <a:rPr lang="pt-BR" smtClean="0"/>
              <a:t>11/23/14</a:t>
            </a:fld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BBF4DE-A195-EA4A-801A-6682CDC198DD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93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2B1A1-8D35-EC47-BA7C-E1043D4CD377}" type="datetime1">
              <a:rPr lang="pt-BR" smtClean="0"/>
              <a:t>11/23/14</a:t>
            </a:fld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D3EE9D-FB64-034C-8787-0223991B21C7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100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1AF4A-9E45-5544-842F-563A47260517}" type="datetime1">
              <a:rPr lang="pt-BR" smtClean="0"/>
              <a:t>11/23/14</a:t>
            </a:fld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5BE11D-3C45-274F-963B-43FE8293F7DD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6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29AA3-52DD-E246-A614-0F59FB89C210}" type="datetime1">
              <a:rPr lang="pt-BR" smtClean="0"/>
              <a:t>11/23/14</a:t>
            </a:fld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04F43-DC42-B94B-8ACC-AA3E0AE91855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61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B9F6F-FD87-8B45-B5F2-E6F615F82441}" type="datetime1">
              <a:rPr lang="pt-BR" smtClean="0"/>
              <a:t>11/23/14</a:t>
            </a:fld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472DD-C3ED-C844-BD39-110E71E2A339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01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137DD-E5EF-6342-99F3-DD5BC31AD0C3}" type="datetime1">
              <a:rPr lang="pt-BR" smtClean="0"/>
              <a:t>11/23/14</a:t>
            </a:fld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C5713-D8D9-E84D-AFEA-08AA66E447D9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01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image" Target="../media/image2.jpeg"/><Relationship Id="rId15" Type="http://schemas.openxmlformats.org/officeDocument/2006/relationships/oleObject" Target="../embeddings/oleObject1.bin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nto_slide_IFR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4A800">
                  <a:alpha val="7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14313"/>
            <a:ext cx="768508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Cfcfcf</a:t>
            </a:r>
          </a:p>
          <a:p>
            <a:pPr lvl="2"/>
            <a:r>
              <a:rPr lang="pt-BR"/>
              <a:t>Fff	</a:t>
            </a:r>
          </a:p>
          <a:p>
            <a:pPr lvl="3"/>
            <a:r>
              <a:rPr lang="pt-BR"/>
              <a:t>fsfsf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anose="020B0604030504040204" pitchFamily="34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E6A57A53-3F34-E94A-8CA7-89F6DDFC5E17}" type="datetime1">
              <a:rPr lang="pt-BR" smtClean="0"/>
              <a:t>11/23/14</a:t>
            </a:fld>
            <a:endParaRPr lang="pt-BR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anose="020B0604030504040204" pitchFamily="34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  <p:sp>
        <p:nvSpPr>
          <p:cNvPr id="880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4634D43-B1D5-A74D-A6E6-20580A4334AA}" type="slidenum">
              <a:rPr lang="pt-BR"/>
              <a:pPr/>
              <a:t>‹#›</a:t>
            </a:fld>
            <a:endParaRPr lang="pt-B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175" y="1690688"/>
            <a:ext cx="9140825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99001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8575" y="73025"/>
          <a:ext cx="116998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" name="Imagem de bitmap" r:id="rId15" imgW="2771429" imgH="3685714" progId="Paint.Picture">
                  <p:embed/>
                </p:oleObj>
              </mc:Choice>
              <mc:Fallback>
                <p:oleObj name="Imagem de bitmap" r:id="rId15" imgW="2771429" imgH="3685714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" y="73025"/>
                        <a:ext cx="1169988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4A800"/>
        </a:buClr>
        <a:buSzPct val="8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B900"/>
        </a:buClr>
        <a:buSzPct val="8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8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4313562"/>
            <a:ext cx="8640960" cy="771623"/>
          </a:xfrm>
        </p:spPr>
        <p:txBody>
          <a:bodyPr wrap="square" lIns="90000" tIns="46800" rIns="90000" bIns="46800" anchor="b">
            <a:spAutoFit/>
          </a:bodyPr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 smtClean="0"/>
              <a:t>Minicurso</a:t>
            </a:r>
            <a:r>
              <a:rPr lang="en-GB" b="1" dirty="0" smtClean="0"/>
              <a:t>: </a:t>
            </a:r>
            <a:r>
              <a:rPr lang="en-GB" b="1" dirty="0" err="1" smtClean="0"/>
              <a:t>iptables</a:t>
            </a:r>
            <a:endParaRPr lang="en-GB" b="1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00113" y="5722363"/>
            <a:ext cx="7127875" cy="586957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buFont typeface="Wingdings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x-none" dirty="0" smtClean="0">
                <a:latin typeface="Tahoma" charset="0"/>
              </a:rPr>
              <a:t>Jefferson Igor D. Silva</a:t>
            </a:r>
            <a:endParaRPr lang="en-GB" sz="2600" dirty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Tipos</a:t>
            </a:r>
            <a:r>
              <a:rPr lang="en-US" dirty="0" smtClean="0"/>
              <a:t> de firewall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58605"/>
              </p:ext>
            </p:extLst>
          </p:nvPr>
        </p:nvGraphicFramePr>
        <p:xfrm>
          <a:off x="457200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386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r>
              <a:rPr lang="en-US" i="1" dirty="0" smtClean="0"/>
              <a:t>Firewall stateless</a:t>
            </a:r>
            <a:endParaRPr lang="en-US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65102"/>
            <a:ext cx="4040188" cy="639762"/>
          </a:xfrm>
        </p:spPr>
        <p:txBody>
          <a:bodyPr/>
          <a:lstStyle/>
          <a:p>
            <a:r>
              <a:rPr lang="en-US" dirty="0" err="1" smtClean="0"/>
              <a:t>Benefícios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286024"/>
            <a:ext cx="4040188" cy="395128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simples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entradas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permitir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negar</a:t>
            </a:r>
            <a:endParaRPr lang="en-US" dirty="0" smtClean="0"/>
          </a:p>
          <a:p>
            <a:r>
              <a:rPr lang="en-US" dirty="0" smtClean="0"/>
              <a:t>Tem um </a:t>
            </a:r>
            <a:r>
              <a:rPr lang="en-US" dirty="0" err="1" smtClean="0"/>
              <a:t>impacto</a:t>
            </a:r>
            <a:r>
              <a:rPr lang="en-US" dirty="0" smtClean="0"/>
              <a:t> </a:t>
            </a:r>
            <a:r>
              <a:rPr lang="en-US" dirty="0" err="1" smtClean="0"/>
              <a:t>mínimo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performance da </a:t>
            </a:r>
            <a:r>
              <a:rPr lang="en-US" dirty="0" err="1" smtClean="0"/>
              <a:t>rede</a:t>
            </a:r>
            <a:endParaRPr lang="en-US" dirty="0" smtClean="0"/>
          </a:p>
          <a:p>
            <a:r>
              <a:rPr lang="en-US" dirty="0" smtClean="0"/>
              <a:t>São simples de </a:t>
            </a:r>
            <a:r>
              <a:rPr lang="en-US" dirty="0" err="1" smtClean="0"/>
              <a:t>implementar</a:t>
            </a:r>
            <a:endParaRPr lang="en-US" dirty="0" smtClean="0"/>
          </a:p>
          <a:p>
            <a:r>
              <a:rPr lang="en-US" dirty="0" err="1" smtClean="0"/>
              <a:t>Configurável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maioria</a:t>
            </a:r>
            <a:r>
              <a:rPr lang="en-US" dirty="0" smtClean="0"/>
              <a:t> dos </a:t>
            </a:r>
            <a:r>
              <a:rPr lang="en-US" dirty="0" err="1" smtClean="0"/>
              <a:t>roteadores</a:t>
            </a:r>
            <a:endParaRPr lang="en-US" dirty="0" smtClean="0"/>
          </a:p>
          <a:p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</a:t>
            </a:r>
            <a:r>
              <a:rPr lang="en-US" dirty="0" err="1" smtClean="0"/>
              <a:t>diversas</a:t>
            </a:r>
            <a:r>
              <a:rPr lang="en-US" dirty="0" smtClean="0"/>
              <a:t> </a:t>
            </a:r>
            <a:r>
              <a:rPr lang="en-US" dirty="0" err="1" smtClean="0"/>
              <a:t>filtragens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necessitar</a:t>
            </a:r>
            <a:r>
              <a:rPr lang="en-US" dirty="0" smtClean="0"/>
              <a:t> de um firewall “</a:t>
            </a:r>
            <a:r>
              <a:rPr lang="en-US" i="1" dirty="0" smtClean="0"/>
              <a:t>high-end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565102"/>
            <a:ext cx="4041775" cy="639762"/>
          </a:xfrm>
        </p:spPr>
        <p:txBody>
          <a:bodyPr/>
          <a:lstStyle/>
          <a:p>
            <a:r>
              <a:rPr lang="en-US" dirty="0" smtClean="0"/>
              <a:t>Desvantagens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95128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Susceptível</a:t>
            </a:r>
            <a:r>
              <a:rPr lang="en-US" dirty="0" smtClean="0"/>
              <a:t> a IP Spoofing</a:t>
            </a:r>
          </a:p>
          <a:p>
            <a:r>
              <a:rPr lang="en-US" dirty="0" err="1" smtClean="0"/>
              <a:t>Não</a:t>
            </a:r>
            <a:r>
              <a:rPr lang="en-US" dirty="0" smtClean="0"/>
              <a:t> opera </a:t>
            </a:r>
            <a:r>
              <a:rPr lang="en-US" dirty="0" err="1" smtClean="0"/>
              <a:t>bem</a:t>
            </a:r>
            <a:r>
              <a:rPr lang="en-US" dirty="0" smtClean="0"/>
              <a:t> com </a:t>
            </a:r>
            <a:r>
              <a:rPr lang="en-US" dirty="0" err="1" smtClean="0"/>
              <a:t>pacotes</a:t>
            </a:r>
            <a:r>
              <a:rPr lang="en-US" dirty="0" smtClean="0"/>
              <a:t> </a:t>
            </a:r>
            <a:r>
              <a:rPr lang="en-US" dirty="0" err="1" smtClean="0"/>
              <a:t>fragmentados</a:t>
            </a:r>
            <a:endParaRPr lang="en-US" dirty="0" smtClean="0"/>
          </a:p>
          <a:p>
            <a:r>
              <a:rPr lang="en-US" dirty="0" err="1" smtClean="0"/>
              <a:t>Listas</a:t>
            </a:r>
            <a:r>
              <a:rPr lang="en-US" dirty="0" smtClean="0"/>
              <a:t> de </a:t>
            </a:r>
            <a:r>
              <a:rPr lang="en-US" dirty="0" err="1" smtClean="0"/>
              <a:t>regras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extensas</a:t>
            </a:r>
            <a:r>
              <a:rPr lang="en-US" dirty="0" smtClean="0"/>
              <a:t> </a:t>
            </a:r>
            <a:r>
              <a:rPr lang="en-US" dirty="0" err="1" smtClean="0"/>
              <a:t>dificultam</a:t>
            </a:r>
            <a:r>
              <a:rPr lang="en-US" dirty="0" smtClean="0"/>
              <a:t> 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manutenção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aplicações</a:t>
            </a:r>
            <a:r>
              <a:rPr lang="en-US" dirty="0" smtClean="0"/>
              <a:t> </a:t>
            </a:r>
            <a:r>
              <a:rPr lang="en-US" dirty="0" err="1" smtClean="0"/>
              <a:t>operam</a:t>
            </a:r>
            <a:r>
              <a:rPr lang="en-US" dirty="0" smtClean="0"/>
              <a:t> com </a:t>
            </a:r>
            <a:r>
              <a:rPr lang="en-US" dirty="0" err="1" smtClean="0"/>
              <a:t>diversas</a:t>
            </a:r>
            <a:r>
              <a:rPr lang="en-US" dirty="0" smtClean="0"/>
              <a:t> </a:t>
            </a:r>
            <a:r>
              <a:rPr lang="en-US" dirty="0" err="1" smtClean="0"/>
              <a:t>portas</a:t>
            </a:r>
            <a:r>
              <a:rPr lang="en-US" dirty="0" smtClean="0"/>
              <a:t>,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aumenta</a:t>
            </a:r>
            <a:r>
              <a:rPr lang="en-US" dirty="0" smtClean="0"/>
              <a:t> </a:t>
            </a:r>
            <a:r>
              <a:rPr lang="en-US" dirty="0" err="1" smtClean="0"/>
              <a:t>ainda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o </a:t>
            </a:r>
            <a:r>
              <a:rPr lang="en-US" dirty="0" err="1" smtClean="0"/>
              <a:t>tamano</a:t>
            </a:r>
            <a:r>
              <a:rPr lang="en-US" dirty="0" smtClean="0"/>
              <a:t> das </a:t>
            </a:r>
            <a:r>
              <a:rPr lang="en-US" dirty="0" err="1" smtClean="0"/>
              <a:t>listas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4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en-US" i="1" dirty="0" smtClean="0"/>
              <a:t>Firewall </a:t>
            </a:r>
            <a:r>
              <a:rPr lang="en-US" i="1" dirty="0" err="1" smtClean="0"/>
              <a:t>Statefull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Vantagens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o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meio</a:t>
            </a:r>
            <a:r>
              <a:rPr lang="en-US" dirty="0" smtClean="0"/>
              <a:t> de </a:t>
            </a:r>
            <a:r>
              <a:rPr lang="en-US" dirty="0" err="1" smtClean="0"/>
              <a:t>defesa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filtragem</a:t>
            </a:r>
            <a:r>
              <a:rPr lang="en-US" dirty="0" smtClean="0"/>
              <a:t> de </a:t>
            </a:r>
            <a:r>
              <a:rPr lang="en-US" dirty="0" err="1" smtClean="0"/>
              <a:t>tráfego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esperado</a:t>
            </a:r>
            <a:endParaRPr lang="en-US" dirty="0" smtClean="0"/>
          </a:p>
          <a:p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implementado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roteadores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firewalls </a:t>
            </a:r>
            <a:r>
              <a:rPr lang="en-US" dirty="0" err="1" smtClean="0"/>
              <a:t>dedicados</a:t>
            </a:r>
            <a:endParaRPr lang="en-US" dirty="0" smtClean="0"/>
          </a:p>
          <a:p>
            <a:r>
              <a:rPr lang="en-US" dirty="0" err="1" smtClean="0"/>
              <a:t>Administração</a:t>
            </a:r>
            <a:r>
              <a:rPr lang="en-US" dirty="0" smtClean="0"/>
              <a:t> </a:t>
            </a:r>
            <a:r>
              <a:rPr lang="en-US" dirty="0" err="1" smtClean="0"/>
              <a:t>facilitada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Desvantagens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capaz</a:t>
            </a:r>
            <a:r>
              <a:rPr lang="en-US" dirty="0" smtClean="0"/>
              <a:t> de </a:t>
            </a:r>
            <a:r>
              <a:rPr lang="en-US" dirty="0" err="1" smtClean="0"/>
              <a:t>detectar</a:t>
            </a:r>
            <a:r>
              <a:rPr lang="en-US" dirty="0" smtClean="0"/>
              <a:t> </a:t>
            </a:r>
            <a:r>
              <a:rPr lang="en-US" dirty="0" err="1" smtClean="0"/>
              <a:t>ataques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camada</a:t>
            </a:r>
            <a:r>
              <a:rPr lang="en-US" dirty="0" smtClean="0"/>
              <a:t> de </a:t>
            </a:r>
            <a:r>
              <a:rPr lang="en-US" dirty="0" err="1" smtClean="0"/>
              <a:t>aplicação</a:t>
            </a:r>
            <a:endParaRPr lang="en-US" dirty="0" smtClean="0"/>
          </a:p>
          <a:p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protocolos</a:t>
            </a:r>
            <a:r>
              <a:rPr lang="en-US" dirty="0" smtClean="0"/>
              <a:t> </a:t>
            </a:r>
            <a:r>
              <a:rPr lang="en-US" dirty="0" err="1" smtClean="0"/>
              <a:t>operam</a:t>
            </a:r>
            <a:r>
              <a:rPr lang="en-US" dirty="0" smtClean="0"/>
              <a:t> com </a:t>
            </a:r>
            <a:r>
              <a:rPr lang="en-US" dirty="0" err="1" smtClean="0"/>
              <a:t>sessões</a:t>
            </a:r>
            <a:r>
              <a:rPr lang="en-US" dirty="0" smtClean="0"/>
              <a:t>, UDP e ICMP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tecnologia</a:t>
            </a:r>
            <a:r>
              <a:rPr lang="en-US" dirty="0" smtClean="0"/>
              <a:t> </a:t>
            </a:r>
            <a:r>
              <a:rPr lang="en-US" dirty="0" err="1" smtClean="0"/>
              <a:t>statefull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suporta</a:t>
            </a:r>
            <a:r>
              <a:rPr lang="en-US" dirty="0" smtClean="0"/>
              <a:t> </a:t>
            </a:r>
            <a:r>
              <a:rPr lang="en-US" dirty="0" err="1" smtClean="0"/>
              <a:t>autenticação</a:t>
            </a:r>
            <a:r>
              <a:rPr lang="en-US" dirty="0" smtClean="0"/>
              <a:t> de </a:t>
            </a:r>
            <a:r>
              <a:rPr lang="en-US" dirty="0" err="1" smtClean="0"/>
              <a:t>usuários</a:t>
            </a:r>
            <a:r>
              <a:rPr lang="en-US" dirty="0" smtClean="0"/>
              <a:t> </a:t>
            </a:r>
            <a:r>
              <a:rPr lang="en-US" dirty="0" err="1" smtClean="0"/>
              <a:t>nativamente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34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en-US" dirty="0" smtClean="0"/>
              <a:t>Firewall de </a:t>
            </a:r>
            <a:r>
              <a:rPr lang="en-US" dirty="0" err="1" smtClean="0"/>
              <a:t>inspeção</a:t>
            </a:r>
            <a:r>
              <a:rPr lang="en-US" dirty="0" smtClean="0"/>
              <a:t> de </a:t>
            </a:r>
            <a:r>
              <a:rPr lang="en-US" dirty="0" err="1" smtClean="0"/>
              <a:t>aplicação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Vantagens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</a:t>
            </a:r>
            <a:r>
              <a:rPr lang="en-US" dirty="0" err="1" smtClean="0"/>
              <a:t>análises</a:t>
            </a:r>
            <a:r>
              <a:rPr lang="en-US" dirty="0" smtClean="0"/>
              <a:t> </a:t>
            </a:r>
            <a:r>
              <a:rPr lang="en-US" dirty="0" err="1" smtClean="0"/>
              <a:t>profundas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Conhece</a:t>
            </a:r>
            <a:r>
              <a:rPr lang="en-US" dirty="0" smtClean="0"/>
              <a:t>”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detalhes</a:t>
            </a:r>
            <a:r>
              <a:rPr lang="en-US" dirty="0" smtClean="0"/>
              <a:t> da </a:t>
            </a:r>
            <a:r>
              <a:rPr lang="en-US" dirty="0" err="1" smtClean="0"/>
              <a:t>camada</a:t>
            </a:r>
            <a:r>
              <a:rPr lang="en-US" dirty="0" smtClean="0"/>
              <a:t> de </a:t>
            </a:r>
            <a:r>
              <a:rPr lang="en-US" dirty="0" err="1" smtClean="0"/>
              <a:t>aplicação</a:t>
            </a:r>
            <a:endParaRPr lang="en-US" dirty="0" smtClean="0"/>
          </a:p>
          <a:p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prevenir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ataques</a:t>
            </a:r>
            <a:r>
              <a:rPr lang="en-US" dirty="0" smtClean="0"/>
              <a:t> do </a:t>
            </a:r>
            <a:r>
              <a:rPr lang="en-US" dirty="0" err="1" smtClean="0"/>
              <a:t>que</a:t>
            </a:r>
            <a:r>
              <a:rPr lang="en-US" dirty="0" smtClean="0"/>
              <a:t> o firewall </a:t>
            </a:r>
            <a:r>
              <a:rPr lang="en-US" dirty="0" err="1" smtClean="0"/>
              <a:t>statefull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Desvantagens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desvio</a:t>
            </a:r>
            <a:r>
              <a:rPr lang="en-US" dirty="0" smtClean="0"/>
              <a:t> do </a:t>
            </a:r>
            <a:r>
              <a:rPr lang="en-US" dirty="0" err="1" smtClean="0"/>
              <a:t>padrão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aplicação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,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considerado</a:t>
            </a:r>
            <a:r>
              <a:rPr lang="en-US" dirty="0" smtClean="0"/>
              <a:t> um </a:t>
            </a:r>
            <a:r>
              <a:rPr lang="en-US" dirty="0" err="1" smtClean="0"/>
              <a:t>ataque</a:t>
            </a:r>
            <a:r>
              <a:rPr lang="en-US" dirty="0" smtClean="0"/>
              <a:t> (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falso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intenso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endParaRPr lang="en-US" dirty="0" smtClean="0"/>
          </a:p>
          <a:p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invasão</a:t>
            </a:r>
            <a:r>
              <a:rPr lang="en-US" dirty="0" smtClean="0"/>
              <a:t> de </a:t>
            </a:r>
            <a:r>
              <a:rPr lang="en-US" dirty="0" err="1" smtClean="0"/>
              <a:t>privacidade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19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Segurança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profundidade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17713"/>
            <a:ext cx="8559552" cy="411480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err="1" smtClean="0"/>
              <a:t>Ter</a:t>
            </a:r>
            <a:r>
              <a:rPr lang="en-US" sz="3400" dirty="0" smtClean="0"/>
              <a:t> </a:t>
            </a:r>
            <a:r>
              <a:rPr lang="en-US" sz="3400" dirty="0" err="1" smtClean="0"/>
              <a:t>apenas</a:t>
            </a:r>
            <a:r>
              <a:rPr lang="en-US" sz="3400" dirty="0" smtClean="0"/>
              <a:t> um </a:t>
            </a:r>
            <a:r>
              <a:rPr lang="en-US" sz="3400" dirty="0" err="1" smtClean="0"/>
              <a:t>ponto</a:t>
            </a:r>
            <a:r>
              <a:rPr lang="en-US" sz="3400" dirty="0" smtClean="0"/>
              <a:t> de </a:t>
            </a:r>
            <a:r>
              <a:rPr lang="en-US" sz="3400" dirty="0" err="1" smtClean="0"/>
              <a:t>segurança</a:t>
            </a:r>
            <a:r>
              <a:rPr lang="en-US" sz="3400" dirty="0" smtClean="0"/>
              <a:t> </a:t>
            </a:r>
            <a:r>
              <a:rPr lang="en-US" sz="3400" dirty="0" err="1" smtClean="0"/>
              <a:t>na</a:t>
            </a:r>
            <a:r>
              <a:rPr lang="en-US" sz="3400" dirty="0" smtClean="0"/>
              <a:t> </a:t>
            </a:r>
            <a:r>
              <a:rPr lang="en-US" sz="3400" dirty="0" err="1" smtClean="0"/>
              <a:t>rede</a:t>
            </a:r>
            <a:r>
              <a:rPr lang="en-US" sz="3400" dirty="0" smtClean="0"/>
              <a:t> </a:t>
            </a:r>
            <a:r>
              <a:rPr lang="en-US" sz="3400" dirty="0" err="1" smtClean="0"/>
              <a:t>é</a:t>
            </a:r>
            <a:r>
              <a:rPr lang="en-US" sz="3400" dirty="0" smtClean="0"/>
              <a:t> </a:t>
            </a:r>
            <a:r>
              <a:rPr lang="en-US" sz="3400" dirty="0" err="1" smtClean="0"/>
              <a:t>algo</a:t>
            </a:r>
            <a:r>
              <a:rPr lang="en-US" sz="3400" dirty="0" smtClean="0"/>
              <a:t> </a:t>
            </a:r>
            <a:r>
              <a:rPr lang="en-US" sz="3400" dirty="0" err="1" smtClean="0"/>
              <a:t>temerário</a:t>
            </a:r>
            <a:endParaRPr lang="en-US" sz="3400" dirty="0" smtClean="0"/>
          </a:p>
          <a:p>
            <a:pPr lvl="1"/>
            <a:r>
              <a:rPr lang="en-US" sz="3400" dirty="0" smtClean="0"/>
              <a:t>Ponto </a:t>
            </a:r>
            <a:r>
              <a:rPr lang="en-US" sz="3400" dirty="0" err="1" smtClean="0"/>
              <a:t>único</a:t>
            </a:r>
            <a:r>
              <a:rPr lang="en-US" sz="3400" dirty="0" smtClean="0"/>
              <a:t> de </a:t>
            </a:r>
            <a:r>
              <a:rPr lang="en-US" sz="3400" dirty="0" err="1" smtClean="0"/>
              <a:t>falha</a:t>
            </a:r>
            <a:endParaRPr lang="en-US" sz="3400" dirty="0" smtClean="0"/>
          </a:p>
          <a:p>
            <a:pPr lvl="1"/>
            <a:r>
              <a:rPr lang="en-US" sz="3400" dirty="0" err="1" smtClean="0"/>
              <a:t>Qualquer</a:t>
            </a:r>
            <a:r>
              <a:rPr lang="en-US" sz="3400" dirty="0" smtClean="0"/>
              <a:t> </a:t>
            </a:r>
            <a:r>
              <a:rPr lang="en-US" sz="3400" dirty="0" err="1" smtClean="0"/>
              <a:t>erro</a:t>
            </a:r>
            <a:r>
              <a:rPr lang="en-US" sz="3400" dirty="0" smtClean="0"/>
              <a:t> de </a:t>
            </a:r>
            <a:r>
              <a:rPr lang="en-US" sz="3400" dirty="0" err="1" smtClean="0"/>
              <a:t>configuração</a:t>
            </a:r>
            <a:r>
              <a:rPr lang="en-US" sz="3400" dirty="0" smtClean="0"/>
              <a:t> </a:t>
            </a:r>
            <a:r>
              <a:rPr lang="en-US" sz="3400" dirty="0" err="1" smtClean="0"/>
              <a:t>gera</a:t>
            </a:r>
            <a:r>
              <a:rPr lang="en-US" sz="3400" dirty="0" smtClean="0"/>
              <a:t> </a:t>
            </a:r>
            <a:r>
              <a:rPr lang="en-US" sz="3400" dirty="0" err="1" smtClean="0"/>
              <a:t>consequências</a:t>
            </a:r>
            <a:r>
              <a:rPr lang="en-US" sz="3400" dirty="0" smtClean="0"/>
              <a:t> </a:t>
            </a:r>
            <a:r>
              <a:rPr lang="en-US" sz="3400" dirty="0" err="1" smtClean="0"/>
              <a:t>em</a:t>
            </a:r>
            <a:r>
              <a:rPr lang="en-US" sz="3400" dirty="0" smtClean="0"/>
              <a:t> </a:t>
            </a:r>
            <a:r>
              <a:rPr lang="en-US" sz="3400" dirty="0" err="1" smtClean="0"/>
              <a:t>larga</a:t>
            </a:r>
            <a:r>
              <a:rPr lang="en-US" sz="3400" dirty="0" smtClean="0"/>
              <a:t> </a:t>
            </a:r>
            <a:r>
              <a:rPr lang="en-US" sz="3400" dirty="0" err="1" smtClean="0"/>
              <a:t>escala</a:t>
            </a:r>
            <a:endParaRPr lang="en-US" sz="3400" dirty="0" smtClean="0"/>
          </a:p>
          <a:p>
            <a:r>
              <a:rPr lang="en-US" sz="3400" dirty="0" err="1" smtClean="0"/>
              <a:t>Utilizando</a:t>
            </a:r>
            <a:r>
              <a:rPr lang="en-US" sz="3400" dirty="0" smtClean="0"/>
              <a:t>-se </a:t>
            </a:r>
            <a:r>
              <a:rPr lang="en-US" sz="3400" dirty="0" err="1" smtClean="0"/>
              <a:t>diversos</a:t>
            </a:r>
            <a:r>
              <a:rPr lang="en-US" sz="3400" dirty="0" smtClean="0"/>
              <a:t> </a:t>
            </a:r>
            <a:r>
              <a:rPr lang="en-US" sz="3400" dirty="0" err="1" smtClean="0"/>
              <a:t>equipamentos</a:t>
            </a:r>
            <a:r>
              <a:rPr lang="en-US" sz="3400" dirty="0" smtClean="0"/>
              <a:t>, </a:t>
            </a:r>
            <a:r>
              <a:rPr lang="en-US" sz="3400" dirty="0" err="1" smtClean="0"/>
              <a:t>aumenta</a:t>
            </a:r>
            <a:r>
              <a:rPr lang="en-US" sz="3400" dirty="0" smtClean="0"/>
              <a:t>-se a </a:t>
            </a:r>
            <a:r>
              <a:rPr lang="en-US" sz="3400" dirty="0" err="1" smtClean="0"/>
              <a:t>segurança</a:t>
            </a:r>
            <a:r>
              <a:rPr lang="en-US" sz="3400" dirty="0" smtClean="0"/>
              <a:t> </a:t>
            </a:r>
          </a:p>
          <a:p>
            <a:pPr lvl="1"/>
            <a:r>
              <a:rPr lang="en-US" sz="3400" dirty="0" err="1" smtClean="0"/>
              <a:t>Roteador</a:t>
            </a:r>
            <a:r>
              <a:rPr lang="en-US" sz="3400" dirty="0" smtClean="0"/>
              <a:t> de </a:t>
            </a:r>
            <a:r>
              <a:rPr lang="en-US" sz="3400" dirty="0" err="1" smtClean="0"/>
              <a:t>borda</a:t>
            </a:r>
            <a:r>
              <a:rPr lang="en-US" sz="3400" dirty="0" smtClean="0"/>
              <a:t> </a:t>
            </a:r>
            <a:r>
              <a:rPr lang="en-US" sz="3400" dirty="0" err="1" smtClean="0"/>
              <a:t>filtrando</a:t>
            </a:r>
            <a:r>
              <a:rPr lang="en-US" sz="3400" dirty="0" smtClean="0"/>
              <a:t> o </a:t>
            </a:r>
            <a:r>
              <a:rPr lang="en-US" sz="3400" dirty="0" err="1" smtClean="0"/>
              <a:t>tráfego</a:t>
            </a:r>
            <a:r>
              <a:rPr lang="en-US" sz="3400" dirty="0" smtClean="0"/>
              <a:t> </a:t>
            </a:r>
            <a:r>
              <a:rPr lang="en-US" sz="3400" dirty="0" err="1" smtClean="0"/>
              <a:t>indesejado</a:t>
            </a:r>
            <a:r>
              <a:rPr lang="en-US" sz="3400" dirty="0" smtClean="0"/>
              <a:t> </a:t>
            </a:r>
            <a:r>
              <a:rPr lang="en-US" sz="3400" dirty="0" err="1" smtClean="0"/>
              <a:t>para</a:t>
            </a:r>
            <a:r>
              <a:rPr lang="en-US" sz="3400" dirty="0" smtClean="0"/>
              <a:t> </a:t>
            </a:r>
            <a:r>
              <a:rPr lang="en-US" sz="3400" dirty="0" err="1" smtClean="0"/>
              <a:t>os</a:t>
            </a:r>
            <a:r>
              <a:rPr lang="en-US" sz="3400" dirty="0" smtClean="0"/>
              <a:t> </a:t>
            </a:r>
            <a:r>
              <a:rPr lang="en-US" sz="3400" dirty="0" err="1" smtClean="0"/>
              <a:t>servidores</a:t>
            </a:r>
            <a:endParaRPr lang="en-US" sz="3400" dirty="0" smtClean="0"/>
          </a:p>
          <a:p>
            <a:pPr lvl="1"/>
            <a:r>
              <a:rPr lang="en-US" sz="3400" dirty="0" smtClean="0"/>
              <a:t>Firewall </a:t>
            </a:r>
            <a:r>
              <a:rPr lang="en-US" sz="3400" dirty="0" err="1" smtClean="0"/>
              <a:t>interno</a:t>
            </a:r>
            <a:r>
              <a:rPr lang="en-US" sz="3400" dirty="0" smtClean="0"/>
              <a:t> </a:t>
            </a:r>
            <a:r>
              <a:rPr lang="en-US" sz="3400" dirty="0" err="1" smtClean="0"/>
              <a:t>protegendo</a:t>
            </a:r>
            <a:r>
              <a:rPr lang="en-US" sz="3400" dirty="0" smtClean="0"/>
              <a:t> a </a:t>
            </a:r>
            <a:r>
              <a:rPr lang="en-US" sz="3400" dirty="0" err="1" smtClean="0"/>
              <a:t>rede</a:t>
            </a:r>
            <a:r>
              <a:rPr lang="en-US" sz="3400" dirty="0" smtClean="0"/>
              <a:t> </a:t>
            </a:r>
            <a:r>
              <a:rPr lang="en-US" sz="3400" dirty="0" err="1" smtClean="0"/>
              <a:t>interna</a:t>
            </a:r>
            <a:endParaRPr lang="en-US" sz="3400" dirty="0" smtClean="0"/>
          </a:p>
          <a:p>
            <a:pPr lvl="1"/>
            <a:r>
              <a:rPr lang="en-US" sz="3400" dirty="0" smtClean="0"/>
              <a:t>Firewall de </a:t>
            </a:r>
            <a:r>
              <a:rPr lang="en-US" sz="3400" dirty="0" err="1" smtClean="0"/>
              <a:t>borda</a:t>
            </a:r>
            <a:r>
              <a:rPr lang="en-US" sz="3400" dirty="0" smtClean="0"/>
              <a:t> </a:t>
            </a:r>
            <a:r>
              <a:rPr lang="en-US" sz="3400" dirty="0" err="1" smtClean="0"/>
              <a:t>realizando</a:t>
            </a:r>
            <a:r>
              <a:rPr lang="en-US" sz="3400" dirty="0" smtClean="0"/>
              <a:t> um </a:t>
            </a:r>
            <a:r>
              <a:rPr lang="en-US" sz="3400" dirty="0" err="1" smtClean="0"/>
              <a:t>controle</a:t>
            </a:r>
            <a:r>
              <a:rPr lang="en-US" sz="3400" dirty="0" smtClean="0"/>
              <a:t> do </a:t>
            </a:r>
            <a:r>
              <a:rPr lang="en-US" sz="3400" dirty="0" err="1" smtClean="0"/>
              <a:t>acesso</a:t>
            </a:r>
            <a:r>
              <a:rPr lang="en-US" sz="3400" dirty="0" smtClean="0"/>
              <a:t> </a:t>
            </a:r>
            <a:r>
              <a:rPr lang="en-US" sz="3400" dirty="0" err="1" smtClean="0"/>
              <a:t>externo</a:t>
            </a:r>
            <a:endParaRPr lang="en-US" sz="3400" dirty="0" smtClean="0"/>
          </a:p>
          <a:p>
            <a:pPr lvl="1"/>
            <a:r>
              <a:rPr lang="en-US" sz="3400" dirty="0" err="1" smtClean="0"/>
              <a:t>Servidores</a:t>
            </a:r>
            <a:r>
              <a:rPr lang="en-US" sz="3400" dirty="0" smtClean="0"/>
              <a:t> com firewalls </a:t>
            </a:r>
            <a:r>
              <a:rPr lang="en-US" sz="3400" dirty="0" err="1" smtClean="0"/>
              <a:t>locais</a:t>
            </a:r>
            <a:r>
              <a:rPr lang="en-US" sz="3400" dirty="0" smtClean="0"/>
              <a:t> </a:t>
            </a:r>
            <a:r>
              <a:rPr lang="en-US" sz="3400" dirty="0" err="1" smtClean="0"/>
              <a:t>configurados</a:t>
            </a:r>
            <a:endParaRPr lang="en-US" sz="3400" dirty="0" smtClean="0"/>
          </a:p>
          <a:p>
            <a:r>
              <a:rPr lang="en-US" sz="3400" dirty="0" err="1" smtClean="0"/>
              <a:t>Proteção</a:t>
            </a:r>
            <a:r>
              <a:rPr lang="en-US" sz="3400" dirty="0" smtClean="0"/>
              <a:t> </a:t>
            </a:r>
            <a:r>
              <a:rPr lang="en-US" sz="3400" dirty="0" err="1" smtClean="0"/>
              <a:t>cebola</a:t>
            </a:r>
            <a:r>
              <a:rPr lang="en-US" sz="3400" dirty="0" smtClean="0"/>
              <a:t>: </a:t>
            </a:r>
            <a:r>
              <a:rPr lang="en-US" sz="3400" dirty="0" err="1" smtClean="0"/>
              <a:t>em</a:t>
            </a:r>
            <a:r>
              <a:rPr lang="en-US" sz="3400" dirty="0" smtClean="0"/>
              <a:t> </a:t>
            </a:r>
            <a:r>
              <a:rPr lang="en-US" sz="3400" dirty="0" err="1" smtClean="0"/>
              <a:t>camadas</a:t>
            </a:r>
            <a:endParaRPr lang="en-US" sz="3400" dirty="0" smtClean="0"/>
          </a:p>
          <a:p>
            <a:r>
              <a:rPr lang="en-US" sz="3400" dirty="0" err="1" smtClean="0"/>
              <a:t>Diminue</a:t>
            </a:r>
            <a:r>
              <a:rPr lang="en-US" sz="3400" dirty="0" smtClean="0"/>
              <a:t> </a:t>
            </a:r>
            <a:r>
              <a:rPr lang="en-US" sz="3400" dirty="0" err="1" smtClean="0"/>
              <a:t>drasticamente</a:t>
            </a:r>
            <a:r>
              <a:rPr lang="en-US" sz="3400" dirty="0" smtClean="0"/>
              <a:t> a </a:t>
            </a:r>
            <a:r>
              <a:rPr lang="en-US" sz="3400" dirty="0" err="1" smtClean="0"/>
              <a:t>possibilidade</a:t>
            </a:r>
            <a:r>
              <a:rPr lang="en-US" sz="3400" dirty="0" smtClean="0"/>
              <a:t> de </a:t>
            </a:r>
            <a:r>
              <a:rPr lang="en-US" sz="3400" dirty="0" err="1" smtClean="0"/>
              <a:t>exploração</a:t>
            </a:r>
            <a:r>
              <a:rPr lang="en-US" sz="3400" dirty="0" smtClean="0"/>
              <a:t> de </a:t>
            </a:r>
            <a:r>
              <a:rPr lang="en-US" sz="3400" dirty="0" err="1" smtClean="0"/>
              <a:t>vulnerabilidades</a:t>
            </a:r>
            <a:r>
              <a:rPr lang="en-US" sz="3400" dirty="0" smtClean="0"/>
              <a:t> </a:t>
            </a:r>
            <a:r>
              <a:rPr lang="en-US" sz="3400" dirty="0" err="1" smtClean="0"/>
              <a:t>presentes</a:t>
            </a:r>
            <a:r>
              <a:rPr lang="en-US" sz="3400" dirty="0" smtClean="0"/>
              <a:t> </a:t>
            </a:r>
            <a:r>
              <a:rPr lang="en-US" sz="3400" dirty="0" err="1" smtClean="0"/>
              <a:t>nos</a:t>
            </a:r>
            <a:r>
              <a:rPr lang="en-US" sz="3400" dirty="0" smtClean="0"/>
              <a:t> firewalls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9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 no </a:t>
            </a:r>
            <a:r>
              <a:rPr lang="en-US" dirty="0" err="1" smtClean="0"/>
              <a:t>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Linux tem </a:t>
            </a:r>
            <a:r>
              <a:rPr lang="en-US" dirty="0" err="1" smtClean="0"/>
              <a:t>implementado</a:t>
            </a:r>
            <a:r>
              <a:rPr lang="en-US" dirty="0" smtClean="0"/>
              <a:t> a </a:t>
            </a:r>
            <a:r>
              <a:rPr lang="en-US" dirty="0" err="1" smtClean="0"/>
              <a:t>filtragem</a:t>
            </a:r>
            <a:r>
              <a:rPr lang="en-US" dirty="0" smtClean="0"/>
              <a:t> de </a:t>
            </a:r>
            <a:r>
              <a:rPr lang="en-US" dirty="0" err="1" smtClean="0"/>
              <a:t>pacotes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a </a:t>
            </a:r>
            <a:r>
              <a:rPr lang="en-US" dirty="0" err="1" smtClean="0"/>
              <a:t>primeira</a:t>
            </a:r>
            <a:r>
              <a:rPr lang="en-US" dirty="0" smtClean="0"/>
              <a:t> </a:t>
            </a:r>
            <a:r>
              <a:rPr lang="en-US" dirty="0" err="1" smtClean="0"/>
              <a:t>geração</a:t>
            </a:r>
            <a:r>
              <a:rPr lang="en-US" dirty="0" smtClean="0"/>
              <a:t> dos kernels (1.x)</a:t>
            </a:r>
          </a:p>
          <a:p>
            <a:r>
              <a:rPr lang="en-US" dirty="0" smtClean="0"/>
              <a:t>No Linux, as </a:t>
            </a:r>
            <a:r>
              <a:rPr lang="en-US" dirty="0" err="1" smtClean="0"/>
              <a:t>funções</a:t>
            </a:r>
            <a:r>
              <a:rPr lang="en-US" dirty="0" smtClean="0"/>
              <a:t> de firewall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agregadas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própria</a:t>
            </a:r>
            <a:r>
              <a:rPr lang="en-US" dirty="0" smtClean="0"/>
              <a:t> </a:t>
            </a:r>
            <a:r>
              <a:rPr lang="en-US" dirty="0" err="1" smtClean="0"/>
              <a:t>arquitetura</a:t>
            </a:r>
            <a:r>
              <a:rPr lang="en-US" dirty="0" smtClean="0"/>
              <a:t> do kernel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980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Netfilter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É</a:t>
            </a:r>
            <a:r>
              <a:rPr lang="en-US" dirty="0" smtClean="0"/>
              <a:t> o software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filtragem</a:t>
            </a:r>
            <a:r>
              <a:rPr lang="en-US" dirty="0" smtClean="0"/>
              <a:t> de </a:t>
            </a:r>
            <a:r>
              <a:rPr lang="en-US" dirty="0" err="1" smtClean="0"/>
              <a:t>pacotes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padrão</a:t>
            </a:r>
            <a:r>
              <a:rPr lang="en-US" dirty="0" smtClean="0"/>
              <a:t>” do kernel 2.4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diante</a:t>
            </a:r>
            <a:endParaRPr lang="en-US" dirty="0" smtClean="0"/>
          </a:p>
          <a:p>
            <a:r>
              <a:rPr lang="en-US" dirty="0" smtClean="0"/>
              <a:t>O software </a:t>
            </a:r>
            <a:r>
              <a:rPr lang="en-US" dirty="0" err="1" smtClean="0"/>
              <a:t>utilizado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 no </a:t>
            </a:r>
            <a:r>
              <a:rPr lang="en-US" dirty="0" err="1" smtClean="0"/>
              <a:t>netfilter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o </a:t>
            </a:r>
            <a:r>
              <a:rPr lang="en-US" dirty="0" err="1" smtClean="0"/>
              <a:t>iptables</a:t>
            </a:r>
            <a:endParaRPr lang="en-US" dirty="0" smtClean="0"/>
          </a:p>
          <a:p>
            <a:r>
              <a:rPr lang="en-US" dirty="0" err="1" smtClean="0"/>
              <a:t>Suporta</a:t>
            </a:r>
            <a:r>
              <a:rPr lang="en-US" dirty="0" smtClean="0"/>
              <a:t> </a:t>
            </a:r>
            <a:r>
              <a:rPr lang="en-US" dirty="0" err="1" smtClean="0"/>
              <a:t>filtragem</a:t>
            </a:r>
            <a:r>
              <a:rPr lang="en-US" dirty="0" smtClean="0"/>
              <a:t> de </a:t>
            </a:r>
            <a:r>
              <a:rPr lang="en-US" dirty="0" err="1" smtClean="0"/>
              <a:t>pacotes</a:t>
            </a:r>
            <a:r>
              <a:rPr lang="en-US" dirty="0" smtClean="0"/>
              <a:t>, </a:t>
            </a:r>
            <a:r>
              <a:rPr lang="en-US" i="1" dirty="0" smtClean="0"/>
              <a:t>Network Address Translation</a:t>
            </a:r>
            <a:r>
              <a:rPr lang="en-US" dirty="0" smtClean="0"/>
              <a:t> (NAT) 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de </a:t>
            </a:r>
            <a:r>
              <a:rPr lang="en-US" dirty="0" err="1" smtClean="0"/>
              <a:t>marcação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6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Principais </a:t>
            </a:r>
            <a:r>
              <a:rPr lang="en-US" dirty="0" err="1" smtClean="0"/>
              <a:t>funções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749656"/>
              </p:ext>
            </p:extLst>
          </p:nvPr>
        </p:nvGraphicFramePr>
        <p:xfrm>
          <a:off x="457200" y="199938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024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Tabelas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17713"/>
            <a:ext cx="8559552" cy="4114800"/>
          </a:xfrm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netfilter</a:t>
            </a:r>
            <a:r>
              <a:rPr lang="en-US" dirty="0" smtClean="0"/>
              <a:t> opera com 3 </a:t>
            </a:r>
            <a:r>
              <a:rPr lang="en-US" dirty="0" err="1" smtClean="0"/>
              <a:t>tabelas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endParaRPr lang="en-US" dirty="0" smtClean="0"/>
          </a:p>
          <a:p>
            <a:pPr lvl="1"/>
            <a:r>
              <a:rPr lang="en-US" dirty="0" smtClean="0"/>
              <a:t>Filter: </a:t>
            </a:r>
            <a:r>
              <a:rPr lang="en-US" dirty="0" err="1" smtClean="0"/>
              <a:t>é</a:t>
            </a:r>
            <a:r>
              <a:rPr lang="en-US" dirty="0" smtClean="0"/>
              <a:t> a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, </a:t>
            </a:r>
            <a:r>
              <a:rPr lang="en-US" dirty="0" err="1" smtClean="0"/>
              <a:t>trata</a:t>
            </a:r>
            <a:r>
              <a:rPr lang="en-US" dirty="0" smtClean="0"/>
              <a:t> das </a:t>
            </a:r>
            <a:r>
              <a:rPr lang="en-US" dirty="0" err="1" smtClean="0"/>
              <a:t>situações</a:t>
            </a:r>
            <a:r>
              <a:rPr lang="en-US" dirty="0" smtClean="0"/>
              <a:t> </a:t>
            </a:r>
            <a:r>
              <a:rPr lang="en-US" dirty="0" err="1" smtClean="0"/>
              <a:t>implementadas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um firewall </a:t>
            </a:r>
            <a:r>
              <a:rPr lang="en-US" dirty="0" err="1" smtClean="0"/>
              <a:t>filtro</a:t>
            </a:r>
            <a:r>
              <a:rPr lang="en-US" dirty="0" smtClean="0"/>
              <a:t> de </a:t>
            </a:r>
            <a:r>
              <a:rPr lang="en-US" dirty="0" err="1" smtClean="0"/>
              <a:t>pacotes</a:t>
            </a:r>
            <a:endParaRPr lang="en-US" dirty="0" smtClean="0"/>
          </a:p>
          <a:p>
            <a:pPr lvl="1"/>
            <a:r>
              <a:rPr lang="en-US" dirty="0" smtClean="0"/>
              <a:t>Nat: </a:t>
            </a:r>
            <a:r>
              <a:rPr lang="en-US" dirty="0" err="1" smtClean="0"/>
              <a:t>implementa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de NAT </a:t>
            </a:r>
            <a:r>
              <a:rPr lang="en-US" dirty="0" err="1" smtClean="0"/>
              <a:t>ao</a:t>
            </a:r>
            <a:r>
              <a:rPr lang="en-US" dirty="0" smtClean="0"/>
              <a:t> firewall</a:t>
            </a:r>
          </a:p>
          <a:p>
            <a:pPr lvl="1"/>
            <a:r>
              <a:rPr lang="en-US" dirty="0" smtClean="0"/>
              <a:t>Mangle: </a:t>
            </a:r>
            <a:r>
              <a:rPr lang="en-US" dirty="0" err="1" smtClean="0"/>
              <a:t>implementa</a:t>
            </a:r>
            <a:r>
              <a:rPr lang="en-US" dirty="0" smtClean="0"/>
              <a:t> </a:t>
            </a:r>
            <a:r>
              <a:rPr lang="en-US" dirty="0" err="1" smtClean="0"/>
              <a:t>alterações</a:t>
            </a:r>
            <a:r>
              <a:rPr lang="en-US" dirty="0" smtClean="0"/>
              <a:t> </a:t>
            </a:r>
            <a:r>
              <a:rPr lang="en-US" dirty="0" err="1" smtClean="0"/>
              <a:t>especiais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pacotes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853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Módulos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17713"/>
            <a:ext cx="8703568" cy="4114800"/>
          </a:xfrm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implementado</a:t>
            </a:r>
            <a:r>
              <a:rPr lang="en-US" dirty="0" smtClean="0"/>
              <a:t> via </a:t>
            </a:r>
            <a:r>
              <a:rPr lang="en-US" dirty="0" err="1" smtClean="0"/>
              <a:t>módulo</a:t>
            </a:r>
            <a:endParaRPr lang="en-US" dirty="0" smtClean="0"/>
          </a:p>
          <a:p>
            <a:r>
              <a:rPr lang="en-US" dirty="0" err="1" smtClean="0"/>
              <a:t>Devemos</a:t>
            </a:r>
            <a:r>
              <a:rPr lang="en-US" dirty="0" smtClean="0"/>
              <a:t> </a:t>
            </a:r>
            <a:r>
              <a:rPr lang="en-US" dirty="0" err="1" smtClean="0"/>
              <a:t>carregá</a:t>
            </a:r>
            <a:r>
              <a:rPr lang="en-US" dirty="0" smtClean="0"/>
              <a:t>-lo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memória</a:t>
            </a:r>
            <a:r>
              <a:rPr lang="en-US" dirty="0" smtClean="0"/>
              <a:t> antes de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root@fw</a:t>
            </a:r>
            <a:r>
              <a:rPr lang="en-US" sz="2800" dirty="0">
                <a:latin typeface="Courier"/>
                <a:cs typeface="Courier"/>
              </a:rPr>
              <a:t>:~# </a:t>
            </a:r>
            <a:r>
              <a:rPr lang="en-US" sz="2800" dirty="0" err="1">
                <a:latin typeface="Courier"/>
                <a:cs typeface="Courier"/>
              </a:rPr>
              <a:t>lsmod</a:t>
            </a:r>
            <a:r>
              <a:rPr lang="en-US" sz="2800" dirty="0">
                <a:latin typeface="Courier"/>
                <a:cs typeface="Courier"/>
              </a:rPr>
              <a:t> | </a:t>
            </a:r>
            <a:r>
              <a:rPr lang="en-US" sz="2800" dirty="0" err="1">
                <a:latin typeface="Courier"/>
                <a:cs typeface="Courier"/>
              </a:rPr>
              <a:t>grep</a:t>
            </a:r>
            <a:r>
              <a:rPr lang="en-US" sz="2800" dirty="0">
                <a:latin typeface="Courier"/>
                <a:cs typeface="Courier"/>
              </a:rPr>
              <a:t> -</a:t>
            </a:r>
            <a:r>
              <a:rPr lang="en-US" sz="2800" dirty="0" err="1">
                <a:latin typeface="Courier"/>
                <a:cs typeface="Courier"/>
              </a:rPr>
              <a:t>i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>
                <a:latin typeface="Courier"/>
                <a:cs typeface="Courier"/>
              </a:rPr>
              <a:t>ip_tables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nl-NL" sz="2800" dirty="0" err="1">
                <a:latin typeface="Courier"/>
                <a:cs typeface="Courier"/>
              </a:rPr>
              <a:t>root@fw</a:t>
            </a:r>
            <a:r>
              <a:rPr lang="nl-NL" sz="2800" dirty="0">
                <a:latin typeface="Courier"/>
                <a:cs typeface="Courier"/>
              </a:rPr>
              <a:t>:~# </a:t>
            </a:r>
            <a:endParaRPr lang="en-US" sz="28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63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whoami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17713"/>
            <a:ext cx="8631560" cy="4114800"/>
          </a:xfrm>
        </p:spPr>
        <p:txBody>
          <a:bodyPr/>
          <a:lstStyle/>
          <a:p>
            <a:r>
              <a:rPr lang="en-US" dirty="0" err="1" smtClean="0"/>
              <a:t>Técnico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Informática</a:t>
            </a:r>
            <a:r>
              <a:rPr lang="en-US" dirty="0" smtClean="0"/>
              <a:t> - IFRN</a:t>
            </a:r>
          </a:p>
          <a:p>
            <a:r>
              <a:rPr lang="en-US" dirty="0" err="1" smtClean="0"/>
              <a:t>Graduado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Redes</a:t>
            </a:r>
            <a:r>
              <a:rPr lang="en-US" dirty="0" smtClean="0"/>
              <a:t> – IFRN</a:t>
            </a:r>
          </a:p>
          <a:p>
            <a:r>
              <a:rPr lang="en-US" dirty="0" err="1" smtClean="0"/>
              <a:t>Certificado</a:t>
            </a:r>
            <a:r>
              <a:rPr lang="en-US" dirty="0" smtClean="0"/>
              <a:t> CCNA, ITILv3</a:t>
            </a:r>
          </a:p>
          <a:p>
            <a:pPr lvl="1"/>
            <a:r>
              <a:rPr lang="en-US" dirty="0" smtClean="0"/>
              <a:t>CCAI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andamento</a:t>
            </a:r>
            <a:endParaRPr lang="en-US" dirty="0" smtClean="0"/>
          </a:p>
          <a:p>
            <a:r>
              <a:rPr lang="en-US" dirty="0" err="1" smtClean="0"/>
              <a:t>Conteudista</a:t>
            </a:r>
            <a:r>
              <a:rPr lang="en-US" dirty="0" smtClean="0"/>
              <a:t>: </a:t>
            </a:r>
            <a:r>
              <a:rPr lang="en-US" dirty="0" err="1" smtClean="0"/>
              <a:t>Segurança</a:t>
            </a:r>
            <a:r>
              <a:rPr lang="en-US" dirty="0" smtClean="0"/>
              <a:t> de </a:t>
            </a:r>
            <a:r>
              <a:rPr lang="en-US" dirty="0" err="1" smtClean="0"/>
              <a:t>Redes</a:t>
            </a:r>
            <a:r>
              <a:rPr lang="en-US" dirty="0" smtClean="0"/>
              <a:t> – IMD</a:t>
            </a:r>
          </a:p>
          <a:p>
            <a:r>
              <a:rPr lang="en-US" dirty="0" err="1" smtClean="0"/>
              <a:t>Conteudista</a:t>
            </a:r>
            <a:r>
              <a:rPr lang="en-US" dirty="0" smtClean="0"/>
              <a:t>: </a:t>
            </a:r>
            <a:r>
              <a:rPr lang="en-US" dirty="0" err="1" smtClean="0"/>
              <a:t>Redes</a:t>
            </a:r>
            <a:r>
              <a:rPr lang="en-US" dirty="0" smtClean="0"/>
              <a:t> de </a:t>
            </a:r>
            <a:r>
              <a:rPr lang="en-US" dirty="0" err="1" smtClean="0"/>
              <a:t>Computadores</a:t>
            </a:r>
            <a:r>
              <a:rPr lang="en-US" dirty="0" smtClean="0"/>
              <a:t> – IMD</a:t>
            </a:r>
          </a:p>
          <a:p>
            <a:r>
              <a:rPr lang="en-US" dirty="0" smtClean="0"/>
              <a:t>Professor de </a:t>
            </a:r>
            <a:r>
              <a:rPr lang="en-US" dirty="0" err="1" smtClean="0"/>
              <a:t>Redes</a:t>
            </a:r>
            <a:r>
              <a:rPr lang="en-US" dirty="0" smtClean="0"/>
              <a:t> de </a:t>
            </a:r>
            <a:r>
              <a:rPr lang="en-US" dirty="0" err="1" smtClean="0"/>
              <a:t>Computadores</a:t>
            </a:r>
            <a:r>
              <a:rPr lang="en-US" dirty="0" smtClean="0"/>
              <a:t> – IP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58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Módulos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34480"/>
            <a:ext cx="8775576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sbin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modprobe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 smtClean="0">
                <a:latin typeface="Courier"/>
                <a:cs typeface="Courier"/>
              </a:rPr>
              <a:t>ip_tables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sbin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modprobe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>
                <a:latin typeface="Courier"/>
                <a:cs typeface="Courier"/>
              </a:rPr>
              <a:t>iptable_filter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sbin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modprobe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>
                <a:latin typeface="Courier"/>
                <a:cs typeface="Courier"/>
              </a:rPr>
              <a:t>nf_nat_ftp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sbin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modprobe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 smtClean="0">
                <a:latin typeface="Courier"/>
                <a:cs typeface="Courier"/>
              </a:rPr>
              <a:t>iptable_nat</a:t>
            </a: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root@fw</a:t>
            </a:r>
            <a:r>
              <a:rPr lang="en-US" sz="2800" dirty="0">
                <a:latin typeface="Courier"/>
                <a:cs typeface="Courier"/>
              </a:rPr>
              <a:t>:~# </a:t>
            </a:r>
            <a:r>
              <a:rPr lang="en-US" sz="2800" dirty="0" err="1">
                <a:latin typeface="Courier"/>
                <a:cs typeface="Courier"/>
              </a:rPr>
              <a:t>lsmod</a:t>
            </a:r>
            <a:r>
              <a:rPr lang="en-US" sz="2800" dirty="0">
                <a:latin typeface="Courier"/>
                <a:cs typeface="Courier"/>
              </a:rPr>
              <a:t> | </a:t>
            </a:r>
            <a:r>
              <a:rPr lang="en-US" sz="2800" dirty="0" err="1">
                <a:latin typeface="Courier"/>
                <a:cs typeface="Courier"/>
              </a:rPr>
              <a:t>grep</a:t>
            </a:r>
            <a:r>
              <a:rPr lang="en-US" sz="2800" dirty="0">
                <a:latin typeface="Courier"/>
                <a:cs typeface="Courier"/>
              </a:rPr>
              <a:t> -</a:t>
            </a:r>
            <a:r>
              <a:rPr lang="en-US" sz="2800" dirty="0" err="1">
                <a:latin typeface="Courier"/>
                <a:cs typeface="Courier"/>
              </a:rPr>
              <a:t>i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>
                <a:latin typeface="Courier"/>
                <a:cs typeface="Courier"/>
              </a:rPr>
              <a:t>ip_tables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sz="2800" dirty="0" err="1">
                <a:latin typeface="Courier"/>
                <a:cs typeface="Courier"/>
              </a:rPr>
              <a:t>ip_tables</a:t>
            </a:r>
            <a:r>
              <a:rPr lang="fr-FR" sz="2800" dirty="0">
                <a:latin typeface="Courier"/>
                <a:cs typeface="Courier"/>
              </a:rPr>
              <a:t>              22042  0 </a:t>
            </a:r>
          </a:p>
          <a:p>
            <a:pPr marL="0" indent="0">
              <a:buNone/>
            </a:pPr>
            <a:r>
              <a:rPr lang="fr-FR" sz="2800" dirty="0" err="1">
                <a:latin typeface="Courier"/>
                <a:cs typeface="Courier"/>
              </a:rPr>
              <a:t>x_tables</a:t>
            </a:r>
            <a:r>
              <a:rPr lang="fr-FR" sz="2800" dirty="0">
                <a:latin typeface="Courier"/>
                <a:cs typeface="Courier"/>
              </a:rPr>
              <a:t>               19118  1 </a:t>
            </a:r>
            <a:r>
              <a:rPr lang="fr-FR" sz="2800" dirty="0" err="1">
                <a:latin typeface="Courier"/>
                <a:cs typeface="Courier"/>
              </a:rPr>
              <a:t>ip_tables</a:t>
            </a:r>
            <a:endParaRPr lang="fr-FR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nl-NL" sz="2800" dirty="0" err="1">
                <a:latin typeface="Courier"/>
                <a:cs typeface="Courier"/>
              </a:rPr>
              <a:t>root@fw</a:t>
            </a:r>
            <a:r>
              <a:rPr lang="nl-NL" sz="2800" dirty="0">
                <a:latin typeface="Courier"/>
                <a:cs typeface="Courier"/>
              </a:rPr>
              <a:t>:~# 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26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Ativando</a:t>
            </a:r>
            <a:r>
              <a:rPr lang="en-US" dirty="0" smtClean="0"/>
              <a:t> o </a:t>
            </a:r>
            <a:r>
              <a:rPr lang="en-US" dirty="0" err="1" smtClean="0"/>
              <a:t>encaminhamento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17713"/>
            <a:ext cx="8775576" cy="4114800"/>
          </a:xfrm>
        </p:spPr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permitir</a:t>
            </a:r>
            <a:r>
              <a:rPr lang="en-US" dirty="0" smtClean="0"/>
              <a:t> o </a:t>
            </a:r>
            <a:r>
              <a:rPr lang="en-US" dirty="0" err="1" smtClean="0"/>
              <a:t>roteamento</a:t>
            </a:r>
            <a:r>
              <a:rPr lang="en-US" dirty="0" smtClean="0"/>
              <a:t> dos </a:t>
            </a:r>
            <a:r>
              <a:rPr lang="en-US" dirty="0" err="1" smtClean="0"/>
              <a:t>pacotes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200" dirty="0" err="1">
                <a:latin typeface="Courier"/>
                <a:cs typeface="Courier"/>
              </a:rPr>
              <a:t>root@fw</a:t>
            </a:r>
            <a:r>
              <a:rPr lang="en-US" sz="2200" dirty="0">
                <a:latin typeface="Courier"/>
                <a:cs typeface="Courier"/>
              </a:rPr>
              <a:t>:~# echo 1 &gt; /</a:t>
            </a:r>
            <a:r>
              <a:rPr lang="en-US" sz="2200" dirty="0" err="1">
                <a:latin typeface="Courier"/>
                <a:cs typeface="Courier"/>
              </a:rPr>
              <a:t>proc</a:t>
            </a:r>
            <a:r>
              <a:rPr lang="en-US" sz="2200" dirty="0">
                <a:latin typeface="Courier"/>
                <a:cs typeface="Courier"/>
              </a:rPr>
              <a:t>/sys/net/ipv4/</a:t>
            </a:r>
            <a:r>
              <a:rPr lang="en-US" sz="2200" dirty="0" err="1">
                <a:latin typeface="Courier"/>
                <a:cs typeface="Courier"/>
              </a:rPr>
              <a:t>ip_forward</a:t>
            </a:r>
            <a:r>
              <a:rPr lang="en-US" sz="2200" dirty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200" dirty="0" err="1">
                <a:latin typeface="Courier"/>
                <a:cs typeface="Courier"/>
              </a:rPr>
              <a:t>root@fw</a:t>
            </a:r>
            <a:r>
              <a:rPr lang="en-US" sz="2200" dirty="0">
                <a:latin typeface="Courier"/>
                <a:cs typeface="Courier"/>
              </a:rPr>
              <a:t>:~#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209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Política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17713"/>
            <a:ext cx="8631560" cy="4114800"/>
          </a:xfrm>
        </p:spPr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, a </a:t>
            </a:r>
            <a:r>
              <a:rPr lang="en-US" dirty="0" err="1" smtClean="0"/>
              <a:t>política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aceitar</a:t>
            </a:r>
            <a:r>
              <a:rPr lang="en-US" dirty="0" smtClean="0"/>
              <a:t> </a:t>
            </a:r>
            <a:r>
              <a:rPr lang="en-US" dirty="0" err="1" smtClean="0"/>
              <a:t>tudo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root@fw</a:t>
            </a:r>
            <a:r>
              <a:rPr lang="en-US" sz="2000" dirty="0">
                <a:latin typeface="Courier"/>
                <a:cs typeface="Courier"/>
              </a:rPr>
              <a:t>:~# </a:t>
            </a:r>
            <a:r>
              <a:rPr lang="en-US" sz="2000" dirty="0" err="1">
                <a:latin typeface="Courier"/>
                <a:cs typeface="Courier"/>
              </a:rPr>
              <a:t>iptables</a:t>
            </a:r>
            <a:r>
              <a:rPr lang="en-US" sz="2000" dirty="0">
                <a:latin typeface="Courier"/>
                <a:cs typeface="Courier"/>
              </a:rPr>
              <a:t> -L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Chain INPUT (policy ACCEPT)</a:t>
            </a:r>
          </a:p>
          <a:p>
            <a:pPr marL="0" indent="0">
              <a:buNone/>
            </a:pPr>
            <a:r>
              <a:rPr lang="fr-FR" sz="2000" dirty="0" err="1">
                <a:latin typeface="Courier"/>
                <a:cs typeface="Courier"/>
              </a:rPr>
              <a:t>target</a:t>
            </a:r>
            <a:r>
              <a:rPr lang="fr-FR" sz="2000" dirty="0">
                <a:latin typeface="Courier"/>
                <a:cs typeface="Courier"/>
              </a:rPr>
              <a:t>     </a:t>
            </a:r>
            <a:r>
              <a:rPr lang="fr-FR" sz="2000" dirty="0" err="1">
                <a:latin typeface="Courier"/>
                <a:cs typeface="Courier"/>
              </a:rPr>
              <a:t>prot</a:t>
            </a:r>
            <a:r>
              <a:rPr lang="fr-FR" sz="2000" dirty="0">
                <a:latin typeface="Courier"/>
                <a:cs typeface="Courier"/>
              </a:rPr>
              <a:t> </a:t>
            </a:r>
            <a:r>
              <a:rPr lang="fr-FR" sz="2000" dirty="0" err="1">
                <a:latin typeface="Courier"/>
                <a:cs typeface="Courier"/>
              </a:rPr>
              <a:t>opt</a:t>
            </a:r>
            <a:r>
              <a:rPr lang="fr-FR" sz="2000" dirty="0">
                <a:latin typeface="Courier"/>
                <a:cs typeface="Courier"/>
              </a:rPr>
              <a:t> source               destination         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Chain FORWARD (</a:t>
            </a:r>
            <a:r>
              <a:rPr lang="fr-FR" sz="2000" dirty="0" err="1">
                <a:latin typeface="Courier"/>
                <a:cs typeface="Courier"/>
              </a:rPr>
              <a:t>policy</a:t>
            </a:r>
            <a:r>
              <a:rPr lang="fr-FR" sz="2000" dirty="0">
                <a:latin typeface="Courier"/>
                <a:cs typeface="Courier"/>
              </a:rPr>
              <a:t> ACCEPT)</a:t>
            </a:r>
          </a:p>
          <a:p>
            <a:pPr marL="0" indent="0">
              <a:buNone/>
            </a:pPr>
            <a:r>
              <a:rPr lang="fr-FR" sz="2000" dirty="0" err="1">
                <a:latin typeface="Courier"/>
                <a:cs typeface="Courier"/>
              </a:rPr>
              <a:t>target</a:t>
            </a:r>
            <a:r>
              <a:rPr lang="fr-FR" sz="2000" dirty="0">
                <a:latin typeface="Courier"/>
                <a:cs typeface="Courier"/>
              </a:rPr>
              <a:t>     </a:t>
            </a:r>
            <a:r>
              <a:rPr lang="fr-FR" sz="2000" dirty="0" err="1">
                <a:latin typeface="Courier"/>
                <a:cs typeface="Courier"/>
              </a:rPr>
              <a:t>prot</a:t>
            </a:r>
            <a:r>
              <a:rPr lang="fr-FR" sz="2000" dirty="0">
                <a:latin typeface="Courier"/>
                <a:cs typeface="Courier"/>
              </a:rPr>
              <a:t> </a:t>
            </a:r>
            <a:r>
              <a:rPr lang="fr-FR" sz="2000" dirty="0" err="1">
                <a:latin typeface="Courier"/>
                <a:cs typeface="Courier"/>
              </a:rPr>
              <a:t>opt</a:t>
            </a:r>
            <a:r>
              <a:rPr lang="fr-FR" sz="2000" dirty="0">
                <a:latin typeface="Courier"/>
                <a:cs typeface="Courier"/>
              </a:rPr>
              <a:t> source               destination         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Chain OUTPUT (</a:t>
            </a:r>
            <a:r>
              <a:rPr lang="fr-FR" sz="2000" dirty="0" err="1">
                <a:latin typeface="Courier"/>
                <a:cs typeface="Courier"/>
              </a:rPr>
              <a:t>policy</a:t>
            </a:r>
            <a:r>
              <a:rPr lang="fr-FR" sz="2000" dirty="0">
                <a:latin typeface="Courier"/>
                <a:cs typeface="Courier"/>
              </a:rPr>
              <a:t> ACCEPT)</a:t>
            </a:r>
          </a:p>
          <a:p>
            <a:pPr marL="0" indent="0">
              <a:buNone/>
            </a:pPr>
            <a:r>
              <a:rPr lang="fr-FR" sz="2000" dirty="0" err="1">
                <a:latin typeface="Courier"/>
                <a:cs typeface="Courier"/>
              </a:rPr>
              <a:t>target</a:t>
            </a:r>
            <a:r>
              <a:rPr lang="fr-FR" sz="2000" dirty="0">
                <a:latin typeface="Courier"/>
                <a:cs typeface="Courier"/>
              </a:rPr>
              <a:t>     </a:t>
            </a:r>
            <a:r>
              <a:rPr lang="fr-FR" sz="2000" dirty="0" err="1">
                <a:latin typeface="Courier"/>
                <a:cs typeface="Courier"/>
              </a:rPr>
              <a:t>prot</a:t>
            </a:r>
            <a:r>
              <a:rPr lang="fr-FR" sz="2000" dirty="0">
                <a:latin typeface="Courier"/>
                <a:cs typeface="Courier"/>
              </a:rPr>
              <a:t> </a:t>
            </a:r>
            <a:r>
              <a:rPr lang="fr-FR" sz="2000" dirty="0" err="1">
                <a:latin typeface="Courier"/>
                <a:cs typeface="Courier"/>
              </a:rPr>
              <a:t>opt</a:t>
            </a:r>
            <a:r>
              <a:rPr lang="fr-FR" sz="2000" dirty="0">
                <a:latin typeface="Courier"/>
                <a:cs typeface="Courier"/>
              </a:rPr>
              <a:t> source               destination         </a:t>
            </a:r>
          </a:p>
          <a:p>
            <a:pPr marL="0" indent="0">
              <a:buNone/>
            </a:pPr>
            <a:r>
              <a:rPr lang="nl-NL" sz="2000" dirty="0" err="1">
                <a:latin typeface="Courier"/>
                <a:cs typeface="Courier"/>
              </a:rPr>
              <a:t>root@fw</a:t>
            </a:r>
            <a:r>
              <a:rPr lang="nl-NL" sz="2000" dirty="0">
                <a:latin typeface="Courier"/>
                <a:cs typeface="Courier"/>
              </a:rPr>
              <a:t>:~# </a:t>
            </a: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251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Política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17713"/>
            <a:ext cx="8703568" cy="4114800"/>
          </a:xfrm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recomendado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bloquear</a:t>
            </a:r>
            <a:r>
              <a:rPr lang="en-US" dirty="0" smtClean="0"/>
              <a:t> </a:t>
            </a:r>
            <a:r>
              <a:rPr lang="en-US" dirty="0" err="1" smtClean="0"/>
              <a:t>tudo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liberar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o </a:t>
            </a:r>
            <a:r>
              <a:rPr lang="en-US" dirty="0" err="1" smtClean="0"/>
              <a:t>essencial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root@fw</a:t>
            </a:r>
            <a:r>
              <a:rPr lang="en-US" sz="2800" dirty="0">
                <a:latin typeface="Courier"/>
                <a:cs typeface="Courier"/>
              </a:rPr>
              <a:t>:~# </a:t>
            </a:r>
            <a:r>
              <a:rPr lang="en-US" sz="2800" dirty="0" err="1">
                <a:latin typeface="Courier"/>
                <a:cs typeface="Courier"/>
              </a:rPr>
              <a:t>iptables</a:t>
            </a:r>
            <a:r>
              <a:rPr lang="en-US" sz="2800" dirty="0">
                <a:latin typeface="Courier"/>
                <a:cs typeface="Courier"/>
              </a:rPr>
              <a:t> -P FORWARD </a:t>
            </a:r>
            <a:r>
              <a:rPr lang="en-US" sz="2800" dirty="0" smtClean="0">
                <a:latin typeface="Courier"/>
                <a:cs typeface="Courier"/>
              </a:rPr>
              <a:t>DROP</a:t>
            </a:r>
          </a:p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root@fw</a:t>
            </a:r>
            <a:r>
              <a:rPr lang="en-US" sz="2800" dirty="0">
                <a:latin typeface="Courier"/>
                <a:cs typeface="Courier"/>
              </a:rPr>
              <a:t>:~# </a:t>
            </a:r>
            <a:r>
              <a:rPr lang="en-US" sz="2800" dirty="0" err="1">
                <a:latin typeface="Courier"/>
                <a:cs typeface="Courier"/>
              </a:rPr>
              <a:t>iptables</a:t>
            </a:r>
            <a:r>
              <a:rPr lang="en-US" sz="2800" dirty="0">
                <a:latin typeface="Courier"/>
                <a:cs typeface="Courier"/>
              </a:rPr>
              <a:t> -P </a:t>
            </a:r>
            <a:r>
              <a:rPr lang="en-US" sz="2800" dirty="0" smtClean="0">
                <a:latin typeface="Courier"/>
                <a:cs typeface="Courier"/>
              </a:rPr>
              <a:t>INPUT </a:t>
            </a:r>
            <a:r>
              <a:rPr lang="en-US" sz="2800" dirty="0">
                <a:latin typeface="Courier"/>
                <a:cs typeface="Courier"/>
              </a:rPr>
              <a:t>DROP</a:t>
            </a:r>
          </a:p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root@fw</a:t>
            </a:r>
            <a:r>
              <a:rPr lang="en-US" sz="2800" dirty="0">
                <a:latin typeface="Courier"/>
                <a:cs typeface="Courier"/>
              </a:rPr>
              <a:t>:~# </a:t>
            </a:r>
            <a:r>
              <a:rPr lang="en-US" sz="2800" dirty="0" err="1">
                <a:latin typeface="Courier"/>
                <a:cs typeface="Courier"/>
              </a:rPr>
              <a:t>iptables</a:t>
            </a:r>
            <a:r>
              <a:rPr lang="en-US" sz="2800" dirty="0">
                <a:latin typeface="Courier"/>
                <a:cs typeface="Courier"/>
              </a:rPr>
              <a:t> -P </a:t>
            </a:r>
            <a:r>
              <a:rPr lang="en-US" sz="2800" dirty="0" smtClean="0">
                <a:latin typeface="Courier"/>
                <a:cs typeface="Courier"/>
              </a:rPr>
              <a:t>OUTPUT </a:t>
            </a:r>
            <a:r>
              <a:rPr lang="en-US" sz="2800" dirty="0">
                <a:latin typeface="Courier"/>
                <a:cs typeface="Courier"/>
              </a:rPr>
              <a:t>DROP</a:t>
            </a:r>
          </a:p>
          <a:p>
            <a:pPr marL="0" indent="0">
              <a:buNone/>
            </a:pPr>
            <a:r>
              <a:rPr lang="nl-NL" sz="2800" dirty="0" err="1" smtClean="0">
                <a:latin typeface="Courier"/>
                <a:cs typeface="Courier"/>
              </a:rPr>
              <a:t>root</a:t>
            </a:r>
            <a:r>
              <a:rPr lang="nl-NL" sz="2800" dirty="0" err="1">
                <a:latin typeface="Courier"/>
                <a:cs typeface="Courier"/>
              </a:rPr>
              <a:t>@fw</a:t>
            </a:r>
            <a:r>
              <a:rPr lang="nl-NL" sz="2800" dirty="0">
                <a:latin typeface="Courier"/>
                <a:cs typeface="Courier"/>
              </a:rPr>
              <a:t>:~# </a:t>
            </a:r>
            <a:endParaRPr lang="en-US" sz="28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650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Opções</a:t>
            </a:r>
            <a:r>
              <a:rPr lang="en-US" dirty="0" smtClean="0"/>
              <a:t> </a:t>
            </a:r>
            <a:r>
              <a:rPr lang="en-US" dirty="0" err="1" smtClean="0"/>
              <a:t>básicas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925436"/>
              </p:ext>
            </p:extLst>
          </p:nvPr>
        </p:nvGraphicFramePr>
        <p:xfrm>
          <a:off x="827584" y="2633320"/>
          <a:ext cx="7772400" cy="259588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Opção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Descrição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Apaga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regra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especificada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Lista</a:t>
                      </a:r>
                      <a:r>
                        <a:rPr lang="en-US" dirty="0" smtClean="0"/>
                        <a:t> as </a:t>
                      </a:r>
                      <a:r>
                        <a:rPr lang="en-US" dirty="0" err="1" smtClean="0"/>
                        <a:t>regras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existentes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Remove </a:t>
                      </a:r>
                      <a:r>
                        <a:rPr lang="en-US" dirty="0" err="1" smtClean="0"/>
                        <a:t>todas</a:t>
                      </a:r>
                      <a:r>
                        <a:rPr lang="en-US" dirty="0" smtClean="0"/>
                        <a:t> as </a:t>
                      </a:r>
                      <a:r>
                        <a:rPr lang="en-US" dirty="0" err="1" smtClean="0"/>
                        <a:t>regras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Inverte</a:t>
                      </a:r>
                      <a:r>
                        <a:rPr lang="en-US" dirty="0" smtClean="0"/>
                        <a:t> o </a:t>
                      </a:r>
                      <a:r>
                        <a:rPr lang="en-US" dirty="0" err="1" smtClean="0"/>
                        <a:t>teste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Adiciona</a:t>
                      </a:r>
                      <a:r>
                        <a:rPr lang="en-US" dirty="0" smtClean="0"/>
                        <a:t> no final da </a:t>
                      </a:r>
                      <a:r>
                        <a:rPr lang="en-US" dirty="0" err="1" smtClean="0"/>
                        <a:t>lista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Adiciona</a:t>
                      </a:r>
                      <a:r>
                        <a:rPr lang="en-US" dirty="0" smtClean="0"/>
                        <a:t> no </a:t>
                      </a:r>
                      <a:r>
                        <a:rPr lang="en-US" dirty="0" err="1" smtClean="0"/>
                        <a:t>início</a:t>
                      </a:r>
                      <a:r>
                        <a:rPr lang="en-US" dirty="0" smtClean="0"/>
                        <a:t> da </a:t>
                      </a:r>
                      <a:r>
                        <a:rPr lang="en-US" dirty="0" err="1" smtClean="0"/>
                        <a:t>lista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39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Exemplos</a:t>
            </a:r>
            <a:r>
              <a:rPr lang="en-US" dirty="0" smtClean="0"/>
              <a:t> de </a:t>
            </a:r>
            <a:r>
              <a:rPr lang="en-US" dirty="0" err="1" smtClean="0"/>
              <a:t>regra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2020028"/>
          </a:xfrm>
        </p:spPr>
        <p:txBody>
          <a:bodyPr/>
          <a:lstStyle/>
          <a:p>
            <a:r>
              <a:rPr lang="en-US" sz="2800" dirty="0" err="1" smtClean="0"/>
              <a:t>Desejamos</a:t>
            </a:r>
            <a:r>
              <a:rPr lang="en-US" sz="2800" dirty="0" smtClean="0"/>
              <a:t> </a:t>
            </a:r>
            <a:r>
              <a:rPr lang="en-US" sz="2800" dirty="0" err="1" smtClean="0"/>
              <a:t>bloquear</a:t>
            </a:r>
            <a:r>
              <a:rPr lang="en-US" sz="2800" dirty="0" smtClean="0"/>
              <a:t> o </a:t>
            </a:r>
            <a:r>
              <a:rPr lang="en-US" sz="2800" dirty="0" err="1" smtClean="0"/>
              <a:t>acesso</a:t>
            </a:r>
            <a:r>
              <a:rPr lang="en-US" sz="2800" dirty="0" smtClean="0"/>
              <a:t> a </a:t>
            </a:r>
            <a:r>
              <a:rPr lang="en-US" sz="2800" dirty="0" err="1" smtClean="0"/>
              <a:t>porta</a:t>
            </a:r>
            <a:r>
              <a:rPr lang="en-US" sz="2800" dirty="0" smtClean="0"/>
              <a:t> 80 do </a:t>
            </a:r>
            <a:r>
              <a:rPr lang="en-US" sz="2800" dirty="0" err="1" smtClean="0"/>
              <a:t>servidor</a:t>
            </a:r>
            <a:r>
              <a:rPr lang="en-US" sz="2800" dirty="0" smtClean="0"/>
              <a:t> 22.11.44.55. A </a:t>
            </a:r>
            <a:r>
              <a:rPr lang="en-US" sz="2800" dirty="0" err="1" smtClean="0"/>
              <a:t>regra</a:t>
            </a:r>
            <a:r>
              <a:rPr lang="en-US" sz="2800" dirty="0" smtClean="0"/>
              <a:t> </a:t>
            </a:r>
            <a:r>
              <a:rPr lang="en-US" sz="2800" dirty="0" err="1" smtClean="0"/>
              <a:t>seria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200" dirty="0" err="1" smtClean="0">
                <a:solidFill>
                  <a:srgbClr val="FF0000"/>
                </a:solidFill>
              </a:rPr>
              <a:t>iptables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chemeClr val="accent1"/>
                </a:solidFill>
              </a:rPr>
              <a:t>–A</a:t>
            </a:r>
            <a:r>
              <a:rPr lang="en-US" sz="2200" dirty="0" smtClean="0"/>
              <a:t> INPUT </a:t>
            </a:r>
            <a:r>
              <a:rPr lang="en-US" sz="2200" dirty="0" smtClean="0">
                <a:solidFill>
                  <a:srgbClr val="660066"/>
                </a:solidFill>
              </a:rPr>
              <a:t>–p </a:t>
            </a:r>
            <a:r>
              <a:rPr lang="en-US" sz="2200" dirty="0" err="1" smtClean="0">
                <a:solidFill>
                  <a:srgbClr val="660066"/>
                </a:solidFill>
              </a:rPr>
              <a:t>tcp</a:t>
            </a:r>
            <a:r>
              <a:rPr lang="en-US" sz="2200" dirty="0" smtClean="0">
                <a:solidFill>
                  <a:srgbClr val="660066"/>
                </a:solidFill>
              </a:rPr>
              <a:t> --</a:t>
            </a:r>
            <a:r>
              <a:rPr lang="en-US" sz="2200" dirty="0" err="1" smtClean="0">
                <a:solidFill>
                  <a:srgbClr val="660066"/>
                </a:solidFill>
              </a:rPr>
              <a:t>dport</a:t>
            </a:r>
            <a:r>
              <a:rPr lang="en-US" sz="2200" dirty="0" smtClean="0">
                <a:solidFill>
                  <a:srgbClr val="660066"/>
                </a:solidFill>
              </a:rPr>
              <a:t> 80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–d 22.11.44.55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E46C0A"/>
                </a:solidFill>
              </a:rPr>
              <a:t>–j DROP</a:t>
            </a:r>
            <a:endParaRPr lang="en-US" sz="2200" dirty="0">
              <a:solidFill>
                <a:srgbClr val="E46C0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645024"/>
            <a:ext cx="822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Onde</a:t>
            </a:r>
            <a:r>
              <a:rPr lang="en-US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Iptables</a:t>
            </a:r>
            <a:r>
              <a:rPr lang="en-US" dirty="0" smtClean="0"/>
              <a:t>: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dirty="0" err="1" smtClean="0"/>
              <a:t>empregado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-A: </a:t>
            </a:r>
            <a:r>
              <a:rPr lang="en-US" dirty="0" err="1" smtClean="0"/>
              <a:t>adiciona</a:t>
            </a:r>
            <a:r>
              <a:rPr lang="en-US" dirty="0" smtClean="0"/>
              <a:t> no final da </a:t>
            </a:r>
            <a:r>
              <a:rPr lang="en-US" dirty="0" err="1" smtClean="0"/>
              <a:t>sequência</a:t>
            </a:r>
            <a:r>
              <a:rPr lang="en-US" dirty="0" smtClean="0"/>
              <a:t> de </a:t>
            </a:r>
            <a:r>
              <a:rPr lang="en-US" dirty="0" err="1" smtClean="0"/>
              <a:t>regras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OUTPUT: </a:t>
            </a:r>
            <a:r>
              <a:rPr lang="en-US" dirty="0" err="1" smtClean="0"/>
              <a:t>tabela</a:t>
            </a:r>
            <a:r>
              <a:rPr lang="en-US" dirty="0" smtClean="0"/>
              <a:t> de </a:t>
            </a:r>
            <a:r>
              <a:rPr lang="en-US" dirty="0" err="1" smtClean="0"/>
              <a:t>regras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, </a:t>
            </a:r>
            <a:r>
              <a:rPr lang="en-US" dirty="0" err="1" smtClean="0"/>
              <a:t>são</a:t>
            </a:r>
            <a:r>
              <a:rPr lang="en-US" dirty="0" smtClean="0"/>
              <a:t> 3 (INPUT, OUTPUT, FORWARD)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-p </a:t>
            </a:r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especifica</a:t>
            </a:r>
            <a:r>
              <a:rPr lang="en-US" dirty="0" smtClean="0"/>
              <a:t> o </a:t>
            </a:r>
            <a:r>
              <a:rPr lang="en-US" dirty="0" err="1" smtClean="0"/>
              <a:t>protocolo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filtrado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--</a:t>
            </a:r>
            <a:r>
              <a:rPr lang="en-US" dirty="0" err="1" smtClean="0"/>
              <a:t>dport</a:t>
            </a:r>
            <a:r>
              <a:rPr lang="en-US" dirty="0" smtClean="0"/>
              <a:t> 80: </a:t>
            </a:r>
            <a:r>
              <a:rPr lang="en-US" dirty="0" err="1" smtClean="0"/>
              <a:t>especifica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porta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filtrada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-d : </a:t>
            </a:r>
            <a:r>
              <a:rPr lang="en-US" dirty="0" err="1" smtClean="0"/>
              <a:t>informa</a:t>
            </a:r>
            <a:r>
              <a:rPr lang="en-US" dirty="0" smtClean="0"/>
              <a:t> o IP de </a:t>
            </a:r>
            <a:r>
              <a:rPr lang="en-US" dirty="0" err="1" smtClean="0"/>
              <a:t>destino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-j : </a:t>
            </a:r>
            <a:r>
              <a:rPr lang="en-US" dirty="0" err="1" smtClean="0"/>
              <a:t>ação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tomada</a:t>
            </a:r>
            <a:r>
              <a:rPr lang="en-US" dirty="0" smtClean="0"/>
              <a:t>. </a:t>
            </a:r>
            <a:r>
              <a:rPr lang="en-US" dirty="0" err="1" smtClean="0"/>
              <a:t>Existem</a:t>
            </a:r>
            <a:r>
              <a:rPr lang="en-US" dirty="0" smtClean="0"/>
              <a:t> </a:t>
            </a:r>
            <a:r>
              <a:rPr lang="en-US" dirty="0" err="1" smtClean="0"/>
              <a:t>quatro</a:t>
            </a:r>
            <a:r>
              <a:rPr lang="en-US" dirty="0" smtClean="0"/>
              <a:t> </a:t>
            </a:r>
            <a:r>
              <a:rPr lang="en-US" dirty="0" err="1" smtClean="0"/>
              <a:t>possibilidades</a:t>
            </a:r>
            <a:r>
              <a:rPr lang="en-US" dirty="0" smtClean="0"/>
              <a:t> (ACCEPT, DROP, REJECT, QUEUE)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1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Exemplos</a:t>
            </a:r>
            <a:r>
              <a:rPr lang="en-US" dirty="0" smtClean="0"/>
              <a:t> de </a:t>
            </a:r>
            <a:r>
              <a:rPr lang="en-US" dirty="0" err="1" smtClean="0"/>
              <a:t>regras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/>
              <a:t>Você</a:t>
            </a:r>
            <a:r>
              <a:rPr lang="en-US" sz="2800" dirty="0" smtClean="0"/>
              <a:t> </a:t>
            </a:r>
            <a:r>
              <a:rPr lang="en-US" sz="2800" dirty="0" err="1" smtClean="0"/>
              <a:t>deseja</a:t>
            </a:r>
            <a:r>
              <a:rPr lang="en-US" sz="2800" dirty="0" smtClean="0"/>
              <a:t> </a:t>
            </a:r>
            <a:r>
              <a:rPr lang="en-US" sz="2800" dirty="0" err="1" smtClean="0"/>
              <a:t>impedir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pessoas</a:t>
            </a:r>
            <a:r>
              <a:rPr lang="en-US" sz="2800" dirty="0" smtClean="0"/>
              <a:t> </a:t>
            </a:r>
            <a:r>
              <a:rPr lang="en-US" sz="2800" dirty="0" err="1" smtClean="0"/>
              <a:t>acessem</a:t>
            </a:r>
            <a:r>
              <a:rPr lang="en-US" sz="2800" dirty="0" smtClean="0"/>
              <a:t> </a:t>
            </a:r>
            <a:r>
              <a:rPr lang="en-US" sz="2800" dirty="0" err="1" smtClean="0"/>
              <a:t>seu</a:t>
            </a:r>
            <a:r>
              <a:rPr lang="en-US" sz="2800" dirty="0" smtClean="0"/>
              <a:t> </a:t>
            </a:r>
            <a:r>
              <a:rPr lang="en-US" sz="2800" dirty="0" err="1" smtClean="0"/>
              <a:t>servidor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porta</a:t>
            </a:r>
            <a:r>
              <a:rPr lang="en-US" sz="2800" dirty="0" smtClean="0"/>
              <a:t> 53/UDP. A </a:t>
            </a:r>
            <a:r>
              <a:rPr lang="en-US" sz="2800" dirty="0" err="1" smtClean="0"/>
              <a:t>regra</a:t>
            </a:r>
            <a:r>
              <a:rPr lang="en-US" sz="2800" dirty="0" smtClean="0"/>
              <a:t> </a:t>
            </a:r>
            <a:r>
              <a:rPr lang="en-US" sz="2800" dirty="0" err="1" smtClean="0"/>
              <a:t>seria</a:t>
            </a:r>
            <a:r>
              <a:rPr lang="en-US" sz="2800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Iptables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INPUT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–s 0/0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–p </a:t>
            </a:r>
            <a:r>
              <a:rPr lang="en-US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udp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--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dport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53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–j DROP</a:t>
            </a:r>
          </a:p>
          <a:p>
            <a:pPr marL="0" indent="0">
              <a:buNone/>
            </a:pPr>
            <a:r>
              <a:rPr lang="en-US" sz="2400" dirty="0" err="1" smtClean="0"/>
              <a:t>Onde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-I INPUT: </a:t>
            </a:r>
            <a:r>
              <a:rPr lang="en-US" sz="2400" dirty="0" err="1" smtClean="0"/>
              <a:t>adiciona</a:t>
            </a:r>
            <a:r>
              <a:rPr lang="en-US" sz="2400" dirty="0" smtClean="0"/>
              <a:t> a </a:t>
            </a:r>
            <a:r>
              <a:rPr lang="en-US" sz="2400" dirty="0" err="1" smtClean="0"/>
              <a:t>regra</a:t>
            </a:r>
            <a:r>
              <a:rPr lang="en-US" sz="2400" dirty="0" smtClean="0"/>
              <a:t> no </a:t>
            </a:r>
            <a:r>
              <a:rPr lang="en-US" sz="2400" dirty="0" err="1" smtClean="0"/>
              <a:t>início</a:t>
            </a:r>
            <a:r>
              <a:rPr lang="en-US" sz="2400" dirty="0" smtClean="0"/>
              <a:t> da </a:t>
            </a:r>
            <a:r>
              <a:rPr lang="en-US" sz="2400" dirty="0" err="1" smtClean="0"/>
              <a:t>lista</a:t>
            </a:r>
            <a:r>
              <a:rPr lang="en-US" sz="2400" dirty="0" smtClean="0"/>
              <a:t> de </a:t>
            </a:r>
            <a:r>
              <a:rPr lang="en-US" sz="2400" dirty="0" err="1" smtClean="0"/>
              <a:t>regras</a:t>
            </a:r>
            <a:endParaRPr lang="en-US" sz="2400" dirty="0" smtClean="0"/>
          </a:p>
          <a:p>
            <a:r>
              <a:rPr lang="en-US" sz="2400" dirty="0" smtClean="0"/>
              <a:t>-s 0/0: </a:t>
            </a:r>
            <a:r>
              <a:rPr lang="en-US" sz="2400" dirty="0" err="1"/>
              <a:t>i</a:t>
            </a:r>
            <a:r>
              <a:rPr lang="en-US" sz="2400" dirty="0" err="1" smtClean="0"/>
              <a:t>nforma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a </a:t>
            </a:r>
            <a:r>
              <a:rPr lang="en-US" sz="2400" dirty="0" err="1" smtClean="0"/>
              <a:t>origem</a:t>
            </a:r>
            <a:r>
              <a:rPr lang="en-US" sz="2400" dirty="0" smtClean="0"/>
              <a:t> </a:t>
            </a:r>
            <a:r>
              <a:rPr lang="en-US" sz="2400" dirty="0" err="1" smtClean="0"/>
              <a:t>pode</a:t>
            </a:r>
            <a:r>
              <a:rPr lang="en-US" sz="2400" dirty="0" smtClean="0"/>
              <a:t> </a:t>
            </a:r>
            <a:r>
              <a:rPr lang="en-US" sz="2400" dirty="0" err="1" smtClean="0"/>
              <a:t>ser</a:t>
            </a:r>
            <a:r>
              <a:rPr lang="en-US" sz="2400" dirty="0" smtClean="0"/>
              <a:t> </a:t>
            </a:r>
            <a:r>
              <a:rPr lang="en-US" sz="2400" dirty="0" err="1" smtClean="0"/>
              <a:t>qualquer</a:t>
            </a:r>
            <a:r>
              <a:rPr lang="en-US" sz="2400" dirty="0" smtClean="0"/>
              <a:t> </a:t>
            </a:r>
            <a:r>
              <a:rPr lang="en-US" sz="2400" dirty="0" err="1" smtClean="0"/>
              <a:t>uma</a:t>
            </a:r>
            <a:endParaRPr lang="en-US" sz="2400" dirty="0" smtClean="0"/>
          </a:p>
          <a:p>
            <a:r>
              <a:rPr lang="en-US" sz="2400" dirty="0" smtClean="0"/>
              <a:t>-p </a:t>
            </a:r>
            <a:r>
              <a:rPr lang="en-US" sz="2400" dirty="0" err="1" smtClean="0"/>
              <a:t>udp</a:t>
            </a:r>
            <a:r>
              <a:rPr lang="en-US" sz="2400" dirty="0" smtClean="0"/>
              <a:t>: </a:t>
            </a:r>
            <a:r>
              <a:rPr lang="en-US" sz="2400" dirty="0" err="1" smtClean="0"/>
              <a:t>informa</a:t>
            </a:r>
            <a:r>
              <a:rPr lang="en-US" sz="2400" dirty="0" smtClean="0"/>
              <a:t> o </a:t>
            </a:r>
            <a:r>
              <a:rPr lang="en-US" sz="2400" dirty="0" err="1" smtClean="0"/>
              <a:t>protocolo</a:t>
            </a:r>
            <a:r>
              <a:rPr lang="en-US" sz="2400" dirty="0" smtClean="0"/>
              <a:t> da </a:t>
            </a:r>
            <a:r>
              <a:rPr lang="en-US" sz="2400" dirty="0" err="1" smtClean="0"/>
              <a:t>camada</a:t>
            </a:r>
            <a:r>
              <a:rPr lang="en-US" sz="2400" dirty="0" smtClean="0"/>
              <a:t> de </a:t>
            </a:r>
            <a:r>
              <a:rPr lang="en-US" sz="2400" dirty="0" err="1" smtClean="0"/>
              <a:t>transporte</a:t>
            </a:r>
            <a:endParaRPr lang="en-US" sz="2400" dirty="0" smtClean="0"/>
          </a:p>
          <a:p>
            <a:r>
              <a:rPr lang="en-US" sz="2400" dirty="0" smtClean="0"/>
              <a:t>--</a:t>
            </a:r>
            <a:r>
              <a:rPr lang="en-US" sz="2400" dirty="0" err="1" smtClean="0"/>
              <a:t>dport</a:t>
            </a:r>
            <a:r>
              <a:rPr lang="en-US" sz="2400" dirty="0" smtClean="0"/>
              <a:t> 53: </a:t>
            </a:r>
            <a:r>
              <a:rPr lang="en-US" sz="2400" dirty="0" err="1" smtClean="0"/>
              <a:t>especifica</a:t>
            </a:r>
            <a:r>
              <a:rPr lang="en-US" sz="2400" dirty="0" smtClean="0"/>
              <a:t> a </a:t>
            </a:r>
            <a:r>
              <a:rPr lang="en-US" sz="2400" dirty="0" err="1" smtClean="0"/>
              <a:t>porta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terá</a:t>
            </a:r>
            <a:r>
              <a:rPr lang="en-US" sz="2400" dirty="0" smtClean="0"/>
              <a:t> o </a:t>
            </a:r>
            <a:r>
              <a:rPr lang="en-US" sz="2400" dirty="0" err="1" smtClean="0"/>
              <a:t>tráfego</a:t>
            </a:r>
            <a:r>
              <a:rPr lang="en-US" sz="2400" dirty="0" smtClean="0"/>
              <a:t> </a:t>
            </a:r>
            <a:r>
              <a:rPr lang="en-US" sz="2400" dirty="0" err="1" smtClean="0"/>
              <a:t>filtrado</a:t>
            </a:r>
            <a:endParaRPr lang="en-US" sz="2400" dirty="0" smtClean="0"/>
          </a:p>
          <a:p>
            <a:r>
              <a:rPr lang="en-US" sz="2400" dirty="0" smtClean="0"/>
              <a:t>-j DROP: </a:t>
            </a:r>
            <a:r>
              <a:rPr lang="en-US" sz="2400" dirty="0" err="1" smtClean="0"/>
              <a:t>Diz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a </a:t>
            </a:r>
            <a:r>
              <a:rPr lang="en-US" sz="2400" dirty="0" err="1" smtClean="0"/>
              <a:t>ação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essa</a:t>
            </a:r>
            <a:r>
              <a:rPr lang="en-US" sz="2400" dirty="0" smtClean="0"/>
              <a:t> </a:t>
            </a:r>
            <a:r>
              <a:rPr lang="en-US" sz="2400" dirty="0" err="1" smtClean="0"/>
              <a:t>regra</a:t>
            </a:r>
            <a:r>
              <a:rPr lang="en-US" sz="2400" dirty="0" smtClean="0"/>
              <a:t> </a:t>
            </a:r>
            <a:r>
              <a:rPr lang="en-US" sz="2400" dirty="0" err="1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descartar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Exemplos</a:t>
            </a:r>
            <a:r>
              <a:rPr lang="en-US" dirty="0" smtClean="0"/>
              <a:t> de </a:t>
            </a:r>
            <a:r>
              <a:rPr lang="en-US" dirty="0" err="1" smtClean="0"/>
              <a:t>regra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27373"/>
            <a:ext cx="8928992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Imagine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você</a:t>
            </a:r>
            <a:r>
              <a:rPr lang="en-US" sz="2800" dirty="0" smtClean="0"/>
              <a:t> </a:t>
            </a:r>
            <a:r>
              <a:rPr lang="en-US" sz="2800" dirty="0" err="1" smtClean="0"/>
              <a:t>deseja</a:t>
            </a:r>
            <a:r>
              <a:rPr lang="en-US" sz="2800" dirty="0" smtClean="0"/>
              <a:t> </a:t>
            </a:r>
            <a:r>
              <a:rPr lang="en-US" sz="2800" dirty="0" err="1" smtClean="0"/>
              <a:t>bloquear</a:t>
            </a:r>
            <a:r>
              <a:rPr lang="en-US" sz="2800" dirty="0" smtClean="0"/>
              <a:t> o </a:t>
            </a:r>
            <a:r>
              <a:rPr lang="en-US" sz="2800" dirty="0" err="1" smtClean="0"/>
              <a:t>acesso</a:t>
            </a:r>
            <a:r>
              <a:rPr lang="en-US" sz="2800" dirty="0" smtClean="0"/>
              <a:t> da </a:t>
            </a:r>
            <a:r>
              <a:rPr lang="en-US" sz="2800" dirty="0" err="1" smtClean="0"/>
              <a:t>rede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</a:t>
            </a:r>
            <a:r>
              <a:rPr lang="en-US" sz="2800" dirty="0" smtClean="0"/>
              <a:t> </a:t>
            </a:r>
            <a:r>
              <a:rPr lang="en-US" sz="2800" dirty="0" err="1" smtClean="0"/>
              <a:t>ao</a:t>
            </a:r>
            <a:r>
              <a:rPr lang="en-US" sz="2800" dirty="0" smtClean="0"/>
              <a:t> IP 44.33.22.11, </a:t>
            </a:r>
            <a:r>
              <a:rPr lang="en-US" sz="2800" dirty="0" err="1" smtClean="0"/>
              <a:t>menos</a:t>
            </a:r>
            <a:r>
              <a:rPr lang="en-US" sz="2800" dirty="0" smtClean="0"/>
              <a:t> o IP do </a:t>
            </a:r>
            <a:r>
              <a:rPr lang="en-US" sz="2800" dirty="0" err="1" smtClean="0"/>
              <a:t>gerente</a:t>
            </a:r>
            <a:r>
              <a:rPr lang="en-US" sz="2800" dirty="0" smtClean="0"/>
              <a:t>. A </a:t>
            </a:r>
            <a:r>
              <a:rPr lang="en-US" sz="2800" dirty="0" err="1" smtClean="0"/>
              <a:t>regra</a:t>
            </a:r>
            <a:r>
              <a:rPr lang="en-US" sz="2800" dirty="0" smtClean="0"/>
              <a:t> </a:t>
            </a:r>
            <a:r>
              <a:rPr lang="en-US" sz="2800" dirty="0" err="1" smtClean="0"/>
              <a:t>seria</a:t>
            </a:r>
            <a:r>
              <a:rPr lang="en-US" sz="2800" dirty="0" smtClean="0"/>
              <a:t> </a:t>
            </a:r>
            <a:r>
              <a:rPr lang="en-US" sz="2800" dirty="0" err="1" smtClean="0"/>
              <a:t>assim</a:t>
            </a:r>
            <a:r>
              <a:rPr lang="en-US" sz="2800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sz="1900" dirty="0" err="1" smtClean="0">
                <a:solidFill>
                  <a:schemeClr val="bg1">
                    <a:lumMod val="50000"/>
                  </a:schemeClr>
                </a:solidFill>
              </a:rPr>
              <a:t>iptables</a:t>
            </a:r>
            <a:r>
              <a:rPr lang="en-US" sz="1900" dirty="0" smtClean="0"/>
              <a:t> –A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</a:rPr>
              <a:t>FORWARD</a:t>
            </a:r>
            <a:r>
              <a:rPr lang="en-US" sz="1900" dirty="0" smtClean="0"/>
              <a:t> </a:t>
            </a:r>
            <a:r>
              <a:rPr lang="en-US" sz="1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</a:t>
            </a:r>
            <a:r>
              <a:rPr lang="en-US" sz="1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eth0</a:t>
            </a:r>
            <a:r>
              <a:rPr lang="en-US" sz="1900" dirty="0" smtClean="0"/>
              <a:t> </a:t>
            </a:r>
            <a:r>
              <a:rPr lang="en-US" sz="1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–o eth1</a:t>
            </a:r>
            <a:r>
              <a:rPr lang="en-US" sz="1900" dirty="0" smtClean="0"/>
              <a:t> </a:t>
            </a:r>
            <a:r>
              <a:rPr lang="en-US" sz="1900" dirty="0" smtClean="0">
                <a:solidFill>
                  <a:schemeClr val="accent3">
                    <a:lumMod val="75000"/>
                  </a:schemeClr>
                </a:solidFill>
              </a:rPr>
              <a:t>-s ! 192.168.1.100</a:t>
            </a:r>
            <a:r>
              <a:rPr lang="en-US" sz="1900" dirty="0" smtClean="0"/>
              <a:t> </a:t>
            </a:r>
            <a:r>
              <a:rPr lang="en-US" sz="1900" dirty="0" smtClean="0">
                <a:solidFill>
                  <a:schemeClr val="accent4">
                    <a:lumMod val="75000"/>
                  </a:schemeClr>
                </a:solidFill>
              </a:rPr>
              <a:t>–d 44.33.22.11</a:t>
            </a:r>
            <a:r>
              <a:rPr lang="en-US" sz="1900" dirty="0" smtClean="0"/>
              <a:t> </a:t>
            </a:r>
            <a:r>
              <a:rPr lang="en-US" sz="1900" dirty="0" smtClean="0">
                <a:solidFill>
                  <a:schemeClr val="accent5">
                    <a:lumMod val="75000"/>
                  </a:schemeClr>
                </a:solidFill>
              </a:rPr>
              <a:t>–j DROP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 err="1" smtClean="0"/>
              <a:t>Onde</a:t>
            </a:r>
            <a:r>
              <a:rPr lang="en-US" sz="2000" dirty="0" smtClean="0"/>
              <a:t>:</a:t>
            </a:r>
          </a:p>
          <a:p>
            <a:pPr>
              <a:lnSpc>
                <a:spcPct val="70000"/>
              </a:lnSpc>
            </a:pPr>
            <a:r>
              <a:rPr lang="en-US" sz="2000" dirty="0" smtClean="0"/>
              <a:t>-A FORWARD: </a:t>
            </a:r>
            <a:r>
              <a:rPr lang="en-US" sz="2000" dirty="0" err="1" smtClean="0"/>
              <a:t>diz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a </a:t>
            </a:r>
            <a:r>
              <a:rPr lang="en-US" sz="2000" dirty="0" err="1" smtClean="0"/>
              <a:t>regra</a:t>
            </a:r>
            <a:r>
              <a:rPr lang="en-US" sz="2000" dirty="0" smtClean="0"/>
              <a:t> </a:t>
            </a:r>
            <a:r>
              <a:rPr lang="en-US" sz="2000" dirty="0" err="1" smtClean="0"/>
              <a:t>deve</a:t>
            </a:r>
            <a:r>
              <a:rPr lang="en-US" sz="2000" dirty="0" smtClean="0"/>
              <a:t> </a:t>
            </a:r>
            <a:r>
              <a:rPr lang="en-US" sz="2000" dirty="0" err="1" smtClean="0"/>
              <a:t>ser</a:t>
            </a:r>
            <a:r>
              <a:rPr lang="en-US" sz="2000" dirty="0" smtClean="0"/>
              <a:t> </a:t>
            </a:r>
            <a:r>
              <a:rPr lang="en-US" sz="2000" dirty="0" err="1" smtClean="0"/>
              <a:t>adicionada</a:t>
            </a:r>
            <a:r>
              <a:rPr lang="en-US" sz="2000" dirty="0" smtClean="0"/>
              <a:t> a </a:t>
            </a:r>
            <a:r>
              <a:rPr lang="en-US" sz="2000" dirty="0" err="1" smtClean="0"/>
              <a:t>tabela</a:t>
            </a:r>
            <a:r>
              <a:rPr lang="en-US" sz="2000" dirty="0" smtClean="0"/>
              <a:t> FORWARD</a:t>
            </a:r>
          </a:p>
          <a:p>
            <a:pPr>
              <a:lnSpc>
                <a:spcPct val="70000"/>
              </a:lnSpc>
            </a:pPr>
            <a:r>
              <a:rPr lang="en-US" sz="2000" dirty="0" smtClean="0"/>
              <a:t>-</a:t>
            </a:r>
            <a:r>
              <a:rPr lang="en-US" sz="2000" dirty="0" err="1" smtClean="0"/>
              <a:t>i</a:t>
            </a:r>
            <a:r>
              <a:rPr lang="en-US" sz="2000" dirty="0" smtClean="0"/>
              <a:t> eth0: </a:t>
            </a:r>
            <a:r>
              <a:rPr lang="en-US" sz="2000" dirty="0" err="1" smtClean="0"/>
              <a:t>especifica</a:t>
            </a:r>
            <a:r>
              <a:rPr lang="en-US" sz="2000" dirty="0" smtClean="0"/>
              <a:t> a interface de </a:t>
            </a:r>
            <a:r>
              <a:rPr lang="en-US" sz="2000" dirty="0" err="1" smtClean="0"/>
              <a:t>rede</a:t>
            </a:r>
            <a:r>
              <a:rPr lang="en-US" sz="2000" dirty="0" smtClean="0"/>
              <a:t> de </a:t>
            </a:r>
            <a:r>
              <a:rPr lang="en-US" sz="2000" dirty="0" err="1" smtClean="0"/>
              <a:t>origem</a:t>
            </a:r>
            <a:r>
              <a:rPr lang="en-US" sz="2000" dirty="0" smtClean="0"/>
              <a:t> do </a:t>
            </a:r>
            <a:r>
              <a:rPr lang="en-US" sz="2000" dirty="0" err="1" smtClean="0"/>
              <a:t>tráfego</a:t>
            </a:r>
            <a:endParaRPr lang="en-US" sz="2000" dirty="0" smtClean="0"/>
          </a:p>
          <a:p>
            <a:pPr>
              <a:lnSpc>
                <a:spcPct val="70000"/>
              </a:lnSpc>
            </a:pPr>
            <a:r>
              <a:rPr lang="en-US" sz="2000" dirty="0" smtClean="0"/>
              <a:t>-o eth1: </a:t>
            </a:r>
            <a:r>
              <a:rPr lang="en-US" sz="2000" dirty="0" err="1" smtClean="0"/>
              <a:t>especifica</a:t>
            </a:r>
            <a:r>
              <a:rPr lang="en-US" sz="2000" dirty="0" smtClean="0"/>
              <a:t> a interface de </a:t>
            </a:r>
            <a:r>
              <a:rPr lang="en-US" sz="2000" dirty="0" err="1" smtClean="0"/>
              <a:t>rede</a:t>
            </a:r>
            <a:r>
              <a:rPr lang="en-US" sz="2000" dirty="0" smtClean="0"/>
              <a:t> de </a:t>
            </a:r>
            <a:r>
              <a:rPr lang="en-US" sz="2000" dirty="0" err="1" smtClean="0"/>
              <a:t>saída</a:t>
            </a:r>
            <a:r>
              <a:rPr lang="en-US" sz="2000" dirty="0" smtClean="0"/>
              <a:t> do </a:t>
            </a:r>
            <a:r>
              <a:rPr lang="en-US" sz="2000" dirty="0" err="1" smtClean="0"/>
              <a:t>tráfego</a:t>
            </a:r>
            <a:endParaRPr lang="en-US" sz="2000" dirty="0" smtClean="0"/>
          </a:p>
          <a:p>
            <a:pPr>
              <a:lnSpc>
                <a:spcPct val="70000"/>
              </a:lnSpc>
            </a:pPr>
            <a:r>
              <a:rPr lang="en-US" sz="2000" dirty="0" smtClean="0"/>
              <a:t>-s ! 192.168.1.100: </a:t>
            </a:r>
            <a:r>
              <a:rPr lang="en-US" sz="2000" dirty="0" err="1" smtClean="0"/>
              <a:t>informa</a:t>
            </a:r>
            <a:r>
              <a:rPr lang="en-US" sz="2000" dirty="0" smtClean="0"/>
              <a:t> </a:t>
            </a:r>
            <a:r>
              <a:rPr lang="en-US" sz="2000" dirty="0" err="1" smtClean="0"/>
              <a:t>todos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Ips</a:t>
            </a:r>
            <a:r>
              <a:rPr lang="en-US" sz="2000" dirty="0" smtClean="0"/>
              <a:t> de </a:t>
            </a:r>
            <a:r>
              <a:rPr lang="en-US" sz="2000" dirty="0" err="1" smtClean="0"/>
              <a:t>origem</a:t>
            </a:r>
            <a:r>
              <a:rPr lang="en-US" sz="2000" dirty="0" smtClean="0"/>
              <a:t> , </a:t>
            </a:r>
            <a:r>
              <a:rPr lang="en-US" sz="2000" dirty="0" err="1" smtClean="0"/>
              <a:t>menos</a:t>
            </a:r>
            <a:r>
              <a:rPr lang="en-US" sz="2000" dirty="0" smtClean="0"/>
              <a:t> o 192.168.1.100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76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Opções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17713"/>
            <a:ext cx="8559552" cy="4114800"/>
          </a:xfrm>
        </p:spPr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,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salvará</a:t>
            </a:r>
            <a:r>
              <a:rPr lang="en-US" dirty="0" smtClean="0"/>
              <a:t> a </a:t>
            </a:r>
            <a:r>
              <a:rPr lang="en-US" dirty="0" err="1" smtClean="0"/>
              <a:t>informação</a:t>
            </a:r>
            <a:r>
              <a:rPr lang="en-US" dirty="0" smtClean="0"/>
              <a:t> no </a:t>
            </a:r>
            <a:r>
              <a:rPr lang="en-US" dirty="0" err="1" smtClean="0"/>
              <a:t>kern.log</a:t>
            </a:r>
            <a:r>
              <a:rPr lang="en-US" dirty="0" smtClean="0"/>
              <a:t> e syslog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400" b="1" dirty="0" err="1" smtClean="0"/>
              <a:t>iptables</a:t>
            </a:r>
            <a:r>
              <a:rPr lang="en-US" sz="2400" dirty="0" smtClean="0"/>
              <a:t> </a:t>
            </a:r>
            <a:r>
              <a:rPr lang="en-US" sz="2400" dirty="0"/>
              <a:t>-I FORWARD -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b="1" dirty="0" smtClean="0"/>
              <a:t>eth0</a:t>
            </a:r>
            <a:r>
              <a:rPr lang="en-US" sz="2400" dirty="0" smtClean="0"/>
              <a:t> –o </a:t>
            </a:r>
            <a:r>
              <a:rPr lang="en-US" sz="2400" b="1" dirty="0" smtClean="0"/>
              <a:t>eth1</a:t>
            </a:r>
            <a:r>
              <a:rPr lang="en-US" sz="2400" dirty="0" smtClean="0"/>
              <a:t> –d 0/0 -</a:t>
            </a:r>
            <a:r>
              <a:rPr lang="en-US" sz="2400" dirty="0"/>
              <a:t>j LOG --log-level 4 --log-prefix </a:t>
            </a:r>
            <a:r>
              <a:rPr lang="en-US" sz="2400" b="1" dirty="0" smtClean="0"/>
              <a:t>”</a:t>
            </a:r>
            <a:r>
              <a:rPr lang="en-US" sz="2400" b="1" dirty="0" err="1" smtClean="0"/>
              <a:t>Acesso</a:t>
            </a:r>
            <a:r>
              <a:rPr lang="en-US" sz="2400" b="1" dirty="0" smtClean="0"/>
              <a:t> a internet </a:t>
            </a:r>
            <a:r>
              <a:rPr lang="en-US" sz="2400" b="1" dirty="0"/>
              <a:t>"</a:t>
            </a:r>
            <a:r>
              <a:rPr lang="en-US" sz="2400" dirty="0"/>
              <a:t> --log-</a:t>
            </a:r>
            <a:r>
              <a:rPr lang="en-US" sz="2400" dirty="0" err="1"/>
              <a:t>ip</a:t>
            </a:r>
            <a:r>
              <a:rPr lang="en-US" sz="2400" dirty="0"/>
              <a:t>-options --log-</a:t>
            </a:r>
            <a:r>
              <a:rPr lang="en-US" sz="2400" dirty="0" err="1"/>
              <a:t>tcp</a:t>
            </a:r>
            <a:r>
              <a:rPr lang="en-US" sz="2400" dirty="0"/>
              <a:t>-sequence --log-</a:t>
            </a:r>
            <a:r>
              <a:rPr lang="en-US" sz="2400" dirty="0" err="1"/>
              <a:t>tcp</a:t>
            </a:r>
            <a:r>
              <a:rPr lang="en-US" sz="2400" dirty="0"/>
              <a:t>-options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332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Ativando</a:t>
            </a:r>
            <a:r>
              <a:rPr lang="en-US" dirty="0" smtClean="0"/>
              <a:t> </a:t>
            </a:r>
            <a:r>
              <a:rPr lang="en-US" dirty="0" err="1" smtClean="0"/>
              <a:t>statefull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17713"/>
            <a:ext cx="8703568" cy="4114800"/>
          </a:xfrm>
        </p:spPr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, o </a:t>
            </a:r>
            <a:r>
              <a:rPr lang="en-US" dirty="0" err="1" smtClean="0"/>
              <a:t>netfilter</a:t>
            </a:r>
            <a:r>
              <a:rPr lang="en-US" dirty="0" smtClean="0"/>
              <a:t> opera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modo</a:t>
            </a:r>
            <a:r>
              <a:rPr lang="en-US" dirty="0" smtClean="0"/>
              <a:t> stateless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ativar</a:t>
            </a:r>
            <a:r>
              <a:rPr lang="en-US" dirty="0" smtClean="0"/>
              <a:t> a </a:t>
            </a:r>
            <a:r>
              <a:rPr lang="en-US" dirty="0" err="1" smtClean="0"/>
              <a:t>filtragem</a:t>
            </a:r>
            <a:r>
              <a:rPr lang="en-US" dirty="0" smtClean="0"/>
              <a:t> </a:t>
            </a:r>
            <a:r>
              <a:rPr lang="en-US" dirty="0" err="1" smtClean="0"/>
              <a:t>statefull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sz="2000" dirty="0"/>
              <a:t> ## </a:t>
            </a:r>
            <a:r>
              <a:rPr lang="en-US" sz="2000" dirty="0" err="1"/>
              <a:t>Ativando</a:t>
            </a:r>
            <a:r>
              <a:rPr lang="en-US" sz="2000" dirty="0"/>
              <a:t> o </a:t>
            </a:r>
            <a:r>
              <a:rPr lang="en-US" sz="2000" dirty="0" err="1"/>
              <a:t>statefull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err="1" smtClean="0"/>
              <a:t>iptables</a:t>
            </a:r>
            <a:r>
              <a:rPr lang="en-US" sz="2000" dirty="0" smtClean="0"/>
              <a:t> </a:t>
            </a:r>
            <a:r>
              <a:rPr lang="en-US" sz="2000" dirty="0"/>
              <a:t>-A INPUT  -m state --state RELATED,ESTABLISHED -j ACCEPT</a:t>
            </a:r>
          </a:p>
          <a:p>
            <a:pPr marL="0" indent="0">
              <a:buNone/>
            </a:pPr>
            <a:r>
              <a:rPr lang="en-US" sz="2000" b="1" dirty="0" err="1" smtClean="0"/>
              <a:t>iptables</a:t>
            </a:r>
            <a:r>
              <a:rPr lang="en-US" sz="2000" dirty="0" smtClean="0"/>
              <a:t> </a:t>
            </a:r>
            <a:r>
              <a:rPr lang="en-US" sz="2000" dirty="0"/>
              <a:t>-A OUTPUT  -m state --state RELATED,ESTABLISHED -j ACCEPT</a:t>
            </a:r>
          </a:p>
          <a:p>
            <a:pPr marL="0" indent="0">
              <a:buNone/>
            </a:pPr>
            <a:r>
              <a:rPr lang="en-US" sz="2000" b="1" dirty="0" err="1" smtClean="0"/>
              <a:t>iptables</a:t>
            </a:r>
            <a:r>
              <a:rPr lang="en-US" sz="2000" dirty="0" smtClean="0"/>
              <a:t> </a:t>
            </a:r>
            <a:r>
              <a:rPr lang="en-US" sz="2000" dirty="0"/>
              <a:t>-A FORWARD  -m state --state RELATED,ESTABLISHED -j </a:t>
            </a:r>
            <a:r>
              <a:rPr lang="en-US" sz="2000" dirty="0" smtClean="0"/>
              <a:t>ACCEPT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Apenas</a:t>
            </a:r>
            <a:r>
              <a:rPr lang="en-US" sz="2400" dirty="0" smtClean="0">
                <a:solidFill>
                  <a:srgbClr val="FF0000"/>
                </a:solidFill>
              </a:rPr>
              <a:t> as </a:t>
            </a:r>
            <a:r>
              <a:rPr lang="en-US" sz="2400" dirty="0" err="1" smtClean="0">
                <a:solidFill>
                  <a:srgbClr val="FF0000"/>
                </a:solidFill>
              </a:rPr>
              <a:t>regras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adicionadas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abaixo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dessas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que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serão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analisadas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modo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statefull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45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Conhecer</a:t>
            </a:r>
            <a:r>
              <a:rPr lang="en-US" dirty="0" smtClean="0"/>
              <a:t> o </a:t>
            </a:r>
            <a:r>
              <a:rPr lang="en-US" dirty="0" err="1" smtClean="0"/>
              <a:t>netfilter</a:t>
            </a:r>
            <a:endParaRPr lang="en-US" dirty="0" smtClean="0"/>
          </a:p>
          <a:p>
            <a:r>
              <a:rPr lang="en-US" dirty="0" err="1" smtClean="0"/>
              <a:t>Entender</a:t>
            </a:r>
            <a:r>
              <a:rPr lang="en-US" dirty="0" smtClean="0"/>
              <a:t> o </a:t>
            </a:r>
            <a:r>
              <a:rPr lang="en-US" dirty="0" err="1" smtClean="0"/>
              <a:t>funcionamento</a:t>
            </a:r>
            <a:r>
              <a:rPr lang="en-US" dirty="0" smtClean="0"/>
              <a:t> e </a:t>
            </a:r>
            <a:r>
              <a:rPr lang="en-US" dirty="0" err="1" smtClean="0"/>
              <a:t>sintaxe</a:t>
            </a:r>
            <a:r>
              <a:rPr lang="en-US" dirty="0" smtClean="0"/>
              <a:t> do </a:t>
            </a:r>
            <a:r>
              <a:rPr lang="en-US" dirty="0" err="1" smtClean="0"/>
              <a:t>iptables</a:t>
            </a:r>
            <a:endParaRPr lang="en-US" dirty="0" smtClean="0"/>
          </a:p>
          <a:p>
            <a:r>
              <a:rPr lang="en-US" dirty="0" err="1" smtClean="0"/>
              <a:t>Conhecer</a:t>
            </a:r>
            <a:r>
              <a:rPr lang="en-US" dirty="0" smtClean="0"/>
              <a:t> as </a:t>
            </a:r>
            <a:r>
              <a:rPr lang="en-US" dirty="0" err="1" smtClean="0"/>
              <a:t>principais</a:t>
            </a:r>
            <a:r>
              <a:rPr lang="en-US" dirty="0" smtClean="0"/>
              <a:t> </a:t>
            </a:r>
            <a:r>
              <a:rPr lang="en-US" dirty="0" err="1" smtClean="0"/>
              <a:t>opções</a:t>
            </a:r>
            <a:endParaRPr lang="en-US" dirty="0" smtClean="0"/>
          </a:p>
          <a:p>
            <a:r>
              <a:rPr lang="en-US" dirty="0" err="1" smtClean="0"/>
              <a:t>Testar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8745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Opções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análise</a:t>
            </a:r>
            <a:r>
              <a:rPr lang="en-US" dirty="0" smtClean="0"/>
              <a:t> de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17713"/>
            <a:ext cx="8703568" cy="4114800"/>
          </a:xfrm>
        </p:spPr>
        <p:txBody>
          <a:bodyPr/>
          <a:lstStyle/>
          <a:p>
            <a:r>
              <a:rPr lang="en-US" sz="2800" dirty="0" err="1" smtClean="0"/>
              <a:t>Tais</a:t>
            </a:r>
            <a:r>
              <a:rPr lang="en-US" sz="2800" dirty="0" smtClean="0"/>
              <a:t> </a:t>
            </a:r>
            <a:r>
              <a:rPr lang="en-US" sz="2800" dirty="0" err="1" smtClean="0"/>
              <a:t>regras</a:t>
            </a:r>
            <a:r>
              <a:rPr lang="en-US" sz="2800" dirty="0" smtClean="0"/>
              <a:t> </a:t>
            </a:r>
            <a:r>
              <a:rPr lang="en-US" sz="2800" dirty="0" err="1" smtClean="0"/>
              <a:t>aumentam</a:t>
            </a:r>
            <a:r>
              <a:rPr lang="en-US" sz="2800" dirty="0" smtClean="0"/>
              <a:t> </a:t>
            </a:r>
            <a:r>
              <a:rPr lang="en-US" sz="2800" dirty="0" err="1" smtClean="0"/>
              <a:t>bastante</a:t>
            </a:r>
            <a:r>
              <a:rPr lang="en-US" sz="2800" dirty="0" smtClean="0"/>
              <a:t> o </a:t>
            </a:r>
            <a:r>
              <a:rPr lang="en-US" sz="2800" dirty="0" err="1" smtClean="0"/>
              <a:t>uso</a:t>
            </a:r>
            <a:r>
              <a:rPr lang="en-US" sz="2800" dirty="0" smtClean="0"/>
              <a:t> de CPU, </a:t>
            </a:r>
            <a:r>
              <a:rPr lang="en-US" sz="2800" dirty="0" err="1" smtClean="0"/>
              <a:t>usem</a:t>
            </a:r>
            <a:r>
              <a:rPr lang="en-US" sz="2800" dirty="0" smtClean="0"/>
              <a:t> com </a:t>
            </a:r>
            <a:r>
              <a:rPr lang="en-US" sz="2800" dirty="0" err="1" smtClean="0"/>
              <a:t>cautela</a:t>
            </a:r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 smtClean="0"/>
              <a:t>iptables</a:t>
            </a:r>
            <a:r>
              <a:rPr lang="en-US" sz="2400" dirty="0" smtClean="0"/>
              <a:t> </a:t>
            </a:r>
            <a:r>
              <a:rPr lang="en-US" sz="2400" dirty="0"/>
              <a:t>-A FORWARD </a:t>
            </a:r>
            <a:r>
              <a:rPr lang="en-US" sz="2400" dirty="0" smtClean="0"/>
              <a:t>–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b="1" dirty="0" smtClean="0"/>
              <a:t>eth0 </a:t>
            </a:r>
            <a:r>
              <a:rPr lang="en-US" sz="2400" dirty="0" smtClean="0"/>
              <a:t>-</a:t>
            </a:r>
            <a:r>
              <a:rPr lang="en-US" sz="2400" dirty="0"/>
              <a:t>s 10.4.65.0/24 </a:t>
            </a:r>
            <a:r>
              <a:rPr lang="en-US" sz="2400" dirty="0" smtClean="0"/>
              <a:t>-</a:t>
            </a:r>
            <a:r>
              <a:rPr lang="en-US" sz="2400" dirty="0"/>
              <a:t>m string --</a:t>
            </a:r>
            <a:r>
              <a:rPr lang="en-US" sz="2400" dirty="0" err="1"/>
              <a:t>algo</a:t>
            </a:r>
            <a:r>
              <a:rPr lang="en-US" sz="2400" dirty="0"/>
              <a:t> </a:t>
            </a:r>
            <a:r>
              <a:rPr lang="en-US" sz="2400" dirty="0" err="1"/>
              <a:t>bm</a:t>
            </a:r>
            <a:r>
              <a:rPr lang="en-US" sz="2400" dirty="0"/>
              <a:t> --string </a:t>
            </a:r>
            <a:r>
              <a:rPr lang="en-US" sz="2400" b="1" dirty="0"/>
              <a:t>"</a:t>
            </a:r>
            <a:r>
              <a:rPr lang="en-US" sz="2400" b="1" dirty="0" err="1"/>
              <a:t>facebook</a:t>
            </a:r>
            <a:r>
              <a:rPr lang="en-US" sz="2400" b="1" dirty="0"/>
              <a:t>"</a:t>
            </a:r>
            <a:r>
              <a:rPr lang="en-US" sz="2400" dirty="0"/>
              <a:t> -j DROP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80580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Múltiplas</a:t>
            </a:r>
            <a:r>
              <a:rPr lang="en-US" dirty="0" smtClean="0"/>
              <a:t> </a:t>
            </a:r>
            <a:r>
              <a:rPr lang="en-US" dirty="0" err="1" smtClean="0"/>
              <a:t>portas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17713"/>
            <a:ext cx="8703568" cy="4114800"/>
          </a:xfrm>
        </p:spPr>
        <p:txBody>
          <a:bodyPr/>
          <a:lstStyle/>
          <a:p>
            <a:r>
              <a:rPr lang="fr-FR" dirty="0" smtClean="0"/>
              <a:t>Vale </a:t>
            </a:r>
            <a:r>
              <a:rPr lang="fr-FR" dirty="0" err="1" smtClean="0"/>
              <a:t>tanto</a:t>
            </a:r>
            <a:r>
              <a:rPr lang="fr-FR" dirty="0" smtClean="0"/>
              <a:t> para UDP quanto para TCP</a:t>
            </a:r>
          </a:p>
          <a:p>
            <a:endParaRPr lang="fr-FR" sz="2400" b="1" dirty="0" smtClean="0"/>
          </a:p>
          <a:p>
            <a:pPr marL="0" indent="0">
              <a:buNone/>
            </a:pPr>
            <a:r>
              <a:rPr lang="fr-FR" sz="2400" b="1" dirty="0" err="1" smtClean="0"/>
              <a:t>iptables</a:t>
            </a:r>
            <a:r>
              <a:rPr lang="fr-FR" sz="2400" dirty="0" smtClean="0"/>
              <a:t> </a:t>
            </a:r>
            <a:r>
              <a:rPr lang="fr-FR" sz="2400" dirty="0"/>
              <a:t>-A FORWARD </a:t>
            </a:r>
            <a:r>
              <a:rPr lang="fr-FR" sz="2400" dirty="0" smtClean="0"/>
              <a:t>–i </a:t>
            </a:r>
            <a:r>
              <a:rPr lang="fr-FR" sz="2400" b="1" dirty="0" smtClean="0"/>
              <a:t>eth0 </a:t>
            </a:r>
            <a:r>
              <a:rPr lang="fr-FR" sz="2400" dirty="0" smtClean="0"/>
              <a:t>-</a:t>
            </a:r>
            <a:r>
              <a:rPr lang="fr-FR" sz="2400" dirty="0"/>
              <a:t>s 10.4.65.0/24 -o </a:t>
            </a:r>
            <a:r>
              <a:rPr lang="fr-FR" sz="2400" b="1" dirty="0" smtClean="0"/>
              <a:t>eth1</a:t>
            </a:r>
            <a:r>
              <a:rPr lang="fr-FR" sz="2400" dirty="0" smtClean="0"/>
              <a:t> </a:t>
            </a:r>
            <a:r>
              <a:rPr lang="fr-FR" sz="2400" dirty="0"/>
              <a:t>-d 187.17.103.153/18 -p </a:t>
            </a:r>
            <a:r>
              <a:rPr lang="fr-FR" sz="2400" dirty="0" err="1"/>
              <a:t>tcp</a:t>
            </a:r>
            <a:r>
              <a:rPr lang="fr-FR" sz="2400" dirty="0"/>
              <a:t> -m multiport --</a:t>
            </a:r>
            <a:r>
              <a:rPr lang="fr-FR" sz="2400" dirty="0" err="1"/>
              <a:t>dports</a:t>
            </a:r>
            <a:r>
              <a:rPr lang="fr-FR" sz="2400" dirty="0"/>
              <a:t> 3306,10060 -j ACCEPT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2606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Trabalhando</a:t>
            </a:r>
            <a:r>
              <a:rPr lang="en-US" dirty="0" smtClean="0"/>
              <a:t> com 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17713"/>
            <a:ext cx="8775576" cy="4114800"/>
          </a:xfrm>
        </p:spPr>
        <p:txBody>
          <a:bodyPr/>
          <a:lstStyle/>
          <a:p>
            <a:r>
              <a:rPr lang="en-US" dirty="0" err="1" smtClean="0"/>
              <a:t>Existem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de NAT: SNAT e DNAT</a:t>
            </a:r>
          </a:p>
          <a:p>
            <a:r>
              <a:rPr lang="en-US" dirty="0" smtClean="0"/>
              <a:t>SNAT: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alterar</a:t>
            </a:r>
            <a:r>
              <a:rPr lang="en-US" dirty="0" smtClean="0"/>
              <a:t> o IP de </a:t>
            </a:r>
            <a:r>
              <a:rPr lang="en-US" dirty="0" err="1" smtClean="0"/>
              <a:t>origem</a:t>
            </a:r>
            <a:endParaRPr lang="en-US" dirty="0" smtClean="0"/>
          </a:p>
          <a:p>
            <a:pPr lvl="1"/>
            <a:r>
              <a:rPr lang="en-US" dirty="0" err="1" smtClean="0"/>
              <a:t>Quando</a:t>
            </a:r>
            <a:r>
              <a:rPr lang="en-US" dirty="0" smtClean="0"/>
              <a:t> se </a:t>
            </a:r>
            <a:r>
              <a:rPr lang="en-US" dirty="0" err="1" smtClean="0"/>
              <a:t>quer</a:t>
            </a:r>
            <a:r>
              <a:rPr lang="en-US" dirty="0" smtClean="0"/>
              <a:t> </a:t>
            </a:r>
            <a:r>
              <a:rPr lang="en-US" dirty="0" err="1" smtClean="0"/>
              <a:t>fornecer</a:t>
            </a:r>
            <a:r>
              <a:rPr lang="en-US" dirty="0" smtClean="0"/>
              <a:t> </a:t>
            </a:r>
            <a:r>
              <a:rPr lang="en-US" dirty="0" err="1" smtClean="0"/>
              <a:t>acesso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internet</a:t>
            </a:r>
          </a:p>
          <a:p>
            <a:r>
              <a:rPr lang="en-US" dirty="0" smtClean="0"/>
              <a:t>DNAT: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alterar</a:t>
            </a:r>
            <a:r>
              <a:rPr lang="en-US" dirty="0" smtClean="0"/>
              <a:t> o IP de </a:t>
            </a:r>
            <a:r>
              <a:rPr lang="en-US" dirty="0" err="1" smtClean="0"/>
              <a:t>destino</a:t>
            </a:r>
            <a:endParaRPr lang="en-US" dirty="0" smtClean="0"/>
          </a:p>
          <a:p>
            <a:pPr lvl="1"/>
            <a:r>
              <a:rPr lang="en-US" dirty="0" err="1" smtClean="0"/>
              <a:t>Quando</a:t>
            </a:r>
            <a:r>
              <a:rPr lang="en-US" dirty="0" smtClean="0"/>
              <a:t> se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disponibilizando</a:t>
            </a:r>
            <a:r>
              <a:rPr lang="en-US" dirty="0" smtClean="0"/>
              <a:t> um </a:t>
            </a:r>
            <a:r>
              <a:rPr lang="en-US" dirty="0" err="1" smtClean="0"/>
              <a:t>serviço</a:t>
            </a:r>
            <a:r>
              <a:rPr lang="en-US" dirty="0"/>
              <a:t> </a:t>
            </a:r>
            <a:r>
              <a:rPr lang="en-US" dirty="0" err="1" smtClean="0"/>
              <a:t>externo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9269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17713"/>
            <a:ext cx="870356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root@fw</a:t>
            </a:r>
            <a:r>
              <a:rPr lang="en-US" sz="2800" dirty="0">
                <a:latin typeface="Courier"/>
                <a:cs typeface="Courier"/>
              </a:rPr>
              <a:t>:/</a:t>
            </a:r>
            <a:r>
              <a:rPr lang="en-US" sz="2800" dirty="0" err="1">
                <a:latin typeface="Courier"/>
                <a:cs typeface="Courier"/>
              </a:rPr>
              <a:t>tmp</a:t>
            </a:r>
            <a:r>
              <a:rPr lang="en-US" sz="2800" dirty="0">
                <a:latin typeface="Courier"/>
                <a:cs typeface="Courier"/>
              </a:rPr>
              <a:t># </a:t>
            </a:r>
            <a:r>
              <a:rPr lang="en-US" sz="2800" dirty="0" err="1" smtClean="0">
                <a:latin typeface="Courier"/>
                <a:cs typeface="Courier"/>
              </a:rPr>
              <a:t>iptables</a:t>
            </a:r>
            <a:r>
              <a:rPr lang="en-US" sz="2800" dirty="0" smtClean="0">
                <a:latin typeface="Courier"/>
                <a:cs typeface="Courier"/>
              </a:rPr>
              <a:t> –t </a:t>
            </a:r>
            <a:r>
              <a:rPr lang="en-US" sz="2800" dirty="0" err="1" smtClean="0">
                <a:latin typeface="Courier"/>
                <a:cs typeface="Courier"/>
              </a:rPr>
              <a:t>nat</a:t>
            </a:r>
            <a:r>
              <a:rPr lang="en-US" sz="2800" dirty="0" smtClean="0">
                <a:latin typeface="Courier"/>
                <a:cs typeface="Courier"/>
              </a:rPr>
              <a:t> –A POSTROUTING –s 192.168.1.0/24 –o eth1 –j SNAT –to 200.14.1.20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root@fw</a:t>
            </a:r>
            <a:r>
              <a:rPr lang="en-US" sz="2800" dirty="0">
                <a:latin typeface="Courier"/>
                <a:cs typeface="Courier"/>
              </a:rPr>
              <a:t>:/</a:t>
            </a:r>
            <a:r>
              <a:rPr lang="en-US" sz="2800" dirty="0" err="1">
                <a:latin typeface="Courier"/>
                <a:cs typeface="Courier"/>
              </a:rPr>
              <a:t>tmp</a:t>
            </a:r>
            <a:r>
              <a:rPr lang="en-US" sz="2800" dirty="0">
                <a:latin typeface="Courier"/>
                <a:cs typeface="Courier"/>
              </a:rPr>
              <a:t>#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2618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17713"/>
            <a:ext cx="863156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root@fw</a:t>
            </a:r>
            <a:r>
              <a:rPr lang="en-US" dirty="0">
                <a:latin typeface="Courier"/>
                <a:cs typeface="Courier"/>
              </a:rPr>
              <a:t>:/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# </a:t>
            </a:r>
            <a:r>
              <a:rPr lang="en-US" dirty="0" err="1">
                <a:latin typeface="Courier"/>
                <a:cs typeface="Courier"/>
              </a:rPr>
              <a:t>iptables</a:t>
            </a:r>
            <a:r>
              <a:rPr lang="en-US" dirty="0">
                <a:latin typeface="Courier"/>
                <a:cs typeface="Courier"/>
              </a:rPr>
              <a:t> –t </a:t>
            </a:r>
            <a:r>
              <a:rPr lang="en-US" dirty="0" err="1">
                <a:latin typeface="Courier"/>
                <a:cs typeface="Courier"/>
              </a:rPr>
              <a:t>nat</a:t>
            </a:r>
            <a:r>
              <a:rPr lang="en-US" dirty="0">
                <a:latin typeface="Courier"/>
                <a:cs typeface="Courier"/>
              </a:rPr>
              <a:t> –A </a:t>
            </a:r>
            <a:r>
              <a:rPr lang="en-US" dirty="0" smtClean="0">
                <a:latin typeface="Courier"/>
                <a:cs typeface="Courier"/>
              </a:rPr>
              <a:t>PREROUTING </a:t>
            </a:r>
            <a:r>
              <a:rPr lang="en-US" dirty="0">
                <a:latin typeface="Courier"/>
                <a:cs typeface="Courier"/>
              </a:rPr>
              <a:t>–s </a:t>
            </a:r>
            <a:r>
              <a:rPr lang="en-US" dirty="0" smtClean="0">
                <a:latin typeface="Courier"/>
                <a:cs typeface="Courier"/>
              </a:rPr>
              <a:t>177.20.128.20 –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eth2 </a:t>
            </a:r>
            <a:r>
              <a:rPr lang="en-US" dirty="0">
                <a:latin typeface="Courier"/>
                <a:cs typeface="Courier"/>
              </a:rPr>
              <a:t>–j </a:t>
            </a:r>
            <a:r>
              <a:rPr lang="en-US" dirty="0" smtClean="0">
                <a:latin typeface="Courier"/>
                <a:cs typeface="Courier"/>
              </a:rPr>
              <a:t>DNAT </a:t>
            </a:r>
            <a:r>
              <a:rPr lang="en-US" dirty="0">
                <a:latin typeface="Courier"/>
                <a:cs typeface="Courier"/>
              </a:rPr>
              <a:t>–to </a:t>
            </a:r>
            <a:r>
              <a:rPr lang="en-US" dirty="0" smtClean="0">
                <a:latin typeface="Courier"/>
                <a:cs typeface="Courier"/>
              </a:rPr>
              <a:t>172.16.2.2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root@fw</a:t>
            </a:r>
            <a:r>
              <a:rPr lang="en-US" dirty="0">
                <a:latin typeface="Courier"/>
                <a:cs typeface="Courier"/>
              </a:rPr>
              <a:t>:/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#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290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Salvando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17713"/>
            <a:ext cx="8703568" cy="4114800"/>
          </a:xfrm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iptables</a:t>
            </a:r>
            <a:r>
              <a:rPr lang="en-US" dirty="0" smtClean="0"/>
              <a:t> tem um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salvar</a:t>
            </a:r>
            <a:r>
              <a:rPr lang="en-US" dirty="0" smtClean="0"/>
              <a:t> </a:t>
            </a:r>
            <a:r>
              <a:rPr lang="en-US" dirty="0" err="1" smtClean="0"/>
              <a:t>configuração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root@fw</a:t>
            </a:r>
            <a:r>
              <a:rPr lang="en-US" sz="2800" dirty="0" smtClean="0">
                <a:latin typeface="Courier"/>
                <a:cs typeface="Courier"/>
              </a:rPr>
              <a:t>: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tmp</a:t>
            </a:r>
            <a:r>
              <a:rPr lang="en-US" sz="2800" dirty="0">
                <a:latin typeface="Courier"/>
                <a:cs typeface="Courier"/>
              </a:rPr>
              <a:t># </a:t>
            </a:r>
            <a:r>
              <a:rPr lang="en-US" sz="2800" dirty="0" err="1">
                <a:latin typeface="Courier"/>
                <a:cs typeface="Courier"/>
              </a:rPr>
              <a:t>iptables</a:t>
            </a:r>
            <a:r>
              <a:rPr lang="en-US" sz="2800" dirty="0">
                <a:latin typeface="Courier"/>
                <a:cs typeface="Courier"/>
              </a:rPr>
              <a:t>-save &gt; firewall</a:t>
            </a:r>
          </a:p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root</a:t>
            </a:r>
            <a:r>
              <a:rPr lang="en-US" sz="2800" dirty="0" err="1" smtClean="0">
                <a:latin typeface="Courier"/>
                <a:cs typeface="Courier"/>
              </a:rPr>
              <a:t>@fw</a:t>
            </a:r>
            <a:r>
              <a:rPr lang="en-US" sz="2800" dirty="0" smtClean="0">
                <a:latin typeface="Courier"/>
                <a:cs typeface="Courier"/>
              </a:rPr>
              <a:t>:</a:t>
            </a:r>
            <a:r>
              <a:rPr lang="en-US" sz="2800" dirty="0">
                <a:latin typeface="Courier"/>
                <a:cs typeface="Courier"/>
              </a:rPr>
              <a:t>/</a:t>
            </a:r>
            <a:r>
              <a:rPr lang="en-US" sz="2800" dirty="0" err="1">
                <a:latin typeface="Courier"/>
                <a:cs typeface="Courier"/>
              </a:rPr>
              <a:t>tmp</a:t>
            </a:r>
            <a:r>
              <a:rPr lang="en-US" sz="2800" dirty="0">
                <a:latin typeface="Courier"/>
                <a:cs typeface="Courier"/>
              </a:rPr>
              <a:t>#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1341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Restaurando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17713"/>
            <a:ext cx="8775576" cy="4114800"/>
          </a:xfrm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iptables</a:t>
            </a:r>
            <a:r>
              <a:rPr lang="en-US" dirty="0" smtClean="0"/>
              <a:t> tem um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recarregar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 </a:t>
            </a:r>
            <a:r>
              <a:rPr lang="en-US" dirty="0" err="1" smtClean="0"/>
              <a:t>previamente</a:t>
            </a:r>
            <a:r>
              <a:rPr lang="en-US" dirty="0" smtClean="0"/>
              <a:t> </a:t>
            </a:r>
            <a:r>
              <a:rPr lang="en-US" dirty="0" err="1" smtClean="0"/>
              <a:t>salvas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600" dirty="0" err="1">
                <a:latin typeface="Courier"/>
                <a:cs typeface="Courier"/>
              </a:rPr>
              <a:t>root@fw</a:t>
            </a:r>
            <a:r>
              <a:rPr lang="en-US" sz="2600" dirty="0">
                <a:latin typeface="Courier"/>
                <a:cs typeface="Courier"/>
              </a:rPr>
              <a:t>:~# </a:t>
            </a:r>
            <a:r>
              <a:rPr lang="en-US" sz="2600" dirty="0" err="1">
                <a:latin typeface="Courier"/>
                <a:cs typeface="Courier"/>
              </a:rPr>
              <a:t>iptables</a:t>
            </a:r>
            <a:r>
              <a:rPr lang="en-US" sz="2600" dirty="0">
                <a:latin typeface="Courier"/>
                <a:cs typeface="Courier"/>
              </a:rPr>
              <a:t>-restore &lt; /</a:t>
            </a:r>
            <a:r>
              <a:rPr lang="en-US" sz="2600" dirty="0" err="1">
                <a:latin typeface="Courier"/>
                <a:cs typeface="Courier"/>
              </a:rPr>
              <a:t>tmp</a:t>
            </a:r>
            <a:r>
              <a:rPr lang="en-US" sz="2600" dirty="0">
                <a:latin typeface="Courier"/>
                <a:cs typeface="Courier"/>
              </a:rPr>
              <a:t>/firewall </a:t>
            </a:r>
          </a:p>
          <a:p>
            <a:pPr marL="0" indent="0">
              <a:buNone/>
            </a:pPr>
            <a:r>
              <a:rPr lang="nl-NL" sz="2600" dirty="0" err="1">
                <a:latin typeface="Courier"/>
                <a:cs typeface="Courier"/>
              </a:rPr>
              <a:t>root@fw</a:t>
            </a:r>
            <a:r>
              <a:rPr lang="nl-NL" sz="2600" dirty="0">
                <a:latin typeface="Courier"/>
                <a:cs typeface="Courier"/>
              </a:rPr>
              <a:t>:~# </a:t>
            </a:r>
            <a:endParaRPr lang="en-US" sz="26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5295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Cuidado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ordem</a:t>
            </a:r>
            <a:r>
              <a:rPr lang="en-US" dirty="0" smtClean="0"/>
              <a:t> das </a:t>
            </a:r>
            <a:r>
              <a:rPr lang="en-US" dirty="0" err="1" smtClean="0"/>
              <a:t>regras</a:t>
            </a:r>
            <a:r>
              <a:rPr lang="en-US" dirty="0" smtClean="0"/>
              <a:t> </a:t>
            </a:r>
            <a:r>
              <a:rPr lang="en-US" dirty="0" err="1" smtClean="0"/>
              <a:t>importa</a:t>
            </a:r>
            <a:endParaRPr lang="en-US" dirty="0" smtClean="0"/>
          </a:p>
          <a:p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sequencialmente</a:t>
            </a:r>
            <a:r>
              <a:rPr lang="en-US" dirty="0" smtClean="0"/>
              <a:t>, a </a:t>
            </a:r>
            <a:r>
              <a:rPr lang="en-US" dirty="0" err="1" smtClean="0"/>
              <a:t>que</a:t>
            </a:r>
            <a:r>
              <a:rPr lang="en-US" dirty="0" smtClean="0"/>
              <a:t> “</a:t>
            </a:r>
            <a:r>
              <a:rPr lang="en-US" dirty="0" err="1" smtClean="0"/>
              <a:t>casar</a:t>
            </a:r>
            <a:r>
              <a:rPr lang="en-US" dirty="0" smtClean="0"/>
              <a:t>”,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aplica</a:t>
            </a:r>
            <a:endParaRPr lang="en-US" dirty="0" smtClean="0"/>
          </a:p>
          <a:p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, </a:t>
            </a:r>
            <a:r>
              <a:rPr lang="en-US" dirty="0" err="1" smtClean="0"/>
              <a:t>maior</a:t>
            </a:r>
            <a:r>
              <a:rPr lang="en-US" dirty="0" smtClean="0"/>
              <a:t> o </a:t>
            </a:r>
            <a:r>
              <a:rPr lang="en-US" dirty="0" err="1" smtClean="0"/>
              <a:t>uso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BA58E-7D06-5441-BE54-BA50C00DD633}" type="datetime1">
              <a:rPr lang="pt-BR" smtClean="0"/>
              <a:t>11/23/14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Instituto Federal de Educação, Ciência e Tecnologia do RN - IFRN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5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um firewall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1518" y="2020735"/>
            <a:ext cx="4484413" cy="4288585"/>
          </a:xfrm>
        </p:spPr>
        <p:txBody>
          <a:bodyPr>
            <a:normAutofit/>
          </a:bodyPr>
          <a:lstStyle/>
          <a:p>
            <a:r>
              <a:rPr lang="en-US" dirty="0" err="1" smtClean="0"/>
              <a:t>É</a:t>
            </a:r>
            <a:r>
              <a:rPr lang="en-US" dirty="0" smtClean="0"/>
              <a:t> um </a:t>
            </a:r>
            <a:r>
              <a:rPr lang="en-US" dirty="0" err="1" smtClean="0"/>
              <a:t>mecanismo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atua</a:t>
            </a:r>
            <a:r>
              <a:rPr lang="en-US" dirty="0" smtClean="0"/>
              <a:t> </a:t>
            </a:r>
            <a:r>
              <a:rPr lang="en-US" dirty="0" err="1" smtClean="0"/>
              <a:t>controlando</a:t>
            </a:r>
            <a:r>
              <a:rPr lang="en-US" dirty="0" smtClean="0"/>
              <a:t> o </a:t>
            </a:r>
            <a:r>
              <a:rPr lang="en-US" dirty="0" err="1" smtClean="0"/>
              <a:t>acesso</a:t>
            </a:r>
            <a:r>
              <a:rPr lang="en-US" dirty="0" smtClean="0"/>
              <a:t> a </a:t>
            </a:r>
            <a:r>
              <a:rPr lang="en-US" dirty="0" err="1" smtClean="0"/>
              <a:t>recursos</a:t>
            </a:r>
            <a:endParaRPr lang="en-US" dirty="0" smtClean="0"/>
          </a:p>
          <a:p>
            <a:pPr lvl="1"/>
            <a:r>
              <a:rPr lang="en-US" dirty="0" smtClean="0"/>
              <a:t>Como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entenda</a:t>
            </a:r>
            <a:r>
              <a:rPr lang="en-US" dirty="0" smtClean="0"/>
              <a:t> sites, </a:t>
            </a:r>
            <a:r>
              <a:rPr lang="en-US" dirty="0" err="1" smtClean="0"/>
              <a:t>servidores</a:t>
            </a:r>
            <a:r>
              <a:rPr lang="en-US" dirty="0" smtClean="0"/>
              <a:t>, </a:t>
            </a:r>
            <a:r>
              <a:rPr lang="en-US" dirty="0" err="1" smtClean="0"/>
              <a:t>serviços</a:t>
            </a:r>
            <a:endParaRPr lang="en-US" dirty="0" smtClean="0"/>
          </a:p>
          <a:p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atua</a:t>
            </a:r>
            <a:r>
              <a:rPr lang="en-US" dirty="0" smtClean="0"/>
              <a:t> </a:t>
            </a:r>
            <a:r>
              <a:rPr lang="en-US" dirty="0" err="1" smtClean="0"/>
              <a:t>separando</a:t>
            </a:r>
            <a:r>
              <a:rPr lang="en-US" dirty="0" smtClean="0"/>
              <a:t>, no </a:t>
            </a:r>
            <a:r>
              <a:rPr lang="en-US" dirty="0" err="1" smtClean="0"/>
              <a:t>mínimo</a:t>
            </a:r>
            <a:r>
              <a:rPr lang="en-US" dirty="0" smtClean="0"/>
              <a:t>,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redes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862" y="2316689"/>
            <a:ext cx="4142860" cy="298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06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Motivação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surgiu</a:t>
            </a:r>
            <a:r>
              <a:rPr lang="en-US" dirty="0"/>
              <a:t> da </a:t>
            </a:r>
            <a:r>
              <a:rPr lang="en-US" dirty="0" err="1"/>
              <a:t>necessidade</a:t>
            </a:r>
            <a:r>
              <a:rPr lang="en-US" dirty="0"/>
              <a:t> de se </a:t>
            </a:r>
            <a:r>
              <a:rPr lang="en-US" dirty="0" err="1"/>
              <a:t>limitar</a:t>
            </a:r>
            <a:r>
              <a:rPr lang="en-US" dirty="0"/>
              <a:t> o </a:t>
            </a:r>
            <a:r>
              <a:rPr lang="en-US" dirty="0" err="1"/>
              <a:t>acesso</a:t>
            </a:r>
            <a:r>
              <a:rPr lang="en-US" dirty="0"/>
              <a:t> a </a:t>
            </a:r>
            <a:r>
              <a:rPr lang="en-US" dirty="0" err="1"/>
              <a:t>determinados</a:t>
            </a:r>
            <a:r>
              <a:rPr lang="en-US" dirty="0"/>
              <a:t> </a:t>
            </a:r>
            <a:r>
              <a:rPr lang="en-US" dirty="0" err="1"/>
              <a:t>recursos</a:t>
            </a:r>
            <a:endParaRPr lang="en-US" dirty="0"/>
          </a:p>
          <a:p>
            <a:pPr lvl="1"/>
            <a:r>
              <a:rPr lang="en-US" dirty="0" err="1"/>
              <a:t>Necessita</a:t>
            </a:r>
            <a:r>
              <a:rPr lang="en-US" dirty="0"/>
              <a:t>-se </a:t>
            </a:r>
            <a:r>
              <a:rPr lang="en-US" dirty="0" err="1"/>
              <a:t>proteger</a:t>
            </a:r>
            <a:r>
              <a:rPr lang="en-US" dirty="0"/>
              <a:t> </a:t>
            </a:r>
            <a:r>
              <a:rPr lang="en-US" dirty="0" err="1"/>
              <a:t>informações</a:t>
            </a:r>
            <a:endParaRPr lang="en-US" dirty="0"/>
          </a:p>
          <a:p>
            <a:pPr lvl="1"/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necessário</a:t>
            </a:r>
            <a:r>
              <a:rPr lang="en-US" dirty="0"/>
              <a:t> </a:t>
            </a:r>
            <a:r>
              <a:rPr lang="en-US" dirty="0" err="1"/>
              <a:t>proteger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usuários</a:t>
            </a:r>
            <a:r>
              <a:rPr lang="en-US" dirty="0"/>
              <a:t> </a:t>
            </a:r>
            <a:r>
              <a:rPr lang="en-US" dirty="0" err="1"/>
              <a:t>internos</a:t>
            </a:r>
            <a:r>
              <a:rPr lang="en-US" dirty="0"/>
              <a:t> contra </a:t>
            </a:r>
            <a:r>
              <a:rPr lang="en-US" dirty="0" err="1" smtClean="0"/>
              <a:t>ameaças</a:t>
            </a:r>
            <a:endParaRPr lang="en-US" dirty="0" smtClean="0"/>
          </a:p>
          <a:p>
            <a:pPr lvl="1"/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necessário</a:t>
            </a:r>
            <a:r>
              <a:rPr lang="en-US" dirty="0" smtClean="0"/>
              <a:t> </a:t>
            </a:r>
            <a:r>
              <a:rPr lang="en-US" dirty="0" err="1" smtClean="0"/>
              <a:t>proteger</a:t>
            </a:r>
            <a:r>
              <a:rPr lang="en-US" dirty="0" smtClean="0"/>
              <a:t> as </a:t>
            </a:r>
            <a:r>
              <a:rPr lang="en-US" dirty="0" err="1" smtClean="0"/>
              <a:t>empresas</a:t>
            </a:r>
            <a:r>
              <a:rPr lang="en-US" dirty="0" smtClean="0"/>
              <a:t> dos </a:t>
            </a:r>
            <a:r>
              <a:rPr lang="en-US" dirty="0" err="1" smtClean="0"/>
              <a:t>atacantes</a:t>
            </a:r>
            <a:r>
              <a:rPr lang="en-US" dirty="0" smtClean="0"/>
              <a:t> </a:t>
            </a:r>
            <a:r>
              <a:rPr lang="en-US" dirty="0" err="1" smtClean="0"/>
              <a:t>externos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3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Objetivos</a:t>
            </a:r>
            <a:r>
              <a:rPr lang="en-US" dirty="0" smtClean="0"/>
              <a:t> de um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resistente</a:t>
            </a:r>
            <a:r>
              <a:rPr lang="en-US" dirty="0" smtClean="0"/>
              <a:t> a </a:t>
            </a:r>
            <a:r>
              <a:rPr lang="en-US" dirty="0" err="1" smtClean="0"/>
              <a:t>ataques</a:t>
            </a:r>
            <a:endParaRPr lang="en-US" dirty="0" smtClean="0"/>
          </a:p>
          <a:p>
            <a:r>
              <a:rPr lang="en-US" dirty="0" err="1" smtClean="0"/>
              <a:t>Tráfego</a:t>
            </a:r>
            <a:r>
              <a:rPr lang="en-US" dirty="0" smtClean="0"/>
              <a:t> entre </a:t>
            </a:r>
            <a:r>
              <a:rPr lang="en-US" dirty="0" err="1" smtClean="0"/>
              <a:t>redes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obrigado a </a:t>
            </a:r>
            <a:r>
              <a:rPr lang="en-US" dirty="0" err="1" smtClean="0"/>
              <a:t>passar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do firewall</a:t>
            </a:r>
          </a:p>
          <a:p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garantir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política</a:t>
            </a:r>
            <a:r>
              <a:rPr lang="en-US" dirty="0" smtClean="0"/>
              <a:t> de </a:t>
            </a:r>
            <a:r>
              <a:rPr lang="en-US" dirty="0" err="1" smtClean="0"/>
              <a:t>acesso</a:t>
            </a:r>
            <a:r>
              <a:rPr lang="en-US" dirty="0" smtClean="0"/>
              <a:t> da </a:t>
            </a:r>
            <a:r>
              <a:rPr lang="en-US" dirty="0" err="1" smtClean="0"/>
              <a:t>Organização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 </a:t>
            </a:r>
            <a:r>
              <a:rPr lang="en-US" dirty="0" err="1" smtClean="0"/>
              <a:t>cumprida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3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Potenciais</a:t>
            </a:r>
            <a:r>
              <a:rPr lang="en-US" dirty="0" smtClean="0"/>
              <a:t> </a:t>
            </a:r>
            <a:r>
              <a:rPr lang="en-US" dirty="0" err="1" smtClean="0"/>
              <a:t>limitações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Configurações</a:t>
            </a:r>
            <a:r>
              <a:rPr lang="en-US" dirty="0" smtClean="0"/>
              <a:t> </a:t>
            </a:r>
            <a:r>
              <a:rPr lang="en-US" dirty="0" err="1" smtClean="0"/>
              <a:t>erradas</a:t>
            </a:r>
            <a:r>
              <a:rPr lang="en-US" dirty="0" smtClean="0"/>
              <a:t> tem </a:t>
            </a:r>
            <a:r>
              <a:rPr lang="en-US" dirty="0" err="1" smtClean="0"/>
              <a:t>sérias</a:t>
            </a:r>
            <a:r>
              <a:rPr lang="en-US" dirty="0" smtClean="0"/>
              <a:t> </a:t>
            </a:r>
            <a:r>
              <a:rPr lang="en-US" dirty="0" err="1" smtClean="0"/>
              <a:t>consequências</a:t>
            </a:r>
            <a:endParaRPr lang="en-US" dirty="0" smtClean="0"/>
          </a:p>
          <a:p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toda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r>
              <a:rPr lang="en-US" dirty="0" smtClean="0"/>
              <a:t> opera de forma </a:t>
            </a:r>
            <a:r>
              <a:rPr lang="en-US" dirty="0" err="1" smtClean="0"/>
              <a:t>satisfatória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interceptada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firewalls</a:t>
            </a:r>
          </a:p>
          <a:p>
            <a:r>
              <a:rPr lang="en-US" dirty="0" err="1" smtClean="0"/>
              <a:t>Existe</a:t>
            </a:r>
            <a:r>
              <a:rPr lang="en-US" dirty="0" smtClean="0"/>
              <a:t> a </a:t>
            </a:r>
            <a:r>
              <a:rPr lang="en-US" dirty="0" err="1" smtClean="0"/>
              <a:t>possibilidade</a:t>
            </a:r>
            <a:r>
              <a:rPr lang="en-US" dirty="0" smtClean="0"/>
              <a:t> do </a:t>
            </a:r>
            <a:r>
              <a:rPr lang="en-US" dirty="0" err="1" smtClean="0"/>
              <a:t>tunelamento</a:t>
            </a:r>
            <a:r>
              <a:rPr lang="en-US" dirty="0" smtClean="0"/>
              <a:t> de </a:t>
            </a:r>
            <a:r>
              <a:rPr lang="en-US" dirty="0" err="1" smtClean="0"/>
              <a:t>aplicações</a:t>
            </a:r>
            <a:endParaRPr lang="en-US" dirty="0" smtClean="0"/>
          </a:p>
          <a:p>
            <a:pPr lvl="1"/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aplicações</a:t>
            </a:r>
            <a:r>
              <a:rPr lang="en-US" dirty="0" smtClean="0"/>
              <a:t> </a:t>
            </a:r>
            <a:r>
              <a:rPr lang="en-US" dirty="0" err="1" smtClean="0"/>
              <a:t>indevidas</a:t>
            </a:r>
            <a:r>
              <a:rPr lang="en-US" dirty="0" smtClean="0"/>
              <a:t> “</a:t>
            </a:r>
            <a:r>
              <a:rPr lang="en-US" dirty="0" err="1" smtClean="0"/>
              <a:t>tuneladas</a:t>
            </a:r>
            <a:r>
              <a:rPr lang="en-US" dirty="0" smtClean="0"/>
              <a:t>” no HTTPS</a:t>
            </a:r>
          </a:p>
          <a:p>
            <a:pPr lvl="1"/>
            <a:r>
              <a:rPr lang="en-US" dirty="0" smtClean="0"/>
              <a:t>O firewall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latência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comunicacão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0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Posicionamento</a:t>
            </a:r>
            <a:r>
              <a:rPr lang="en-US" dirty="0" smtClean="0"/>
              <a:t> do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ambiente</a:t>
            </a:r>
            <a:r>
              <a:rPr lang="en-US" dirty="0" smtClean="0"/>
              <a:t> ideal, </a:t>
            </a:r>
            <a:r>
              <a:rPr lang="en-US" dirty="0" err="1" smtClean="0"/>
              <a:t>todo</a:t>
            </a:r>
            <a:r>
              <a:rPr lang="en-US" dirty="0" smtClean="0"/>
              <a:t> o </a:t>
            </a:r>
            <a:r>
              <a:rPr lang="en-US" dirty="0" err="1" smtClean="0"/>
              <a:t>tráfego</a:t>
            </a:r>
            <a:r>
              <a:rPr lang="en-US" dirty="0" smtClean="0"/>
              <a:t> </a:t>
            </a:r>
            <a:r>
              <a:rPr lang="en-US" dirty="0" err="1" smtClean="0"/>
              <a:t>oriundo</a:t>
            </a:r>
            <a:r>
              <a:rPr lang="en-US" dirty="0" smtClean="0"/>
              <a:t> da </a:t>
            </a:r>
            <a:r>
              <a:rPr lang="en-US" dirty="0" err="1" smtClean="0"/>
              <a:t>empresa</a:t>
            </a:r>
            <a:r>
              <a:rPr lang="en-US" dirty="0" smtClean="0"/>
              <a:t> </a:t>
            </a:r>
            <a:r>
              <a:rPr lang="en-US" dirty="0" err="1" smtClean="0"/>
              <a:t>passa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um firewall</a:t>
            </a:r>
          </a:p>
          <a:p>
            <a:r>
              <a:rPr lang="en-US" dirty="0" err="1" smtClean="0"/>
              <a:t>Diante</a:t>
            </a:r>
            <a:r>
              <a:rPr lang="en-US" dirty="0" smtClean="0"/>
              <a:t> disso, </a:t>
            </a:r>
            <a:r>
              <a:rPr lang="en-US" dirty="0" err="1" smtClean="0"/>
              <a:t>costuma</a:t>
            </a:r>
            <a:r>
              <a:rPr lang="en-US" dirty="0" smtClean="0"/>
              <a:t>-se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firewalls a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roteamento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contrário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verdade</a:t>
            </a:r>
            <a:r>
              <a:rPr lang="en-US" dirty="0" smtClean="0"/>
              <a:t>: </a:t>
            </a:r>
            <a:r>
              <a:rPr lang="en-US" dirty="0" err="1" smtClean="0"/>
              <a:t>roteadores</a:t>
            </a:r>
            <a:r>
              <a:rPr lang="en-US" dirty="0" smtClean="0"/>
              <a:t> com </a:t>
            </a:r>
            <a:r>
              <a:rPr lang="en-US" dirty="0" err="1" smtClean="0"/>
              <a:t>funções</a:t>
            </a:r>
            <a:r>
              <a:rPr lang="en-US" dirty="0" smtClean="0"/>
              <a:t> de firewall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6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Posicionamento</a:t>
            </a:r>
            <a:r>
              <a:rPr lang="en-US" dirty="0" smtClean="0"/>
              <a:t> do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haja</a:t>
            </a:r>
            <a:r>
              <a:rPr lang="en-US" dirty="0" smtClean="0"/>
              <a:t> </a:t>
            </a:r>
            <a:r>
              <a:rPr lang="en-US" dirty="0" err="1" smtClean="0"/>
              <a:t>algum</a:t>
            </a:r>
            <a:r>
              <a:rPr lang="en-US" dirty="0" smtClean="0"/>
              <a:t> </a:t>
            </a:r>
            <a:r>
              <a:rPr lang="en-US" dirty="0" err="1" smtClean="0"/>
              <a:t>caminho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o </a:t>
            </a:r>
            <a:r>
              <a:rPr lang="en-US" dirty="0" err="1" smtClean="0"/>
              <a:t>tráfego</a:t>
            </a:r>
            <a:r>
              <a:rPr lang="en-US" dirty="0" smtClean="0"/>
              <a:t> “escape” do firewall, </a:t>
            </a:r>
            <a:r>
              <a:rPr lang="en-US" dirty="0" err="1" smtClean="0"/>
              <a:t>toda</a:t>
            </a:r>
            <a:r>
              <a:rPr lang="en-US" dirty="0" smtClean="0"/>
              <a:t> a </a:t>
            </a:r>
            <a:r>
              <a:rPr lang="en-US" dirty="0" err="1" smtClean="0"/>
              <a:t>segurança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água</a:t>
            </a:r>
            <a:r>
              <a:rPr lang="en-US" dirty="0" smtClean="0"/>
              <a:t> </a:t>
            </a:r>
            <a:r>
              <a:rPr lang="en-US" dirty="0" err="1" smtClean="0"/>
              <a:t>abaixo</a:t>
            </a:r>
            <a:endParaRPr lang="en-US" dirty="0" smtClean="0"/>
          </a:p>
          <a:p>
            <a:r>
              <a:rPr lang="en-US" dirty="0" smtClean="0"/>
              <a:t>Outro </a:t>
            </a:r>
            <a:r>
              <a:rPr lang="en-US" dirty="0" err="1" smtClean="0"/>
              <a:t>ponto</a:t>
            </a:r>
            <a:r>
              <a:rPr lang="en-US" dirty="0" smtClean="0"/>
              <a:t> crucial: </a:t>
            </a:r>
            <a:r>
              <a:rPr lang="en-US" dirty="0" err="1" smtClean="0"/>
              <a:t>devido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firewall </a:t>
            </a:r>
            <a:r>
              <a:rPr lang="en-US" dirty="0" err="1" smtClean="0"/>
              <a:t>concentrar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o </a:t>
            </a:r>
            <a:r>
              <a:rPr lang="en-US" dirty="0" err="1" smtClean="0"/>
              <a:t>tráfego</a:t>
            </a:r>
            <a:r>
              <a:rPr lang="en-US" dirty="0" smtClean="0"/>
              <a:t> da </a:t>
            </a:r>
            <a:r>
              <a:rPr lang="en-US" dirty="0" err="1" smtClean="0"/>
              <a:t>Instituição</a:t>
            </a:r>
            <a:r>
              <a:rPr lang="en-US" dirty="0" smtClean="0"/>
              <a:t>,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possuir</a:t>
            </a:r>
            <a:r>
              <a:rPr lang="en-US" dirty="0" smtClean="0"/>
              <a:t> </a:t>
            </a:r>
            <a:r>
              <a:rPr lang="en-US" dirty="0" err="1" smtClean="0"/>
              <a:t>mecanismos</a:t>
            </a:r>
            <a:r>
              <a:rPr lang="en-US" dirty="0" smtClean="0"/>
              <a:t> de </a:t>
            </a:r>
            <a:r>
              <a:rPr lang="en-US" dirty="0" err="1" smtClean="0"/>
              <a:t>redundância</a:t>
            </a:r>
            <a:endParaRPr lang="en-US" dirty="0" smtClean="0"/>
          </a:p>
          <a:p>
            <a:pPr lvl="1"/>
            <a:r>
              <a:rPr lang="en-US" dirty="0" smtClean="0"/>
              <a:t>Se o firewall “</a:t>
            </a:r>
            <a:r>
              <a:rPr lang="en-US" dirty="0" err="1" smtClean="0"/>
              <a:t>parar</a:t>
            </a:r>
            <a:r>
              <a:rPr lang="en-US" dirty="0" smtClean="0"/>
              <a:t>”, </a:t>
            </a:r>
            <a:r>
              <a:rPr lang="en-US" dirty="0" err="1" smtClean="0"/>
              <a:t>tudo</a:t>
            </a:r>
            <a:r>
              <a:rPr lang="en-US" dirty="0" smtClean="0"/>
              <a:t> </a:t>
            </a:r>
            <a:r>
              <a:rPr lang="en-US" dirty="0" err="1" smtClean="0"/>
              <a:t>irá</a:t>
            </a:r>
            <a:r>
              <a:rPr lang="en-US" dirty="0" smtClean="0"/>
              <a:t> </a:t>
            </a:r>
            <a:r>
              <a:rPr lang="en-US" dirty="0" err="1" smtClean="0"/>
              <a:t>parar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35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theme/theme1.xml><?xml version="1.0" encoding="utf-8"?>
<a:theme xmlns:a="http://schemas.openxmlformats.org/drawingml/2006/main" name="Geométrico">
  <a:themeElements>
    <a:clrScheme name="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IF-RN</Template>
  <TotalTime>935</TotalTime>
  <Words>2019</Words>
  <Application>Microsoft Macintosh PowerPoint</Application>
  <PresentationFormat>On-screen Show (4:3)</PresentationFormat>
  <Paragraphs>273</Paragraphs>
  <Slides>37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Geométrico</vt:lpstr>
      <vt:lpstr>Imagem de bitmap</vt:lpstr>
      <vt:lpstr>Minicurso: iptables</vt:lpstr>
      <vt:lpstr>whoami</vt:lpstr>
      <vt:lpstr>Agenda</vt:lpstr>
      <vt:lpstr>O que é um firewall ?</vt:lpstr>
      <vt:lpstr>Motivação </vt:lpstr>
      <vt:lpstr>Objetivos de um firewall</vt:lpstr>
      <vt:lpstr>Potenciais limitações</vt:lpstr>
      <vt:lpstr>Posicionamento do firewall</vt:lpstr>
      <vt:lpstr>Posicionamento do firewall</vt:lpstr>
      <vt:lpstr>Tipos de firewall</vt:lpstr>
      <vt:lpstr>Firewall stateless</vt:lpstr>
      <vt:lpstr>Firewall Statefull</vt:lpstr>
      <vt:lpstr>Firewall de inspeção de aplicação</vt:lpstr>
      <vt:lpstr>Segurança em profundidade</vt:lpstr>
      <vt:lpstr>Firewall no linux</vt:lpstr>
      <vt:lpstr>Netfilter</vt:lpstr>
      <vt:lpstr>Principais funções</vt:lpstr>
      <vt:lpstr>Tabelas padrão</vt:lpstr>
      <vt:lpstr>Módulos…</vt:lpstr>
      <vt:lpstr>Módulos</vt:lpstr>
      <vt:lpstr>Ativando o encaminhamento…</vt:lpstr>
      <vt:lpstr>Política padrão</vt:lpstr>
      <vt:lpstr>Política padrão</vt:lpstr>
      <vt:lpstr>Opções básicas</vt:lpstr>
      <vt:lpstr>Exemplos de regra</vt:lpstr>
      <vt:lpstr>Exemplos de regras</vt:lpstr>
      <vt:lpstr>Exemplos de regra</vt:lpstr>
      <vt:lpstr>Opções para log</vt:lpstr>
      <vt:lpstr>Ativando statefull</vt:lpstr>
      <vt:lpstr>Opções para análise de string</vt:lpstr>
      <vt:lpstr>Múltiplas portas</vt:lpstr>
      <vt:lpstr>Trabalhando com NAT</vt:lpstr>
      <vt:lpstr>SNAT</vt:lpstr>
      <vt:lpstr>DNAT</vt:lpstr>
      <vt:lpstr>Salvando</vt:lpstr>
      <vt:lpstr>Restaurando …</vt:lpstr>
      <vt:lpstr>Cuidado!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Técnico de Nível Médio em Redes de Computadores </dc:title>
  <cp:lastModifiedBy>Jefferson Silva</cp:lastModifiedBy>
  <cp:revision>253</cp:revision>
  <dcterms:modified xsi:type="dcterms:W3CDTF">2014-11-24T00:25:21Z</dcterms:modified>
</cp:coreProperties>
</file>