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8" r:id="rId11"/>
    <p:sldId id="269" r:id="rId12"/>
    <p:sldId id="270" r:id="rId13"/>
    <p:sldId id="273" r:id="rId14"/>
    <p:sldId id="271" r:id="rId15"/>
    <p:sldId id="272" r:id="rId16"/>
    <p:sldId id="267" r:id="rId1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C52F3-0924-4CB3-AD3F-A8AF41B18B65}" type="datetimeFigureOut">
              <a:rPr lang="pt-BR" smtClean="0"/>
              <a:t>22/08/2014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571CD-1A2D-47A4-8420-A7E0D1A95A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2464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C52F3-0924-4CB3-AD3F-A8AF41B18B65}" type="datetimeFigureOut">
              <a:rPr lang="pt-BR" smtClean="0"/>
              <a:t>22/08/2014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571CD-1A2D-47A4-8420-A7E0D1A95A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995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C52F3-0924-4CB3-AD3F-A8AF41B18B65}" type="datetimeFigureOut">
              <a:rPr lang="pt-BR" smtClean="0"/>
              <a:t>22/08/2014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571CD-1A2D-47A4-8420-A7E0D1A95A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200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C52F3-0924-4CB3-AD3F-A8AF41B18B65}" type="datetimeFigureOut">
              <a:rPr lang="pt-BR" smtClean="0"/>
              <a:t>22/08/2014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571CD-1A2D-47A4-8420-A7E0D1A95A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7728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C52F3-0924-4CB3-AD3F-A8AF41B18B65}" type="datetimeFigureOut">
              <a:rPr lang="pt-BR" smtClean="0"/>
              <a:t>22/08/2014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571CD-1A2D-47A4-8420-A7E0D1A95A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386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C52F3-0924-4CB3-AD3F-A8AF41B18B65}" type="datetimeFigureOut">
              <a:rPr lang="pt-BR" smtClean="0"/>
              <a:t>22/08/2014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571CD-1A2D-47A4-8420-A7E0D1A95A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2863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C52F3-0924-4CB3-AD3F-A8AF41B18B65}" type="datetimeFigureOut">
              <a:rPr lang="pt-BR" smtClean="0"/>
              <a:t>22/08/2014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571CD-1A2D-47A4-8420-A7E0D1A95A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4760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C52F3-0924-4CB3-AD3F-A8AF41B18B65}" type="datetimeFigureOut">
              <a:rPr lang="pt-BR" smtClean="0"/>
              <a:t>22/08/2014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571CD-1A2D-47A4-8420-A7E0D1A95A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067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C52F3-0924-4CB3-AD3F-A8AF41B18B65}" type="datetimeFigureOut">
              <a:rPr lang="pt-BR" smtClean="0"/>
              <a:t>22/08/2014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571CD-1A2D-47A4-8420-A7E0D1A95A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9148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C52F3-0924-4CB3-AD3F-A8AF41B18B65}" type="datetimeFigureOut">
              <a:rPr lang="pt-BR" smtClean="0"/>
              <a:t>22/08/2014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571CD-1A2D-47A4-8420-A7E0D1A95A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3410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C52F3-0924-4CB3-AD3F-A8AF41B18B65}" type="datetimeFigureOut">
              <a:rPr lang="pt-BR" smtClean="0"/>
              <a:t>22/08/2014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571CD-1A2D-47A4-8420-A7E0D1A95A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0133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C52F3-0924-4CB3-AD3F-A8AF41B18B65}" type="datetimeFigureOut">
              <a:rPr lang="pt-BR" smtClean="0"/>
              <a:t>22/08/2014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571CD-1A2D-47A4-8420-A7E0D1A95A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703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Sistemas Operacionais</a:t>
            </a:r>
            <a:br>
              <a:rPr lang="pt-BR" dirty="0" smtClean="0"/>
            </a:br>
            <a:r>
              <a:rPr lang="pt-BR" dirty="0" smtClean="0"/>
              <a:t>de Redes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Visão Geral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5399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Arquiteturas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Aplicações e o SO se comunicam por Solicitação/Resposta</a:t>
            </a:r>
          </a:p>
          <a:p>
            <a:pPr lvl="1"/>
            <a:r>
              <a:rPr lang="pt-BR" dirty="0" smtClean="0"/>
              <a:t>Chamadas ao Sistema Operacional</a:t>
            </a:r>
          </a:p>
          <a:p>
            <a:pPr lvl="1"/>
            <a:r>
              <a:rPr lang="pt-BR" dirty="0" smtClean="0"/>
              <a:t>O servidor recebe uma solicitação e responde com um resultado</a:t>
            </a:r>
          </a:p>
          <a:p>
            <a:r>
              <a:rPr lang="pt-BR" dirty="0" smtClean="0"/>
              <a:t>A organização básica de um SOR funciona com base numa estrutura Cliente/Servidor</a:t>
            </a:r>
          </a:p>
          <a:p>
            <a:pPr lvl="1"/>
            <a:r>
              <a:rPr lang="pt-BR" dirty="0" smtClean="0"/>
              <a:t>O servidor disponibiliza serviços e recursos</a:t>
            </a:r>
          </a:p>
          <a:p>
            <a:pPr lvl="1"/>
            <a:r>
              <a:rPr lang="pt-BR" dirty="0" smtClean="0"/>
              <a:t>O cliente se comunica com o servidor para ter acesso a seus Serviços</a:t>
            </a:r>
          </a:p>
          <a:p>
            <a:r>
              <a:rPr lang="pt-BR" dirty="0" smtClean="0"/>
              <a:t>Cada lado de um SOR terá um dos dois tipos de estações:</a:t>
            </a:r>
          </a:p>
          <a:p>
            <a:pPr lvl="1"/>
            <a:r>
              <a:rPr lang="pt-BR" dirty="0" smtClean="0"/>
              <a:t>SORC – Módulo Cliente do Sistema Operacional</a:t>
            </a:r>
          </a:p>
          <a:p>
            <a:pPr lvl="1"/>
            <a:r>
              <a:rPr lang="pt-BR" dirty="0" smtClean="0"/>
              <a:t>SORS </a:t>
            </a:r>
            <a:r>
              <a:rPr lang="pt-BR" dirty="0"/>
              <a:t>– Módulo </a:t>
            </a:r>
            <a:r>
              <a:rPr lang="pt-BR" dirty="0" smtClean="0"/>
              <a:t>Servidor do </a:t>
            </a:r>
            <a:r>
              <a:rPr lang="pt-BR" dirty="0"/>
              <a:t>Sistema </a:t>
            </a:r>
            <a:r>
              <a:rPr lang="pt-BR" dirty="0" smtClean="0"/>
              <a:t>Operacional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338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Arquiteturas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Arquitetura </a:t>
            </a:r>
            <a:r>
              <a:rPr lang="pt-BR" dirty="0" err="1" smtClean="0"/>
              <a:t>Peer-to-Peer</a:t>
            </a:r>
            <a:r>
              <a:rPr lang="pt-BR" dirty="0" smtClean="0"/>
              <a:t> (Par a Par)</a:t>
            </a:r>
          </a:p>
          <a:p>
            <a:pPr lvl="1"/>
            <a:r>
              <a:rPr lang="pt-BR" dirty="0" smtClean="0"/>
              <a:t>Os 2 lados possuem tanto o SORC quando o SORS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2871" y="2744099"/>
            <a:ext cx="7226257" cy="3089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79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Arquiteturas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Cliente-Servidor</a:t>
            </a:r>
          </a:p>
          <a:p>
            <a:pPr lvl="1"/>
            <a:r>
              <a:rPr lang="pt-BR" dirty="0" smtClean="0"/>
              <a:t>Um dos lados terá só o SORC e </a:t>
            </a:r>
            <a:r>
              <a:rPr lang="pt-BR" smtClean="0"/>
              <a:t>o outro o SORS</a:t>
            </a:r>
            <a:endParaRPr lang="pt-BR" dirty="0" smtClean="0"/>
          </a:p>
          <a:p>
            <a:pPr lvl="1"/>
            <a:r>
              <a:rPr lang="pt-BR" dirty="0" smtClean="0"/>
              <a:t>O servidor disponibiliza algum serviço, os mais conhecidos são:</a:t>
            </a:r>
          </a:p>
          <a:p>
            <a:pPr lvl="2"/>
            <a:r>
              <a:rPr lang="pt-BR" dirty="0" smtClean="0"/>
              <a:t>Sistema de Arquivos</a:t>
            </a:r>
          </a:p>
          <a:p>
            <a:pPr lvl="2"/>
            <a:r>
              <a:rPr lang="pt-BR" dirty="0" smtClean="0"/>
              <a:t>Banco de Dados</a:t>
            </a:r>
          </a:p>
          <a:p>
            <a:pPr lvl="2"/>
            <a:r>
              <a:rPr lang="pt-BR" dirty="0" smtClean="0"/>
              <a:t>Impressoras de Rede</a:t>
            </a:r>
          </a:p>
          <a:p>
            <a:pPr lvl="2"/>
            <a:r>
              <a:rPr lang="pt-BR" dirty="0" smtClean="0"/>
              <a:t>DNS</a:t>
            </a:r>
          </a:p>
          <a:p>
            <a:pPr lvl="2"/>
            <a:r>
              <a:rPr lang="pt-BR" dirty="0" smtClean="0"/>
              <a:t>Correio Eletrônico</a:t>
            </a:r>
          </a:p>
          <a:p>
            <a:pPr lvl="2"/>
            <a:r>
              <a:rPr lang="pt-BR" dirty="0" smtClean="0"/>
              <a:t>Chats</a:t>
            </a:r>
          </a:p>
          <a:p>
            <a:pPr lvl="2"/>
            <a:r>
              <a:rPr lang="pt-BR" dirty="0" smtClean="0"/>
              <a:t>Sistemas Web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5667072" y="3062931"/>
            <a:ext cx="1087395" cy="3459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Aplicação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5670141" y="4110370"/>
            <a:ext cx="1087395" cy="3459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Cliente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7912441" y="4107073"/>
            <a:ext cx="1087395" cy="3459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Servidor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7912441" y="3062930"/>
            <a:ext cx="1087395" cy="3459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Serviço</a:t>
            </a:r>
            <a:endParaRPr lang="pt-BR" dirty="0"/>
          </a:p>
        </p:txBody>
      </p:sp>
      <p:cxnSp>
        <p:nvCxnSpPr>
          <p:cNvPr id="13" name="Conector de seta reta 12"/>
          <p:cNvCxnSpPr/>
          <p:nvPr/>
        </p:nvCxnSpPr>
        <p:spPr>
          <a:xfrm flipH="1">
            <a:off x="5938262" y="3398561"/>
            <a:ext cx="1" cy="721534"/>
          </a:xfrm>
          <a:prstGeom prst="straightConnector1">
            <a:avLst/>
          </a:prstGeom>
          <a:ln w="28575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13"/>
          <p:cNvCxnSpPr/>
          <p:nvPr/>
        </p:nvCxnSpPr>
        <p:spPr>
          <a:xfrm>
            <a:off x="8744463" y="3408919"/>
            <a:ext cx="0" cy="698154"/>
          </a:xfrm>
          <a:prstGeom prst="straightConnector1">
            <a:avLst/>
          </a:prstGeom>
          <a:ln w="28575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de seta reta 16"/>
          <p:cNvCxnSpPr/>
          <p:nvPr/>
        </p:nvCxnSpPr>
        <p:spPr>
          <a:xfrm flipV="1">
            <a:off x="6757536" y="4345887"/>
            <a:ext cx="1154905" cy="3297"/>
          </a:xfrm>
          <a:prstGeom prst="straightConnector1">
            <a:avLst/>
          </a:prstGeom>
          <a:ln w="28575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/>
          <p:cNvCxnSpPr/>
          <p:nvPr/>
        </p:nvCxnSpPr>
        <p:spPr>
          <a:xfrm flipH="1">
            <a:off x="6491227" y="3408920"/>
            <a:ext cx="1" cy="721534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de seta reta 20"/>
          <p:cNvCxnSpPr/>
          <p:nvPr/>
        </p:nvCxnSpPr>
        <p:spPr>
          <a:xfrm>
            <a:off x="8151339" y="3398561"/>
            <a:ext cx="0" cy="698154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de seta reta 22"/>
          <p:cNvCxnSpPr/>
          <p:nvPr/>
        </p:nvCxnSpPr>
        <p:spPr>
          <a:xfrm flipV="1">
            <a:off x="6757536" y="4209302"/>
            <a:ext cx="1154905" cy="3297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ixaDeTexto 23"/>
          <p:cNvSpPr txBox="1"/>
          <p:nvPr/>
        </p:nvSpPr>
        <p:spPr>
          <a:xfrm>
            <a:off x="5384566" y="3606050"/>
            <a:ext cx="6160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Pedido</a:t>
            </a:r>
            <a:endParaRPr lang="pt-BR" sz="1200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6445139" y="3592489"/>
            <a:ext cx="747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Resposta</a:t>
            </a:r>
            <a:endParaRPr lang="pt-BR" sz="1200" dirty="0"/>
          </a:p>
        </p:txBody>
      </p:sp>
      <p:sp>
        <p:nvSpPr>
          <p:cNvPr id="27" name="CaixaDeTexto 26"/>
          <p:cNvSpPr txBox="1"/>
          <p:nvPr/>
        </p:nvSpPr>
        <p:spPr>
          <a:xfrm>
            <a:off x="6970462" y="3981595"/>
            <a:ext cx="7278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Consulta</a:t>
            </a:r>
            <a:endParaRPr lang="pt-BR" sz="1200" dirty="0"/>
          </a:p>
        </p:txBody>
      </p:sp>
      <p:sp>
        <p:nvSpPr>
          <p:cNvPr id="28" name="CaixaDeTexto 27"/>
          <p:cNvSpPr txBox="1"/>
          <p:nvPr/>
        </p:nvSpPr>
        <p:spPr>
          <a:xfrm>
            <a:off x="6961264" y="4345887"/>
            <a:ext cx="747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Resposta</a:t>
            </a:r>
            <a:endParaRPr lang="pt-BR" sz="1200" dirty="0"/>
          </a:p>
        </p:txBody>
      </p:sp>
      <p:sp>
        <p:nvSpPr>
          <p:cNvPr id="29" name="CaixaDeTexto 28"/>
          <p:cNvSpPr txBox="1"/>
          <p:nvPr/>
        </p:nvSpPr>
        <p:spPr>
          <a:xfrm>
            <a:off x="8684955" y="3591480"/>
            <a:ext cx="73449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dirty="0" smtClean="0"/>
              <a:t>Comando</a:t>
            </a:r>
            <a:endParaRPr lang="pt-BR" sz="1200" dirty="0"/>
          </a:p>
        </p:txBody>
      </p:sp>
      <p:sp>
        <p:nvSpPr>
          <p:cNvPr id="30" name="CaixaDeTexto 29"/>
          <p:cNvSpPr txBox="1"/>
          <p:nvPr/>
        </p:nvSpPr>
        <p:spPr>
          <a:xfrm>
            <a:off x="7473927" y="3592272"/>
            <a:ext cx="747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Resposta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222650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Arquiteturas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Cliente-Servidor</a:t>
            </a:r>
          </a:p>
          <a:p>
            <a:pPr lvl="1"/>
            <a:r>
              <a:rPr lang="pt-BR" dirty="0" smtClean="0"/>
              <a:t>Dedicado: Não roda aplicativos localmente</a:t>
            </a:r>
          </a:p>
          <a:p>
            <a:pPr lvl="1"/>
            <a:r>
              <a:rPr lang="pt-BR" dirty="0" smtClean="0"/>
              <a:t>Não Dedicado: Permite utilizar aplicativos também localmente, além de prover os serviços de servidor</a:t>
            </a:r>
          </a:p>
        </p:txBody>
      </p:sp>
    </p:spTree>
    <p:extLst>
      <p:ext uri="{BB962C8B-B14F-4D97-AF65-F5344CB8AC3E}">
        <p14:creationId xmlns:p14="http://schemas.microsoft.com/office/powerpoint/2010/main" val="242972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Sistema Operacional de Redes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SOR é um conjunto de módulos que ampliam o SO, fornecendo-lhe novas funções, utilizando recursos compartilhados na rede</a:t>
            </a:r>
          </a:p>
          <a:p>
            <a:r>
              <a:rPr lang="pt-BR" dirty="0" smtClean="0"/>
              <a:t>Cada máquina cliente terá sempre um SOL (Local), complementado por um SOR</a:t>
            </a:r>
          </a:p>
          <a:p>
            <a:r>
              <a:rPr lang="pt-BR" dirty="0" smtClean="0"/>
              <a:t>Tudo deve ser transparente, o módulo </a:t>
            </a:r>
            <a:r>
              <a:rPr lang="pt-BR" dirty="0" err="1" smtClean="0"/>
              <a:t>redirecionador</a:t>
            </a:r>
            <a:r>
              <a:rPr lang="pt-BR" dirty="0" smtClean="0"/>
              <a:t> deve ser discreto para que o usuário não perceba que o recurso é remoto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8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Exemplos de Servidores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Exemplo 1: Servidor de Jogos</a:t>
            </a:r>
          </a:p>
          <a:p>
            <a:pPr lvl="1"/>
            <a:r>
              <a:rPr lang="pt-BR" dirty="0" smtClean="0"/>
              <a:t>Permite que vários jogadores joguem juntos, sem que o sistema rode na máquina de nenhum</a:t>
            </a:r>
          </a:p>
          <a:p>
            <a:r>
              <a:rPr lang="pt-BR" dirty="0" smtClean="0"/>
              <a:t>Exemplo 2: Servidores de Backup</a:t>
            </a:r>
          </a:p>
          <a:p>
            <a:pPr lvl="1"/>
            <a:r>
              <a:rPr lang="pt-BR" dirty="0" smtClean="0"/>
              <a:t>Todos os dados de um servidor são replicados simultaneamente em outro Servidor</a:t>
            </a:r>
          </a:p>
          <a:p>
            <a:pPr lvl="1"/>
            <a:r>
              <a:rPr lang="pt-BR" dirty="0" smtClean="0"/>
              <a:t>As posições geográficas devem ser suficientes para evitar desastres naturais ou atentados</a:t>
            </a:r>
          </a:p>
          <a:p>
            <a:r>
              <a:rPr lang="pt-BR" dirty="0" smtClean="0"/>
              <a:t>Exemplo 3: Servidor DHCP</a:t>
            </a:r>
          </a:p>
          <a:p>
            <a:pPr lvl="1"/>
            <a:r>
              <a:rPr lang="pt-BR" dirty="0" smtClean="0"/>
              <a:t>Distribui os </a:t>
            </a:r>
            <a:r>
              <a:rPr lang="pt-BR" dirty="0" err="1" smtClean="0"/>
              <a:t>IPs</a:t>
            </a:r>
            <a:r>
              <a:rPr lang="pt-BR" dirty="0" smtClean="0"/>
              <a:t> na Rede de forma automática</a:t>
            </a:r>
          </a:p>
          <a:p>
            <a:r>
              <a:rPr lang="pt-BR" dirty="0" smtClean="0"/>
              <a:t>Exemplo 4: Servidor de Sistema Operacional</a:t>
            </a:r>
          </a:p>
          <a:p>
            <a:pPr lvl="1"/>
            <a:r>
              <a:rPr lang="pt-BR" dirty="0" smtClean="0"/>
              <a:t>Exclui a necessidade da máquina ter um SO instalado localmente</a:t>
            </a:r>
          </a:p>
          <a:p>
            <a:pPr lvl="1"/>
            <a:r>
              <a:rPr lang="pt-BR" dirty="0" smtClean="0"/>
              <a:t>Não exige nem que a máquina possua HD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697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Questionário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pt-BR" dirty="0" smtClean="0"/>
              <a:t>Qual a vantagem de utilizar um SO de Rede?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Que serviços um Servidor pode prestar a uma rede?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Quais componentes de Hardware e Software podem ser distribuídos entre o lado do cliente e o lado do servidor?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Pesquise e faça um resumo sobre as arquiteturas </a:t>
            </a:r>
            <a:r>
              <a:rPr lang="pt-BR" dirty="0" err="1" smtClean="0"/>
              <a:t>Peer-to-Peer</a:t>
            </a:r>
            <a:r>
              <a:rPr lang="pt-BR" dirty="0" smtClean="0"/>
              <a:t> (Par a Par), Cliente/Servidor Dedicado e C/S não Dedicado.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Quais são os </a:t>
            </a:r>
            <a:r>
              <a:rPr lang="pt-BR" dirty="0" err="1" smtClean="0"/>
              <a:t>SORs</a:t>
            </a:r>
            <a:r>
              <a:rPr lang="pt-BR" dirty="0" smtClean="0"/>
              <a:t> mais utilizados hoje no mercado?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6627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 de Computadores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Um computador é constituído de:</a:t>
            </a:r>
          </a:p>
          <a:p>
            <a:pPr lvl="1"/>
            <a:r>
              <a:rPr lang="pt-BR" dirty="0" smtClean="0"/>
              <a:t>Hardware</a:t>
            </a:r>
          </a:p>
          <a:p>
            <a:pPr lvl="2"/>
            <a:r>
              <a:rPr lang="pt-BR" dirty="0" smtClean="0"/>
              <a:t>CPU (Processadores)</a:t>
            </a:r>
          </a:p>
          <a:p>
            <a:pPr lvl="3"/>
            <a:r>
              <a:rPr lang="pt-BR" dirty="0" smtClean="0"/>
              <a:t>Unidade Lógica Aritmética (ULA)</a:t>
            </a:r>
          </a:p>
          <a:p>
            <a:pPr lvl="3"/>
            <a:r>
              <a:rPr lang="pt-BR" dirty="0" smtClean="0"/>
              <a:t>Unidade de Controle (UC)</a:t>
            </a:r>
          </a:p>
          <a:p>
            <a:pPr lvl="2"/>
            <a:r>
              <a:rPr lang="pt-BR" dirty="0" smtClean="0"/>
              <a:t>Memórias</a:t>
            </a:r>
          </a:p>
          <a:p>
            <a:pPr lvl="3"/>
            <a:r>
              <a:rPr lang="pt-BR" dirty="0" err="1" smtClean="0"/>
              <a:t>Random</a:t>
            </a:r>
            <a:r>
              <a:rPr lang="pt-BR" dirty="0" smtClean="0"/>
              <a:t> Access </a:t>
            </a:r>
            <a:r>
              <a:rPr lang="pt-BR" dirty="0" err="1" smtClean="0"/>
              <a:t>Memory</a:t>
            </a:r>
            <a:r>
              <a:rPr lang="pt-BR" dirty="0" smtClean="0"/>
              <a:t> (RAM)</a:t>
            </a:r>
          </a:p>
          <a:p>
            <a:pPr lvl="3"/>
            <a:r>
              <a:rPr lang="pt-BR" dirty="0" smtClean="0"/>
              <a:t>Hard Disk Drive (HDD)</a:t>
            </a:r>
          </a:p>
        </p:txBody>
      </p:sp>
    </p:spTree>
    <p:extLst>
      <p:ext uri="{BB962C8B-B14F-4D97-AF65-F5344CB8AC3E}">
        <p14:creationId xmlns:p14="http://schemas.microsoft.com/office/powerpoint/2010/main" val="235307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 de Computadores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Um computador é constituído de:</a:t>
            </a:r>
          </a:p>
          <a:p>
            <a:pPr lvl="1"/>
            <a:r>
              <a:rPr lang="pt-BR" dirty="0" smtClean="0"/>
              <a:t>Hardware</a:t>
            </a:r>
          </a:p>
          <a:p>
            <a:pPr lvl="2"/>
            <a:r>
              <a:rPr lang="pt-BR" dirty="0"/>
              <a:t>Dispositivos de Entrada e Saída</a:t>
            </a:r>
          </a:p>
          <a:p>
            <a:pPr lvl="3"/>
            <a:r>
              <a:rPr lang="pt-BR" dirty="0"/>
              <a:t>Monitor</a:t>
            </a:r>
          </a:p>
          <a:p>
            <a:pPr lvl="3"/>
            <a:r>
              <a:rPr lang="pt-BR" dirty="0"/>
              <a:t>Impressora</a:t>
            </a:r>
          </a:p>
          <a:p>
            <a:pPr lvl="3"/>
            <a:r>
              <a:rPr lang="pt-BR" dirty="0"/>
              <a:t>Teclado</a:t>
            </a:r>
          </a:p>
          <a:p>
            <a:pPr lvl="3"/>
            <a:r>
              <a:rPr lang="pt-BR" dirty="0"/>
              <a:t>Mouse</a:t>
            </a:r>
          </a:p>
          <a:p>
            <a:pPr lvl="3"/>
            <a:r>
              <a:rPr lang="pt-BR" dirty="0"/>
              <a:t>Caixas de Som</a:t>
            </a:r>
          </a:p>
          <a:p>
            <a:pPr lvl="3"/>
            <a:r>
              <a:rPr lang="pt-BR" dirty="0"/>
              <a:t>Microfone</a:t>
            </a:r>
          </a:p>
          <a:p>
            <a:pPr lvl="3"/>
            <a:r>
              <a:rPr lang="pt-BR" dirty="0"/>
              <a:t>Webcam</a:t>
            </a:r>
          </a:p>
          <a:p>
            <a:pPr lvl="2"/>
            <a:r>
              <a:rPr lang="pt-BR" dirty="0"/>
              <a:t>Dispositivos de </a:t>
            </a:r>
            <a:r>
              <a:rPr lang="pt-BR" dirty="0" err="1"/>
              <a:t>interconecção</a:t>
            </a:r>
            <a:endParaRPr lang="pt-BR" dirty="0"/>
          </a:p>
          <a:p>
            <a:pPr lvl="3"/>
            <a:r>
              <a:rPr lang="pt-BR" dirty="0"/>
              <a:t>Placa de rede Ethernet</a:t>
            </a:r>
          </a:p>
          <a:p>
            <a:pPr lvl="3"/>
            <a:r>
              <a:rPr lang="pt-BR" dirty="0"/>
              <a:t>Placa de rede Wi-Fi</a:t>
            </a:r>
          </a:p>
          <a:p>
            <a:pPr lvl="3"/>
            <a:r>
              <a:rPr lang="pt-BR" dirty="0"/>
              <a:t>Porta serial</a:t>
            </a:r>
          </a:p>
        </p:txBody>
      </p:sp>
    </p:spTree>
    <p:extLst>
      <p:ext uri="{BB962C8B-B14F-4D97-AF65-F5344CB8AC3E}">
        <p14:creationId xmlns:p14="http://schemas.microsoft.com/office/powerpoint/2010/main" val="124701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 de Computadores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Um computador é constituído de:</a:t>
            </a:r>
          </a:p>
          <a:p>
            <a:pPr lvl="1"/>
            <a:r>
              <a:rPr lang="pt-BR" dirty="0" smtClean="0"/>
              <a:t>Software</a:t>
            </a:r>
          </a:p>
          <a:p>
            <a:pPr lvl="2"/>
            <a:r>
              <a:rPr lang="pt-BR" dirty="0" smtClean="0"/>
              <a:t>Sistema Operacional</a:t>
            </a:r>
          </a:p>
          <a:p>
            <a:pPr lvl="2"/>
            <a:r>
              <a:rPr lang="pt-BR" dirty="0" smtClean="0"/>
              <a:t>Drivers (Interação com Hardware)</a:t>
            </a:r>
          </a:p>
          <a:p>
            <a:pPr lvl="2"/>
            <a:r>
              <a:rPr lang="pt-BR" dirty="0" smtClean="0"/>
              <a:t>Programas (Interação com o Usuário)</a:t>
            </a:r>
          </a:p>
          <a:p>
            <a:pPr lvl="2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85528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Sistemas Operacionais</a:t>
            </a:r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38" y="1742204"/>
            <a:ext cx="6107375" cy="3821471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0513" y="1742205"/>
            <a:ext cx="4899036" cy="3821470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3156744" y="5615191"/>
            <a:ext cx="1060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Windows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8886903" y="5615191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Unix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5901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Sistemas Operacionais</a:t>
            </a:r>
            <a:endParaRPr lang="pt-BR" dirty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24" y="1742204"/>
            <a:ext cx="5735961" cy="3589073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8085" y="1742205"/>
            <a:ext cx="5545932" cy="3589010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2855949" y="5379543"/>
            <a:ext cx="848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/>
              <a:t>MacOS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8581855" y="5379543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Linux</a:t>
            </a:r>
          </a:p>
        </p:txBody>
      </p:sp>
    </p:spTree>
    <p:extLst>
      <p:ext uri="{BB962C8B-B14F-4D97-AF65-F5344CB8AC3E}">
        <p14:creationId xmlns:p14="http://schemas.microsoft.com/office/powerpoint/2010/main" val="232706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Sistemas Operacionais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598" y="1742205"/>
            <a:ext cx="4676775" cy="3724275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3255807" y="6048918"/>
            <a:ext cx="934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/>
              <a:t>Android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8241582" y="6048918"/>
            <a:ext cx="495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/>
              <a:t>iOS</a:t>
            </a:r>
            <a:endParaRPr lang="pt-BR" dirty="0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373" y="1742205"/>
            <a:ext cx="4856069" cy="4388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36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 de Computadores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1229009" y="2912340"/>
            <a:ext cx="2125014" cy="34773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Sistema Operacional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1229009" y="3260070"/>
            <a:ext cx="2125014" cy="34773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Drivers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1265499" y="2340473"/>
            <a:ext cx="2125014" cy="34773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Usuário</a:t>
            </a:r>
            <a:endParaRPr lang="pt-BR" dirty="0"/>
          </a:p>
        </p:txBody>
      </p:sp>
      <p:cxnSp>
        <p:nvCxnSpPr>
          <p:cNvPr id="15" name="Conector de seta reta 14"/>
          <p:cNvCxnSpPr>
            <a:stCxn id="8" idx="1"/>
            <a:endCxn id="5" idx="1"/>
          </p:cNvCxnSpPr>
          <p:nvPr/>
        </p:nvCxnSpPr>
        <p:spPr>
          <a:xfrm rot="10800000" flipV="1">
            <a:off x="1229009" y="2514337"/>
            <a:ext cx="36490" cy="571867"/>
          </a:xfrm>
          <a:prstGeom prst="bentConnector3">
            <a:avLst>
              <a:gd name="adj1" fmla="val 726473"/>
            </a:avLst>
          </a:prstGeom>
          <a:ln w="28575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ixaDeTexto 16"/>
          <p:cNvSpPr txBox="1"/>
          <p:nvPr/>
        </p:nvSpPr>
        <p:spPr>
          <a:xfrm>
            <a:off x="838200" y="2569438"/>
            <a:ext cx="344966" cy="461665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X</a:t>
            </a:r>
            <a:endParaRPr lang="pt-BR" sz="2400" dirty="0">
              <a:solidFill>
                <a:srgbClr val="FF0000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1229009" y="3607878"/>
            <a:ext cx="2125014" cy="149011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pt-BR" dirty="0" smtClean="0"/>
              <a:t>Hardware</a:t>
            </a:r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1325604" y="4326391"/>
            <a:ext cx="1916802" cy="332376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CPU</a:t>
            </a:r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1325604" y="4650865"/>
            <a:ext cx="1916802" cy="332376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Memória</a:t>
            </a:r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1325604" y="3978661"/>
            <a:ext cx="1916802" cy="34773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Entrada e Saída</a:t>
            </a:r>
            <a:endParaRPr lang="pt-BR" dirty="0"/>
          </a:p>
        </p:txBody>
      </p:sp>
      <p:cxnSp>
        <p:nvCxnSpPr>
          <p:cNvPr id="19" name="Conector de seta reta 18"/>
          <p:cNvCxnSpPr>
            <a:stCxn id="8" idx="3"/>
            <a:endCxn id="18" idx="3"/>
          </p:cNvCxnSpPr>
          <p:nvPr/>
        </p:nvCxnSpPr>
        <p:spPr>
          <a:xfrm flipH="1">
            <a:off x="3242406" y="2514338"/>
            <a:ext cx="148107" cy="1638188"/>
          </a:xfrm>
          <a:prstGeom prst="bentConnector3">
            <a:avLst>
              <a:gd name="adj1" fmla="val -154348"/>
            </a:avLst>
          </a:prstGeom>
          <a:ln w="28575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 Explicativo 1 (Ênfase) 23"/>
          <p:cNvSpPr/>
          <p:nvPr/>
        </p:nvSpPr>
        <p:spPr>
          <a:xfrm>
            <a:off x="4327301" y="2054567"/>
            <a:ext cx="2356834" cy="150991"/>
          </a:xfrm>
          <a:prstGeom prst="accentCallout1">
            <a:avLst>
              <a:gd name="adj1" fmla="val 18750"/>
              <a:gd name="adj2" fmla="val -8333"/>
              <a:gd name="adj3" fmla="val 291016"/>
              <a:gd name="adj4" fmla="val -82202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Interage com o sistema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6" name="Texto Explicativo 1 (Ênfase) 25"/>
          <p:cNvSpPr/>
          <p:nvPr/>
        </p:nvSpPr>
        <p:spPr>
          <a:xfrm>
            <a:off x="4327301" y="2649279"/>
            <a:ext cx="2356834" cy="150991"/>
          </a:xfrm>
          <a:prstGeom prst="accentCallout1">
            <a:avLst>
              <a:gd name="adj1" fmla="val 18750"/>
              <a:gd name="adj2" fmla="val -8333"/>
              <a:gd name="adj3" fmla="val 291016"/>
              <a:gd name="adj4" fmla="val -82202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Gerencia processos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7" name="Texto Explicativo 1 (Ênfase) 26"/>
          <p:cNvSpPr/>
          <p:nvPr/>
        </p:nvSpPr>
        <p:spPr>
          <a:xfrm>
            <a:off x="4456088" y="3086204"/>
            <a:ext cx="4056845" cy="130596"/>
          </a:xfrm>
          <a:prstGeom prst="accentCallout1">
            <a:avLst>
              <a:gd name="adj1" fmla="val 18750"/>
              <a:gd name="adj2" fmla="val -8333"/>
              <a:gd name="adj3" fmla="val 291016"/>
              <a:gd name="adj4" fmla="val -53313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Ensina o SO a utilizar o hardware</a:t>
            </a:r>
          </a:p>
        </p:txBody>
      </p:sp>
      <p:sp>
        <p:nvSpPr>
          <p:cNvPr id="28" name="Texto Explicativo 1 (Ênfase) 27"/>
          <p:cNvSpPr/>
          <p:nvPr/>
        </p:nvSpPr>
        <p:spPr>
          <a:xfrm>
            <a:off x="4456088" y="3601074"/>
            <a:ext cx="3721995" cy="172435"/>
          </a:xfrm>
          <a:prstGeom prst="accentCallout1">
            <a:avLst>
              <a:gd name="adj1" fmla="val 18750"/>
              <a:gd name="adj2" fmla="val -8333"/>
              <a:gd name="adj3" fmla="val 343297"/>
              <a:gd name="adj4" fmla="val -58327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Hardware de interação com o usuário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9" name="Texto Explicativo 1 (Ênfase) 28"/>
          <p:cNvSpPr/>
          <p:nvPr/>
        </p:nvSpPr>
        <p:spPr>
          <a:xfrm>
            <a:off x="4456087" y="4152526"/>
            <a:ext cx="3863665" cy="173865"/>
          </a:xfrm>
          <a:prstGeom prst="accentCallout1">
            <a:avLst>
              <a:gd name="adj1" fmla="val 18750"/>
              <a:gd name="adj2" fmla="val -8333"/>
              <a:gd name="adj3" fmla="val 202557"/>
              <a:gd name="adj4" fmla="val -56994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Realiza operações lógicas e aritméticas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0" name="Texto Explicativo 1 (Ênfase) 29"/>
          <p:cNvSpPr/>
          <p:nvPr/>
        </p:nvSpPr>
        <p:spPr>
          <a:xfrm>
            <a:off x="4456087" y="4650865"/>
            <a:ext cx="5821254" cy="204470"/>
          </a:xfrm>
          <a:prstGeom prst="accentCallout1">
            <a:avLst>
              <a:gd name="adj1" fmla="val 43944"/>
              <a:gd name="adj2" fmla="val -5678"/>
              <a:gd name="adj3" fmla="val 107369"/>
              <a:gd name="adj4" fmla="val -37525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Armazena informações permanentes na forma de arquivos ou temporariamente em cache para processamento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76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 de Computadores</a:t>
            </a:r>
            <a:endParaRPr lang="pt-BR" dirty="0"/>
          </a:p>
        </p:txBody>
      </p:sp>
      <p:sp>
        <p:nvSpPr>
          <p:cNvPr id="16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pt-BR" dirty="0" smtClean="0"/>
              <a:t>O que poderia ser remoto?</a:t>
            </a:r>
          </a:p>
          <a:p>
            <a:pPr lvl="1"/>
            <a:r>
              <a:rPr lang="pt-BR" dirty="0" smtClean="0"/>
              <a:t>Se estendermos um fio podemos deixar partes do computador em uma sala e partes em outra, criando acessos remotos</a:t>
            </a:r>
          </a:p>
          <a:p>
            <a:pPr lvl="1"/>
            <a:r>
              <a:rPr lang="pt-BR" dirty="0" smtClean="0"/>
              <a:t>O usuário terá a impressão de que tudo funciona localmente</a:t>
            </a:r>
          </a:p>
          <a:p>
            <a:pPr lvl="1"/>
            <a:r>
              <a:rPr lang="pt-BR" dirty="0" smtClean="0"/>
              <a:t>Essa extensão do SOL é feita através do módulo </a:t>
            </a:r>
            <a:r>
              <a:rPr lang="pt-BR" dirty="0" err="1" smtClean="0"/>
              <a:t>redirecionador</a:t>
            </a:r>
            <a:r>
              <a:rPr lang="pt-BR" dirty="0" smtClean="0"/>
              <a:t>, interceptando as chamadas e encaminhando-as para o SOR</a:t>
            </a:r>
          </a:p>
        </p:txBody>
      </p:sp>
      <p:sp>
        <p:nvSpPr>
          <p:cNvPr id="5" name="Retângulo 4"/>
          <p:cNvSpPr/>
          <p:nvPr/>
        </p:nvSpPr>
        <p:spPr>
          <a:xfrm>
            <a:off x="2654121" y="4478374"/>
            <a:ext cx="2125014" cy="34773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Sistema Operacional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2654121" y="4826104"/>
            <a:ext cx="2125014" cy="34773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Drivers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2654121" y="5173834"/>
            <a:ext cx="2125014" cy="1253975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pt-BR" dirty="0" smtClean="0"/>
              <a:t>Hardware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7921579" y="5137121"/>
            <a:ext cx="2125014" cy="34773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Usuário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7921579" y="5638578"/>
            <a:ext cx="2125014" cy="34773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Entrada e Saída</a:t>
            </a: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2758229" y="5628121"/>
            <a:ext cx="1916802" cy="332376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CPU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2758229" y="5977049"/>
            <a:ext cx="1916802" cy="332376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Memória</a:t>
            </a:r>
            <a:endParaRPr lang="pt-BR" dirty="0"/>
          </a:p>
        </p:txBody>
      </p:sp>
      <p:cxnSp>
        <p:nvCxnSpPr>
          <p:cNvPr id="19" name="Conector de seta reta 18"/>
          <p:cNvCxnSpPr>
            <a:stCxn id="8" idx="3"/>
            <a:endCxn id="9" idx="3"/>
          </p:cNvCxnSpPr>
          <p:nvPr/>
        </p:nvCxnSpPr>
        <p:spPr>
          <a:xfrm>
            <a:off x="10046593" y="5310986"/>
            <a:ext cx="12700" cy="501457"/>
          </a:xfrm>
          <a:prstGeom prst="bentConnector3">
            <a:avLst>
              <a:gd name="adj1" fmla="val 1800000"/>
            </a:avLst>
          </a:prstGeom>
          <a:ln w="28575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8"/>
          <p:cNvCxnSpPr>
            <a:stCxn id="9" idx="1"/>
            <a:endCxn id="7" idx="3"/>
          </p:cNvCxnSpPr>
          <p:nvPr/>
        </p:nvCxnSpPr>
        <p:spPr>
          <a:xfrm flipH="1" flipV="1">
            <a:off x="4779135" y="5800822"/>
            <a:ext cx="3142444" cy="11621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944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4628</TotalTime>
  <Words>635</Words>
  <Application>Microsoft Office PowerPoint</Application>
  <PresentationFormat>Widescreen</PresentationFormat>
  <Paragraphs>127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Tema do Office</vt:lpstr>
      <vt:lpstr>Sistemas Operacionais de Redes</vt:lpstr>
      <vt:lpstr>Conceito de Computadores</vt:lpstr>
      <vt:lpstr>Conceito de Computadores</vt:lpstr>
      <vt:lpstr>Conceito de Computadores</vt:lpstr>
      <vt:lpstr>Sistemas Operacionais</vt:lpstr>
      <vt:lpstr>Sistemas Operacionais</vt:lpstr>
      <vt:lpstr>Sistemas Operacionais</vt:lpstr>
      <vt:lpstr>Conceito de Computadores</vt:lpstr>
      <vt:lpstr>Conceito de Computadores</vt:lpstr>
      <vt:lpstr>Arquiteturas</vt:lpstr>
      <vt:lpstr>Arquiteturas</vt:lpstr>
      <vt:lpstr>Arquiteturas</vt:lpstr>
      <vt:lpstr>Arquiteturas</vt:lpstr>
      <vt:lpstr>Sistema Operacional de Redes</vt:lpstr>
      <vt:lpstr>Exemplos de Servidores</vt:lpstr>
      <vt:lpstr>Questionário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Sistemas Operacionais de Redes</dc:title>
  <dc:creator>João Maria Guedes da Cruz Júnior</dc:creator>
  <cp:lastModifiedBy>João Maria Guedes da Cruz Júnior</cp:lastModifiedBy>
  <cp:revision>19</cp:revision>
  <dcterms:created xsi:type="dcterms:W3CDTF">2014-08-17T23:36:27Z</dcterms:created>
  <dcterms:modified xsi:type="dcterms:W3CDTF">2014-08-22T16:34:28Z</dcterms:modified>
</cp:coreProperties>
</file>