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sldIdLst>
    <p:sldId id="256" r:id="rId2"/>
    <p:sldId id="287" r:id="rId3"/>
    <p:sldId id="257" r:id="rId4"/>
    <p:sldId id="265" r:id="rId5"/>
    <p:sldId id="272" r:id="rId6"/>
    <p:sldId id="273" r:id="rId7"/>
    <p:sldId id="274" r:id="rId8"/>
    <p:sldId id="275" r:id="rId9"/>
    <p:sldId id="276" r:id="rId10"/>
    <p:sldId id="277" r:id="rId11"/>
    <p:sldId id="278" r:id="rId12"/>
    <p:sldId id="279" r:id="rId13"/>
    <p:sldId id="280" r:id="rId14"/>
    <p:sldId id="281" r:id="rId15"/>
    <p:sldId id="259" r:id="rId16"/>
    <p:sldId id="271" r:id="rId17"/>
    <p:sldId id="266" r:id="rId18"/>
    <p:sldId id="286" r:id="rId19"/>
    <p:sldId id="288" r:id="rId20"/>
    <p:sldId id="267" r:id="rId21"/>
    <p:sldId id="268" r:id="rId22"/>
    <p:sldId id="269" r:id="rId23"/>
    <p:sldId id="270" r:id="rId24"/>
    <p:sldId id="258"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50C"/>
    <a:srgbClr val="68B92C"/>
    <a:srgbClr val="0D8829"/>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72"/>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11E01-450D-43E6-A3C3-110393B9F78F}" type="datetimeFigureOut">
              <a:rPr lang="pt-BR" smtClean="0"/>
              <a:t>27/03/2017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3F1B4-B28D-4654-BC66-0F720D89C38A}" type="slidenum">
              <a:rPr lang="pt-BR" smtClean="0"/>
              <a:t>‹nº›</a:t>
            </a:fld>
            <a:endParaRPr lang="pt-BR"/>
          </a:p>
        </p:txBody>
      </p:sp>
    </p:spTree>
    <p:extLst>
      <p:ext uri="{BB962C8B-B14F-4D97-AF65-F5344CB8AC3E}">
        <p14:creationId xmlns:p14="http://schemas.microsoft.com/office/powerpoint/2010/main" val="185672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819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pt-BR" altLang="pt-BR"/>
          </a:p>
        </p:txBody>
      </p:sp>
    </p:spTree>
    <p:extLst>
      <p:ext uri="{BB962C8B-B14F-4D97-AF65-F5344CB8AC3E}">
        <p14:creationId xmlns:p14="http://schemas.microsoft.com/office/powerpoint/2010/main" val="220700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0408EA5-B18D-49A4-A74F-24886F0044A8}" type="datetimeFigureOut">
              <a:rPr lang="pt-BR" smtClean="0"/>
              <a:t>27/03/2017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414111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408EA5-B18D-49A4-A74F-24886F0044A8}" type="datetimeFigureOut">
              <a:rPr lang="pt-BR" smtClean="0"/>
              <a:t>27/03/2017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418241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408EA5-B18D-49A4-A74F-24886F0044A8}" type="datetimeFigureOut">
              <a:rPr lang="pt-BR" smtClean="0"/>
              <a:t>27/03/2017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359133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0408EA5-B18D-49A4-A74F-24886F0044A8}" type="datetimeFigureOut">
              <a:rPr lang="pt-BR" smtClean="0"/>
              <a:t>27/03/2017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248367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0408EA5-B18D-49A4-A74F-24886F0044A8}" type="datetimeFigureOut">
              <a:rPr lang="pt-BR" smtClean="0"/>
              <a:t>27/03/2017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67709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408EA5-B18D-49A4-A74F-24886F0044A8}" type="datetimeFigureOut">
              <a:rPr lang="pt-BR" smtClean="0"/>
              <a:t>27/03/2017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226025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0408EA5-B18D-49A4-A74F-24886F0044A8}" type="datetimeFigureOut">
              <a:rPr lang="pt-BR" smtClean="0"/>
              <a:t>27/03/2017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35373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0408EA5-B18D-49A4-A74F-24886F0044A8}" type="datetimeFigureOut">
              <a:rPr lang="pt-BR" smtClean="0"/>
              <a:t>27/03/2017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32229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408EA5-B18D-49A4-A74F-24886F0044A8}" type="datetimeFigureOut">
              <a:rPr lang="pt-BR" smtClean="0"/>
              <a:t>27/03/2017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335837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408EA5-B18D-49A4-A74F-24886F0044A8}" type="datetimeFigureOut">
              <a:rPr lang="pt-BR" smtClean="0"/>
              <a:t>27/03/2017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423753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408EA5-B18D-49A4-A74F-24886F0044A8}" type="datetimeFigureOut">
              <a:rPr lang="pt-BR" smtClean="0"/>
              <a:t>27/03/2017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7712D1-B3FE-4A16-A6C3-B8F5F2B5AFEF}" type="slidenum">
              <a:rPr lang="pt-BR" smtClean="0"/>
              <a:t>‹nº›</a:t>
            </a:fld>
            <a:endParaRPr lang="pt-BR"/>
          </a:p>
        </p:txBody>
      </p:sp>
    </p:spTree>
    <p:extLst>
      <p:ext uri="{BB962C8B-B14F-4D97-AF65-F5344CB8AC3E}">
        <p14:creationId xmlns:p14="http://schemas.microsoft.com/office/powerpoint/2010/main" val="21920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6000"/>
            <a:lum/>
          </a:blip>
          <a:srcRect/>
          <a:stretch>
            <a:fillRect t="-17000" b="-17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08EA5-B18D-49A4-A74F-24886F0044A8}" type="datetimeFigureOut">
              <a:rPr lang="pt-BR" smtClean="0"/>
              <a:t>27/03/2017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712D1-B3FE-4A16-A6C3-B8F5F2B5AFEF}" type="slidenum">
              <a:rPr lang="pt-BR" smtClean="0"/>
              <a:t>‹nº›</a:t>
            </a:fld>
            <a:endParaRPr lang="pt-BR"/>
          </a:p>
        </p:txBody>
      </p:sp>
    </p:spTree>
    <p:extLst>
      <p:ext uri="{BB962C8B-B14F-4D97-AF65-F5344CB8AC3E}">
        <p14:creationId xmlns:p14="http://schemas.microsoft.com/office/powerpoint/2010/main" val="14699864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0.bin"/><Relationship Id="rId14" Type="http://schemas.openxmlformats.org/officeDocument/2006/relationships/image" Target="../media/image28.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4.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18.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MATEMÁTICA II</a:t>
            </a:r>
            <a:endParaRPr lang="pt-BR"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p:txBody>
          <a:bodyPr/>
          <a:lstStyle/>
          <a:p>
            <a:pPr marL="0" indent="0" algn="ctr">
              <a:buNone/>
            </a:pPr>
            <a:r>
              <a:rPr lang="pt-BR" sz="3600" b="1" dirty="0" smtClean="0">
                <a:latin typeface="Times New Roman" panose="02020603050405020304" pitchFamily="18" charset="0"/>
                <a:cs typeface="Times New Roman" panose="02020603050405020304" pitchFamily="18" charset="0"/>
              </a:rPr>
              <a:t>Aula 1</a:t>
            </a:r>
          </a:p>
          <a:p>
            <a:pPr marL="0" indent="0" algn="ctr">
              <a:buNone/>
            </a:pPr>
            <a:r>
              <a:rPr lang="pt-BR" b="1" dirty="0" smtClean="0">
                <a:latin typeface="Times New Roman" panose="02020603050405020304" pitchFamily="18" charset="0"/>
                <a:cs typeface="Times New Roman" panose="02020603050405020304" pitchFamily="18" charset="0"/>
              </a:rPr>
              <a:t>Matrizes</a:t>
            </a:r>
            <a:endParaRPr lang="pt-BR" b="1" dirty="0">
              <a:latin typeface="Times New Roman" panose="02020603050405020304" pitchFamily="18" charset="0"/>
              <a:cs typeface="Times New Roman" panose="02020603050405020304" pitchFamily="18" charset="0"/>
            </a:endParaRPr>
          </a:p>
          <a:p>
            <a:pPr marL="0" indent="0" algn="ctr">
              <a:buNone/>
            </a:pPr>
            <a:r>
              <a:rPr lang="pt-BR" b="1" dirty="0">
                <a:solidFill>
                  <a:srgbClr val="1D850C"/>
                </a:solidFill>
                <a:latin typeface="Times New Roman" panose="02020603050405020304" pitchFamily="18" charset="0"/>
                <a:cs typeface="Times New Roman" panose="02020603050405020304" pitchFamily="18" charset="0"/>
              </a:rPr>
              <a:t>Professor </a:t>
            </a:r>
            <a:r>
              <a:rPr lang="pt-BR" b="1" dirty="0" smtClean="0">
                <a:solidFill>
                  <a:srgbClr val="1D850C"/>
                </a:solidFill>
                <a:latin typeface="Times New Roman" panose="02020603050405020304" pitchFamily="18" charset="0"/>
                <a:cs typeface="Times New Roman" panose="02020603050405020304" pitchFamily="18" charset="0"/>
              </a:rPr>
              <a:t>João Saturnino</a:t>
            </a:r>
            <a:endParaRPr lang="pt-BR" b="1" dirty="0">
              <a:solidFill>
                <a:srgbClr val="1D850C"/>
              </a:solidFill>
              <a:latin typeface="Times New Roman" panose="02020603050405020304" pitchFamily="18" charset="0"/>
              <a:cs typeface="Times New Roman" panose="02020603050405020304" pitchFamily="18" charset="0"/>
            </a:endParaRPr>
          </a:p>
          <a:p>
            <a:pPr marL="0" indent="0">
              <a:buNone/>
            </a:pPr>
            <a:endParaRPr lang="pt-BR" dirty="0"/>
          </a:p>
        </p:txBody>
      </p:sp>
      <p:pic>
        <p:nvPicPr>
          <p:cNvPr id="8" name="Picture 2" descr="http://www.cefetrn.br/~sandroluis/Images/Logo%20IFRN.jpg"/>
          <p:cNvPicPr>
            <a:picLocks noChangeAspect="1" noChangeArrowheads="1"/>
          </p:cNvPicPr>
          <p:nvPr/>
        </p:nvPicPr>
        <p:blipFill>
          <a:blip r:embed="rId2" cstate="print"/>
          <a:srcRect/>
          <a:stretch>
            <a:fillRect/>
          </a:stretch>
        </p:blipFill>
        <p:spPr bwMode="auto">
          <a:xfrm>
            <a:off x="0" y="0"/>
            <a:ext cx="3049836" cy="1332481"/>
          </a:xfrm>
          <a:prstGeom prst="rect">
            <a:avLst/>
          </a:prstGeom>
          <a:noFill/>
        </p:spPr>
      </p:pic>
      <p:sp>
        <p:nvSpPr>
          <p:cNvPr id="10" name="Rectangle 3"/>
          <p:cNvSpPr>
            <a:spLocks noChangeArrowheads="1"/>
          </p:cNvSpPr>
          <p:nvPr/>
        </p:nvSpPr>
        <p:spPr bwMode="auto">
          <a:xfrm>
            <a:off x="123825" y="5938838"/>
            <a:ext cx="2662238" cy="547687"/>
          </a:xfrm>
          <a:prstGeom prst="rect">
            <a:avLst/>
          </a:prstGeom>
          <a:noFill/>
          <a:ln w="9525">
            <a:noFill/>
            <a:miter lim="800000"/>
            <a:headEnd/>
            <a:tailEnd/>
          </a:ln>
        </p:spPr>
        <p:txBody>
          <a:bodyPr/>
          <a:lstStyle/>
          <a:p>
            <a:pPr algn="ctr">
              <a:spcBef>
                <a:spcPct val="20000"/>
              </a:spcBef>
              <a:buClr>
                <a:schemeClr val="folHlink"/>
              </a:buClr>
              <a:buSzPct val="60000"/>
              <a:buFont typeface="Wingdings" pitchFamily="2" charset="2"/>
              <a:buNone/>
            </a:pPr>
            <a:r>
              <a:rPr lang="pt-BR" sz="3200" dirty="0" smtClean="0">
                <a:solidFill>
                  <a:srgbClr val="1D850C"/>
                </a:solidFill>
                <a:latin typeface="Times New Roman" panose="02020603050405020304" pitchFamily="18" charset="0"/>
                <a:cs typeface="Times New Roman" panose="02020603050405020304" pitchFamily="18" charset="0"/>
              </a:rPr>
              <a:t>1º Bimestre</a:t>
            </a:r>
            <a:endParaRPr lang="pt-BR" b="1" dirty="0">
              <a:solidFill>
                <a:srgbClr val="1D850C"/>
              </a:solidFill>
              <a:latin typeface="Times New Roman" panose="02020603050405020304" pitchFamily="18" charset="0"/>
              <a:cs typeface="Times New Roman" panose="02020603050405020304" pitchFamily="18" charset="0"/>
            </a:endParaRPr>
          </a:p>
        </p:txBody>
      </p:sp>
      <p:sp>
        <p:nvSpPr>
          <p:cNvPr id="11" name="Espaço Reservado para Data 2"/>
          <p:cNvSpPr>
            <a:spLocks noGrp="1"/>
          </p:cNvSpPr>
          <p:nvPr>
            <p:ph type="dt" sz="quarter" idx="10"/>
          </p:nvPr>
        </p:nvSpPr>
        <p:spPr>
          <a:xfrm>
            <a:off x="10059932" y="6348414"/>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945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rma livre 16"/>
          <p:cNvSpPr/>
          <p:nvPr/>
        </p:nvSpPr>
        <p:spPr>
          <a:xfrm>
            <a:off x="5008179" y="4382814"/>
            <a:ext cx="3065492" cy="1985976"/>
          </a:xfrm>
          <a:custGeom>
            <a:avLst/>
            <a:gdLst>
              <a:gd name="connsiteX0" fmla="*/ 0 w 3065492"/>
              <a:gd name="connsiteY0" fmla="*/ 1813034 h 1985976"/>
              <a:gd name="connsiteX1" fmla="*/ 3058511 w 3065492"/>
              <a:gd name="connsiteY1" fmla="*/ 1813034 h 1985976"/>
              <a:gd name="connsiteX2" fmla="*/ 898635 w 3065492"/>
              <a:gd name="connsiteY2" fmla="*/ 15765 h 1985976"/>
              <a:gd name="connsiteX3" fmla="*/ 898635 w 3065492"/>
              <a:gd name="connsiteY3" fmla="*/ 15765 h 1985976"/>
              <a:gd name="connsiteX4" fmla="*/ 867104 w 3065492"/>
              <a:gd name="connsiteY4" fmla="*/ 0 h 198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492" h="1985976">
                <a:moveTo>
                  <a:pt x="0" y="1813034"/>
                </a:moveTo>
                <a:cubicBezTo>
                  <a:pt x="1454369" y="1962806"/>
                  <a:pt x="2908739" y="2112579"/>
                  <a:pt x="3058511" y="1813034"/>
                </a:cubicBezTo>
                <a:cubicBezTo>
                  <a:pt x="3208283" y="1513489"/>
                  <a:pt x="898635" y="15765"/>
                  <a:pt x="898635" y="15765"/>
                </a:cubicBezTo>
                <a:lnTo>
                  <a:pt x="898635" y="15765"/>
                </a:lnTo>
                <a:lnTo>
                  <a:pt x="867104" y="0"/>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pt-BR">
              <a:solidFill>
                <a:prstClr val="white"/>
              </a:solidFill>
            </a:endParaRPr>
          </a:p>
        </p:txBody>
      </p:sp>
      <p:sp>
        <p:nvSpPr>
          <p:cNvPr id="10" name="Forma livre 9"/>
          <p:cNvSpPr/>
          <p:nvPr/>
        </p:nvSpPr>
        <p:spPr>
          <a:xfrm>
            <a:off x="4929353" y="4461642"/>
            <a:ext cx="882869" cy="1671145"/>
          </a:xfrm>
          <a:custGeom>
            <a:avLst/>
            <a:gdLst>
              <a:gd name="connsiteX0" fmla="*/ 0 w 882869"/>
              <a:gd name="connsiteY0" fmla="*/ 1671145 h 1671145"/>
              <a:gd name="connsiteX1" fmla="*/ 882869 w 882869"/>
              <a:gd name="connsiteY1" fmla="*/ 0 h 1671145"/>
              <a:gd name="connsiteX2" fmla="*/ 882869 w 882869"/>
              <a:gd name="connsiteY2" fmla="*/ 0 h 1671145"/>
              <a:gd name="connsiteX3" fmla="*/ 882869 w 882869"/>
              <a:gd name="connsiteY3" fmla="*/ 0 h 1671145"/>
            </a:gdLst>
            <a:ahLst/>
            <a:cxnLst>
              <a:cxn ang="0">
                <a:pos x="connsiteX0" y="connsiteY0"/>
              </a:cxn>
              <a:cxn ang="0">
                <a:pos x="connsiteX1" y="connsiteY1"/>
              </a:cxn>
              <a:cxn ang="0">
                <a:pos x="connsiteX2" y="connsiteY2"/>
              </a:cxn>
              <a:cxn ang="0">
                <a:pos x="connsiteX3" y="connsiteY3"/>
              </a:cxn>
            </a:cxnLst>
            <a:rect l="l" t="t" r="r" b="b"/>
            <a:pathLst>
              <a:path w="882869" h="1671145">
                <a:moveTo>
                  <a:pt x="0" y="1671145"/>
                </a:moveTo>
                <a:lnTo>
                  <a:pt x="882869" y="0"/>
                </a:lnTo>
                <a:lnTo>
                  <a:pt x="882869" y="0"/>
                </a:lnTo>
                <a:lnTo>
                  <a:pt x="882869" y="0"/>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pt-BR">
              <a:solidFill>
                <a:prstClr val="white"/>
              </a:solidFill>
            </a:endParaRPr>
          </a:p>
        </p:txBody>
      </p:sp>
      <p:sp>
        <p:nvSpPr>
          <p:cNvPr id="7" name="Arco 6"/>
          <p:cNvSpPr/>
          <p:nvPr/>
        </p:nvSpPr>
        <p:spPr>
          <a:xfrm rot="20906195">
            <a:off x="5740397" y="3748202"/>
            <a:ext cx="3393129" cy="930421"/>
          </a:xfrm>
          <a:prstGeom prst="arc">
            <a:avLst>
              <a:gd name="adj1" fmla="val 11097185"/>
              <a:gd name="adj2" fmla="val 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pt-BR">
              <a:solidFill>
                <a:prstClr val="white"/>
              </a:solidFill>
            </a:endParaRPr>
          </a:p>
        </p:txBody>
      </p:sp>
      <p:sp>
        <p:nvSpPr>
          <p:cNvPr id="4" name="Espaço Reservado para Texto 3"/>
          <p:cNvSpPr>
            <a:spLocks noGrp="1"/>
          </p:cNvSpPr>
          <p:nvPr>
            <p:ph type="body" sz="half" idx="4294967295"/>
          </p:nvPr>
        </p:nvSpPr>
        <p:spPr>
          <a:xfrm>
            <a:off x="1524001" y="1341438"/>
            <a:ext cx="8640763" cy="2159000"/>
          </a:xfrm>
        </p:spPr>
        <p:txBody>
          <a:bodyPr>
            <a:normAutofit lnSpcReduction="10000"/>
          </a:bodyPr>
          <a:lstStyle/>
          <a:p>
            <a:pPr algn="just">
              <a:lnSpc>
                <a:spcPct val="150000"/>
              </a:lnSpc>
            </a:pPr>
            <a:r>
              <a:rPr lang="pt-BR" sz="2400" dirty="0">
                <a:effectLst>
                  <a:outerShdw blurRad="38100" dist="38100" dir="2700000" algn="tl">
                    <a:srgbClr val="000000">
                      <a:alpha val="43137"/>
                    </a:srgbClr>
                  </a:outerShdw>
                </a:effectLst>
                <a:latin typeface="Arial" pitchFamily="34" charset="0"/>
                <a:cs typeface="Arial" pitchFamily="34" charset="0"/>
              </a:rPr>
              <a:t>Suponha que do aeroporto de quatro cidades partam voos diários. No esquema abaixo, 1, 2, 3 e 4 representam as cidades e as linhas representam os voos existentes entre elas.</a:t>
            </a: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sp>
        <p:nvSpPr>
          <p:cNvPr id="3" name="Elipse 2"/>
          <p:cNvSpPr/>
          <p:nvPr/>
        </p:nvSpPr>
        <p:spPr>
          <a:xfrm>
            <a:off x="5735960" y="4293096"/>
            <a:ext cx="216024" cy="21602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pt-BR">
              <a:solidFill>
                <a:prstClr val="white"/>
              </a:solidFill>
            </a:endParaRPr>
          </a:p>
        </p:txBody>
      </p:sp>
      <p:sp>
        <p:nvSpPr>
          <p:cNvPr id="13" name="Elipse 12"/>
          <p:cNvSpPr/>
          <p:nvPr/>
        </p:nvSpPr>
        <p:spPr>
          <a:xfrm>
            <a:off x="8976320" y="3717032"/>
            <a:ext cx="216024" cy="21602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pt-BR">
              <a:solidFill>
                <a:prstClr val="white"/>
              </a:solidFill>
            </a:endParaRPr>
          </a:p>
        </p:txBody>
      </p:sp>
      <p:sp>
        <p:nvSpPr>
          <p:cNvPr id="14" name="Elipse 13"/>
          <p:cNvSpPr/>
          <p:nvPr/>
        </p:nvSpPr>
        <p:spPr>
          <a:xfrm>
            <a:off x="4799856" y="6093296"/>
            <a:ext cx="216024" cy="21602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pt-BR">
              <a:solidFill>
                <a:prstClr val="white"/>
              </a:solidFill>
            </a:endParaRPr>
          </a:p>
        </p:txBody>
      </p:sp>
      <p:sp>
        <p:nvSpPr>
          <p:cNvPr id="15" name="Elipse 14"/>
          <p:cNvSpPr/>
          <p:nvPr/>
        </p:nvSpPr>
        <p:spPr>
          <a:xfrm>
            <a:off x="7968208" y="6093296"/>
            <a:ext cx="216024" cy="21602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pt-BR">
              <a:solidFill>
                <a:prstClr val="white"/>
              </a:solidFill>
            </a:endParaRPr>
          </a:p>
        </p:txBody>
      </p:sp>
      <p:sp>
        <p:nvSpPr>
          <p:cNvPr id="18" name="CaixaDeTexto 17"/>
          <p:cNvSpPr txBox="1"/>
          <p:nvPr/>
        </p:nvSpPr>
        <p:spPr>
          <a:xfrm>
            <a:off x="5499210" y="4008440"/>
            <a:ext cx="581198" cy="400110"/>
          </a:xfrm>
          <a:prstGeom prst="rect">
            <a:avLst/>
          </a:prstGeom>
          <a:noFill/>
        </p:spPr>
        <p:txBody>
          <a:bodyPr wrap="square" rtlCol="0">
            <a:spAutoFit/>
          </a:bodyPr>
          <a:lstStyle/>
          <a:p>
            <a:r>
              <a:rPr lang="pt-BR" sz="2000" b="1" dirty="0">
                <a:effectLst>
                  <a:outerShdw blurRad="38100" dist="38100" dir="2700000" algn="tl">
                    <a:srgbClr val="000000">
                      <a:alpha val="43137"/>
                    </a:srgbClr>
                  </a:outerShdw>
                </a:effectLst>
                <a:latin typeface="Arial Black" pitchFamily="34" charset="0"/>
              </a:rPr>
              <a:t>1</a:t>
            </a:r>
          </a:p>
        </p:txBody>
      </p:sp>
      <p:sp>
        <p:nvSpPr>
          <p:cNvPr id="19" name="CaixaDeTexto 18"/>
          <p:cNvSpPr txBox="1"/>
          <p:nvPr/>
        </p:nvSpPr>
        <p:spPr>
          <a:xfrm>
            <a:off x="8901745" y="3331789"/>
            <a:ext cx="581198" cy="400110"/>
          </a:xfrm>
          <a:prstGeom prst="rect">
            <a:avLst/>
          </a:prstGeom>
          <a:noFill/>
        </p:spPr>
        <p:txBody>
          <a:bodyPr wrap="square" rtlCol="0">
            <a:spAutoFit/>
          </a:bodyPr>
          <a:lstStyle/>
          <a:p>
            <a:r>
              <a:rPr lang="pt-BR" sz="2000" b="1" dirty="0">
                <a:effectLst>
                  <a:outerShdw blurRad="38100" dist="38100" dir="2700000" algn="tl">
                    <a:srgbClr val="000000">
                      <a:alpha val="43137"/>
                    </a:srgbClr>
                  </a:outerShdw>
                </a:effectLst>
                <a:latin typeface="Arial Black" pitchFamily="34" charset="0"/>
              </a:rPr>
              <a:t>4</a:t>
            </a:r>
          </a:p>
        </p:txBody>
      </p:sp>
      <p:sp>
        <p:nvSpPr>
          <p:cNvPr id="20" name="CaixaDeTexto 19"/>
          <p:cNvSpPr txBox="1"/>
          <p:nvPr/>
        </p:nvSpPr>
        <p:spPr>
          <a:xfrm>
            <a:off x="4426981" y="6001253"/>
            <a:ext cx="581198" cy="400110"/>
          </a:xfrm>
          <a:prstGeom prst="rect">
            <a:avLst/>
          </a:prstGeom>
          <a:noFill/>
        </p:spPr>
        <p:txBody>
          <a:bodyPr wrap="square" rtlCol="0">
            <a:spAutoFit/>
          </a:bodyPr>
          <a:lstStyle/>
          <a:p>
            <a:r>
              <a:rPr lang="pt-BR" sz="2000" b="1" dirty="0">
                <a:effectLst>
                  <a:outerShdw blurRad="38100" dist="38100" dir="2700000" algn="tl">
                    <a:srgbClr val="000000">
                      <a:alpha val="43137"/>
                    </a:srgbClr>
                  </a:outerShdw>
                </a:effectLst>
                <a:latin typeface="Arial Black" pitchFamily="34" charset="0"/>
              </a:rPr>
              <a:t>2</a:t>
            </a:r>
          </a:p>
        </p:txBody>
      </p:sp>
      <p:sp>
        <p:nvSpPr>
          <p:cNvPr id="21" name="CaixaDeTexto 20"/>
          <p:cNvSpPr txBox="1"/>
          <p:nvPr/>
        </p:nvSpPr>
        <p:spPr>
          <a:xfrm>
            <a:off x="8184232" y="5984231"/>
            <a:ext cx="581198" cy="400110"/>
          </a:xfrm>
          <a:prstGeom prst="rect">
            <a:avLst/>
          </a:prstGeom>
          <a:noFill/>
        </p:spPr>
        <p:txBody>
          <a:bodyPr wrap="square" rtlCol="0">
            <a:spAutoFit/>
          </a:bodyPr>
          <a:lstStyle/>
          <a:p>
            <a:r>
              <a:rPr lang="pt-BR" sz="2000" b="1" dirty="0">
                <a:effectLst>
                  <a:outerShdw blurRad="38100" dist="38100" dir="2700000" algn="tl">
                    <a:srgbClr val="000000">
                      <a:alpha val="43137"/>
                    </a:srgbClr>
                  </a:outerShdw>
                </a:effectLst>
                <a:latin typeface="Arial Black" pitchFamily="34" charset="0"/>
              </a:rPr>
              <a:t>3</a:t>
            </a:r>
          </a:p>
        </p:txBody>
      </p:sp>
      <p:sp>
        <p:nvSpPr>
          <p:cNvPr id="16"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Construindo Matrizes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27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1995488" y="4278313"/>
            <a:ext cx="8672512" cy="2413000"/>
          </a:xfrm>
        </p:spPr>
        <p:txBody>
          <a:bodyPr>
            <a:normAutofit/>
          </a:bodyPr>
          <a:lstStyle/>
          <a:p>
            <a:pPr marL="342900" indent="-342900" algn="just">
              <a:lnSpc>
                <a:spcPct val="150000"/>
              </a:lnSpc>
              <a:buFont typeface="Wingdings" pitchFamily="2" charset="2"/>
              <a:buChar char="Ø"/>
            </a:pPr>
            <a:r>
              <a:rPr lang="pt-BR" sz="2400" i="1" dirty="0">
                <a:effectLst>
                  <a:outerShdw blurRad="38100" dist="38100" dir="2700000" algn="tl">
                    <a:srgbClr val="000000">
                      <a:alpha val="43137"/>
                    </a:srgbClr>
                  </a:outerShdw>
                </a:effectLst>
                <a:latin typeface="Arial" pitchFamily="34" charset="0"/>
                <a:cs typeface="Arial" pitchFamily="34" charset="0"/>
              </a:rPr>
              <a:t>É possível representar essa situação com uma matriz?</a:t>
            </a:r>
          </a:p>
          <a:p>
            <a:pPr marL="342900" indent="-342900" algn="just">
              <a:lnSpc>
                <a:spcPct val="150000"/>
              </a:lnSpc>
              <a:buFont typeface="Wingdings" pitchFamily="2" charset="2"/>
              <a:buChar char="Ø"/>
            </a:pPr>
            <a:r>
              <a:rPr lang="pt-BR" sz="2400" i="1" dirty="0">
                <a:effectLst>
                  <a:outerShdw blurRad="38100" dist="38100" dir="2700000" algn="tl">
                    <a:srgbClr val="000000">
                      <a:alpha val="43137"/>
                    </a:srgbClr>
                  </a:outerShdw>
                </a:effectLst>
                <a:latin typeface="Arial" pitchFamily="34" charset="0"/>
                <a:cs typeface="Arial" pitchFamily="34" charset="0"/>
              </a:rPr>
              <a:t>Quantos elementos teriam nessa matriz?</a:t>
            </a:r>
          </a:p>
          <a:p>
            <a:pPr marL="342900" indent="-342900" algn="just">
              <a:lnSpc>
                <a:spcPct val="150000"/>
              </a:lnSpc>
              <a:buFont typeface="Wingdings" pitchFamily="2" charset="2"/>
              <a:buChar char="Ø"/>
            </a:pPr>
            <a:r>
              <a:rPr lang="pt-BR" sz="2400" i="1" dirty="0">
                <a:effectLst>
                  <a:outerShdw blurRad="38100" dist="38100" dir="2700000" algn="tl">
                    <a:srgbClr val="000000">
                      <a:alpha val="43137"/>
                    </a:srgbClr>
                  </a:outerShdw>
                </a:effectLst>
                <a:latin typeface="Arial" pitchFamily="34" charset="0"/>
                <a:cs typeface="Arial" pitchFamily="34" charset="0"/>
              </a:rPr>
              <a:t>Que ordem (quantas linhas e colunas) teria essa matriz?</a:t>
            </a:r>
          </a:p>
          <a:p>
            <a:pPr algn="ctr">
              <a:lnSpc>
                <a:spcPct val="150000"/>
              </a:lnSpc>
            </a:pPr>
            <a:endParaRPr lang="pt-BR" sz="2400" i="1" dirty="0">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68" t="46276" r="20151" b="18966"/>
          <a:stretch/>
        </p:blipFill>
        <p:spPr bwMode="auto">
          <a:xfrm>
            <a:off x="3719736" y="1556792"/>
            <a:ext cx="4176464" cy="2684869"/>
          </a:xfrm>
          <a:prstGeom prst="rect">
            <a:avLst/>
          </a:prstGeom>
          <a:solidFill>
            <a:schemeClr val="accent3"/>
          </a:solidFill>
          <a:ln>
            <a:noFill/>
          </a:ln>
          <a:effectLst/>
          <a:extLst/>
        </p:spPr>
      </p:pic>
      <p:sp>
        <p:nvSpPr>
          <p:cNvPr id="5"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Construindo Matrizes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6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4943509" y="1545902"/>
            <a:ext cx="5328956" cy="4259362"/>
          </a:xfrm>
        </p:spPr>
        <p:txBody>
          <a:bodyPr>
            <a:normAutofit fontScale="92500" lnSpcReduction="20000"/>
          </a:bodyPr>
          <a:lstStyle/>
          <a:p>
            <a:pPr marL="342900" indent="-342900" algn="just">
              <a:lnSpc>
                <a:spcPct val="150000"/>
              </a:lnSpc>
              <a:buFont typeface="Wingdings" pitchFamily="2" charset="2"/>
              <a:buChar char="Ø"/>
            </a:pPr>
            <a:r>
              <a:rPr lang="pt-BR" sz="2400" dirty="0">
                <a:effectLst>
                  <a:outerShdw blurRad="38100" dist="38100" dir="2700000" algn="tl">
                    <a:srgbClr val="000000">
                      <a:alpha val="43137"/>
                    </a:srgbClr>
                  </a:outerShdw>
                </a:effectLst>
                <a:latin typeface="Arial" pitchFamily="34" charset="0"/>
                <a:cs typeface="Arial" pitchFamily="34" charset="0"/>
              </a:rPr>
              <a:t>Se as cidades possuem ligações entre si, ou seja, existem voos diretos, definimos a</a:t>
            </a:r>
            <a:r>
              <a:rPr lang="pt-BR" sz="2400" baseline="-25000" dirty="0">
                <a:effectLst>
                  <a:outerShdw blurRad="38100" dist="38100" dir="2700000" algn="tl">
                    <a:srgbClr val="000000">
                      <a:alpha val="43137"/>
                    </a:srgbClr>
                  </a:outerShdw>
                </a:effectLst>
                <a:latin typeface="Arial" pitchFamily="34" charset="0"/>
                <a:cs typeface="Arial" pitchFamily="34" charset="0"/>
              </a:rPr>
              <a:t>ij</a:t>
            </a:r>
            <a:r>
              <a:rPr lang="pt-BR" sz="2400" dirty="0">
                <a:effectLst>
                  <a:outerShdw blurRad="38100" dist="38100" dir="2700000" algn="tl">
                    <a:srgbClr val="000000">
                      <a:alpha val="43137"/>
                    </a:srgbClr>
                  </a:outerShdw>
                </a:effectLst>
                <a:latin typeface="Arial" pitchFamily="34" charset="0"/>
                <a:cs typeface="Arial" pitchFamily="34" charset="0"/>
              </a:rPr>
              <a:t> = 1;</a:t>
            </a:r>
          </a:p>
          <a:p>
            <a:pPr marL="342900" indent="-342900" algn="just">
              <a:lnSpc>
                <a:spcPct val="150000"/>
              </a:lnSpc>
              <a:buFont typeface="Wingdings" pitchFamily="2" charset="2"/>
              <a:buChar char="Ø"/>
            </a:pPr>
            <a:r>
              <a:rPr lang="pt-BR" sz="2400" dirty="0">
                <a:effectLst>
                  <a:outerShdw blurRad="38100" dist="38100" dir="2700000" algn="tl">
                    <a:srgbClr val="000000">
                      <a:alpha val="43137"/>
                    </a:srgbClr>
                  </a:outerShdw>
                </a:effectLst>
                <a:latin typeface="Arial" pitchFamily="34" charset="0"/>
                <a:cs typeface="Arial" pitchFamily="34" charset="0"/>
              </a:rPr>
              <a:t>Se elas não se ligam diretamente, então a</a:t>
            </a:r>
            <a:r>
              <a:rPr lang="pt-BR" sz="2400" baseline="-25000" dirty="0">
                <a:effectLst>
                  <a:outerShdw blurRad="38100" dist="38100" dir="2700000" algn="tl">
                    <a:srgbClr val="000000">
                      <a:alpha val="43137"/>
                    </a:srgbClr>
                  </a:outerShdw>
                </a:effectLst>
                <a:latin typeface="Arial" pitchFamily="34" charset="0"/>
                <a:cs typeface="Arial" pitchFamily="34" charset="0"/>
              </a:rPr>
              <a:t>ij</a:t>
            </a:r>
            <a:r>
              <a:rPr lang="pt-BR" sz="2400" dirty="0">
                <a:effectLst>
                  <a:outerShdw blurRad="38100" dist="38100" dir="2700000" algn="tl">
                    <a:srgbClr val="000000">
                      <a:alpha val="43137"/>
                    </a:srgbClr>
                  </a:outerShdw>
                </a:effectLst>
                <a:latin typeface="Arial" pitchFamily="34" charset="0"/>
                <a:cs typeface="Arial" pitchFamily="34" charset="0"/>
              </a:rPr>
              <a:t> = 0;</a:t>
            </a:r>
          </a:p>
          <a:p>
            <a:pPr marL="342900" indent="-342900" algn="just">
              <a:lnSpc>
                <a:spcPct val="150000"/>
              </a:lnSpc>
              <a:buFont typeface="Wingdings" pitchFamily="2" charset="2"/>
              <a:buChar char="Ø"/>
            </a:pPr>
            <a:r>
              <a:rPr lang="pt-BR" dirty="0" smtClean="0">
                <a:effectLst>
                  <a:outerShdw blurRad="38100" dist="38100" dir="2700000" algn="tl">
                    <a:srgbClr val="000000">
                      <a:alpha val="43137"/>
                    </a:srgbClr>
                  </a:outerShdw>
                </a:effectLst>
                <a:latin typeface="Arial" pitchFamily="34" charset="0"/>
                <a:cs typeface="Arial" pitchFamily="34" charset="0"/>
              </a:rPr>
              <a:t>Como todo ponto da rede se liga a ele mesmo, então </a:t>
            </a:r>
            <a:r>
              <a:rPr lang="pt-BR" dirty="0" err="1" smtClean="0">
                <a:effectLst>
                  <a:outerShdw blurRad="38100" dist="38100" dir="2700000" algn="tl">
                    <a:srgbClr val="000000">
                      <a:alpha val="43137"/>
                    </a:srgbClr>
                  </a:outerShdw>
                </a:effectLst>
                <a:latin typeface="Arial" pitchFamily="34" charset="0"/>
                <a:cs typeface="Arial" pitchFamily="34" charset="0"/>
              </a:rPr>
              <a:t>a</a:t>
            </a:r>
            <a:r>
              <a:rPr lang="pt-BR" baseline="-25000" dirty="0" err="1" smtClean="0">
                <a:effectLst>
                  <a:outerShdw blurRad="38100" dist="38100" dir="2700000" algn="tl">
                    <a:srgbClr val="000000">
                      <a:alpha val="43137"/>
                    </a:srgbClr>
                  </a:outerShdw>
                </a:effectLst>
                <a:latin typeface="Arial" pitchFamily="34" charset="0"/>
                <a:cs typeface="Arial" pitchFamily="34" charset="0"/>
              </a:rPr>
              <a:t>ii</a:t>
            </a:r>
            <a:r>
              <a:rPr lang="pt-BR" dirty="0" smtClean="0">
                <a:effectLst>
                  <a:outerShdw blurRad="38100" dist="38100" dir="2700000" algn="tl">
                    <a:srgbClr val="000000">
                      <a:alpha val="43137"/>
                    </a:srgbClr>
                  </a:outerShdw>
                </a:effectLst>
                <a:latin typeface="Arial" pitchFamily="34" charset="0"/>
                <a:cs typeface="Arial" pitchFamily="34" charset="0"/>
              </a:rPr>
              <a:t> = 1 (por convenção).</a:t>
            </a: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68" t="46276" r="20151" b="18966"/>
          <a:stretch/>
        </p:blipFill>
        <p:spPr bwMode="auto">
          <a:xfrm>
            <a:off x="1775521" y="1916833"/>
            <a:ext cx="3167988"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Construindo Matrizes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47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5087889" y="2276872"/>
            <a:ext cx="1080483" cy="658962"/>
          </a:xfrm>
        </p:spPr>
        <p:txBody>
          <a:bodyPr>
            <a:normAutofit/>
          </a:bodyPr>
          <a:lstStyle/>
          <a:p>
            <a:pPr marL="0" indent="0" algn="ctr">
              <a:lnSpc>
                <a:spcPct val="150000"/>
              </a:lnSpc>
              <a:buNone/>
            </a:pPr>
            <a:r>
              <a:rPr lang="pt-BR" sz="2400" b="1" dirty="0">
                <a:effectLst>
                  <a:outerShdw blurRad="38100" dist="38100" dir="2700000" algn="tl">
                    <a:srgbClr val="000000">
                      <a:alpha val="43137"/>
                    </a:srgbClr>
                  </a:outerShdw>
                </a:effectLst>
                <a:latin typeface="Arial" pitchFamily="34" charset="0"/>
                <a:cs typeface="Arial" pitchFamily="34" charset="0"/>
              </a:rPr>
              <a:t>A</a:t>
            </a:r>
            <a:r>
              <a:rPr lang="pt-BR" sz="2400" b="1" baseline="-25000" dirty="0">
                <a:effectLst>
                  <a:outerShdw blurRad="38100" dist="38100" dir="2700000" algn="tl">
                    <a:srgbClr val="000000">
                      <a:alpha val="43137"/>
                    </a:srgbClr>
                  </a:outerShdw>
                </a:effectLst>
                <a:latin typeface="Arial" pitchFamily="34" charset="0"/>
                <a:cs typeface="Arial" pitchFamily="34" charset="0"/>
              </a:rPr>
              <a:t>4x4</a:t>
            </a:r>
            <a:r>
              <a:rPr lang="pt-BR" sz="2400" b="1" dirty="0">
                <a:effectLst>
                  <a:outerShdw blurRad="38100" dist="38100" dir="2700000" algn="tl">
                    <a:srgbClr val="000000">
                      <a:alpha val="43137"/>
                    </a:srgbClr>
                  </a:outerShdw>
                </a:effectLst>
                <a:latin typeface="Arial" pitchFamily="34" charset="0"/>
                <a:cs typeface="Arial" pitchFamily="34" charset="0"/>
              </a:rPr>
              <a:t> =</a:t>
            </a:r>
            <a:r>
              <a:rPr lang="pt-BR" sz="2400" dirty="0">
                <a:effectLst>
                  <a:outerShdw blurRad="38100" dist="38100" dir="2700000" algn="tl">
                    <a:srgbClr val="000000">
                      <a:alpha val="43137"/>
                    </a:srgbClr>
                  </a:outerShdw>
                </a:effectLst>
                <a:latin typeface="Arial" pitchFamily="34" charset="0"/>
                <a:cs typeface="Arial" pitchFamily="34" charset="0"/>
              </a:rPr>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68" t="46276" r="20151" b="18966"/>
          <a:stretch/>
        </p:blipFill>
        <p:spPr bwMode="auto">
          <a:xfrm>
            <a:off x="1919536" y="2049408"/>
            <a:ext cx="3167988"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a 2"/>
          <p:cNvGraphicFramePr>
            <a:graphicFrameLocks noGrp="1"/>
          </p:cNvGraphicFramePr>
          <p:nvPr>
            <p:extLst/>
          </p:nvPr>
        </p:nvGraphicFramePr>
        <p:xfrm>
          <a:off x="6240016" y="1772816"/>
          <a:ext cx="2039888" cy="1487604"/>
        </p:xfrm>
        <a:graphic>
          <a:graphicData uri="http://schemas.openxmlformats.org/drawingml/2006/table">
            <a:tbl>
              <a:tblPr firstRow="1" bandRow="1">
                <a:tableStyleId>{2D5ABB26-0587-4C30-8999-92F81FD0307C}</a:tableStyleId>
              </a:tblPr>
              <a:tblGrid>
                <a:gridCol w="509972"/>
                <a:gridCol w="509972"/>
                <a:gridCol w="509972"/>
                <a:gridCol w="509972"/>
              </a:tblGrid>
              <a:tr h="371901">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11</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12</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13</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14</a:t>
                      </a:r>
                      <a:endParaRPr lang="pt-BR" b="1" baseline="-25000" dirty="0">
                        <a:latin typeface="Arial" pitchFamily="34" charset="0"/>
                        <a:cs typeface="Arial" pitchFamily="34" charset="0"/>
                      </a:endParaRPr>
                    </a:p>
                  </a:txBody>
                  <a:tcPr/>
                </a:tc>
              </a:tr>
              <a:tr h="371901">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21</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22</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23</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24</a:t>
                      </a:r>
                      <a:endParaRPr lang="pt-BR" b="1" baseline="-25000" dirty="0">
                        <a:latin typeface="Arial" pitchFamily="34" charset="0"/>
                        <a:cs typeface="Arial" pitchFamily="34" charset="0"/>
                      </a:endParaRPr>
                    </a:p>
                  </a:txBody>
                  <a:tcPr/>
                </a:tc>
              </a:tr>
              <a:tr h="371901">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31</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32</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33</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34</a:t>
                      </a:r>
                      <a:endParaRPr lang="pt-BR" b="1" baseline="-25000" dirty="0">
                        <a:latin typeface="Arial" pitchFamily="34" charset="0"/>
                        <a:cs typeface="Arial" pitchFamily="34" charset="0"/>
                      </a:endParaRPr>
                    </a:p>
                  </a:txBody>
                  <a:tcPr/>
                </a:tc>
              </a:tr>
              <a:tr h="371901">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41</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42</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43</a:t>
                      </a:r>
                      <a:endParaRPr lang="pt-BR" b="1" baseline="-25000" dirty="0">
                        <a:latin typeface="Arial" pitchFamily="34" charset="0"/>
                        <a:cs typeface="Arial" pitchFamily="34" charset="0"/>
                      </a:endParaRPr>
                    </a:p>
                  </a:txBody>
                  <a:tcPr/>
                </a:tc>
                <a:tc>
                  <a:txBody>
                    <a:bodyPr/>
                    <a:lstStyle/>
                    <a:p>
                      <a:r>
                        <a:rPr lang="pt-BR" b="1" dirty="0" smtClean="0">
                          <a:latin typeface="Arial" pitchFamily="34" charset="0"/>
                          <a:cs typeface="Arial" pitchFamily="34" charset="0"/>
                        </a:rPr>
                        <a:t>a</a:t>
                      </a:r>
                      <a:r>
                        <a:rPr lang="pt-BR" b="1" baseline="-25000" dirty="0" smtClean="0">
                          <a:latin typeface="Arial" pitchFamily="34" charset="0"/>
                          <a:cs typeface="Arial" pitchFamily="34" charset="0"/>
                        </a:rPr>
                        <a:t>44</a:t>
                      </a:r>
                      <a:endParaRPr lang="pt-BR" b="1" baseline="-25000" dirty="0">
                        <a:latin typeface="Arial" pitchFamily="34" charset="0"/>
                        <a:cs typeface="Arial" pitchFamily="34" charset="0"/>
                      </a:endParaRPr>
                    </a:p>
                  </a:txBody>
                  <a:tcPr/>
                </a:tc>
              </a:tr>
            </a:tbl>
          </a:graphicData>
        </a:graphic>
      </p:graphicFrame>
      <p:sp>
        <p:nvSpPr>
          <p:cNvPr id="5" name="Colchete duplo 4"/>
          <p:cNvSpPr/>
          <p:nvPr/>
        </p:nvSpPr>
        <p:spPr>
          <a:xfrm>
            <a:off x="6240016" y="1772816"/>
            <a:ext cx="2088232" cy="165618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sp>
        <p:nvSpPr>
          <p:cNvPr id="7" name="Espaço Reservado para Texto 3"/>
          <p:cNvSpPr txBox="1">
            <a:spLocks/>
          </p:cNvSpPr>
          <p:nvPr/>
        </p:nvSpPr>
        <p:spPr>
          <a:xfrm>
            <a:off x="5168644" y="4173643"/>
            <a:ext cx="1080483" cy="65896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lnSpc>
                <a:spcPct val="150000"/>
              </a:lnSpc>
              <a:buClr>
                <a:srgbClr val="759AA5">
                  <a:lumMod val="60000"/>
                  <a:lumOff val="40000"/>
                </a:srgbClr>
              </a:buClr>
              <a:buNone/>
            </a:pPr>
            <a:r>
              <a:rPr lang="pt-BR" b="1" dirty="0">
                <a:solidFill>
                  <a:schemeClr val="tx1"/>
                </a:solidFill>
                <a:effectLst>
                  <a:outerShdw blurRad="38100" dist="38100" dir="2700000" algn="tl">
                    <a:srgbClr val="000000">
                      <a:alpha val="43137"/>
                    </a:srgbClr>
                  </a:outerShdw>
                </a:effectLst>
                <a:latin typeface="Arial" pitchFamily="34" charset="0"/>
                <a:cs typeface="Arial" pitchFamily="34" charset="0"/>
              </a:rPr>
              <a:t>A</a:t>
            </a:r>
            <a:r>
              <a:rPr lang="pt-BR" b="1" baseline="-25000" dirty="0">
                <a:solidFill>
                  <a:schemeClr val="tx1"/>
                </a:solidFill>
                <a:effectLst>
                  <a:outerShdw blurRad="38100" dist="38100" dir="2700000" algn="tl">
                    <a:srgbClr val="000000">
                      <a:alpha val="43137"/>
                    </a:srgbClr>
                  </a:outerShdw>
                </a:effectLst>
                <a:latin typeface="Arial" pitchFamily="34" charset="0"/>
                <a:cs typeface="Arial" pitchFamily="34" charset="0"/>
              </a:rPr>
              <a:t>4x4</a:t>
            </a:r>
            <a:r>
              <a:rPr lang="pt-BR"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pt-BR"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graphicFrame>
        <p:nvGraphicFramePr>
          <p:cNvPr id="8" name="Tabela 7"/>
          <p:cNvGraphicFramePr>
            <a:graphicFrameLocks noGrp="1"/>
          </p:cNvGraphicFramePr>
          <p:nvPr>
            <p:extLst/>
          </p:nvPr>
        </p:nvGraphicFramePr>
        <p:xfrm>
          <a:off x="6320771" y="3669587"/>
          <a:ext cx="2039888" cy="1487604"/>
        </p:xfrm>
        <a:graphic>
          <a:graphicData uri="http://schemas.openxmlformats.org/drawingml/2006/table">
            <a:tbl>
              <a:tblPr firstRow="1" bandRow="1">
                <a:tableStyleId>{2D5ABB26-0587-4C30-8999-92F81FD0307C}</a:tableStyleId>
              </a:tblPr>
              <a:tblGrid>
                <a:gridCol w="509972"/>
                <a:gridCol w="509972"/>
                <a:gridCol w="509972"/>
                <a:gridCol w="509972"/>
              </a:tblGrid>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r>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r>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r>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r>
            </a:tbl>
          </a:graphicData>
        </a:graphic>
      </p:graphicFrame>
      <p:sp>
        <p:nvSpPr>
          <p:cNvPr id="9" name="Colchete duplo 8"/>
          <p:cNvSpPr/>
          <p:nvPr/>
        </p:nvSpPr>
        <p:spPr>
          <a:xfrm>
            <a:off x="6320771" y="3669587"/>
            <a:ext cx="2088232" cy="165618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sp>
        <p:nvSpPr>
          <p:cNvPr id="10" name="Espaço Reservado para Texto 3"/>
          <p:cNvSpPr txBox="1">
            <a:spLocks/>
          </p:cNvSpPr>
          <p:nvPr/>
        </p:nvSpPr>
        <p:spPr>
          <a:xfrm>
            <a:off x="1906702" y="5483096"/>
            <a:ext cx="8509778" cy="1042248"/>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342900" indent="-342900" algn="just">
              <a:lnSpc>
                <a:spcPct val="150000"/>
              </a:lnSpc>
              <a:buClr>
                <a:srgbClr val="759AA5">
                  <a:lumMod val="60000"/>
                  <a:lumOff val="40000"/>
                </a:srgbClr>
              </a:buClr>
              <a:buFont typeface="Wingdings" pitchFamily="2" charset="2"/>
              <a:buChar char="Ø"/>
            </a:pPr>
            <a:r>
              <a:rPr lang="pt-BR" i="1" dirty="0">
                <a:solidFill>
                  <a:schemeClr val="tx1"/>
                </a:solidFill>
                <a:effectLst>
                  <a:outerShdw blurRad="38100" dist="38100" dir="2700000" algn="tl">
                    <a:srgbClr val="000000">
                      <a:alpha val="43137"/>
                    </a:srgbClr>
                  </a:outerShdw>
                </a:effectLst>
                <a:latin typeface="Arial" pitchFamily="34" charset="0"/>
                <a:cs typeface="Arial" pitchFamily="34" charset="0"/>
              </a:rPr>
              <a:t>O que representa cada linha e coluna dessa matriz?</a:t>
            </a:r>
          </a:p>
          <a:p>
            <a:pPr marL="342900" indent="-342900" algn="just">
              <a:lnSpc>
                <a:spcPct val="150000"/>
              </a:lnSpc>
              <a:buClr>
                <a:srgbClr val="759AA5">
                  <a:lumMod val="60000"/>
                  <a:lumOff val="40000"/>
                </a:srgbClr>
              </a:buClr>
              <a:buFont typeface="Wingdings" pitchFamily="2" charset="2"/>
              <a:buChar char="Ø"/>
            </a:pPr>
            <a:r>
              <a:rPr lang="pt-BR" i="1" dirty="0">
                <a:solidFill>
                  <a:schemeClr val="tx1"/>
                </a:solidFill>
                <a:effectLst>
                  <a:outerShdw blurRad="38100" dist="38100" dir="2700000" algn="tl">
                    <a:srgbClr val="000000">
                      <a:alpha val="43137"/>
                    </a:srgbClr>
                  </a:outerShdw>
                </a:effectLst>
                <a:latin typeface="Arial" pitchFamily="34" charset="0"/>
                <a:cs typeface="Arial" pitchFamily="34" charset="0"/>
              </a:rPr>
              <a:t>O elemento a</a:t>
            </a:r>
            <a:r>
              <a:rPr lang="pt-BR" i="1" baseline="-25000" dirty="0">
                <a:solidFill>
                  <a:schemeClr val="tx1"/>
                </a:solidFill>
                <a:effectLst>
                  <a:outerShdw blurRad="38100" dist="38100" dir="2700000" algn="tl">
                    <a:srgbClr val="000000">
                      <a:alpha val="43137"/>
                    </a:srgbClr>
                  </a:outerShdw>
                </a:effectLst>
                <a:latin typeface="Arial" pitchFamily="34" charset="0"/>
                <a:cs typeface="Arial" pitchFamily="34" charset="0"/>
              </a:rPr>
              <a:t>42</a:t>
            </a:r>
            <a:r>
              <a:rPr lang="pt-BR" i="1" dirty="0">
                <a:solidFill>
                  <a:schemeClr val="tx1"/>
                </a:solidFill>
                <a:effectLst>
                  <a:outerShdw blurRad="38100" dist="38100" dir="2700000" algn="tl">
                    <a:srgbClr val="000000">
                      <a:alpha val="43137"/>
                    </a:srgbClr>
                  </a:outerShdw>
                </a:effectLst>
                <a:latin typeface="Arial" pitchFamily="34" charset="0"/>
                <a:cs typeface="Arial" pitchFamily="34" charset="0"/>
              </a:rPr>
              <a:t>, por exemplo, significa que situação?</a:t>
            </a:r>
          </a:p>
          <a:p>
            <a:pPr algn="ctr">
              <a:lnSpc>
                <a:spcPct val="150000"/>
              </a:lnSpc>
              <a:buClr>
                <a:srgbClr val="759AA5">
                  <a:lumMod val="60000"/>
                  <a:lumOff val="40000"/>
                </a:srgbClr>
              </a:buClr>
            </a:pPr>
            <a:endParaRPr lang="pt-BR"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Construindo Matrizes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additive="base">
                                        <p:cTn id="4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p:bldP spid="9" grpId="0" animBg="1"/>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3"/>
          <p:cNvSpPr txBox="1">
            <a:spLocks/>
          </p:cNvSpPr>
          <p:nvPr/>
        </p:nvSpPr>
        <p:spPr>
          <a:xfrm>
            <a:off x="4124528" y="2497915"/>
            <a:ext cx="1080483" cy="65896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lnSpc>
                <a:spcPct val="150000"/>
              </a:lnSpc>
              <a:buClr>
                <a:srgbClr val="759AA5">
                  <a:lumMod val="60000"/>
                  <a:lumOff val="40000"/>
                </a:srgbClr>
              </a:buClr>
              <a:buNone/>
            </a:pPr>
            <a:r>
              <a:rPr lang="pt-BR" b="1" dirty="0">
                <a:solidFill>
                  <a:schemeClr val="tx1"/>
                </a:solidFill>
                <a:effectLst>
                  <a:outerShdw blurRad="38100" dist="38100" dir="2700000" algn="tl">
                    <a:srgbClr val="000000">
                      <a:alpha val="43137"/>
                    </a:srgbClr>
                  </a:outerShdw>
                </a:effectLst>
                <a:latin typeface="Arial" pitchFamily="34" charset="0"/>
                <a:cs typeface="Arial" pitchFamily="34" charset="0"/>
              </a:rPr>
              <a:t>A</a:t>
            </a:r>
            <a:r>
              <a:rPr lang="pt-BR" b="1" baseline="-25000" dirty="0">
                <a:solidFill>
                  <a:schemeClr val="tx1"/>
                </a:solidFill>
                <a:effectLst>
                  <a:outerShdw blurRad="38100" dist="38100" dir="2700000" algn="tl">
                    <a:srgbClr val="000000">
                      <a:alpha val="43137"/>
                    </a:srgbClr>
                  </a:outerShdw>
                </a:effectLst>
                <a:latin typeface="Arial" pitchFamily="34" charset="0"/>
                <a:cs typeface="Arial" pitchFamily="34" charset="0"/>
              </a:rPr>
              <a:t>4x4</a:t>
            </a:r>
            <a:r>
              <a:rPr lang="pt-BR"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pt-BR" dirty="0">
                <a:solidFill>
                  <a:srgbClr val="DFE6D0"/>
                </a:solidFill>
                <a:effectLst>
                  <a:outerShdw blurRad="38100" dist="38100" dir="2700000" algn="tl">
                    <a:srgbClr val="000000">
                      <a:alpha val="43137"/>
                    </a:srgbClr>
                  </a:outerShdw>
                </a:effectLst>
                <a:latin typeface="Arial" pitchFamily="34" charset="0"/>
                <a:cs typeface="Arial" pitchFamily="34" charset="0"/>
              </a:rPr>
              <a:t> </a:t>
            </a:r>
          </a:p>
        </p:txBody>
      </p:sp>
      <p:graphicFrame>
        <p:nvGraphicFramePr>
          <p:cNvPr id="8" name="Tabela 7"/>
          <p:cNvGraphicFramePr>
            <a:graphicFrameLocks noGrp="1"/>
          </p:cNvGraphicFramePr>
          <p:nvPr>
            <p:extLst/>
          </p:nvPr>
        </p:nvGraphicFramePr>
        <p:xfrm>
          <a:off x="5276655" y="1993859"/>
          <a:ext cx="2039888" cy="1487604"/>
        </p:xfrm>
        <a:graphic>
          <a:graphicData uri="http://schemas.openxmlformats.org/drawingml/2006/table">
            <a:tbl>
              <a:tblPr firstRow="1" bandRow="1">
                <a:tableStyleId>{2D5ABB26-0587-4C30-8999-92F81FD0307C}</a:tableStyleId>
              </a:tblPr>
              <a:tblGrid>
                <a:gridCol w="509972"/>
                <a:gridCol w="509972"/>
                <a:gridCol w="509972"/>
                <a:gridCol w="509972"/>
              </a:tblGrid>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r>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r>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r>
              <a:tr h="371901">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0</a:t>
                      </a:r>
                      <a:endParaRPr lang="pt-BR" sz="2000" baseline="-25000" dirty="0">
                        <a:latin typeface="Arial Black" pitchFamily="34" charset="0"/>
                      </a:endParaRPr>
                    </a:p>
                  </a:txBody>
                  <a:tcPr/>
                </a:tc>
                <a:tc>
                  <a:txBody>
                    <a:bodyPr/>
                    <a:lstStyle/>
                    <a:p>
                      <a:pPr algn="ctr"/>
                      <a:r>
                        <a:rPr lang="pt-BR" sz="2000" baseline="-25000" dirty="0" smtClean="0">
                          <a:latin typeface="Arial Black" pitchFamily="34" charset="0"/>
                        </a:rPr>
                        <a:t>1</a:t>
                      </a:r>
                      <a:endParaRPr lang="pt-BR" sz="2000" baseline="-25000" dirty="0">
                        <a:latin typeface="Arial Black" pitchFamily="34" charset="0"/>
                      </a:endParaRPr>
                    </a:p>
                  </a:txBody>
                  <a:tcPr/>
                </a:tc>
              </a:tr>
            </a:tbl>
          </a:graphicData>
        </a:graphic>
      </p:graphicFrame>
      <p:sp>
        <p:nvSpPr>
          <p:cNvPr id="9" name="Colchete duplo 8"/>
          <p:cNvSpPr/>
          <p:nvPr/>
        </p:nvSpPr>
        <p:spPr>
          <a:xfrm>
            <a:off x="5276655" y="1993859"/>
            <a:ext cx="2088232" cy="165618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sp>
        <p:nvSpPr>
          <p:cNvPr id="6" name="CaixaDeTexto 5"/>
          <p:cNvSpPr txBox="1"/>
          <p:nvPr/>
        </p:nvSpPr>
        <p:spPr>
          <a:xfrm>
            <a:off x="5380635" y="3739799"/>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1</a:t>
            </a:r>
          </a:p>
        </p:txBody>
      </p:sp>
      <p:sp>
        <p:nvSpPr>
          <p:cNvPr id="12" name="CaixaDeTexto 11"/>
          <p:cNvSpPr txBox="1"/>
          <p:nvPr/>
        </p:nvSpPr>
        <p:spPr>
          <a:xfrm>
            <a:off x="5920332" y="3739799"/>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2</a:t>
            </a:r>
          </a:p>
        </p:txBody>
      </p:sp>
      <p:sp>
        <p:nvSpPr>
          <p:cNvPr id="13" name="CaixaDeTexto 12"/>
          <p:cNvSpPr txBox="1"/>
          <p:nvPr/>
        </p:nvSpPr>
        <p:spPr>
          <a:xfrm>
            <a:off x="6334289" y="3749896"/>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3</a:t>
            </a:r>
          </a:p>
        </p:txBody>
      </p:sp>
      <p:sp>
        <p:nvSpPr>
          <p:cNvPr id="14" name="CaixaDeTexto 13"/>
          <p:cNvSpPr txBox="1"/>
          <p:nvPr/>
        </p:nvSpPr>
        <p:spPr>
          <a:xfrm>
            <a:off x="6750869" y="3749896"/>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4</a:t>
            </a:r>
          </a:p>
        </p:txBody>
      </p:sp>
      <p:sp>
        <p:nvSpPr>
          <p:cNvPr id="15" name="CaixaDeTexto 14"/>
          <p:cNvSpPr txBox="1"/>
          <p:nvPr/>
        </p:nvSpPr>
        <p:spPr>
          <a:xfrm>
            <a:off x="7408570" y="1983762"/>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1</a:t>
            </a:r>
          </a:p>
        </p:txBody>
      </p:sp>
      <p:sp>
        <p:nvSpPr>
          <p:cNvPr id="16" name="CaixaDeTexto 15"/>
          <p:cNvSpPr txBox="1"/>
          <p:nvPr/>
        </p:nvSpPr>
        <p:spPr>
          <a:xfrm>
            <a:off x="7455878" y="2367223"/>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2</a:t>
            </a:r>
          </a:p>
        </p:txBody>
      </p:sp>
      <p:sp>
        <p:nvSpPr>
          <p:cNvPr id="17" name="CaixaDeTexto 16"/>
          <p:cNvSpPr txBox="1"/>
          <p:nvPr/>
        </p:nvSpPr>
        <p:spPr>
          <a:xfrm>
            <a:off x="7459931" y="2758409"/>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3</a:t>
            </a:r>
          </a:p>
        </p:txBody>
      </p:sp>
      <p:sp>
        <p:nvSpPr>
          <p:cNvPr id="18" name="CaixaDeTexto 17"/>
          <p:cNvSpPr txBox="1"/>
          <p:nvPr/>
        </p:nvSpPr>
        <p:spPr>
          <a:xfrm>
            <a:off x="7455877" y="3156877"/>
            <a:ext cx="387297" cy="369332"/>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Arial Black" pitchFamily="34" charset="0"/>
              </a:rPr>
              <a:t>4</a:t>
            </a:r>
          </a:p>
        </p:txBody>
      </p:sp>
      <p:sp>
        <p:nvSpPr>
          <p:cNvPr id="19" name="Espaço Reservado para Texto 3"/>
          <p:cNvSpPr txBox="1">
            <a:spLocks/>
          </p:cNvSpPr>
          <p:nvPr/>
        </p:nvSpPr>
        <p:spPr>
          <a:xfrm>
            <a:off x="1859090" y="4797152"/>
            <a:ext cx="8509778" cy="1800200"/>
          </a:xfrm>
          <a:prstGeom prst="rect">
            <a:avLst/>
          </a:prstGeom>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
              <a:lnSpc>
                <a:spcPct val="150000"/>
              </a:lnSpc>
              <a:buClr>
                <a:srgbClr val="759AA5">
                  <a:lumMod val="60000"/>
                  <a:lumOff val="40000"/>
                </a:srgbClr>
              </a:buClr>
              <a:buNone/>
            </a:pPr>
            <a:r>
              <a:rPr lang="pt-BR" dirty="0">
                <a:solidFill>
                  <a:schemeClr val="tx1"/>
                </a:solidFill>
                <a:effectLst>
                  <a:outerShdw blurRad="38100" dist="38100" dir="2700000" algn="tl">
                    <a:srgbClr val="000000">
                      <a:alpha val="43137"/>
                    </a:srgbClr>
                  </a:outerShdw>
                </a:effectLst>
                <a:latin typeface="Arial" pitchFamily="34" charset="0"/>
                <a:cs typeface="Arial" pitchFamily="34" charset="0"/>
              </a:rPr>
              <a:t>Para o caso de 200, 1000 cidades, consultar matrizes é mais fácil que interpretar os desenhos. Elas teriam tamanho 200x200, 1000x1000 e poderiam estar armazenadas em computadores que permitissem uma consulta rápida para sabermos se duas cidades possuem ou não uma rota aérea direta entre elas e, até mesmo, que conexões são possíveis para ir de uma cidade a outra.</a:t>
            </a:r>
          </a:p>
        </p:txBody>
      </p:sp>
      <p:sp>
        <p:nvSpPr>
          <p:cNvPr id="20"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Construindo Matrizes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8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
        <p:nvSpPr>
          <p:cNvPr id="15" name="object 4"/>
          <p:cNvSpPr/>
          <p:nvPr/>
        </p:nvSpPr>
        <p:spPr>
          <a:xfrm>
            <a:off x="1943923" y="1954606"/>
            <a:ext cx="1584198" cy="726909"/>
          </a:xfrm>
          <a:prstGeom prst="rect">
            <a:avLst/>
          </a:prstGeom>
          <a:blipFill>
            <a:blip r:embed="rId2" cstate="print"/>
            <a:stretch>
              <a:fillRect/>
            </a:stretch>
          </a:blipFill>
        </p:spPr>
        <p:txBody>
          <a:bodyPr wrap="square" lIns="0" tIns="0" rIns="0" bIns="0" rtlCol="0"/>
          <a:lstStyle/>
          <a:p>
            <a:endParaRPr sz="2000">
              <a:latin typeface="Times New Roman" panose="02020603050405020304" pitchFamily="18" charset="0"/>
              <a:cs typeface="Times New Roman" panose="02020603050405020304" pitchFamily="18" charset="0"/>
            </a:endParaRPr>
          </a:p>
        </p:txBody>
      </p:sp>
      <p:sp>
        <p:nvSpPr>
          <p:cNvPr id="20" name="object 7"/>
          <p:cNvSpPr/>
          <p:nvPr/>
        </p:nvSpPr>
        <p:spPr>
          <a:xfrm>
            <a:off x="5706510" y="1897341"/>
            <a:ext cx="1296162" cy="906691"/>
          </a:xfrm>
          <a:prstGeom prst="rect">
            <a:avLst/>
          </a:prstGeom>
          <a:blipFill>
            <a:blip r:embed="rId3" cstate="print"/>
            <a:stretch>
              <a:fillRect/>
            </a:stretch>
          </a:blipFill>
        </p:spPr>
        <p:txBody>
          <a:bodyPr wrap="square" lIns="0" tIns="0" rIns="0" bIns="0" rtlCol="0"/>
          <a:lstStyle/>
          <a:p>
            <a:endParaRPr sz="2000">
              <a:latin typeface="Times New Roman" panose="02020603050405020304" pitchFamily="18" charset="0"/>
              <a:cs typeface="Times New Roman" panose="02020603050405020304" pitchFamily="18" charset="0"/>
            </a:endParaRPr>
          </a:p>
        </p:txBody>
      </p:sp>
      <p:sp>
        <p:nvSpPr>
          <p:cNvPr id="21" name="object 8"/>
          <p:cNvSpPr/>
          <p:nvPr/>
        </p:nvSpPr>
        <p:spPr>
          <a:xfrm>
            <a:off x="7473434" y="1881196"/>
            <a:ext cx="936104" cy="870978"/>
          </a:xfrm>
          <a:prstGeom prst="rect">
            <a:avLst/>
          </a:prstGeom>
          <a:blipFill>
            <a:blip r:embed="rId4" cstate="print"/>
            <a:stretch>
              <a:fillRect/>
            </a:stretch>
          </a:blipFill>
        </p:spPr>
        <p:txBody>
          <a:bodyPr wrap="square" lIns="0" tIns="0" rIns="0" bIns="0" rtlCol="0"/>
          <a:lstStyle/>
          <a:p>
            <a:endParaRPr sz="2000">
              <a:latin typeface="Times New Roman" panose="02020603050405020304" pitchFamily="18" charset="0"/>
              <a:cs typeface="Times New Roman" panose="02020603050405020304" pitchFamily="18" charset="0"/>
            </a:endParaRPr>
          </a:p>
        </p:txBody>
      </p:sp>
      <p:sp>
        <p:nvSpPr>
          <p:cNvPr id="22" name="object 9"/>
          <p:cNvSpPr/>
          <p:nvPr/>
        </p:nvSpPr>
        <p:spPr>
          <a:xfrm>
            <a:off x="9142187" y="2039372"/>
            <a:ext cx="1944243" cy="315480"/>
          </a:xfrm>
          <a:prstGeom prst="rect">
            <a:avLst/>
          </a:prstGeom>
          <a:blipFill>
            <a:blip r:embed="rId5" cstate="print"/>
            <a:stretch>
              <a:fillRect/>
            </a:stretch>
          </a:blipFill>
        </p:spPr>
        <p:txBody>
          <a:bodyPr wrap="square" lIns="0" tIns="0" rIns="0" bIns="0" rtlCol="0"/>
          <a:lstStyle/>
          <a:p>
            <a:endParaRPr sz="2000">
              <a:latin typeface="Times New Roman" panose="02020603050405020304" pitchFamily="18" charset="0"/>
              <a:cs typeface="Times New Roman" panose="02020603050405020304" pitchFamily="18" charset="0"/>
            </a:endParaRPr>
          </a:p>
        </p:txBody>
      </p:sp>
      <p:sp>
        <p:nvSpPr>
          <p:cNvPr id="23" name="object 10"/>
          <p:cNvSpPr txBox="1"/>
          <p:nvPr/>
        </p:nvSpPr>
        <p:spPr>
          <a:xfrm>
            <a:off x="1943923" y="2236155"/>
            <a:ext cx="9295673" cy="1333698"/>
          </a:xfrm>
          <a:prstGeom prst="rect">
            <a:avLst/>
          </a:prstGeom>
        </p:spPr>
        <p:txBody>
          <a:bodyPr vert="horz" wrap="square" lIns="0" tIns="0" rIns="0" bIns="0" rtlCol="0">
            <a:spAutoFit/>
          </a:bodyPr>
          <a:lstStyle/>
          <a:p>
            <a:pPr marR="1234440" algn="ctr">
              <a:lnSpc>
                <a:spcPct val="100000"/>
              </a:lnSpc>
            </a:pPr>
            <a:endParaRPr lang="pt-BR" sz="2000" dirty="0" smtClean="0">
              <a:latin typeface="Times New Roman" panose="02020603050405020304" pitchFamily="18" charset="0"/>
              <a:cs typeface="Times New Roman" panose="02020603050405020304" pitchFamily="18" charset="0"/>
            </a:endParaRPr>
          </a:p>
          <a:p>
            <a:pPr marR="1234440" algn="ctr">
              <a:lnSpc>
                <a:spcPct val="100000"/>
              </a:lnSpc>
            </a:pPr>
            <a:endParaRPr lang="pt-BR" sz="2000" dirty="0">
              <a:latin typeface="Times New Roman" panose="02020603050405020304" pitchFamily="18" charset="0"/>
              <a:cs typeface="Times New Roman" panose="02020603050405020304" pitchFamily="18" charset="0"/>
            </a:endParaRPr>
          </a:p>
          <a:p>
            <a:pPr marL="469900" indent="-457200">
              <a:lnSpc>
                <a:spcPct val="100000"/>
              </a:lnSpc>
              <a:spcBef>
                <a:spcPts val="805"/>
              </a:spcBef>
              <a:buAutoNum type="alphaLcParenR"/>
              <a:tabLst>
                <a:tab pos="469265" algn="l"/>
                <a:tab pos="469900" algn="l"/>
              </a:tabLst>
            </a:pPr>
            <a:r>
              <a:rPr sz="2000" b="1" dirty="0" smtClean="0">
                <a:latin typeface="Times New Roman" panose="02020603050405020304" pitchFamily="18" charset="0"/>
                <a:cs typeface="Times New Roman" panose="02020603050405020304" pitchFamily="18" charset="0"/>
              </a:rPr>
              <a:t>De </a:t>
            </a:r>
            <a:r>
              <a:rPr sz="2000" b="1" dirty="0">
                <a:latin typeface="Times New Roman" panose="02020603050405020304" pitchFamily="18" charset="0"/>
                <a:cs typeface="Times New Roman" panose="02020603050405020304" pitchFamily="18" charset="0"/>
              </a:rPr>
              <a:t>que tipo (ordem) são as</a:t>
            </a:r>
            <a:r>
              <a:rPr sz="2000" b="1" spc="-14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matrizes?</a:t>
            </a:r>
            <a:endParaRPr sz="2000" dirty="0">
              <a:latin typeface="Times New Roman" panose="02020603050405020304" pitchFamily="18" charset="0"/>
              <a:cs typeface="Times New Roman" panose="02020603050405020304" pitchFamily="18" charset="0"/>
            </a:endParaRPr>
          </a:p>
          <a:p>
            <a:pPr marL="469900" indent="-457200">
              <a:lnSpc>
                <a:spcPct val="100000"/>
              </a:lnSpc>
              <a:buAutoNum type="alphaLcParenR"/>
              <a:tabLst>
                <a:tab pos="469265" algn="l"/>
                <a:tab pos="469900" algn="l"/>
              </a:tabLst>
            </a:pPr>
            <a:r>
              <a:rPr sz="2000" b="1" dirty="0">
                <a:latin typeface="Times New Roman" panose="02020603050405020304" pitchFamily="18" charset="0"/>
                <a:cs typeface="Times New Roman" panose="02020603050405020304" pitchFamily="18" charset="0"/>
              </a:rPr>
              <a:t>Qual o </a:t>
            </a:r>
            <a:r>
              <a:rPr sz="2000" b="1" spc="-5" dirty="0">
                <a:latin typeface="Times New Roman" panose="02020603050405020304" pitchFamily="18" charset="0"/>
                <a:cs typeface="Times New Roman" panose="02020603050405020304" pitchFamily="18" charset="0"/>
              </a:rPr>
              <a:t>valor </a:t>
            </a:r>
            <a:r>
              <a:rPr sz="2000" b="1" dirty="0">
                <a:latin typeface="Times New Roman" panose="02020603050405020304" pitchFamily="18" charset="0"/>
                <a:cs typeface="Times New Roman" panose="02020603050405020304" pitchFamily="18" charset="0"/>
              </a:rPr>
              <a:t>dos</a:t>
            </a:r>
            <a:r>
              <a:rPr sz="2000" b="1" spc="-11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elementos:</a:t>
            </a:r>
            <a:endParaRPr sz="2000" dirty="0">
              <a:latin typeface="Times New Roman" panose="02020603050405020304" pitchFamily="18" charset="0"/>
              <a:cs typeface="Times New Roman" panose="02020603050405020304" pitchFamily="18" charset="0"/>
            </a:endParaRPr>
          </a:p>
        </p:txBody>
      </p:sp>
      <p:sp>
        <p:nvSpPr>
          <p:cNvPr id="24" name="object 11"/>
          <p:cNvSpPr txBox="1"/>
          <p:nvPr/>
        </p:nvSpPr>
        <p:spPr>
          <a:xfrm>
            <a:off x="2087725" y="3599453"/>
            <a:ext cx="9167561" cy="307777"/>
          </a:xfrm>
          <a:prstGeom prst="rect">
            <a:avLst/>
          </a:prstGeom>
        </p:spPr>
        <p:txBody>
          <a:bodyPr vert="horz" wrap="square" lIns="0" tIns="0" rIns="0" bIns="0" rtlCol="0">
            <a:spAutoFit/>
          </a:bodyPr>
          <a:lstStyle/>
          <a:p>
            <a:pPr marL="12700">
              <a:tabLst>
                <a:tab pos="1841500" algn="l"/>
                <a:tab pos="3670300" algn="l"/>
                <a:tab pos="5499735" algn="l"/>
              </a:tabLst>
            </a:pPr>
            <a:r>
              <a:rPr sz="2000" b="1" spc="-5" dirty="0">
                <a:latin typeface="Times New Roman" panose="02020603050405020304" pitchFamily="18" charset="0"/>
                <a:cs typeface="Times New Roman" panose="02020603050405020304" pitchFamily="18" charset="0"/>
              </a:rPr>
              <a:t>a</a:t>
            </a:r>
            <a:r>
              <a:rPr sz="2000" b="1" spc="-7" baseline="-20833" dirty="0">
                <a:latin typeface="Times New Roman" panose="02020603050405020304" pitchFamily="18" charset="0"/>
                <a:cs typeface="Times New Roman" panose="02020603050405020304" pitchFamily="18" charset="0"/>
              </a:rPr>
              <a:t>23</a:t>
            </a:r>
            <a:r>
              <a:rPr sz="2000" b="1" spc="322" baseline="-20833"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b</a:t>
            </a:r>
            <a:r>
              <a:rPr sz="2000" b="1" spc="-7" baseline="-20833" dirty="0">
                <a:latin typeface="Times New Roman" panose="02020603050405020304" pitchFamily="18" charset="0"/>
                <a:cs typeface="Times New Roman" panose="02020603050405020304" pitchFamily="18" charset="0"/>
              </a:rPr>
              <a:t>21</a:t>
            </a:r>
            <a:r>
              <a:rPr sz="2000" b="1" spc="300" baseline="-20833"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c</a:t>
            </a:r>
            <a:r>
              <a:rPr sz="2000" b="1" spc="-7" baseline="-20833" dirty="0">
                <a:latin typeface="Times New Roman" panose="02020603050405020304" pitchFamily="18" charset="0"/>
                <a:cs typeface="Times New Roman" panose="02020603050405020304" pitchFamily="18" charset="0"/>
              </a:rPr>
              <a:t>31</a:t>
            </a:r>
            <a:r>
              <a:rPr sz="2000" b="1" spc="322" baseline="-20833" dirty="0">
                <a:latin typeface="Times New Roman" panose="02020603050405020304" pitchFamily="18" charset="0"/>
                <a:cs typeface="Times New Roman" panose="02020603050405020304" pitchFamily="18" charset="0"/>
              </a:rPr>
              <a:t> </a:t>
            </a:r>
            <a:r>
              <a:rPr sz="2000" b="1" dirty="0" smtClean="0">
                <a:latin typeface="Times New Roman" panose="02020603050405020304" pitchFamily="18" charset="0"/>
                <a:cs typeface="Times New Roman" panose="02020603050405020304" pitchFamily="18" charset="0"/>
              </a:rPr>
              <a:t>=	</a:t>
            </a:r>
            <a:r>
              <a:rPr lang="pt-BR" sz="2000" b="1" dirty="0" smtClean="0">
                <a:latin typeface="Times New Roman" panose="02020603050405020304" pitchFamily="18" charset="0"/>
                <a:cs typeface="Times New Roman" panose="02020603050405020304" pitchFamily="18" charset="0"/>
              </a:rPr>
              <a:t> </a:t>
            </a:r>
            <a:r>
              <a:rPr sz="2000" b="1" spc="-35" dirty="0" smtClean="0">
                <a:latin typeface="Times New Roman" panose="02020603050405020304" pitchFamily="18" charset="0"/>
                <a:cs typeface="Times New Roman" panose="02020603050405020304" pitchFamily="18" charset="0"/>
              </a:rPr>
              <a:t>d</a:t>
            </a:r>
            <a:r>
              <a:rPr sz="2000" b="1" spc="-52" baseline="-20833" dirty="0" smtClean="0">
                <a:latin typeface="Times New Roman" panose="02020603050405020304" pitchFamily="18" charset="0"/>
                <a:cs typeface="Times New Roman" panose="02020603050405020304" pitchFamily="18" charset="0"/>
              </a:rPr>
              <a:t>11</a:t>
            </a:r>
            <a:r>
              <a:rPr sz="2000" b="1" spc="165" baseline="-20833" dirty="0" smtClean="0">
                <a:latin typeface="Times New Roman" panose="02020603050405020304" pitchFamily="18" charset="0"/>
                <a:cs typeface="Times New Roman" panose="02020603050405020304" pitchFamily="18" charset="0"/>
              </a:rPr>
              <a:t> </a:t>
            </a:r>
            <a:r>
              <a:rPr sz="2000" b="1" dirty="0" smtClean="0">
                <a:latin typeface="Times New Roman" panose="02020603050405020304" pitchFamily="18" charset="0"/>
                <a:cs typeface="Times New Roman" panose="02020603050405020304" pitchFamily="18" charset="0"/>
              </a:rPr>
              <a:t>=</a:t>
            </a:r>
            <a:r>
              <a:rPr lang="pt-BR" sz="2000" b="1" dirty="0" smtClean="0">
                <a:latin typeface="Times New Roman" panose="02020603050405020304" pitchFamily="18" charset="0"/>
                <a:cs typeface="Times New Roman" panose="02020603050405020304" pitchFamily="18" charset="0"/>
              </a:rPr>
              <a:t>                            </a:t>
            </a:r>
            <a:r>
              <a:rPr lang="pt-BR" sz="2000" b="1" spc="-5" dirty="0" smtClean="0">
                <a:latin typeface="Times New Roman" panose="02020603050405020304" pitchFamily="18" charset="0"/>
                <a:cs typeface="Times New Roman" panose="02020603050405020304" pitchFamily="18" charset="0"/>
              </a:rPr>
              <a:t>e</a:t>
            </a:r>
            <a:r>
              <a:rPr lang="pt-BR" sz="2000" b="1" spc="-7" baseline="-20833" dirty="0" smtClean="0">
                <a:latin typeface="Times New Roman" panose="02020603050405020304" pitchFamily="18" charset="0"/>
                <a:cs typeface="Times New Roman" panose="02020603050405020304" pitchFamily="18" charset="0"/>
              </a:rPr>
              <a:t>12</a:t>
            </a:r>
            <a:r>
              <a:rPr lang="pt-BR" sz="2000" b="1" spc="172" baseline="-20833" dirty="0" smtClean="0">
                <a:latin typeface="Times New Roman" panose="02020603050405020304" pitchFamily="18" charset="0"/>
                <a:cs typeface="Times New Roman" panose="02020603050405020304" pitchFamily="18" charset="0"/>
              </a:rPr>
              <a:t> </a:t>
            </a:r>
            <a:r>
              <a:rPr lang="pt-BR" sz="2000" b="1" dirty="0" smtClean="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26" name="object 13"/>
          <p:cNvSpPr txBox="1"/>
          <p:nvPr/>
        </p:nvSpPr>
        <p:spPr>
          <a:xfrm>
            <a:off x="1499898" y="4033029"/>
            <a:ext cx="3011170" cy="315595"/>
          </a:xfrm>
          <a:prstGeom prst="rect">
            <a:avLst/>
          </a:prstGeom>
        </p:spPr>
        <p:txBody>
          <a:bodyPr vert="horz" wrap="square" lIns="0" tIns="0" rIns="0" bIns="0" rtlCol="0">
            <a:spAutoFit/>
          </a:bodyPr>
          <a:lstStyle/>
          <a:p>
            <a:pPr marL="12700">
              <a:lnSpc>
                <a:spcPct val="100000"/>
              </a:lnSpc>
            </a:pPr>
            <a:r>
              <a:rPr sz="2000" b="1" dirty="0">
                <a:solidFill>
                  <a:srgbClr val="008000"/>
                </a:solidFill>
                <a:latin typeface="Times New Roman" panose="02020603050405020304" pitchFamily="18" charset="0"/>
                <a:cs typeface="Times New Roman" panose="02020603050405020304" pitchFamily="18" charset="0"/>
              </a:rPr>
              <a:t>2 – </a:t>
            </a:r>
            <a:r>
              <a:rPr sz="2000" b="1" spc="-5" dirty="0">
                <a:latin typeface="Times New Roman" panose="02020603050405020304" pitchFamily="18" charset="0"/>
                <a:cs typeface="Times New Roman" panose="02020603050405020304" pitchFamily="18" charset="0"/>
              </a:rPr>
              <a:t>Escreva </a:t>
            </a:r>
            <a:r>
              <a:rPr sz="2000" b="1" dirty="0">
                <a:latin typeface="Times New Roman" panose="02020603050405020304" pitchFamily="18" charset="0"/>
                <a:cs typeface="Times New Roman" panose="02020603050405020304" pitchFamily="18" charset="0"/>
              </a:rPr>
              <a:t>as</a:t>
            </a:r>
            <a:r>
              <a:rPr sz="2000" b="1" spc="-8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matrizes:</a:t>
            </a:r>
            <a:endParaRPr sz="2000" dirty="0">
              <a:latin typeface="Times New Roman" panose="02020603050405020304" pitchFamily="18" charset="0"/>
              <a:cs typeface="Times New Roman" panose="02020603050405020304" pitchFamily="18" charset="0"/>
            </a:endParaRPr>
          </a:p>
        </p:txBody>
      </p:sp>
      <p:sp>
        <p:nvSpPr>
          <p:cNvPr id="27" name="object 14"/>
          <p:cNvSpPr txBox="1"/>
          <p:nvPr/>
        </p:nvSpPr>
        <p:spPr>
          <a:xfrm>
            <a:off x="1970155" y="4336687"/>
            <a:ext cx="7059930" cy="1534795"/>
          </a:xfrm>
          <a:prstGeom prst="rect">
            <a:avLst/>
          </a:prstGeom>
        </p:spPr>
        <p:txBody>
          <a:bodyPr vert="horz" wrap="square" lIns="0" tIns="0" rIns="0" bIns="0" rtlCol="0">
            <a:spAutoFit/>
          </a:bodyPr>
          <a:lstStyle/>
          <a:p>
            <a:pPr marL="469900" indent="-457200">
              <a:lnSpc>
                <a:spcPct val="100000"/>
              </a:lnSpc>
              <a:buAutoNum type="alphaLcParenR"/>
              <a:tabLst>
                <a:tab pos="469265" algn="l"/>
                <a:tab pos="469900" algn="l"/>
              </a:tabLst>
            </a:pPr>
            <a:r>
              <a:rPr sz="2000" b="1" dirty="0">
                <a:latin typeface="Times New Roman" panose="02020603050405020304" pitchFamily="18" charset="0"/>
                <a:cs typeface="Times New Roman" panose="02020603050405020304" pitchFamily="18" charset="0"/>
              </a:rPr>
              <a:t>A = </a:t>
            </a:r>
            <a:r>
              <a:rPr sz="2000" b="1" spc="10" dirty="0">
                <a:latin typeface="Times New Roman" panose="02020603050405020304" pitchFamily="18" charset="0"/>
                <a:cs typeface="Times New Roman" panose="02020603050405020304" pitchFamily="18" charset="0"/>
              </a:rPr>
              <a:t>(a</a:t>
            </a:r>
            <a:r>
              <a:rPr sz="2000" b="1" spc="15" baseline="-21367" dirty="0">
                <a:latin typeface="Times New Roman" panose="02020603050405020304" pitchFamily="18" charset="0"/>
                <a:cs typeface="Times New Roman" panose="02020603050405020304" pitchFamily="18" charset="0"/>
              </a:rPr>
              <a:t>ij</a:t>
            </a:r>
            <a:r>
              <a:rPr sz="2000" b="1" spc="10" dirty="0">
                <a:latin typeface="Times New Roman" panose="02020603050405020304" pitchFamily="18" charset="0"/>
                <a:cs typeface="Times New Roman" panose="02020603050405020304" pitchFamily="18" charset="0"/>
              </a:rPr>
              <a:t>)</a:t>
            </a:r>
            <a:r>
              <a:rPr sz="2000" b="1" spc="15" baseline="-21367" dirty="0">
                <a:latin typeface="Times New Roman" panose="02020603050405020304" pitchFamily="18" charset="0"/>
                <a:cs typeface="Times New Roman" panose="02020603050405020304" pitchFamily="18" charset="0"/>
              </a:rPr>
              <a:t>2x3 </a:t>
            </a:r>
            <a:r>
              <a:rPr sz="2000" b="1" dirty="0">
                <a:latin typeface="Times New Roman" panose="02020603050405020304" pitchFamily="18" charset="0"/>
                <a:cs typeface="Times New Roman" panose="02020603050405020304" pitchFamily="18" charset="0"/>
              </a:rPr>
              <a:t>tal que </a:t>
            </a:r>
            <a:r>
              <a:rPr sz="2000" b="1" spc="5" dirty="0">
                <a:latin typeface="Times New Roman" panose="02020603050405020304" pitchFamily="18" charset="0"/>
                <a:cs typeface="Times New Roman" panose="02020603050405020304" pitchFamily="18" charset="0"/>
              </a:rPr>
              <a:t>a</a:t>
            </a:r>
            <a:r>
              <a:rPr sz="2000" b="1" spc="7" baseline="-21367" dirty="0">
                <a:latin typeface="Times New Roman" panose="02020603050405020304" pitchFamily="18" charset="0"/>
                <a:cs typeface="Times New Roman" panose="02020603050405020304" pitchFamily="18" charset="0"/>
              </a:rPr>
              <a:t>ij </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i</a:t>
            </a:r>
            <a:r>
              <a:rPr sz="2000" b="1" spc="7" baseline="25641" dirty="0">
                <a:latin typeface="Times New Roman" panose="02020603050405020304" pitchFamily="18" charset="0"/>
                <a:cs typeface="Times New Roman" panose="02020603050405020304" pitchFamily="18" charset="0"/>
              </a:rPr>
              <a:t>2 </a:t>
            </a:r>
            <a:r>
              <a:rPr sz="2000" b="1" dirty="0">
                <a:latin typeface="Times New Roman" panose="02020603050405020304" pitchFamily="18" charset="0"/>
                <a:cs typeface="Times New Roman" panose="02020603050405020304" pitchFamily="18" charset="0"/>
              </a:rPr>
              <a:t>+</a:t>
            </a:r>
            <a:r>
              <a:rPr sz="2000" b="1" spc="27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j</a:t>
            </a:r>
            <a:r>
              <a:rPr sz="2000" b="1" spc="7" baseline="25641" dirty="0">
                <a:latin typeface="Times New Roman" panose="02020603050405020304" pitchFamily="18" charset="0"/>
                <a:cs typeface="Times New Roman" panose="02020603050405020304" pitchFamily="18" charset="0"/>
              </a:rPr>
              <a:t>3</a:t>
            </a:r>
            <a:endParaRPr sz="2000" baseline="25641" dirty="0">
              <a:latin typeface="Times New Roman" panose="02020603050405020304" pitchFamily="18" charset="0"/>
              <a:cs typeface="Times New Roman" panose="02020603050405020304" pitchFamily="18" charset="0"/>
            </a:endParaRPr>
          </a:p>
          <a:p>
            <a:pPr marL="469900" indent="-457200">
              <a:lnSpc>
                <a:spcPct val="100000"/>
              </a:lnSpc>
              <a:buAutoNum type="alphaLcParenR"/>
              <a:tabLst>
                <a:tab pos="469265" algn="l"/>
                <a:tab pos="469900" algn="l"/>
              </a:tabLst>
            </a:pPr>
            <a:r>
              <a:rPr sz="2000" b="1" dirty="0">
                <a:latin typeface="Times New Roman" panose="02020603050405020304" pitchFamily="18" charset="0"/>
                <a:cs typeface="Times New Roman" panose="02020603050405020304" pitchFamily="18" charset="0"/>
              </a:rPr>
              <a:t>M = </a:t>
            </a:r>
            <a:r>
              <a:rPr sz="2000" b="1" spc="5" dirty="0">
                <a:latin typeface="Times New Roman" panose="02020603050405020304" pitchFamily="18" charset="0"/>
                <a:cs typeface="Times New Roman" panose="02020603050405020304" pitchFamily="18" charset="0"/>
              </a:rPr>
              <a:t>(m</a:t>
            </a:r>
            <a:r>
              <a:rPr sz="2000" b="1" spc="7" baseline="-21367" dirty="0">
                <a:latin typeface="Times New Roman" panose="02020603050405020304" pitchFamily="18" charset="0"/>
                <a:cs typeface="Times New Roman" panose="02020603050405020304" pitchFamily="18" charset="0"/>
              </a:rPr>
              <a:t>ij</a:t>
            </a:r>
            <a:r>
              <a:rPr sz="2000" b="1" spc="5" dirty="0">
                <a:latin typeface="Times New Roman" panose="02020603050405020304" pitchFamily="18" charset="0"/>
                <a:cs typeface="Times New Roman" panose="02020603050405020304" pitchFamily="18" charset="0"/>
              </a:rPr>
              <a:t>)</a:t>
            </a:r>
            <a:r>
              <a:rPr sz="2000" b="1" spc="7" baseline="-21367" dirty="0">
                <a:latin typeface="Times New Roman" panose="02020603050405020304" pitchFamily="18" charset="0"/>
                <a:cs typeface="Times New Roman" panose="02020603050405020304" pitchFamily="18" charset="0"/>
              </a:rPr>
              <a:t>2x3 </a:t>
            </a:r>
            <a:r>
              <a:rPr sz="2000" b="1" dirty="0">
                <a:latin typeface="Times New Roman" panose="02020603050405020304" pitchFamily="18" charset="0"/>
                <a:cs typeface="Times New Roman" panose="02020603050405020304" pitchFamily="18" charset="0"/>
              </a:rPr>
              <a:t>com 1≤ i ≤ </a:t>
            </a:r>
            <a:r>
              <a:rPr lang="pt-BR" sz="2000" b="1" dirty="0" smtClean="0">
                <a:latin typeface="Times New Roman" panose="02020603050405020304" pitchFamily="18" charset="0"/>
                <a:cs typeface="Times New Roman" panose="02020603050405020304" pitchFamily="18" charset="0"/>
              </a:rPr>
              <a:t>2</a:t>
            </a:r>
            <a:r>
              <a:rPr sz="2000" b="1" dirty="0" smtClean="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e 1 ≤ j ≤ </a:t>
            </a:r>
            <a:r>
              <a:rPr lang="pt-BR" sz="2000" b="1" dirty="0" smtClean="0">
                <a:latin typeface="Times New Roman" panose="02020603050405020304" pitchFamily="18" charset="0"/>
                <a:cs typeface="Times New Roman" panose="02020603050405020304" pitchFamily="18" charset="0"/>
              </a:rPr>
              <a:t>3</a:t>
            </a:r>
            <a:r>
              <a:rPr sz="2000" b="1" dirty="0" smtClean="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tal que </a:t>
            </a:r>
            <a:r>
              <a:rPr lang="pt-BR" sz="2000" b="1" dirty="0" smtClean="0">
                <a:latin typeface="Times New Roman" panose="02020603050405020304" pitchFamily="18" charset="0"/>
                <a:cs typeface="Times New Roman" panose="02020603050405020304" pitchFamily="18" charset="0"/>
              </a:rPr>
              <a:t>m</a:t>
            </a:r>
            <a:r>
              <a:rPr sz="2000" b="1" spc="7" baseline="-21367" dirty="0" err="1" smtClean="0">
                <a:latin typeface="Times New Roman" panose="02020603050405020304" pitchFamily="18" charset="0"/>
                <a:cs typeface="Times New Roman" panose="02020603050405020304" pitchFamily="18" charset="0"/>
              </a:rPr>
              <a:t>ij</a:t>
            </a:r>
            <a:r>
              <a:rPr sz="2000" b="1" spc="7" baseline="-21367" dirty="0" smtClean="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 3j + 2i –</a:t>
            </a:r>
            <a:r>
              <a:rPr sz="2000" b="1" spc="-30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5</a:t>
            </a:r>
            <a:endParaRPr sz="2000" dirty="0">
              <a:latin typeface="Times New Roman" panose="02020603050405020304" pitchFamily="18" charset="0"/>
              <a:cs typeface="Times New Roman" panose="02020603050405020304" pitchFamily="18" charset="0"/>
            </a:endParaRPr>
          </a:p>
          <a:p>
            <a:pPr marL="469900" indent="-457200">
              <a:lnSpc>
                <a:spcPct val="100000"/>
              </a:lnSpc>
              <a:buAutoNum type="alphaLcParenR"/>
              <a:tabLst>
                <a:tab pos="469265" algn="l"/>
                <a:tab pos="469900" algn="l"/>
              </a:tabLst>
            </a:pPr>
            <a:r>
              <a:rPr sz="2000" b="1" dirty="0">
                <a:latin typeface="Times New Roman" panose="02020603050405020304" pitchFamily="18" charset="0"/>
                <a:cs typeface="Times New Roman" panose="02020603050405020304" pitchFamily="18" charset="0"/>
              </a:rPr>
              <a:t>X = </a:t>
            </a:r>
            <a:r>
              <a:rPr sz="2000" b="1" spc="10" dirty="0">
                <a:latin typeface="Times New Roman" panose="02020603050405020304" pitchFamily="18" charset="0"/>
                <a:cs typeface="Times New Roman" panose="02020603050405020304" pitchFamily="18" charset="0"/>
              </a:rPr>
              <a:t>(x</a:t>
            </a:r>
            <a:r>
              <a:rPr sz="2000" b="1" spc="15" baseline="-21367" dirty="0">
                <a:latin typeface="Times New Roman" panose="02020603050405020304" pitchFamily="18" charset="0"/>
                <a:cs typeface="Times New Roman" panose="02020603050405020304" pitchFamily="18" charset="0"/>
              </a:rPr>
              <a:t>ij</a:t>
            </a:r>
            <a:r>
              <a:rPr sz="2000" b="1" spc="10" dirty="0">
                <a:latin typeface="Times New Roman" panose="02020603050405020304" pitchFamily="18" charset="0"/>
                <a:cs typeface="Times New Roman" panose="02020603050405020304" pitchFamily="18" charset="0"/>
              </a:rPr>
              <a:t>)</a:t>
            </a:r>
            <a:r>
              <a:rPr sz="2000" b="1" spc="15" baseline="-21367" dirty="0">
                <a:latin typeface="Times New Roman" panose="02020603050405020304" pitchFamily="18" charset="0"/>
                <a:cs typeface="Times New Roman" panose="02020603050405020304" pitchFamily="18" charset="0"/>
              </a:rPr>
              <a:t>4x2 </a:t>
            </a:r>
            <a:r>
              <a:rPr sz="2000" b="1" dirty="0">
                <a:latin typeface="Times New Roman" panose="02020603050405020304" pitchFamily="18" charset="0"/>
                <a:cs typeface="Times New Roman" panose="02020603050405020304" pitchFamily="18" charset="0"/>
              </a:rPr>
              <a:t>tal que </a:t>
            </a:r>
            <a:r>
              <a:rPr lang="pt-BR" sz="2000" b="1" spc="5" dirty="0">
                <a:latin typeface="Times New Roman" panose="02020603050405020304" pitchFamily="18" charset="0"/>
                <a:cs typeface="Times New Roman" panose="02020603050405020304" pitchFamily="18" charset="0"/>
              </a:rPr>
              <a:t>x</a:t>
            </a:r>
            <a:r>
              <a:rPr sz="2000" b="1" spc="7" baseline="-21367" dirty="0" err="1" smtClean="0">
                <a:latin typeface="Times New Roman" panose="02020603050405020304" pitchFamily="18" charset="0"/>
                <a:cs typeface="Times New Roman" panose="02020603050405020304" pitchFamily="18" charset="0"/>
              </a:rPr>
              <a:t>ij</a:t>
            </a:r>
            <a:r>
              <a:rPr sz="2000" b="1" spc="7" baseline="-21367" dirty="0" smtClean="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3i</a:t>
            </a:r>
            <a:r>
              <a:rPr sz="2000" b="1" spc="7" baseline="25641" dirty="0">
                <a:latin typeface="Times New Roman" panose="02020603050405020304" pitchFamily="18" charset="0"/>
                <a:cs typeface="Times New Roman" panose="02020603050405020304" pitchFamily="18" charset="0"/>
              </a:rPr>
              <a:t>2 </a:t>
            </a:r>
            <a:r>
              <a:rPr sz="2000" b="1" dirty="0">
                <a:latin typeface="Times New Roman" panose="02020603050405020304" pitchFamily="18" charset="0"/>
                <a:cs typeface="Times New Roman" panose="02020603050405020304" pitchFamily="18" charset="0"/>
              </a:rPr>
              <a:t>–</a:t>
            </a:r>
            <a:r>
              <a:rPr sz="2000" b="1" spc="340" dirty="0">
                <a:latin typeface="Times New Roman" panose="02020603050405020304" pitchFamily="18" charset="0"/>
                <a:cs typeface="Times New Roman" panose="02020603050405020304" pitchFamily="18" charset="0"/>
              </a:rPr>
              <a:t> </a:t>
            </a:r>
            <a:r>
              <a:rPr sz="2000" b="1" baseline="25641" dirty="0">
                <a:latin typeface="Times New Roman" panose="02020603050405020304" pitchFamily="18" charset="0"/>
                <a:cs typeface="Times New Roman" panose="02020603050405020304" pitchFamily="18" charset="0"/>
              </a:rPr>
              <a:t>j</a:t>
            </a:r>
            <a:r>
              <a:rPr sz="2000" b="1" dirty="0">
                <a:latin typeface="Times New Roman" panose="02020603050405020304" pitchFamily="18" charset="0"/>
                <a:cs typeface="Times New Roman" panose="02020603050405020304" pitchFamily="18" charset="0"/>
              </a:rPr>
              <a:t>/</a:t>
            </a:r>
            <a:r>
              <a:rPr sz="2000" b="1" baseline="-21367" dirty="0">
                <a:latin typeface="Times New Roman" panose="02020603050405020304" pitchFamily="18" charset="0"/>
                <a:cs typeface="Times New Roman" panose="02020603050405020304" pitchFamily="18" charset="0"/>
              </a:rPr>
              <a:t>i</a:t>
            </a:r>
            <a:endParaRPr sz="2000" baseline="-21367" dirty="0">
              <a:latin typeface="Times New Roman" panose="02020603050405020304" pitchFamily="18" charset="0"/>
              <a:cs typeface="Times New Roman" panose="02020603050405020304" pitchFamily="18" charset="0"/>
            </a:endParaRPr>
          </a:p>
          <a:p>
            <a:pPr marL="469900" indent="-457200">
              <a:lnSpc>
                <a:spcPct val="100000"/>
              </a:lnSpc>
              <a:buAutoNum type="alphaLcParenR"/>
              <a:tabLst>
                <a:tab pos="469265" algn="l"/>
                <a:tab pos="469900" algn="l"/>
              </a:tabLst>
            </a:pPr>
            <a:r>
              <a:rPr sz="2000" b="1" dirty="0">
                <a:latin typeface="Times New Roman" panose="02020603050405020304" pitchFamily="18" charset="0"/>
                <a:cs typeface="Times New Roman" panose="02020603050405020304" pitchFamily="18" charset="0"/>
              </a:rPr>
              <a:t>Matriz de ordem 2, tal que </a:t>
            </a:r>
            <a:r>
              <a:rPr sz="2000" b="1" spc="5" dirty="0">
                <a:latin typeface="Times New Roman" panose="02020603050405020304" pitchFamily="18" charset="0"/>
                <a:cs typeface="Times New Roman" panose="02020603050405020304" pitchFamily="18" charset="0"/>
              </a:rPr>
              <a:t>d</a:t>
            </a:r>
            <a:r>
              <a:rPr sz="2000" b="1" spc="7" baseline="-21367" dirty="0">
                <a:latin typeface="Times New Roman" panose="02020603050405020304" pitchFamily="18" charset="0"/>
                <a:cs typeface="Times New Roman" panose="02020603050405020304" pitchFamily="18" charset="0"/>
              </a:rPr>
              <a:t>ij </a:t>
            </a:r>
            <a:r>
              <a:rPr sz="2000" b="1" dirty="0">
                <a:latin typeface="Times New Roman" panose="02020603050405020304" pitchFamily="18" charset="0"/>
                <a:cs typeface="Times New Roman" panose="02020603050405020304" pitchFamily="18" charset="0"/>
              </a:rPr>
              <a:t>= 4i –</a:t>
            </a:r>
            <a:r>
              <a:rPr sz="2000" b="1" spc="-15"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3j</a:t>
            </a:r>
            <a:endParaRPr sz="2000" dirty="0">
              <a:latin typeface="Times New Roman" panose="02020603050405020304" pitchFamily="18" charset="0"/>
              <a:cs typeface="Times New Roman" panose="02020603050405020304" pitchFamily="18" charset="0"/>
            </a:endParaRPr>
          </a:p>
          <a:p>
            <a:pPr marL="12700">
              <a:lnSpc>
                <a:spcPct val="100000"/>
              </a:lnSpc>
            </a:pPr>
            <a:r>
              <a:rPr sz="2000" b="1" dirty="0">
                <a:latin typeface="Times New Roman" panose="02020603050405020304" pitchFamily="18" charset="0"/>
                <a:cs typeface="Times New Roman" panose="02020603050405020304" pitchFamily="18" charset="0"/>
              </a:rPr>
              <a:t>e)</a:t>
            </a:r>
            <a:endParaRPr sz="2000" dirty="0">
              <a:latin typeface="Times New Roman" panose="02020603050405020304" pitchFamily="18" charset="0"/>
              <a:cs typeface="Times New Roman" panose="02020603050405020304" pitchFamily="18" charset="0"/>
            </a:endParaRPr>
          </a:p>
        </p:txBody>
      </p:sp>
      <p:sp>
        <p:nvSpPr>
          <p:cNvPr id="28" name="object 15"/>
          <p:cNvSpPr txBox="1"/>
          <p:nvPr/>
        </p:nvSpPr>
        <p:spPr>
          <a:xfrm>
            <a:off x="2460390" y="5569017"/>
            <a:ext cx="6492240" cy="315595"/>
          </a:xfrm>
          <a:prstGeom prst="rect">
            <a:avLst/>
          </a:prstGeom>
        </p:spPr>
        <p:txBody>
          <a:bodyPr vert="horz" wrap="square" lIns="0" tIns="0" rIns="0" bIns="0" rtlCol="0">
            <a:spAutoFit/>
          </a:bodyPr>
          <a:lstStyle/>
          <a:p>
            <a:pPr marL="12700">
              <a:lnSpc>
                <a:spcPct val="100000"/>
              </a:lnSpc>
            </a:pPr>
            <a:r>
              <a:rPr sz="2000" b="1" dirty="0">
                <a:latin typeface="Times New Roman" panose="02020603050405020304" pitchFamily="18" charset="0"/>
                <a:cs typeface="Times New Roman" panose="02020603050405020304" pitchFamily="18" charset="0"/>
              </a:rPr>
              <a:t>Matriz de ordem 3, tal que aij = 0 para i &gt; j, aij = (i +</a:t>
            </a:r>
            <a:r>
              <a:rPr sz="2000" b="1" spc="-320"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j)</a:t>
            </a:r>
            <a:r>
              <a:rPr sz="2000" b="1" spc="7" baseline="25641" dirty="0">
                <a:latin typeface="Times New Roman" panose="02020603050405020304" pitchFamily="18" charset="0"/>
                <a:cs typeface="Times New Roman" panose="02020603050405020304" pitchFamily="18" charset="0"/>
              </a:rPr>
              <a:t>2</a:t>
            </a:r>
            <a:r>
              <a:rPr sz="2000" b="1"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29" name="object 16"/>
          <p:cNvSpPr txBox="1"/>
          <p:nvPr/>
        </p:nvSpPr>
        <p:spPr>
          <a:xfrm>
            <a:off x="1970155" y="5860940"/>
            <a:ext cx="3434715" cy="315595"/>
          </a:xfrm>
          <a:prstGeom prst="rect">
            <a:avLst/>
          </a:prstGeom>
        </p:spPr>
        <p:txBody>
          <a:bodyPr vert="horz" wrap="square" lIns="0" tIns="0" rIns="0" bIns="0" rtlCol="0">
            <a:spAutoFit/>
          </a:bodyPr>
          <a:lstStyle/>
          <a:p>
            <a:pPr marL="12700">
              <a:lnSpc>
                <a:spcPct val="100000"/>
              </a:lnSpc>
            </a:pPr>
            <a:r>
              <a:rPr sz="2000" b="1" dirty="0">
                <a:latin typeface="Times New Roman" panose="02020603050405020304" pitchFamily="18" charset="0"/>
                <a:cs typeface="Times New Roman" panose="02020603050405020304" pitchFamily="18" charset="0"/>
              </a:rPr>
              <a:t>para i = j e aij = –2, para i &lt;</a:t>
            </a:r>
            <a:r>
              <a:rPr sz="2000" b="1" spc="-26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j.</a:t>
            </a:r>
            <a:endParaRPr sz="2000" dirty="0">
              <a:latin typeface="Times New Roman" panose="02020603050405020304" pitchFamily="18" charset="0"/>
              <a:cs typeface="Times New Roman" panose="02020603050405020304" pitchFamily="18" charset="0"/>
            </a:endParaRPr>
          </a:p>
        </p:txBody>
      </p:sp>
      <p:sp>
        <p:nvSpPr>
          <p:cNvPr id="30" name="object 3"/>
          <p:cNvSpPr txBox="1"/>
          <p:nvPr/>
        </p:nvSpPr>
        <p:spPr>
          <a:xfrm>
            <a:off x="938193" y="1521030"/>
            <a:ext cx="8587105" cy="307777"/>
          </a:xfrm>
          <a:prstGeom prst="rect">
            <a:avLst/>
          </a:prstGeom>
        </p:spPr>
        <p:txBody>
          <a:bodyPr vert="horz" wrap="square" lIns="0" tIns="0" rIns="0" bIns="0" rtlCol="0">
            <a:spAutoFit/>
          </a:bodyPr>
          <a:lstStyle/>
          <a:p>
            <a:pPr marL="580390">
              <a:lnSpc>
                <a:spcPct val="100000"/>
              </a:lnSpc>
              <a:tabLst>
                <a:tab pos="1315085" algn="l"/>
                <a:tab pos="8573770" algn="l"/>
              </a:tabLst>
            </a:pPr>
            <a:r>
              <a:rPr sz="2000" b="1" dirty="0" smtClean="0">
                <a:solidFill>
                  <a:srgbClr val="008000"/>
                </a:solidFill>
                <a:latin typeface="Times New Roman" panose="02020603050405020304" pitchFamily="18" charset="0"/>
                <a:cs typeface="Times New Roman" panose="02020603050405020304" pitchFamily="18" charset="0"/>
              </a:rPr>
              <a:t>1 – </a:t>
            </a:r>
            <a:r>
              <a:rPr sz="2000" b="1" dirty="0" err="1" smtClean="0">
                <a:latin typeface="Times New Roman" panose="02020603050405020304" pitchFamily="18" charset="0"/>
                <a:cs typeface="Times New Roman" panose="02020603050405020304" pitchFamily="18" charset="0"/>
              </a:rPr>
              <a:t>Dadas</a:t>
            </a:r>
            <a:r>
              <a:rPr sz="2000" b="1" dirty="0" smtClean="0">
                <a:latin typeface="Times New Roman" panose="02020603050405020304" pitchFamily="18" charset="0"/>
                <a:cs typeface="Times New Roman" panose="02020603050405020304" pitchFamily="18" charset="0"/>
              </a:rPr>
              <a:t> as </a:t>
            </a:r>
            <a:r>
              <a:rPr sz="2000" b="1" dirty="0">
                <a:latin typeface="Times New Roman" panose="02020603050405020304" pitchFamily="18" charset="0"/>
                <a:cs typeface="Times New Roman" panose="02020603050405020304" pitchFamily="18" charset="0"/>
              </a:rPr>
              <a:t>seguintes matrizes, responda o </a:t>
            </a:r>
            <a:r>
              <a:rPr sz="2000" b="1" spc="-5" dirty="0">
                <a:latin typeface="Times New Roman" panose="02020603050405020304" pitchFamily="18" charset="0"/>
                <a:cs typeface="Times New Roman" panose="02020603050405020304" pitchFamily="18" charset="0"/>
              </a:rPr>
              <a:t>que </a:t>
            </a:r>
            <a:r>
              <a:rPr sz="2000" b="1" dirty="0">
                <a:latin typeface="Times New Roman" panose="02020603050405020304" pitchFamily="18" charset="0"/>
                <a:cs typeface="Times New Roman" panose="02020603050405020304" pitchFamily="18" charset="0"/>
              </a:rPr>
              <a:t>se</a:t>
            </a:r>
            <a:r>
              <a:rPr sz="2000" b="1" spc="-14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pede:</a:t>
            </a:r>
            <a:endParaRPr sz="2000" dirty="0">
              <a:latin typeface="Times New Roman" panose="02020603050405020304" pitchFamily="18" charset="0"/>
              <a:cs typeface="Times New Roman" panose="02020603050405020304" pitchFamily="18" charset="0"/>
            </a:endParaRPr>
          </a:p>
        </p:txBody>
      </p:sp>
      <p:grpSp>
        <p:nvGrpSpPr>
          <p:cNvPr id="32" name="Grupo 31"/>
          <p:cNvGrpSpPr/>
          <p:nvPr/>
        </p:nvGrpSpPr>
        <p:grpSpPr>
          <a:xfrm>
            <a:off x="4007041" y="1904864"/>
            <a:ext cx="1181363" cy="957008"/>
            <a:chOff x="4007041" y="1904864"/>
            <a:chExt cx="1181363" cy="957008"/>
          </a:xfrm>
        </p:grpSpPr>
        <p:grpSp>
          <p:nvGrpSpPr>
            <p:cNvPr id="31" name="Grupo 30"/>
            <p:cNvGrpSpPr/>
            <p:nvPr/>
          </p:nvGrpSpPr>
          <p:grpSpPr>
            <a:xfrm>
              <a:off x="4041815" y="1904864"/>
              <a:ext cx="1146589" cy="957008"/>
              <a:chOff x="4041815" y="1904864"/>
              <a:chExt cx="1146589" cy="957008"/>
            </a:xfrm>
          </p:grpSpPr>
          <p:sp>
            <p:nvSpPr>
              <p:cNvPr id="18" name="object 5"/>
              <p:cNvSpPr/>
              <p:nvPr/>
            </p:nvSpPr>
            <p:spPr>
              <a:xfrm>
                <a:off x="4108282" y="1904864"/>
                <a:ext cx="1080122" cy="957008"/>
              </a:xfrm>
              <a:prstGeom prst="rect">
                <a:avLst/>
              </a:prstGeom>
              <a:blipFill>
                <a:blip r:embed="rId6" cstate="print"/>
                <a:stretch>
                  <a:fillRect/>
                </a:stretch>
              </a:blipFill>
            </p:spPr>
            <p:txBody>
              <a:bodyPr wrap="square" lIns="0" tIns="0" rIns="0" bIns="0" rtlCol="0"/>
              <a:lstStyle/>
              <a:p>
                <a:endParaRPr sz="2000">
                  <a:latin typeface="Times New Roman" panose="02020603050405020304" pitchFamily="18" charset="0"/>
                  <a:cs typeface="Times New Roman" panose="02020603050405020304" pitchFamily="18" charset="0"/>
                </a:endParaRPr>
              </a:p>
            </p:txBody>
          </p:sp>
          <p:sp>
            <p:nvSpPr>
              <p:cNvPr id="12" name="Retângulo 11"/>
              <p:cNvSpPr/>
              <p:nvPr/>
            </p:nvSpPr>
            <p:spPr>
              <a:xfrm>
                <a:off x="4041815" y="2166566"/>
                <a:ext cx="235708" cy="350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pSp>
        <p:sp>
          <p:nvSpPr>
            <p:cNvPr id="4" name="CaixaDeTexto 3"/>
            <p:cNvSpPr txBox="1"/>
            <p:nvPr/>
          </p:nvSpPr>
          <p:spPr>
            <a:xfrm>
              <a:off x="4007041" y="2182698"/>
              <a:ext cx="287382" cy="369332"/>
            </a:xfrm>
            <a:prstGeom prst="rect">
              <a:avLst/>
            </a:prstGeom>
            <a:noFill/>
          </p:spPr>
          <p:txBody>
            <a:bodyPr wrap="square" rtlCol="0">
              <a:spAutoFit/>
            </a:bodyPr>
            <a:lstStyle/>
            <a:p>
              <a:r>
                <a:rPr lang="pt-BR" i="1" dirty="0" smtClean="0"/>
                <a:t>B</a:t>
              </a:r>
              <a:endParaRPr lang="pt-BR" i="1" dirty="0"/>
            </a:p>
          </p:txBody>
        </p:sp>
      </p:grpSp>
      <p:sp>
        <p:nvSpPr>
          <p:cNvPr id="37" name="Título 1"/>
          <p:cNvSpPr>
            <a:spLocks noGrp="1"/>
          </p:cNvSpPr>
          <p:nvPr>
            <p:ph type="title"/>
          </p:nvPr>
        </p:nvSpPr>
        <p:spPr>
          <a:xfrm>
            <a:off x="1314450" y="116928"/>
            <a:ext cx="10515600" cy="1325563"/>
          </a:xfrm>
        </p:spPr>
        <p:txBody>
          <a:body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Testando os conhecimentos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25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5"/>
                                        </p:tgtEl>
                                        <p:attrNameLst>
                                          <p:attrName>style.opacity</p:attrName>
                                        </p:attrNameLst>
                                      </p:cBhvr>
                                      <p:to>
                                        <p:strVal val="0.5"/>
                                      </p:to>
                                    </p:set>
                                    <p:animEffect filter="image" prLst="opacity: 0.5">
                                      <p:cBhvr rctx="IE">
                                        <p:cTn id="7" dur="indefinite"/>
                                        <p:tgtEl>
                                          <p:spTgt spid="15"/>
                                        </p:tgtEl>
                                      </p:cBhvr>
                                    </p:animEffect>
                                  </p:childTnLst>
                                </p:cTn>
                              </p:par>
                              <p:par>
                                <p:cTn id="8" presetID="9" presetClass="emph" presetSubtype="0" grpId="0" nodeType="withEffect">
                                  <p:stCondLst>
                                    <p:cond delay="0"/>
                                  </p:stCondLst>
                                  <p:childTnLst>
                                    <p:set>
                                      <p:cBhvr rctx="PPT">
                                        <p:cTn id="9" dur="indefinite"/>
                                        <p:tgtEl>
                                          <p:spTgt spid="20"/>
                                        </p:tgtEl>
                                        <p:attrNameLst>
                                          <p:attrName>style.opacity</p:attrName>
                                        </p:attrNameLst>
                                      </p:cBhvr>
                                      <p:to>
                                        <p:strVal val="0.5"/>
                                      </p:to>
                                    </p:set>
                                    <p:animEffect filter="image" prLst="opacity: 0.5">
                                      <p:cBhvr rctx="IE">
                                        <p:cTn id="10" dur="indefinite"/>
                                        <p:tgtEl>
                                          <p:spTgt spid="20"/>
                                        </p:tgtEl>
                                      </p:cBhvr>
                                    </p:animEffect>
                                  </p:childTnLst>
                                </p:cTn>
                              </p:par>
                              <p:par>
                                <p:cTn id="11" presetID="9" presetClass="emph" presetSubtype="0" grpId="0" nodeType="withEffect">
                                  <p:stCondLst>
                                    <p:cond delay="0"/>
                                  </p:stCondLst>
                                  <p:childTnLst>
                                    <p:set>
                                      <p:cBhvr rctx="PPT">
                                        <p:cTn id="12" dur="indefinite"/>
                                        <p:tgtEl>
                                          <p:spTgt spid="21"/>
                                        </p:tgtEl>
                                        <p:attrNameLst>
                                          <p:attrName>style.opacity</p:attrName>
                                        </p:attrNameLst>
                                      </p:cBhvr>
                                      <p:to>
                                        <p:strVal val="0.5"/>
                                      </p:to>
                                    </p:set>
                                    <p:animEffect filter="image" prLst="opacity: 0.5">
                                      <p:cBhvr rctx="IE">
                                        <p:cTn id="13" dur="indefinite"/>
                                        <p:tgtEl>
                                          <p:spTgt spid="21"/>
                                        </p:tgtEl>
                                      </p:cBhvr>
                                    </p:animEffect>
                                  </p:childTnLst>
                                </p:cTn>
                              </p:par>
                              <p:par>
                                <p:cTn id="14" presetID="9" presetClass="emph" presetSubtype="0" grpId="0" nodeType="withEffect">
                                  <p:stCondLst>
                                    <p:cond delay="0"/>
                                  </p:stCondLst>
                                  <p:childTnLst>
                                    <p:set>
                                      <p:cBhvr rctx="PPT">
                                        <p:cTn id="15" dur="indefinite"/>
                                        <p:tgtEl>
                                          <p:spTgt spid="22"/>
                                        </p:tgtEl>
                                        <p:attrNameLst>
                                          <p:attrName>style.opacity</p:attrName>
                                        </p:attrNameLst>
                                      </p:cBhvr>
                                      <p:to>
                                        <p:strVal val="0.5"/>
                                      </p:to>
                                    </p:set>
                                    <p:animEffect filter="image" prLst="opacity: 0.5">
                                      <p:cBhvr rctx="IE">
                                        <p:cTn id="16" dur="indefinite"/>
                                        <p:tgtEl>
                                          <p:spTgt spid="22"/>
                                        </p:tgtEl>
                                      </p:cBhvr>
                                    </p:animEffect>
                                  </p:childTnLst>
                                </p:cTn>
                              </p:par>
                              <p:par>
                                <p:cTn id="17" presetID="9" presetClass="emph" presetSubtype="0" grpId="0" nodeType="withEffect">
                                  <p:stCondLst>
                                    <p:cond delay="0"/>
                                  </p:stCondLst>
                                  <p:childTnLst>
                                    <p:set>
                                      <p:cBhvr rctx="PPT">
                                        <p:cTn id="18" dur="indefinite"/>
                                        <p:tgtEl>
                                          <p:spTgt spid="23"/>
                                        </p:tgtEl>
                                        <p:attrNameLst>
                                          <p:attrName>style.opacity</p:attrName>
                                        </p:attrNameLst>
                                      </p:cBhvr>
                                      <p:to>
                                        <p:strVal val="0.5"/>
                                      </p:to>
                                    </p:set>
                                    <p:animEffect filter="image" prLst="opacity: 0.5">
                                      <p:cBhvr rctx="IE">
                                        <p:cTn id="19" dur="indefinite"/>
                                        <p:tgtEl>
                                          <p:spTgt spid="23"/>
                                        </p:tgtEl>
                                      </p:cBhvr>
                                    </p:animEffect>
                                  </p:childTnLst>
                                </p:cTn>
                              </p:par>
                              <p:par>
                                <p:cTn id="20" presetID="9" presetClass="emph" presetSubtype="0" grpId="0" nodeType="withEffect">
                                  <p:stCondLst>
                                    <p:cond delay="0"/>
                                  </p:stCondLst>
                                  <p:childTnLst>
                                    <p:set>
                                      <p:cBhvr rctx="PPT">
                                        <p:cTn id="21" dur="indefinite"/>
                                        <p:tgtEl>
                                          <p:spTgt spid="24"/>
                                        </p:tgtEl>
                                        <p:attrNameLst>
                                          <p:attrName>style.opacity</p:attrName>
                                        </p:attrNameLst>
                                      </p:cBhvr>
                                      <p:to>
                                        <p:strVal val="0.5"/>
                                      </p:to>
                                    </p:set>
                                    <p:animEffect filter="image" prLst="opacity: 0.5">
                                      <p:cBhvr rctx="IE">
                                        <p:cTn id="22" dur="indefinite"/>
                                        <p:tgtEl>
                                          <p:spTgt spid="24"/>
                                        </p:tgtEl>
                                      </p:cBhvr>
                                    </p:animEffect>
                                  </p:childTnLst>
                                </p:cTn>
                              </p:par>
                              <p:par>
                                <p:cTn id="23" presetID="9" presetClass="emph" presetSubtype="0" nodeType="withEffect">
                                  <p:stCondLst>
                                    <p:cond delay="0"/>
                                  </p:stCondLst>
                                  <p:childTnLst>
                                    <p:set>
                                      <p:cBhvr rctx="PPT">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par>
                                <p:cTn id="26" presetID="9" presetClass="emph" presetSubtype="0" grpId="0" nodeType="withEffect">
                                  <p:stCondLst>
                                    <p:cond delay="0"/>
                                  </p:stCondLst>
                                  <p:childTnLst>
                                    <p:set>
                                      <p:cBhvr rctx="PPT">
                                        <p:cTn id="27" dur="indefinite"/>
                                        <p:tgtEl>
                                          <p:spTgt spid="30"/>
                                        </p:tgtEl>
                                        <p:attrNameLst>
                                          <p:attrName>style.opacity</p:attrName>
                                        </p:attrNameLst>
                                      </p:cBhvr>
                                      <p:to>
                                        <p:strVal val="0.5"/>
                                      </p:to>
                                    </p:set>
                                    <p:animEffect filter="image" prLst="opacity: 0.5">
                                      <p:cBhvr rctx="IE">
                                        <p:cTn id="28" dur="indefinite"/>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500"/>
                                        <p:tgtEl>
                                          <p:spTgt spid="2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p:bldP spid="24"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5789433" y="2175924"/>
            <a:ext cx="4303195" cy="523220"/>
          </a:xfrm>
          <a:prstGeom prst="rect">
            <a:avLst/>
          </a:prstGeom>
          <a:noFill/>
          <a:ln w="9525">
            <a:noFill/>
            <a:miter lim="800000"/>
            <a:headEnd/>
            <a:tailEnd/>
          </a:ln>
          <a:effectLst/>
        </p:spPr>
        <p:txBody>
          <a:bodyPr wrap="square">
            <a:spAutoFit/>
          </a:bodyPr>
          <a:lstStyle/>
          <a:p>
            <a:r>
              <a:rPr lang="pt-PT" sz="2800" dirty="0">
                <a:latin typeface="Times New Roman" panose="02020603050405020304" pitchFamily="18" charset="0"/>
                <a:cs typeface="Times New Roman" panose="02020603050405020304" pitchFamily="18" charset="0"/>
              </a:rPr>
              <a:t>A</a:t>
            </a:r>
            <a:r>
              <a:rPr lang="pt-PT" sz="2800" b="1" baseline="-25000" dirty="0">
                <a:latin typeface="Times New Roman" panose="02020603050405020304" pitchFamily="18" charset="0"/>
                <a:cs typeface="Times New Roman" panose="02020603050405020304" pitchFamily="18" charset="0"/>
              </a:rPr>
              <a:t>mxn</a:t>
            </a:r>
            <a:r>
              <a:rPr lang="pt-PT" sz="2800" dirty="0">
                <a:latin typeface="Times New Roman" panose="02020603050405020304" pitchFamily="18" charset="0"/>
                <a:cs typeface="Times New Roman" panose="02020603050405020304" pitchFamily="18" charset="0"/>
              </a:rPr>
              <a:t> = [a</a:t>
            </a:r>
            <a:r>
              <a:rPr lang="pt-PT" sz="2800" b="1" baseline="-25000" dirty="0">
                <a:latin typeface="Times New Roman" panose="02020603050405020304" pitchFamily="18" charset="0"/>
                <a:cs typeface="Times New Roman" panose="02020603050405020304" pitchFamily="18" charset="0"/>
              </a:rPr>
              <a:t>ij</a:t>
            </a:r>
            <a:r>
              <a:rPr lang="pt-PT" sz="2800" dirty="0">
                <a:latin typeface="Times New Roman" panose="02020603050405020304" pitchFamily="18" charset="0"/>
                <a:cs typeface="Times New Roman" panose="02020603050405020304" pitchFamily="18" charset="0"/>
              </a:rPr>
              <a:t>]</a:t>
            </a:r>
            <a:r>
              <a:rPr lang="pt-PT" sz="2800" b="1" baseline="-25000" dirty="0">
                <a:latin typeface="Times New Roman" panose="02020603050405020304" pitchFamily="18" charset="0"/>
                <a:cs typeface="Times New Roman" panose="02020603050405020304" pitchFamily="18" charset="0"/>
              </a:rPr>
              <a:t>mxn</a:t>
            </a:r>
          </a:p>
        </p:txBody>
      </p:sp>
      <p:sp>
        <p:nvSpPr>
          <p:cNvPr id="7174" name="Text Box 6"/>
          <p:cNvSpPr txBox="1">
            <a:spLocks noChangeArrowheads="1"/>
          </p:cNvSpPr>
          <p:nvPr/>
        </p:nvSpPr>
        <p:spPr bwMode="auto">
          <a:xfrm>
            <a:off x="2481083" y="3441161"/>
            <a:ext cx="6776279" cy="523220"/>
          </a:xfrm>
          <a:prstGeom prst="rect">
            <a:avLst/>
          </a:prstGeom>
          <a:noFill/>
          <a:ln w="9525">
            <a:noFill/>
            <a:miter lim="800000"/>
            <a:headEnd/>
            <a:tailEnd/>
          </a:ln>
          <a:effectLst/>
        </p:spPr>
        <p:txBody>
          <a:bodyPr wrap="none">
            <a:spAutoFit/>
          </a:bodyPr>
          <a:lstStyle/>
          <a:p>
            <a:r>
              <a:rPr lang="pt-PT" sz="2800" dirty="0">
                <a:latin typeface="Times New Roman" panose="02020603050405020304" pitchFamily="18" charset="0"/>
                <a:cs typeface="Times New Roman" panose="02020603050405020304" pitchFamily="18" charset="0"/>
              </a:rPr>
              <a:t>As matrizes podem ser classificadas segundo:</a:t>
            </a:r>
          </a:p>
        </p:txBody>
      </p:sp>
      <p:sp>
        <p:nvSpPr>
          <p:cNvPr id="7175" name="Text Box 7"/>
          <p:cNvSpPr txBox="1">
            <a:spLocks noChangeArrowheads="1"/>
          </p:cNvSpPr>
          <p:nvPr/>
        </p:nvSpPr>
        <p:spPr bwMode="auto">
          <a:xfrm>
            <a:off x="3986032" y="5150900"/>
            <a:ext cx="4504182" cy="584775"/>
          </a:xfrm>
          <a:prstGeom prst="rect">
            <a:avLst/>
          </a:prstGeom>
          <a:noFill/>
          <a:ln w="9525">
            <a:noFill/>
            <a:miter lim="800000"/>
            <a:headEnd/>
            <a:tailEnd/>
          </a:ln>
          <a:effectLst/>
        </p:spPr>
        <p:txBody>
          <a:bodyPr wrap="none">
            <a:spAutoFit/>
          </a:bodyPr>
          <a:lstStyle/>
          <a:p>
            <a:r>
              <a:rPr lang="pt-PT" sz="3200" dirty="0">
                <a:solidFill>
                  <a:srgbClr val="68B92C"/>
                </a:solidFill>
                <a:latin typeface="Times New Roman" panose="02020603050405020304" pitchFamily="18" charset="0"/>
                <a:cs typeface="Times New Roman" panose="02020603050405020304" pitchFamily="18" charset="0"/>
              </a:rPr>
              <a:t>A natureza dos elementos</a:t>
            </a:r>
          </a:p>
        </p:txBody>
      </p:sp>
      <p:sp>
        <p:nvSpPr>
          <p:cNvPr id="7176" name="Text Box 8"/>
          <p:cNvSpPr txBox="1">
            <a:spLocks noChangeArrowheads="1"/>
          </p:cNvSpPr>
          <p:nvPr/>
        </p:nvSpPr>
        <p:spPr bwMode="auto">
          <a:xfrm>
            <a:off x="5609966" y="4559144"/>
            <a:ext cx="2703512" cy="584775"/>
          </a:xfrm>
          <a:prstGeom prst="rect">
            <a:avLst/>
          </a:prstGeom>
          <a:noFill/>
          <a:ln w="9525">
            <a:noFill/>
            <a:miter lim="800000"/>
            <a:headEnd/>
            <a:tailEnd/>
          </a:ln>
          <a:effectLst/>
        </p:spPr>
        <p:txBody>
          <a:bodyPr wrap="square">
            <a:spAutoFit/>
          </a:bodyPr>
          <a:lstStyle/>
          <a:p>
            <a:r>
              <a:rPr lang="pt-PT" sz="3200" dirty="0">
                <a:solidFill>
                  <a:srgbClr val="0D8829"/>
                </a:solidFill>
                <a:latin typeface="Times New Roman" panose="02020603050405020304" pitchFamily="18" charset="0"/>
                <a:cs typeface="Times New Roman" panose="02020603050405020304" pitchFamily="18" charset="0"/>
              </a:rPr>
              <a:t>A forma</a:t>
            </a:r>
          </a:p>
        </p:txBody>
      </p:sp>
      <p:sp>
        <p:nvSpPr>
          <p:cNvPr id="12" name="Título 1"/>
          <p:cNvSpPr>
            <a:spLocks noGrp="1"/>
          </p:cNvSpPr>
          <p:nvPr>
            <p:ph type="title"/>
          </p:nvPr>
        </p:nvSpPr>
        <p:spPr>
          <a:xfrm>
            <a:off x="1314450" y="90802"/>
            <a:ext cx="10515600" cy="1325563"/>
          </a:xfrm>
        </p:spPr>
        <p:txBody>
          <a:body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Matrizes                        Conceitos Básicos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9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strips(downRight)">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lt">
                                    <p:tmPct val="100000"/>
                                  </p:iterate>
                                  <p:childTnLst>
                                    <p:set>
                                      <p:cBhvr>
                                        <p:cTn id="11" dur="1" fill="hold">
                                          <p:stCondLst>
                                            <p:cond delay="0"/>
                                          </p:stCondLst>
                                        </p:cTn>
                                        <p:tgtEl>
                                          <p:spTgt spid="7176"/>
                                        </p:tgtEl>
                                        <p:attrNameLst>
                                          <p:attrName>style.visibility</p:attrName>
                                        </p:attrNameLst>
                                      </p:cBhvr>
                                      <p:to>
                                        <p:strVal val="visible"/>
                                      </p:to>
                                    </p:set>
                                    <p:animEffect transition="in" filter="strips(downRight)">
                                      <p:cBhvr>
                                        <p:cTn id="12" dur="75"/>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iterate type="lt">
                                    <p:tmPct val="100000"/>
                                  </p:iterate>
                                  <p:childTnLst>
                                    <p:set>
                                      <p:cBhvr>
                                        <p:cTn id="16" dur="1" fill="hold">
                                          <p:stCondLst>
                                            <p:cond delay="0"/>
                                          </p:stCondLst>
                                        </p:cTn>
                                        <p:tgtEl>
                                          <p:spTgt spid="7175"/>
                                        </p:tgtEl>
                                        <p:attrNameLst>
                                          <p:attrName>style.visibility</p:attrName>
                                        </p:attrNameLst>
                                      </p:cBhvr>
                                      <p:to>
                                        <p:strVal val="visible"/>
                                      </p:to>
                                    </p:set>
                                    <p:animEffect transition="in" filter="strips(downRight)">
                                      <p:cBhvr>
                                        <p:cTn id="17" dur="75"/>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P spid="7175" grpId="0" autoUpdateAnimBg="0"/>
      <p:bldP spid="717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1374547" y="1336984"/>
            <a:ext cx="2135521" cy="400110"/>
          </a:xfrm>
          <a:prstGeom prst="rect">
            <a:avLst/>
          </a:prstGeom>
          <a:noFill/>
          <a:ln w="9525">
            <a:noFill/>
            <a:miter lim="800000"/>
            <a:headEnd/>
            <a:tailEnd/>
          </a:ln>
          <a:effectLst/>
        </p:spPr>
        <p:txBody>
          <a:bodyPr wrap="none">
            <a:spAutoFit/>
          </a:bodyPr>
          <a:lstStyle/>
          <a:p>
            <a:r>
              <a:rPr lang="pt-PT" sz="2000" b="1" dirty="0">
                <a:solidFill>
                  <a:srgbClr val="0D882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Segundo a forma:</a:t>
            </a:r>
          </a:p>
        </p:txBody>
      </p:sp>
      <p:sp>
        <p:nvSpPr>
          <p:cNvPr id="8199" name="Text Box 7"/>
          <p:cNvSpPr txBox="1">
            <a:spLocks noChangeArrowheads="1"/>
          </p:cNvSpPr>
          <p:nvPr/>
        </p:nvSpPr>
        <p:spPr bwMode="auto">
          <a:xfrm>
            <a:off x="1889764" y="1754555"/>
            <a:ext cx="1308371" cy="400110"/>
          </a:xfrm>
          <a:prstGeom prst="rect">
            <a:avLst/>
          </a:prstGeom>
          <a:noFill/>
          <a:ln w="9525">
            <a:noFill/>
            <a:miter lim="800000"/>
            <a:headEnd/>
            <a:tailEnd/>
          </a:ln>
          <a:effectLst/>
        </p:spPr>
        <p:txBody>
          <a:bodyPr wrap="none">
            <a:spAutoFit/>
          </a:bodyPr>
          <a:lstStyle/>
          <a:p>
            <a:r>
              <a:rPr lang="pt-PT" sz="2000" dirty="0">
                <a:solidFill>
                  <a:srgbClr val="0D8829"/>
                </a:solidFill>
                <a:latin typeface="Times New Roman" panose="02020603050405020304" pitchFamily="18" charset="0"/>
                <a:cs typeface="Times New Roman" panose="02020603050405020304" pitchFamily="18" charset="0"/>
              </a:rPr>
              <a:t>Retangular</a:t>
            </a:r>
          </a:p>
        </p:txBody>
      </p:sp>
      <p:sp>
        <p:nvSpPr>
          <p:cNvPr id="8200" name="Text Box 8"/>
          <p:cNvSpPr txBox="1">
            <a:spLocks noChangeArrowheads="1"/>
          </p:cNvSpPr>
          <p:nvPr/>
        </p:nvSpPr>
        <p:spPr bwMode="auto">
          <a:xfrm>
            <a:off x="1942016" y="2803297"/>
            <a:ext cx="1181734" cy="400110"/>
          </a:xfrm>
          <a:prstGeom prst="rect">
            <a:avLst/>
          </a:prstGeom>
          <a:noFill/>
          <a:ln w="9525">
            <a:noFill/>
            <a:miter lim="800000"/>
            <a:headEnd/>
            <a:tailEnd/>
          </a:ln>
          <a:effectLst/>
        </p:spPr>
        <p:txBody>
          <a:bodyPr wrap="none">
            <a:spAutoFit/>
          </a:bodyPr>
          <a:lstStyle/>
          <a:p>
            <a:r>
              <a:rPr lang="pt-PT" sz="2000" dirty="0">
                <a:solidFill>
                  <a:srgbClr val="0D8829"/>
                </a:solidFill>
                <a:latin typeface="Times New Roman" panose="02020603050405020304" pitchFamily="18" charset="0"/>
                <a:cs typeface="Times New Roman" panose="02020603050405020304" pitchFamily="18" charset="0"/>
              </a:rPr>
              <a:t>Quadrada</a:t>
            </a:r>
          </a:p>
        </p:txBody>
      </p:sp>
      <p:sp>
        <p:nvSpPr>
          <p:cNvPr id="8201" name="Text Box 9"/>
          <p:cNvSpPr txBox="1">
            <a:spLocks noChangeArrowheads="1"/>
          </p:cNvSpPr>
          <p:nvPr/>
        </p:nvSpPr>
        <p:spPr bwMode="auto">
          <a:xfrm>
            <a:off x="1929316" y="5338941"/>
            <a:ext cx="925253" cy="400110"/>
          </a:xfrm>
          <a:prstGeom prst="rect">
            <a:avLst/>
          </a:prstGeom>
          <a:noFill/>
          <a:ln w="9525">
            <a:noFill/>
            <a:miter lim="800000"/>
            <a:headEnd/>
            <a:tailEnd/>
          </a:ln>
          <a:effectLst/>
        </p:spPr>
        <p:txBody>
          <a:bodyPr wrap="none">
            <a:spAutoFit/>
          </a:bodyPr>
          <a:lstStyle/>
          <a:p>
            <a:r>
              <a:rPr lang="pt-PT" sz="2000" dirty="0">
                <a:solidFill>
                  <a:srgbClr val="0D8829"/>
                </a:solidFill>
                <a:latin typeface="Times New Roman" panose="02020603050405020304" pitchFamily="18" charset="0"/>
                <a:cs typeface="Times New Roman" panose="02020603050405020304" pitchFamily="18" charset="0"/>
              </a:rPr>
              <a:t>Coluna</a:t>
            </a:r>
          </a:p>
        </p:txBody>
      </p:sp>
      <p:sp>
        <p:nvSpPr>
          <p:cNvPr id="8202" name="Text Box 10"/>
          <p:cNvSpPr txBox="1">
            <a:spLocks noChangeArrowheads="1"/>
          </p:cNvSpPr>
          <p:nvPr/>
        </p:nvSpPr>
        <p:spPr bwMode="auto">
          <a:xfrm>
            <a:off x="1955078" y="4340888"/>
            <a:ext cx="3094074" cy="400110"/>
          </a:xfrm>
          <a:prstGeom prst="rect">
            <a:avLst/>
          </a:prstGeom>
          <a:noFill/>
          <a:ln w="9525">
            <a:noFill/>
            <a:miter lim="800000"/>
            <a:headEnd/>
            <a:tailEnd/>
          </a:ln>
          <a:effectLst/>
        </p:spPr>
        <p:txBody>
          <a:bodyPr wrap="square">
            <a:spAutoFit/>
          </a:bodyPr>
          <a:lstStyle/>
          <a:p>
            <a:r>
              <a:rPr lang="pt-PT" sz="2000" dirty="0">
                <a:solidFill>
                  <a:srgbClr val="0D8829"/>
                </a:solidFill>
                <a:latin typeface="Times New Roman" panose="02020603050405020304" pitchFamily="18" charset="0"/>
                <a:cs typeface="Times New Roman" panose="02020603050405020304" pitchFamily="18" charset="0"/>
              </a:rPr>
              <a:t>Linha</a:t>
            </a:r>
          </a:p>
        </p:txBody>
      </p:sp>
      <p:sp>
        <p:nvSpPr>
          <p:cNvPr id="8209" name="Text Box 17"/>
          <p:cNvSpPr txBox="1">
            <a:spLocks noChangeArrowheads="1"/>
          </p:cNvSpPr>
          <p:nvPr/>
        </p:nvSpPr>
        <p:spPr bwMode="auto">
          <a:xfrm>
            <a:off x="1934801" y="2067594"/>
            <a:ext cx="5963472" cy="400110"/>
          </a:xfrm>
          <a:prstGeom prst="rect">
            <a:avLst/>
          </a:prstGeom>
          <a:noFill/>
          <a:ln w="9525">
            <a:noFill/>
            <a:miter lim="800000"/>
            <a:headEnd/>
            <a:tailEnd/>
          </a:ln>
          <a:effectLst/>
        </p:spPr>
        <p:txBody>
          <a:bodyPr wrap="square">
            <a:spAutoFit/>
          </a:bodyPr>
          <a:lstStyle/>
          <a:p>
            <a:r>
              <a:rPr lang="pt-PT" sz="2000" dirty="0">
                <a:latin typeface="Times New Roman" panose="02020603050405020304" pitchFamily="18" charset="0"/>
                <a:cs typeface="Times New Roman" panose="02020603050405020304" pitchFamily="18" charset="0"/>
              </a:rPr>
              <a:t>Se o número de linhas é </a:t>
            </a:r>
            <a:r>
              <a:rPr lang="pt-PT" sz="2000" b="1" dirty="0">
                <a:latin typeface="Times New Roman" panose="02020603050405020304" pitchFamily="18" charset="0"/>
                <a:cs typeface="Times New Roman" panose="02020603050405020304" pitchFamily="18" charset="0"/>
              </a:rPr>
              <a:t>diferente</a:t>
            </a:r>
            <a:r>
              <a:rPr lang="pt-PT" sz="2000" dirty="0">
                <a:latin typeface="Times New Roman" panose="02020603050405020304" pitchFamily="18" charset="0"/>
                <a:cs typeface="Times New Roman" panose="02020603050405020304" pitchFamily="18" charset="0"/>
              </a:rPr>
              <a:t> do número de colunas</a:t>
            </a:r>
          </a:p>
        </p:txBody>
      </p:sp>
      <p:sp>
        <p:nvSpPr>
          <p:cNvPr id="8210" name="Text Box 18"/>
          <p:cNvSpPr txBox="1">
            <a:spLocks noChangeArrowheads="1"/>
          </p:cNvSpPr>
          <p:nvPr/>
        </p:nvSpPr>
        <p:spPr bwMode="auto">
          <a:xfrm>
            <a:off x="2191840" y="3109086"/>
            <a:ext cx="5562741" cy="400110"/>
          </a:xfrm>
          <a:prstGeom prst="rect">
            <a:avLst/>
          </a:prstGeom>
          <a:noFill/>
          <a:ln w="9525">
            <a:noFill/>
            <a:miter lim="800000"/>
            <a:headEnd/>
            <a:tailEnd/>
          </a:ln>
          <a:effectLst/>
        </p:spPr>
        <p:txBody>
          <a:bodyPr wrap="none">
            <a:spAutoFit/>
          </a:bodyPr>
          <a:lstStyle/>
          <a:p>
            <a:r>
              <a:rPr lang="pt-PT" sz="2000" dirty="0">
                <a:latin typeface="Times New Roman" panose="02020603050405020304" pitchFamily="18" charset="0"/>
                <a:cs typeface="Times New Roman" panose="02020603050405020304" pitchFamily="18" charset="0"/>
              </a:rPr>
              <a:t>Se o número de linhas é </a:t>
            </a:r>
            <a:r>
              <a:rPr lang="pt-PT" sz="2000" b="1" dirty="0">
                <a:latin typeface="Times New Roman" panose="02020603050405020304" pitchFamily="18" charset="0"/>
                <a:cs typeface="Times New Roman" panose="02020603050405020304" pitchFamily="18" charset="0"/>
              </a:rPr>
              <a:t>igual</a:t>
            </a:r>
            <a:r>
              <a:rPr lang="pt-PT" sz="2000" dirty="0">
                <a:latin typeface="Times New Roman" panose="02020603050405020304" pitchFamily="18" charset="0"/>
                <a:cs typeface="Times New Roman" panose="02020603050405020304" pitchFamily="18" charset="0"/>
              </a:rPr>
              <a:t> do número de colunas</a:t>
            </a:r>
          </a:p>
        </p:txBody>
      </p:sp>
      <p:sp>
        <p:nvSpPr>
          <p:cNvPr id="8211" name="Text Box 19"/>
          <p:cNvSpPr txBox="1">
            <a:spLocks noChangeArrowheads="1"/>
          </p:cNvSpPr>
          <p:nvPr/>
        </p:nvSpPr>
        <p:spPr bwMode="auto">
          <a:xfrm>
            <a:off x="2625584" y="5665512"/>
            <a:ext cx="3954929" cy="400110"/>
          </a:xfrm>
          <a:prstGeom prst="rect">
            <a:avLst/>
          </a:prstGeom>
          <a:noFill/>
          <a:ln w="9525">
            <a:noFill/>
            <a:miter lim="800000"/>
            <a:headEnd/>
            <a:tailEnd/>
          </a:ln>
          <a:effectLst/>
        </p:spPr>
        <p:txBody>
          <a:bodyPr wrap="none">
            <a:spAutoFit/>
          </a:bodyPr>
          <a:lstStyle/>
          <a:p>
            <a:r>
              <a:rPr lang="pt-PT" sz="2000" dirty="0">
                <a:latin typeface="Times New Roman" panose="02020603050405020304" pitchFamily="18" charset="0"/>
                <a:cs typeface="Times New Roman" panose="02020603050405020304" pitchFamily="18" charset="0"/>
              </a:rPr>
              <a:t>Se o número de colunas é igual a um</a:t>
            </a:r>
          </a:p>
        </p:txBody>
      </p:sp>
      <p:sp>
        <p:nvSpPr>
          <p:cNvPr id="8212" name="Text Box 20"/>
          <p:cNvSpPr txBox="1">
            <a:spLocks noChangeArrowheads="1"/>
          </p:cNvSpPr>
          <p:nvPr/>
        </p:nvSpPr>
        <p:spPr bwMode="auto">
          <a:xfrm>
            <a:off x="2377386" y="4626634"/>
            <a:ext cx="3783408" cy="400110"/>
          </a:xfrm>
          <a:prstGeom prst="rect">
            <a:avLst/>
          </a:prstGeom>
          <a:noFill/>
          <a:ln w="9525">
            <a:noFill/>
            <a:miter lim="800000"/>
            <a:headEnd/>
            <a:tailEnd/>
          </a:ln>
          <a:effectLst/>
        </p:spPr>
        <p:txBody>
          <a:bodyPr wrap="none">
            <a:spAutoFit/>
          </a:bodyPr>
          <a:lstStyle/>
          <a:p>
            <a:r>
              <a:rPr lang="pt-PT" sz="2000" dirty="0">
                <a:latin typeface="Times New Roman" panose="02020603050405020304" pitchFamily="18" charset="0"/>
                <a:cs typeface="Times New Roman" panose="02020603050405020304" pitchFamily="18" charset="0"/>
              </a:rPr>
              <a:t>Se o número de linhas é igual a um</a:t>
            </a:r>
          </a:p>
        </p:txBody>
      </p:sp>
      <p:graphicFrame>
        <p:nvGraphicFramePr>
          <p:cNvPr id="32768" name="Object 1024"/>
          <p:cNvGraphicFramePr>
            <a:graphicFrameLocks noChangeAspect="1"/>
          </p:cNvGraphicFramePr>
          <p:nvPr>
            <p:extLst>
              <p:ext uri="{D42A27DB-BD31-4B8C-83A1-F6EECF244321}">
                <p14:modId xmlns:p14="http://schemas.microsoft.com/office/powerpoint/2010/main" val="4222991174"/>
              </p:ext>
            </p:extLst>
          </p:nvPr>
        </p:nvGraphicFramePr>
        <p:xfrm>
          <a:off x="9436032" y="1747430"/>
          <a:ext cx="1922019" cy="1040438"/>
        </p:xfrm>
        <a:graphic>
          <a:graphicData uri="http://schemas.openxmlformats.org/presentationml/2006/ole">
            <mc:AlternateContent xmlns:mc="http://schemas.openxmlformats.org/markup-compatibility/2006">
              <mc:Choice xmlns:v="urn:schemas-microsoft-com:vml" Requires="v">
                <p:oleObj spid="_x0000_s5222" name="Equação" r:id="rId3" imgW="1384200" imgH="749160" progId="Equation.3">
                  <p:embed/>
                </p:oleObj>
              </mc:Choice>
              <mc:Fallback>
                <p:oleObj name="Equação" r:id="rId3" imgW="1384200" imgH="749160" progId="Equation.3">
                  <p:embed/>
                  <p:pic>
                    <p:nvPicPr>
                      <p:cNvPr id="0" name=""/>
                      <p:cNvPicPr>
                        <a:picLocks noChangeAspect="1" noChangeArrowheads="1"/>
                      </p:cNvPicPr>
                      <p:nvPr/>
                    </p:nvPicPr>
                    <p:blipFill>
                      <a:blip r:embed="rId4"/>
                      <a:srcRect/>
                      <a:stretch>
                        <a:fillRect/>
                      </a:stretch>
                    </p:blipFill>
                    <p:spPr bwMode="auto">
                      <a:xfrm>
                        <a:off x="9436032" y="1747430"/>
                        <a:ext cx="1922019" cy="1040438"/>
                      </a:xfrm>
                      <a:prstGeom prst="rect">
                        <a:avLst/>
                      </a:prstGeom>
                      <a:noFill/>
                      <a:extLst/>
                    </p:spPr>
                  </p:pic>
                </p:oleObj>
              </mc:Fallback>
            </mc:AlternateContent>
          </a:graphicData>
        </a:graphic>
      </p:graphicFrame>
      <p:graphicFrame>
        <p:nvGraphicFramePr>
          <p:cNvPr id="32769" name="Object 1025"/>
          <p:cNvGraphicFramePr>
            <a:graphicFrameLocks noChangeAspect="1"/>
          </p:cNvGraphicFramePr>
          <p:nvPr>
            <p:extLst>
              <p:ext uri="{D42A27DB-BD31-4B8C-83A1-F6EECF244321}">
                <p14:modId xmlns:p14="http://schemas.microsoft.com/office/powerpoint/2010/main" val="4196293625"/>
              </p:ext>
            </p:extLst>
          </p:nvPr>
        </p:nvGraphicFramePr>
        <p:xfrm>
          <a:off x="9489947" y="3334405"/>
          <a:ext cx="1188620" cy="946725"/>
        </p:xfrm>
        <a:graphic>
          <a:graphicData uri="http://schemas.openxmlformats.org/presentationml/2006/ole">
            <mc:AlternateContent xmlns:mc="http://schemas.openxmlformats.org/markup-compatibility/2006">
              <mc:Choice xmlns:v="urn:schemas-microsoft-com:vml" Requires="v">
                <p:oleObj spid="_x0000_s5223" name="Equação" r:id="rId5" imgW="939600" imgH="749160" progId="Equation.3">
                  <p:embed/>
                </p:oleObj>
              </mc:Choice>
              <mc:Fallback>
                <p:oleObj name="Equação" r:id="rId5" imgW="939600" imgH="749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9947" y="3334405"/>
                        <a:ext cx="1188620" cy="946725"/>
                      </a:xfrm>
                      <a:prstGeom prst="rect">
                        <a:avLst/>
                      </a:prstGeom>
                      <a:noFill/>
                      <a:extLst/>
                    </p:spPr>
                  </p:pic>
                </p:oleObj>
              </mc:Fallback>
            </mc:AlternateContent>
          </a:graphicData>
        </a:graphic>
      </p:graphicFrame>
      <p:graphicFrame>
        <p:nvGraphicFramePr>
          <p:cNvPr id="32770" name="Object 1026"/>
          <p:cNvGraphicFramePr>
            <a:graphicFrameLocks noChangeAspect="1"/>
          </p:cNvGraphicFramePr>
          <p:nvPr>
            <p:extLst>
              <p:ext uri="{D42A27DB-BD31-4B8C-83A1-F6EECF244321}">
                <p14:modId xmlns:p14="http://schemas.microsoft.com/office/powerpoint/2010/main" val="84169627"/>
              </p:ext>
            </p:extLst>
          </p:nvPr>
        </p:nvGraphicFramePr>
        <p:xfrm>
          <a:off x="9489947" y="5592215"/>
          <a:ext cx="480445" cy="745857"/>
        </p:xfrm>
        <a:graphic>
          <a:graphicData uri="http://schemas.openxmlformats.org/presentationml/2006/ole">
            <mc:AlternateContent xmlns:mc="http://schemas.openxmlformats.org/markup-compatibility/2006">
              <mc:Choice xmlns:v="urn:schemas-microsoft-com:vml" Requires="v">
                <p:oleObj spid="_x0000_s5224" name="Equação" r:id="rId7" imgW="482400" imgH="749160" progId="Equation.3">
                  <p:embed/>
                </p:oleObj>
              </mc:Choice>
              <mc:Fallback>
                <p:oleObj name="Equação" r:id="rId7" imgW="482400" imgH="749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9947" y="5592215"/>
                        <a:ext cx="480445" cy="745857"/>
                      </a:xfrm>
                      <a:prstGeom prst="rect">
                        <a:avLst/>
                      </a:prstGeom>
                      <a:noFill/>
                      <a:extLst/>
                    </p:spPr>
                  </p:pic>
                </p:oleObj>
              </mc:Fallback>
            </mc:AlternateContent>
          </a:graphicData>
        </a:graphic>
      </p:graphicFrame>
      <p:graphicFrame>
        <p:nvGraphicFramePr>
          <p:cNvPr id="32771" name="Object 1027"/>
          <p:cNvGraphicFramePr>
            <a:graphicFrameLocks noChangeAspect="1"/>
          </p:cNvGraphicFramePr>
          <p:nvPr>
            <p:extLst>
              <p:ext uri="{D42A27DB-BD31-4B8C-83A1-F6EECF244321}">
                <p14:modId xmlns:p14="http://schemas.microsoft.com/office/powerpoint/2010/main" val="2959050081"/>
              </p:ext>
            </p:extLst>
          </p:nvPr>
        </p:nvGraphicFramePr>
        <p:xfrm>
          <a:off x="9489947" y="4740998"/>
          <a:ext cx="1074136" cy="342866"/>
        </p:xfrm>
        <a:graphic>
          <a:graphicData uri="http://schemas.openxmlformats.org/presentationml/2006/ole">
            <mc:AlternateContent xmlns:mc="http://schemas.openxmlformats.org/markup-compatibility/2006">
              <mc:Choice xmlns:v="urn:schemas-microsoft-com:vml" Requires="v">
                <p:oleObj spid="_x0000_s5225" name="Equação" r:id="rId9" imgW="838080" imgH="266400" progId="Equation.3">
                  <p:embed/>
                </p:oleObj>
              </mc:Choice>
              <mc:Fallback>
                <p:oleObj name="Equação" r:id="rId9" imgW="838080" imgH="266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9947" y="4740998"/>
                        <a:ext cx="1074136" cy="342866"/>
                      </a:xfrm>
                      <a:prstGeom prst="rect">
                        <a:avLst/>
                      </a:prstGeom>
                      <a:noFill/>
                      <a:extLst/>
                    </p:spPr>
                  </p:pic>
                </p:oleObj>
              </mc:Fallback>
            </mc:AlternateContent>
          </a:graphicData>
        </a:graphic>
      </p:graphicFrame>
      <p:sp>
        <p:nvSpPr>
          <p:cNvPr id="8222" name="Text Box 30"/>
          <p:cNvSpPr txBox="1">
            <a:spLocks noChangeArrowheads="1"/>
          </p:cNvSpPr>
          <p:nvPr/>
        </p:nvSpPr>
        <p:spPr bwMode="auto">
          <a:xfrm>
            <a:off x="2169935" y="3523242"/>
            <a:ext cx="6347052" cy="400110"/>
          </a:xfrm>
          <a:prstGeom prst="rect">
            <a:avLst/>
          </a:prstGeom>
          <a:solidFill>
            <a:srgbClr val="FFFF00"/>
          </a:solidFill>
          <a:ln w="9525">
            <a:noFill/>
            <a:miter lim="800000"/>
            <a:headEnd/>
            <a:tailEnd/>
          </a:ln>
          <a:effectLst/>
        </p:spPr>
        <p:txBody>
          <a:bodyPr wrap="square">
            <a:spAutoFit/>
          </a:bodyPr>
          <a:lstStyle/>
          <a:p>
            <a:r>
              <a:rPr lang="pt-PT" sz="2000" dirty="0">
                <a:latin typeface="Times New Roman" panose="02020603050405020304" pitchFamily="18" charset="0"/>
                <a:cs typeface="Times New Roman" panose="02020603050405020304" pitchFamily="18" charset="0"/>
              </a:rPr>
              <a:t>Uma matriz quadrada do tipo m por </a:t>
            </a:r>
            <a:r>
              <a:rPr lang="pt-PT" sz="2000" dirty="0" smtClean="0">
                <a:latin typeface="Times New Roman" panose="02020603050405020304" pitchFamily="18" charset="0"/>
                <a:cs typeface="Times New Roman" panose="02020603050405020304" pitchFamily="18" charset="0"/>
              </a:rPr>
              <a:t>m  diz-se </a:t>
            </a:r>
            <a:r>
              <a:rPr lang="pt-PT" sz="2000" dirty="0">
                <a:latin typeface="Times New Roman" panose="02020603050405020304" pitchFamily="18" charset="0"/>
                <a:cs typeface="Times New Roman" panose="02020603050405020304" pitchFamily="18" charset="0"/>
              </a:rPr>
              <a:t>de  ordem  </a:t>
            </a:r>
            <a:r>
              <a:rPr lang="pt-PT" sz="2000" b="1" dirty="0">
                <a:latin typeface="Times New Roman" panose="02020603050405020304" pitchFamily="18" charset="0"/>
                <a:cs typeface="Times New Roman" panose="02020603050405020304" pitchFamily="18" charset="0"/>
              </a:rPr>
              <a:t>m</a:t>
            </a:r>
          </a:p>
        </p:txBody>
      </p:sp>
      <p:sp>
        <p:nvSpPr>
          <p:cNvPr id="23"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Classificação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8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strips(downRight)">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strips(downRight)">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209"/>
                                        </p:tgtEl>
                                        <p:attrNameLst>
                                          <p:attrName>style.visibility</p:attrName>
                                        </p:attrNameLst>
                                      </p:cBhvr>
                                      <p:to>
                                        <p:strVal val="visible"/>
                                      </p:to>
                                    </p:set>
                                    <p:animEffect transition="in" filter="strips(downRight)">
                                      <p:cBhvr>
                                        <p:cTn id="17" dur="500"/>
                                        <p:tgtEl>
                                          <p:spTgt spid="820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2768"/>
                                        </p:tgtEl>
                                        <p:attrNameLst>
                                          <p:attrName>style.visibility</p:attrName>
                                        </p:attrNameLst>
                                      </p:cBhvr>
                                      <p:to>
                                        <p:strVal val="visible"/>
                                      </p:to>
                                    </p:set>
                                    <p:animEffect transition="in" filter="strips(downRight)">
                                      <p:cBhvr>
                                        <p:cTn id="22" dur="500"/>
                                        <p:tgtEl>
                                          <p:spTgt spid="3276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strips(downRight)">
                                      <p:cBhvr>
                                        <p:cTn id="27" dur="500"/>
                                        <p:tgtEl>
                                          <p:spTgt spid="820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210"/>
                                        </p:tgtEl>
                                        <p:attrNameLst>
                                          <p:attrName>style.visibility</p:attrName>
                                        </p:attrNameLst>
                                      </p:cBhvr>
                                      <p:to>
                                        <p:strVal val="visible"/>
                                      </p:to>
                                    </p:set>
                                    <p:animEffect transition="in" filter="strips(downRight)">
                                      <p:cBhvr>
                                        <p:cTn id="32" dur="500"/>
                                        <p:tgtEl>
                                          <p:spTgt spid="82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2769"/>
                                        </p:tgtEl>
                                        <p:attrNameLst>
                                          <p:attrName>style.visibility</p:attrName>
                                        </p:attrNameLst>
                                      </p:cBhvr>
                                      <p:to>
                                        <p:strVal val="visible"/>
                                      </p:to>
                                    </p:set>
                                    <p:animEffect transition="in" filter="strips(downRight)">
                                      <p:cBhvr>
                                        <p:cTn id="37" dur="500"/>
                                        <p:tgtEl>
                                          <p:spTgt spid="3276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8222"/>
                                        </p:tgtEl>
                                        <p:attrNameLst>
                                          <p:attrName>style.visibility</p:attrName>
                                        </p:attrNameLst>
                                      </p:cBhvr>
                                      <p:to>
                                        <p:strVal val="visible"/>
                                      </p:to>
                                    </p:set>
                                    <p:animEffect transition="in" filter="strips(downRight)">
                                      <p:cBhvr>
                                        <p:cTn id="42" dur="500"/>
                                        <p:tgtEl>
                                          <p:spTgt spid="822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strips(downRight)">
                                      <p:cBhvr>
                                        <p:cTn id="47" dur="500"/>
                                        <p:tgtEl>
                                          <p:spTgt spid="820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8212"/>
                                        </p:tgtEl>
                                        <p:attrNameLst>
                                          <p:attrName>style.visibility</p:attrName>
                                        </p:attrNameLst>
                                      </p:cBhvr>
                                      <p:to>
                                        <p:strVal val="visible"/>
                                      </p:to>
                                    </p:set>
                                    <p:animEffect transition="in" filter="strips(downRight)">
                                      <p:cBhvr>
                                        <p:cTn id="52" dur="500"/>
                                        <p:tgtEl>
                                          <p:spTgt spid="8212"/>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2771"/>
                                        </p:tgtEl>
                                        <p:attrNameLst>
                                          <p:attrName>style.visibility</p:attrName>
                                        </p:attrNameLst>
                                      </p:cBhvr>
                                      <p:to>
                                        <p:strVal val="visible"/>
                                      </p:to>
                                    </p:set>
                                    <p:animEffect transition="in" filter="strips(downRight)">
                                      <p:cBhvr>
                                        <p:cTn id="57" dur="500"/>
                                        <p:tgtEl>
                                          <p:spTgt spid="3277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8201"/>
                                        </p:tgtEl>
                                        <p:attrNameLst>
                                          <p:attrName>style.visibility</p:attrName>
                                        </p:attrNameLst>
                                      </p:cBhvr>
                                      <p:to>
                                        <p:strVal val="visible"/>
                                      </p:to>
                                    </p:set>
                                    <p:animEffect transition="in" filter="strips(downRight)">
                                      <p:cBhvr>
                                        <p:cTn id="62" dur="500"/>
                                        <p:tgtEl>
                                          <p:spTgt spid="8201"/>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8211"/>
                                        </p:tgtEl>
                                        <p:attrNameLst>
                                          <p:attrName>style.visibility</p:attrName>
                                        </p:attrNameLst>
                                      </p:cBhvr>
                                      <p:to>
                                        <p:strVal val="visible"/>
                                      </p:to>
                                    </p:set>
                                    <p:animEffect transition="in" filter="strips(downRight)">
                                      <p:cBhvr>
                                        <p:cTn id="67" dur="500"/>
                                        <p:tgtEl>
                                          <p:spTgt spid="8211"/>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32770"/>
                                        </p:tgtEl>
                                        <p:attrNameLst>
                                          <p:attrName>style.visibility</p:attrName>
                                        </p:attrNameLst>
                                      </p:cBhvr>
                                      <p:to>
                                        <p:strVal val="visible"/>
                                      </p:to>
                                    </p:set>
                                    <p:animEffect transition="in" filter="strips(downRight)">
                                      <p:cBhvr>
                                        <p:cTn id="7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P spid="8200" grpId="0" autoUpdateAnimBg="0"/>
      <p:bldP spid="8201" grpId="0" autoUpdateAnimBg="0"/>
      <p:bldP spid="8202" grpId="0" autoUpdateAnimBg="0"/>
      <p:bldP spid="8209" grpId="0" autoUpdateAnimBg="0"/>
      <p:bldP spid="8210" grpId="0" autoUpdateAnimBg="0"/>
      <p:bldP spid="8211" grpId="0" autoUpdateAnimBg="0"/>
      <p:bldP spid="8212" grpId="0" autoUpdateAnimBg="0"/>
      <p:bldP spid="822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1683024" y="1412776"/>
            <a:ext cx="8640763" cy="2232248"/>
          </a:xfrm>
        </p:spPr>
        <p:txBody>
          <a:bodyPr>
            <a:normAutofit fontScale="62500" lnSpcReduction="20000"/>
          </a:bodyPr>
          <a:lstStyle/>
          <a:p>
            <a:pPr marL="0" indent="0" algn="just">
              <a:lnSpc>
                <a:spcPct val="150000"/>
              </a:lnSpc>
              <a:buNone/>
            </a:pP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 elementos da matriz quadrada em que os índices da linha são iguais aos índices da coluna, isto é, </a:t>
            </a:r>
            <a:r>
              <a:rPr lang="pt-BR"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 </a:t>
            </a: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 constituem a </a:t>
            </a:r>
            <a:r>
              <a:rPr lang="pt-BR"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diagonal principal</a:t>
            </a: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lnSpc>
                <a:spcPct val="150000"/>
              </a:lnSpc>
              <a:buNone/>
            </a:pPr>
            <a:endPar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50000"/>
              </a:lnSpc>
              <a:buNone/>
            </a:pP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 elementos da matriz cuja soma </a:t>
            </a:r>
            <a:r>
              <a:rPr lang="pt-BR"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 j </a:t>
            </a: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 igual a </a:t>
            </a:r>
            <a:r>
              <a:rPr lang="pt-BR"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+ 1 </a:t>
            </a: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é a ordem da matriz quadrada) constituem a </a:t>
            </a:r>
            <a:r>
              <a:rPr lang="pt-BR"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diagonal secundária</a:t>
            </a:r>
            <a:r>
              <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lnSpc>
                <a:spcPct val="150000"/>
              </a:lnSpc>
              <a:buNone/>
            </a:pPr>
            <a:endParaRPr lang="pt-BR"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50000"/>
              </a:lnSpc>
              <a:buNone/>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sp>
        <p:nvSpPr>
          <p:cNvPr id="3" name="AutoShape 2" descr="data:image/jpeg;base64,/9j/4AAQSkZJRgABAQAAAQABAAD/2wCEAAkGBhMREBUQDxQUFBQSFxUUFBUQFBUdFxUXGRQWFhYZFBYYGyYeGh0jHBYVIC8gIyg1LC0uFiMzNTE2NSctLCkBCQoKDgwOGg8PGiolHyQqLCwpNSkuLy0sLSwpLCwqKSwsKiwpLikwLDU1LiwxLyowLzEqKSosLCwpKS4qKSwsKv/AABEIAGwA4gMBIgACEQEDEQH/xAAbAAEAAgIDAAAAAAAAAAAAAAAABQYDBAECB//EAD0QAAIBAwMCBAEICQIHAAAAAAECAwAEEQUSIRMxBiJBUTIHFCNhcXShtCQzNEJygZGywVJTFiViY3Ox0f/EABkBAQADAQEAAAAAAAAAAAAAAAABAgMEBf/EAC8RAAICAAQCCQMFAQAAAAAAAAABAhEDEiExUaEEQWFxkbHB0eEUgfATIzJC8SL/2gAMAwEAAhEDEQA/APcaUpQClKUApSlAdTUTrOtG3Ks0bND5utKhz0RxtZkAyV75YfDjt7S5FdXjzUPsLRaT1VoxWt0kqLJGwZHAZWU8Ee4rMpqgS+FDLcXclu5jaOcAQ9WZIJN9rbuxcQspDZdjuH8x7Smi6za2/UWbdayKu+SO7ndsKDgNG8jsrJlsZXv2xkYEXxNJYSazYbtc13r1LbStSw1WOdS0TbsEBgQQykgEBkYBlOCDyOxBrazVjE5pStDWdcgtIjNdSLHGvdmz9nAHJ/lQG/SsNpdLKiyIcq6qyn3DAMPwIrLmgBNcE1A6p44tLedbeeTps+QHdGEQYDO1piNgbHOM596ousavYXlysXSighncA37WiM88jfCkbPCVXcSPpHOTg4GCGrSGG5a7LiRZeNW8RkyNa2Kia4xhyD9FbZOA1wwOQeGIQeY7fTOamdOt2jiSN3aVlUBpHADOQOWIHAJqtw+Hra1vLNbaGOL6O4QlEUMwVI8b3xub35PerYBSco7RWnMHNKUrMkUpSgFKUoBSlKAUpSgFKUoBSlKAUpSgFKUoCD0MfpF994j/ACNpWj8oVjDLZ7J1Y75YY42QDMcksixK7EggLlvNxyDj1rf0H9ovvvEf5G0qYlgV1KuAykEEMAQQeCCDwRUNJ6MmMnF3Hc838KeImhuL03UbSbJ1hnvY1YqzRxhU3xjOxVQElgTgtz33H0OC5V1DRkMp5DKQQfrBHBFc2tjHEgjiRUQDAVFCqB7BRwP5VBXGgPbsZdOIXPL2z/qZPqT/AGWPJ3KMEnkeojWJs3HE7Hy+PLuLHVG+Wm4RdGuVdlDSBFQMwBYiaNsKCeTgE8egNWTSNdWctGytFNHjqRSDlfTKns6EggOvBxUmalNMylFxdMifCN2ktjbtE6uvSjXKMCMrGoYZBxkEEEelZta12O1QPLuO47USNGeSRsZxGi8sQAScdgCa0dV8QuJDa2ada4wC2eIrcN8L3LZyARkhB5m28YByO2i+GhDIbid+vdMNrzuoU7f9EaAkRoMDyj1ySSSa2UFFZp+HX8IpZ574mFzezwSExtPDdQqmnFSyxxncXluNw8xwwBkT6MbMAk5xO+N9c06S4jsr24hjSCVLiaNslncAmOMgKQAc7mzyQQPUmvQiorC06hlQsAzZKqSMkLjO0Z5xkZ9s1E8Rz32WwIm+Ob6zPutz37/BH3qeqC1Afp9p/Dc/2R1O1mSKUpQClKUApSlAKUpQClKUApSlAKUpQClKUApSlAQug/tF994j/JWlaXyjyXY06U6cGM/l/V/rAm4bzGPVsZ/H1rd0H9ovvvEf5K0qR1C1aRNqSNGcjLJtzj1A3Kcfb34oCpfJ5q0sst/CxZoLe52W7SFt4VkDGM7/AD+Xynzc+fHpV0rS0nSI7WMRQrhcsxySWZmOWd2PLMSSSTXTWdehtEDzttDHYigEvI57JGg5Zj6AVKTk6SBh1zSYpl6kx6bQ7nSZWCvDgZLK54AwOc+UjuMV514k1OW7gMNzuNkhYC+RCRcBVIULHuA3lg2JTmPcAQCCDVyi0ia+Ik1FenCCCliGVlOOQ12wGHOcERjyrtGdxziR1nwxHcokbtLGsZyotpni/d289MjIA4A7VpUcPVU34pe75GkcXTLLVc/szR+TrQTZadDDJtMhBklZMYLudx8w+PAKru9Qo57VZs1U7Xwu9gv/AC1iyAktb3Dkq/uY5Mbkc4Uc5X3HrU1pOvxXAITKyJw8Ug2yJ2+JDyByMHsc8GsXNylct2TLCSWaGq8u8kpHwCfb27/yrybTPERn8SwsVuFDWcihJoZE6ZMjNna6ghdqqC+MFhivWc1onQ4Tci7Ma9dY+kJOc9PcW298YySe1SZGlqH7dafw3P8AZHU7UJqX7fafw3P9sdTdAKUpQClKUApSlAKUpQClKUApSlAKUpQClKUApSlAQmg/tF994j/JWlb2raqltEZZA7AEDbEjO7EnACIoJY+vHoCfStDQz+kX33iP8laVTvHOqQ38UcbO0Nms6b71hIF3gnb83KjDD/vP9GNwxuPa8IOb7BZYX8bCcdKxike4bsk8ckawg5xJckjKLgMQvxPt8vfNb+i+G+m/zm5czXTjDOSdkYOMpboTiNOFHHLbAWJNavgTQhaQywK3Uj67SRSEDc6uqMTIw4dg+9d3sq+1WYVaU0v+Ybcet/nAg42VivLtIkaWVlREBZmcgKoHckn0rPVJ+VGCRo7Tbnore2rXRBIKxCQeYn0UHBJPbAPpWRJatOv1nTqIHC/ul0ZdwwCGUMAcc+o9DWtq3h2O4Iclo5U+CaI7ZF74G795cnJQ5U+1RnyeahczWjNd8kTTLE57yQq2I3bAAOefMOCAD61aKhqy0ZOLtFag1yW2YR6gBtyAl1GMRN/5V56B5A5O0n1Fa9r8okMlyIVXyPcPZpKGGGmSJZThcfAQwAYHJPpjmrPNErKVZQysCCGGQQe4IPcGvJf+ArmO5UiN5Iba+a+RI+mAyYQptY4JkyrKUPHkXn3rbRslDF7Hyfs+Xceiakf0+z/huf7I6nKqkOsxXN5amI8oLlZEYEPG2yPKup7Ef09qndSvJI42aKIzOMbUDKuT9btwoHJJ/A1ZO9jGUXF1Jam9SonQdc+c2qXLoYdwJZZCPLtJU+bgFeCQ3quD61mtNbgmwIJopCV3gRSIxK7iu4bSeNwK57ZBGakqSFKgrTxBI161pJbtGuwyRy71YOFcKd6r+rzkFcnJGeBgip0UApSlAKUpQClKUApUVe+KLeGUQSuRIwyqiOU7gMZKlVIOMjODxnmttNUiIRldSJTtjKnIY4JIBH8Lf0q2SVXQNqldd1N9VB2pXXdXSa4CqXbOFBY4BJwBk4AGT9g5oDS1vWktljZwzCSWKAbMZDSuEUnJHGTz601fWYraPqTttB4Ud2dj2SNRy7n0UcnNQvikNfWcM2nhZ8T29wgL7FdYpQ5G5hxnHtWh4X029N119StkaTDbZzcRuIMn4LeARjpg55bcWIAyTgCumODHJmk9t1evgRZil8K3d80sszJBBPIJDZzxGQtsijiUztFMn+2G6YYrwMkngW/SbaZAVnaFgAoQQQtGEAzwQ0z5/dxjGMf0kMUrGeI5adXAUc0pSqEilKUApSlAcMOKiLi1vNzGOa2Vc+UPayswHsWF0oJ+sAfZUxXBFAVS68JTzTpPLcojxq6q9pbtHJ5sYDNJPIGUc+Ur69xWK/1meKMwXscGZCEEkm4WswY4KOdrGNyM8MpX6znAuGKwz26urI4DKwIZWGVIIwQR2IP+aq49aNo4trLPVc13P02Inw9oPzOF44zndJLKqbiI495yIouMqi/Z7nHOK1PC2hz2zzK4gEUpEqrE7kxSMMyoimNR0t5Zl5yCWOPNgDY3Flzbbri39YJG+ljHcmGRj5xgHEbe/BxwO2jeJBc3rpG2YlgR9rKQ6ydWRXDg+ZSAF8p/zUZ1sy308mnKGqSv/RD4ZZr5b2RYo3jMi7rcsGuEZAiC4BUfABkDLcgYIxirMK0Idct2bYk0TN22rIhOe2MA5rbE4ztzzjOMjOPfH9f6VazBprdGSldd1N9SQdqV13Vhub+OMAyuqAkKC7AAk5wASeTwePqoFrojYpXGaUBS/EF2F1axcrIVijuxIyQysqmVYRHllQjna3rxjmtNBPBcROOtGlzqErmJY2KiBoQuZQqkLmVVbkjHUP1kegVxiuiPSMqSrqrzfqVo84l1q+j+cndJEnzWSWOS8jJEcy3Bj8xSMKg6e1tgyBw2Thq6WGrySRdSC7lmie6AmMTdSW2tukxVfKhO4yAZZQeMexNejT26upVwCD3B+3I/HmsVlp0cK7YwftZmZj3xlnJJHJ9fU1quk4eX+GvLyDT4nmF5rWqKrMfnAmFjFKUSFinzkXC7lG1CuTEBlQf3j2Pax3mrXC3qSILj5uZAj74yU6Rt2k3Iix5UBwo3Fi2SwIAxmy32sRwywxPuzcsUjIXK7gpfDEdsgEj7DW3DOrFgpyUO1uD3wD3xg9/T/wB0l0hOn+mlvz05dQor/wAm8RXSrVHVlZI9jLIrKwIJyCrAGrLtrF84G/p4bO3dnaduM4+Ltn6qzVyYks83Nrd34lkc0pSqgUpSgFKUoBSlKAUpSgFdSK7UoCN1XQYLoKtzGsgU5UNng4xkYNYtL8N21qxa2iWMuArFS3IHIHJNSxrjFRlV3RosbEUcik64XoUS1v7drnU1ZkcSCEKqsrM+LfaQigksQeOPUVza6xNC7wzSKZYrKByNivIsmSrggEM3o2CcDfntV4210eVVZQSAXyFHvgEnH8gTVMj3s6fqYu1lvRckuzs/KKW/iuYREM6IVuJYDIxjD7UiDowVsISWZQxHGOQPWuLjxHdxCNSVd+lBIAqqwnkkl2yIhUAERp5vJzgZORVq1XR47lQkoyAcjtwfsII/D1rLaRRRBYIwq4BKqBjjPmIA47t+NVcJcS6x8Gl+2u75Khpvi2Q3KxtKjo11dW+cIPKkYeE5X1LAj/qz71Ha94heS3mimYbSLSaNnVUOWuwGULuOAFTdgncMnPavSgtajahGJxblvpCpkC4PKggEg4wcEj19aODqrEOlQU1OOHtXXwd3t9jOHB5HIPII7EfVXNZMUrWjz/sVfxDYTvdwNEszIhjDqJCkZDSElwyODvTpjKsCrLJjuSRHafo+oC5uHaZ1P6SEDITG4fJtTuMpUdPAGFQHvknOavdK6FjtRqltRFFHOizdKyIFyTHLi63TOHZWt2jkO0SfCZArYzxnK4qqQ6dqnRO1LwSrZIoLSNg3SXQfPMmCemAM9iMg5r2OlbYfTHD+qff9/chxs8/uLC6a+imkjmdFvVlQ5BWO3a1dFBXd5SsjPu4z5hnPGInWtL1LZOI0uQJYQUWOdiy3Auu/U6mf1OMlcIf9PHPq1KR6Y008q0rk7GUol3aXIvZ2giujFJZHaDMyqbgyF8BmY9M7CoyBxgipfwda3Eazx3O/CzHoFyT9EYoyNpZmYDf1OGJI96slKyljuUctLq5E0KUpXOSKUpQClKUApSlAKUpQClKUBwaxvWQ11ahGxQrXUrkyyoJJmRLi8jcgZ2RLCDFtIXO4SEYxk8+1cDUZxFZO8lyDJHILkCN/KwgYAsBHlW6uMfX9VXDTtMih3mJdvUYu/LHcx7t5ieT7/wDyt2slhutz0ZdKhekFXw168kUKw1W8MRAMpdrSB8yxP5ZRIyT7fJ8QUZ29ycY71z4o1GeInozXGwWdw4YqcCRSGiLNswG2h+55A5GTzex/n/OKw3tkk0bRSruRxhlJIyM9jg9qfpuqsj6qLnmcFXYVazvrpopc9YoXgETqArEMq9bJKkhA5bzBScdvStbQbmeS9tnuVcOsF1G5aJwAfnC9Pc23aCyRk9+cfWM3W3t1RFRRhVAVRknAHbk81kxU5HvZm+kxp1Hf2o70pStTjP/Z"/>
          <p:cNvSpPr>
            <a:spLocks noChangeAspect="1" noChangeArrowheads="1"/>
          </p:cNvSpPr>
          <p:nvPr/>
        </p:nvSpPr>
        <p:spPr bwMode="auto">
          <a:xfrm>
            <a:off x="1679575" y="-487363"/>
            <a:ext cx="21526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solidFill>
                <a:prstClr val="white"/>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3717032"/>
            <a:ext cx="505496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quadradas                       observações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1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ChangeAspect="1"/>
          </p:cNvGraphicFramePr>
          <p:nvPr>
            <p:extLst>
              <p:ext uri="{D42A27DB-BD31-4B8C-83A1-F6EECF244321}">
                <p14:modId xmlns:p14="http://schemas.microsoft.com/office/powerpoint/2010/main" val="3795514001"/>
              </p:ext>
            </p:extLst>
          </p:nvPr>
        </p:nvGraphicFramePr>
        <p:xfrm>
          <a:off x="5175250" y="3133725"/>
          <a:ext cx="2000250" cy="2598738"/>
        </p:xfrm>
        <a:graphic>
          <a:graphicData uri="http://schemas.openxmlformats.org/presentationml/2006/ole">
            <mc:AlternateContent xmlns:mc="http://schemas.openxmlformats.org/markup-compatibility/2006">
              <mc:Choice xmlns:v="urn:schemas-microsoft-com:vml" Requires="v">
                <p:oleObj spid="_x0000_s10250" name="Equação" r:id="rId4" imgW="774364" imgH="723586" progId="Equation.3">
                  <p:embed/>
                </p:oleObj>
              </mc:Choice>
              <mc:Fallback>
                <p:oleObj name="Equação" r:id="rId4" imgW="774364" imgH="72358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0" y="3133725"/>
                        <a:ext cx="2000250" cy="2598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4"/>
          <p:cNvSpPr>
            <a:spLocks noChangeArrowheads="1"/>
          </p:cNvSpPr>
          <p:nvPr/>
        </p:nvSpPr>
        <p:spPr bwMode="auto">
          <a:xfrm>
            <a:off x="1992313" y="1382079"/>
            <a:ext cx="2607102"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pt-BR" altLang="pt-BR" sz="2200" b="1" dirty="0">
                <a:latin typeface="Times New Roman" panose="02020603050405020304" pitchFamily="18" charset="0"/>
                <a:cs typeface="Times New Roman" panose="02020603050405020304" pitchFamily="18" charset="0"/>
              </a:rPr>
              <a:t> Matriz quadrada</a:t>
            </a:r>
            <a:r>
              <a:rPr lang="pt-BR" altLang="pt-BR" sz="1800" dirty="0">
                <a:latin typeface="Times New Roman" panose="02020603050405020304" pitchFamily="18" charset="0"/>
                <a:cs typeface="Times New Roman" panose="02020603050405020304" pitchFamily="18" charset="0"/>
              </a:rPr>
              <a:t> </a:t>
            </a:r>
          </a:p>
        </p:txBody>
      </p:sp>
      <p:sp>
        <p:nvSpPr>
          <p:cNvPr id="7174" name="Rectangle 5"/>
          <p:cNvSpPr>
            <a:spLocks noChangeArrowheads="1"/>
          </p:cNvSpPr>
          <p:nvPr/>
        </p:nvSpPr>
        <p:spPr bwMode="auto">
          <a:xfrm>
            <a:off x="1524000" y="3381375"/>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pt-BR" altLang="pt-BR">
              <a:latin typeface="Times New Roman" panose="02020603050405020304" pitchFamily="18" charset="0"/>
              <a:cs typeface="Times New Roman" panose="02020603050405020304" pitchFamily="18" charset="0"/>
            </a:endParaRPr>
          </a:p>
        </p:txBody>
      </p:sp>
      <p:sp>
        <p:nvSpPr>
          <p:cNvPr id="7175" name="Rectangle 6"/>
          <p:cNvSpPr>
            <a:spLocks noChangeArrowheads="1"/>
          </p:cNvSpPr>
          <p:nvPr/>
        </p:nvSpPr>
        <p:spPr bwMode="auto">
          <a:xfrm>
            <a:off x="2279650" y="3141664"/>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pt-BR" altLang="pt-BR">
              <a:latin typeface="Times New Roman" panose="02020603050405020304" pitchFamily="18" charset="0"/>
              <a:cs typeface="Times New Roman" panose="02020603050405020304" pitchFamily="18" charset="0"/>
            </a:endParaRPr>
          </a:p>
        </p:txBody>
      </p:sp>
      <p:sp>
        <p:nvSpPr>
          <p:cNvPr id="5127" name="Text Box 7"/>
          <p:cNvSpPr txBox="1">
            <a:spLocks noChangeArrowheads="1"/>
          </p:cNvSpPr>
          <p:nvPr/>
        </p:nvSpPr>
        <p:spPr bwMode="auto">
          <a:xfrm>
            <a:off x="1739900" y="1811339"/>
            <a:ext cx="3600450"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125"/>
              </a:spcBef>
              <a:buClrTx/>
            </a:pPr>
            <a:r>
              <a:rPr lang="pt-BR" altLang="pt-BR" sz="2200">
                <a:latin typeface="Times New Roman" panose="02020603050405020304" pitchFamily="18" charset="0"/>
                <a:cs typeface="Times New Roman" panose="02020603050405020304" pitchFamily="18" charset="0"/>
              </a:rPr>
              <a:t>m = n (x linhas = x colunas)</a:t>
            </a:r>
          </a:p>
        </p:txBody>
      </p:sp>
      <p:sp>
        <p:nvSpPr>
          <p:cNvPr id="5128" name="Text Box 8"/>
          <p:cNvSpPr txBox="1">
            <a:spLocks noChangeArrowheads="1"/>
          </p:cNvSpPr>
          <p:nvPr/>
        </p:nvSpPr>
        <p:spPr bwMode="auto">
          <a:xfrm>
            <a:off x="3575050" y="5949950"/>
            <a:ext cx="511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1125"/>
              </a:spcBef>
              <a:buClrTx/>
            </a:pPr>
            <a:r>
              <a:rPr lang="pt-BR" altLang="pt-BR" sz="1800">
                <a:latin typeface="Times New Roman" panose="02020603050405020304" pitchFamily="18" charset="0"/>
                <a:cs typeface="Times New Roman" panose="02020603050405020304" pitchFamily="18" charset="0"/>
              </a:rPr>
              <a:t>Esta é uma matriz quadrada de ordem 3 (3 x 3)</a:t>
            </a:r>
          </a:p>
        </p:txBody>
      </p:sp>
      <p:sp>
        <p:nvSpPr>
          <p:cNvPr id="5129" name="Text Box 9"/>
          <p:cNvSpPr txBox="1">
            <a:spLocks noChangeArrowheads="1"/>
          </p:cNvSpPr>
          <p:nvPr/>
        </p:nvSpPr>
        <p:spPr bwMode="auto">
          <a:xfrm>
            <a:off x="6672263" y="1416050"/>
            <a:ext cx="3744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125"/>
              </a:spcBef>
              <a:buClrTx/>
            </a:pPr>
            <a:r>
              <a:rPr lang="pt-BR" altLang="pt-BR" sz="1800">
                <a:latin typeface="Times New Roman" panose="02020603050405020304" pitchFamily="18" charset="0"/>
                <a:cs typeface="Times New Roman" panose="02020603050405020304" pitchFamily="18" charset="0"/>
              </a:rPr>
              <a:t> Diagonais</a:t>
            </a:r>
          </a:p>
        </p:txBody>
      </p:sp>
      <p:sp>
        <p:nvSpPr>
          <p:cNvPr id="5130" name="Text Box 10"/>
          <p:cNvSpPr txBox="1">
            <a:spLocks noChangeArrowheads="1"/>
          </p:cNvSpPr>
          <p:nvPr/>
        </p:nvSpPr>
        <p:spPr bwMode="auto">
          <a:xfrm>
            <a:off x="6672263" y="1774825"/>
            <a:ext cx="37449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125"/>
              </a:spcBef>
              <a:buClrTx/>
            </a:pPr>
            <a:r>
              <a:rPr lang="pt-BR" altLang="pt-BR" sz="1800" dirty="0">
                <a:latin typeface="Times New Roman" panose="02020603050405020304" pitchFamily="18" charset="0"/>
                <a:cs typeface="Times New Roman" panose="02020603050405020304" pitchFamily="18" charset="0"/>
              </a:rPr>
              <a:t>Só tem sentido falar de diagonais em matrizes quadradas.</a:t>
            </a:r>
          </a:p>
        </p:txBody>
      </p:sp>
      <p:sp>
        <p:nvSpPr>
          <p:cNvPr id="5131" name="Text Box 11"/>
          <p:cNvSpPr txBox="1">
            <a:spLocks noChangeArrowheads="1"/>
          </p:cNvSpPr>
          <p:nvPr/>
        </p:nvSpPr>
        <p:spPr bwMode="auto">
          <a:xfrm>
            <a:off x="2135188" y="2640013"/>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125"/>
              </a:spcBef>
              <a:buClrTx/>
            </a:pPr>
            <a:r>
              <a:rPr lang="pt-BR" altLang="pt-BR" sz="1800" b="1">
                <a:solidFill>
                  <a:srgbClr val="0000CC"/>
                </a:solidFill>
                <a:latin typeface="Times New Roman" panose="02020603050405020304" pitchFamily="18" charset="0"/>
                <a:cs typeface="Times New Roman" panose="02020603050405020304" pitchFamily="18" charset="0"/>
              </a:rPr>
              <a:t>Diagonal principal </a:t>
            </a:r>
            <a:r>
              <a:rPr lang="pt-BR" altLang="pt-BR" sz="1800" b="1">
                <a:latin typeface="Times New Roman" panose="02020603050405020304" pitchFamily="18" charset="0"/>
                <a:cs typeface="Times New Roman" panose="02020603050405020304" pitchFamily="18" charset="0"/>
              </a:rPr>
              <a:t>(i = j)</a:t>
            </a:r>
          </a:p>
        </p:txBody>
      </p:sp>
      <p:sp>
        <p:nvSpPr>
          <p:cNvPr id="5132" name="Text Box 12"/>
          <p:cNvSpPr txBox="1">
            <a:spLocks noChangeArrowheads="1"/>
          </p:cNvSpPr>
          <p:nvPr/>
        </p:nvSpPr>
        <p:spPr bwMode="auto">
          <a:xfrm>
            <a:off x="6167438" y="2640013"/>
            <a:ext cx="403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125"/>
              </a:spcBef>
              <a:buClrTx/>
            </a:pPr>
            <a:r>
              <a:rPr lang="pt-BR" altLang="pt-BR" sz="1800" b="1">
                <a:solidFill>
                  <a:srgbClr val="FF0000"/>
                </a:solidFill>
                <a:latin typeface="Times New Roman" panose="02020603050405020304" pitchFamily="18" charset="0"/>
                <a:cs typeface="Times New Roman" panose="02020603050405020304" pitchFamily="18" charset="0"/>
              </a:rPr>
              <a:t>Diagonal secundária</a:t>
            </a:r>
            <a:r>
              <a:rPr lang="pt-BR" altLang="pt-BR" sz="1800">
                <a:latin typeface="Times New Roman" panose="02020603050405020304" pitchFamily="18" charset="0"/>
                <a:cs typeface="Times New Roman" panose="02020603050405020304" pitchFamily="18" charset="0"/>
              </a:rPr>
              <a:t> = (n + 1 = i + j)</a:t>
            </a:r>
          </a:p>
        </p:txBody>
      </p:sp>
      <p:sp>
        <p:nvSpPr>
          <p:cNvPr id="5133" name="Line 13"/>
          <p:cNvSpPr>
            <a:spLocks noChangeShapeType="1"/>
          </p:cNvSpPr>
          <p:nvPr/>
        </p:nvSpPr>
        <p:spPr bwMode="auto">
          <a:xfrm>
            <a:off x="5303839" y="3284539"/>
            <a:ext cx="1728787" cy="2232025"/>
          </a:xfrm>
          <a:prstGeom prst="line">
            <a:avLst/>
          </a:prstGeom>
          <a:noFill/>
          <a:ln w="25560" cap="sq">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latin typeface="Times New Roman" panose="02020603050405020304" pitchFamily="18" charset="0"/>
              <a:cs typeface="Times New Roman" panose="02020603050405020304" pitchFamily="18" charset="0"/>
            </a:endParaRPr>
          </a:p>
        </p:txBody>
      </p:sp>
      <p:sp>
        <p:nvSpPr>
          <p:cNvPr id="5134" name="Line 14"/>
          <p:cNvSpPr>
            <a:spLocks noChangeShapeType="1"/>
          </p:cNvSpPr>
          <p:nvPr/>
        </p:nvSpPr>
        <p:spPr bwMode="auto">
          <a:xfrm flipH="1">
            <a:off x="5375275" y="3357564"/>
            <a:ext cx="1657350" cy="2232025"/>
          </a:xfrm>
          <a:prstGeom prst="line">
            <a:avLst/>
          </a:prstGeom>
          <a:noFill/>
          <a:ln w="255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latin typeface="Times New Roman" panose="02020603050405020304" pitchFamily="18" charset="0"/>
              <a:cs typeface="Times New Roman" panose="02020603050405020304" pitchFamily="18" charset="0"/>
            </a:endParaRPr>
          </a:p>
        </p:txBody>
      </p:sp>
      <p:sp>
        <p:nvSpPr>
          <p:cNvPr id="5135" name="Text Box 15"/>
          <p:cNvSpPr txBox="1">
            <a:spLocks noChangeArrowheads="1"/>
          </p:cNvSpPr>
          <p:nvPr/>
        </p:nvSpPr>
        <p:spPr bwMode="auto">
          <a:xfrm>
            <a:off x="1847850" y="4079875"/>
            <a:ext cx="25923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338"/>
              </a:spcBef>
              <a:buClrTx/>
            </a:pPr>
            <a:r>
              <a:rPr lang="pt-BR" altLang="pt-BR" sz="1800" dirty="0">
                <a:latin typeface="Times New Roman" panose="02020603050405020304" pitchFamily="18" charset="0"/>
                <a:cs typeface="Times New Roman" panose="02020603050405020304" pitchFamily="18" charset="0"/>
              </a:rPr>
              <a:t>Elementos da</a:t>
            </a:r>
          </a:p>
          <a:p>
            <a:pPr algn="ctr">
              <a:spcBef>
                <a:spcPts val="338"/>
              </a:spcBef>
              <a:buClrTx/>
            </a:pPr>
            <a:r>
              <a:rPr lang="pt-BR" altLang="pt-BR" sz="1800" dirty="0">
                <a:latin typeface="Times New Roman" panose="02020603050405020304" pitchFamily="18" charset="0"/>
                <a:cs typeface="Times New Roman" panose="02020603050405020304" pitchFamily="18" charset="0"/>
              </a:rPr>
              <a:t>diagonal principal:</a:t>
            </a:r>
          </a:p>
          <a:p>
            <a:pPr algn="ctr">
              <a:spcBef>
                <a:spcPts val="338"/>
              </a:spcBef>
              <a:buClrTx/>
            </a:pPr>
            <a:r>
              <a:rPr lang="pt-BR" altLang="pt-BR" sz="1800" dirty="0">
                <a:latin typeface="Times New Roman" panose="02020603050405020304" pitchFamily="18" charset="0"/>
                <a:cs typeface="Times New Roman" panose="02020603050405020304" pitchFamily="18" charset="0"/>
              </a:rPr>
              <a:t>1, 1 e 2</a:t>
            </a:r>
          </a:p>
        </p:txBody>
      </p:sp>
      <p:sp>
        <p:nvSpPr>
          <p:cNvPr id="5136" name="Text Box 16"/>
          <p:cNvSpPr txBox="1">
            <a:spLocks noChangeArrowheads="1"/>
          </p:cNvSpPr>
          <p:nvPr/>
        </p:nvSpPr>
        <p:spPr bwMode="auto">
          <a:xfrm>
            <a:off x="7680325" y="4006850"/>
            <a:ext cx="25923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338"/>
              </a:spcBef>
              <a:buClrTx/>
            </a:pPr>
            <a:r>
              <a:rPr lang="pt-BR" altLang="pt-BR" sz="1800">
                <a:latin typeface="Times New Roman" panose="02020603050405020304" pitchFamily="18" charset="0"/>
                <a:cs typeface="Times New Roman" panose="02020603050405020304" pitchFamily="18" charset="0"/>
              </a:rPr>
              <a:t>Elementos da</a:t>
            </a:r>
          </a:p>
          <a:p>
            <a:pPr algn="ctr">
              <a:spcBef>
                <a:spcPts val="338"/>
              </a:spcBef>
              <a:buClrTx/>
            </a:pPr>
            <a:r>
              <a:rPr lang="pt-BR" altLang="pt-BR" sz="1800">
                <a:latin typeface="Times New Roman" panose="02020603050405020304" pitchFamily="18" charset="0"/>
                <a:cs typeface="Times New Roman" panose="02020603050405020304" pitchFamily="18" charset="0"/>
              </a:rPr>
              <a:t>diagonal secundária:</a:t>
            </a:r>
          </a:p>
          <a:p>
            <a:pPr algn="ctr">
              <a:spcBef>
                <a:spcPts val="338"/>
              </a:spcBef>
              <a:buClrTx/>
            </a:pPr>
            <a:r>
              <a:rPr lang="pt-BR" altLang="pt-BR" sz="1800">
                <a:latin typeface="Times New Roman" panose="02020603050405020304" pitchFamily="18" charset="0"/>
                <a:cs typeface="Times New Roman" panose="02020603050405020304" pitchFamily="18" charset="0"/>
              </a:rPr>
              <a:t>2, 1 e 4</a:t>
            </a:r>
          </a:p>
        </p:txBody>
      </p:sp>
      <p:sp>
        <p:nvSpPr>
          <p:cNvPr id="20"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quadradas                       observações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9221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clickEffect">
                                  <p:stCondLst>
                                    <p:cond delay="0"/>
                                  </p:stCondLst>
                                  <p:childTnLst>
                                    <p:set>
                                      <p:cBhvr additive="repl">
                                        <p:cTn id="6" dur="1" fill="hold">
                                          <p:stCondLst>
                                            <p:cond delay="0"/>
                                          </p:stCondLst>
                                        </p:cTn>
                                        <p:tgtEl>
                                          <p:spTgt spid="5127"/>
                                        </p:tgtEl>
                                        <p:attrNameLst>
                                          <p:attrName>style.visibility</p:attrName>
                                        </p:attrNameLst>
                                      </p:cBhvr>
                                      <p:to>
                                        <p:strVal val="visible"/>
                                      </p:to>
                                    </p:set>
                                    <p:anim calcmode="lin" valueType="num">
                                      <p:cBhvr additive="repl">
                                        <p:cTn id="7" dur="500" fill="hold"/>
                                        <p:tgtEl>
                                          <p:spTgt spid="5127"/>
                                        </p:tgtEl>
                                        <p:attrNameLst>
                                          <p:attrName>ppt_w</p:attrName>
                                        </p:attrNameLst>
                                      </p:cBhvr>
                                      <p:tavLst>
                                        <p:tav tm="100000">
                                          <p:val>
                                            <p:fltVal val="0"/>
                                          </p:val>
                                        </p:tav>
                                        <p:tav>
                                          <p:val>
                                            <p:strVal val="#ppt_w"/>
                                          </p:val>
                                        </p:tav>
                                      </p:tavLst>
                                    </p:anim>
                                    <p:anim calcmode="lin" valueType="num">
                                      <p:cBhvr additive="repl">
                                        <p:cTn id="8" dur="500" fill="hold"/>
                                        <p:tgtEl>
                                          <p:spTgt spid="5127"/>
                                        </p:tgtEl>
                                        <p:attrNameLst>
                                          <p:attrName>ppt_h</p:attrName>
                                        </p:attrNameLst>
                                      </p:cBhvr>
                                      <p:tavLst>
                                        <p:tav tm="100000">
                                          <p:val>
                                            <p:fltVal val="0"/>
                                          </p:val>
                                        </p:tav>
                                        <p:tav>
                                          <p:val>
                                            <p:strVal val="#ppt_h"/>
                                          </p:val>
                                        </p:tav>
                                      </p:tavLst>
                                    </p:anim>
                                    <p:animEffect transition="in" filter="fade">
                                      <p:cBhvr additive="repl">
                                        <p:cTn id="9" dur="500"/>
                                        <p:tgtEl>
                                          <p:spTgt spid="5127"/>
                                        </p:tgtEl>
                                      </p:cBhvr>
                                    </p:animEffect>
                                  </p:childTnLst>
                                </p:cTn>
                              </p:par>
                              <p:par>
                                <p:cTn id="10" presetID="53" presetClass="entr" fill="hold" nodeType="withEffect">
                                  <p:stCondLst>
                                    <p:cond delay="0"/>
                                  </p:stCondLst>
                                  <p:childTnLst>
                                    <p:set>
                                      <p:cBhvr additive="repl">
                                        <p:cTn id="11" dur="1" fill="hold">
                                          <p:stCondLst>
                                            <p:cond delay="0"/>
                                          </p:stCondLst>
                                        </p:cTn>
                                        <p:tgtEl>
                                          <p:spTgt spid="5124"/>
                                        </p:tgtEl>
                                        <p:attrNameLst>
                                          <p:attrName>style.visibility</p:attrName>
                                        </p:attrNameLst>
                                      </p:cBhvr>
                                      <p:to>
                                        <p:strVal val="visible"/>
                                      </p:to>
                                    </p:set>
                                    <p:anim calcmode="lin" valueType="num">
                                      <p:cBhvr additive="repl">
                                        <p:cTn id="12" dur="500" fill="hold"/>
                                        <p:tgtEl>
                                          <p:spTgt spid="5124"/>
                                        </p:tgtEl>
                                        <p:attrNameLst>
                                          <p:attrName>ppt_w</p:attrName>
                                        </p:attrNameLst>
                                      </p:cBhvr>
                                      <p:tavLst>
                                        <p:tav tm="100000">
                                          <p:val>
                                            <p:fltVal val="0"/>
                                          </p:val>
                                        </p:tav>
                                        <p:tav>
                                          <p:val>
                                            <p:strVal val="#ppt_w"/>
                                          </p:val>
                                        </p:tav>
                                      </p:tavLst>
                                    </p:anim>
                                    <p:anim calcmode="lin" valueType="num">
                                      <p:cBhvr additive="repl">
                                        <p:cTn id="13" dur="500" fill="hold"/>
                                        <p:tgtEl>
                                          <p:spTgt spid="5124"/>
                                        </p:tgtEl>
                                        <p:attrNameLst>
                                          <p:attrName>ppt_h</p:attrName>
                                        </p:attrNameLst>
                                      </p:cBhvr>
                                      <p:tavLst>
                                        <p:tav tm="100000">
                                          <p:val>
                                            <p:fltVal val="0"/>
                                          </p:val>
                                        </p:tav>
                                        <p:tav>
                                          <p:val>
                                            <p:strVal val="#ppt_h"/>
                                          </p:val>
                                        </p:tav>
                                      </p:tavLst>
                                    </p:anim>
                                    <p:animEffect transition="in" filter="fade">
                                      <p:cBhvr additive="repl">
                                        <p:cTn id="14" dur="500"/>
                                        <p:tgtEl>
                                          <p:spTgt spid="51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fill="hold" nodeType="clickEffect">
                                  <p:stCondLst>
                                    <p:cond delay="0"/>
                                  </p:stCondLst>
                                  <p:childTnLst>
                                    <p:set>
                                      <p:cBhvr additive="repl">
                                        <p:cTn id="18" dur="1" fill="hold">
                                          <p:stCondLst>
                                            <p:cond delay="0"/>
                                          </p:stCondLst>
                                        </p:cTn>
                                        <p:tgtEl>
                                          <p:spTgt spid="5129"/>
                                        </p:tgtEl>
                                        <p:attrNameLst>
                                          <p:attrName>style.visibility</p:attrName>
                                        </p:attrNameLst>
                                      </p:cBhvr>
                                      <p:to>
                                        <p:strVal val="visible"/>
                                      </p:to>
                                    </p:set>
                                    <p:anim calcmode="lin" valueType="num">
                                      <p:cBhvr additive="repl">
                                        <p:cTn id="19" dur="500" fill="hold"/>
                                        <p:tgtEl>
                                          <p:spTgt spid="5129"/>
                                        </p:tgtEl>
                                        <p:attrNameLst>
                                          <p:attrName>ppt_w</p:attrName>
                                        </p:attrNameLst>
                                      </p:cBhvr>
                                      <p:tavLst>
                                        <p:tav tm="100000">
                                          <p:val>
                                            <p:fltVal val="0"/>
                                          </p:val>
                                        </p:tav>
                                        <p:tav>
                                          <p:val>
                                            <p:strVal val="#ppt_w"/>
                                          </p:val>
                                        </p:tav>
                                      </p:tavLst>
                                    </p:anim>
                                    <p:anim calcmode="lin" valueType="num">
                                      <p:cBhvr additive="repl">
                                        <p:cTn id="20" dur="500" fill="hold"/>
                                        <p:tgtEl>
                                          <p:spTgt spid="5129"/>
                                        </p:tgtEl>
                                        <p:attrNameLst>
                                          <p:attrName>ppt_h</p:attrName>
                                        </p:attrNameLst>
                                      </p:cBhvr>
                                      <p:tavLst>
                                        <p:tav tm="100000">
                                          <p:val>
                                            <p:fltVal val="0"/>
                                          </p:val>
                                        </p:tav>
                                        <p:tav>
                                          <p:val>
                                            <p:strVal val="#ppt_h"/>
                                          </p:val>
                                        </p:tav>
                                      </p:tavLst>
                                    </p:anim>
                                    <p:animEffect transition="in" filter="fade">
                                      <p:cBhvr additive="repl">
                                        <p:cTn id="21" dur="500"/>
                                        <p:tgtEl>
                                          <p:spTgt spid="51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fill="hold" nodeType="clickEffect">
                                  <p:stCondLst>
                                    <p:cond delay="0"/>
                                  </p:stCondLst>
                                  <p:childTnLst>
                                    <p:set>
                                      <p:cBhvr additive="repl">
                                        <p:cTn id="25" dur="1" fill="hold">
                                          <p:stCondLst>
                                            <p:cond delay="0"/>
                                          </p:stCondLst>
                                        </p:cTn>
                                        <p:tgtEl>
                                          <p:spTgt spid="5130"/>
                                        </p:tgtEl>
                                        <p:attrNameLst>
                                          <p:attrName>style.visibility</p:attrName>
                                        </p:attrNameLst>
                                      </p:cBhvr>
                                      <p:to>
                                        <p:strVal val="visible"/>
                                      </p:to>
                                    </p:set>
                                    <p:animEffect transition="in" filter="dissolve">
                                      <p:cBhvr additive="repl">
                                        <p:cTn id="26" dur="500"/>
                                        <p:tgtEl>
                                          <p:spTgt spid="51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fill="hold" nodeType="clickEffect">
                                  <p:stCondLst>
                                    <p:cond delay="0"/>
                                  </p:stCondLst>
                                  <p:childTnLst>
                                    <p:set>
                                      <p:cBhvr additive="repl">
                                        <p:cTn id="30" dur="1" fill="hold">
                                          <p:stCondLst>
                                            <p:cond delay="0"/>
                                          </p:stCondLst>
                                        </p:cTn>
                                        <p:tgtEl>
                                          <p:spTgt spid="5123"/>
                                        </p:tgtEl>
                                        <p:attrNameLst>
                                          <p:attrName>style.visibility</p:attrName>
                                        </p:attrNameLst>
                                      </p:cBhvr>
                                      <p:to>
                                        <p:strVal val="visible"/>
                                      </p:to>
                                    </p:set>
                                    <p:anim calcmode="lin" valueType="num">
                                      <p:cBhvr additive="repl">
                                        <p:cTn id="31" dur="500" fill="hold"/>
                                        <p:tgtEl>
                                          <p:spTgt spid="5123"/>
                                        </p:tgtEl>
                                        <p:attrNameLst>
                                          <p:attrName>ppt_w</p:attrName>
                                        </p:attrNameLst>
                                      </p:cBhvr>
                                      <p:tavLst>
                                        <p:tav tm="100000">
                                          <p:val>
                                            <p:fltVal val="0"/>
                                          </p:val>
                                        </p:tav>
                                        <p:tav>
                                          <p:val>
                                            <p:strVal val="#ppt_w"/>
                                          </p:val>
                                        </p:tav>
                                      </p:tavLst>
                                    </p:anim>
                                    <p:anim calcmode="lin" valueType="num">
                                      <p:cBhvr additive="repl">
                                        <p:cTn id="32" dur="500" fill="hold"/>
                                        <p:tgtEl>
                                          <p:spTgt spid="5123"/>
                                        </p:tgtEl>
                                        <p:attrNameLst>
                                          <p:attrName>ppt_h</p:attrName>
                                        </p:attrNameLst>
                                      </p:cBhvr>
                                      <p:tavLst>
                                        <p:tav tm="100000">
                                          <p:val>
                                            <p:fltVal val="0"/>
                                          </p:val>
                                        </p:tav>
                                        <p:tav>
                                          <p:val>
                                            <p:strVal val="#ppt_h"/>
                                          </p:val>
                                        </p:tav>
                                      </p:tavLst>
                                    </p:anim>
                                    <p:animEffect transition="in" filter="fade">
                                      <p:cBhvr additive="repl">
                                        <p:cTn id="33" dur="500"/>
                                        <p:tgtEl>
                                          <p:spTgt spid="51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fill="hold" nodeType="clickEffect">
                                  <p:stCondLst>
                                    <p:cond delay="0"/>
                                  </p:stCondLst>
                                  <p:childTnLst>
                                    <p:set>
                                      <p:cBhvr additive="repl">
                                        <p:cTn id="37" dur="1" fill="hold">
                                          <p:stCondLst>
                                            <p:cond delay="0"/>
                                          </p:stCondLst>
                                        </p:cTn>
                                        <p:tgtEl>
                                          <p:spTgt spid="5131"/>
                                        </p:tgtEl>
                                        <p:attrNameLst>
                                          <p:attrName>style.visibility</p:attrName>
                                        </p:attrNameLst>
                                      </p:cBhvr>
                                      <p:to>
                                        <p:strVal val="visible"/>
                                      </p:to>
                                    </p:set>
                                    <p:anim calcmode="lin" valueType="num">
                                      <p:cBhvr additive="repl">
                                        <p:cTn id="38" dur="500" fill="hold"/>
                                        <p:tgtEl>
                                          <p:spTgt spid="5131"/>
                                        </p:tgtEl>
                                        <p:attrNameLst>
                                          <p:attrName>ppt_w</p:attrName>
                                        </p:attrNameLst>
                                      </p:cBhvr>
                                      <p:tavLst>
                                        <p:tav tm="100000">
                                          <p:val>
                                            <p:fltVal val="0"/>
                                          </p:val>
                                        </p:tav>
                                        <p:tav>
                                          <p:val>
                                            <p:strVal val="#ppt_w"/>
                                          </p:val>
                                        </p:tav>
                                      </p:tavLst>
                                    </p:anim>
                                    <p:anim calcmode="lin" valueType="num">
                                      <p:cBhvr additive="repl">
                                        <p:cTn id="39" dur="500" fill="hold"/>
                                        <p:tgtEl>
                                          <p:spTgt spid="5131"/>
                                        </p:tgtEl>
                                        <p:attrNameLst>
                                          <p:attrName>ppt_h</p:attrName>
                                        </p:attrNameLst>
                                      </p:cBhvr>
                                      <p:tavLst>
                                        <p:tav tm="100000">
                                          <p:val>
                                            <p:fltVal val="0"/>
                                          </p:val>
                                        </p:tav>
                                        <p:tav>
                                          <p:val>
                                            <p:strVal val="#ppt_h"/>
                                          </p:val>
                                        </p:tav>
                                      </p:tavLst>
                                    </p:anim>
                                    <p:animEffect transition="in" filter="fade">
                                      <p:cBhvr additive="repl">
                                        <p:cTn id="40" dur="500"/>
                                        <p:tgtEl>
                                          <p:spTgt spid="5131"/>
                                        </p:tgtEl>
                                      </p:cBhvr>
                                    </p:animEffect>
                                  </p:childTnLst>
                                </p:cTn>
                              </p:par>
                              <p:par>
                                <p:cTn id="41" presetID="53" presetClass="entr" fill="hold" grpId="0" nodeType="withEffect">
                                  <p:stCondLst>
                                    <p:cond delay="0"/>
                                  </p:stCondLst>
                                  <p:childTnLst>
                                    <p:set>
                                      <p:cBhvr additive="repl">
                                        <p:cTn id="42" dur="1" fill="hold">
                                          <p:stCondLst>
                                            <p:cond delay="0"/>
                                          </p:stCondLst>
                                        </p:cTn>
                                        <p:tgtEl>
                                          <p:spTgt spid="5133"/>
                                        </p:tgtEl>
                                        <p:attrNameLst>
                                          <p:attrName>style.visibility</p:attrName>
                                        </p:attrNameLst>
                                      </p:cBhvr>
                                      <p:to>
                                        <p:strVal val="visible"/>
                                      </p:to>
                                    </p:set>
                                    <p:anim calcmode="lin" valueType="num">
                                      <p:cBhvr additive="repl">
                                        <p:cTn id="43" dur="500" fill="hold"/>
                                        <p:tgtEl>
                                          <p:spTgt spid="5133"/>
                                        </p:tgtEl>
                                        <p:attrNameLst>
                                          <p:attrName>ppt_w</p:attrName>
                                        </p:attrNameLst>
                                      </p:cBhvr>
                                      <p:tavLst>
                                        <p:tav tm="100000">
                                          <p:val>
                                            <p:fltVal val="0"/>
                                          </p:val>
                                        </p:tav>
                                        <p:tav>
                                          <p:val>
                                            <p:strVal val="#ppt_w"/>
                                          </p:val>
                                        </p:tav>
                                      </p:tavLst>
                                    </p:anim>
                                    <p:anim calcmode="lin" valueType="num">
                                      <p:cBhvr additive="repl">
                                        <p:cTn id="44" dur="500" fill="hold"/>
                                        <p:tgtEl>
                                          <p:spTgt spid="5133"/>
                                        </p:tgtEl>
                                        <p:attrNameLst>
                                          <p:attrName>ppt_h</p:attrName>
                                        </p:attrNameLst>
                                      </p:cBhvr>
                                      <p:tavLst>
                                        <p:tav tm="100000">
                                          <p:val>
                                            <p:fltVal val="0"/>
                                          </p:val>
                                        </p:tav>
                                        <p:tav>
                                          <p:val>
                                            <p:strVal val="#ppt_h"/>
                                          </p:val>
                                        </p:tav>
                                      </p:tavLst>
                                    </p:anim>
                                    <p:animEffect transition="in" filter="fade">
                                      <p:cBhvr additive="repl">
                                        <p:cTn id="45" dur="500"/>
                                        <p:tgtEl>
                                          <p:spTgt spid="5133"/>
                                        </p:tgtEl>
                                      </p:cBhvr>
                                    </p:animEffect>
                                  </p:childTnLst>
                                </p:cTn>
                              </p:par>
                              <p:par>
                                <p:cTn id="46" presetID="53" presetClass="entr" fill="hold" nodeType="withEffect">
                                  <p:stCondLst>
                                    <p:cond delay="0"/>
                                  </p:stCondLst>
                                  <p:childTnLst>
                                    <p:set>
                                      <p:cBhvr additive="repl">
                                        <p:cTn id="47" dur="1" fill="hold">
                                          <p:stCondLst>
                                            <p:cond delay="0"/>
                                          </p:stCondLst>
                                        </p:cTn>
                                        <p:tgtEl>
                                          <p:spTgt spid="5135"/>
                                        </p:tgtEl>
                                        <p:attrNameLst>
                                          <p:attrName>style.visibility</p:attrName>
                                        </p:attrNameLst>
                                      </p:cBhvr>
                                      <p:to>
                                        <p:strVal val="visible"/>
                                      </p:to>
                                    </p:set>
                                    <p:anim calcmode="lin" valueType="num">
                                      <p:cBhvr additive="repl">
                                        <p:cTn id="48" dur="500" fill="hold"/>
                                        <p:tgtEl>
                                          <p:spTgt spid="5135"/>
                                        </p:tgtEl>
                                        <p:attrNameLst>
                                          <p:attrName>ppt_w</p:attrName>
                                        </p:attrNameLst>
                                      </p:cBhvr>
                                      <p:tavLst>
                                        <p:tav tm="100000">
                                          <p:val>
                                            <p:fltVal val="0"/>
                                          </p:val>
                                        </p:tav>
                                        <p:tav>
                                          <p:val>
                                            <p:strVal val="#ppt_w"/>
                                          </p:val>
                                        </p:tav>
                                      </p:tavLst>
                                    </p:anim>
                                    <p:anim calcmode="lin" valueType="num">
                                      <p:cBhvr additive="repl">
                                        <p:cTn id="49" dur="500" fill="hold"/>
                                        <p:tgtEl>
                                          <p:spTgt spid="5135"/>
                                        </p:tgtEl>
                                        <p:attrNameLst>
                                          <p:attrName>ppt_h</p:attrName>
                                        </p:attrNameLst>
                                      </p:cBhvr>
                                      <p:tavLst>
                                        <p:tav tm="100000">
                                          <p:val>
                                            <p:fltVal val="0"/>
                                          </p:val>
                                        </p:tav>
                                        <p:tav>
                                          <p:val>
                                            <p:strVal val="#ppt_h"/>
                                          </p:val>
                                        </p:tav>
                                      </p:tavLst>
                                    </p:anim>
                                    <p:animEffect transition="in" filter="fade">
                                      <p:cBhvr additive="repl">
                                        <p:cTn id="50" dur="500"/>
                                        <p:tgtEl>
                                          <p:spTgt spid="513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fill="hold" nodeType="clickEffect">
                                  <p:stCondLst>
                                    <p:cond delay="0"/>
                                  </p:stCondLst>
                                  <p:childTnLst>
                                    <p:set>
                                      <p:cBhvr additive="repl">
                                        <p:cTn id="54" dur="1" fill="hold">
                                          <p:stCondLst>
                                            <p:cond delay="0"/>
                                          </p:stCondLst>
                                        </p:cTn>
                                        <p:tgtEl>
                                          <p:spTgt spid="5132"/>
                                        </p:tgtEl>
                                        <p:attrNameLst>
                                          <p:attrName>style.visibility</p:attrName>
                                        </p:attrNameLst>
                                      </p:cBhvr>
                                      <p:to>
                                        <p:strVal val="visible"/>
                                      </p:to>
                                    </p:set>
                                    <p:anim calcmode="lin" valueType="num">
                                      <p:cBhvr additive="repl">
                                        <p:cTn id="55" dur="500" fill="hold"/>
                                        <p:tgtEl>
                                          <p:spTgt spid="5132"/>
                                        </p:tgtEl>
                                        <p:attrNameLst>
                                          <p:attrName>ppt_w</p:attrName>
                                        </p:attrNameLst>
                                      </p:cBhvr>
                                      <p:tavLst>
                                        <p:tav tm="100000">
                                          <p:val>
                                            <p:fltVal val="0"/>
                                          </p:val>
                                        </p:tav>
                                        <p:tav>
                                          <p:val>
                                            <p:strVal val="#ppt_w"/>
                                          </p:val>
                                        </p:tav>
                                      </p:tavLst>
                                    </p:anim>
                                    <p:anim calcmode="lin" valueType="num">
                                      <p:cBhvr additive="repl">
                                        <p:cTn id="56" dur="500" fill="hold"/>
                                        <p:tgtEl>
                                          <p:spTgt spid="5132"/>
                                        </p:tgtEl>
                                        <p:attrNameLst>
                                          <p:attrName>ppt_h</p:attrName>
                                        </p:attrNameLst>
                                      </p:cBhvr>
                                      <p:tavLst>
                                        <p:tav tm="100000">
                                          <p:val>
                                            <p:fltVal val="0"/>
                                          </p:val>
                                        </p:tav>
                                        <p:tav>
                                          <p:val>
                                            <p:strVal val="#ppt_h"/>
                                          </p:val>
                                        </p:tav>
                                      </p:tavLst>
                                    </p:anim>
                                    <p:animEffect transition="in" filter="fade">
                                      <p:cBhvr additive="repl">
                                        <p:cTn id="57" dur="500"/>
                                        <p:tgtEl>
                                          <p:spTgt spid="5132"/>
                                        </p:tgtEl>
                                      </p:cBhvr>
                                    </p:animEffect>
                                  </p:childTnLst>
                                </p:cTn>
                              </p:par>
                              <p:par>
                                <p:cTn id="58" presetID="53" presetClass="entr" fill="hold" nodeType="withEffect">
                                  <p:stCondLst>
                                    <p:cond delay="0"/>
                                  </p:stCondLst>
                                  <p:childTnLst>
                                    <p:set>
                                      <p:cBhvr additive="repl">
                                        <p:cTn id="59" dur="1" fill="hold">
                                          <p:stCondLst>
                                            <p:cond delay="0"/>
                                          </p:stCondLst>
                                        </p:cTn>
                                        <p:tgtEl>
                                          <p:spTgt spid="5136"/>
                                        </p:tgtEl>
                                        <p:attrNameLst>
                                          <p:attrName>style.visibility</p:attrName>
                                        </p:attrNameLst>
                                      </p:cBhvr>
                                      <p:to>
                                        <p:strVal val="visible"/>
                                      </p:to>
                                    </p:set>
                                    <p:anim calcmode="lin" valueType="num">
                                      <p:cBhvr additive="repl">
                                        <p:cTn id="60" dur="500" fill="hold"/>
                                        <p:tgtEl>
                                          <p:spTgt spid="5136"/>
                                        </p:tgtEl>
                                        <p:attrNameLst>
                                          <p:attrName>ppt_w</p:attrName>
                                        </p:attrNameLst>
                                      </p:cBhvr>
                                      <p:tavLst>
                                        <p:tav tm="100000">
                                          <p:val>
                                            <p:fltVal val="0"/>
                                          </p:val>
                                        </p:tav>
                                        <p:tav>
                                          <p:val>
                                            <p:strVal val="#ppt_w"/>
                                          </p:val>
                                        </p:tav>
                                      </p:tavLst>
                                    </p:anim>
                                    <p:anim calcmode="lin" valueType="num">
                                      <p:cBhvr additive="repl">
                                        <p:cTn id="61" dur="500" fill="hold"/>
                                        <p:tgtEl>
                                          <p:spTgt spid="5136"/>
                                        </p:tgtEl>
                                        <p:attrNameLst>
                                          <p:attrName>ppt_h</p:attrName>
                                        </p:attrNameLst>
                                      </p:cBhvr>
                                      <p:tavLst>
                                        <p:tav tm="100000">
                                          <p:val>
                                            <p:fltVal val="0"/>
                                          </p:val>
                                        </p:tav>
                                        <p:tav>
                                          <p:val>
                                            <p:strVal val="#ppt_h"/>
                                          </p:val>
                                        </p:tav>
                                      </p:tavLst>
                                    </p:anim>
                                    <p:animEffect transition="in" filter="fade">
                                      <p:cBhvr additive="repl">
                                        <p:cTn id="62" dur="500"/>
                                        <p:tgtEl>
                                          <p:spTgt spid="5136"/>
                                        </p:tgtEl>
                                      </p:cBhvr>
                                    </p:animEffect>
                                  </p:childTnLst>
                                </p:cTn>
                              </p:par>
                              <p:par>
                                <p:cTn id="63" presetID="53" presetClass="entr" fill="hold" grpId="0" nodeType="withEffect">
                                  <p:stCondLst>
                                    <p:cond delay="0"/>
                                  </p:stCondLst>
                                  <p:childTnLst>
                                    <p:set>
                                      <p:cBhvr additive="repl">
                                        <p:cTn id="64" dur="1" fill="hold">
                                          <p:stCondLst>
                                            <p:cond delay="0"/>
                                          </p:stCondLst>
                                        </p:cTn>
                                        <p:tgtEl>
                                          <p:spTgt spid="5134"/>
                                        </p:tgtEl>
                                        <p:attrNameLst>
                                          <p:attrName>style.visibility</p:attrName>
                                        </p:attrNameLst>
                                      </p:cBhvr>
                                      <p:to>
                                        <p:strVal val="visible"/>
                                      </p:to>
                                    </p:set>
                                    <p:anim calcmode="lin" valueType="num">
                                      <p:cBhvr additive="repl">
                                        <p:cTn id="65" dur="500" fill="hold"/>
                                        <p:tgtEl>
                                          <p:spTgt spid="5134"/>
                                        </p:tgtEl>
                                        <p:attrNameLst>
                                          <p:attrName>ppt_w</p:attrName>
                                        </p:attrNameLst>
                                      </p:cBhvr>
                                      <p:tavLst>
                                        <p:tav tm="100000">
                                          <p:val>
                                            <p:fltVal val="0"/>
                                          </p:val>
                                        </p:tav>
                                        <p:tav>
                                          <p:val>
                                            <p:strVal val="#ppt_w"/>
                                          </p:val>
                                        </p:tav>
                                      </p:tavLst>
                                    </p:anim>
                                    <p:anim calcmode="lin" valueType="num">
                                      <p:cBhvr additive="repl">
                                        <p:cTn id="66" dur="500" fill="hold"/>
                                        <p:tgtEl>
                                          <p:spTgt spid="5134"/>
                                        </p:tgtEl>
                                        <p:attrNameLst>
                                          <p:attrName>ppt_h</p:attrName>
                                        </p:attrNameLst>
                                      </p:cBhvr>
                                      <p:tavLst>
                                        <p:tav tm="100000">
                                          <p:val>
                                            <p:fltVal val="0"/>
                                          </p:val>
                                        </p:tav>
                                        <p:tav>
                                          <p:val>
                                            <p:strVal val="#ppt_h"/>
                                          </p:val>
                                        </p:tav>
                                      </p:tavLst>
                                    </p:anim>
                                    <p:animEffect transition="in" filter="fade">
                                      <p:cBhvr additive="repl">
                                        <p:cTn id="67" dur="500"/>
                                        <p:tgtEl>
                                          <p:spTgt spid="513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additive="repl">
                                        <p:cTn id="71" dur="1" fill="hold">
                                          <p:stCondLst>
                                            <p:cond delay="0"/>
                                          </p:stCondLst>
                                        </p:cTn>
                                        <p:tgtEl>
                                          <p:spTgt spid="5128"/>
                                        </p:tgtEl>
                                        <p:attrNameLst>
                                          <p:attrName>style.visibility</p:attrName>
                                        </p:attrNameLst>
                                      </p:cBhvr>
                                      <p:to>
                                        <p:strVal val="visible"/>
                                      </p:to>
                                    </p:set>
                                    <p:anim calcmode="lin" valueType="num">
                                      <p:cBhvr additive="repl">
                                        <p:cTn id="72" dur="500" fill="hold"/>
                                        <p:tgtEl>
                                          <p:spTgt spid="5128"/>
                                        </p:tgtEl>
                                        <p:attrNameLst>
                                          <p:attrName>ppt_x</p:attrName>
                                        </p:attrNameLst>
                                      </p:cBhvr>
                                      <p:tavLst>
                                        <p:tav tm="100000">
                                          <p:val>
                                            <p:strVal val="#ppt_x"/>
                                          </p:val>
                                        </p:tav>
                                        <p:tav>
                                          <p:val>
                                            <p:strVal val="#ppt_x"/>
                                          </p:val>
                                        </p:tav>
                                      </p:tavLst>
                                    </p:anim>
                                    <p:anim calcmode="lin" valueType="num">
                                      <p:cBhvr additive="repl">
                                        <p:cTn id="73" dur="500" fill="hold"/>
                                        <p:tgtEl>
                                          <p:spTgt spid="512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P spid="5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07800" y="-93932"/>
            <a:ext cx="7406640" cy="1472184"/>
          </a:xfrm>
        </p:spPr>
        <p:txBody>
          <a:bodyPr/>
          <a:lstStyle/>
          <a:p>
            <a:pPr algn="ctr"/>
            <a:r>
              <a:rPr lang="pt-BR" dirty="0" smtClean="0">
                <a:latin typeface="Times New Roman" panose="02020603050405020304" pitchFamily="18" charset="0"/>
                <a:cs typeface="Times New Roman" panose="02020603050405020304" pitchFamily="18" charset="0"/>
              </a:rPr>
              <a:t>AVISOS!</a:t>
            </a:r>
            <a:endParaRPr lang="pt-BR" dirty="0">
              <a:latin typeface="Times New Roman" panose="02020603050405020304" pitchFamily="18" charset="0"/>
              <a:cs typeface="Times New Roman" panose="02020603050405020304" pitchFamily="18"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4" y="4077072"/>
            <a:ext cx="2857500" cy="2705100"/>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144" y="1382841"/>
            <a:ext cx="3032812" cy="2448272"/>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872" y="1372588"/>
            <a:ext cx="1688000" cy="2344444"/>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617" y="4005064"/>
            <a:ext cx="3668313" cy="2262542"/>
          </a:xfrm>
          <a:prstGeom prst="rect">
            <a:avLst/>
          </a:prstGeom>
        </p:spPr>
      </p:pic>
      <p:sp>
        <p:nvSpPr>
          <p:cNvPr id="10" name="Espaço Reservado para Data 2"/>
          <p:cNvSpPr>
            <a:spLocks noGrp="1"/>
          </p:cNvSpPr>
          <p:nvPr>
            <p:ph type="dt" sz="quarter" idx="10"/>
          </p:nvPr>
        </p:nvSpPr>
        <p:spPr>
          <a:xfrm>
            <a:off x="10059932" y="6348414"/>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11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1539875" y="1215215"/>
            <a:ext cx="5872954" cy="461665"/>
          </a:xfrm>
          <a:prstGeom prst="rect">
            <a:avLst/>
          </a:prstGeom>
          <a:noFill/>
          <a:ln w="9525">
            <a:noFill/>
            <a:miter lim="800000"/>
            <a:headEnd/>
            <a:tailEnd/>
          </a:ln>
          <a:effectLst/>
        </p:spPr>
        <p:txBody>
          <a:bodyPr wrap="none">
            <a:spAutoFit/>
          </a:bodyPr>
          <a:lstStyle/>
          <a:p>
            <a:r>
              <a:rPr lang="pt-PT" sz="2400" b="1" dirty="0">
                <a:solidFill>
                  <a:srgbClr val="68B9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Segundo a forma e natureza dos elementos:</a:t>
            </a:r>
          </a:p>
        </p:txBody>
      </p:sp>
      <p:sp>
        <p:nvSpPr>
          <p:cNvPr id="10247" name="Text Box 7"/>
          <p:cNvSpPr txBox="1">
            <a:spLocks noChangeArrowheads="1"/>
          </p:cNvSpPr>
          <p:nvPr/>
        </p:nvSpPr>
        <p:spPr bwMode="auto">
          <a:xfrm>
            <a:off x="1546226" y="1672414"/>
            <a:ext cx="840295" cy="523220"/>
          </a:xfrm>
          <a:prstGeom prst="rect">
            <a:avLst/>
          </a:prstGeom>
          <a:noFill/>
          <a:ln w="9525">
            <a:noFill/>
            <a:miter lim="800000"/>
            <a:headEnd/>
            <a:tailEnd/>
          </a:ln>
          <a:effectLst/>
        </p:spPr>
        <p:txBody>
          <a:bodyPr wrap="none">
            <a:spAutoFit/>
          </a:bodyPr>
          <a:lstStyle/>
          <a:p>
            <a:r>
              <a:rPr lang="pt-PT" sz="2800" dirty="0">
                <a:solidFill>
                  <a:srgbClr val="1D850C"/>
                </a:solidFill>
                <a:latin typeface="Times New Roman" panose="02020603050405020304" pitchFamily="18" charset="0"/>
                <a:cs typeface="Times New Roman" panose="02020603050405020304" pitchFamily="18" charset="0"/>
              </a:rPr>
              <a:t>Real</a:t>
            </a:r>
          </a:p>
        </p:txBody>
      </p:sp>
      <p:sp>
        <p:nvSpPr>
          <p:cNvPr id="10248" name="Text Box 8"/>
          <p:cNvSpPr txBox="1">
            <a:spLocks noChangeArrowheads="1"/>
          </p:cNvSpPr>
          <p:nvPr/>
        </p:nvSpPr>
        <p:spPr bwMode="auto">
          <a:xfrm>
            <a:off x="1524000" y="3053376"/>
            <a:ext cx="1657826" cy="523220"/>
          </a:xfrm>
          <a:prstGeom prst="rect">
            <a:avLst/>
          </a:prstGeom>
          <a:noFill/>
          <a:ln w="9525">
            <a:noFill/>
            <a:miter lim="800000"/>
            <a:headEnd/>
            <a:tailEnd/>
          </a:ln>
          <a:effectLst/>
        </p:spPr>
        <p:txBody>
          <a:bodyPr wrap="none">
            <a:spAutoFit/>
          </a:bodyPr>
          <a:lstStyle/>
          <a:p>
            <a:r>
              <a:rPr lang="pt-PT" sz="2800" dirty="0">
                <a:solidFill>
                  <a:srgbClr val="1D850C"/>
                </a:solidFill>
                <a:latin typeface="Times New Roman" panose="02020603050405020304" pitchFamily="18" charset="0"/>
                <a:cs typeface="Times New Roman" panose="02020603050405020304" pitchFamily="18" charset="0"/>
              </a:rPr>
              <a:t>Complexa</a:t>
            </a:r>
          </a:p>
        </p:txBody>
      </p:sp>
      <p:sp>
        <p:nvSpPr>
          <p:cNvPr id="10249" name="Text Box 9"/>
          <p:cNvSpPr txBox="1">
            <a:spLocks noChangeArrowheads="1"/>
          </p:cNvSpPr>
          <p:nvPr/>
        </p:nvSpPr>
        <p:spPr bwMode="auto">
          <a:xfrm>
            <a:off x="1524000" y="4690428"/>
            <a:ext cx="1233377" cy="523220"/>
          </a:xfrm>
          <a:prstGeom prst="rect">
            <a:avLst/>
          </a:prstGeom>
          <a:noFill/>
          <a:ln w="9525">
            <a:noFill/>
            <a:miter lim="800000"/>
            <a:headEnd/>
            <a:tailEnd/>
          </a:ln>
          <a:effectLst/>
        </p:spPr>
        <p:txBody>
          <a:bodyPr wrap="square">
            <a:spAutoFit/>
          </a:bodyPr>
          <a:lstStyle/>
          <a:p>
            <a:r>
              <a:rPr lang="pt-PT" sz="2800" dirty="0">
                <a:solidFill>
                  <a:srgbClr val="1D850C"/>
                </a:solidFill>
                <a:latin typeface="Times New Roman" panose="02020603050405020304" pitchFamily="18" charset="0"/>
                <a:cs typeface="Times New Roman" panose="02020603050405020304" pitchFamily="18" charset="0"/>
              </a:rPr>
              <a:t>Nula</a:t>
            </a:r>
          </a:p>
        </p:txBody>
      </p:sp>
      <p:sp>
        <p:nvSpPr>
          <p:cNvPr id="10252" name="Text Box 12"/>
          <p:cNvSpPr txBox="1">
            <a:spLocks noChangeArrowheads="1"/>
          </p:cNvSpPr>
          <p:nvPr/>
        </p:nvSpPr>
        <p:spPr bwMode="auto">
          <a:xfrm>
            <a:off x="1657645" y="2044554"/>
            <a:ext cx="4759508" cy="461665"/>
          </a:xfrm>
          <a:prstGeom prst="rect">
            <a:avLst/>
          </a:prstGeom>
          <a:noFill/>
          <a:ln w="9525">
            <a:noFill/>
            <a:miter lim="800000"/>
            <a:headEnd/>
            <a:tailEnd/>
          </a:ln>
          <a:effectLst/>
        </p:spPr>
        <p:txBody>
          <a:bodyPr wrap="none">
            <a:spAutoFit/>
          </a:bodyPr>
          <a:lstStyle/>
          <a:p>
            <a:r>
              <a:rPr lang="pt-PT" sz="2400" dirty="0">
                <a:latin typeface="Times New Roman" panose="02020603050405020304" pitchFamily="18" charset="0"/>
                <a:cs typeface="Times New Roman" panose="02020603050405020304" pitchFamily="18" charset="0"/>
              </a:rPr>
              <a:t>se todos os seus elementos são reais</a:t>
            </a:r>
          </a:p>
        </p:txBody>
      </p:sp>
      <p:sp>
        <p:nvSpPr>
          <p:cNvPr id="10253" name="Text Box 13"/>
          <p:cNvSpPr txBox="1">
            <a:spLocks noChangeArrowheads="1"/>
          </p:cNvSpPr>
          <p:nvPr/>
        </p:nvSpPr>
        <p:spPr bwMode="auto">
          <a:xfrm>
            <a:off x="2698751" y="1563644"/>
            <a:ext cx="184731" cy="369332"/>
          </a:xfrm>
          <a:prstGeom prst="rect">
            <a:avLst/>
          </a:prstGeom>
          <a:noFill/>
          <a:ln w="9525">
            <a:noFill/>
            <a:miter lim="800000"/>
            <a:headEnd/>
            <a:tailEnd/>
          </a:ln>
          <a:effectLst/>
        </p:spPr>
        <p:txBody>
          <a:bodyPr wrap="none">
            <a:spAutoFit/>
          </a:bodyPr>
          <a:lstStyle/>
          <a:p>
            <a:endParaRPr lang="pt-BR">
              <a:latin typeface="Times New Roman" panose="02020603050405020304" pitchFamily="18" charset="0"/>
              <a:cs typeface="Times New Roman" panose="02020603050405020304" pitchFamily="18" charset="0"/>
            </a:endParaRPr>
          </a:p>
        </p:txBody>
      </p:sp>
      <p:grpSp>
        <p:nvGrpSpPr>
          <p:cNvPr id="10254" name="Group 14"/>
          <p:cNvGrpSpPr>
            <a:grpSpLocks/>
          </p:cNvGrpSpPr>
          <p:nvPr/>
        </p:nvGrpSpPr>
        <p:grpSpPr bwMode="auto">
          <a:xfrm>
            <a:off x="3048000" y="2554917"/>
            <a:ext cx="3048000" cy="568325"/>
            <a:chOff x="960" y="808"/>
            <a:chExt cx="1920" cy="358"/>
          </a:xfrm>
          <a:solidFill>
            <a:schemeClr val="bg2"/>
          </a:solidFill>
        </p:grpSpPr>
        <p:sp>
          <p:nvSpPr>
            <p:cNvPr id="10255" name="Rectangle 15"/>
            <p:cNvSpPr>
              <a:spLocks noChangeArrowheads="1"/>
            </p:cNvSpPr>
            <p:nvPr/>
          </p:nvSpPr>
          <p:spPr bwMode="auto">
            <a:xfrm>
              <a:off x="960" y="808"/>
              <a:ext cx="1920" cy="358"/>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10256" name="Object 16"/>
            <p:cNvGraphicFramePr>
              <a:graphicFrameLocks noChangeAspect="1"/>
            </p:cNvGraphicFramePr>
            <p:nvPr>
              <p:extLst>
                <p:ext uri="{D42A27DB-BD31-4B8C-83A1-F6EECF244321}">
                  <p14:modId xmlns:p14="http://schemas.microsoft.com/office/powerpoint/2010/main" val="236703509"/>
                </p:ext>
              </p:extLst>
            </p:nvPr>
          </p:nvGraphicFramePr>
          <p:xfrm>
            <a:off x="984" y="841"/>
            <a:ext cx="1835" cy="320"/>
          </p:xfrm>
          <a:graphic>
            <a:graphicData uri="http://schemas.openxmlformats.org/presentationml/2006/ole">
              <mc:AlternateContent xmlns:mc="http://schemas.openxmlformats.org/markup-compatibility/2006">
                <mc:Choice xmlns:v="urn:schemas-microsoft-com:vml" Requires="v">
                  <p:oleObj spid="_x0000_s6296" name="Equação" r:id="rId3" imgW="1384200" imgH="241200" progId="Equation.3">
                    <p:embed/>
                  </p:oleObj>
                </mc:Choice>
                <mc:Fallback>
                  <p:oleObj name="Equação" r:id="rId3" imgW="1384200" imgH="241200" progId="Equation.3">
                    <p:embed/>
                    <p:pic>
                      <p:nvPicPr>
                        <p:cNvPr id="0" name=""/>
                        <p:cNvPicPr>
                          <a:picLocks noChangeAspect="1" noChangeArrowheads="1"/>
                        </p:cNvPicPr>
                        <p:nvPr/>
                      </p:nvPicPr>
                      <p:blipFill>
                        <a:blip r:embed="rId4"/>
                        <a:srcRect/>
                        <a:stretch>
                          <a:fillRect/>
                        </a:stretch>
                      </p:blipFill>
                      <p:spPr bwMode="auto">
                        <a:xfrm>
                          <a:off x="984" y="841"/>
                          <a:ext cx="1835"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7" name="Text Box 17"/>
          <p:cNvSpPr txBox="1">
            <a:spLocks noChangeArrowheads="1"/>
          </p:cNvSpPr>
          <p:nvPr/>
        </p:nvSpPr>
        <p:spPr bwMode="auto">
          <a:xfrm>
            <a:off x="1725724" y="3414885"/>
            <a:ext cx="6483891" cy="461665"/>
          </a:xfrm>
          <a:prstGeom prst="rect">
            <a:avLst/>
          </a:prstGeom>
          <a:noFill/>
          <a:ln w="9525">
            <a:noFill/>
            <a:miter lim="800000"/>
            <a:headEnd/>
            <a:tailEnd/>
          </a:ln>
          <a:effectLst/>
        </p:spPr>
        <p:txBody>
          <a:bodyPr wrap="none">
            <a:spAutoFit/>
          </a:bodyPr>
          <a:lstStyle/>
          <a:p>
            <a:r>
              <a:rPr lang="pt-PT" sz="2400" dirty="0">
                <a:latin typeface="Times New Roman" panose="02020603050405020304" pitchFamily="18" charset="0"/>
                <a:cs typeface="Times New Roman" panose="02020603050405020304" pitchFamily="18" charset="0"/>
              </a:rPr>
              <a:t>se pelo menos um dos seus elementos é complexo</a:t>
            </a:r>
          </a:p>
        </p:txBody>
      </p:sp>
      <p:grpSp>
        <p:nvGrpSpPr>
          <p:cNvPr id="10258" name="Group 18"/>
          <p:cNvGrpSpPr>
            <a:grpSpLocks/>
          </p:cNvGrpSpPr>
          <p:nvPr/>
        </p:nvGrpSpPr>
        <p:grpSpPr bwMode="auto">
          <a:xfrm>
            <a:off x="2941638" y="3923216"/>
            <a:ext cx="3154363" cy="568325"/>
            <a:chOff x="893" y="1704"/>
            <a:chExt cx="1987" cy="358"/>
          </a:xfrm>
          <a:solidFill>
            <a:schemeClr val="bg2"/>
          </a:solidFill>
        </p:grpSpPr>
        <p:sp>
          <p:nvSpPr>
            <p:cNvPr id="10259" name="Rectangle 19"/>
            <p:cNvSpPr>
              <a:spLocks noChangeArrowheads="1"/>
            </p:cNvSpPr>
            <p:nvPr/>
          </p:nvSpPr>
          <p:spPr bwMode="auto">
            <a:xfrm>
              <a:off x="960" y="1704"/>
              <a:ext cx="1920" cy="358"/>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10260" name="Object 20"/>
            <p:cNvGraphicFramePr>
              <a:graphicFrameLocks noChangeAspect="1"/>
            </p:cNvGraphicFramePr>
            <p:nvPr>
              <p:extLst>
                <p:ext uri="{D42A27DB-BD31-4B8C-83A1-F6EECF244321}">
                  <p14:modId xmlns:p14="http://schemas.microsoft.com/office/powerpoint/2010/main" val="1929186111"/>
                </p:ext>
              </p:extLst>
            </p:nvPr>
          </p:nvGraphicFramePr>
          <p:xfrm>
            <a:off x="893" y="1704"/>
            <a:ext cx="1801" cy="320"/>
          </p:xfrm>
          <a:graphic>
            <a:graphicData uri="http://schemas.openxmlformats.org/presentationml/2006/ole">
              <mc:AlternateContent xmlns:mc="http://schemas.openxmlformats.org/markup-compatibility/2006">
                <mc:Choice xmlns:v="urn:schemas-microsoft-com:vml" Requires="v">
                  <p:oleObj spid="_x0000_s6297" name="Equação" r:id="rId5" imgW="1358640" imgH="241200" progId="Equation.3">
                    <p:embed/>
                  </p:oleObj>
                </mc:Choice>
                <mc:Fallback>
                  <p:oleObj name="Equação" r:id="rId5" imgW="1358640" imgH="241200" progId="Equation.3">
                    <p:embed/>
                    <p:pic>
                      <p:nvPicPr>
                        <p:cNvPr id="0" name=""/>
                        <p:cNvPicPr>
                          <a:picLocks noChangeAspect="1" noChangeArrowheads="1"/>
                        </p:cNvPicPr>
                        <p:nvPr/>
                      </p:nvPicPr>
                      <p:blipFill>
                        <a:blip r:embed="rId6"/>
                        <a:srcRect/>
                        <a:stretch>
                          <a:fillRect/>
                        </a:stretch>
                      </p:blipFill>
                      <p:spPr bwMode="auto">
                        <a:xfrm>
                          <a:off x="893" y="1704"/>
                          <a:ext cx="1801"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61" name="Text Box 21"/>
          <p:cNvSpPr txBox="1">
            <a:spLocks noChangeArrowheads="1"/>
          </p:cNvSpPr>
          <p:nvPr/>
        </p:nvSpPr>
        <p:spPr bwMode="auto">
          <a:xfrm>
            <a:off x="1801519" y="5046165"/>
            <a:ext cx="4840492" cy="461665"/>
          </a:xfrm>
          <a:prstGeom prst="rect">
            <a:avLst/>
          </a:prstGeom>
          <a:noFill/>
          <a:ln w="9525">
            <a:noFill/>
            <a:miter lim="800000"/>
            <a:headEnd/>
            <a:tailEnd/>
          </a:ln>
          <a:effectLst/>
        </p:spPr>
        <p:txBody>
          <a:bodyPr wrap="none">
            <a:spAutoFit/>
          </a:bodyPr>
          <a:lstStyle/>
          <a:p>
            <a:r>
              <a:rPr lang="pt-PT" sz="2400" dirty="0">
                <a:latin typeface="Times New Roman" panose="02020603050405020304" pitchFamily="18" charset="0"/>
                <a:cs typeface="Times New Roman" panose="02020603050405020304" pitchFamily="18" charset="0"/>
              </a:rPr>
              <a:t>se todos os seus elementos são nulos</a:t>
            </a:r>
          </a:p>
        </p:txBody>
      </p:sp>
      <p:grpSp>
        <p:nvGrpSpPr>
          <p:cNvPr id="10262" name="Group 22"/>
          <p:cNvGrpSpPr>
            <a:grpSpLocks/>
          </p:cNvGrpSpPr>
          <p:nvPr/>
        </p:nvGrpSpPr>
        <p:grpSpPr bwMode="auto">
          <a:xfrm>
            <a:off x="3048000" y="5568679"/>
            <a:ext cx="3048000" cy="568325"/>
            <a:chOff x="960" y="2340"/>
            <a:chExt cx="1920" cy="358"/>
          </a:xfrm>
          <a:solidFill>
            <a:schemeClr val="bg2"/>
          </a:solidFill>
        </p:grpSpPr>
        <p:sp>
          <p:nvSpPr>
            <p:cNvPr id="10263" name="Rectangle 23"/>
            <p:cNvSpPr>
              <a:spLocks noChangeArrowheads="1"/>
            </p:cNvSpPr>
            <p:nvPr/>
          </p:nvSpPr>
          <p:spPr bwMode="auto">
            <a:xfrm>
              <a:off x="960" y="2340"/>
              <a:ext cx="1920" cy="358"/>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10264" name="Object 24"/>
            <p:cNvGraphicFramePr>
              <a:graphicFrameLocks noChangeAspect="1"/>
            </p:cNvGraphicFramePr>
            <p:nvPr/>
          </p:nvGraphicFramePr>
          <p:xfrm>
            <a:off x="977" y="2340"/>
            <a:ext cx="1633" cy="320"/>
          </p:xfrm>
          <a:graphic>
            <a:graphicData uri="http://schemas.openxmlformats.org/presentationml/2006/ole">
              <mc:AlternateContent xmlns:mc="http://schemas.openxmlformats.org/markup-compatibility/2006">
                <mc:Choice xmlns:v="urn:schemas-microsoft-com:vml" Requires="v">
                  <p:oleObj spid="_x0000_s6298" name="Equação" r:id="rId7" imgW="1231560" imgH="241200" progId="Equation.3">
                    <p:embed/>
                  </p:oleObj>
                </mc:Choice>
                <mc:Fallback>
                  <p:oleObj name="Equação" r:id="rId7" imgW="12315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 y="2340"/>
                          <a:ext cx="1633"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269" name="Object 29"/>
          <p:cNvGraphicFramePr>
            <a:graphicFrameLocks noChangeAspect="1"/>
          </p:cNvGraphicFramePr>
          <p:nvPr>
            <p:extLst>
              <p:ext uri="{D42A27DB-BD31-4B8C-83A1-F6EECF244321}">
                <p14:modId xmlns:p14="http://schemas.microsoft.com/office/powerpoint/2010/main" val="2407456867"/>
              </p:ext>
            </p:extLst>
          </p:nvPr>
        </p:nvGraphicFramePr>
        <p:xfrm>
          <a:off x="8170958" y="2053233"/>
          <a:ext cx="1577975" cy="777875"/>
        </p:xfrm>
        <a:graphic>
          <a:graphicData uri="http://schemas.openxmlformats.org/presentationml/2006/ole">
            <mc:AlternateContent xmlns:mc="http://schemas.openxmlformats.org/markup-compatibility/2006">
              <mc:Choice xmlns:v="urn:schemas-microsoft-com:vml" Requires="v">
                <p:oleObj spid="_x0000_s6299" name="Equação" r:id="rId9" imgW="927000" imgH="457200" progId="Equation.3">
                  <p:embed/>
                </p:oleObj>
              </mc:Choice>
              <mc:Fallback>
                <p:oleObj name="Equação" r:id="rId9" imgW="927000" imgH="457200" progId="Equation.3">
                  <p:embed/>
                  <p:pic>
                    <p:nvPicPr>
                      <p:cNvPr id="0" name=""/>
                      <p:cNvPicPr>
                        <a:picLocks noChangeAspect="1" noChangeArrowheads="1"/>
                      </p:cNvPicPr>
                      <p:nvPr/>
                    </p:nvPicPr>
                    <p:blipFill>
                      <a:blip r:embed="rId10"/>
                      <a:srcRect/>
                      <a:stretch>
                        <a:fillRect/>
                      </a:stretch>
                    </p:blipFill>
                    <p:spPr bwMode="auto">
                      <a:xfrm>
                        <a:off x="8170958" y="2053233"/>
                        <a:ext cx="1577975" cy="777875"/>
                      </a:xfrm>
                      <a:prstGeom prst="rect">
                        <a:avLst/>
                      </a:prstGeom>
                      <a:noFill/>
                      <a:extLst/>
                    </p:spPr>
                  </p:pic>
                </p:oleObj>
              </mc:Fallback>
            </mc:AlternateContent>
          </a:graphicData>
        </a:graphic>
      </p:graphicFrame>
      <p:graphicFrame>
        <p:nvGraphicFramePr>
          <p:cNvPr id="10270" name="Object 30"/>
          <p:cNvGraphicFramePr>
            <a:graphicFrameLocks noChangeAspect="1"/>
          </p:cNvGraphicFramePr>
          <p:nvPr>
            <p:extLst>
              <p:ext uri="{D42A27DB-BD31-4B8C-83A1-F6EECF244321}">
                <p14:modId xmlns:p14="http://schemas.microsoft.com/office/powerpoint/2010/main" val="3043423854"/>
              </p:ext>
            </p:extLst>
          </p:nvPr>
        </p:nvGraphicFramePr>
        <p:xfrm>
          <a:off x="8593912" y="3909471"/>
          <a:ext cx="1123950" cy="777875"/>
        </p:xfrm>
        <a:graphic>
          <a:graphicData uri="http://schemas.openxmlformats.org/presentationml/2006/ole">
            <mc:AlternateContent xmlns:mc="http://schemas.openxmlformats.org/markup-compatibility/2006">
              <mc:Choice xmlns:v="urn:schemas-microsoft-com:vml" Requires="v">
                <p:oleObj spid="_x0000_s6300" name="Equação" r:id="rId11" imgW="660240" imgH="457200" progId="Equation.3">
                  <p:embed/>
                </p:oleObj>
              </mc:Choice>
              <mc:Fallback>
                <p:oleObj name="Equação" r:id="rId11" imgW="66024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93912" y="3909471"/>
                        <a:ext cx="1123950" cy="777875"/>
                      </a:xfrm>
                      <a:prstGeom prst="rect">
                        <a:avLst/>
                      </a:prstGeom>
                      <a:noFill/>
                      <a:extLst/>
                    </p:spPr>
                  </p:pic>
                </p:oleObj>
              </mc:Fallback>
            </mc:AlternateContent>
          </a:graphicData>
        </a:graphic>
      </p:graphicFrame>
      <p:graphicFrame>
        <p:nvGraphicFramePr>
          <p:cNvPr id="10271" name="Object 31"/>
          <p:cNvGraphicFramePr>
            <a:graphicFrameLocks noChangeAspect="1"/>
          </p:cNvGraphicFramePr>
          <p:nvPr>
            <p:extLst>
              <p:ext uri="{D42A27DB-BD31-4B8C-83A1-F6EECF244321}">
                <p14:modId xmlns:p14="http://schemas.microsoft.com/office/powerpoint/2010/main" val="1460711649"/>
              </p:ext>
            </p:extLst>
          </p:nvPr>
        </p:nvGraphicFramePr>
        <p:xfrm>
          <a:off x="8606976" y="5386927"/>
          <a:ext cx="1123950" cy="777875"/>
        </p:xfrm>
        <a:graphic>
          <a:graphicData uri="http://schemas.openxmlformats.org/presentationml/2006/ole">
            <mc:AlternateContent xmlns:mc="http://schemas.openxmlformats.org/markup-compatibility/2006">
              <mc:Choice xmlns:v="urn:schemas-microsoft-com:vml" Requires="v">
                <p:oleObj spid="_x0000_s6301" name="Equação" r:id="rId13" imgW="660240" imgH="457200" progId="Equation.3">
                  <p:embed/>
                </p:oleObj>
              </mc:Choice>
              <mc:Fallback>
                <p:oleObj name="Equação" r:id="rId13" imgW="66024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6976" y="5386927"/>
                        <a:ext cx="1123950" cy="777875"/>
                      </a:xfrm>
                      <a:prstGeom prst="rect">
                        <a:avLst/>
                      </a:prstGeom>
                      <a:noFill/>
                      <a:extLst/>
                    </p:spPr>
                  </p:pic>
                </p:oleObj>
              </mc:Fallback>
            </mc:AlternateContent>
          </a:graphicData>
        </a:graphic>
      </p:graphicFrame>
      <p:sp>
        <p:nvSpPr>
          <p:cNvPr id="24"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Classificação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07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trips(downRight)">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strips(downRight)">
                                      <p:cBhvr>
                                        <p:cTn id="12" dur="5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strips(downRight)">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strips(downRight)">
                                      <p:cBhvr>
                                        <p:cTn id="22" dur="500"/>
                                        <p:tgtEl>
                                          <p:spTgt spid="1024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252"/>
                                        </p:tgtEl>
                                        <p:attrNameLst>
                                          <p:attrName>style.visibility</p:attrName>
                                        </p:attrNameLst>
                                      </p:cBhvr>
                                      <p:to>
                                        <p:strVal val="visible"/>
                                      </p:to>
                                    </p:set>
                                    <p:animEffect transition="in" filter="strips(downRight)">
                                      <p:cBhvr>
                                        <p:cTn id="27" dur="500"/>
                                        <p:tgtEl>
                                          <p:spTgt spid="102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0269"/>
                                        </p:tgtEl>
                                        <p:attrNameLst>
                                          <p:attrName>style.visibility</p:attrName>
                                        </p:attrNameLst>
                                      </p:cBhvr>
                                      <p:to>
                                        <p:strVal val="visible"/>
                                      </p:to>
                                    </p:set>
                                    <p:animEffect transition="in" filter="strips(downRight)">
                                      <p:cBhvr>
                                        <p:cTn id="32" dur="500"/>
                                        <p:tgtEl>
                                          <p:spTgt spid="1026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0254"/>
                                        </p:tgtEl>
                                        <p:attrNameLst>
                                          <p:attrName>style.visibility</p:attrName>
                                        </p:attrNameLst>
                                      </p:cBhvr>
                                      <p:to>
                                        <p:strVal val="visible"/>
                                      </p:to>
                                    </p:set>
                                    <p:animEffect transition="in" filter="strips(downRight)">
                                      <p:cBhvr>
                                        <p:cTn id="37" dur="500"/>
                                        <p:tgtEl>
                                          <p:spTgt spid="1025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0257"/>
                                        </p:tgtEl>
                                        <p:attrNameLst>
                                          <p:attrName>style.visibility</p:attrName>
                                        </p:attrNameLst>
                                      </p:cBhvr>
                                      <p:to>
                                        <p:strVal val="visible"/>
                                      </p:to>
                                    </p:set>
                                    <p:animEffect transition="in" filter="strips(downRight)">
                                      <p:cBhvr>
                                        <p:cTn id="42" dur="500"/>
                                        <p:tgtEl>
                                          <p:spTgt spid="1025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270"/>
                                        </p:tgtEl>
                                        <p:attrNameLst>
                                          <p:attrName>style.visibility</p:attrName>
                                        </p:attrNameLst>
                                      </p:cBhvr>
                                      <p:to>
                                        <p:strVal val="visible"/>
                                      </p:to>
                                    </p:set>
                                    <p:animEffect transition="in" filter="strips(downRight)">
                                      <p:cBhvr>
                                        <p:cTn id="47" dur="500"/>
                                        <p:tgtEl>
                                          <p:spTgt spid="10270"/>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0258"/>
                                        </p:tgtEl>
                                        <p:attrNameLst>
                                          <p:attrName>style.visibility</p:attrName>
                                        </p:attrNameLst>
                                      </p:cBhvr>
                                      <p:to>
                                        <p:strVal val="visible"/>
                                      </p:to>
                                    </p:set>
                                    <p:animEffect transition="in" filter="strips(downRight)">
                                      <p:cBhvr>
                                        <p:cTn id="52" dur="500"/>
                                        <p:tgtEl>
                                          <p:spTgt spid="10258"/>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0261"/>
                                        </p:tgtEl>
                                        <p:attrNameLst>
                                          <p:attrName>style.visibility</p:attrName>
                                        </p:attrNameLst>
                                      </p:cBhvr>
                                      <p:to>
                                        <p:strVal val="visible"/>
                                      </p:to>
                                    </p:set>
                                    <p:animEffect transition="in" filter="strips(downRight)">
                                      <p:cBhvr>
                                        <p:cTn id="57" dur="500"/>
                                        <p:tgtEl>
                                          <p:spTgt spid="1026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10271"/>
                                        </p:tgtEl>
                                        <p:attrNameLst>
                                          <p:attrName>style.visibility</p:attrName>
                                        </p:attrNameLst>
                                      </p:cBhvr>
                                      <p:to>
                                        <p:strVal val="visible"/>
                                      </p:to>
                                    </p:set>
                                    <p:animEffect transition="in" filter="strips(downRight)">
                                      <p:cBhvr>
                                        <p:cTn id="62" dur="500"/>
                                        <p:tgtEl>
                                          <p:spTgt spid="10271"/>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10262"/>
                                        </p:tgtEl>
                                        <p:attrNameLst>
                                          <p:attrName>style.visibility</p:attrName>
                                        </p:attrNameLst>
                                      </p:cBhvr>
                                      <p:to>
                                        <p:strVal val="visible"/>
                                      </p:to>
                                    </p:set>
                                    <p:animEffect transition="in" filter="strips(downRight)">
                                      <p:cBhvr>
                                        <p:cTn id="67" dur="5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P spid="10247" grpId="0" autoUpdateAnimBg="0"/>
      <p:bldP spid="10248" grpId="0" autoUpdateAnimBg="0"/>
      <p:bldP spid="10249" grpId="0" autoUpdateAnimBg="0"/>
      <p:bldP spid="10252" grpId="0" autoUpdateAnimBg="0"/>
      <p:bldP spid="10257" grpId="0" autoUpdateAnimBg="0"/>
      <p:bldP spid="1026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539875" y="1268979"/>
            <a:ext cx="5872954" cy="461665"/>
          </a:xfrm>
          <a:prstGeom prst="rect">
            <a:avLst/>
          </a:prstGeom>
          <a:noFill/>
          <a:ln w="9525">
            <a:noFill/>
            <a:miter lim="800000"/>
            <a:headEnd/>
            <a:tailEnd/>
          </a:ln>
          <a:effectLst/>
        </p:spPr>
        <p:txBody>
          <a:bodyPr wrap="none">
            <a:spAutoFit/>
          </a:bodyPr>
          <a:lstStyle/>
          <a:p>
            <a:r>
              <a:rPr lang="pt-PT" sz="2400" b="1" dirty="0">
                <a:solidFill>
                  <a:srgbClr val="68B9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Segundo</a:t>
            </a:r>
            <a:r>
              <a:rPr lang="pt-PT" sz="2400" dirty="0">
                <a:solidFill>
                  <a:srgbClr val="0000FF"/>
                </a:solidFill>
                <a:latin typeface="Times New Roman" panose="02020603050405020304" pitchFamily="18" charset="0"/>
                <a:cs typeface="Times New Roman" panose="02020603050405020304" pitchFamily="18" charset="0"/>
              </a:rPr>
              <a:t> </a:t>
            </a:r>
            <a:r>
              <a:rPr lang="pt-PT" sz="2400" b="1" dirty="0">
                <a:solidFill>
                  <a:srgbClr val="68B9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forma e natureza dos elementos:</a:t>
            </a:r>
          </a:p>
        </p:txBody>
      </p:sp>
      <p:sp>
        <p:nvSpPr>
          <p:cNvPr id="9226" name="Text Box 10"/>
          <p:cNvSpPr txBox="1">
            <a:spLocks noChangeArrowheads="1"/>
          </p:cNvSpPr>
          <p:nvPr/>
        </p:nvSpPr>
        <p:spPr bwMode="auto">
          <a:xfrm>
            <a:off x="1524000" y="1783272"/>
            <a:ext cx="4795284" cy="523220"/>
          </a:xfrm>
          <a:prstGeom prst="rect">
            <a:avLst/>
          </a:prstGeom>
          <a:noFill/>
          <a:ln w="9525">
            <a:noFill/>
            <a:miter lim="800000"/>
            <a:headEnd/>
            <a:tailEnd/>
          </a:ln>
          <a:effectLst/>
        </p:spPr>
        <p:txBody>
          <a:bodyPr wrap="square">
            <a:spAutoFit/>
          </a:bodyPr>
          <a:lstStyle/>
          <a:p>
            <a:r>
              <a:rPr lang="pt-PT" sz="2800" dirty="0">
                <a:solidFill>
                  <a:srgbClr val="1D850C"/>
                </a:solidFill>
                <a:latin typeface="Times New Roman" panose="02020603050405020304" pitchFamily="18" charset="0"/>
                <a:cs typeface="Times New Roman" panose="02020603050405020304" pitchFamily="18" charset="0"/>
              </a:rPr>
              <a:t>Triangular Superior</a:t>
            </a:r>
          </a:p>
        </p:txBody>
      </p:sp>
      <p:sp>
        <p:nvSpPr>
          <p:cNvPr id="9227" name="Text Box 11"/>
          <p:cNvSpPr txBox="1">
            <a:spLocks noChangeArrowheads="1"/>
          </p:cNvSpPr>
          <p:nvPr/>
        </p:nvSpPr>
        <p:spPr bwMode="auto">
          <a:xfrm>
            <a:off x="1524001" y="4029664"/>
            <a:ext cx="2874698" cy="523220"/>
          </a:xfrm>
          <a:prstGeom prst="rect">
            <a:avLst/>
          </a:prstGeom>
          <a:noFill/>
          <a:ln w="9525">
            <a:noFill/>
            <a:miter lim="800000"/>
            <a:headEnd/>
            <a:tailEnd/>
          </a:ln>
          <a:effectLst/>
        </p:spPr>
        <p:txBody>
          <a:bodyPr wrap="none">
            <a:spAutoFit/>
          </a:bodyPr>
          <a:lstStyle/>
          <a:p>
            <a:r>
              <a:rPr lang="pt-PT" sz="2800" dirty="0">
                <a:solidFill>
                  <a:srgbClr val="1D850C"/>
                </a:solidFill>
                <a:latin typeface="Times New Roman" panose="02020603050405020304" pitchFamily="18" charset="0"/>
                <a:cs typeface="Times New Roman" panose="02020603050405020304" pitchFamily="18" charset="0"/>
              </a:rPr>
              <a:t>Triangular Inferior</a:t>
            </a:r>
          </a:p>
        </p:txBody>
      </p:sp>
      <p:grpSp>
        <p:nvGrpSpPr>
          <p:cNvPr id="9252" name="Group 36"/>
          <p:cNvGrpSpPr>
            <a:grpSpLocks/>
          </p:cNvGrpSpPr>
          <p:nvPr/>
        </p:nvGrpSpPr>
        <p:grpSpPr bwMode="auto">
          <a:xfrm>
            <a:off x="2191970" y="3061803"/>
            <a:ext cx="3824287" cy="568325"/>
            <a:chOff x="39" y="1298"/>
            <a:chExt cx="2409" cy="358"/>
          </a:xfrm>
          <a:solidFill>
            <a:schemeClr val="bg2"/>
          </a:solidFill>
        </p:grpSpPr>
        <p:sp>
          <p:nvSpPr>
            <p:cNvPr id="9246" name="Rectangle 30"/>
            <p:cNvSpPr>
              <a:spLocks noChangeArrowheads="1"/>
            </p:cNvSpPr>
            <p:nvPr/>
          </p:nvSpPr>
          <p:spPr bwMode="auto">
            <a:xfrm>
              <a:off x="39" y="1298"/>
              <a:ext cx="2409" cy="358"/>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9247" name="Object 31"/>
            <p:cNvGraphicFramePr>
              <a:graphicFrameLocks noChangeAspect="1"/>
            </p:cNvGraphicFramePr>
            <p:nvPr/>
          </p:nvGraphicFramePr>
          <p:xfrm>
            <a:off x="148" y="1298"/>
            <a:ext cx="1953" cy="320"/>
          </p:xfrm>
          <a:graphic>
            <a:graphicData uri="http://schemas.openxmlformats.org/presentationml/2006/ole">
              <mc:AlternateContent xmlns:mc="http://schemas.openxmlformats.org/markup-compatibility/2006">
                <mc:Choice xmlns:v="urn:schemas-microsoft-com:vml" Requires="v">
                  <p:oleObj spid="_x0000_s7266" name="Equação" r:id="rId3" imgW="1473120" imgH="241200" progId="Equation.3">
                    <p:embed/>
                  </p:oleObj>
                </mc:Choice>
                <mc:Fallback>
                  <p:oleObj name="Equação" r:id="rId3" imgW="14731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 y="1298"/>
                          <a:ext cx="1953"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49" name="Text Box 33"/>
          <p:cNvSpPr txBox="1">
            <a:spLocks noChangeArrowheads="1"/>
          </p:cNvSpPr>
          <p:nvPr/>
        </p:nvSpPr>
        <p:spPr bwMode="auto">
          <a:xfrm>
            <a:off x="1740023" y="2249087"/>
            <a:ext cx="6659393" cy="707886"/>
          </a:xfrm>
          <a:prstGeom prst="rect">
            <a:avLst/>
          </a:prstGeom>
          <a:noFill/>
          <a:ln w="9525">
            <a:noFill/>
            <a:miter lim="800000"/>
            <a:headEnd/>
            <a:tailEnd/>
          </a:ln>
          <a:effectLst/>
        </p:spPr>
        <p:txBody>
          <a:bodyPr wrap="square">
            <a:spAutoFit/>
          </a:bodyPr>
          <a:lstStyle/>
          <a:p>
            <a:r>
              <a:rPr lang="pt-PT" sz="2000" dirty="0" smtClean="0">
                <a:latin typeface="Times New Roman" panose="02020603050405020304" pitchFamily="18" charset="0"/>
                <a:cs typeface="Times New Roman" panose="02020603050405020304" pitchFamily="18" charset="0"/>
              </a:rPr>
              <a:t>uma matriz </a:t>
            </a:r>
            <a:r>
              <a:rPr lang="pt-PT" sz="2000" b="1" dirty="0" smtClean="0">
                <a:latin typeface="Times New Roman" panose="02020603050405020304" pitchFamily="18" charset="0"/>
                <a:cs typeface="Times New Roman" panose="02020603050405020304" pitchFamily="18" charset="0"/>
              </a:rPr>
              <a:t>quadrada</a:t>
            </a:r>
            <a:r>
              <a:rPr lang="pt-PT" sz="2000" dirty="0" smtClean="0">
                <a:latin typeface="Times New Roman" panose="02020603050405020304" pitchFamily="18" charset="0"/>
                <a:cs typeface="Times New Roman" panose="02020603050405020304" pitchFamily="18" charset="0"/>
              </a:rPr>
              <a:t> em que os elementos </a:t>
            </a:r>
            <a:r>
              <a:rPr lang="pt-PT" sz="2000" b="1" dirty="0" smtClean="0">
                <a:latin typeface="Times New Roman" panose="02020603050405020304" pitchFamily="18" charset="0"/>
                <a:cs typeface="Times New Roman" panose="02020603050405020304" pitchFamily="18" charset="0"/>
              </a:rPr>
              <a:t>abaixo</a:t>
            </a:r>
          </a:p>
          <a:p>
            <a:r>
              <a:rPr lang="pt-PT" sz="2000" dirty="0" smtClean="0">
                <a:latin typeface="Times New Roman" panose="02020603050405020304" pitchFamily="18" charset="0"/>
                <a:cs typeface="Times New Roman" panose="02020603050405020304" pitchFamily="18" charset="0"/>
              </a:rPr>
              <a:t>da diagonal principal são nulos</a:t>
            </a:r>
            <a:endParaRPr lang="pt-PT" sz="2000" dirty="0">
              <a:latin typeface="Times New Roman" panose="02020603050405020304" pitchFamily="18" charset="0"/>
              <a:cs typeface="Times New Roman" panose="02020603050405020304" pitchFamily="18" charset="0"/>
            </a:endParaRPr>
          </a:p>
        </p:txBody>
      </p:sp>
      <p:sp>
        <p:nvSpPr>
          <p:cNvPr id="9250" name="Text Box 34"/>
          <p:cNvSpPr txBox="1">
            <a:spLocks noChangeArrowheads="1"/>
          </p:cNvSpPr>
          <p:nvPr/>
        </p:nvSpPr>
        <p:spPr bwMode="auto">
          <a:xfrm>
            <a:off x="1851780" y="4572536"/>
            <a:ext cx="5396349" cy="707886"/>
          </a:xfrm>
          <a:prstGeom prst="rect">
            <a:avLst/>
          </a:prstGeom>
          <a:noFill/>
          <a:ln w="9525">
            <a:noFill/>
            <a:miter lim="800000"/>
            <a:headEnd/>
            <a:tailEnd/>
          </a:ln>
          <a:effectLst/>
        </p:spPr>
        <p:txBody>
          <a:bodyPr wrap="none">
            <a:spAutoFit/>
          </a:bodyPr>
          <a:lstStyle/>
          <a:p>
            <a:r>
              <a:rPr lang="pt-PT" sz="2000" dirty="0">
                <a:latin typeface="Times New Roman" panose="02020603050405020304" pitchFamily="18" charset="0"/>
                <a:cs typeface="Times New Roman" panose="02020603050405020304" pitchFamily="18" charset="0"/>
              </a:rPr>
              <a:t>uma matriz </a:t>
            </a:r>
            <a:r>
              <a:rPr lang="pt-PT" sz="2000" b="1" dirty="0">
                <a:latin typeface="Times New Roman" panose="02020603050405020304" pitchFamily="18" charset="0"/>
                <a:cs typeface="Times New Roman" panose="02020603050405020304" pitchFamily="18" charset="0"/>
              </a:rPr>
              <a:t>quadrada</a:t>
            </a:r>
            <a:r>
              <a:rPr lang="pt-PT" sz="2000" dirty="0">
                <a:latin typeface="Times New Roman" panose="02020603050405020304" pitchFamily="18" charset="0"/>
                <a:cs typeface="Times New Roman" panose="02020603050405020304" pitchFamily="18" charset="0"/>
              </a:rPr>
              <a:t> em que os elementos </a:t>
            </a:r>
            <a:r>
              <a:rPr lang="pt-PT" sz="2000" b="1" dirty="0">
                <a:latin typeface="Times New Roman" panose="02020603050405020304" pitchFamily="18" charset="0"/>
                <a:cs typeface="Times New Roman" panose="02020603050405020304" pitchFamily="18" charset="0"/>
              </a:rPr>
              <a:t>acima</a:t>
            </a:r>
          </a:p>
          <a:p>
            <a:r>
              <a:rPr lang="pt-PT" sz="2000" dirty="0">
                <a:latin typeface="Times New Roman" panose="02020603050405020304" pitchFamily="18" charset="0"/>
                <a:cs typeface="Times New Roman" panose="02020603050405020304" pitchFamily="18" charset="0"/>
              </a:rPr>
              <a:t>da diagonal principal são nulos</a:t>
            </a:r>
          </a:p>
        </p:txBody>
      </p:sp>
      <p:grpSp>
        <p:nvGrpSpPr>
          <p:cNvPr id="9261" name="Group 45"/>
          <p:cNvGrpSpPr>
            <a:grpSpLocks/>
          </p:cNvGrpSpPr>
          <p:nvPr/>
        </p:nvGrpSpPr>
        <p:grpSpPr bwMode="auto">
          <a:xfrm>
            <a:off x="2199706" y="5345219"/>
            <a:ext cx="3824287" cy="568325"/>
            <a:chOff x="10" y="3170"/>
            <a:chExt cx="2409" cy="358"/>
          </a:xfrm>
          <a:solidFill>
            <a:schemeClr val="bg2"/>
          </a:solidFill>
        </p:grpSpPr>
        <p:sp>
          <p:nvSpPr>
            <p:cNvPr id="9254" name="Rectangle 38"/>
            <p:cNvSpPr>
              <a:spLocks noChangeArrowheads="1"/>
            </p:cNvSpPr>
            <p:nvPr/>
          </p:nvSpPr>
          <p:spPr bwMode="auto">
            <a:xfrm>
              <a:off x="10" y="3170"/>
              <a:ext cx="2409" cy="358"/>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9255" name="Object 39"/>
            <p:cNvGraphicFramePr>
              <a:graphicFrameLocks noChangeAspect="1"/>
            </p:cNvGraphicFramePr>
            <p:nvPr/>
          </p:nvGraphicFramePr>
          <p:xfrm>
            <a:off x="119" y="3170"/>
            <a:ext cx="1953" cy="320"/>
          </p:xfrm>
          <a:graphic>
            <a:graphicData uri="http://schemas.openxmlformats.org/presentationml/2006/ole">
              <mc:AlternateContent xmlns:mc="http://schemas.openxmlformats.org/markup-compatibility/2006">
                <mc:Choice xmlns:v="urn:schemas-microsoft-com:vml" Requires="v">
                  <p:oleObj spid="_x0000_s7267" name="Equação" r:id="rId5" imgW="1473120" imgH="241200" progId="Equation.3">
                    <p:embed/>
                  </p:oleObj>
                </mc:Choice>
                <mc:Fallback>
                  <p:oleObj name="Equação" r:id="rId5" imgW="1473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 y="3170"/>
                          <a:ext cx="1953"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256" name="Object 40"/>
          <p:cNvGraphicFramePr>
            <a:graphicFrameLocks noChangeAspect="1"/>
          </p:cNvGraphicFramePr>
          <p:nvPr>
            <p:extLst>
              <p:ext uri="{D42A27DB-BD31-4B8C-83A1-F6EECF244321}">
                <p14:modId xmlns:p14="http://schemas.microsoft.com/office/powerpoint/2010/main" val="3438641956"/>
              </p:ext>
            </p:extLst>
          </p:nvPr>
        </p:nvGraphicFramePr>
        <p:xfrm>
          <a:off x="9014461" y="2047462"/>
          <a:ext cx="1571625" cy="1638300"/>
        </p:xfrm>
        <a:graphic>
          <a:graphicData uri="http://schemas.openxmlformats.org/presentationml/2006/ole">
            <mc:AlternateContent xmlns:mc="http://schemas.openxmlformats.org/markup-compatibility/2006">
              <mc:Choice xmlns:v="urn:schemas-microsoft-com:vml" Requires="v">
                <p:oleObj spid="_x0000_s7268" name="Equação" r:id="rId7" imgW="876240" imgH="914400" progId="Equation.3">
                  <p:embed/>
                </p:oleObj>
              </mc:Choice>
              <mc:Fallback>
                <p:oleObj name="Equação" r:id="rId7" imgW="87624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4461" y="2047462"/>
                        <a:ext cx="157162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57" name="AutoShape 41"/>
          <p:cNvSpPr>
            <a:spLocks noChangeArrowheads="1"/>
          </p:cNvSpPr>
          <p:nvPr/>
        </p:nvSpPr>
        <p:spPr bwMode="auto">
          <a:xfrm>
            <a:off x="9114609" y="2304637"/>
            <a:ext cx="1076325" cy="1257300"/>
          </a:xfrm>
          <a:prstGeom prst="rtTriangle">
            <a:avLst/>
          </a:prstGeom>
          <a:solidFill>
            <a:srgbClr val="FF66FF">
              <a:alpha val="50000"/>
            </a:srgbClr>
          </a:solidFill>
          <a:ln w="25400">
            <a:solidFill>
              <a:schemeClr val="hlink"/>
            </a:solid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9258" name="Object 42"/>
          <p:cNvGraphicFramePr>
            <a:graphicFrameLocks noChangeAspect="1"/>
          </p:cNvGraphicFramePr>
          <p:nvPr>
            <p:extLst>
              <p:ext uri="{D42A27DB-BD31-4B8C-83A1-F6EECF244321}">
                <p14:modId xmlns:p14="http://schemas.microsoft.com/office/powerpoint/2010/main" val="3902808384"/>
              </p:ext>
            </p:extLst>
          </p:nvPr>
        </p:nvGraphicFramePr>
        <p:xfrm>
          <a:off x="9091891" y="4529314"/>
          <a:ext cx="1571625" cy="1638300"/>
        </p:xfrm>
        <a:graphic>
          <a:graphicData uri="http://schemas.openxmlformats.org/presentationml/2006/ole">
            <mc:AlternateContent xmlns:mc="http://schemas.openxmlformats.org/markup-compatibility/2006">
              <mc:Choice xmlns:v="urn:schemas-microsoft-com:vml" Requires="v">
                <p:oleObj spid="_x0000_s7269" name="Equação" r:id="rId9" imgW="876240" imgH="914400" progId="Equation.3">
                  <p:embed/>
                </p:oleObj>
              </mc:Choice>
              <mc:Fallback>
                <p:oleObj name="Equação" r:id="rId9" imgW="87624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1891" y="4529314"/>
                        <a:ext cx="157162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60" name="AutoShape 44"/>
          <p:cNvSpPr>
            <a:spLocks noChangeArrowheads="1"/>
          </p:cNvSpPr>
          <p:nvPr/>
        </p:nvSpPr>
        <p:spPr bwMode="auto">
          <a:xfrm rot="10843724">
            <a:off x="9458603" y="4567414"/>
            <a:ext cx="1076325" cy="1257300"/>
          </a:xfrm>
          <a:prstGeom prst="rtTriangle">
            <a:avLst/>
          </a:prstGeom>
          <a:solidFill>
            <a:srgbClr val="FF66FF">
              <a:alpha val="50000"/>
            </a:srgbClr>
          </a:solidFill>
          <a:ln w="25400">
            <a:solidFill>
              <a:schemeClr val="hlink"/>
            </a:solid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19"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
        <p:nvSpPr>
          <p:cNvPr id="20"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Classificação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4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strips(downRight)">
                                      <p:cBhvr>
                                        <p:cTn id="7" dur="500"/>
                                        <p:tgtEl>
                                          <p:spTgt spid="92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strips(downRight)">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249"/>
                                        </p:tgtEl>
                                        <p:attrNameLst>
                                          <p:attrName>style.visibility</p:attrName>
                                        </p:attrNameLst>
                                      </p:cBhvr>
                                      <p:to>
                                        <p:strVal val="visible"/>
                                      </p:to>
                                    </p:set>
                                    <p:animEffect transition="in" filter="strips(downRight)">
                                      <p:cBhvr>
                                        <p:cTn id="17" dur="500"/>
                                        <p:tgtEl>
                                          <p:spTgt spid="924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9256"/>
                                        </p:tgtEl>
                                        <p:attrNameLst>
                                          <p:attrName>style.visibility</p:attrName>
                                        </p:attrNameLst>
                                      </p:cBhvr>
                                      <p:to>
                                        <p:strVal val="visible"/>
                                      </p:to>
                                    </p:set>
                                    <p:animEffect transition="in" filter="strips(downRight)">
                                      <p:cBhvr>
                                        <p:cTn id="22" dur="500"/>
                                        <p:tgtEl>
                                          <p:spTgt spid="925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9257"/>
                                        </p:tgtEl>
                                        <p:attrNameLst>
                                          <p:attrName>style.visibility</p:attrName>
                                        </p:attrNameLst>
                                      </p:cBhvr>
                                      <p:to>
                                        <p:strVal val="visible"/>
                                      </p:to>
                                    </p:set>
                                    <p:animEffect transition="in" filter="strips(downRight)">
                                      <p:cBhvr>
                                        <p:cTn id="27" dur="500"/>
                                        <p:tgtEl>
                                          <p:spTgt spid="925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9252"/>
                                        </p:tgtEl>
                                        <p:attrNameLst>
                                          <p:attrName>style.visibility</p:attrName>
                                        </p:attrNameLst>
                                      </p:cBhvr>
                                      <p:to>
                                        <p:strVal val="visible"/>
                                      </p:to>
                                    </p:set>
                                    <p:animEffect transition="in" filter="strips(downRight)">
                                      <p:cBhvr>
                                        <p:cTn id="32" dur="500"/>
                                        <p:tgtEl>
                                          <p:spTgt spid="925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9250"/>
                                        </p:tgtEl>
                                        <p:attrNameLst>
                                          <p:attrName>style.visibility</p:attrName>
                                        </p:attrNameLst>
                                      </p:cBhvr>
                                      <p:to>
                                        <p:strVal val="visible"/>
                                      </p:to>
                                    </p:set>
                                    <p:animEffect transition="in" filter="strips(downRight)">
                                      <p:cBhvr>
                                        <p:cTn id="37" dur="500"/>
                                        <p:tgtEl>
                                          <p:spTgt spid="925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258"/>
                                        </p:tgtEl>
                                        <p:attrNameLst>
                                          <p:attrName>style.visibility</p:attrName>
                                        </p:attrNameLst>
                                      </p:cBhvr>
                                      <p:to>
                                        <p:strVal val="visible"/>
                                      </p:to>
                                    </p:set>
                                    <p:animEffect transition="in" filter="strips(downRight)">
                                      <p:cBhvr>
                                        <p:cTn id="42" dur="500"/>
                                        <p:tgtEl>
                                          <p:spTgt spid="925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9260"/>
                                        </p:tgtEl>
                                        <p:attrNameLst>
                                          <p:attrName>style.visibility</p:attrName>
                                        </p:attrNameLst>
                                      </p:cBhvr>
                                      <p:to>
                                        <p:strVal val="visible"/>
                                      </p:to>
                                    </p:set>
                                    <p:animEffect transition="in" filter="strips(downRight)">
                                      <p:cBhvr>
                                        <p:cTn id="47" dur="500"/>
                                        <p:tgtEl>
                                          <p:spTgt spid="9260"/>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9261"/>
                                        </p:tgtEl>
                                        <p:attrNameLst>
                                          <p:attrName>style.visibility</p:attrName>
                                        </p:attrNameLst>
                                      </p:cBhvr>
                                      <p:to>
                                        <p:strVal val="visible"/>
                                      </p:to>
                                    </p:set>
                                    <p:animEffect transition="in" filter="strips(downRight)">
                                      <p:cBhvr>
                                        <p:cTn id="52" dur="500"/>
                                        <p:tgtEl>
                                          <p:spTgt spid="9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utoUpdateAnimBg="0"/>
      <p:bldP spid="9227" grpId="0" autoUpdateAnimBg="0"/>
      <p:bldP spid="9249" grpId="0" autoUpdateAnimBg="0"/>
      <p:bldP spid="9250" grpId="0" autoUpdateAnimBg="0"/>
      <p:bldP spid="9257" grpId="0" animBg="1"/>
      <p:bldP spid="92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1539875" y="1244455"/>
            <a:ext cx="5872954" cy="461665"/>
          </a:xfrm>
          <a:prstGeom prst="rect">
            <a:avLst/>
          </a:prstGeom>
          <a:noFill/>
          <a:ln w="9525">
            <a:noFill/>
            <a:miter lim="800000"/>
            <a:headEnd/>
            <a:tailEnd/>
          </a:ln>
          <a:effectLst/>
        </p:spPr>
        <p:txBody>
          <a:bodyPr wrap="none">
            <a:spAutoFit/>
          </a:bodyPr>
          <a:lstStyle/>
          <a:p>
            <a:r>
              <a:rPr lang="pt-PT" sz="2400" b="1" dirty="0">
                <a:solidFill>
                  <a:srgbClr val="68B9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Segundo a forma e natureza dos elementos:</a:t>
            </a:r>
          </a:p>
        </p:txBody>
      </p:sp>
      <p:sp>
        <p:nvSpPr>
          <p:cNvPr id="11271" name="Text Box 7"/>
          <p:cNvSpPr txBox="1">
            <a:spLocks noChangeArrowheads="1"/>
          </p:cNvSpPr>
          <p:nvPr/>
        </p:nvSpPr>
        <p:spPr bwMode="auto">
          <a:xfrm>
            <a:off x="1524001" y="1808515"/>
            <a:ext cx="1499128" cy="523220"/>
          </a:xfrm>
          <a:prstGeom prst="rect">
            <a:avLst/>
          </a:prstGeom>
          <a:noFill/>
          <a:ln w="9525">
            <a:noFill/>
            <a:miter lim="800000"/>
            <a:headEnd/>
            <a:tailEnd/>
          </a:ln>
          <a:effectLst/>
        </p:spPr>
        <p:txBody>
          <a:bodyPr wrap="none">
            <a:spAutoFit/>
          </a:bodyPr>
          <a:lstStyle/>
          <a:p>
            <a:r>
              <a:rPr lang="pt-PT" sz="2800" dirty="0">
                <a:solidFill>
                  <a:srgbClr val="1D850C"/>
                </a:solidFill>
                <a:latin typeface="Times New Roman" panose="02020603050405020304" pitchFamily="18" charset="0"/>
                <a:cs typeface="Times New Roman" panose="02020603050405020304" pitchFamily="18" charset="0"/>
              </a:rPr>
              <a:t>Diagonal</a:t>
            </a:r>
          </a:p>
        </p:txBody>
      </p:sp>
      <p:sp>
        <p:nvSpPr>
          <p:cNvPr id="11272" name="Text Box 8"/>
          <p:cNvSpPr txBox="1">
            <a:spLocks noChangeArrowheads="1"/>
          </p:cNvSpPr>
          <p:nvPr/>
        </p:nvSpPr>
        <p:spPr bwMode="auto">
          <a:xfrm>
            <a:off x="1524000" y="3873853"/>
            <a:ext cx="2360428" cy="523220"/>
          </a:xfrm>
          <a:prstGeom prst="rect">
            <a:avLst/>
          </a:prstGeom>
          <a:noFill/>
          <a:ln w="9525">
            <a:noFill/>
            <a:miter lim="800000"/>
            <a:headEnd/>
            <a:tailEnd/>
          </a:ln>
          <a:effectLst/>
        </p:spPr>
        <p:txBody>
          <a:bodyPr wrap="square">
            <a:spAutoFit/>
          </a:bodyPr>
          <a:lstStyle/>
          <a:p>
            <a:r>
              <a:rPr lang="pt-PT" sz="2800" dirty="0">
                <a:solidFill>
                  <a:srgbClr val="1D850C"/>
                </a:solidFill>
                <a:latin typeface="Times New Roman" panose="02020603050405020304" pitchFamily="18" charset="0"/>
                <a:cs typeface="Times New Roman" panose="02020603050405020304" pitchFamily="18" charset="0"/>
              </a:rPr>
              <a:t>Escalar</a:t>
            </a:r>
          </a:p>
        </p:txBody>
      </p:sp>
      <p:grpSp>
        <p:nvGrpSpPr>
          <p:cNvPr id="11283" name="Group 19"/>
          <p:cNvGrpSpPr>
            <a:grpSpLocks/>
          </p:cNvGrpSpPr>
          <p:nvPr/>
        </p:nvGrpSpPr>
        <p:grpSpPr bwMode="auto">
          <a:xfrm>
            <a:off x="2461955" y="2889808"/>
            <a:ext cx="3476625" cy="568325"/>
            <a:chOff x="3578" y="689"/>
            <a:chExt cx="2190" cy="358"/>
          </a:xfrm>
          <a:solidFill>
            <a:schemeClr val="bg2"/>
          </a:solidFill>
        </p:grpSpPr>
        <p:sp>
          <p:nvSpPr>
            <p:cNvPr id="11276" name="Rectangle 12"/>
            <p:cNvSpPr>
              <a:spLocks noChangeArrowheads="1"/>
            </p:cNvSpPr>
            <p:nvPr/>
          </p:nvSpPr>
          <p:spPr bwMode="auto">
            <a:xfrm>
              <a:off x="3578" y="689"/>
              <a:ext cx="2190" cy="358"/>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11277" name="Object 13"/>
            <p:cNvGraphicFramePr>
              <a:graphicFrameLocks noChangeAspect="1"/>
            </p:cNvGraphicFramePr>
            <p:nvPr>
              <p:extLst>
                <p:ext uri="{D42A27DB-BD31-4B8C-83A1-F6EECF244321}">
                  <p14:modId xmlns:p14="http://schemas.microsoft.com/office/powerpoint/2010/main" val="3966180320"/>
                </p:ext>
              </p:extLst>
            </p:nvPr>
          </p:nvGraphicFramePr>
          <p:xfrm>
            <a:off x="3578" y="689"/>
            <a:ext cx="2172" cy="320"/>
          </p:xfrm>
          <a:graphic>
            <a:graphicData uri="http://schemas.openxmlformats.org/presentationml/2006/ole">
              <mc:AlternateContent xmlns:mc="http://schemas.openxmlformats.org/markup-compatibility/2006">
                <mc:Choice xmlns:v="urn:schemas-microsoft-com:vml" Requires="v">
                  <p:oleObj spid="_x0000_s8294" name="Equação" r:id="rId3" imgW="1638000" imgH="241200" progId="Equation.3">
                    <p:embed/>
                  </p:oleObj>
                </mc:Choice>
                <mc:Fallback>
                  <p:oleObj name="Equação" r:id="rId3" imgW="1638000" imgH="241200" progId="Equation.3">
                    <p:embed/>
                    <p:pic>
                      <p:nvPicPr>
                        <p:cNvPr id="0" name=""/>
                        <p:cNvPicPr>
                          <a:picLocks noChangeAspect="1" noChangeArrowheads="1"/>
                        </p:cNvPicPr>
                        <p:nvPr/>
                      </p:nvPicPr>
                      <p:blipFill>
                        <a:blip r:embed="rId4"/>
                        <a:srcRect/>
                        <a:stretch>
                          <a:fillRect/>
                        </a:stretch>
                      </p:blipFill>
                      <p:spPr bwMode="auto">
                        <a:xfrm>
                          <a:off x="3578" y="689"/>
                          <a:ext cx="2172"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8" name="Text Box 14"/>
          <p:cNvSpPr txBox="1">
            <a:spLocks noChangeArrowheads="1"/>
          </p:cNvSpPr>
          <p:nvPr/>
        </p:nvSpPr>
        <p:spPr bwMode="auto">
          <a:xfrm>
            <a:off x="1669165" y="2181565"/>
            <a:ext cx="5815852" cy="707886"/>
          </a:xfrm>
          <a:prstGeom prst="rect">
            <a:avLst/>
          </a:prstGeom>
          <a:noFill/>
          <a:ln w="9525">
            <a:noFill/>
            <a:miter lim="800000"/>
            <a:headEnd/>
            <a:tailEnd/>
          </a:ln>
          <a:effectLst/>
        </p:spPr>
        <p:txBody>
          <a:bodyPr wrap="square">
            <a:spAutoFit/>
          </a:bodyPr>
          <a:lstStyle/>
          <a:p>
            <a:pPr algn="just"/>
            <a:r>
              <a:rPr lang="pt-PT" sz="2000" dirty="0">
                <a:latin typeface="Times New Roman" panose="02020603050405020304" pitchFamily="18" charset="0"/>
                <a:cs typeface="Times New Roman" panose="02020603050405020304" pitchFamily="18" charset="0"/>
              </a:rPr>
              <a:t>uma matriz </a:t>
            </a:r>
            <a:r>
              <a:rPr lang="pt-PT" sz="2000" b="1" dirty="0">
                <a:latin typeface="Times New Roman" panose="02020603050405020304" pitchFamily="18" charset="0"/>
                <a:cs typeface="Times New Roman" panose="02020603050405020304" pitchFamily="18" charset="0"/>
              </a:rPr>
              <a:t>quadrada</a:t>
            </a:r>
            <a:r>
              <a:rPr lang="pt-PT" sz="2000" dirty="0">
                <a:latin typeface="Times New Roman" panose="02020603050405020304" pitchFamily="18" charset="0"/>
                <a:cs typeface="Times New Roman" panose="02020603050405020304" pitchFamily="18" charset="0"/>
              </a:rPr>
              <a:t> em que os </a:t>
            </a:r>
            <a:r>
              <a:rPr lang="pt-PT" sz="2000" dirty="0" smtClean="0">
                <a:latin typeface="Times New Roman" panose="02020603050405020304" pitchFamily="18" charset="0"/>
                <a:cs typeface="Times New Roman" panose="02020603050405020304" pitchFamily="18" charset="0"/>
              </a:rPr>
              <a:t>elementos </a:t>
            </a:r>
            <a:r>
              <a:rPr lang="pt-PT" sz="2000" dirty="0">
                <a:latin typeface="Times New Roman" panose="02020603050405020304" pitchFamily="18" charset="0"/>
                <a:cs typeface="Times New Roman" panose="02020603050405020304" pitchFamily="18" charset="0"/>
              </a:rPr>
              <a:t>não principais são nulos</a:t>
            </a:r>
          </a:p>
        </p:txBody>
      </p:sp>
      <p:graphicFrame>
        <p:nvGraphicFramePr>
          <p:cNvPr id="11279" name="Object 15"/>
          <p:cNvGraphicFramePr>
            <a:graphicFrameLocks noChangeAspect="1"/>
          </p:cNvGraphicFramePr>
          <p:nvPr>
            <p:extLst>
              <p:ext uri="{D42A27DB-BD31-4B8C-83A1-F6EECF244321}">
                <p14:modId xmlns:p14="http://schemas.microsoft.com/office/powerpoint/2010/main" val="1394175294"/>
              </p:ext>
            </p:extLst>
          </p:nvPr>
        </p:nvGraphicFramePr>
        <p:xfrm>
          <a:off x="8939588" y="2161432"/>
          <a:ext cx="1571625" cy="1638300"/>
        </p:xfrm>
        <a:graphic>
          <a:graphicData uri="http://schemas.openxmlformats.org/presentationml/2006/ole">
            <mc:AlternateContent xmlns:mc="http://schemas.openxmlformats.org/markup-compatibility/2006">
              <mc:Choice xmlns:v="urn:schemas-microsoft-com:vml" Requires="v">
                <p:oleObj spid="_x0000_s8295" name="Equação" r:id="rId5" imgW="876240" imgH="914400" progId="Equation.3">
                  <p:embed/>
                </p:oleObj>
              </mc:Choice>
              <mc:Fallback>
                <p:oleObj name="Equação" r:id="rId5" imgW="87624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9588" y="2161432"/>
                        <a:ext cx="157162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0" name="AutoShape 16"/>
          <p:cNvSpPr>
            <a:spLocks noChangeArrowheads="1"/>
          </p:cNvSpPr>
          <p:nvPr/>
        </p:nvSpPr>
        <p:spPr bwMode="auto">
          <a:xfrm>
            <a:off x="9075153" y="2457815"/>
            <a:ext cx="1076325" cy="1257300"/>
          </a:xfrm>
          <a:prstGeom prst="rtTriangle">
            <a:avLst/>
          </a:prstGeom>
          <a:solidFill>
            <a:srgbClr val="FF66FF">
              <a:alpha val="50000"/>
            </a:srgbClr>
          </a:solidFill>
          <a:ln w="25400">
            <a:solidFill>
              <a:schemeClr val="hlink"/>
            </a:solid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11281" name="AutoShape 17"/>
          <p:cNvSpPr>
            <a:spLocks noChangeArrowheads="1"/>
          </p:cNvSpPr>
          <p:nvPr/>
        </p:nvSpPr>
        <p:spPr bwMode="auto">
          <a:xfrm rot="10800000">
            <a:off x="9329781" y="2209058"/>
            <a:ext cx="1076325" cy="1257300"/>
          </a:xfrm>
          <a:prstGeom prst="rtTriangle">
            <a:avLst/>
          </a:prstGeom>
          <a:solidFill>
            <a:srgbClr val="FF66FF">
              <a:alpha val="50000"/>
            </a:srgbClr>
          </a:solidFill>
          <a:ln w="25400">
            <a:solidFill>
              <a:schemeClr val="hlink"/>
            </a:solid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11282" name="Text Box 18"/>
          <p:cNvSpPr txBox="1">
            <a:spLocks noChangeArrowheads="1"/>
          </p:cNvSpPr>
          <p:nvPr/>
        </p:nvSpPr>
        <p:spPr bwMode="auto">
          <a:xfrm>
            <a:off x="1739641" y="4245993"/>
            <a:ext cx="5996501" cy="707886"/>
          </a:xfrm>
          <a:prstGeom prst="rect">
            <a:avLst/>
          </a:prstGeom>
          <a:noFill/>
          <a:ln w="9525">
            <a:noFill/>
            <a:miter lim="800000"/>
            <a:headEnd/>
            <a:tailEnd/>
          </a:ln>
          <a:effectLst/>
        </p:spPr>
        <p:txBody>
          <a:bodyPr wrap="square">
            <a:spAutoFit/>
          </a:bodyPr>
          <a:lstStyle/>
          <a:p>
            <a:pPr algn="just"/>
            <a:r>
              <a:rPr lang="pt-PT" sz="2000" dirty="0">
                <a:latin typeface="Times New Roman" panose="02020603050405020304" pitchFamily="18" charset="0"/>
                <a:cs typeface="Times New Roman" panose="02020603050405020304" pitchFamily="18" charset="0"/>
              </a:rPr>
              <a:t>uma matriz </a:t>
            </a:r>
            <a:r>
              <a:rPr lang="pt-PT" sz="2000" b="1" dirty="0">
                <a:latin typeface="Times New Roman" panose="02020603050405020304" pitchFamily="18" charset="0"/>
                <a:cs typeface="Times New Roman" panose="02020603050405020304" pitchFamily="18" charset="0"/>
              </a:rPr>
              <a:t>diagonal</a:t>
            </a:r>
            <a:r>
              <a:rPr lang="pt-PT" sz="2000" dirty="0">
                <a:latin typeface="Times New Roman" panose="02020603050405020304" pitchFamily="18" charset="0"/>
                <a:cs typeface="Times New Roman" panose="02020603050405020304" pitchFamily="18" charset="0"/>
              </a:rPr>
              <a:t> em que </a:t>
            </a:r>
            <a:r>
              <a:rPr lang="pt-PT" sz="2000" dirty="0" smtClean="0">
                <a:latin typeface="Times New Roman" panose="02020603050405020304" pitchFamily="18" charset="0"/>
                <a:cs typeface="Times New Roman" panose="02020603050405020304" pitchFamily="18" charset="0"/>
              </a:rPr>
              <a:t>os  elementos </a:t>
            </a:r>
            <a:r>
              <a:rPr lang="pt-PT" sz="2000" b="1" dirty="0">
                <a:latin typeface="Times New Roman" panose="02020603050405020304" pitchFamily="18" charset="0"/>
                <a:cs typeface="Times New Roman" panose="02020603050405020304" pitchFamily="18" charset="0"/>
              </a:rPr>
              <a:t>principais são iguais</a:t>
            </a:r>
          </a:p>
        </p:txBody>
      </p:sp>
      <p:grpSp>
        <p:nvGrpSpPr>
          <p:cNvPr id="11287" name="Group 23"/>
          <p:cNvGrpSpPr>
            <a:grpSpLocks/>
          </p:cNvGrpSpPr>
          <p:nvPr/>
        </p:nvGrpSpPr>
        <p:grpSpPr bwMode="auto">
          <a:xfrm>
            <a:off x="2359727" y="5064879"/>
            <a:ext cx="3609975" cy="1016000"/>
            <a:chOff x="3527" y="2443"/>
            <a:chExt cx="2274" cy="640"/>
          </a:xfrm>
          <a:solidFill>
            <a:schemeClr val="bg2"/>
          </a:solidFill>
        </p:grpSpPr>
        <p:sp>
          <p:nvSpPr>
            <p:cNvPr id="11285" name="Rectangle 21"/>
            <p:cNvSpPr>
              <a:spLocks noChangeArrowheads="1"/>
            </p:cNvSpPr>
            <p:nvPr/>
          </p:nvSpPr>
          <p:spPr bwMode="auto">
            <a:xfrm>
              <a:off x="3578" y="2443"/>
              <a:ext cx="2190" cy="640"/>
            </a:xfrm>
            <a:prstGeom prst="rect">
              <a:avLst/>
            </a:prstGeom>
            <a:grpFill/>
            <a:ln w="9525">
              <a:no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graphicFrame>
          <p:nvGraphicFramePr>
            <p:cNvPr id="11286" name="Object 22"/>
            <p:cNvGraphicFramePr>
              <a:graphicFrameLocks noChangeAspect="1"/>
            </p:cNvGraphicFramePr>
            <p:nvPr>
              <p:extLst>
                <p:ext uri="{D42A27DB-BD31-4B8C-83A1-F6EECF244321}">
                  <p14:modId xmlns:p14="http://schemas.microsoft.com/office/powerpoint/2010/main" val="18568942"/>
                </p:ext>
              </p:extLst>
            </p:nvPr>
          </p:nvGraphicFramePr>
          <p:xfrm>
            <a:off x="3527" y="2443"/>
            <a:ext cx="2274" cy="640"/>
          </p:xfrm>
          <a:graphic>
            <a:graphicData uri="http://schemas.openxmlformats.org/presentationml/2006/ole">
              <mc:AlternateContent xmlns:mc="http://schemas.openxmlformats.org/markup-compatibility/2006">
                <mc:Choice xmlns:v="urn:schemas-microsoft-com:vml" Requires="v">
                  <p:oleObj spid="_x0000_s8296" name="Equação" r:id="rId7" imgW="1714320" imgH="482400" progId="Equation.3">
                    <p:embed/>
                  </p:oleObj>
                </mc:Choice>
                <mc:Fallback>
                  <p:oleObj name="Equação" r:id="rId7" imgW="1714320" imgH="482400" progId="Equation.3">
                    <p:embed/>
                    <p:pic>
                      <p:nvPicPr>
                        <p:cNvPr id="0" name=""/>
                        <p:cNvPicPr>
                          <a:picLocks noChangeAspect="1" noChangeArrowheads="1"/>
                        </p:cNvPicPr>
                        <p:nvPr/>
                      </p:nvPicPr>
                      <p:blipFill>
                        <a:blip r:embed="rId8"/>
                        <a:srcRect/>
                        <a:stretch>
                          <a:fillRect/>
                        </a:stretch>
                      </p:blipFill>
                      <p:spPr bwMode="auto">
                        <a:xfrm>
                          <a:off x="3527" y="2443"/>
                          <a:ext cx="2274" cy="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1289" name="Object 25"/>
          <p:cNvGraphicFramePr>
            <a:graphicFrameLocks noChangeAspect="1"/>
          </p:cNvGraphicFramePr>
          <p:nvPr>
            <p:extLst>
              <p:ext uri="{D42A27DB-BD31-4B8C-83A1-F6EECF244321}">
                <p14:modId xmlns:p14="http://schemas.microsoft.com/office/powerpoint/2010/main" val="443403944"/>
              </p:ext>
            </p:extLst>
          </p:nvPr>
        </p:nvGraphicFramePr>
        <p:xfrm>
          <a:off x="8928100" y="4294188"/>
          <a:ext cx="1639888" cy="1638300"/>
        </p:xfrm>
        <a:graphic>
          <a:graphicData uri="http://schemas.openxmlformats.org/presentationml/2006/ole">
            <mc:AlternateContent xmlns:mc="http://schemas.openxmlformats.org/markup-compatibility/2006">
              <mc:Choice xmlns:v="urn:schemas-microsoft-com:vml" Requires="v">
                <p:oleObj spid="_x0000_s8297" name="Equação" r:id="rId9" imgW="914400" imgH="914400" progId="Equation.3">
                  <p:embed/>
                </p:oleObj>
              </mc:Choice>
              <mc:Fallback>
                <p:oleObj name="Equação" r:id="rId9" imgW="914400" imgH="914400" progId="Equation.3">
                  <p:embed/>
                  <p:pic>
                    <p:nvPicPr>
                      <p:cNvPr id="0" name=""/>
                      <p:cNvPicPr>
                        <a:picLocks noChangeAspect="1" noChangeArrowheads="1"/>
                      </p:cNvPicPr>
                      <p:nvPr/>
                    </p:nvPicPr>
                    <p:blipFill>
                      <a:blip r:embed="rId10"/>
                      <a:srcRect/>
                      <a:stretch>
                        <a:fillRect/>
                      </a:stretch>
                    </p:blipFill>
                    <p:spPr bwMode="auto">
                      <a:xfrm>
                        <a:off x="8928100" y="4294188"/>
                        <a:ext cx="1639888"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0" name="AutoShape 26"/>
          <p:cNvSpPr>
            <a:spLocks noChangeArrowheads="1"/>
          </p:cNvSpPr>
          <p:nvPr/>
        </p:nvSpPr>
        <p:spPr bwMode="auto">
          <a:xfrm>
            <a:off x="9075617" y="4579822"/>
            <a:ext cx="1076325" cy="1257300"/>
          </a:xfrm>
          <a:prstGeom prst="rtTriangle">
            <a:avLst/>
          </a:prstGeom>
          <a:solidFill>
            <a:srgbClr val="FF66FF">
              <a:alpha val="50000"/>
            </a:srgbClr>
          </a:solidFill>
          <a:ln w="25400">
            <a:solidFill>
              <a:schemeClr val="hlink"/>
            </a:solid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11291" name="AutoShape 27"/>
          <p:cNvSpPr>
            <a:spLocks noChangeArrowheads="1"/>
          </p:cNvSpPr>
          <p:nvPr/>
        </p:nvSpPr>
        <p:spPr bwMode="auto">
          <a:xfrm rot="10800000">
            <a:off x="9308980" y="4341697"/>
            <a:ext cx="1076325" cy="1257300"/>
          </a:xfrm>
          <a:prstGeom prst="rtTriangle">
            <a:avLst/>
          </a:prstGeom>
          <a:solidFill>
            <a:srgbClr val="FF66FF">
              <a:alpha val="50000"/>
            </a:srgbClr>
          </a:solidFill>
          <a:ln w="25400">
            <a:solidFill>
              <a:schemeClr val="hlink"/>
            </a:solidFill>
            <a:miter lim="800000"/>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21"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
        <p:nvSpPr>
          <p:cNvPr id="22"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Classificação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4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strips(downRight)">
                                      <p:cBhvr>
                                        <p:cTn id="7" dur="50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strips(downRight)">
                                      <p:cBhvr>
                                        <p:cTn id="12" dur="500"/>
                                        <p:tgtEl>
                                          <p:spTgt spid="1127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278"/>
                                        </p:tgtEl>
                                        <p:attrNameLst>
                                          <p:attrName>style.visibility</p:attrName>
                                        </p:attrNameLst>
                                      </p:cBhvr>
                                      <p:to>
                                        <p:strVal val="visible"/>
                                      </p:to>
                                    </p:set>
                                    <p:animEffect transition="in" filter="strips(downRight)">
                                      <p:cBhvr>
                                        <p:cTn id="17" dur="500"/>
                                        <p:tgtEl>
                                          <p:spTgt spid="1127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1279"/>
                                        </p:tgtEl>
                                        <p:attrNameLst>
                                          <p:attrName>style.visibility</p:attrName>
                                        </p:attrNameLst>
                                      </p:cBhvr>
                                      <p:to>
                                        <p:strVal val="visible"/>
                                      </p:to>
                                    </p:set>
                                    <p:animEffect transition="in" filter="strips(downRight)">
                                      <p:cBhvr>
                                        <p:cTn id="22" dur="500"/>
                                        <p:tgtEl>
                                          <p:spTgt spid="1127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280"/>
                                        </p:tgtEl>
                                        <p:attrNameLst>
                                          <p:attrName>style.visibility</p:attrName>
                                        </p:attrNameLst>
                                      </p:cBhvr>
                                      <p:to>
                                        <p:strVal val="visible"/>
                                      </p:to>
                                    </p:set>
                                    <p:animEffect transition="in" filter="strips(downRight)">
                                      <p:cBhvr>
                                        <p:cTn id="27" dur="500"/>
                                        <p:tgtEl>
                                          <p:spTgt spid="1128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1281"/>
                                        </p:tgtEl>
                                        <p:attrNameLst>
                                          <p:attrName>style.visibility</p:attrName>
                                        </p:attrNameLst>
                                      </p:cBhvr>
                                      <p:to>
                                        <p:strVal val="visible"/>
                                      </p:to>
                                    </p:set>
                                    <p:animEffect transition="in" filter="strips(downRight)">
                                      <p:cBhvr>
                                        <p:cTn id="32" dur="500"/>
                                        <p:tgtEl>
                                          <p:spTgt spid="1128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1283"/>
                                        </p:tgtEl>
                                        <p:attrNameLst>
                                          <p:attrName>style.visibility</p:attrName>
                                        </p:attrNameLst>
                                      </p:cBhvr>
                                      <p:to>
                                        <p:strVal val="visible"/>
                                      </p:to>
                                    </p:set>
                                    <p:animEffect transition="in" filter="strips(downRight)">
                                      <p:cBhvr>
                                        <p:cTn id="37" dur="500"/>
                                        <p:tgtEl>
                                          <p:spTgt spid="1128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1282"/>
                                        </p:tgtEl>
                                        <p:attrNameLst>
                                          <p:attrName>style.visibility</p:attrName>
                                        </p:attrNameLst>
                                      </p:cBhvr>
                                      <p:to>
                                        <p:strVal val="visible"/>
                                      </p:to>
                                    </p:set>
                                    <p:animEffect transition="in" filter="strips(downRight)">
                                      <p:cBhvr>
                                        <p:cTn id="42" dur="500"/>
                                        <p:tgtEl>
                                          <p:spTgt spid="1128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1289"/>
                                        </p:tgtEl>
                                        <p:attrNameLst>
                                          <p:attrName>style.visibility</p:attrName>
                                        </p:attrNameLst>
                                      </p:cBhvr>
                                      <p:to>
                                        <p:strVal val="visible"/>
                                      </p:to>
                                    </p:set>
                                    <p:animEffect transition="in" filter="strips(downRight)">
                                      <p:cBhvr>
                                        <p:cTn id="47" dur="500"/>
                                        <p:tgtEl>
                                          <p:spTgt spid="1128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1290"/>
                                        </p:tgtEl>
                                        <p:attrNameLst>
                                          <p:attrName>style.visibility</p:attrName>
                                        </p:attrNameLst>
                                      </p:cBhvr>
                                      <p:to>
                                        <p:strVal val="visible"/>
                                      </p:to>
                                    </p:set>
                                    <p:animEffect transition="in" filter="strips(downRight)">
                                      <p:cBhvr>
                                        <p:cTn id="52" dur="500"/>
                                        <p:tgtEl>
                                          <p:spTgt spid="1129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1291"/>
                                        </p:tgtEl>
                                        <p:attrNameLst>
                                          <p:attrName>style.visibility</p:attrName>
                                        </p:attrNameLst>
                                      </p:cBhvr>
                                      <p:to>
                                        <p:strVal val="visible"/>
                                      </p:to>
                                    </p:set>
                                    <p:animEffect transition="in" filter="strips(downRight)">
                                      <p:cBhvr>
                                        <p:cTn id="57" dur="500"/>
                                        <p:tgtEl>
                                          <p:spTgt spid="1129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11287"/>
                                        </p:tgtEl>
                                        <p:attrNameLst>
                                          <p:attrName>style.visibility</p:attrName>
                                        </p:attrNameLst>
                                      </p:cBhvr>
                                      <p:to>
                                        <p:strVal val="visible"/>
                                      </p:to>
                                    </p:set>
                                    <p:animEffect transition="in" filter="strips(downRight)">
                                      <p:cBhvr>
                                        <p:cTn id="62"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8" grpId="0" autoUpdateAnimBg="0"/>
      <p:bldP spid="11280" grpId="0" animBg="1"/>
      <p:bldP spid="11281" grpId="0" animBg="1"/>
      <p:bldP spid="11282" grpId="0" autoUpdateAnimBg="0"/>
      <p:bldP spid="11290" grpId="0" animBg="1"/>
      <p:bldP spid="11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7" name="Text Box 77"/>
          <p:cNvSpPr txBox="1">
            <a:spLocks noChangeArrowheads="1"/>
          </p:cNvSpPr>
          <p:nvPr/>
        </p:nvSpPr>
        <p:spPr bwMode="auto">
          <a:xfrm>
            <a:off x="1944826" y="1900281"/>
            <a:ext cx="5872954" cy="461665"/>
          </a:xfrm>
          <a:prstGeom prst="rect">
            <a:avLst/>
          </a:prstGeom>
          <a:noFill/>
          <a:ln w="9525">
            <a:noFill/>
            <a:miter lim="800000"/>
            <a:headEnd/>
            <a:tailEnd/>
          </a:ln>
          <a:effectLst/>
        </p:spPr>
        <p:txBody>
          <a:bodyPr wrap="none">
            <a:spAutoFit/>
          </a:bodyPr>
          <a:lstStyle/>
          <a:p>
            <a:r>
              <a:rPr lang="pt-PT" sz="2400" b="1" dirty="0">
                <a:solidFill>
                  <a:srgbClr val="68B9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Segundo a forma e natureza dos elementos:</a:t>
            </a:r>
          </a:p>
        </p:txBody>
      </p:sp>
      <p:sp>
        <p:nvSpPr>
          <p:cNvPr id="5206" name="Text Box 86"/>
          <p:cNvSpPr txBox="1">
            <a:spLocks noChangeArrowheads="1"/>
          </p:cNvSpPr>
          <p:nvPr/>
        </p:nvSpPr>
        <p:spPr bwMode="auto">
          <a:xfrm>
            <a:off x="1928952" y="2545507"/>
            <a:ext cx="1558440" cy="523220"/>
          </a:xfrm>
          <a:prstGeom prst="rect">
            <a:avLst/>
          </a:prstGeom>
          <a:noFill/>
          <a:ln w="9525">
            <a:noFill/>
            <a:miter lim="800000"/>
            <a:headEnd/>
            <a:tailEnd/>
          </a:ln>
          <a:effectLst/>
        </p:spPr>
        <p:txBody>
          <a:bodyPr wrap="none">
            <a:spAutoFit/>
          </a:bodyPr>
          <a:lstStyle/>
          <a:p>
            <a:r>
              <a:rPr lang="pt-PT" sz="2800" dirty="0">
                <a:solidFill>
                  <a:srgbClr val="1D850C"/>
                </a:solidFill>
                <a:latin typeface="Times New Roman" panose="02020603050405020304" pitchFamily="18" charset="0"/>
                <a:cs typeface="Times New Roman" panose="02020603050405020304" pitchFamily="18" charset="0"/>
              </a:rPr>
              <a:t>Simétrica</a:t>
            </a:r>
          </a:p>
        </p:txBody>
      </p:sp>
      <p:sp>
        <p:nvSpPr>
          <p:cNvPr id="5207" name="Text Box 87"/>
          <p:cNvSpPr txBox="1">
            <a:spLocks noChangeArrowheads="1"/>
          </p:cNvSpPr>
          <p:nvPr/>
        </p:nvSpPr>
        <p:spPr bwMode="auto">
          <a:xfrm>
            <a:off x="1928951" y="4811155"/>
            <a:ext cx="1871330" cy="523220"/>
          </a:xfrm>
          <a:prstGeom prst="rect">
            <a:avLst/>
          </a:prstGeom>
          <a:noFill/>
          <a:ln w="9525">
            <a:noFill/>
            <a:miter lim="800000"/>
            <a:headEnd/>
            <a:tailEnd/>
          </a:ln>
          <a:effectLst/>
        </p:spPr>
        <p:txBody>
          <a:bodyPr wrap="square">
            <a:spAutoFit/>
          </a:bodyPr>
          <a:lstStyle/>
          <a:p>
            <a:r>
              <a:rPr lang="pt-PT" sz="2800" dirty="0">
                <a:solidFill>
                  <a:srgbClr val="1D850C"/>
                </a:solidFill>
                <a:latin typeface="Times New Roman" panose="02020603050405020304" pitchFamily="18" charset="0"/>
                <a:cs typeface="Times New Roman" panose="02020603050405020304" pitchFamily="18" charset="0"/>
              </a:rPr>
              <a:t>Densa</a:t>
            </a:r>
          </a:p>
        </p:txBody>
      </p:sp>
      <p:graphicFrame>
        <p:nvGraphicFramePr>
          <p:cNvPr id="5213" name="Object 93"/>
          <p:cNvGraphicFramePr>
            <a:graphicFrameLocks noChangeAspect="1"/>
          </p:cNvGraphicFramePr>
          <p:nvPr>
            <p:extLst>
              <p:ext uri="{D42A27DB-BD31-4B8C-83A1-F6EECF244321}">
                <p14:modId xmlns:p14="http://schemas.microsoft.com/office/powerpoint/2010/main" val="123515723"/>
              </p:ext>
            </p:extLst>
          </p:nvPr>
        </p:nvGraphicFramePr>
        <p:xfrm>
          <a:off x="8518665" y="3140747"/>
          <a:ext cx="1595437" cy="1638300"/>
        </p:xfrm>
        <a:graphic>
          <a:graphicData uri="http://schemas.openxmlformats.org/presentationml/2006/ole">
            <mc:AlternateContent xmlns:mc="http://schemas.openxmlformats.org/markup-compatibility/2006">
              <mc:Choice xmlns:v="urn:schemas-microsoft-com:vml" Requires="v">
                <p:oleObj spid="_x0000_s9242" name="Equação" r:id="rId3" imgW="888840" imgH="914400" progId="Equation.3">
                  <p:embed/>
                </p:oleObj>
              </mc:Choice>
              <mc:Fallback>
                <p:oleObj name="Equação" r:id="rId3" imgW="88884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665" y="3140747"/>
                        <a:ext cx="1595437"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16" name="Text Box 96"/>
          <p:cNvSpPr txBox="1">
            <a:spLocks noChangeArrowheads="1"/>
          </p:cNvSpPr>
          <p:nvPr/>
        </p:nvSpPr>
        <p:spPr bwMode="auto">
          <a:xfrm>
            <a:off x="2106974" y="2971438"/>
            <a:ext cx="4603055" cy="461665"/>
          </a:xfrm>
          <a:prstGeom prst="rect">
            <a:avLst/>
          </a:prstGeom>
          <a:noFill/>
          <a:ln w="9525">
            <a:noFill/>
            <a:miter lim="800000"/>
            <a:headEnd/>
            <a:tailEnd/>
          </a:ln>
          <a:effectLst/>
        </p:spPr>
        <p:txBody>
          <a:bodyPr wrap="none">
            <a:spAutoFit/>
          </a:bodyPr>
          <a:lstStyle/>
          <a:p>
            <a:r>
              <a:rPr lang="pt-PT" sz="2400" dirty="0">
                <a:latin typeface="Times New Roman" panose="02020603050405020304" pitchFamily="18" charset="0"/>
                <a:cs typeface="Times New Roman" panose="02020603050405020304" pitchFamily="18" charset="0"/>
              </a:rPr>
              <a:t>se os elementos a</a:t>
            </a:r>
            <a:r>
              <a:rPr lang="pt-PT" sz="2400" baseline="-25000" dirty="0">
                <a:latin typeface="Times New Roman" panose="02020603050405020304" pitchFamily="18" charset="0"/>
                <a:cs typeface="Times New Roman" panose="02020603050405020304" pitchFamily="18" charset="0"/>
              </a:rPr>
              <a:t>ij</a:t>
            </a:r>
            <a:r>
              <a:rPr lang="pt-PT" sz="2400" dirty="0">
                <a:latin typeface="Times New Roman" panose="02020603050405020304" pitchFamily="18" charset="0"/>
                <a:cs typeface="Times New Roman" panose="02020603050405020304" pitchFamily="18" charset="0"/>
              </a:rPr>
              <a:t> são iguais aos a</a:t>
            </a:r>
            <a:r>
              <a:rPr lang="pt-PT" sz="2400" baseline="-25000" dirty="0">
                <a:latin typeface="Times New Roman" panose="02020603050405020304" pitchFamily="18" charset="0"/>
                <a:cs typeface="Times New Roman" panose="02020603050405020304" pitchFamily="18" charset="0"/>
              </a:rPr>
              <a:t>ji</a:t>
            </a:r>
          </a:p>
        </p:txBody>
      </p:sp>
      <p:sp>
        <p:nvSpPr>
          <p:cNvPr id="5217" name="Line 97"/>
          <p:cNvSpPr>
            <a:spLocks noChangeShapeType="1"/>
          </p:cNvSpPr>
          <p:nvPr/>
        </p:nvSpPr>
        <p:spPr bwMode="auto">
          <a:xfrm flipV="1">
            <a:off x="8806001" y="3397922"/>
            <a:ext cx="300038" cy="400050"/>
          </a:xfrm>
          <a:prstGeom prst="line">
            <a:avLst/>
          </a:prstGeom>
          <a:noFill/>
          <a:ln w="28575">
            <a:solidFill>
              <a:srgbClr val="FF0000"/>
            </a:solidFill>
            <a:round/>
            <a:headEnd type="triangle" w="med" len="me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5218" name="Line 98"/>
          <p:cNvSpPr>
            <a:spLocks noChangeShapeType="1"/>
          </p:cNvSpPr>
          <p:nvPr/>
        </p:nvSpPr>
        <p:spPr bwMode="auto">
          <a:xfrm flipV="1">
            <a:off x="9187002" y="3750348"/>
            <a:ext cx="238125" cy="333375"/>
          </a:xfrm>
          <a:prstGeom prst="line">
            <a:avLst/>
          </a:prstGeom>
          <a:noFill/>
          <a:ln w="28575">
            <a:solidFill>
              <a:srgbClr val="FF0000"/>
            </a:solidFill>
            <a:round/>
            <a:headEnd type="triangle" w="med" len="me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5219" name="Line 99"/>
          <p:cNvSpPr>
            <a:spLocks noChangeShapeType="1"/>
          </p:cNvSpPr>
          <p:nvPr/>
        </p:nvSpPr>
        <p:spPr bwMode="auto">
          <a:xfrm flipV="1">
            <a:off x="9568001" y="4226598"/>
            <a:ext cx="209550" cy="276225"/>
          </a:xfrm>
          <a:prstGeom prst="line">
            <a:avLst/>
          </a:prstGeom>
          <a:noFill/>
          <a:ln w="28575">
            <a:solidFill>
              <a:srgbClr val="FF0000"/>
            </a:solidFill>
            <a:round/>
            <a:headEnd type="triangle" w="med" len="me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5220" name="Line 100"/>
          <p:cNvSpPr>
            <a:spLocks noChangeShapeType="1"/>
          </p:cNvSpPr>
          <p:nvPr/>
        </p:nvSpPr>
        <p:spPr bwMode="auto">
          <a:xfrm flipV="1">
            <a:off x="8825052" y="3359823"/>
            <a:ext cx="581025" cy="752475"/>
          </a:xfrm>
          <a:prstGeom prst="line">
            <a:avLst/>
          </a:prstGeom>
          <a:noFill/>
          <a:ln w="28575">
            <a:solidFill>
              <a:schemeClr val="hlink"/>
            </a:solidFill>
            <a:round/>
            <a:headEnd type="triangle" w="med" len="me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5221" name="Line 101"/>
          <p:cNvSpPr>
            <a:spLocks noChangeShapeType="1"/>
          </p:cNvSpPr>
          <p:nvPr/>
        </p:nvSpPr>
        <p:spPr bwMode="auto">
          <a:xfrm flipV="1">
            <a:off x="9177476" y="3817022"/>
            <a:ext cx="571500" cy="742950"/>
          </a:xfrm>
          <a:prstGeom prst="line">
            <a:avLst/>
          </a:prstGeom>
          <a:noFill/>
          <a:ln w="28575">
            <a:solidFill>
              <a:schemeClr val="hlink"/>
            </a:solidFill>
            <a:round/>
            <a:headEnd type="triangle" w="med" len="me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5222" name="Line 102"/>
          <p:cNvSpPr>
            <a:spLocks noChangeShapeType="1"/>
          </p:cNvSpPr>
          <p:nvPr/>
        </p:nvSpPr>
        <p:spPr bwMode="auto">
          <a:xfrm flipV="1">
            <a:off x="8815527" y="3426498"/>
            <a:ext cx="1019175" cy="1171575"/>
          </a:xfrm>
          <a:prstGeom prst="line">
            <a:avLst/>
          </a:prstGeom>
          <a:noFill/>
          <a:ln w="28575">
            <a:solidFill>
              <a:srgbClr val="000066"/>
            </a:solidFill>
            <a:round/>
            <a:headEnd type="triangle" w="med" len="me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5223" name="Text Box 103"/>
          <p:cNvSpPr txBox="1">
            <a:spLocks noChangeArrowheads="1"/>
          </p:cNvSpPr>
          <p:nvPr/>
        </p:nvSpPr>
        <p:spPr bwMode="auto">
          <a:xfrm>
            <a:off x="2141011" y="5140766"/>
            <a:ext cx="6004080" cy="461665"/>
          </a:xfrm>
          <a:prstGeom prst="rect">
            <a:avLst/>
          </a:prstGeom>
          <a:noFill/>
          <a:ln w="9525">
            <a:noFill/>
            <a:miter lim="800000"/>
            <a:headEnd/>
            <a:tailEnd/>
          </a:ln>
          <a:effectLst/>
        </p:spPr>
        <p:txBody>
          <a:bodyPr wrap="none">
            <a:spAutoFit/>
          </a:bodyPr>
          <a:lstStyle/>
          <a:p>
            <a:r>
              <a:rPr lang="pt-PT" sz="2400" dirty="0">
                <a:latin typeface="Times New Roman" panose="02020603050405020304" pitchFamily="18" charset="0"/>
                <a:cs typeface="Times New Roman" panose="02020603050405020304" pitchFamily="18" charset="0"/>
              </a:rPr>
              <a:t>se a maioria dos seus elementos são </a:t>
            </a:r>
            <a:r>
              <a:rPr lang="pt-PT" sz="2400" b="1" dirty="0">
                <a:latin typeface="Times New Roman" panose="02020603050405020304" pitchFamily="18" charset="0"/>
                <a:cs typeface="Times New Roman" panose="02020603050405020304" pitchFamily="18" charset="0"/>
              </a:rPr>
              <a:t>não nulos</a:t>
            </a:r>
          </a:p>
        </p:txBody>
      </p:sp>
      <p:sp>
        <p:nvSpPr>
          <p:cNvPr id="16" name="Título 1"/>
          <p:cNvSpPr txBox="1">
            <a:spLocks/>
          </p:cNvSpPr>
          <p:nvPr/>
        </p:nvSpPr>
        <p:spPr>
          <a:xfrm>
            <a:off x="1314450" y="103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                        Classificação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Espaço Reservado para Data 2"/>
          <p:cNvSpPr>
            <a:spLocks noGrp="1"/>
          </p:cNvSpPr>
          <p:nvPr>
            <p:ph type="dt" sz="quarter" idx="10"/>
          </p:nvPr>
        </p:nvSpPr>
        <p:spPr>
          <a:xfrm>
            <a:off x="10059932" y="5917336"/>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2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206"/>
                                        </p:tgtEl>
                                        <p:attrNameLst>
                                          <p:attrName>style.visibility</p:attrName>
                                        </p:attrNameLst>
                                      </p:cBhvr>
                                      <p:to>
                                        <p:strVal val="visible"/>
                                      </p:to>
                                    </p:set>
                                    <p:animEffect transition="in" filter="strips(downRight)">
                                      <p:cBhvr>
                                        <p:cTn id="7" dur="500"/>
                                        <p:tgtEl>
                                          <p:spTgt spid="52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213"/>
                                        </p:tgtEl>
                                        <p:attrNameLst>
                                          <p:attrName>style.visibility</p:attrName>
                                        </p:attrNameLst>
                                      </p:cBhvr>
                                      <p:to>
                                        <p:strVal val="visible"/>
                                      </p:to>
                                    </p:set>
                                    <p:animEffect transition="in" filter="strips(downRight)">
                                      <p:cBhvr>
                                        <p:cTn id="12" dur="500"/>
                                        <p:tgtEl>
                                          <p:spTgt spid="521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grpId="0" nodeType="clickEffect">
                                  <p:stCondLst>
                                    <p:cond delay="0"/>
                                  </p:stCondLst>
                                  <p:childTnLst>
                                    <p:set>
                                      <p:cBhvr>
                                        <p:cTn id="16" dur="1" fill="hold">
                                          <p:stCondLst>
                                            <p:cond delay="0"/>
                                          </p:stCondLst>
                                        </p:cTn>
                                        <p:tgtEl>
                                          <p:spTgt spid="5217"/>
                                        </p:tgtEl>
                                        <p:attrNameLst>
                                          <p:attrName>style.visibility</p:attrName>
                                        </p:attrNameLst>
                                      </p:cBhvr>
                                      <p:to>
                                        <p:strVal val="visible"/>
                                      </p:to>
                                    </p:set>
                                    <p:anim calcmode="lin" valueType="num">
                                      <p:cBhvr>
                                        <p:cTn id="17" dur="500" fill="hold"/>
                                        <p:tgtEl>
                                          <p:spTgt spid="5217"/>
                                        </p:tgtEl>
                                        <p:attrNameLst>
                                          <p:attrName>ppt_x</p:attrName>
                                        </p:attrNameLst>
                                      </p:cBhvr>
                                      <p:tavLst>
                                        <p:tav tm="0">
                                          <p:val>
                                            <p:strVal val="#ppt_x"/>
                                          </p:val>
                                        </p:tav>
                                        <p:tav tm="100000">
                                          <p:val>
                                            <p:strVal val="#ppt_x"/>
                                          </p:val>
                                        </p:tav>
                                      </p:tavLst>
                                    </p:anim>
                                    <p:anim calcmode="lin" valueType="num">
                                      <p:cBhvr>
                                        <p:cTn id="18" dur="500" fill="hold"/>
                                        <p:tgtEl>
                                          <p:spTgt spid="5217"/>
                                        </p:tgtEl>
                                        <p:attrNameLst>
                                          <p:attrName>ppt_y</p:attrName>
                                        </p:attrNameLst>
                                      </p:cBhvr>
                                      <p:tavLst>
                                        <p:tav tm="0">
                                          <p:val>
                                            <p:strVal val="#ppt_y+#ppt_h/2"/>
                                          </p:val>
                                        </p:tav>
                                        <p:tav tm="100000">
                                          <p:val>
                                            <p:strVal val="#ppt_y"/>
                                          </p:val>
                                        </p:tav>
                                      </p:tavLst>
                                    </p:anim>
                                    <p:anim calcmode="lin" valueType="num">
                                      <p:cBhvr>
                                        <p:cTn id="19" dur="500" fill="hold"/>
                                        <p:tgtEl>
                                          <p:spTgt spid="5217"/>
                                        </p:tgtEl>
                                        <p:attrNameLst>
                                          <p:attrName>ppt_w</p:attrName>
                                        </p:attrNameLst>
                                      </p:cBhvr>
                                      <p:tavLst>
                                        <p:tav tm="0">
                                          <p:val>
                                            <p:strVal val="#ppt_w"/>
                                          </p:val>
                                        </p:tav>
                                        <p:tav tm="100000">
                                          <p:val>
                                            <p:strVal val="#ppt_w"/>
                                          </p:val>
                                        </p:tav>
                                      </p:tavLst>
                                    </p:anim>
                                    <p:anim calcmode="lin" valueType="num">
                                      <p:cBhvr>
                                        <p:cTn id="20" dur="500" fill="hold"/>
                                        <p:tgtEl>
                                          <p:spTgt spid="521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5218"/>
                                        </p:tgtEl>
                                        <p:attrNameLst>
                                          <p:attrName>style.visibility</p:attrName>
                                        </p:attrNameLst>
                                      </p:cBhvr>
                                      <p:to>
                                        <p:strVal val="visible"/>
                                      </p:to>
                                    </p:set>
                                    <p:anim calcmode="lin" valueType="num">
                                      <p:cBhvr>
                                        <p:cTn id="25" dur="500" fill="hold"/>
                                        <p:tgtEl>
                                          <p:spTgt spid="5218"/>
                                        </p:tgtEl>
                                        <p:attrNameLst>
                                          <p:attrName>ppt_x</p:attrName>
                                        </p:attrNameLst>
                                      </p:cBhvr>
                                      <p:tavLst>
                                        <p:tav tm="0">
                                          <p:val>
                                            <p:strVal val="#ppt_x"/>
                                          </p:val>
                                        </p:tav>
                                        <p:tav tm="100000">
                                          <p:val>
                                            <p:strVal val="#ppt_x"/>
                                          </p:val>
                                        </p:tav>
                                      </p:tavLst>
                                    </p:anim>
                                    <p:anim calcmode="lin" valueType="num">
                                      <p:cBhvr>
                                        <p:cTn id="26" dur="500" fill="hold"/>
                                        <p:tgtEl>
                                          <p:spTgt spid="5218"/>
                                        </p:tgtEl>
                                        <p:attrNameLst>
                                          <p:attrName>ppt_y</p:attrName>
                                        </p:attrNameLst>
                                      </p:cBhvr>
                                      <p:tavLst>
                                        <p:tav tm="0">
                                          <p:val>
                                            <p:strVal val="#ppt_y+#ppt_h/2"/>
                                          </p:val>
                                        </p:tav>
                                        <p:tav tm="100000">
                                          <p:val>
                                            <p:strVal val="#ppt_y"/>
                                          </p:val>
                                        </p:tav>
                                      </p:tavLst>
                                    </p:anim>
                                    <p:anim calcmode="lin" valueType="num">
                                      <p:cBhvr>
                                        <p:cTn id="27" dur="500" fill="hold"/>
                                        <p:tgtEl>
                                          <p:spTgt spid="5218"/>
                                        </p:tgtEl>
                                        <p:attrNameLst>
                                          <p:attrName>ppt_w</p:attrName>
                                        </p:attrNameLst>
                                      </p:cBhvr>
                                      <p:tavLst>
                                        <p:tav tm="0">
                                          <p:val>
                                            <p:strVal val="#ppt_w"/>
                                          </p:val>
                                        </p:tav>
                                        <p:tav tm="100000">
                                          <p:val>
                                            <p:strVal val="#ppt_w"/>
                                          </p:val>
                                        </p:tav>
                                      </p:tavLst>
                                    </p:anim>
                                    <p:anim calcmode="lin" valueType="num">
                                      <p:cBhvr>
                                        <p:cTn id="28" dur="500" fill="hold"/>
                                        <p:tgtEl>
                                          <p:spTgt spid="521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4" fill="hold" grpId="0" nodeType="clickEffect">
                                  <p:stCondLst>
                                    <p:cond delay="0"/>
                                  </p:stCondLst>
                                  <p:childTnLst>
                                    <p:set>
                                      <p:cBhvr>
                                        <p:cTn id="32" dur="1" fill="hold">
                                          <p:stCondLst>
                                            <p:cond delay="0"/>
                                          </p:stCondLst>
                                        </p:cTn>
                                        <p:tgtEl>
                                          <p:spTgt spid="5219"/>
                                        </p:tgtEl>
                                        <p:attrNameLst>
                                          <p:attrName>style.visibility</p:attrName>
                                        </p:attrNameLst>
                                      </p:cBhvr>
                                      <p:to>
                                        <p:strVal val="visible"/>
                                      </p:to>
                                    </p:set>
                                    <p:anim calcmode="lin" valueType="num">
                                      <p:cBhvr>
                                        <p:cTn id="33" dur="500" fill="hold"/>
                                        <p:tgtEl>
                                          <p:spTgt spid="5219"/>
                                        </p:tgtEl>
                                        <p:attrNameLst>
                                          <p:attrName>ppt_x</p:attrName>
                                        </p:attrNameLst>
                                      </p:cBhvr>
                                      <p:tavLst>
                                        <p:tav tm="0">
                                          <p:val>
                                            <p:strVal val="#ppt_x"/>
                                          </p:val>
                                        </p:tav>
                                        <p:tav tm="100000">
                                          <p:val>
                                            <p:strVal val="#ppt_x"/>
                                          </p:val>
                                        </p:tav>
                                      </p:tavLst>
                                    </p:anim>
                                    <p:anim calcmode="lin" valueType="num">
                                      <p:cBhvr>
                                        <p:cTn id="34" dur="500" fill="hold"/>
                                        <p:tgtEl>
                                          <p:spTgt spid="5219"/>
                                        </p:tgtEl>
                                        <p:attrNameLst>
                                          <p:attrName>ppt_y</p:attrName>
                                        </p:attrNameLst>
                                      </p:cBhvr>
                                      <p:tavLst>
                                        <p:tav tm="0">
                                          <p:val>
                                            <p:strVal val="#ppt_y+#ppt_h/2"/>
                                          </p:val>
                                        </p:tav>
                                        <p:tav tm="100000">
                                          <p:val>
                                            <p:strVal val="#ppt_y"/>
                                          </p:val>
                                        </p:tav>
                                      </p:tavLst>
                                    </p:anim>
                                    <p:anim calcmode="lin" valueType="num">
                                      <p:cBhvr>
                                        <p:cTn id="35" dur="500" fill="hold"/>
                                        <p:tgtEl>
                                          <p:spTgt spid="5219"/>
                                        </p:tgtEl>
                                        <p:attrNameLst>
                                          <p:attrName>ppt_w</p:attrName>
                                        </p:attrNameLst>
                                      </p:cBhvr>
                                      <p:tavLst>
                                        <p:tav tm="0">
                                          <p:val>
                                            <p:strVal val="#ppt_w"/>
                                          </p:val>
                                        </p:tav>
                                        <p:tav tm="100000">
                                          <p:val>
                                            <p:strVal val="#ppt_w"/>
                                          </p:val>
                                        </p:tav>
                                      </p:tavLst>
                                    </p:anim>
                                    <p:anim calcmode="lin" valueType="num">
                                      <p:cBhvr>
                                        <p:cTn id="36" dur="500" fill="hold"/>
                                        <p:tgtEl>
                                          <p:spTgt spid="5219"/>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grpId="0" nodeType="clickEffect">
                                  <p:stCondLst>
                                    <p:cond delay="0"/>
                                  </p:stCondLst>
                                  <p:childTnLst>
                                    <p:set>
                                      <p:cBhvr>
                                        <p:cTn id="40" dur="1" fill="hold">
                                          <p:stCondLst>
                                            <p:cond delay="0"/>
                                          </p:stCondLst>
                                        </p:cTn>
                                        <p:tgtEl>
                                          <p:spTgt spid="5220"/>
                                        </p:tgtEl>
                                        <p:attrNameLst>
                                          <p:attrName>style.visibility</p:attrName>
                                        </p:attrNameLst>
                                      </p:cBhvr>
                                      <p:to>
                                        <p:strVal val="visible"/>
                                      </p:to>
                                    </p:set>
                                    <p:anim calcmode="lin" valueType="num">
                                      <p:cBhvr>
                                        <p:cTn id="41" dur="500" fill="hold"/>
                                        <p:tgtEl>
                                          <p:spTgt spid="5220"/>
                                        </p:tgtEl>
                                        <p:attrNameLst>
                                          <p:attrName>ppt_x</p:attrName>
                                        </p:attrNameLst>
                                      </p:cBhvr>
                                      <p:tavLst>
                                        <p:tav tm="0">
                                          <p:val>
                                            <p:strVal val="#ppt_x"/>
                                          </p:val>
                                        </p:tav>
                                        <p:tav tm="100000">
                                          <p:val>
                                            <p:strVal val="#ppt_x"/>
                                          </p:val>
                                        </p:tav>
                                      </p:tavLst>
                                    </p:anim>
                                    <p:anim calcmode="lin" valueType="num">
                                      <p:cBhvr>
                                        <p:cTn id="42" dur="500" fill="hold"/>
                                        <p:tgtEl>
                                          <p:spTgt spid="5220"/>
                                        </p:tgtEl>
                                        <p:attrNameLst>
                                          <p:attrName>ppt_y</p:attrName>
                                        </p:attrNameLst>
                                      </p:cBhvr>
                                      <p:tavLst>
                                        <p:tav tm="0">
                                          <p:val>
                                            <p:strVal val="#ppt_y+#ppt_h/2"/>
                                          </p:val>
                                        </p:tav>
                                        <p:tav tm="100000">
                                          <p:val>
                                            <p:strVal val="#ppt_y"/>
                                          </p:val>
                                        </p:tav>
                                      </p:tavLst>
                                    </p:anim>
                                    <p:anim calcmode="lin" valueType="num">
                                      <p:cBhvr>
                                        <p:cTn id="43" dur="500" fill="hold"/>
                                        <p:tgtEl>
                                          <p:spTgt spid="5220"/>
                                        </p:tgtEl>
                                        <p:attrNameLst>
                                          <p:attrName>ppt_w</p:attrName>
                                        </p:attrNameLst>
                                      </p:cBhvr>
                                      <p:tavLst>
                                        <p:tav tm="0">
                                          <p:val>
                                            <p:strVal val="#ppt_w"/>
                                          </p:val>
                                        </p:tav>
                                        <p:tav tm="100000">
                                          <p:val>
                                            <p:strVal val="#ppt_w"/>
                                          </p:val>
                                        </p:tav>
                                      </p:tavLst>
                                    </p:anim>
                                    <p:anim calcmode="lin" valueType="num">
                                      <p:cBhvr>
                                        <p:cTn id="44" dur="500" fill="hold"/>
                                        <p:tgtEl>
                                          <p:spTgt spid="522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4" fill="hold" grpId="0" nodeType="clickEffect">
                                  <p:stCondLst>
                                    <p:cond delay="0"/>
                                  </p:stCondLst>
                                  <p:childTnLst>
                                    <p:set>
                                      <p:cBhvr>
                                        <p:cTn id="48" dur="1" fill="hold">
                                          <p:stCondLst>
                                            <p:cond delay="0"/>
                                          </p:stCondLst>
                                        </p:cTn>
                                        <p:tgtEl>
                                          <p:spTgt spid="5221"/>
                                        </p:tgtEl>
                                        <p:attrNameLst>
                                          <p:attrName>style.visibility</p:attrName>
                                        </p:attrNameLst>
                                      </p:cBhvr>
                                      <p:to>
                                        <p:strVal val="visible"/>
                                      </p:to>
                                    </p:set>
                                    <p:anim calcmode="lin" valueType="num">
                                      <p:cBhvr>
                                        <p:cTn id="49" dur="500" fill="hold"/>
                                        <p:tgtEl>
                                          <p:spTgt spid="5221"/>
                                        </p:tgtEl>
                                        <p:attrNameLst>
                                          <p:attrName>ppt_x</p:attrName>
                                        </p:attrNameLst>
                                      </p:cBhvr>
                                      <p:tavLst>
                                        <p:tav tm="0">
                                          <p:val>
                                            <p:strVal val="#ppt_x"/>
                                          </p:val>
                                        </p:tav>
                                        <p:tav tm="100000">
                                          <p:val>
                                            <p:strVal val="#ppt_x"/>
                                          </p:val>
                                        </p:tav>
                                      </p:tavLst>
                                    </p:anim>
                                    <p:anim calcmode="lin" valueType="num">
                                      <p:cBhvr>
                                        <p:cTn id="50" dur="500" fill="hold"/>
                                        <p:tgtEl>
                                          <p:spTgt spid="5221"/>
                                        </p:tgtEl>
                                        <p:attrNameLst>
                                          <p:attrName>ppt_y</p:attrName>
                                        </p:attrNameLst>
                                      </p:cBhvr>
                                      <p:tavLst>
                                        <p:tav tm="0">
                                          <p:val>
                                            <p:strVal val="#ppt_y+#ppt_h/2"/>
                                          </p:val>
                                        </p:tav>
                                        <p:tav tm="100000">
                                          <p:val>
                                            <p:strVal val="#ppt_y"/>
                                          </p:val>
                                        </p:tav>
                                      </p:tavLst>
                                    </p:anim>
                                    <p:anim calcmode="lin" valueType="num">
                                      <p:cBhvr>
                                        <p:cTn id="51" dur="500" fill="hold"/>
                                        <p:tgtEl>
                                          <p:spTgt spid="5221"/>
                                        </p:tgtEl>
                                        <p:attrNameLst>
                                          <p:attrName>ppt_w</p:attrName>
                                        </p:attrNameLst>
                                      </p:cBhvr>
                                      <p:tavLst>
                                        <p:tav tm="0">
                                          <p:val>
                                            <p:strVal val="#ppt_w"/>
                                          </p:val>
                                        </p:tav>
                                        <p:tav tm="100000">
                                          <p:val>
                                            <p:strVal val="#ppt_w"/>
                                          </p:val>
                                        </p:tav>
                                      </p:tavLst>
                                    </p:anim>
                                    <p:anim calcmode="lin" valueType="num">
                                      <p:cBhvr>
                                        <p:cTn id="52" dur="500" fill="hold"/>
                                        <p:tgtEl>
                                          <p:spTgt spid="522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grpId="0" nodeType="clickEffect">
                                  <p:stCondLst>
                                    <p:cond delay="0"/>
                                  </p:stCondLst>
                                  <p:childTnLst>
                                    <p:set>
                                      <p:cBhvr>
                                        <p:cTn id="56" dur="1" fill="hold">
                                          <p:stCondLst>
                                            <p:cond delay="0"/>
                                          </p:stCondLst>
                                        </p:cTn>
                                        <p:tgtEl>
                                          <p:spTgt spid="5222"/>
                                        </p:tgtEl>
                                        <p:attrNameLst>
                                          <p:attrName>style.visibility</p:attrName>
                                        </p:attrNameLst>
                                      </p:cBhvr>
                                      <p:to>
                                        <p:strVal val="visible"/>
                                      </p:to>
                                    </p:set>
                                    <p:anim calcmode="lin" valueType="num">
                                      <p:cBhvr>
                                        <p:cTn id="57" dur="500" fill="hold"/>
                                        <p:tgtEl>
                                          <p:spTgt spid="5222"/>
                                        </p:tgtEl>
                                        <p:attrNameLst>
                                          <p:attrName>ppt_x</p:attrName>
                                        </p:attrNameLst>
                                      </p:cBhvr>
                                      <p:tavLst>
                                        <p:tav tm="0">
                                          <p:val>
                                            <p:strVal val="#ppt_x"/>
                                          </p:val>
                                        </p:tav>
                                        <p:tav tm="100000">
                                          <p:val>
                                            <p:strVal val="#ppt_x"/>
                                          </p:val>
                                        </p:tav>
                                      </p:tavLst>
                                    </p:anim>
                                    <p:anim calcmode="lin" valueType="num">
                                      <p:cBhvr>
                                        <p:cTn id="58" dur="500" fill="hold"/>
                                        <p:tgtEl>
                                          <p:spTgt spid="5222"/>
                                        </p:tgtEl>
                                        <p:attrNameLst>
                                          <p:attrName>ppt_y</p:attrName>
                                        </p:attrNameLst>
                                      </p:cBhvr>
                                      <p:tavLst>
                                        <p:tav tm="0">
                                          <p:val>
                                            <p:strVal val="#ppt_y+#ppt_h/2"/>
                                          </p:val>
                                        </p:tav>
                                        <p:tav tm="100000">
                                          <p:val>
                                            <p:strVal val="#ppt_y"/>
                                          </p:val>
                                        </p:tav>
                                      </p:tavLst>
                                    </p:anim>
                                    <p:anim calcmode="lin" valueType="num">
                                      <p:cBhvr>
                                        <p:cTn id="59" dur="500" fill="hold"/>
                                        <p:tgtEl>
                                          <p:spTgt spid="5222"/>
                                        </p:tgtEl>
                                        <p:attrNameLst>
                                          <p:attrName>ppt_w</p:attrName>
                                        </p:attrNameLst>
                                      </p:cBhvr>
                                      <p:tavLst>
                                        <p:tav tm="0">
                                          <p:val>
                                            <p:strVal val="#ppt_w"/>
                                          </p:val>
                                        </p:tav>
                                        <p:tav tm="100000">
                                          <p:val>
                                            <p:strVal val="#ppt_w"/>
                                          </p:val>
                                        </p:tav>
                                      </p:tavLst>
                                    </p:anim>
                                    <p:anim calcmode="lin" valueType="num">
                                      <p:cBhvr>
                                        <p:cTn id="60" dur="500" fill="hold"/>
                                        <p:tgtEl>
                                          <p:spTgt spid="5222"/>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5216"/>
                                        </p:tgtEl>
                                        <p:attrNameLst>
                                          <p:attrName>style.visibility</p:attrName>
                                        </p:attrNameLst>
                                      </p:cBhvr>
                                      <p:to>
                                        <p:strVal val="visible"/>
                                      </p:to>
                                    </p:set>
                                    <p:animEffect transition="in" filter="strips(downRight)">
                                      <p:cBhvr>
                                        <p:cTn id="65" dur="500"/>
                                        <p:tgtEl>
                                          <p:spTgt spid="5216"/>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5207"/>
                                        </p:tgtEl>
                                        <p:attrNameLst>
                                          <p:attrName>style.visibility</p:attrName>
                                        </p:attrNameLst>
                                      </p:cBhvr>
                                      <p:to>
                                        <p:strVal val="visible"/>
                                      </p:to>
                                    </p:set>
                                    <p:animEffect transition="in" filter="strips(downRight)">
                                      <p:cBhvr>
                                        <p:cTn id="70" dur="500"/>
                                        <p:tgtEl>
                                          <p:spTgt spid="5207"/>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5223"/>
                                        </p:tgtEl>
                                        <p:attrNameLst>
                                          <p:attrName>style.visibility</p:attrName>
                                        </p:attrNameLst>
                                      </p:cBhvr>
                                      <p:to>
                                        <p:strVal val="visible"/>
                                      </p:to>
                                    </p:set>
                                    <p:animEffect transition="in" filter="strips(downRight)">
                                      <p:cBhvr>
                                        <p:cTn id="75" dur="500"/>
                                        <p:tgtEl>
                                          <p:spTgt spid="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6" grpId="0" autoUpdateAnimBg="0"/>
      <p:bldP spid="5207" grpId="0" autoUpdateAnimBg="0"/>
      <p:bldP spid="5216" grpId="0" autoUpdateAnimBg="0"/>
      <p:bldP spid="5217" grpId="0" animBg="1"/>
      <p:bldP spid="5218" grpId="0" animBg="1"/>
      <p:bldP spid="5219" grpId="0" animBg="1"/>
      <p:bldP spid="5220" grpId="0" animBg="1"/>
      <p:bldP spid="5221" grpId="0" animBg="1"/>
      <p:bldP spid="5222" grpId="0" animBg="1"/>
      <p:bldP spid="522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08" y="1364451"/>
            <a:ext cx="6924675" cy="5193507"/>
          </a:xfrm>
          <a:prstGeom prst="rect">
            <a:avLst/>
          </a:prstGeom>
        </p:spPr>
      </p:pic>
      <p:sp>
        <p:nvSpPr>
          <p:cNvPr id="6" name="Título 1"/>
          <p:cNvSpPr>
            <a:spLocks noGrp="1"/>
          </p:cNvSpPr>
          <p:nvPr>
            <p:ph type="title"/>
          </p:nvPr>
        </p:nvSpPr>
        <p:spPr>
          <a:xfrm>
            <a:off x="1314450" y="365125"/>
            <a:ext cx="10515600" cy="1325563"/>
          </a:xfrm>
        </p:spPr>
        <p:txBody>
          <a:body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FIM</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63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4450" y="156117"/>
            <a:ext cx="10515600" cy="1325563"/>
          </a:xfrm>
        </p:spPr>
        <p:txBody>
          <a:body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Matrizes(Introdução)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314450" y="1499050"/>
            <a:ext cx="10515600" cy="4351338"/>
          </a:xfrm>
        </p:spPr>
        <p:txBody>
          <a:bodyPr/>
          <a:lstStyle/>
          <a:p>
            <a:pPr marL="0" indent="0" algn="just">
              <a:buNone/>
            </a:pPr>
            <a:r>
              <a:rPr lang="pt-BR" sz="2400" dirty="0">
                <a:solidFill>
                  <a:srgbClr val="0D8829"/>
                </a:solidFill>
                <a:latin typeface="Times New Roman" panose="02020603050405020304" pitchFamily="18" charset="0"/>
                <a:cs typeface="Times New Roman" panose="02020603050405020304" pitchFamily="18" charset="0"/>
              </a:rPr>
              <a:t>DEFINIÇÃO</a:t>
            </a:r>
            <a:r>
              <a:rPr lang="pt-BR" sz="2400" dirty="0">
                <a:latin typeface="Times New Roman" panose="02020603050405020304" pitchFamily="18" charset="0"/>
                <a:cs typeface="Times New Roman" panose="02020603050405020304" pitchFamily="18" charset="0"/>
              </a:rPr>
              <a:t> – Uma matriz é uma tabela com “m” linhas e “</a:t>
            </a:r>
            <a:r>
              <a:rPr lang="pt-BR" sz="2400" dirty="0" smtClean="0">
                <a:latin typeface="Times New Roman" panose="02020603050405020304" pitchFamily="18" charset="0"/>
                <a:cs typeface="Times New Roman" panose="02020603050405020304" pitchFamily="18" charset="0"/>
              </a:rPr>
              <a:t>n” m colunas </a:t>
            </a:r>
            <a:r>
              <a:rPr lang="pt-BR" sz="2400" dirty="0">
                <a:latin typeface="Times New Roman" panose="02020603050405020304" pitchFamily="18" charset="0"/>
                <a:cs typeface="Times New Roman" panose="02020603050405020304" pitchFamily="18" charset="0"/>
              </a:rPr>
              <a:t>que contém “m . n” elementos. EXEMPLO:</a:t>
            </a:r>
          </a:p>
          <a:p>
            <a:pPr marL="0" indent="0" algn="just">
              <a:buNone/>
            </a:pPr>
            <a:endParaRPr lang="pt-BR" dirty="0">
              <a:latin typeface="Times New Roman" panose="02020603050405020304" pitchFamily="18" charset="0"/>
              <a:cs typeface="Times New Roman" panose="02020603050405020304" pitchFamily="18" charset="0"/>
            </a:endParaRPr>
          </a:p>
        </p:txBody>
      </p:sp>
      <p:sp>
        <p:nvSpPr>
          <p:cNvPr id="6" name="Espaço Reservado para Data 2"/>
          <p:cNvSpPr>
            <a:spLocks noGrp="1"/>
          </p:cNvSpPr>
          <p:nvPr>
            <p:ph type="dt" sz="quarter" idx="10"/>
          </p:nvPr>
        </p:nvSpPr>
        <p:spPr>
          <a:xfrm>
            <a:off x="10059932" y="5917335"/>
            <a:ext cx="2133600" cy="476250"/>
          </a:xfrm>
        </p:spPr>
        <p:txBody>
          <a:bodyPr/>
          <a:lstStyle/>
          <a:p>
            <a:pPr algn="ctr">
              <a:defRPr/>
            </a:pPr>
            <a:fld id="{901B2E5A-3256-415F-95F8-005F739A8BE1}" type="datetime1">
              <a:rPr lang="pt-BR" b="1">
                <a:solidFill>
                  <a:srgbClr val="68B92C"/>
                </a:solidFill>
                <a:latin typeface="Times New Roman" panose="02020603050405020304" pitchFamily="18" charset="0"/>
                <a:cs typeface="Times New Roman" panose="02020603050405020304" pitchFamily="18" charset="0"/>
              </a:rPr>
              <a:pPr algn="ctr">
                <a:defRPr/>
              </a:pPr>
              <a:t>27/03/2017</a:t>
            </a:fld>
            <a:r>
              <a:rPr lang="pt-BR" b="1" dirty="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
        <p:nvSpPr>
          <p:cNvPr id="35" name="object 31"/>
          <p:cNvSpPr/>
          <p:nvPr/>
        </p:nvSpPr>
        <p:spPr>
          <a:xfrm>
            <a:off x="5884175" y="3030833"/>
            <a:ext cx="576580" cy="432434"/>
          </a:xfrm>
          <a:custGeom>
            <a:avLst/>
            <a:gdLst/>
            <a:ahLst/>
            <a:cxnLst/>
            <a:rect l="l" t="t" r="r" b="b"/>
            <a:pathLst>
              <a:path w="576579" h="432435">
                <a:moveTo>
                  <a:pt x="360045" y="0"/>
                </a:moveTo>
                <a:lnTo>
                  <a:pt x="360045" y="108076"/>
                </a:lnTo>
                <a:lnTo>
                  <a:pt x="0" y="108076"/>
                </a:lnTo>
                <a:lnTo>
                  <a:pt x="0" y="324103"/>
                </a:lnTo>
                <a:lnTo>
                  <a:pt x="360045" y="324103"/>
                </a:lnTo>
                <a:lnTo>
                  <a:pt x="360045" y="432053"/>
                </a:lnTo>
                <a:lnTo>
                  <a:pt x="576072" y="216026"/>
                </a:lnTo>
                <a:lnTo>
                  <a:pt x="360045" y="0"/>
                </a:lnTo>
                <a:close/>
              </a:path>
            </a:pathLst>
          </a:custGeom>
          <a:solidFill>
            <a:srgbClr val="008000"/>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6" name="object 32"/>
          <p:cNvSpPr/>
          <p:nvPr/>
        </p:nvSpPr>
        <p:spPr>
          <a:xfrm>
            <a:off x="5884175" y="3030833"/>
            <a:ext cx="576580" cy="432434"/>
          </a:xfrm>
          <a:custGeom>
            <a:avLst/>
            <a:gdLst/>
            <a:ahLst/>
            <a:cxnLst/>
            <a:rect l="l" t="t" r="r" b="b"/>
            <a:pathLst>
              <a:path w="576579" h="432435">
                <a:moveTo>
                  <a:pt x="0" y="108076"/>
                </a:moveTo>
                <a:lnTo>
                  <a:pt x="360045" y="108076"/>
                </a:lnTo>
                <a:lnTo>
                  <a:pt x="360045" y="0"/>
                </a:lnTo>
                <a:lnTo>
                  <a:pt x="576072" y="216026"/>
                </a:lnTo>
                <a:lnTo>
                  <a:pt x="360045" y="432053"/>
                </a:lnTo>
                <a:lnTo>
                  <a:pt x="360045" y="324103"/>
                </a:lnTo>
                <a:lnTo>
                  <a:pt x="0" y="324103"/>
                </a:lnTo>
                <a:lnTo>
                  <a:pt x="0" y="108076"/>
                </a:lnTo>
                <a:close/>
              </a:path>
            </a:pathLst>
          </a:custGeom>
          <a:ln w="2540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7" name="object 33"/>
          <p:cNvSpPr/>
          <p:nvPr/>
        </p:nvSpPr>
        <p:spPr>
          <a:xfrm>
            <a:off x="6892301" y="2598780"/>
            <a:ext cx="204470" cy="1224280"/>
          </a:xfrm>
          <a:custGeom>
            <a:avLst/>
            <a:gdLst/>
            <a:ahLst/>
            <a:cxnLst/>
            <a:rect l="l" t="t" r="r" b="b"/>
            <a:pathLst>
              <a:path w="204470" h="1224279">
                <a:moveTo>
                  <a:pt x="203962" y="1224153"/>
                </a:moveTo>
                <a:lnTo>
                  <a:pt x="157194" y="1218766"/>
                </a:lnTo>
                <a:lnTo>
                  <a:pt x="114262" y="1203419"/>
                </a:lnTo>
                <a:lnTo>
                  <a:pt x="76392" y="1179336"/>
                </a:lnTo>
                <a:lnTo>
                  <a:pt x="44806" y="1147736"/>
                </a:lnTo>
                <a:lnTo>
                  <a:pt x="20730" y="1109843"/>
                </a:lnTo>
                <a:lnTo>
                  <a:pt x="5386" y="1066878"/>
                </a:lnTo>
                <a:lnTo>
                  <a:pt x="0" y="1020063"/>
                </a:lnTo>
                <a:lnTo>
                  <a:pt x="0" y="204088"/>
                </a:lnTo>
                <a:lnTo>
                  <a:pt x="5386" y="157274"/>
                </a:lnTo>
                <a:lnTo>
                  <a:pt x="20730" y="114309"/>
                </a:lnTo>
                <a:lnTo>
                  <a:pt x="44806" y="76416"/>
                </a:lnTo>
                <a:lnTo>
                  <a:pt x="76392" y="44816"/>
                </a:lnTo>
                <a:lnTo>
                  <a:pt x="114262" y="20733"/>
                </a:lnTo>
                <a:lnTo>
                  <a:pt x="157194" y="5386"/>
                </a:lnTo>
                <a:lnTo>
                  <a:pt x="203962" y="0"/>
                </a:lnTo>
              </a:path>
            </a:pathLst>
          </a:custGeom>
          <a:ln w="3810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8" name="object 34"/>
          <p:cNvSpPr/>
          <p:nvPr/>
        </p:nvSpPr>
        <p:spPr>
          <a:xfrm>
            <a:off x="9064508" y="2598780"/>
            <a:ext cx="204470" cy="1224280"/>
          </a:xfrm>
          <a:custGeom>
            <a:avLst/>
            <a:gdLst/>
            <a:ahLst/>
            <a:cxnLst/>
            <a:rect l="l" t="t" r="r" b="b"/>
            <a:pathLst>
              <a:path w="204470" h="1224279">
                <a:moveTo>
                  <a:pt x="0" y="0"/>
                </a:moveTo>
                <a:lnTo>
                  <a:pt x="46774" y="5386"/>
                </a:lnTo>
                <a:lnTo>
                  <a:pt x="89724" y="20733"/>
                </a:lnTo>
                <a:lnTo>
                  <a:pt x="127619" y="44816"/>
                </a:lnTo>
                <a:lnTo>
                  <a:pt x="159232" y="76416"/>
                </a:lnTo>
                <a:lnTo>
                  <a:pt x="183333" y="114309"/>
                </a:lnTo>
                <a:lnTo>
                  <a:pt x="198695" y="157274"/>
                </a:lnTo>
                <a:lnTo>
                  <a:pt x="204088" y="204088"/>
                </a:lnTo>
                <a:lnTo>
                  <a:pt x="204088" y="1020063"/>
                </a:lnTo>
                <a:lnTo>
                  <a:pt x="198695" y="1066878"/>
                </a:lnTo>
                <a:lnTo>
                  <a:pt x="183333" y="1109843"/>
                </a:lnTo>
                <a:lnTo>
                  <a:pt x="159232" y="1147736"/>
                </a:lnTo>
                <a:lnTo>
                  <a:pt x="127619" y="1179336"/>
                </a:lnTo>
                <a:lnTo>
                  <a:pt x="89724" y="1203419"/>
                </a:lnTo>
                <a:lnTo>
                  <a:pt x="46774" y="1218766"/>
                </a:lnTo>
                <a:lnTo>
                  <a:pt x="0" y="1224153"/>
                </a:lnTo>
              </a:path>
            </a:pathLst>
          </a:custGeom>
          <a:ln w="3810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9" name="object 35"/>
          <p:cNvSpPr/>
          <p:nvPr/>
        </p:nvSpPr>
        <p:spPr>
          <a:xfrm>
            <a:off x="7216387" y="2821928"/>
            <a:ext cx="130810" cy="0"/>
          </a:xfrm>
          <a:custGeom>
            <a:avLst/>
            <a:gdLst/>
            <a:ahLst/>
            <a:cxnLst/>
            <a:rect l="l" t="t" r="r" b="b"/>
            <a:pathLst>
              <a:path w="130810">
                <a:moveTo>
                  <a:pt x="0" y="0"/>
                </a:moveTo>
                <a:lnTo>
                  <a:pt x="130436" y="0"/>
                </a:lnTo>
              </a:path>
            </a:pathLst>
          </a:custGeom>
          <a:ln w="724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0" name="object 36"/>
          <p:cNvSpPr/>
          <p:nvPr/>
        </p:nvSpPr>
        <p:spPr>
          <a:xfrm>
            <a:off x="8867823" y="3253982"/>
            <a:ext cx="113664" cy="0"/>
          </a:xfrm>
          <a:custGeom>
            <a:avLst/>
            <a:gdLst/>
            <a:ahLst/>
            <a:cxnLst/>
            <a:rect l="l" t="t" r="r" b="b"/>
            <a:pathLst>
              <a:path w="113665">
                <a:moveTo>
                  <a:pt x="0" y="0"/>
                </a:moveTo>
                <a:lnTo>
                  <a:pt x="113172" y="0"/>
                </a:lnTo>
              </a:path>
            </a:pathLst>
          </a:custGeom>
          <a:ln w="724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1" name="object 37"/>
          <p:cNvSpPr/>
          <p:nvPr/>
        </p:nvSpPr>
        <p:spPr>
          <a:xfrm>
            <a:off x="7143433" y="3180040"/>
            <a:ext cx="17145" cy="12700"/>
          </a:xfrm>
          <a:custGeom>
            <a:avLst/>
            <a:gdLst/>
            <a:ahLst/>
            <a:cxnLst/>
            <a:rect l="l" t="t" r="r" b="b"/>
            <a:pathLst>
              <a:path w="17145" h="12700">
                <a:moveTo>
                  <a:pt x="0" y="12079"/>
                </a:moveTo>
                <a:lnTo>
                  <a:pt x="16549" y="0"/>
                </a:lnTo>
              </a:path>
            </a:pathLst>
          </a:custGeom>
          <a:ln w="6601">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2" name="object 38"/>
          <p:cNvSpPr/>
          <p:nvPr/>
        </p:nvSpPr>
        <p:spPr>
          <a:xfrm>
            <a:off x="7159982" y="3183638"/>
            <a:ext cx="24130" cy="55880"/>
          </a:xfrm>
          <a:custGeom>
            <a:avLst/>
            <a:gdLst/>
            <a:ahLst/>
            <a:cxnLst/>
            <a:rect l="l" t="t" r="r" b="b"/>
            <a:pathLst>
              <a:path w="24129" h="55880">
                <a:moveTo>
                  <a:pt x="0" y="0"/>
                </a:moveTo>
                <a:lnTo>
                  <a:pt x="24072" y="55807"/>
                </a:lnTo>
              </a:path>
            </a:pathLst>
          </a:custGeom>
          <a:ln w="1129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3" name="object 39"/>
          <p:cNvSpPr/>
          <p:nvPr/>
        </p:nvSpPr>
        <p:spPr>
          <a:xfrm>
            <a:off x="7186562" y="3072357"/>
            <a:ext cx="32384" cy="167640"/>
          </a:xfrm>
          <a:custGeom>
            <a:avLst/>
            <a:gdLst/>
            <a:ahLst/>
            <a:cxnLst/>
            <a:rect l="l" t="t" r="r" b="b"/>
            <a:pathLst>
              <a:path w="32385" h="167639">
                <a:moveTo>
                  <a:pt x="0" y="167089"/>
                </a:moveTo>
                <a:lnTo>
                  <a:pt x="31849" y="0"/>
                </a:lnTo>
              </a:path>
            </a:pathLst>
          </a:custGeom>
          <a:ln w="5574">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4" name="object 40"/>
          <p:cNvSpPr/>
          <p:nvPr/>
        </p:nvSpPr>
        <p:spPr>
          <a:xfrm>
            <a:off x="7218411" y="3072357"/>
            <a:ext cx="69850" cy="0"/>
          </a:xfrm>
          <a:custGeom>
            <a:avLst/>
            <a:gdLst/>
            <a:ahLst/>
            <a:cxnLst/>
            <a:rect l="l" t="t" r="r" b="b"/>
            <a:pathLst>
              <a:path w="69850">
                <a:moveTo>
                  <a:pt x="0" y="0"/>
                </a:moveTo>
                <a:lnTo>
                  <a:pt x="69452" y="0"/>
                </a:lnTo>
              </a:path>
            </a:pathLst>
          </a:custGeom>
          <a:ln w="717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5" name="object 41"/>
          <p:cNvSpPr/>
          <p:nvPr/>
        </p:nvSpPr>
        <p:spPr>
          <a:xfrm>
            <a:off x="7129892" y="3292967"/>
            <a:ext cx="169545" cy="0"/>
          </a:xfrm>
          <a:custGeom>
            <a:avLst/>
            <a:gdLst/>
            <a:ahLst/>
            <a:cxnLst/>
            <a:rect l="l" t="t" r="r" b="b"/>
            <a:pathLst>
              <a:path w="169545">
                <a:moveTo>
                  <a:pt x="0" y="0"/>
                </a:moveTo>
                <a:lnTo>
                  <a:pt x="169010" y="0"/>
                </a:lnTo>
              </a:path>
            </a:pathLst>
          </a:custGeom>
          <a:ln w="717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6" name="object 42"/>
          <p:cNvSpPr/>
          <p:nvPr/>
        </p:nvSpPr>
        <p:spPr>
          <a:xfrm>
            <a:off x="8876295" y="2741351"/>
            <a:ext cx="19050" cy="12065"/>
          </a:xfrm>
          <a:custGeom>
            <a:avLst/>
            <a:gdLst/>
            <a:ahLst/>
            <a:cxnLst/>
            <a:rect l="l" t="t" r="r" b="b"/>
            <a:pathLst>
              <a:path w="19050" h="12064">
                <a:moveTo>
                  <a:pt x="0" y="11546"/>
                </a:moveTo>
                <a:lnTo>
                  <a:pt x="18739" y="0"/>
                </a:lnTo>
              </a:path>
            </a:pathLst>
          </a:custGeom>
          <a:ln w="6693">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7" name="object 43"/>
          <p:cNvSpPr/>
          <p:nvPr/>
        </p:nvSpPr>
        <p:spPr>
          <a:xfrm>
            <a:off x="8895035" y="2744790"/>
            <a:ext cx="27305" cy="53340"/>
          </a:xfrm>
          <a:custGeom>
            <a:avLst/>
            <a:gdLst/>
            <a:ahLst/>
            <a:cxnLst/>
            <a:rect l="l" t="t" r="r" b="b"/>
            <a:pathLst>
              <a:path w="27304" h="53339">
                <a:moveTo>
                  <a:pt x="0" y="0"/>
                </a:moveTo>
                <a:lnTo>
                  <a:pt x="27258" y="53348"/>
                </a:lnTo>
              </a:path>
            </a:pathLst>
          </a:custGeom>
          <a:ln w="12458">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8" name="object 44"/>
          <p:cNvSpPr/>
          <p:nvPr/>
        </p:nvSpPr>
        <p:spPr>
          <a:xfrm>
            <a:off x="8925132" y="2638413"/>
            <a:ext cx="36195" cy="160020"/>
          </a:xfrm>
          <a:custGeom>
            <a:avLst/>
            <a:gdLst/>
            <a:ahLst/>
            <a:cxnLst/>
            <a:rect l="l" t="t" r="r" b="b"/>
            <a:pathLst>
              <a:path w="36195" h="160019">
                <a:moveTo>
                  <a:pt x="0" y="159725"/>
                </a:moveTo>
                <a:lnTo>
                  <a:pt x="36064" y="0"/>
                </a:lnTo>
              </a:path>
            </a:pathLst>
          </a:custGeom>
          <a:ln w="6276">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9" name="object 45"/>
          <p:cNvSpPr/>
          <p:nvPr/>
        </p:nvSpPr>
        <p:spPr>
          <a:xfrm>
            <a:off x="8961197" y="2638413"/>
            <a:ext cx="78740" cy="0"/>
          </a:xfrm>
          <a:custGeom>
            <a:avLst/>
            <a:gdLst/>
            <a:ahLst/>
            <a:cxnLst/>
            <a:rect l="l" t="t" r="r" b="b"/>
            <a:pathLst>
              <a:path w="78740">
                <a:moveTo>
                  <a:pt x="0" y="0"/>
                </a:moveTo>
                <a:lnTo>
                  <a:pt x="78644"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0" name="object 46"/>
          <p:cNvSpPr/>
          <p:nvPr/>
        </p:nvSpPr>
        <p:spPr>
          <a:xfrm>
            <a:off x="8860962" y="2849301"/>
            <a:ext cx="191770" cy="0"/>
          </a:xfrm>
          <a:custGeom>
            <a:avLst/>
            <a:gdLst/>
            <a:ahLst/>
            <a:cxnLst/>
            <a:rect l="l" t="t" r="r" b="b"/>
            <a:pathLst>
              <a:path w="191770">
                <a:moveTo>
                  <a:pt x="0" y="0"/>
                </a:moveTo>
                <a:lnTo>
                  <a:pt x="191380"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1" name="object 47"/>
          <p:cNvSpPr/>
          <p:nvPr/>
        </p:nvSpPr>
        <p:spPr>
          <a:xfrm>
            <a:off x="8084853" y="3166844"/>
            <a:ext cx="19050" cy="11430"/>
          </a:xfrm>
          <a:custGeom>
            <a:avLst/>
            <a:gdLst/>
            <a:ahLst/>
            <a:cxnLst/>
            <a:rect l="l" t="t" r="r" b="b"/>
            <a:pathLst>
              <a:path w="19050" h="11430">
                <a:moveTo>
                  <a:pt x="0" y="11137"/>
                </a:moveTo>
                <a:lnTo>
                  <a:pt x="19049" y="0"/>
                </a:lnTo>
              </a:path>
            </a:pathLst>
          </a:custGeom>
          <a:ln w="655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2" name="object 48"/>
          <p:cNvSpPr/>
          <p:nvPr/>
        </p:nvSpPr>
        <p:spPr>
          <a:xfrm>
            <a:off x="8103903" y="3169853"/>
            <a:ext cx="27940" cy="51435"/>
          </a:xfrm>
          <a:custGeom>
            <a:avLst/>
            <a:gdLst/>
            <a:ahLst/>
            <a:cxnLst/>
            <a:rect l="l" t="t" r="r" b="b"/>
            <a:pathLst>
              <a:path w="27940" h="51435">
                <a:moveTo>
                  <a:pt x="0" y="0"/>
                </a:moveTo>
                <a:lnTo>
                  <a:pt x="27420" y="50852"/>
                </a:lnTo>
              </a:path>
            </a:pathLst>
          </a:custGeom>
          <a:ln w="1252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3" name="object 49"/>
          <p:cNvSpPr/>
          <p:nvPr/>
        </p:nvSpPr>
        <p:spPr>
          <a:xfrm>
            <a:off x="8134498" y="3069061"/>
            <a:ext cx="36830" cy="151765"/>
          </a:xfrm>
          <a:custGeom>
            <a:avLst/>
            <a:gdLst/>
            <a:ahLst/>
            <a:cxnLst/>
            <a:rect l="l" t="t" r="r" b="b"/>
            <a:pathLst>
              <a:path w="36829" h="151764">
                <a:moveTo>
                  <a:pt x="0" y="151644"/>
                </a:moveTo>
                <a:lnTo>
                  <a:pt x="36364" y="0"/>
                </a:lnTo>
              </a:path>
            </a:pathLst>
          </a:custGeom>
          <a:ln w="6364">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4" name="object 50"/>
          <p:cNvSpPr/>
          <p:nvPr/>
        </p:nvSpPr>
        <p:spPr>
          <a:xfrm>
            <a:off x="8170863" y="3069061"/>
            <a:ext cx="89535" cy="0"/>
          </a:xfrm>
          <a:custGeom>
            <a:avLst/>
            <a:gdLst/>
            <a:ahLst/>
            <a:cxnLst/>
            <a:rect l="l" t="t" r="r" b="b"/>
            <a:pathLst>
              <a:path w="89534">
                <a:moveTo>
                  <a:pt x="0" y="0"/>
                </a:moveTo>
                <a:lnTo>
                  <a:pt x="89196" y="0"/>
                </a:lnTo>
              </a:path>
            </a:pathLst>
          </a:custGeom>
          <a:ln w="661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5" name="object 51"/>
          <p:cNvSpPr/>
          <p:nvPr/>
        </p:nvSpPr>
        <p:spPr>
          <a:xfrm>
            <a:off x="8069267" y="3272470"/>
            <a:ext cx="203200" cy="0"/>
          </a:xfrm>
          <a:custGeom>
            <a:avLst/>
            <a:gdLst/>
            <a:ahLst/>
            <a:cxnLst/>
            <a:rect l="l" t="t" r="r" b="b"/>
            <a:pathLst>
              <a:path w="203200">
                <a:moveTo>
                  <a:pt x="0" y="0"/>
                </a:moveTo>
                <a:lnTo>
                  <a:pt x="203203" y="0"/>
                </a:lnTo>
              </a:path>
            </a:pathLst>
          </a:custGeom>
          <a:ln w="661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6" name="object 52"/>
          <p:cNvSpPr/>
          <p:nvPr/>
        </p:nvSpPr>
        <p:spPr>
          <a:xfrm>
            <a:off x="8078202" y="2739791"/>
            <a:ext cx="16510" cy="12065"/>
          </a:xfrm>
          <a:custGeom>
            <a:avLst/>
            <a:gdLst/>
            <a:ahLst/>
            <a:cxnLst/>
            <a:rect l="l" t="t" r="r" b="b"/>
            <a:pathLst>
              <a:path w="16510" h="12064">
                <a:moveTo>
                  <a:pt x="0" y="11546"/>
                </a:moveTo>
                <a:lnTo>
                  <a:pt x="15913" y="0"/>
                </a:lnTo>
              </a:path>
            </a:pathLst>
          </a:custGeom>
          <a:ln w="6325">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7" name="object 53"/>
          <p:cNvSpPr/>
          <p:nvPr/>
        </p:nvSpPr>
        <p:spPr>
          <a:xfrm>
            <a:off x="8094115" y="2742911"/>
            <a:ext cx="23495" cy="53340"/>
          </a:xfrm>
          <a:custGeom>
            <a:avLst/>
            <a:gdLst/>
            <a:ahLst/>
            <a:cxnLst/>
            <a:rect l="l" t="t" r="r" b="b"/>
            <a:pathLst>
              <a:path w="23495" h="53339">
                <a:moveTo>
                  <a:pt x="0" y="0"/>
                </a:moveTo>
                <a:lnTo>
                  <a:pt x="22906" y="52721"/>
                </a:lnTo>
              </a:path>
            </a:pathLst>
          </a:custGeom>
          <a:ln w="10851">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8" name="object 54"/>
          <p:cNvSpPr/>
          <p:nvPr/>
        </p:nvSpPr>
        <p:spPr>
          <a:xfrm>
            <a:off x="8119673" y="2638413"/>
            <a:ext cx="30480" cy="157480"/>
          </a:xfrm>
          <a:custGeom>
            <a:avLst/>
            <a:gdLst/>
            <a:ahLst/>
            <a:cxnLst/>
            <a:rect l="l" t="t" r="r" b="b"/>
            <a:pathLst>
              <a:path w="30479" h="157480">
                <a:moveTo>
                  <a:pt x="0" y="157219"/>
                </a:moveTo>
                <a:lnTo>
                  <a:pt x="30378" y="0"/>
                </a:lnTo>
              </a:path>
            </a:pathLst>
          </a:custGeom>
          <a:ln w="536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9" name="object 55"/>
          <p:cNvSpPr/>
          <p:nvPr/>
        </p:nvSpPr>
        <p:spPr>
          <a:xfrm>
            <a:off x="8150052" y="2638413"/>
            <a:ext cx="74930" cy="0"/>
          </a:xfrm>
          <a:custGeom>
            <a:avLst/>
            <a:gdLst/>
            <a:ahLst/>
            <a:cxnLst/>
            <a:rect l="l" t="t" r="r" b="b"/>
            <a:pathLst>
              <a:path w="74929">
                <a:moveTo>
                  <a:pt x="0" y="0"/>
                </a:moveTo>
                <a:lnTo>
                  <a:pt x="74513"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0" name="object 56"/>
          <p:cNvSpPr/>
          <p:nvPr/>
        </p:nvSpPr>
        <p:spPr>
          <a:xfrm>
            <a:off x="8065181" y="2849301"/>
            <a:ext cx="170180" cy="0"/>
          </a:xfrm>
          <a:custGeom>
            <a:avLst/>
            <a:gdLst/>
            <a:ahLst/>
            <a:cxnLst/>
            <a:rect l="l" t="t" r="r" b="b"/>
            <a:pathLst>
              <a:path w="170179">
                <a:moveTo>
                  <a:pt x="0" y="0"/>
                </a:moveTo>
                <a:lnTo>
                  <a:pt x="169752"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1" name="object 57"/>
          <p:cNvSpPr/>
          <p:nvPr/>
        </p:nvSpPr>
        <p:spPr>
          <a:xfrm>
            <a:off x="7143176" y="3607478"/>
            <a:ext cx="16510" cy="12065"/>
          </a:xfrm>
          <a:custGeom>
            <a:avLst/>
            <a:gdLst/>
            <a:ahLst/>
            <a:cxnLst/>
            <a:rect l="l" t="t" r="r" b="b"/>
            <a:pathLst>
              <a:path w="16510" h="12064">
                <a:moveTo>
                  <a:pt x="0" y="11710"/>
                </a:moveTo>
                <a:lnTo>
                  <a:pt x="16428" y="0"/>
                </a:lnTo>
              </a:path>
            </a:pathLst>
          </a:custGeom>
          <a:ln w="646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2" name="object 58"/>
          <p:cNvSpPr/>
          <p:nvPr/>
        </p:nvSpPr>
        <p:spPr>
          <a:xfrm>
            <a:off x="7159604" y="3610966"/>
            <a:ext cx="24130" cy="54610"/>
          </a:xfrm>
          <a:custGeom>
            <a:avLst/>
            <a:gdLst/>
            <a:ahLst/>
            <a:cxnLst/>
            <a:rect l="l" t="t" r="r" b="b"/>
            <a:pathLst>
              <a:path w="24129" h="54610">
                <a:moveTo>
                  <a:pt x="0" y="0"/>
                </a:moveTo>
                <a:lnTo>
                  <a:pt x="23896" y="54105"/>
                </a:lnTo>
              </a:path>
            </a:pathLst>
          </a:custGeom>
          <a:ln w="11176">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3" name="object 59"/>
          <p:cNvSpPr/>
          <p:nvPr/>
        </p:nvSpPr>
        <p:spPr>
          <a:xfrm>
            <a:off x="7185989" y="3503079"/>
            <a:ext cx="31750" cy="162560"/>
          </a:xfrm>
          <a:custGeom>
            <a:avLst/>
            <a:gdLst/>
            <a:ahLst/>
            <a:cxnLst/>
            <a:rect l="l" t="t" r="r" b="b"/>
            <a:pathLst>
              <a:path w="31750" h="162560">
                <a:moveTo>
                  <a:pt x="0" y="161993"/>
                </a:moveTo>
                <a:lnTo>
                  <a:pt x="31615" y="0"/>
                </a:lnTo>
              </a:path>
            </a:pathLst>
          </a:custGeom>
          <a:ln w="553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4" name="object 60"/>
          <p:cNvSpPr/>
          <p:nvPr/>
        </p:nvSpPr>
        <p:spPr>
          <a:xfrm>
            <a:off x="7129734" y="3716960"/>
            <a:ext cx="168275" cy="0"/>
          </a:xfrm>
          <a:custGeom>
            <a:avLst/>
            <a:gdLst/>
            <a:ahLst/>
            <a:cxnLst/>
            <a:rect l="l" t="t" r="r" b="b"/>
            <a:pathLst>
              <a:path w="168275">
                <a:moveTo>
                  <a:pt x="0" y="0"/>
                </a:moveTo>
                <a:lnTo>
                  <a:pt x="167772" y="0"/>
                </a:lnTo>
              </a:path>
            </a:pathLst>
          </a:custGeom>
          <a:ln w="696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5" name="object 61"/>
          <p:cNvSpPr txBox="1"/>
          <p:nvPr/>
        </p:nvSpPr>
        <p:spPr>
          <a:xfrm>
            <a:off x="7170800" y="2592980"/>
            <a:ext cx="175895" cy="1333500"/>
          </a:xfrm>
          <a:prstGeom prst="rect">
            <a:avLst/>
          </a:prstGeom>
        </p:spPr>
        <p:txBody>
          <a:bodyPr vert="horz" wrap="square" lIns="0" tIns="0" rIns="0" bIns="0" rtlCol="0">
            <a:spAutoFit/>
          </a:bodyPr>
          <a:lstStyle/>
          <a:p>
            <a:pPr marL="56515">
              <a:lnSpc>
                <a:spcPct val="100000"/>
              </a:lnSpc>
            </a:pPr>
            <a:r>
              <a:rPr sz="1300" spc="160" dirty="0">
                <a:latin typeface="Times New Roman" panose="02020603050405020304" pitchFamily="18" charset="0"/>
                <a:cs typeface="Times New Roman" panose="02020603050405020304" pitchFamily="18" charset="0"/>
              </a:rPr>
              <a:t>1</a:t>
            </a:r>
            <a:endParaRPr sz="1300" dirty="0">
              <a:latin typeface="Times New Roman" panose="02020603050405020304" pitchFamily="18" charset="0"/>
              <a:cs typeface="Times New Roman" panose="02020603050405020304" pitchFamily="18" charset="0"/>
            </a:endParaRPr>
          </a:p>
          <a:p>
            <a:pPr marL="59690">
              <a:lnSpc>
                <a:spcPct val="100000"/>
              </a:lnSpc>
              <a:spcBef>
                <a:spcPts val="300"/>
              </a:spcBef>
            </a:pPr>
            <a:r>
              <a:rPr sz="1300" spc="160" dirty="0">
                <a:latin typeface="Times New Roman" panose="02020603050405020304" pitchFamily="18" charset="0"/>
                <a:cs typeface="Times New Roman" panose="02020603050405020304" pitchFamily="18" charset="0"/>
              </a:rPr>
              <a:t>2</a:t>
            </a:r>
            <a:endParaRPr sz="1300" dirty="0">
              <a:latin typeface="Times New Roman" panose="02020603050405020304" pitchFamily="18" charset="0"/>
              <a:cs typeface="Times New Roman" panose="02020603050405020304" pitchFamily="18" charset="0"/>
            </a:endParaRPr>
          </a:p>
          <a:p>
            <a:pPr marL="51435">
              <a:lnSpc>
                <a:spcPct val="100000"/>
              </a:lnSpc>
              <a:spcBef>
                <a:spcPts val="295"/>
              </a:spcBef>
            </a:pPr>
            <a:r>
              <a:rPr sz="1300" spc="-150" dirty="0">
                <a:latin typeface="Times New Roman" panose="02020603050405020304" pitchFamily="18" charset="0"/>
                <a:cs typeface="Times New Roman" panose="02020603050405020304" pitchFamily="18" charset="0"/>
              </a:rPr>
              <a:t>3</a:t>
            </a:r>
            <a:endParaRPr sz="1300" dirty="0">
              <a:latin typeface="Times New Roman" panose="02020603050405020304" pitchFamily="18" charset="0"/>
              <a:cs typeface="Times New Roman" panose="02020603050405020304" pitchFamily="18" charset="0"/>
            </a:endParaRPr>
          </a:p>
          <a:p>
            <a:pPr marL="12700">
              <a:lnSpc>
                <a:spcPct val="100000"/>
              </a:lnSpc>
              <a:spcBef>
                <a:spcPts val="280"/>
              </a:spcBef>
            </a:pPr>
            <a:r>
              <a:rPr sz="1300" spc="-150" dirty="0">
                <a:latin typeface="Times New Roman" panose="02020603050405020304" pitchFamily="18" charset="0"/>
                <a:cs typeface="Times New Roman" panose="02020603050405020304" pitchFamily="18" charset="0"/>
              </a:rPr>
              <a:t>2</a:t>
            </a:r>
            <a:r>
              <a:rPr sz="1300" spc="-20" dirty="0">
                <a:latin typeface="Times New Roman" panose="02020603050405020304" pitchFamily="18" charset="0"/>
                <a:cs typeface="Times New Roman" panose="02020603050405020304" pitchFamily="18" charset="0"/>
              </a:rPr>
              <a:t> </a:t>
            </a:r>
            <a:endParaRPr sz="1300" dirty="0">
              <a:latin typeface="Times New Roman" panose="02020603050405020304" pitchFamily="18" charset="0"/>
              <a:cs typeface="Times New Roman" panose="02020603050405020304" pitchFamily="18" charset="0"/>
            </a:endParaRPr>
          </a:p>
          <a:p>
            <a:pPr marL="50165">
              <a:lnSpc>
                <a:spcPct val="100000"/>
              </a:lnSpc>
            </a:pPr>
            <a:r>
              <a:rPr sz="1250" spc="-130" dirty="0">
                <a:latin typeface="Times New Roman" panose="02020603050405020304" pitchFamily="18" charset="0"/>
                <a:cs typeface="Times New Roman" panose="02020603050405020304" pitchFamily="18" charset="0"/>
              </a:rPr>
              <a:t>3</a:t>
            </a:r>
            <a:endParaRPr sz="1250" dirty="0">
              <a:latin typeface="Times New Roman" panose="02020603050405020304" pitchFamily="18" charset="0"/>
              <a:cs typeface="Times New Roman" panose="02020603050405020304" pitchFamily="18" charset="0"/>
            </a:endParaRPr>
          </a:p>
          <a:p>
            <a:pPr marL="12700">
              <a:lnSpc>
                <a:spcPct val="100000"/>
              </a:lnSpc>
              <a:spcBef>
                <a:spcPts val="280"/>
              </a:spcBef>
            </a:pPr>
            <a:r>
              <a:rPr sz="1250" spc="-130" dirty="0">
                <a:latin typeface="Times New Roman" panose="02020603050405020304" pitchFamily="18" charset="0"/>
                <a:cs typeface="Times New Roman" panose="02020603050405020304" pitchFamily="18" charset="0"/>
              </a:rPr>
              <a:t>3</a:t>
            </a:r>
            <a:endParaRPr sz="1250" dirty="0">
              <a:latin typeface="Times New Roman" panose="02020603050405020304" pitchFamily="18" charset="0"/>
              <a:cs typeface="Times New Roman" panose="02020603050405020304" pitchFamily="18" charset="0"/>
            </a:endParaRPr>
          </a:p>
        </p:txBody>
      </p:sp>
      <p:sp>
        <p:nvSpPr>
          <p:cNvPr id="66" name="object 62"/>
          <p:cNvSpPr/>
          <p:nvPr/>
        </p:nvSpPr>
        <p:spPr>
          <a:xfrm>
            <a:off x="8852682" y="3693128"/>
            <a:ext cx="27305" cy="13970"/>
          </a:xfrm>
          <a:custGeom>
            <a:avLst/>
            <a:gdLst/>
            <a:ahLst/>
            <a:cxnLst/>
            <a:rect l="l" t="t" r="r" b="b"/>
            <a:pathLst>
              <a:path w="27304" h="13970">
                <a:moveTo>
                  <a:pt x="0" y="13397"/>
                </a:moveTo>
                <a:lnTo>
                  <a:pt x="26761" y="0"/>
                </a:lnTo>
              </a:path>
            </a:pathLst>
          </a:custGeom>
          <a:ln w="79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7" name="object 63"/>
          <p:cNvSpPr/>
          <p:nvPr/>
        </p:nvSpPr>
        <p:spPr>
          <a:xfrm>
            <a:off x="8879443" y="3697007"/>
            <a:ext cx="38735" cy="62230"/>
          </a:xfrm>
          <a:custGeom>
            <a:avLst/>
            <a:gdLst/>
            <a:ahLst/>
            <a:cxnLst/>
            <a:rect l="l" t="t" r="r" b="b"/>
            <a:pathLst>
              <a:path w="38734" h="62229">
                <a:moveTo>
                  <a:pt x="0" y="0"/>
                </a:moveTo>
                <a:lnTo>
                  <a:pt x="38344" y="62048"/>
                </a:lnTo>
              </a:path>
            </a:pathLst>
          </a:custGeom>
          <a:ln w="16617">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8" name="object 64"/>
          <p:cNvSpPr/>
          <p:nvPr/>
        </p:nvSpPr>
        <p:spPr>
          <a:xfrm>
            <a:off x="8922181" y="3573962"/>
            <a:ext cx="50800" cy="185420"/>
          </a:xfrm>
          <a:custGeom>
            <a:avLst/>
            <a:gdLst/>
            <a:ahLst/>
            <a:cxnLst/>
            <a:rect l="l" t="t" r="r" b="b"/>
            <a:pathLst>
              <a:path w="50800" h="185420">
                <a:moveTo>
                  <a:pt x="0" y="185093"/>
                </a:moveTo>
                <a:lnTo>
                  <a:pt x="50725" y="0"/>
                </a:lnTo>
              </a:path>
            </a:pathLst>
          </a:custGeom>
          <a:ln w="8715">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9" name="object 65"/>
          <p:cNvSpPr txBox="1"/>
          <p:nvPr/>
        </p:nvSpPr>
        <p:spPr>
          <a:xfrm>
            <a:off x="8864963" y="2630336"/>
            <a:ext cx="273050" cy="1167130"/>
          </a:xfrm>
          <a:prstGeom prst="rect">
            <a:avLst/>
          </a:prstGeom>
        </p:spPr>
        <p:txBody>
          <a:bodyPr vert="horz" wrap="square" lIns="0" tIns="0" rIns="0" bIns="0" rtlCol="0">
            <a:spAutoFit/>
          </a:bodyPr>
          <a:lstStyle/>
          <a:p>
            <a:pPr marL="635" algn="ctr">
              <a:lnSpc>
                <a:spcPct val="100000"/>
              </a:lnSpc>
            </a:pPr>
            <a:r>
              <a:rPr sz="1250" spc="-60" dirty="0">
                <a:latin typeface="Times New Roman" panose="02020603050405020304" pitchFamily="18" charset="0"/>
                <a:cs typeface="Times New Roman" panose="02020603050405020304" pitchFamily="18" charset="0"/>
              </a:rPr>
              <a:t>3</a:t>
            </a:r>
            <a:endParaRPr sz="1250" dirty="0">
              <a:latin typeface="Times New Roman" panose="02020603050405020304" pitchFamily="18" charset="0"/>
              <a:cs typeface="Times New Roman" panose="02020603050405020304" pitchFamily="18" charset="0"/>
            </a:endParaRPr>
          </a:p>
          <a:p>
            <a:pPr marR="78105" algn="ctr">
              <a:lnSpc>
                <a:spcPts val="1425"/>
              </a:lnSpc>
              <a:spcBef>
                <a:spcPts val="254"/>
              </a:spcBef>
            </a:pPr>
            <a:r>
              <a:rPr sz="1250" spc="-60" dirty="0">
                <a:latin typeface="Times New Roman" panose="02020603050405020304" pitchFamily="18" charset="0"/>
                <a:cs typeface="Times New Roman" panose="02020603050405020304" pitchFamily="18" charset="0"/>
              </a:rPr>
              <a:t>2</a:t>
            </a:r>
            <a:endParaRPr sz="1250" dirty="0">
              <a:latin typeface="Times New Roman" panose="02020603050405020304" pitchFamily="18" charset="0"/>
              <a:cs typeface="Times New Roman" panose="02020603050405020304" pitchFamily="18" charset="0"/>
            </a:endParaRPr>
          </a:p>
          <a:p>
            <a:pPr marL="12700">
              <a:lnSpc>
                <a:spcPts val="1485"/>
              </a:lnSpc>
            </a:pPr>
            <a:r>
              <a:rPr sz="1300" spc="50" dirty="0">
                <a:latin typeface="Times New Roman" panose="02020603050405020304" pitchFamily="18" charset="0"/>
                <a:cs typeface="Times New Roman" panose="02020603050405020304" pitchFamily="18" charset="0"/>
              </a:rPr>
              <a:t>1</a:t>
            </a:r>
            <a:endParaRPr sz="1300" dirty="0">
              <a:latin typeface="Times New Roman" panose="02020603050405020304" pitchFamily="18" charset="0"/>
              <a:cs typeface="Times New Roman" panose="02020603050405020304" pitchFamily="18" charset="0"/>
            </a:endParaRPr>
          </a:p>
          <a:p>
            <a:pPr marL="2540" algn="ctr">
              <a:lnSpc>
                <a:spcPct val="100000"/>
              </a:lnSpc>
              <a:spcBef>
                <a:spcPts val="300"/>
              </a:spcBef>
            </a:pPr>
            <a:r>
              <a:rPr sz="1300" spc="75" dirty="0">
                <a:latin typeface="Times New Roman" panose="02020603050405020304" pitchFamily="18" charset="0"/>
                <a:cs typeface="Times New Roman" panose="02020603050405020304" pitchFamily="18" charset="0"/>
              </a:rPr>
              <a:t>2</a:t>
            </a:r>
            <a:r>
              <a:rPr sz="1300" u="sng" dirty="0">
                <a:latin typeface="Times New Roman" panose="02020603050405020304" pitchFamily="18" charset="0"/>
                <a:cs typeface="Times New Roman" panose="02020603050405020304" pitchFamily="18" charset="0"/>
              </a:rPr>
              <a:t> </a:t>
            </a:r>
            <a:r>
              <a:rPr sz="1300" u="sng" spc="-130" dirty="0">
                <a:latin typeface="Times New Roman" panose="02020603050405020304" pitchFamily="18" charset="0"/>
                <a:cs typeface="Times New Roman" panose="02020603050405020304" pitchFamily="18" charset="0"/>
              </a:rPr>
              <a:t> </a:t>
            </a:r>
            <a:endParaRPr sz="1300" dirty="0">
              <a:latin typeface="Times New Roman" panose="02020603050405020304" pitchFamily="18" charset="0"/>
              <a:cs typeface="Times New Roman" panose="02020603050405020304" pitchFamily="18" charset="0"/>
            </a:endParaRPr>
          </a:p>
          <a:p>
            <a:pPr marL="59055" algn="ctr">
              <a:lnSpc>
                <a:spcPct val="100000"/>
              </a:lnSpc>
              <a:spcBef>
                <a:spcPts val="825"/>
              </a:spcBef>
            </a:pPr>
            <a:r>
              <a:rPr sz="1450" spc="90" dirty="0">
                <a:latin typeface="Times New Roman" panose="02020603050405020304" pitchFamily="18" charset="0"/>
                <a:cs typeface="Times New Roman" panose="02020603050405020304" pitchFamily="18" charset="0"/>
              </a:rPr>
              <a:t>3</a:t>
            </a:r>
            <a:endParaRPr sz="1450" dirty="0">
              <a:latin typeface="Times New Roman" panose="02020603050405020304" pitchFamily="18" charset="0"/>
              <a:cs typeface="Times New Roman" panose="02020603050405020304" pitchFamily="18" charset="0"/>
            </a:endParaRPr>
          </a:p>
        </p:txBody>
      </p:sp>
      <p:sp>
        <p:nvSpPr>
          <p:cNvPr id="70" name="object 66"/>
          <p:cNvSpPr txBox="1"/>
          <p:nvPr/>
        </p:nvSpPr>
        <p:spPr>
          <a:xfrm>
            <a:off x="8049168" y="2630336"/>
            <a:ext cx="219075" cy="1217295"/>
          </a:xfrm>
          <a:prstGeom prst="rect">
            <a:avLst/>
          </a:prstGeom>
        </p:spPr>
        <p:txBody>
          <a:bodyPr vert="horz" wrap="square" lIns="0" tIns="0" rIns="0" bIns="0" rtlCol="0">
            <a:spAutoFit/>
          </a:bodyPr>
          <a:lstStyle/>
          <a:p>
            <a:pPr marL="59690" algn="ctr">
              <a:lnSpc>
                <a:spcPct val="100000"/>
              </a:lnSpc>
            </a:pPr>
            <a:r>
              <a:rPr sz="1250" spc="-145" dirty="0">
                <a:latin typeface="Times New Roman" panose="02020603050405020304" pitchFamily="18" charset="0"/>
                <a:cs typeface="Times New Roman" panose="02020603050405020304" pitchFamily="18" charset="0"/>
              </a:rPr>
              <a:t>2</a:t>
            </a:r>
            <a:endParaRPr sz="1250">
              <a:latin typeface="Times New Roman" panose="02020603050405020304" pitchFamily="18" charset="0"/>
              <a:cs typeface="Times New Roman" panose="02020603050405020304" pitchFamily="18" charset="0"/>
            </a:endParaRPr>
          </a:p>
          <a:p>
            <a:pPr marL="71120">
              <a:lnSpc>
                <a:spcPct val="100000"/>
              </a:lnSpc>
              <a:spcBef>
                <a:spcPts val="254"/>
              </a:spcBef>
            </a:pPr>
            <a:r>
              <a:rPr sz="1250" spc="-145" dirty="0">
                <a:latin typeface="Times New Roman" panose="02020603050405020304" pitchFamily="18" charset="0"/>
                <a:cs typeface="Times New Roman" panose="02020603050405020304" pitchFamily="18" charset="0"/>
              </a:rPr>
              <a:t>2</a:t>
            </a:r>
            <a:endParaRPr sz="1250">
              <a:latin typeface="Times New Roman" panose="02020603050405020304" pitchFamily="18" charset="0"/>
              <a:cs typeface="Times New Roman" panose="02020603050405020304" pitchFamily="18" charset="0"/>
            </a:endParaRPr>
          </a:p>
          <a:p>
            <a:pPr marL="130810">
              <a:lnSpc>
                <a:spcPct val="100000"/>
              </a:lnSpc>
              <a:spcBef>
                <a:spcPts val="140"/>
              </a:spcBef>
            </a:pPr>
            <a:r>
              <a:rPr sz="1200" spc="-25" dirty="0">
                <a:latin typeface="Times New Roman" panose="02020603050405020304" pitchFamily="18" charset="0"/>
                <a:cs typeface="Times New Roman" panose="02020603050405020304" pitchFamily="18" charset="0"/>
              </a:rPr>
              <a:t>2</a:t>
            </a:r>
            <a:endParaRPr sz="1200">
              <a:latin typeface="Times New Roman" panose="02020603050405020304" pitchFamily="18" charset="0"/>
              <a:cs typeface="Times New Roman" panose="02020603050405020304" pitchFamily="18" charset="0"/>
            </a:endParaRPr>
          </a:p>
          <a:p>
            <a:pPr marL="27940" algn="ctr">
              <a:lnSpc>
                <a:spcPts val="1355"/>
              </a:lnSpc>
              <a:spcBef>
                <a:spcPts val="254"/>
              </a:spcBef>
            </a:pPr>
            <a:r>
              <a:rPr sz="1200" spc="-25" dirty="0">
                <a:latin typeface="Times New Roman" panose="02020603050405020304" pitchFamily="18" charset="0"/>
                <a:cs typeface="Times New Roman" panose="02020603050405020304" pitchFamily="18" charset="0"/>
              </a:rPr>
              <a:t>2</a:t>
            </a:r>
            <a:endParaRPr sz="1200">
              <a:latin typeface="Times New Roman" panose="02020603050405020304" pitchFamily="18" charset="0"/>
              <a:cs typeface="Times New Roman" panose="02020603050405020304" pitchFamily="18" charset="0"/>
            </a:endParaRPr>
          </a:p>
          <a:p>
            <a:pPr algn="ctr">
              <a:lnSpc>
                <a:spcPts val="3035"/>
              </a:lnSpc>
            </a:pPr>
            <a:r>
              <a:rPr sz="2600" spc="220" dirty="0">
                <a:latin typeface="Times New Roman" panose="02020603050405020304" pitchFamily="18" charset="0"/>
                <a:cs typeface="Times New Roman" panose="02020603050405020304" pitchFamily="18" charset="0"/>
              </a:rPr>
              <a:t>1</a:t>
            </a:r>
            <a:endParaRPr sz="2600">
              <a:latin typeface="Times New Roman" panose="02020603050405020304" pitchFamily="18" charset="0"/>
              <a:cs typeface="Times New Roman" panose="02020603050405020304" pitchFamily="18" charset="0"/>
            </a:endParaRPr>
          </a:p>
        </p:txBody>
      </p:sp>
      <p:sp>
        <p:nvSpPr>
          <p:cNvPr id="71" name="object 67"/>
          <p:cNvSpPr txBox="1"/>
          <p:nvPr/>
        </p:nvSpPr>
        <p:spPr>
          <a:xfrm>
            <a:off x="1355638" y="4065880"/>
            <a:ext cx="10474412" cy="2116092"/>
          </a:xfrm>
          <a:prstGeom prst="rect">
            <a:avLst/>
          </a:prstGeom>
        </p:spPr>
        <p:txBody>
          <a:bodyPr vert="horz" wrap="square" lIns="0" tIns="0" rIns="0" bIns="0" rtlCol="0">
            <a:spAutoFit/>
          </a:bodyPr>
          <a:lstStyle/>
          <a:p>
            <a:pPr marL="12700" algn="just">
              <a:lnSpc>
                <a:spcPct val="100000"/>
              </a:lnSpc>
            </a:pPr>
            <a:r>
              <a:rPr sz="2000" b="1" spc="-5" dirty="0">
                <a:solidFill>
                  <a:srgbClr val="008000"/>
                </a:solidFill>
                <a:latin typeface="Times New Roman" panose="02020603050405020304" pitchFamily="18" charset="0"/>
                <a:cs typeface="Times New Roman" panose="02020603050405020304" pitchFamily="18" charset="0"/>
              </a:rPr>
              <a:t>OBSERVAÇÕES:</a:t>
            </a:r>
            <a:endParaRPr sz="2000" dirty="0">
              <a:latin typeface="Times New Roman" panose="02020603050405020304" pitchFamily="18" charset="0"/>
              <a:cs typeface="Times New Roman" panose="02020603050405020304" pitchFamily="18" charset="0"/>
            </a:endParaRPr>
          </a:p>
          <a:p>
            <a:pPr marL="12700" algn="just">
              <a:lnSpc>
                <a:spcPts val="2265"/>
              </a:lnSpc>
              <a:spcBef>
                <a:spcPts val="240"/>
              </a:spcBef>
            </a:pPr>
            <a:r>
              <a:rPr sz="2000" b="1" spc="-5" dirty="0">
                <a:latin typeface="Times New Roman" panose="02020603050405020304" pitchFamily="18" charset="0"/>
                <a:cs typeface="Times New Roman" panose="02020603050405020304" pitchFamily="18" charset="0"/>
              </a:rPr>
              <a:t>Uma matriz pode </a:t>
            </a:r>
            <a:r>
              <a:rPr sz="2000" b="1" dirty="0">
                <a:latin typeface="Times New Roman" panose="02020603050405020304" pitchFamily="18" charset="0"/>
                <a:cs typeface="Times New Roman" panose="02020603050405020304" pitchFamily="18" charset="0"/>
              </a:rPr>
              <a:t>ser </a:t>
            </a:r>
            <a:r>
              <a:rPr sz="2000" b="1" spc="-5" dirty="0">
                <a:latin typeface="Times New Roman" panose="02020603050405020304" pitchFamily="18" charset="0"/>
                <a:cs typeface="Times New Roman" panose="02020603050405020304" pitchFamily="18" charset="0"/>
              </a:rPr>
              <a:t>escrita </a:t>
            </a:r>
            <a:r>
              <a:rPr sz="2000" b="1" dirty="0">
                <a:latin typeface="Times New Roman" panose="02020603050405020304" pitchFamily="18" charset="0"/>
                <a:cs typeface="Times New Roman" panose="02020603050405020304" pitchFamily="18" charset="0"/>
              </a:rPr>
              <a:t>entre </a:t>
            </a:r>
            <a:r>
              <a:rPr sz="2000" b="1" spc="-5" dirty="0">
                <a:latin typeface="Times New Roman" panose="02020603050405020304" pitchFamily="18" charset="0"/>
                <a:cs typeface="Times New Roman" panose="02020603050405020304" pitchFamily="18" charset="0"/>
              </a:rPr>
              <a:t>(parênteses), [colchetes]</a:t>
            </a:r>
            <a:r>
              <a:rPr sz="2000" b="1" spc="-30" dirty="0">
                <a:latin typeface="Times New Roman" panose="02020603050405020304" pitchFamily="18" charset="0"/>
                <a:cs typeface="Times New Roman" panose="02020603050405020304" pitchFamily="18" charset="0"/>
              </a:rPr>
              <a:t> </a:t>
            </a:r>
            <a:r>
              <a:rPr sz="2000" b="1" spc="-5" dirty="0" err="1" smtClean="0">
                <a:latin typeface="Times New Roman" panose="02020603050405020304" pitchFamily="18" charset="0"/>
                <a:cs typeface="Times New Roman" panose="02020603050405020304" pitchFamily="18" charset="0"/>
              </a:rPr>
              <a:t>ou</a:t>
            </a:r>
            <a:r>
              <a:rPr sz="2000" b="1" dirty="0" err="1" smtClean="0">
                <a:latin typeface="Times New Roman" panose="02020603050405020304" pitchFamily="18" charset="0"/>
                <a:cs typeface="Times New Roman" panose="02020603050405020304" pitchFamily="18" charset="0"/>
              </a:rPr>
              <a:t>║</a:t>
            </a:r>
            <a:r>
              <a:rPr sz="2000" b="1" dirty="0" err="1">
                <a:latin typeface="Times New Roman" panose="02020603050405020304" pitchFamily="18" charset="0"/>
                <a:cs typeface="Times New Roman" panose="02020603050405020304" pitchFamily="18" charset="0"/>
              </a:rPr>
              <a:t>barras</a:t>
            </a:r>
            <a:r>
              <a:rPr sz="2000" b="1" spc="-105" dirty="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duplas║.</a:t>
            </a:r>
            <a:endParaRPr sz="2000" dirty="0">
              <a:latin typeface="Times New Roman" panose="02020603050405020304" pitchFamily="18" charset="0"/>
              <a:cs typeface="Times New Roman" panose="02020603050405020304" pitchFamily="18" charset="0"/>
            </a:endParaRPr>
          </a:p>
          <a:p>
            <a:pPr marL="12700" marR="5080" algn="just">
              <a:lnSpc>
                <a:spcPct val="110000"/>
              </a:lnSpc>
              <a:spcBef>
                <a:spcPts val="35"/>
              </a:spcBef>
            </a:pPr>
            <a:r>
              <a:rPr sz="2000" b="1" dirty="0">
                <a:latin typeface="Times New Roman" panose="02020603050405020304" pitchFamily="18" charset="0"/>
                <a:cs typeface="Times New Roman" panose="02020603050405020304" pitchFamily="18" charset="0"/>
              </a:rPr>
              <a:t>A </a:t>
            </a:r>
            <a:r>
              <a:rPr sz="2000" b="1" spc="-5" dirty="0">
                <a:latin typeface="Times New Roman" panose="02020603050405020304" pitchFamily="18" charset="0"/>
                <a:cs typeface="Times New Roman" panose="02020603050405020304" pitchFamily="18" charset="0"/>
              </a:rPr>
              <a:t>matriz </a:t>
            </a:r>
            <a:r>
              <a:rPr sz="2000" b="1" dirty="0">
                <a:latin typeface="Times New Roman" panose="02020603050405020304" pitchFamily="18" charset="0"/>
                <a:cs typeface="Times New Roman" panose="02020603050405020304" pitchFamily="18" charset="0"/>
              </a:rPr>
              <a:t>do </a:t>
            </a:r>
            <a:r>
              <a:rPr sz="2000" b="1" spc="-5" dirty="0">
                <a:latin typeface="Times New Roman" panose="02020603050405020304" pitchFamily="18" charset="0"/>
                <a:cs typeface="Times New Roman" panose="02020603050405020304" pitchFamily="18" charset="0"/>
              </a:rPr>
              <a:t>exemplo </a:t>
            </a:r>
            <a:r>
              <a:rPr sz="2000" b="1" dirty="0">
                <a:latin typeface="Times New Roman" panose="02020603050405020304" pitchFamily="18" charset="0"/>
                <a:cs typeface="Times New Roman" panose="02020603050405020304" pitchFamily="18" charset="0"/>
              </a:rPr>
              <a:t>é do </a:t>
            </a:r>
            <a:r>
              <a:rPr sz="2000" b="1" spc="-5" dirty="0">
                <a:latin typeface="Times New Roman" panose="02020603050405020304" pitchFamily="18" charset="0"/>
                <a:cs typeface="Times New Roman" panose="02020603050405020304" pitchFamily="18" charset="0"/>
              </a:rPr>
              <a:t>tipo </a:t>
            </a:r>
            <a:r>
              <a:rPr sz="2000" b="1" dirty="0">
                <a:latin typeface="Times New Roman" panose="02020603050405020304" pitchFamily="18" charset="0"/>
                <a:cs typeface="Times New Roman" panose="02020603050405020304" pitchFamily="18" charset="0"/>
              </a:rPr>
              <a:t>3x3 (lê-se: 3 </a:t>
            </a:r>
            <a:r>
              <a:rPr sz="2000" b="1" spc="-5" dirty="0">
                <a:latin typeface="Times New Roman" panose="02020603050405020304" pitchFamily="18" charset="0"/>
                <a:cs typeface="Times New Roman" panose="02020603050405020304" pitchFamily="18" charset="0"/>
              </a:rPr>
              <a:t>por </a:t>
            </a:r>
            <a:r>
              <a:rPr sz="2000" b="1" dirty="0">
                <a:latin typeface="Times New Roman" panose="02020603050405020304" pitchFamily="18" charset="0"/>
                <a:cs typeface="Times New Roman" panose="02020603050405020304" pitchFamily="18" charset="0"/>
              </a:rPr>
              <a:t>3), </a:t>
            </a:r>
            <a:r>
              <a:rPr sz="2000" b="1" spc="-5" dirty="0">
                <a:latin typeface="Times New Roman" panose="02020603050405020304" pitchFamily="18" charset="0"/>
                <a:cs typeface="Times New Roman" panose="02020603050405020304" pitchFamily="18" charset="0"/>
              </a:rPr>
              <a:t>isto </a:t>
            </a:r>
            <a:r>
              <a:rPr sz="2000" b="1" dirty="0">
                <a:latin typeface="Times New Roman" panose="02020603050405020304" pitchFamily="18" charset="0"/>
                <a:cs typeface="Times New Roman" panose="02020603050405020304" pitchFamily="18" charset="0"/>
              </a:rPr>
              <a:t>é, </a:t>
            </a:r>
            <a:r>
              <a:rPr sz="2000" b="1" spc="-5" dirty="0">
                <a:latin typeface="Times New Roman" panose="02020603050405020304" pitchFamily="18" charset="0"/>
                <a:cs typeface="Times New Roman" panose="02020603050405020304" pitchFamily="18" charset="0"/>
              </a:rPr>
              <a:t>possui  </a:t>
            </a:r>
            <a:r>
              <a:rPr sz="2000" b="1" dirty="0">
                <a:latin typeface="Times New Roman" panose="02020603050405020304" pitchFamily="18" charset="0"/>
                <a:cs typeface="Times New Roman" panose="02020603050405020304" pitchFamily="18" charset="0"/>
              </a:rPr>
              <a:t>3 </a:t>
            </a:r>
            <a:r>
              <a:rPr sz="2000" b="1" spc="-5" dirty="0">
                <a:latin typeface="Times New Roman" panose="02020603050405020304" pitchFamily="18" charset="0"/>
                <a:cs typeface="Times New Roman" panose="02020603050405020304" pitchFamily="18" charset="0"/>
              </a:rPr>
              <a:t>linhas </a:t>
            </a:r>
            <a:r>
              <a:rPr sz="2000" b="1" dirty="0">
                <a:latin typeface="Times New Roman" panose="02020603050405020304" pitchFamily="18" charset="0"/>
                <a:cs typeface="Times New Roman" panose="02020603050405020304" pitchFamily="18" charset="0"/>
              </a:rPr>
              <a:t>e 3 </a:t>
            </a:r>
            <a:r>
              <a:rPr sz="2000" b="1" spc="-5" dirty="0">
                <a:latin typeface="Times New Roman" panose="02020603050405020304" pitchFamily="18" charset="0"/>
                <a:cs typeface="Times New Roman" panose="02020603050405020304" pitchFamily="18" charset="0"/>
              </a:rPr>
              <a:t>colunas. </a:t>
            </a:r>
            <a:endParaRPr lang="pt-BR" sz="2000" b="1" spc="-5" dirty="0" smtClean="0">
              <a:latin typeface="Times New Roman" panose="02020603050405020304" pitchFamily="18" charset="0"/>
              <a:cs typeface="Times New Roman" panose="02020603050405020304" pitchFamily="18" charset="0"/>
            </a:endParaRPr>
          </a:p>
          <a:p>
            <a:pPr marL="12700" marR="5080" algn="just">
              <a:lnSpc>
                <a:spcPct val="110000"/>
              </a:lnSpc>
              <a:spcBef>
                <a:spcPts val="35"/>
              </a:spcBef>
            </a:pPr>
            <a:r>
              <a:rPr sz="2000" b="1" dirty="0" err="1" smtClean="0">
                <a:latin typeface="Times New Roman" panose="02020603050405020304" pitchFamily="18" charset="0"/>
                <a:cs typeface="Times New Roman" panose="02020603050405020304" pitchFamily="18" charset="0"/>
              </a:rPr>
              <a:t>Também</a:t>
            </a:r>
            <a:r>
              <a:rPr sz="2000" b="1" dirty="0" smtClean="0">
                <a:latin typeface="Times New Roman" panose="02020603050405020304" pitchFamily="18" charset="0"/>
                <a:cs typeface="Times New Roman" panose="02020603050405020304" pitchFamily="18" charset="0"/>
              </a:rPr>
              <a:t> </a:t>
            </a:r>
            <a:r>
              <a:rPr sz="2000" b="1" spc="-5" dirty="0">
                <a:latin typeface="Times New Roman" panose="02020603050405020304" pitchFamily="18" charset="0"/>
                <a:cs typeface="Times New Roman" panose="02020603050405020304" pitchFamily="18" charset="0"/>
              </a:rPr>
              <a:t>podemos dizer que </a:t>
            </a:r>
            <a:r>
              <a:rPr sz="2000" b="1" dirty="0">
                <a:latin typeface="Times New Roman" panose="02020603050405020304" pitchFamily="18" charset="0"/>
                <a:cs typeface="Times New Roman" panose="02020603050405020304" pitchFamily="18" charset="0"/>
              </a:rPr>
              <a:t>é de </a:t>
            </a:r>
            <a:r>
              <a:rPr sz="2000" b="1" spc="-5" dirty="0">
                <a:latin typeface="Times New Roman" panose="02020603050405020304" pitchFamily="18" charset="0"/>
                <a:cs typeface="Times New Roman" panose="02020603050405020304" pitchFamily="18" charset="0"/>
              </a:rPr>
              <a:t>ordem</a:t>
            </a:r>
            <a:r>
              <a:rPr sz="2000" b="1" spc="-40"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3.</a:t>
            </a:r>
            <a:endParaRPr sz="2000" dirty="0">
              <a:latin typeface="Times New Roman" panose="02020603050405020304" pitchFamily="18" charset="0"/>
              <a:cs typeface="Times New Roman" panose="02020603050405020304" pitchFamily="18" charset="0"/>
            </a:endParaRPr>
          </a:p>
          <a:p>
            <a:pPr marL="12700" marR="648335" algn="just">
              <a:lnSpc>
                <a:spcPct val="107500"/>
              </a:lnSpc>
              <a:spcBef>
                <a:spcPts val="75"/>
              </a:spcBef>
            </a:pPr>
            <a:r>
              <a:rPr sz="2000" b="1" spc="-5" dirty="0">
                <a:latin typeface="Times New Roman" panose="02020603050405020304" pitchFamily="18" charset="0"/>
                <a:cs typeface="Times New Roman" panose="02020603050405020304" pitchFamily="18" charset="0"/>
              </a:rPr>
              <a:t>Cada elemento </a:t>
            </a:r>
            <a:r>
              <a:rPr sz="2000" b="1" dirty="0">
                <a:latin typeface="Times New Roman" panose="02020603050405020304" pitchFamily="18" charset="0"/>
                <a:cs typeface="Times New Roman" panose="02020603050405020304" pitchFamily="18" charset="0"/>
              </a:rPr>
              <a:t>é </a:t>
            </a:r>
            <a:r>
              <a:rPr sz="2000" b="1" spc="-5" dirty="0">
                <a:latin typeface="Times New Roman" panose="02020603050405020304" pitchFamily="18" charset="0"/>
                <a:cs typeface="Times New Roman" panose="02020603050405020304" pitchFamily="18" charset="0"/>
              </a:rPr>
              <a:t>representado pelo </a:t>
            </a:r>
            <a:r>
              <a:rPr sz="2000" b="1" dirty="0">
                <a:latin typeface="Times New Roman" panose="02020603050405020304" pitchFamily="18" charset="0"/>
                <a:cs typeface="Times New Roman" panose="02020603050405020304" pitchFamily="18" charset="0"/>
              </a:rPr>
              <a:t>símbolo </a:t>
            </a:r>
            <a:r>
              <a:rPr sz="2800" b="1" spc="-5" dirty="0">
                <a:solidFill>
                  <a:srgbClr val="008000"/>
                </a:solidFill>
                <a:latin typeface="Times New Roman" panose="02020603050405020304" pitchFamily="18" charset="0"/>
                <a:cs typeface="Times New Roman" panose="02020603050405020304" pitchFamily="18" charset="0"/>
              </a:rPr>
              <a:t>a</a:t>
            </a:r>
            <a:r>
              <a:rPr sz="2775" b="1" spc="-7" baseline="-21021" dirty="0">
                <a:solidFill>
                  <a:srgbClr val="008000"/>
                </a:solidFill>
                <a:latin typeface="Times New Roman" panose="02020603050405020304" pitchFamily="18" charset="0"/>
                <a:cs typeface="Times New Roman" panose="02020603050405020304" pitchFamily="18" charset="0"/>
              </a:rPr>
              <a:t>ij </a:t>
            </a:r>
            <a:r>
              <a:rPr sz="2000" b="1" dirty="0">
                <a:latin typeface="Times New Roman" panose="02020603050405020304" pitchFamily="18" charset="0"/>
                <a:cs typeface="Times New Roman" panose="02020603050405020304" pitchFamily="18" charset="0"/>
              </a:rPr>
              <a:t>,em que “i”  indica a linha que o </a:t>
            </a:r>
            <a:r>
              <a:rPr sz="2000" b="1" spc="-5" dirty="0">
                <a:latin typeface="Times New Roman" panose="02020603050405020304" pitchFamily="18" charset="0"/>
                <a:cs typeface="Times New Roman" panose="02020603050405020304" pitchFamily="18" charset="0"/>
              </a:rPr>
              <a:t>elemento </a:t>
            </a:r>
            <a:r>
              <a:rPr sz="2000" b="1" dirty="0">
                <a:latin typeface="Times New Roman" panose="02020603050405020304" pitchFamily="18" charset="0"/>
                <a:cs typeface="Times New Roman" panose="02020603050405020304" pitchFamily="18" charset="0"/>
              </a:rPr>
              <a:t>ocupa e “j” indica a</a:t>
            </a:r>
            <a:r>
              <a:rPr sz="2000" b="1" spc="-114" dirty="0">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coluna.</a:t>
            </a:r>
            <a:endParaRPr sz="2000" dirty="0">
              <a:latin typeface="Times New Roman" panose="02020603050405020304" pitchFamily="18" charset="0"/>
              <a:cs typeface="Times New Roman" panose="02020603050405020304" pitchFamily="18" charset="0"/>
            </a:endParaRPr>
          </a:p>
        </p:txBody>
      </p:sp>
      <p:graphicFrame>
        <p:nvGraphicFramePr>
          <p:cNvPr id="72" name="object 30"/>
          <p:cNvGraphicFramePr>
            <a:graphicFrameLocks noGrp="1"/>
          </p:cNvGraphicFramePr>
          <p:nvPr>
            <p:extLst>
              <p:ext uri="{D42A27DB-BD31-4B8C-83A1-F6EECF244321}">
                <p14:modId xmlns:p14="http://schemas.microsoft.com/office/powerpoint/2010/main" val="3463117945"/>
              </p:ext>
            </p:extLst>
          </p:nvPr>
        </p:nvGraphicFramePr>
        <p:xfrm>
          <a:off x="2006458" y="2425503"/>
          <a:ext cx="3533341" cy="1584069"/>
        </p:xfrm>
        <a:graphic>
          <a:graphicData uri="http://schemas.openxmlformats.org/drawingml/2006/table">
            <a:tbl>
              <a:tblPr firstRow="1" bandRow="1">
                <a:tableStyleId>{2D5ABB26-0587-4C30-8999-92F81FD0307C}</a:tableStyleId>
              </a:tblPr>
              <a:tblGrid>
                <a:gridCol w="883488"/>
                <a:gridCol w="883538"/>
                <a:gridCol w="882777"/>
                <a:gridCol w="883538"/>
              </a:tblGrid>
              <a:tr h="299085">
                <a:tc>
                  <a:txBody>
                    <a:bodyPr/>
                    <a:lstStyle/>
                    <a:p>
                      <a:pPr marR="1270" algn="ctr">
                        <a:lnSpc>
                          <a:spcPct val="100000"/>
                        </a:lnSpc>
                        <a:spcBef>
                          <a:spcPts val="235"/>
                        </a:spcBef>
                      </a:pPr>
                      <a:r>
                        <a:rPr sz="1200" b="1" spc="-10" dirty="0">
                          <a:latin typeface="Tahoma"/>
                          <a:cs typeface="Tahoma"/>
                        </a:rPr>
                        <a:t>Ângulo</a:t>
                      </a:r>
                      <a:endParaRPr sz="1200" dirty="0">
                        <a:latin typeface="Tahoma"/>
                        <a:cs typeface="Tahoma"/>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35" algn="ctr">
                        <a:lnSpc>
                          <a:spcPct val="100000"/>
                        </a:lnSpc>
                        <a:spcBef>
                          <a:spcPts val="235"/>
                        </a:spcBef>
                      </a:pPr>
                      <a:r>
                        <a:rPr sz="1200" b="1" dirty="0">
                          <a:latin typeface="Tahoma"/>
                          <a:cs typeface="Tahoma"/>
                        </a:rPr>
                        <a:t>30º</a:t>
                      </a:r>
                      <a:endParaRPr sz="1200">
                        <a:latin typeface="Tahoma"/>
                        <a:cs typeface="Tahoma"/>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235"/>
                        </a:spcBef>
                      </a:pPr>
                      <a:r>
                        <a:rPr sz="1200" b="1" dirty="0">
                          <a:latin typeface="Tahoma"/>
                          <a:cs typeface="Tahoma"/>
                        </a:rPr>
                        <a:t>45º</a:t>
                      </a:r>
                      <a:endParaRPr sz="1200" dirty="0">
                        <a:latin typeface="Tahoma"/>
                        <a:cs typeface="Tahoma"/>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525" algn="ctr">
                        <a:lnSpc>
                          <a:spcPct val="100000"/>
                        </a:lnSpc>
                        <a:spcBef>
                          <a:spcPts val="235"/>
                        </a:spcBef>
                      </a:pPr>
                      <a:r>
                        <a:rPr sz="1200" b="1" dirty="0">
                          <a:latin typeface="Tahoma"/>
                          <a:cs typeface="Tahoma"/>
                        </a:rPr>
                        <a:t>60º</a:t>
                      </a:r>
                      <a:endParaRPr sz="1200">
                        <a:latin typeface="Tahoma"/>
                        <a:cs typeface="Tahoma"/>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427989">
                <a:tc>
                  <a:txBody>
                    <a:bodyPr/>
                    <a:lstStyle/>
                    <a:p>
                      <a:pPr algn="ctr">
                        <a:lnSpc>
                          <a:spcPct val="100000"/>
                        </a:lnSpc>
                        <a:spcBef>
                          <a:spcPts val="300"/>
                        </a:spcBef>
                      </a:pPr>
                      <a:r>
                        <a:rPr sz="1200" b="1" spc="-10" dirty="0">
                          <a:latin typeface="Tahoma"/>
                          <a:cs typeface="Tahoma"/>
                        </a:rPr>
                        <a:t>seno</a:t>
                      </a:r>
                      <a:endParaRPr sz="1200">
                        <a:latin typeface="Tahoma"/>
                        <a:cs typeface="Tahoma"/>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75"/>
                        </a:lnSpc>
                      </a:pPr>
                      <a:endParaRPr sz="1300" dirty="0">
                        <a:latin typeface="Times New Roman"/>
                        <a:cs typeface="Times New Roman"/>
                      </a:endParaRPr>
                    </a:p>
                    <a:p>
                      <a:pPr marL="1270" algn="ctr">
                        <a:lnSpc>
                          <a:spcPct val="100000"/>
                        </a:lnSpc>
                        <a:spcBef>
                          <a:spcPts val="300"/>
                        </a:spcBef>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gn="ctr">
                        <a:lnSpc>
                          <a:spcPct val="100000"/>
                        </a:lnSpc>
                        <a:spcBef>
                          <a:spcPts val="110"/>
                        </a:spcBef>
                      </a:pPr>
                      <a:endParaRPr sz="1250" dirty="0">
                        <a:latin typeface="Times New Roman"/>
                        <a:cs typeface="Times New Roman"/>
                      </a:endParaRPr>
                    </a:p>
                    <a:p>
                      <a:pPr marR="20320" algn="ctr">
                        <a:lnSpc>
                          <a:spcPct val="100000"/>
                        </a:lnSpc>
                        <a:spcBef>
                          <a:spcPts val="254"/>
                        </a:spcBef>
                      </a:pPr>
                      <a:endParaRPr sz="125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8740" algn="ctr">
                        <a:lnSpc>
                          <a:spcPct val="100000"/>
                        </a:lnSpc>
                        <a:spcBef>
                          <a:spcPts val="110"/>
                        </a:spcBef>
                      </a:pPr>
                      <a:endParaRPr sz="1250" dirty="0">
                        <a:latin typeface="Times New Roman"/>
                        <a:cs typeface="Times New Roman"/>
                      </a:endParaRPr>
                    </a:p>
                    <a:p>
                      <a:pPr marR="164465" algn="ctr">
                        <a:lnSpc>
                          <a:spcPct val="100000"/>
                        </a:lnSpc>
                        <a:spcBef>
                          <a:spcPts val="254"/>
                        </a:spcBef>
                      </a:pPr>
                      <a:endParaRPr sz="1250" dirty="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28879">
                <a:tc>
                  <a:txBody>
                    <a:bodyPr/>
                    <a:lstStyle/>
                    <a:p>
                      <a:pPr algn="ctr">
                        <a:lnSpc>
                          <a:spcPct val="100000"/>
                        </a:lnSpc>
                        <a:spcBef>
                          <a:spcPts val="305"/>
                        </a:spcBef>
                      </a:pPr>
                      <a:r>
                        <a:rPr sz="1200" b="1" spc="-5" dirty="0">
                          <a:latin typeface="Tahoma"/>
                          <a:cs typeface="Tahoma"/>
                        </a:rPr>
                        <a:t>cosseno</a:t>
                      </a:r>
                      <a:endParaRPr sz="1200">
                        <a:latin typeface="Tahoma"/>
                        <a:cs typeface="Tahoma"/>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6355" algn="ctr">
                        <a:lnSpc>
                          <a:spcPct val="100000"/>
                        </a:lnSpc>
                        <a:spcBef>
                          <a:spcPts val="160"/>
                        </a:spcBef>
                      </a:pPr>
                      <a:endParaRPr sz="1300" dirty="0">
                        <a:latin typeface="Times New Roman"/>
                        <a:cs typeface="Times New Roman"/>
                      </a:endParaRPr>
                    </a:p>
                    <a:p>
                      <a:pPr marR="83185" algn="ctr">
                        <a:lnSpc>
                          <a:spcPts val="1475"/>
                        </a:lnSpc>
                        <a:spcBef>
                          <a:spcPts val="280"/>
                        </a:spcBef>
                      </a:pPr>
                      <a:r>
                        <a:rPr sz="1300" spc="-10" dirty="0" smtClean="0">
                          <a:latin typeface="Times New Roman"/>
                          <a:cs typeface="Times New Roman"/>
                        </a:rPr>
                        <a:t> </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3505" algn="ctr">
                        <a:lnSpc>
                          <a:spcPct val="100000"/>
                        </a:lnSpc>
                        <a:spcBef>
                          <a:spcPts val="140"/>
                        </a:spcBef>
                      </a:pPr>
                      <a:endParaRPr sz="1200" dirty="0">
                        <a:latin typeface="Times New Roman"/>
                        <a:cs typeface="Times New Roman"/>
                      </a:endParaRPr>
                    </a:p>
                    <a:p>
                      <a:pPr marL="15240" algn="ctr">
                        <a:lnSpc>
                          <a:spcPct val="100000"/>
                        </a:lnSpc>
                        <a:spcBef>
                          <a:spcPts val="254"/>
                        </a:spcBef>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4795">
                        <a:lnSpc>
                          <a:spcPts val="1415"/>
                        </a:lnSpc>
                      </a:pPr>
                      <a:endParaRPr sz="1300" dirty="0">
                        <a:latin typeface="Times New Roman"/>
                        <a:cs typeface="Times New Roman"/>
                      </a:endParaRPr>
                    </a:p>
                    <a:p>
                      <a:pPr marL="267335">
                        <a:lnSpc>
                          <a:spcPct val="100000"/>
                        </a:lnSpc>
                        <a:spcBef>
                          <a:spcPts val="305"/>
                        </a:spcBef>
                      </a:pPr>
                      <a:endParaRPr sz="1300" dirty="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28116">
                <a:tc>
                  <a:txBody>
                    <a:bodyPr/>
                    <a:lstStyle/>
                    <a:p>
                      <a:pPr algn="ctr">
                        <a:lnSpc>
                          <a:spcPct val="100000"/>
                        </a:lnSpc>
                        <a:spcBef>
                          <a:spcPts val="305"/>
                        </a:spcBef>
                      </a:pPr>
                      <a:r>
                        <a:rPr sz="1200" b="1" dirty="0">
                          <a:latin typeface="Tahoma"/>
                          <a:cs typeface="Tahoma"/>
                        </a:rPr>
                        <a:t>tangente</a:t>
                      </a:r>
                      <a:endParaRPr sz="1200">
                        <a:latin typeface="Tahoma"/>
                        <a:cs typeface="Tahoma"/>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83210" marR="422909" algn="ctr">
                        <a:lnSpc>
                          <a:spcPts val="1780"/>
                        </a:lnSpc>
                        <a:spcBef>
                          <a:spcPts val="15"/>
                        </a:spcBef>
                      </a:pPr>
                      <a:r>
                        <a:rPr sz="1250" u="sng" dirty="0">
                          <a:latin typeface="Times New Roman"/>
                          <a:cs typeface="Times New Roman"/>
                        </a:rPr>
                        <a:t>  </a:t>
                      </a:r>
                      <a:r>
                        <a:rPr sz="1250" u="sng" spc="-150" dirty="0">
                          <a:latin typeface="Times New Roman"/>
                          <a:cs typeface="Times New Roman"/>
                        </a:rPr>
                        <a:t> </a:t>
                      </a:r>
                      <a:r>
                        <a:rPr sz="1250" dirty="0" smtClean="0">
                          <a:latin typeface="Times New Roman"/>
                          <a:cs typeface="Times New Roman"/>
                        </a:rPr>
                        <a:t> </a:t>
                      </a:r>
                      <a:endParaRPr sz="125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R="4445" algn="ctr">
                        <a:lnSpc>
                          <a:spcPts val="2850"/>
                        </a:lnSpc>
                      </a:pPr>
                      <a:endParaRPr sz="26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R="17780" algn="ctr">
                        <a:lnSpc>
                          <a:spcPct val="100000"/>
                        </a:lnSpc>
                        <a:spcBef>
                          <a:spcPts val="755"/>
                        </a:spcBef>
                      </a:pPr>
                      <a:endParaRPr sz="1400" dirty="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108" name="object 35"/>
          <p:cNvSpPr/>
          <p:nvPr/>
        </p:nvSpPr>
        <p:spPr>
          <a:xfrm>
            <a:off x="3253977" y="2948202"/>
            <a:ext cx="130810" cy="0"/>
          </a:xfrm>
          <a:custGeom>
            <a:avLst/>
            <a:gdLst/>
            <a:ahLst/>
            <a:cxnLst/>
            <a:rect l="l" t="t" r="r" b="b"/>
            <a:pathLst>
              <a:path w="130810">
                <a:moveTo>
                  <a:pt x="0" y="0"/>
                </a:moveTo>
                <a:lnTo>
                  <a:pt x="130436" y="0"/>
                </a:lnTo>
              </a:path>
            </a:pathLst>
          </a:custGeom>
          <a:ln w="724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09" name="object 36"/>
          <p:cNvSpPr/>
          <p:nvPr/>
        </p:nvSpPr>
        <p:spPr>
          <a:xfrm>
            <a:off x="4905413" y="3380256"/>
            <a:ext cx="113664" cy="0"/>
          </a:xfrm>
          <a:custGeom>
            <a:avLst/>
            <a:gdLst/>
            <a:ahLst/>
            <a:cxnLst/>
            <a:rect l="l" t="t" r="r" b="b"/>
            <a:pathLst>
              <a:path w="113665">
                <a:moveTo>
                  <a:pt x="0" y="0"/>
                </a:moveTo>
                <a:lnTo>
                  <a:pt x="113172" y="0"/>
                </a:lnTo>
              </a:path>
            </a:pathLst>
          </a:custGeom>
          <a:ln w="724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0" name="object 37"/>
          <p:cNvSpPr/>
          <p:nvPr/>
        </p:nvSpPr>
        <p:spPr>
          <a:xfrm>
            <a:off x="3181023" y="3306314"/>
            <a:ext cx="17145" cy="12700"/>
          </a:xfrm>
          <a:custGeom>
            <a:avLst/>
            <a:gdLst/>
            <a:ahLst/>
            <a:cxnLst/>
            <a:rect l="l" t="t" r="r" b="b"/>
            <a:pathLst>
              <a:path w="17145" h="12700">
                <a:moveTo>
                  <a:pt x="0" y="12079"/>
                </a:moveTo>
                <a:lnTo>
                  <a:pt x="16549" y="0"/>
                </a:lnTo>
              </a:path>
            </a:pathLst>
          </a:custGeom>
          <a:ln w="6601">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1" name="object 38"/>
          <p:cNvSpPr/>
          <p:nvPr/>
        </p:nvSpPr>
        <p:spPr>
          <a:xfrm>
            <a:off x="3197572" y="3309912"/>
            <a:ext cx="24130" cy="55880"/>
          </a:xfrm>
          <a:custGeom>
            <a:avLst/>
            <a:gdLst/>
            <a:ahLst/>
            <a:cxnLst/>
            <a:rect l="l" t="t" r="r" b="b"/>
            <a:pathLst>
              <a:path w="24129" h="55880">
                <a:moveTo>
                  <a:pt x="0" y="0"/>
                </a:moveTo>
                <a:lnTo>
                  <a:pt x="24072" y="55807"/>
                </a:lnTo>
              </a:path>
            </a:pathLst>
          </a:custGeom>
          <a:ln w="1129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2" name="object 39"/>
          <p:cNvSpPr/>
          <p:nvPr/>
        </p:nvSpPr>
        <p:spPr>
          <a:xfrm>
            <a:off x="3224152" y="3198631"/>
            <a:ext cx="32384" cy="167640"/>
          </a:xfrm>
          <a:custGeom>
            <a:avLst/>
            <a:gdLst/>
            <a:ahLst/>
            <a:cxnLst/>
            <a:rect l="l" t="t" r="r" b="b"/>
            <a:pathLst>
              <a:path w="32385" h="167639">
                <a:moveTo>
                  <a:pt x="0" y="167089"/>
                </a:moveTo>
                <a:lnTo>
                  <a:pt x="31849" y="0"/>
                </a:lnTo>
              </a:path>
            </a:pathLst>
          </a:custGeom>
          <a:ln w="5574">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3" name="object 40"/>
          <p:cNvSpPr/>
          <p:nvPr/>
        </p:nvSpPr>
        <p:spPr>
          <a:xfrm>
            <a:off x="3256001" y="3198631"/>
            <a:ext cx="69850" cy="0"/>
          </a:xfrm>
          <a:custGeom>
            <a:avLst/>
            <a:gdLst/>
            <a:ahLst/>
            <a:cxnLst/>
            <a:rect l="l" t="t" r="r" b="b"/>
            <a:pathLst>
              <a:path w="69850">
                <a:moveTo>
                  <a:pt x="0" y="0"/>
                </a:moveTo>
                <a:lnTo>
                  <a:pt x="69452" y="0"/>
                </a:lnTo>
              </a:path>
            </a:pathLst>
          </a:custGeom>
          <a:ln w="717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4" name="object 41"/>
          <p:cNvSpPr/>
          <p:nvPr/>
        </p:nvSpPr>
        <p:spPr>
          <a:xfrm>
            <a:off x="3167482" y="3419241"/>
            <a:ext cx="169545" cy="0"/>
          </a:xfrm>
          <a:custGeom>
            <a:avLst/>
            <a:gdLst/>
            <a:ahLst/>
            <a:cxnLst/>
            <a:rect l="l" t="t" r="r" b="b"/>
            <a:pathLst>
              <a:path w="169545">
                <a:moveTo>
                  <a:pt x="0" y="0"/>
                </a:moveTo>
                <a:lnTo>
                  <a:pt x="169010" y="0"/>
                </a:lnTo>
              </a:path>
            </a:pathLst>
          </a:custGeom>
          <a:ln w="717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5" name="object 42"/>
          <p:cNvSpPr/>
          <p:nvPr/>
        </p:nvSpPr>
        <p:spPr>
          <a:xfrm>
            <a:off x="4913885" y="2867625"/>
            <a:ext cx="19050" cy="12065"/>
          </a:xfrm>
          <a:custGeom>
            <a:avLst/>
            <a:gdLst/>
            <a:ahLst/>
            <a:cxnLst/>
            <a:rect l="l" t="t" r="r" b="b"/>
            <a:pathLst>
              <a:path w="19050" h="12064">
                <a:moveTo>
                  <a:pt x="0" y="11546"/>
                </a:moveTo>
                <a:lnTo>
                  <a:pt x="18739" y="0"/>
                </a:lnTo>
              </a:path>
            </a:pathLst>
          </a:custGeom>
          <a:ln w="6693">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6" name="object 43"/>
          <p:cNvSpPr/>
          <p:nvPr/>
        </p:nvSpPr>
        <p:spPr>
          <a:xfrm>
            <a:off x="4932625" y="2871064"/>
            <a:ext cx="27305" cy="53340"/>
          </a:xfrm>
          <a:custGeom>
            <a:avLst/>
            <a:gdLst/>
            <a:ahLst/>
            <a:cxnLst/>
            <a:rect l="l" t="t" r="r" b="b"/>
            <a:pathLst>
              <a:path w="27304" h="53339">
                <a:moveTo>
                  <a:pt x="0" y="0"/>
                </a:moveTo>
                <a:lnTo>
                  <a:pt x="27258" y="53348"/>
                </a:lnTo>
              </a:path>
            </a:pathLst>
          </a:custGeom>
          <a:ln w="12458">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7" name="object 44"/>
          <p:cNvSpPr/>
          <p:nvPr/>
        </p:nvSpPr>
        <p:spPr>
          <a:xfrm>
            <a:off x="4962722" y="2764687"/>
            <a:ext cx="36195" cy="160020"/>
          </a:xfrm>
          <a:custGeom>
            <a:avLst/>
            <a:gdLst/>
            <a:ahLst/>
            <a:cxnLst/>
            <a:rect l="l" t="t" r="r" b="b"/>
            <a:pathLst>
              <a:path w="36195" h="160019">
                <a:moveTo>
                  <a:pt x="0" y="159725"/>
                </a:moveTo>
                <a:lnTo>
                  <a:pt x="36064" y="0"/>
                </a:lnTo>
              </a:path>
            </a:pathLst>
          </a:custGeom>
          <a:ln w="6276">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8" name="object 45"/>
          <p:cNvSpPr/>
          <p:nvPr/>
        </p:nvSpPr>
        <p:spPr>
          <a:xfrm>
            <a:off x="4998787" y="2764687"/>
            <a:ext cx="78740" cy="0"/>
          </a:xfrm>
          <a:custGeom>
            <a:avLst/>
            <a:gdLst/>
            <a:ahLst/>
            <a:cxnLst/>
            <a:rect l="l" t="t" r="r" b="b"/>
            <a:pathLst>
              <a:path w="78740">
                <a:moveTo>
                  <a:pt x="0" y="0"/>
                </a:moveTo>
                <a:lnTo>
                  <a:pt x="78644"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9" name="object 46"/>
          <p:cNvSpPr/>
          <p:nvPr/>
        </p:nvSpPr>
        <p:spPr>
          <a:xfrm>
            <a:off x="4898552" y="2975575"/>
            <a:ext cx="191770" cy="0"/>
          </a:xfrm>
          <a:custGeom>
            <a:avLst/>
            <a:gdLst/>
            <a:ahLst/>
            <a:cxnLst/>
            <a:rect l="l" t="t" r="r" b="b"/>
            <a:pathLst>
              <a:path w="191770">
                <a:moveTo>
                  <a:pt x="0" y="0"/>
                </a:moveTo>
                <a:lnTo>
                  <a:pt x="191380"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0" name="object 47"/>
          <p:cNvSpPr/>
          <p:nvPr/>
        </p:nvSpPr>
        <p:spPr>
          <a:xfrm>
            <a:off x="4122443" y="3293118"/>
            <a:ext cx="19050" cy="11430"/>
          </a:xfrm>
          <a:custGeom>
            <a:avLst/>
            <a:gdLst/>
            <a:ahLst/>
            <a:cxnLst/>
            <a:rect l="l" t="t" r="r" b="b"/>
            <a:pathLst>
              <a:path w="19050" h="11430">
                <a:moveTo>
                  <a:pt x="0" y="11137"/>
                </a:moveTo>
                <a:lnTo>
                  <a:pt x="19049" y="0"/>
                </a:lnTo>
              </a:path>
            </a:pathLst>
          </a:custGeom>
          <a:ln w="655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1" name="object 48"/>
          <p:cNvSpPr/>
          <p:nvPr/>
        </p:nvSpPr>
        <p:spPr>
          <a:xfrm>
            <a:off x="4141493" y="3296127"/>
            <a:ext cx="27940" cy="51435"/>
          </a:xfrm>
          <a:custGeom>
            <a:avLst/>
            <a:gdLst/>
            <a:ahLst/>
            <a:cxnLst/>
            <a:rect l="l" t="t" r="r" b="b"/>
            <a:pathLst>
              <a:path w="27940" h="51435">
                <a:moveTo>
                  <a:pt x="0" y="0"/>
                </a:moveTo>
                <a:lnTo>
                  <a:pt x="27420" y="50852"/>
                </a:lnTo>
              </a:path>
            </a:pathLst>
          </a:custGeom>
          <a:ln w="1252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2" name="object 49"/>
          <p:cNvSpPr/>
          <p:nvPr/>
        </p:nvSpPr>
        <p:spPr>
          <a:xfrm>
            <a:off x="4172088" y="3195335"/>
            <a:ext cx="36830" cy="151765"/>
          </a:xfrm>
          <a:custGeom>
            <a:avLst/>
            <a:gdLst/>
            <a:ahLst/>
            <a:cxnLst/>
            <a:rect l="l" t="t" r="r" b="b"/>
            <a:pathLst>
              <a:path w="36829" h="151764">
                <a:moveTo>
                  <a:pt x="0" y="151644"/>
                </a:moveTo>
                <a:lnTo>
                  <a:pt x="36364" y="0"/>
                </a:lnTo>
              </a:path>
            </a:pathLst>
          </a:custGeom>
          <a:ln w="6364">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3" name="object 50"/>
          <p:cNvSpPr/>
          <p:nvPr/>
        </p:nvSpPr>
        <p:spPr>
          <a:xfrm>
            <a:off x="4208453" y="3195335"/>
            <a:ext cx="89535" cy="0"/>
          </a:xfrm>
          <a:custGeom>
            <a:avLst/>
            <a:gdLst/>
            <a:ahLst/>
            <a:cxnLst/>
            <a:rect l="l" t="t" r="r" b="b"/>
            <a:pathLst>
              <a:path w="89534">
                <a:moveTo>
                  <a:pt x="0" y="0"/>
                </a:moveTo>
                <a:lnTo>
                  <a:pt x="89196" y="0"/>
                </a:lnTo>
              </a:path>
            </a:pathLst>
          </a:custGeom>
          <a:ln w="661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4" name="object 51"/>
          <p:cNvSpPr/>
          <p:nvPr/>
        </p:nvSpPr>
        <p:spPr>
          <a:xfrm>
            <a:off x="4106857" y="3398744"/>
            <a:ext cx="203200" cy="0"/>
          </a:xfrm>
          <a:custGeom>
            <a:avLst/>
            <a:gdLst/>
            <a:ahLst/>
            <a:cxnLst/>
            <a:rect l="l" t="t" r="r" b="b"/>
            <a:pathLst>
              <a:path w="203200">
                <a:moveTo>
                  <a:pt x="0" y="0"/>
                </a:moveTo>
                <a:lnTo>
                  <a:pt x="203203" y="0"/>
                </a:lnTo>
              </a:path>
            </a:pathLst>
          </a:custGeom>
          <a:ln w="6619">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5" name="object 52"/>
          <p:cNvSpPr/>
          <p:nvPr/>
        </p:nvSpPr>
        <p:spPr>
          <a:xfrm>
            <a:off x="4115792" y="2866065"/>
            <a:ext cx="16510" cy="12065"/>
          </a:xfrm>
          <a:custGeom>
            <a:avLst/>
            <a:gdLst/>
            <a:ahLst/>
            <a:cxnLst/>
            <a:rect l="l" t="t" r="r" b="b"/>
            <a:pathLst>
              <a:path w="16510" h="12064">
                <a:moveTo>
                  <a:pt x="0" y="11546"/>
                </a:moveTo>
                <a:lnTo>
                  <a:pt x="15913" y="0"/>
                </a:lnTo>
              </a:path>
            </a:pathLst>
          </a:custGeom>
          <a:ln w="6325">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6" name="object 53"/>
          <p:cNvSpPr/>
          <p:nvPr/>
        </p:nvSpPr>
        <p:spPr>
          <a:xfrm>
            <a:off x="4131705" y="2869185"/>
            <a:ext cx="23495" cy="53340"/>
          </a:xfrm>
          <a:custGeom>
            <a:avLst/>
            <a:gdLst/>
            <a:ahLst/>
            <a:cxnLst/>
            <a:rect l="l" t="t" r="r" b="b"/>
            <a:pathLst>
              <a:path w="23495" h="53339">
                <a:moveTo>
                  <a:pt x="0" y="0"/>
                </a:moveTo>
                <a:lnTo>
                  <a:pt x="22906" y="52721"/>
                </a:lnTo>
              </a:path>
            </a:pathLst>
          </a:custGeom>
          <a:ln w="10851">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7" name="object 54"/>
          <p:cNvSpPr/>
          <p:nvPr/>
        </p:nvSpPr>
        <p:spPr>
          <a:xfrm>
            <a:off x="4157263" y="2764687"/>
            <a:ext cx="30480" cy="157480"/>
          </a:xfrm>
          <a:custGeom>
            <a:avLst/>
            <a:gdLst/>
            <a:ahLst/>
            <a:cxnLst/>
            <a:rect l="l" t="t" r="r" b="b"/>
            <a:pathLst>
              <a:path w="30479" h="157480">
                <a:moveTo>
                  <a:pt x="0" y="157219"/>
                </a:moveTo>
                <a:lnTo>
                  <a:pt x="30378" y="0"/>
                </a:lnTo>
              </a:path>
            </a:pathLst>
          </a:custGeom>
          <a:ln w="536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8" name="object 55"/>
          <p:cNvSpPr/>
          <p:nvPr/>
        </p:nvSpPr>
        <p:spPr>
          <a:xfrm>
            <a:off x="4187642" y="2764687"/>
            <a:ext cx="74930" cy="0"/>
          </a:xfrm>
          <a:custGeom>
            <a:avLst/>
            <a:gdLst/>
            <a:ahLst/>
            <a:cxnLst/>
            <a:rect l="l" t="t" r="r" b="b"/>
            <a:pathLst>
              <a:path w="74929">
                <a:moveTo>
                  <a:pt x="0" y="0"/>
                </a:moveTo>
                <a:lnTo>
                  <a:pt x="74513"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9" name="object 56"/>
          <p:cNvSpPr/>
          <p:nvPr/>
        </p:nvSpPr>
        <p:spPr>
          <a:xfrm>
            <a:off x="4102771" y="2975575"/>
            <a:ext cx="170180" cy="0"/>
          </a:xfrm>
          <a:custGeom>
            <a:avLst/>
            <a:gdLst/>
            <a:ahLst/>
            <a:cxnLst/>
            <a:rect l="l" t="t" r="r" b="b"/>
            <a:pathLst>
              <a:path w="170179">
                <a:moveTo>
                  <a:pt x="0" y="0"/>
                </a:moveTo>
                <a:lnTo>
                  <a:pt x="169752" y="0"/>
                </a:lnTo>
              </a:path>
            </a:pathLst>
          </a:custGeom>
          <a:ln w="68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0" name="object 57"/>
          <p:cNvSpPr/>
          <p:nvPr/>
        </p:nvSpPr>
        <p:spPr>
          <a:xfrm>
            <a:off x="3180766" y="3733752"/>
            <a:ext cx="16510" cy="12065"/>
          </a:xfrm>
          <a:custGeom>
            <a:avLst/>
            <a:gdLst/>
            <a:ahLst/>
            <a:cxnLst/>
            <a:rect l="l" t="t" r="r" b="b"/>
            <a:pathLst>
              <a:path w="16510" h="12064">
                <a:moveTo>
                  <a:pt x="0" y="11710"/>
                </a:moveTo>
                <a:lnTo>
                  <a:pt x="16428" y="0"/>
                </a:lnTo>
              </a:path>
            </a:pathLst>
          </a:custGeom>
          <a:ln w="646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1" name="object 58"/>
          <p:cNvSpPr/>
          <p:nvPr/>
        </p:nvSpPr>
        <p:spPr>
          <a:xfrm>
            <a:off x="3197194" y="3737240"/>
            <a:ext cx="24130" cy="54610"/>
          </a:xfrm>
          <a:custGeom>
            <a:avLst/>
            <a:gdLst/>
            <a:ahLst/>
            <a:cxnLst/>
            <a:rect l="l" t="t" r="r" b="b"/>
            <a:pathLst>
              <a:path w="24129" h="54610">
                <a:moveTo>
                  <a:pt x="0" y="0"/>
                </a:moveTo>
                <a:lnTo>
                  <a:pt x="23896" y="54105"/>
                </a:lnTo>
              </a:path>
            </a:pathLst>
          </a:custGeom>
          <a:ln w="11176">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2" name="object 59"/>
          <p:cNvSpPr/>
          <p:nvPr/>
        </p:nvSpPr>
        <p:spPr>
          <a:xfrm>
            <a:off x="3223579" y="3629353"/>
            <a:ext cx="31750" cy="162560"/>
          </a:xfrm>
          <a:custGeom>
            <a:avLst/>
            <a:gdLst/>
            <a:ahLst/>
            <a:cxnLst/>
            <a:rect l="l" t="t" r="r" b="b"/>
            <a:pathLst>
              <a:path w="31750" h="162560">
                <a:moveTo>
                  <a:pt x="0" y="161993"/>
                </a:moveTo>
                <a:lnTo>
                  <a:pt x="31615" y="0"/>
                </a:lnTo>
              </a:path>
            </a:pathLst>
          </a:custGeom>
          <a:ln w="553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3" name="object 60"/>
          <p:cNvSpPr/>
          <p:nvPr/>
        </p:nvSpPr>
        <p:spPr>
          <a:xfrm>
            <a:off x="3167324" y="3843234"/>
            <a:ext cx="168275" cy="0"/>
          </a:xfrm>
          <a:custGeom>
            <a:avLst/>
            <a:gdLst/>
            <a:ahLst/>
            <a:cxnLst/>
            <a:rect l="l" t="t" r="r" b="b"/>
            <a:pathLst>
              <a:path w="168275">
                <a:moveTo>
                  <a:pt x="0" y="0"/>
                </a:moveTo>
                <a:lnTo>
                  <a:pt x="167772" y="0"/>
                </a:lnTo>
              </a:path>
            </a:pathLst>
          </a:custGeom>
          <a:ln w="696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4" name="object 61"/>
          <p:cNvSpPr txBox="1"/>
          <p:nvPr/>
        </p:nvSpPr>
        <p:spPr>
          <a:xfrm>
            <a:off x="3208390" y="2719254"/>
            <a:ext cx="175895" cy="1333500"/>
          </a:xfrm>
          <a:prstGeom prst="rect">
            <a:avLst/>
          </a:prstGeom>
        </p:spPr>
        <p:txBody>
          <a:bodyPr vert="horz" wrap="square" lIns="0" tIns="0" rIns="0" bIns="0" rtlCol="0">
            <a:spAutoFit/>
          </a:bodyPr>
          <a:lstStyle/>
          <a:p>
            <a:pPr marL="56515">
              <a:lnSpc>
                <a:spcPct val="100000"/>
              </a:lnSpc>
            </a:pPr>
            <a:r>
              <a:rPr sz="1300" spc="160" dirty="0">
                <a:latin typeface="Times New Roman" panose="02020603050405020304" pitchFamily="18" charset="0"/>
                <a:cs typeface="Times New Roman" panose="02020603050405020304" pitchFamily="18" charset="0"/>
              </a:rPr>
              <a:t>1</a:t>
            </a:r>
            <a:endParaRPr sz="1300" dirty="0">
              <a:latin typeface="Times New Roman" panose="02020603050405020304" pitchFamily="18" charset="0"/>
              <a:cs typeface="Times New Roman" panose="02020603050405020304" pitchFamily="18" charset="0"/>
            </a:endParaRPr>
          </a:p>
          <a:p>
            <a:pPr marL="59690">
              <a:lnSpc>
                <a:spcPct val="100000"/>
              </a:lnSpc>
              <a:spcBef>
                <a:spcPts val="300"/>
              </a:spcBef>
            </a:pPr>
            <a:r>
              <a:rPr sz="1300" spc="160" dirty="0">
                <a:latin typeface="Times New Roman" panose="02020603050405020304" pitchFamily="18" charset="0"/>
                <a:cs typeface="Times New Roman" panose="02020603050405020304" pitchFamily="18" charset="0"/>
              </a:rPr>
              <a:t>2</a:t>
            </a:r>
            <a:endParaRPr sz="1300" dirty="0">
              <a:latin typeface="Times New Roman" panose="02020603050405020304" pitchFamily="18" charset="0"/>
              <a:cs typeface="Times New Roman" panose="02020603050405020304" pitchFamily="18" charset="0"/>
            </a:endParaRPr>
          </a:p>
          <a:p>
            <a:pPr marL="51435">
              <a:lnSpc>
                <a:spcPct val="100000"/>
              </a:lnSpc>
              <a:spcBef>
                <a:spcPts val="295"/>
              </a:spcBef>
            </a:pPr>
            <a:r>
              <a:rPr sz="1300" spc="-150" dirty="0">
                <a:latin typeface="Times New Roman" panose="02020603050405020304" pitchFamily="18" charset="0"/>
                <a:cs typeface="Times New Roman" panose="02020603050405020304" pitchFamily="18" charset="0"/>
              </a:rPr>
              <a:t>3</a:t>
            </a:r>
            <a:endParaRPr sz="1300" dirty="0">
              <a:latin typeface="Times New Roman" panose="02020603050405020304" pitchFamily="18" charset="0"/>
              <a:cs typeface="Times New Roman" panose="02020603050405020304" pitchFamily="18" charset="0"/>
            </a:endParaRPr>
          </a:p>
          <a:p>
            <a:pPr marL="12700">
              <a:lnSpc>
                <a:spcPct val="100000"/>
              </a:lnSpc>
              <a:spcBef>
                <a:spcPts val="280"/>
              </a:spcBef>
            </a:pPr>
            <a:r>
              <a:rPr sz="1300" spc="-150" dirty="0">
                <a:latin typeface="Times New Roman" panose="02020603050405020304" pitchFamily="18" charset="0"/>
                <a:cs typeface="Times New Roman" panose="02020603050405020304" pitchFamily="18" charset="0"/>
              </a:rPr>
              <a:t>2</a:t>
            </a:r>
            <a:r>
              <a:rPr sz="1300" spc="-20" dirty="0">
                <a:latin typeface="Times New Roman" panose="02020603050405020304" pitchFamily="18" charset="0"/>
                <a:cs typeface="Times New Roman" panose="02020603050405020304" pitchFamily="18" charset="0"/>
              </a:rPr>
              <a:t> </a:t>
            </a:r>
            <a:endParaRPr sz="1300" dirty="0">
              <a:latin typeface="Times New Roman" panose="02020603050405020304" pitchFamily="18" charset="0"/>
              <a:cs typeface="Times New Roman" panose="02020603050405020304" pitchFamily="18" charset="0"/>
            </a:endParaRPr>
          </a:p>
          <a:p>
            <a:pPr marL="50165">
              <a:lnSpc>
                <a:spcPct val="100000"/>
              </a:lnSpc>
            </a:pPr>
            <a:r>
              <a:rPr sz="1250" spc="-130" dirty="0">
                <a:latin typeface="Times New Roman" panose="02020603050405020304" pitchFamily="18" charset="0"/>
                <a:cs typeface="Times New Roman" panose="02020603050405020304" pitchFamily="18" charset="0"/>
              </a:rPr>
              <a:t>3</a:t>
            </a:r>
            <a:endParaRPr sz="1250" dirty="0">
              <a:latin typeface="Times New Roman" panose="02020603050405020304" pitchFamily="18" charset="0"/>
              <a:cs typeface="Times New Roman" panose="02020603050405020304" pitchFamily="18" charset="0"/>
            </a:endParaRPr>
          </a:p>
          <a:p>
            <a:pPr marL="12700">
              <a:lnSpc>
                <a:spcPct val="100000"/>
              </a:lnSpc>
              <a:spcBef>
                <a:spcPts val="280"/>
              </a:spcBef>
            </a:pPr>
            <a:r>
              <a:rPr sz="1250" spc="-130" dirty="0">
                <a:latin typeface="Times New Roman" panose="02020603050405020304" pitchFamily="18" charset="0"/>
                <a:cs typeface="Times New Roman" panose="02020603050405020304" pitchFamily="18" charset="0"/>
              </a:rPr>
              <a:t>3</a:t>
            </a:r>
            <a:endParaRPr sz="1250" dirty="0">
              <a:latin typeface="Times New Roman" panose="02020603050405020304" pitchFamily="18" charset="0"/>
              <a:cs typeface="Times New Roman" panose="02020603050405020304" pitchFamily="18" charset="0"/>
            </a:endParaRPr>
          </a:p>
        </p:txBody>
      </p:sp>
      <p:sp>
        <p:nvSpPr>
          <p:cNvPr id="135" name="object 62"/>
          <p:cNvSpPr/>
          <p:nvPr/>
        </p:nvSpPr>
        <p:spPr>
          <a:xfrm>
            <a:off x="4890272" y="3819402"/>
            <a:ext cx="27305" cy="13970"/>
          </a:xfrm>
          <a:custGeom>
            <a:avLst/>
            <a:gdLst/>
            <a:ahLst/>
            <a:cxnLst/>
            <a:rect l="l" t="t" r="r" b="b"/>
            <a:pathLst>
              <a:path w="27304" h="13970">
                <a:moveTo>
                  <a:pt x="0" y="13397"/>
                </a:moveTo>
                <a:lnTo>
                  <a:pt x="26761" y="0"/>
                </a:lnTo>
              </a:path>
            </a:pathLst>
          </a:custGeom>
          <a:ln w="7962">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6" name="object 63"/>
          <p:cNvSpPr/>
          <p:nvPr/>
        </p:nvSpPr>
        <p:spPr>
          <a:xfrm>
            <a:off x="4917033" y="3823281"/>
            <a:ext cx="38735" cy="62230"/>
          </a:xfrm>
          <a:custGeom>
            <a:avLst/>
            <a:gdLst/>
            <a:ahLst/>
            <a:cxnLst/>
            <a:rect l="l" t="t" r="r" b="b"/>
            <a:pathLst>
              <a:path w="38734" h="62229">
                <a:moveTo>
                  <a:pt x="0" y="0"/>
                </a:moveTo>
                <a:lnTo>
                  <a:pt x="38344" y="62048"/>
                </a:lnTo>
              </a:path>
            </a:pathLst>
          </a:custGeom>
          <a:ln w="16617">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7" name="object 64"/>
          <p:cNvSpPr/>
          <p:nvPr/>
        </p:nvSpPr>
        <p:spPr>
          <a:xfrm>
            <a:off x="4959771" y="3700236"/>
            <a:ext cx="50800" cy="185420"/>
          </a:xfrm>
          <a:custGeom>
            <a:avLst/>
            <a:gdLst/>
            <a:ahLst/>
            <a:cxnLst/>
            <a:rect l="l" t="t" r="r" b="b"/>
            <a:pathLst>
              <a:path w="50800" h="185420">
                <a:moveTo>
                  <a:pt x="0" y="185093"/>
                </a:moveTo>
                <a:lnTo>
                  <a:pt x="50725" y="0"/>
                </a:lnTo>
              </a:path>
            </a:pathLst>
          </a:custGeom>
          <a:ln w="8715">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8" name="object 65"/>
          <p:cNvSpPr txBox="1"/>
          <p:nvPr/>
        </p:nvSpPr>
        <p:spPr>
          <a:xfrm>
            <a:off x="4902553" y="2756610"/>
            <a:ext cx="273050" cy="1167130"/>
          </a:xfrm>
          <a:prstGeom prst="rect">
            <a:avLst/>
          </a:prstGeom>
        </p:spPr>
        <p:txBody>
          <a:bodyPr vert="horz" wrap="square" lIns="0" tIns="0" rIns="0" bIns="0" rtlCol="0">
            <a:spAutoFit/>
          </a:bodyPr>
          <a:lstStyle/>
          <a:p>
            <a:pPr marL="635" algn="ctr">
              <a:lnSpc>
                <a:spcPct val="100000"/>
              </a:lnSpc>
            </a:pPr>
            <a:r>
              <a:rPr sz="1250" spc="-60" dirty="0">
                <a:latin typeface="Times New Roman" panose="02020603050405020304" pitchFamily="18" charset="0"/>
                <a:cs typeface="Times New Roman" panose="02020603050405020304" pitchFamily="18" charset="0"/>
              </a:rPr>
              <a:t>3</a:t>
            </a:r>
            <a:endParaRPr sz="1250" dirty="0">
              <a:latin typeface="Times New Roman" panose="02020603050405020304" pitchFamily="18" charset="0"/>
              <a:cs typeface="Times New Roman" panose="02020603050405020304" pitchFamily="18" charset="0"/>
            </a:endParaRPr>
          </a:p>
          <a:p>
            <a:pPr marR="78105" algn="ctr">
              <a:lnSpc>
                <a:spcPts val="1425"/>
              </a:lnSpc>
              <a:spcBef>
                <a:spcPts val="254"/>
              </a:spcBef>
            </a:pPr>
            <a:r>
              <a:rPr sz="1250" spc="-60" dirty="0">
                <a:latin typeface="Times New Roman" panose="02020603050405020304" pitchFamily="18" charset="0"/>
                <a:cs typeface="Times New Roman" panose="02020603050405020304" pitchFamily="18" charset="0"/>
              </a:rPr>
              <a:t>2</a:t>
            </a:r>
            <a:endParaRPr sz="1250" dirty="0">
              <a:latin typeface="Times New Roman" panose="02020603050405020304" pitchFamily="18" charset="0"/>
              <a:cs typeface="Times New Roman" panose="02020603050405020304" pitchFamily="18" charset="0"/>
            </a:endParaRPr>
          </a:p>
          <a:p>
            <a:pPr marL="12700">
              <a:lnSpc>
                <a:spcPts val="1485"/>
              </a:lnSpc>
            </a:pPr>
            <a:r>
              <a:rPr sz="1300" spc="50" dirty="0">
                <a:latin typeface="Times New Roman" panose="02020603050405020304" pitchFamily="18" charset="0"/>
                <a:cs typeface="Times New Roman" panose="02020603050405020304" pitchFamily="18" charset="0"/>
              </a:rPr>
              <a:t>1</a:t>
            </a:r>
            <a:endParaRPr sz="1300" dirty="0">
              <a:latin typeface="Times New Roman" panose="02020603050405020304" pitchFamily="18" charset="0"/>
              <a:cs typeface="Times New Roman" panose="02020603050405020304" pitchFamily="18" charset="0"/>
            </a:endParaRPr>
          </a:p>
          <a:p>
            <a:pPr marL="2540" algn="ctr">
              <a:lnSpc>
                <a:spcPct val="100000"/>
              </a:lnSpc>
              <a:spcBef>
                <a:spcPts val="300"/>
              </a:spcBef>
            </a:pPr>
            <a:r>
              <a:rPr sz="1300" spc="75" dirty="0">
                <a:latin typeface="Times New Roman" panose="02020603050405020304" pitchFamily="18" charset="0"/>
                <a:cs typeface="Times New Roman" panose="02020603050405020304" pitchFamily="18" charset="0"/>
              </a:rPr>
              <a:t>2</a:t>
            </a:r>
            <a:r>
              <a:rPr sz="1300" u="sng" dirty="0">
                <a:latin typeface="Times New Roman" panose="02020603050405020304" pitchFamily="18" charset="0"/>
                <a:cs typeface="Times New Roman" panose="02020603050405020304" pitchFamily="18" charset="0"/>
              </a:rPr>
              <a:t> </a:t>
            </a:r>
            <a:r>
              <a:rPr sz="1300" u="sng" spc="-130" dirty="0">
                <a:latin typeface="Times New Roman" panose="02020603050405020304" pitchFamily="18" charset="0"/>
                <a:cs typeface="Times New Roman" panose="02020603050405020304" pitchFamily="18" charset="0"/>
              </a:rPr>
              <a:t> </a:t>
            </a:r>
            <a:endParaRPr sz="1300" dirty="0">
              <a:latin typeface="Times New Roman" panose="02020603050405020304" pitchFamily="18" charset="0"/>
              <a:cs typeface="Times New Roman" panose="02020603050405020304" pitchFamily="18" charset="0"/>
            </a:endParaRPr>
          </a:p>
          <a:p>
            <a:pPr marL="59055" algn="ctr">
              <a:lnSpc>
                <a:spcPct val="100000"/>
              </a:lnSpc>
              <a:spcBef>
                <a:spcPts val="825"/>
              </a:spcBef>
            </a:pPr>
            <a:r>
              <a:rPr sz="1450" spc="90" dirty="0">
                <a:latin typeface="Times New Roman" panose="02020603050405020304" pitchFamily="18" charset="0"/>
                <a:cs typeface="Times New Roman" panose="02020603050405020304" pitchFamily="18" charset="0"/>
              </a:rPr>
              <a:t>3</a:t>
            </a:r>
            <a:endParaRPr sz="1450" dirty="0">
              <a:latin typeface="Times New Roman" panose="02020603050405020304" pitchFamily="18" charset="0"/>
              <a:cs typeface="Times New Roman" panose="02020603050405020304" pitchFamily="18" charset="0"/>
            </a:endParaRPr>
          </a:p>
        </p:txBody>
      </p:sp>
      <p:sp>
        <p:nvSpPr>
          <p:cNvPr id="139" name="object 66"/>
          <p:cNvSpPr txBox="1"/>
          <p:nvPr/>
        </p:nvSpPr>
        <p:spPr>
          <a:xfrm>
            <a:off x="4086758" y="2756610"/>
            <a:ext cx="219075" cy="1217295"/>
          </a:xfrm>
          <a:prstGeom prst="rect">
            <a:avLst/>
          </a:prstGeom>
        </p:spPr>
        <p:txBody>
          <a:bodyPr vert="horz" wrap="square" lIns="0" tIns="0" rIns="0" bIns="0" rtlCol="0">
            <a:spAutoFit/>
          </a:bodyPr>
          <a:lstStyle/>
          <a:p>
            <a:pPr marL="59690" algn="ctr">
              <a:lnSpc>
                <a:spcPct val="100000"/>
              </a:lnSpc>
            </a:pPr>
            <a:r>
              <a:rPr sz="1250" spc="-145" dirty="0">
                <a:latin typeface="Times New Roman" panose="02020603050405020304" pitchFamily="18" charset="0"/>
                <a:cs typeface="Times New Roman" panose="02020603050405020304" pitchFamily="18" charset="0"/>
              </a:rPr>
              <a:t>2</a:t>
            </a:r>
            <a:endParaRPr sz="1250">
              <a:latin typeface="Times New Roman" panose="02020603050405020304" pitchFamily="18" charset="0"/>
              <a:cs typeface="Times New Roman" panose="02020603050405020304" pitchFamily="18" charset="0"/>
            </a:endParaRPr>
          </a:p>
          <a:p>
            <a:pPr marL="71120">
              <a:lnSpc>
                <a:spcPct val="100000"/>
              </a:lnSpc>
              <a:spcBef>
                <a:spcPts val="254"/>
              </a:spcBef>
            </a:pPr>
            <a:r>
              <a:rPr sz="1250" spc="-145" dirty="0">
                <a:latin typeface="Times New Roman" panose="02020603050405020304" pitchFamily="18" charset="0"/>
                <a:cs typeface="Times New Roman" panose="02020603050405020304" pitchFamily="18" charset="0"/>
              </a:rPr>
              <a:t>2</a:t>
            </a:r>
            <a:endParaRPr sz="1250">
              <a:latin typeface="Times New Roman" panose="02020603050405020304" pitchFamily="18" charset="0"/>
              <a:cs typeface="Times New Roman" panose="02020603050405020304" pitchFamily="18" charset="0"/>
            </a:endParaRPr>
          </a:p>
          <a:p>
            <a:pPr marL="130810">
              <a:lnSpc>
                <a:spcPct val="100000"/>
              </a:lnSpc>
              <a:spcBef>
                <a:spcPts val="140"/>
              </a:spcBef>
            </a:pPr>
            <a:r>
              <a:rPr sz="1200" spc="-25" dirty="0">
                <a:latin typeface="Times New Roman" panose="02020603050405020304" pitchFamily="18" charset="0"/>
                <a:cs typeface="Times New Roman" panose="02020603050405020304" pitchFamily="18" charset="0"/>
              </a:rPr>
              <a:t>2</a:t>
            </a:r>
            <a:endParaRPr sz="1200">
              <a:latin typeface="Times New Roman" panose="02020603050405020304" pitchFamily="18" charset="0"/>
              <a:cs typeface="Times New Roman" panose="02020603050405020304" pitchFamily="18" charset="0"/>
            </a:endParaRPr>
          </a:p>
          <a:p>
            <a:pPr marL="27940" algn="ctr">
              <a:lnSpc>
                <a:spcPts val="1355"/>
              </a:lnSpc>
              <a:spcBef>
                <a:spcPts val="254"/>
              </a:spcBef>
            </a:pPr>
            <a:r>
              <a:rPr sz="1200" spc="-25" dirty="0">
                <a:latin typeface="Times New Roman" panose="02020603050405020304" pitchFamily="18" charset="0"/>
                <a:cs typeface="Times New Roman" panose="02020603050405020304" pitchFamily="18" charset="0"/>
              </a:rPr>
              <a:t>2</a:t>
            </a:r>
            <a:endParaRPr sz="1200">
              <a:latin typeface="Times New Roman" panose="02020603050405020304" pitchFamily="18" charset="0"/>
              <a:cs typeface="Times New Roman" panose="02020603050405020304" pitchFamily="18" charset="0"/>
            </a:endParaRPr>
          </a:p>
          <a:p>
            <a:pPr algn="ctr">
              <a:lnSpc>
                <a:spcPts val="3035"/>
              </a:lnSpc>
            </a:pPr>
            <a:r>
              <a:rPr sz="2600" spc="220" dirty="0">
                <a:latin typeface="Times New Roman" panose="02020603050405020304" pitchFamily="18" charset="0"/>
                <a:cs typeface="Times New Roman" panose="02020603050405020304" pitchFamily="18" charset="0"/>
              </a:rPr>
              <a:t>1</a:t>
            </a:r>
            <a:endParaRPr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0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p:cTn id="86" dur="500" fill="hold"/>
                                        <p:tgtEl>
                                          <p:spTgt spid="52"/>
                                        </p:tgtEl>
                                        <p:attrNameLst>
                                          <p:attrName>ppt_w</p:attrName>
                                        </p:attrNameLst>
                                      </p:cBhvr>
                                      <p:tavLst>
                                        <p:tav tm="0">
                                          <p:val>
                                            <p:fltVal val="0"/>
                                          </p:val>
                                        </p:tav>
                                        <p:tav tm="100000">
                                          <p:val>
                                            <p:strVal val="#ppt_w"/>
                                          </p:val>
                                        </p:tav>
                                      </p:tavLst>
                                    </p:anim>
                                    <p:anim calcmode="lin" valueType="num">
                                      <p:cBhvr>
                                        <p:cTn id="87" dur="500" fill="hold"/>
                                        <p:tgtEl>
                                          <p:spTgt spid="52"/>
                                        </p:tgtEl>
                                        <p:attrNameLst>
                                          <p:attrName>ppt_h</p:attrName>
                                        </p:attrNameLst>
                                      </p:cBhvr>
                                      <p:tavLst>
                                        <p:tav tm="0">
                                          <p:val>
                                            <p:fltVal val="0"/>
                                          </p:val>
                                        </p:tav>
                                        <p:tav tm="100000">
                                          <p:val>
                                            <p:strVal val="#ppt_h"/>
                                          </p:val>
                                        </p:tav>
                                      </p:tavLst>
                                    </p:anim>
                                    <p:animEffect transition="in" filter="fade">
                                      <p:cBhvr>
                                        <p:cTn id="88" dur="500"/>
                                        <p:tgtEl>
                                          <p:spTgt spid="52"/>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Effect transition="in" filter="fade">
                                      <p:cBhvr>
                                        <p:cTn id="93" dur="500"/>
                                        <p:tgtEl>
                                          <p:spTgt spid="5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 calcmode="lin" valueType="num">
                                      <p:cBhvr>
                                        <p:cTn id="96" dur="500" fill="hold"/>
                                        <p:tgtEl>
                                          <p:spTgt spid="54"/>
                                        </p:tgtEl>
                                        <p:attrNameLst>
                                          <p:attrName>ppt_w</p:attrName>
                                        </p:attrNameLst>
                                      </p:cBhvr>
                                      <p:tavLst>
                                        <p:tav tm="0">
                                          <p:val>
                                            <p:fltVal val="0"/>
                                          </p:val>
                                        </p:tav>
                                        <p:tav tm="100000">
                                          <p:val>
                                            <p:strVal val="#ppt_w"/>
                                          </p:val>
                                        </p:tav>
                                      </p:tavLst>
                                    </p:anim>
                                    <p:anim calcmode="lin" valueType="num">
                                      <p:cBhvr>
                                        <p:cTn id="97" dur="500" fill="hold"/>
                                        <p:tgtEl>
                                          <p:spTgt spid="54"/>
                                        </p:tgtEl>
                                        <p:attrNameLst>
                                          <p:attrName>ppt_h</p:attrName>
                                        </p:attrNameLst>
                                      </p:cBhvr>
                                      <p:tavLst>
                                        <p:tav tm="0">
                                          <p:val>
                                            <p:fltVal val="0"/>
                                          </p:val>
                                        </p:tav>
                                        <p:tav tm="100000">
                                          <p:val>
                                            <p:strVal val="#ppt_h"/>
                                          </p:val>
                                        </p:tav>
                                      </p:tavLst>
                                    </p:anim>
                                    <p:animEffect transition="in" filter="fade">
                                      <p:cBhvr>
                                        <p:cTn id="98" dur="500"/>
                                        <p:tgtEl>
                                          <p:spTgt spid="54"/>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Effect transition="in" filter="fade">
                                      <p:cBhvr>
                                        <p:cTn id="103" dur="500"/>
                                        <p:tgtEl>
                                          <p:spTgt spid="5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p:cTn id="106" dur="500" fill="hold"/>
                                        <p:tgtEl>
                                          <p:spTgt spid="56"/>
                                        </p:tgtEl>
                                        <p:attrNameLst>
                                          <p:attrName>ppt_w</p:attrName>
                                        </p:attrNameLst>
                                      </p:cBhvr>
                                      <p:tavLst>
                                        <p:tav tm="0">
                                          <p:val>
                                            <p:fltVal val="0"/>
                                          </p:val>
                                        </p:tav>
                                        <p:tav tm="100000">
                                          <p:val>
                                            <p:strVal val="#ppt_w"/>
                                          </p:val>
                                        </p:tav>
                                      </p:tavLst>
                                    </p:anim>
                                    <p:anim calcmode="lin" valueType="num">
                                      <p:cBhvr>
                                        <p:cTn id="107" dur="500" fill="hold"/>
                                        <p:tgtEl>
                                          <p:spTgt spid="56"/>
                                        </p:tgtEl>
                                        <p:attrNameLst>
                                          <p:attrName>ppt_h</p:attrName>
                                        </p:attrNameLst>
                                      </p:cBhvr>
                                      <p:tavLst>
                                        <p:tav tm="0">
                                          <p:val>
                                            <p:fltVal val="0"/>
                                          </p:val>
                                        </p:tav>
                                        <p:tav tm="100000">
                                          <p:val>
                                            <p:strVal val="#ppt_h"/>
                                          </p:val>
                                        </p:tav>
                                      </p:tavLst>
                                    </p:anim>
                                    <p:animEffect transition="in" filter="fade">
                                      <p:cBhvr>
                                        <p:cTn id="108" dur="500"/>
                                        <p:tgtEl>
                                          <p:spTgt spid="5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ppt_w</p:attrName>
                                        </p:attrNameLst>
                                      </p:cBhvr>
                                      <p:tavLst>
                                        <p:tav tm="0">
                                          <p:val>
                                            <p:fltVal val="0"/>
                                          </p:val>
                                        </p:tav>
                                        <p:tav tm="100000">
                                          <p:val>
                                            <p:strVal val="#ppt_w"/>
                                          </p:val>
                                        </p:tav>
                                      </p:tavLst>
                                    </p:anim>
                                    <p:anim calcmode="lin" valueType="num">
                                      <p:cBhvr>
                                        <p:cTn id="112" dur="500" fill="hold"/>
                                        <p:tgtEl>
                                          <p:spTgt spid="57"/>
                                        </p:tgtEl>
                                        <p:attrNameLst>
                                          <p:attrName>ppt_h</p:attrName>
                                        </p:attrNameLst>
                                      </p:cBhvr>
                                      <p:tavLst>
                                        <p:tav tm="0">
                                          <p:val>
                                            <p:fltVal val="0"/>
                                          </p:val>
                                        </p:tav>
                                        <p:tav tm="100000">
                                          <p:val>
                                            <p:strVal val="#ppt_h"/>
                                          </p:val>
                                        </p:tav>
                                      </p:tavLst>
                                    </p:anim>
                                    <p:animEffect transition="in" filter="fade">
                                      <p:cBhvr>
                                        <p:cTn id="113" dur="500"/>
                                        <p:tgtEl>
                                          <p:spTgt spid="5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p:cTn id="116" dur="500" fill="hold"/>
                                        <p:tgtEl>
                                          <p:spTgt spid="58"/>
                                        </p:tgtEl>
                                        <p:attrNameLst>
                                          <p:attrName>ppt_w</p:attrName>
                                        </p:attrNameLst>
                                      </p:cBhvr>
                                      <p:tavLst>
                                        <p:tav tm="0">
                                          <p:val>
                                            <p:fltVal val="0"/>
                                          </p:val>
                                        </p:tav>
                                        <p:tav tm="100000">
                                          <p:val>
                                            <p:strVal val="#ppt_w"/>
                                          </p:val>
                                        </p:tav>
                                      </p:tavLst>
                                    </p:anim>
                                    <p:anim calcmode="lin" valueType="num">
                                      <p:cBhvr>
                                        <p:cTn id="117" dur="500" fill="hold"/>
                                        <p:tgtEl>
                                          <p:spTgt spid="58"/>
                                        </p:tgtEl>
                                        <p:attrNameLst>
                                          <p:attrName>ppt_h</p:attrName>
                                        </p:attrNameLst>
                                      </p:cBhvr>
                                      <p:tavLst>
                                        <p:tav tm="0">
                                          <p:val>
                                            <p:fltVal val="0"/>
                                          </p:val>
                                        </p:tav>
                                        <p:tav tm="100000">
                                          <p:val>
                                            <p:strVal val="#ppt_h"/>
                                          </p:val>
                                        </p:tav>
                                      </p:tavLst>
                                    </p:anim>
                                    <p:animEffect transition="in" filter="fade">
                                      <p:cBhvr>
                                        <p:cTn id="118" dur="500"/>
                                        <p:tgtEl>
                                          <p:spTgt spid="5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anim calcmode="lin" valueType="num">
                                      <p:cBhvr>
                                        <p:cTn id="121" dur="500" fill="hold"/>
                                        <p:tgtEl>
                                          <p:spTgt spid="59"/>
                                        </p:tgtEl>
                                        <p:attrNameLst>
                                          <p:attrName>ppt_w</p:attrName>
                                        </p:attrNameLst>
                                      </p:cBhvr>
                                      <p:tavLst>
                                        <p:tav tm="0">
                                          <p:val>
                                            <p:fltVal val="0"/>
                                          </p:val>
                                        </p:tav>
                                        <p:tav tm="100000">
                                          <p:val>
                                            <p:strVal val="#ppt_w"/>
                                          </p:val>
                                        </p:tav>
                                      </p:tavLst>
                                    </p:anim>
                                    <p:anim calcmode="lin" valueType="num">
                                      <p:cBhvr>
                                        <p:cTn id="122" dur="500" fill="hold"/>
                                        <p:tgtEl>
                                          <p:spTgt spid="59"/>
                                        </p:tgtEl>
                                        <p:attrNameLst>
                                          <p:attrName>ppt_h</p:attrName>
                                        </p:attrNameLst>
                                      </p:cBhvr>
                                      <p:tavLst>
                                        <p:tav tm="0">
                                          <p:val>
                                            <p:fltVal val="0"/>
                                          </p:val>
                                        </p:tav>
                                        <p:tav tm="100000">
                                          <p:val>
                                            <p:strVal val="#ppt_h"/>
                                          </p:val>
                                        </p:tav>
                                      </p:tavLst>
                                    </p:anim>
                                    <p:animEffect transition="in" filter="fade">
                                      <p:cBhvr>
                                        <p:cTn id="123" dur="500"/>
                                        <p:tgtEl>
                                          <p:spTgt spid="5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fltVal val="0"/>
                                          </p:val>
                                        </p:tav>
                                        <p:tav tm="100000">
                                          <p:val>
                                            <p:strVal val="#ppt_w"/>
                                          </p:val>
                                        </p:tav>
                                      </p:tavLst>
                                    </p:anim>
                                    <p:anim calcmode="lin" valueType="num">
                                      <p:cBhvr>
                                        <p:cTn id="127" dur="500" fill="hold"/>
                                        <p:tgtEl>
                                          <p:spTgt spid="60"/>
                                        </p:tgtEl>
                                        <p:attrNameLst>
                                          <p:attrName>ppt_h</p:attrName>
                                        </p:attrNameLst>
                                      </p:cBhvr>
                                      <p:tavLst>
                                        <p:tav tm="0">
                                          <p:val>
                                            <p:fltVal val="0"/>
                                          </p:val>
                                        </p:tav>
                                        <p:tav tm="100000">
                                          <p:val>
                                            <p:strVal val="#ppt_h"/>
                                          </p:val>
                                        </p:tav>
                                      </p:tavLst>
                                    </p:anim>
                                    <p:animEffect transition="in" filter="fade">
                                      <p:cBhvr>
                                        <p:cTn id="128" dur="500"/>
                                        <p:tgtEl>
                                          <p:spTgt spid="60"/>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p:cTn id="131" dur="500" fill="hold"/>
                                        <p:tgtEl>
                                          <p:spTgt spid="61"/>
                                        </p:tgtEl>
                                        <p:attrNameLst>
                                          <p:attrName>ppt_w</p:attrName>
                                        </p:attrNameLst>
                                      </p:cBhvr>
                                      <p:tavLst>
                                        <p:tav tm="0">
                                          <p:val>
                                            <p:fltVal val="0"/>
                                          </p:val>
                                        </p:tav>
                                        <p:tav tm="100000">
                                          <p:val>
                                            <p:strVal val="#ppt_w"/>
                                          </p:val>
                                        </p:tav>
                                      </p:tavLst>
                                    </p:anim>
                                    <p:anim calcmode="lin" valueType="num">
                                      <p:cBhvr>
                                        <p:cTn id="132" dur="500" fill="hold"/>
                                        <p:tgtEl>
                                          <p:spTgt spid="61"/>
                                        </p:tgtEl>
                                        <p:attrNameLst>
                                          <p:attrName>ppt_h</p:attrName>
                                        </p:attrNameLst>
                                      </p:cBhvr>
                                      <p:tavLst>
                                        <p:tav tm="0">
                                          <p:val>
                                            <p:fltVal val="0"/>
                                          </p:val>
                                        </p:tav>
                                        <p:tav tm="100000">
                                          <p:val>
                                            <p:strVal val="#ppt_h"/>
                                          </p:val>
                                        </p:tav>
                                      </p:tavLst>
                                    </p:anim>
                                    <p:animEffect transition="in" filter="fade">
                                      <p:cBhvr>
                                        <p:cTn id="133" dur="500"/>
                                        <p:tgtEl>
                                          <p:spTgt spid="6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2"/>
                                        </p:tgtEl>
                                        <p:attrNameLst>
                                          <p:attrName>style.visibility</p:attrName>
                                        </p:attrNameLst>
                                      </p:cBhvr>
                                      <p:to>
                                        <p:strVal val="visible"/>
                                      </p:to>
                                    </p:set>
                                    <p:anim calcmode="lin" valueType="num">
                                      <p:cBhvr>
                                        <p:cTn id="136" dur="500" fill="hold"/>
                                        <p:tgtEl>
                                          <p:spTgt spid="62"/>
                                        </p:tgtEl>
                                        <p:attrNameLst>
                                          <p:attrName>ppt_w</p:attrName>
                                        </p:attrNameLst>
                                      </p:cBhvr>
                                      <p:tavLst>
                                        <p:tav tm="0">
                                          <p:val>
                                            <p:fltVal val="0"/>
                                          </p:val>
                                        </p:tav>
                                        <p:tav tm="100000">
                                          <p:val>
                                            <p:strVal val="#ppt_w"/>
                                          </p:val>
                                        </p:tav>
                                      </p:tavLst>
                                    </p:anim>
                                    <p:anim calcmode="lin" valueType="num">
                                      <p:cBhvr>
                                        <p:cTn id="137" dur="500" fill="hold"/>
                                        <p:tgtEl>
                                          <p:spTgt spid="62"/>
                                        </p:tgtEl>
                                        <p:attrNameLst>
                                          <p:attrName>ppt_h</p:attrName>
                                        </p:attrNameLst>
                                      </p:cBhvr>
                                      <p:tavLst>
                                        <p:tav tm="0">
                                          <p:val>
                                            <p:fltVal val="0"/>
                                          </p:val>
                                        </p:tav>
                                        <p:tav tm="100000">
                                          <p:val>
                                            <p:strVal val="#ppt_h"/>
                                          </p:val>
                                        </p:tav>
                                      </p:tavLst>
                                    </p:anim>
                                    <p:animEffect transition="in" filter="fade">
                                      <p:cBhvr>
                                        <p:cTn id="138" dur="500"/>
                                        <p:tgtEl>
                                          <p:spTgt spid="62"/>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63"/>
                                        </p:tgtEl>
                                        <p:attrNameLst>
                                          <p:attrName>style.visibility</p:attrName>
                                        </p:attrNameLst>
                                      </p:cBhvr>
                                      <p:to>
                                        <p:strVal val="visible"/>
                                      </p:to>
                                    </p:set>
                                    <p:anim calcmode="lin" valueType="num">
                                      <p:cBhvr>
                                        <p:cTn id="141" dur="500" fill="hold"/>
                                        <p:tgtEl>
                                          <p:spTgt spid="63"/>
                                        </p:tgtEl>
                                        <p:attrNameLst>
                                          <p:attrName>ppt_w</p:attrName>
                                        </p:attrNameLst>
                                      </p:cBhvr>
                                      <p:tavLst>
                                        <p:tav tm="0">
                                          <p:val>
                                            <p:fltVal val="0"/>
                                          </p:val>
                                        </p:tav>
                                        <p:tav tm="100000">
                                          <p:val>
                                            <p:strVal val="#ppt_w"/>
                                          </p:val>
                                        </p:tav>
                                      </p:tavLst>
                                    </p:anim>
                                    <p:anim calcmode="lin" valueType="num">
                                      <p:cBhvr>
                                        <p:cTn id="142" dur="500" fill="hold"/>
                                        <p:tgtEl>
                                          <p:spTgt spid="63"/>
                                        </p:tgtEl>
                                        <p:attrNameLst>
                                          <p:attrName>ppt_h</p:attrName>
                                        </p:attrNameLst>
                                      </p:cBhvr>
                                      <p:tavLst>
                                        <p:tav tm="0">
                                          <p:val>
                                            <p:fltVal val="0"/>
                                          </p:val>
                                        </p:tav>
                                        <p:tav tm="100000">
                                          <p:val>
                                            <p:strVal val="#ppt_h"/>
                                          </p:val>
                                        </p:tav>
                                      </p:tavLst>
                                    </p:anim>
                                    <p:animEffect transition="in" filter="fade">
                                      <p:cBhvr>
                                        <p:cTn id="143" dur="500"/>
                                        <p:tgtEl>
                                          <p:spTgt spid="63"/>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anim calcmode="lin" valueType="num">
                                      <p:cBhvr>
                                        <p:cTn id="146" dur="500" fill="hold"/>
                                        <p:tgtEl>
                                          <p:spTgt spid="64"/>
                                        </p:tgtEl>
                                        <p:attrNameLst>
                                          <p:attrName>ppt_w</p:attrName>
                                        </p:attrNameLst>
                                      </p:cBhvr>
                                      <p:tavLst>
                                        <p:tav tm="0">
                                          <p:val>
                                            <p:fltVal val="0"/>
                                          </p:val>
                                        </p:tav>
                                        <p:tav tm="100000">
                                          <p:val>
                                            <p:strVal val="#ppt_w"/>
                                          </p:val>
                                        </p:tav>
                                      </p:tavLst>
                                    </p:anim>
                                    <p:anim calcmode="lin" valueType="num">
                                      <p:cBhvr>
                                        <p:cTn id="147" dur="500" fill="hold"/>
                                        <p:tgtEl>
                                          <p:spTgt spid="64"/>
                                        </p:tgtEl>
                                        <p:attrNameLst>
                                          <p:attrName>ppt_h</p:attrName>
                                        </p:attrNameLst>
                                      </p:cBhvr>
                                      <p:tavLst>
                                        <p:tav tm="0">
                                          <p:val>
                                            <p:fltVal val="0"/>
                                          </p:val>
                                        </p:tav>
                                        <p:tav tm="100000">
                                          <p:val>
                                            <p:strVal val="#ppt_h"/>
                                          </p:val>
                                        </p:tav>
                                      </p:tavLst>
                                    </p:anim>
                                    <p:animEffect transition="in" filter="fade">
                                      <p:cBhvr>
                                        <p:cTn id="148" dur="500"/>
                                        <p:tgtEl>
                                          <p:spTgt spid="64"/>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65"/>
                                        </p:tgtEl>
                                        <p:attrNameLst>
                                          <p:attrName>style.visibility</p:attrName>
                                        </p:attrNameLst>
                                      </p:cBhvr>
                                      <p:to>
                                        <p:strVal val="visible"/>
                                      </p:to>
                                    </p:set>
                                    <p:anim calcmode="lin" valueType="num">
                                      <p:cBhvr>
                                        <p:cTn id="151" dur="500" fill="hold"/>
                                        <p:tgtEl>
                                          <p:spTgt spid="65"/>
                                        </p:tgtEl>
                                        <p:attrNameLst>
                                          <p:attrName>ppt_w</p:attrName>
                                        </p:attrNameLst>
                                      </p:cBhvr>
                                      <p:tavLst>
                                        <p:tav tm="0">
                                          <p:val>
                                            <p:fltVal val="0"/>
                                          </p:val>
                                        </p:tav>
                                        <p:tav tm="100000">
                                          <p:val>
                                            <p:strVal val="#ppt_w"/>
                                          </p:val>
                                        </p:tav>
                                      </p:tavLst>
                                    </p:anim>
                                    <p:anim calcmode="lin" valueType="num">
                                      <p:cBhvr>
                                        <p:cTn id="152" dur="500" fill="hold"/>
                                        <p:tgtEl>
                                          <p:spTgt spid="65"/>
                                        </p:tgtEl>
                                        <p:attrNameLst>
                                          <p:attrName>ppt_h</p:attrName>
                                        </p:attrNameLst>
                                      </p:cBhvr>
                                      <p:tavLst>
                                        <p:tav tm="0">
                                          <p:val>
                                            <p:fltVal val="0"/>
                                          </p:val>
                                        </p:tav>
                                        <p:tav tm="100000">
                                          <p:val>
                                            <p:strVal val="#ppt_h"/>
                                          </p:val>
                                        </p:tav>
                                      </p:tavLst>
                                    </p:anim>
                                    <p:animEffect transition="in" filter="fade">
                                      <p:cBhvr>
                                        <p:cTn id="153" dur="500"/>
                                        <p:tgtEl>
                                          <p:spTgt spid="65"/>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6"/>
                                        </p:tgtEl>
                                        <p:attrNameLst>
                                          <p:attrName>style.visibility</p:attrName>
                                        </p:attrNameLst>
                                      </p:cBhvr>
                                      <p:to>
                                        <p:strVal val="visible"/>
                                      </p:to>
                                    </p:set>
                                    <p:anim calcmode="lin" valueType="num">
                                      <p:cBhvr>
                                        <p:cTn id="156" dur="500" fill="hold"/>
                                        <p:tgtEl>
                                          <p:spTgt spid="66"/>
                                        </p:tgtEl>
                                        <p:attrNameLst>
                                          <p:attrName>ppt_w</p:attrName>
                                        </p:attrNameLst>
                                      </p:cBhvr>
                                      <p:tavLst>
                                        <p:tav tm="0">
                                          <p:val>
                                            <p:fltVal val="0"/>
                                          </p:val>
                                        </p:tav>
                                        <p:tav tm="100000">
                                          <p:val>
                                            <p:strVal val="#ppt_w"/>
                                          </p:val>
                                        </p:tav>
                                      </p:tavLst>
                                    </p:anim>
                                    <p:anim calcmode="lin" valueType="num">
                                      <p:cBhvr>
                                        <p:cTn id="157" dur="500" fill="hold"/>
                                        <p:tgtEl>
                                          <p:spTgt spid="66"/>
                                        </p:tgtEl>
                                        <p:attrNameLst>
                                          <p:attrName>ppt_h</p:attrName>
                                        </p:attrNameLst>
                                      </p:cBhvr>
                                      <p:tavLst>
                                        <p:tav tm="0">
                                          <p:val>
                                            <p:fltVal val="0"/>
                                          </p:val>
                                        </p:tav>
                                        <p:tav tm="100000">
                                          <p:val>
                                            <p:strVal val="#ppt_h"/>
                                          </p:val>
                                        </p:tav>
                                      </p:tavLst>
                                    </p:anim>
                                    <p:animEffect transition="in" filter="fade">
                                      <p:cBhvr>
                                        <p:cTn id="158" dur="500"/>
                                        <p:tgtEl>
                                          <p:spTgt spid="66"/>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 calcmode="lin" valueType="num">
                                      <p:cBhvr>
                                        <p:cTn id="161" dur="500" fill="hold"/>
                                        <p:tgtEl>
                                          <p:spTgt spid="67"/>
                                        </p:tgtEl>
                                        <p:attrNameLst>
                                          <p:attrName>ppt_w</p:attrName>
                                        </p:attrNameLst>
                                      </p:cBhvr>
                                      <p:tavLst>
                                        <p:tav tm="0">
                                          <p:val>
                                            <p:fltVal val="0"/>
                                          </p:val>
                                        </p:tav>
                                        <p:tav tm="100000">
                                          <p:val>
                                            <p:strVal val="#ppt_w"/>
                                          </p:val>
                                        </p:tav>
                                      </p:tavLst>
                                    </p:anim>
                                    <p:anim calcmode="lin" valueType="num">
                                      <p:cBhvr>
                                        <p:cTn id="162" dur="500" fill="hold"/>
                                        <p:tgtEl>
                                          <p:spTgt spid="67"/>
                                        </p:tgtEl>
                                        <p:attrNameLst>
                                          <p:attrName>ppt_h</p:attrName>
                                        </p:attrNameLst>
                                      </p:cBhvr>
                                      <p:tavLst>
                                        <p:tav tm="0">
                                          <p:val>
                                            <p:fltVal val="0"/>
                                          </p:val>
                                        </p:tav>
                                        <p:tav tm="100000">
                                          <p:val>
                                            <p:strVal val="#ppt_h"/>
                                          </p:val>
                                        </p:tav>
                                      </p:tavLst>
                                    </p:anim>
                                    <p:animEffect transition="in" filter="fade">
                                      <p:cBhvr>
                                        <p:cTn id="163" dur="500"/>
                                        <p:tgtEl>
                                          <p:spTgt spid="67"/>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68"/>
                                        </p:tgtEl>
                                        <p:attrNameLst>
                                          <p:attrName>style.visibility</p:attrName>
                                        </p:attrNameLst>
                                      </p:cBhvr>
                                      <p:to>
                                        <p:strVal val="visible"/>
                                      </p:to>
                                    </p:set>
                                    <p:anim calcmode="lin" valueType="num">
                                      <p:cBhvr>
                                        <p:cTn id="166" dur="500" fill="hold"/>
                                        <p:tgtEl>
                                          <p:spTgt spid="68"/>
                                        </p:tgtEl>
                                        <p:attrNameLst>
                                          <p:attrName>ppt_w</p:attrName>
                                        </p:attrNameLst>
                                      </p:cBhvr>
                                      <p:tavLst>
                                        <p:tav tm="0">
                                          <p:val>
                                            <p:fltVal val="0"/>
                                          </p:val>
                                        </p:tav>
                                        <p:tav tm="100000">
                                          <p:val>
                                            <p:strVal val="#ppt_w"/>
                                          </p:val>
                                        </p:tav>
                                      </p:tavLst>
                                    </p:anim>
                                    <p:anim calcmode="lin" valueType="num">
                                      <p:cBhvr>
                                        <p:cTn id="167" dur="500" fill="hold"/>
                                        <p:tgtEl>
                                          <p:spTgt spid="68"/>
                                        </p:tgtEl>
                                        <p:attrNameLst>
                                          <p:attrName>ppt_h</p:attrName>
                                        </p:attrNameLst>
                                      </p:cBhvr>
                                      <p:tavLst>
                                        <p:tav tm="0">
                                          <p:val>
                                            <p:fltVal val="0"/>
                                          </p:val>
                                        </p:tav>
                                        <p:tav tm="100000">
                                          <p:val>
                                            <p:strVal val="#ppt_h"/>
                                          </p:val>
                                        </p:tav>
                                      </p:tavLst>
                                    </p:anim>
                                    <p:animEffect transition="in" filter="fade">
                                      <p:cBhvr>
                                        <p:cTn id="168" dur="500"/>
                                        <p:tgtEl>
                                          <p:spTgt spid="6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69"/>
                                        </p:tgtEl>
                                        <p:attrNameLst>
                                          <p:attrName>style.visibility</p:attrName>
                                        </p:attrNameLst>
                                      </p:cBhvr>
                                      <p:to>
                                        <p:strVal val="visible"/>
                                      </p:to>
                                    </p:set>
                                    <p:anim calcmode="lin" valueType="num">
                                      <p:cBhvr>
                                        <p:cTn id="171" dur="500" fill="hold"/>
                                        <p:tgtEl>
                                          <p:spTgt spid="69"/>
                                        </p:tgtEl>
                                        <p:attrNameLst>
                                          <p:attrName>ppt_w</p:attrName>
                                        </p:attrNameLst>
                                      </p:cBhvr>
                                      <p:tavLst>
                                        <p:tav tm="0">
                                          <p:val>
                                            <p:fltVal val="0"/>
                                          </p:val>
                                        </p:tav>
                                        <p:tav tm="100000">
                                          <p:val>
                                            <p:strVal val="#ppt_w"/>
                                          </p:val>
                                        </p:tav>
                                      </p:tavLst>
                                    </p:anim>
                                    <p:anim calcmode="lin" valueType="num">
                                      <p:cBhvr>
                                        <p:cTn id="172" dur="500" fill="hold"/>
                                        <p:tgtEl>
                                          <p:spTgt spid="69"/>
                                        </p:tgtEl>
                                        <p:attrNameLst>
                                          <p:attrName>ppt_h</p:attrName>
                                        </p:attrNameLst>
                                      </p:cBhvr>
                                      <p:tavLst>
                                        <p:tav tm="0">
                                          <p:val>
                                            <p:fltVal val="0"/>
                                          </p:val>
                                        </p:tav>
                                        <p:tav tm="100000">
                                          <p:val>
                                            <p:strVal val="#ppt_h"/>
                                          </p:val>
                                        </p:tav>
                                      </p:tavLst>
                                    </p:anim>
                                    <p:animEffect transition="in" filter="fade">
                                      <p:cBhvr>
                                        <p:cTn id="173" dur="500"/>
                                        <p:tgtEl>
                                          <p:spTgt spid="69"/>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70"/>
                                        </p:tgtEl>
                                        <p:attrNameLst>
                                          <p:attrName>style.visibility</p:attrName>
                                        </p:attrNameLst>
                                      </p:cBhvr>
                                      <p:to>
                                        <p:strVal val="visible"/>
                                      </p:to>
                                    </p:set>
                                    <p:anim calcmode="lin" valueType="num">
                                      <p:cBhvr>
                                        <p:cTn id="176" dur="500" fill="hold"/>
                                        <p:tgtEl>
                                          <p:spTgt spid="70"/>
                                        </p:tgtEl>
                                        <p:attrNameLst>
                                          <p:attrName>ppt_w</p:attrName>
                                        </p:attrNameLst>
                                      </p:cBhvr>
                                      <p:tavLst>
                                        <p:tav tm="0">
                                          <p:val>
                                            <p:fltVal val="0"/>
                                          </p:val>
                                        </p:tav>
                                        <p:tav tm="100000">
                                          <p:val>
                                            <p:strVal val="#ppt_w"/>
                                          </p:val>
                                        </p:tav>
                                      </p:tavLst>
                                    </p:anim>
                                    <p:anim calcmode="lin" valueType="num">
                                      <p:cBhvr>
                                        <p:cTn id="177" dur="500" fill="hold"/>
                                        <p:tgtEl>
                                          <p:spTgt spid="70"/>
                                        </p:tgtEl>
                                        <p:attrNameLst>
                                          <p:attrName>ppt_h</p:attrName>
                                        </p:attrNameLst>
                                      </p:cBhvr>
                                      <p:tavLst>
                                        <p:tav tm="0">
                                          <p:val>
                                            <p:fltVal val="0"/>
                                          </p:val>
                                        </p:tav>
                                        <p:tav tm="100000">
                                          <p:val>
                                            <p:strVal val="#ppt_h"/>
                                          </p:val>
                                        </p:tav>
                                      </p:tavLst>
                                    </p:anim>
                                    <p:animEffect transition="in" filter="fade">
                                      <p:cBhvr>
                                        <p:cTn id="178" dur="500"/>
                                        <p:tgtEl>
                                          <p:spTgt spid="70"/>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71">
                                            <p:txEl>
                                              <p:pRg st="0" end="0"/>
                                            </p:txEl>
                                          </p:spTgt>
                                        </p:tgtEl>
                                        <p:attrNameLst>
                                          <p:attrName>style.visibility</p:attrName>
                                        </p:attrNameLst>
                                      </p:cBhvr>
                                      <p:to>
                                        <p:strVal val="visible"/>
                                      </p:to>
                                    </p:set>
                                  </p:childTnLst>
                                </p:cTn>
                              </p:par>
                              <p:par>
                                <p:cTn id="183" presetID="9" presetClass="emph" presetSubtype="0" nodeType="withEffect">
                                  <p:stCondLst>
                                    <p:cond delay="0"/>
                                  </p:stCondLst>
                                  <p:childTnLst>
                                    <p:set>
                                      <p:cBhvr rctx="PPT">
                                        <p:cTn id="184" dur="indefinite"/>
                                        <p:tgtEl>
                                          <p:spTgt spid="72"/>
                                        </p:tgtEl>
                                        <p:attrNameLst>
                                          <p:attrName>style.opacity</p:attrName>
                                        </p:attrNameLst>
                                      </p:cBhvr>
                                      <p:to>
                                        <p:strVal val="0.5"/>
                                      </p:to>
                                    </p:set>
                                    <p:animEffect filter="image" prLst="opacity: 0.5">
                                      <p:cBhvr rctx="IE">
                                        <p:cTn id="185" dur="indefinite"/>
                                        <p:tgtEl>
                                          <p:spTgt spid="72"/>
                                        </p:tgtEl>
                                      </p:cBhvr>
                                    </p:animEffect>
                                  </p:childTnLst>
                                </p:cTn>
                              </p:par>
                              <p:par>
                                <p:cTn id="186" presetID="9" presetClass="emph" presetSubtype="0" grpId="0" nodeType="withEffect">
                                  <p:stCondLst>
                                    <p:cond delay="0"/>
                                  </p:stCondLst>
                                  <p:childTnLst>
                                    <p:set>
                                      <p:cBhvr rctx="PPT">
                                        <p:cTn id="187" dur="indefinite"/>
                                        <p:tgtEl>
                                          <p:spTgt spid="134"/>
                                        </p:tgtEl>
                                        <p:attrNameLst>
                                          <p:attrName>style.opacity</p:attrName>
                                        </p:attrNameLst>
                                      </p:cBhvr>
                                      <p:to>
                                        <p:strVal val="0.5"/>
                                      </p:to>
                                    </p:set>
                                    <p:animEffect filter="image" prLst="opacity: 0.5">
                                      <p:cBhvr rctx="IE">
                                        <p:cTn id="188" dur="indefinite"/>
                                        <p:tgtEl>
                                          <p:spTgt spid="134"/>
                                        </p:tgtEl>
                                      </p:cBhvr>
                                    </p:animEffect>
                                  </p:childTnLst>
                                </p:cTn>
                              </p:par>
                              <p:par>
                                <p:cTn id="189" presetID="9" presetClass="emph" presetSubtype="0" grpId="0" nodeType="withEffect">
                                  <p:stCondLst>
                                    <p:cond delay="0"/>
                                  </p:stCondLst>
                                  <p:childTnLst>
                                    <p:set>
                                      <p:cBhvr rctx="PPT">
                                        <p:cTn id="190" dur="indefinite"/>
                                        <p:tgtEl>
                                          <p:spTgt spid="139"/>
                                        </p:tgtEl>
                                        <p:attrNameLst>
                                          <p:attrName>style.opacity</p:attrName>
                                        </p:attrNameLst>
                                      </p:cBhvr>
                                      <p:to>
                                        <p:strVal val="0.5"/>
                                      </p:to>
                                    </p:set>
                                    <p:animEffect filter="image" prLst="opacity: 0.5">
                                      <p:cBhvr rctx="IE">
                                        <p:cTn id="191" dur="indefinite"/>
                                        <p:tgtEl>
                                          <p:spTgt spid="139"/>
                                        </p:tgtEl>
                                      </p:cBhvr>
                                    </p:animEffect>
                                  </p:childTnLst>
                                </p:cTn>
                              </p:par>
                              <p:par>
                                <p:cTn id="192" presetID="9" presetClass="emph" presetSubtype="0" grpId="0" nodeType="withEffect">
                                  <p:stCondLst>
                                    <p:cond delay="0"/>
                                  </p:stCondLst>
                                  <p:childTnLst>
                                    <p:set>
                                      <p:cBhvr rctx="PPT">
                                        <p:cTn id="193" dur="indefinite"/>
                                        <p:tgtEl>
                                          <p:spTgt spid="138"/>
                                        </p:tgtEl>
                                        <p:attrNameLst>
                                          <p:attrName>style.opacity</p:attrName>
                                        </p:attrNameLst>
                                      </p:cBhvr>
                                      <p:to>
                                        <p:strVal val="0.5"/>
                                      </p:to>
                                    </p:set>
                                    <p:animEffect filter="image" prLst="opacity: 0.5">
                                      <p:cBhvr rctx="IE">
                                        <p:cTn id="194" dur="indefinite"/>
                                        <p:tgtEl>
                                          <p:spTgt spid="138"/>
                                        </p:tgtEl>
                                      </p:cBhvr>
                                    </p:animEffect>
                                  </p:childTnLst>
                                </p:cTn>
                              </p:par>
                              <p:par>
                                <p:cTn id="195" presetID="9" presetClass="emph" presetSubtype="0" grpId="0" nodeType="withEffect">
                                  <p:stCondLst>
                                    <p:cond delay="0"/>
                                  </p:stCondLst>
                                  <p:childTnLst>
                                    <p:set>
                                      <p:cBhvr rctx="PPT">
                                        <p:cTn id="196" dur="indefinite"/>
                                        <p:tgtEl>
                                          <p:spTgt spid="35"/>
                                        </p:tgtEl>
                                        <p:attrNameLst>
                                          <p:attrName>style.opacity</p:attrName>
                                        </p:attrNameLst>
                                      </p:cBhvr>
                                      <p:to>
                                        <p:strVal val="0.5"/>
                                      </p:to>
                                    </p:set>
                                    <p:animEffect filter="image" prLst="opacity: 0.5">
                                      <p:cBhvr rctx="IE">
                                        <p:cTn id="197" dur="indefinite"/>
                                        <p:tgtEl>
                                          <p:spTgt spid="35"/>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71">
                                            <p:txEl>
                                              <p:pRg st="1" end="1"/>
                                            </p:txEl>
                                          </p:spTgt>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71">
                                            <p:txEl>
                                              <p:pRg st="2" end="2"/>
                                            </p:txEl>
                                          </p:spTgt>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9" presetClass="emph" presetSubtype="0" grpId="0" nodeType="clickEffect">
                                  <p:stCondLst>
                                    <p:cond delay="0"/>
                                  </p:stCondLst>
                                  <p:childTnLst>
                                    <p:set>
                                      <p:cBhvr rctx="PPT">
                                        <p:cTn id="209" dur="indefinite"/>
                                        <p:tgtEl>
                                          <p:spTgt spid="71">
                                            <p:txEl>
                                              <p:pRg st="0" end="0"/>
                                            </p:txEl>
                                          </p:spTgt>
                                        </p:tgtEl>
                                        <p:attrNameLst>
                                          <p:attrName>style.opacity</p:attrName>
                                        </p:attrNameLst>
                                      </p:cBhvr>
                                      <p:to>
                                        <p:strVal val="0.5"/>
                                      </p:to>
                                    </p:set>
                                    <p:animEffect filter="image" prLst="opacity: 0.5">
                                      <p:cBhvr rctx="IE">
                                        <p:cTn id="210" dur="indefinite"/>
                                        <p:tgtEl>
                                          <p:spTgt spid="71">
                                            <p:txEl>
                                              <p:pRg st="0" end="0"/>
                                            </p:txEl>
                                          </p:spTgt>
                                        </p:tgtEl>
                                      </p:cBhvr>
                                    </p:animEffect>
                                  </p:childTnLst>
                                </p:cTn>
                              </p:par>
                              <p:par>
                                <p:cTn id="211" presetID="9" presetClass="emph" presetSubtype="0" grpId="0" nodeType="withEffect">
                                  <p:stCondLst>
                                    <p:cond delay="0"/>
                                  </p:stCondLst>
                                  <p:childTnLst>
                                    <p:set>
                                      <p:cBhvr rctx="PPT">
                                        <p:cTn id="212" dur="indefinite"/>
                                        <p:tgtEl>
                                          <p:spTgt spid="71">
                                            <p:txEl>
                                              <p:pRg st="1" end="1"/>
                                            </p:txEl>
                                          </p:spTgt>
                                        </p:tgtEl>
                                        <p:attrNameLst>
                                          <p:attrName>style.opacity</p:attrName>
                                        </p:attrNameLst>
                                      </p:cBhvr>
                                      <p:to>
                                        <p:strVal val="0.5"/>
                                      </p:to>
                                    </p:set>
                                    <p:animEffect filter="image" prLst="opacity: 0.5">
                                      <p:cBhvr rctx="IE">
                                        <p:cTn id="213" dur="indefinite"/>
                                        <p:tgtEl>
                                          <p:spTgt spid="71">
                                            <p:txEl>
                                              <p:pRg st="1" end="1"/>
                                            </p:txEl>
                                          </p:spTgt>
                                        </p:tgtEl>
                                      </p:cBhvr>
                                    </p:animEffect>
                                  </p:childTnLst>
                                </p:cTn>
                              </p:par>
                              <p:par>
                                <p:cTn id="214" presetID="9" presetClass="emph" presetSubtype="0" grpId="0" nodeType="withEffect">
                                  <p:stCondLst>
                                    <p:cond delay="0"/>
                                  </p:stCondLst>
                                  <p:childTnLst>
                                    <p:set>
                                      <p:cBhvr rctx="PPT">
                                        <p:cTn id="215" dur="indefinite"/>
                                        <p:tgtEl>
                                          <p:spTgt spid="71">
                                            <p:txEl>
                                              <p:pRg st="2" end="2"/>
                                            </p:txEl>
                                          </p:spTgt>
                                        </p:tgtEl>
                                        <p:attrNameLst>
                                          <p:attrName>style.opacity</p:attrName>
                                        </p:attrNameLst>
                                      </p:cBhvr>
                                      <p:to>
                                        <p:strVal val="0.5"/>
                                      </p:to>
                                    </p:set>
                                    <p:animEffect filter="image" prLst="opacity: 0.5">
                                      <p:cBhvr rctx="IE">
                                        <p:cTn id="216" dur="indefinite"/>
                                        <p:tgtEl>
                                          <p:spTgt spid="71">
                                            <p:txEl>
                                              <p:pRg st="2" end="2"/>
                                            </p:txEl>
                                          </p:spTgt>
                                        </p:tgtEl>
                                      </p:cBhvr>
                                    </p:animEffect>
                                  </p:childTnLst>
                                </p:cTn>
                              </p:par>
                              <p:par>
                                <p:cTn id="217" presetID="9" presetClass="emph" presetSubtype="0" grpId="0" nodeType="withEffect">
                                  <p:stCondLst>
                                    <p:cond delay="0"/>
                                  </p:stCondLst>
                                  <p:childTnLst>
                                    <p:set>
                                      <p:cBhvr rctx="PPT">
                                        <p:cTn id="218" dur="indefinite"/>
                                        <p:tgtEl>
                                          <p:spTgt spid="71">
                                            <p:txEl>
                                              <p:pRg st="3" end="3"/>
                                            </p:txEl>
                                          </p:spTgt>
                                        </p:tgtEl>
                                        <p:attrNameLst>
                                          <p:attrName>style.opacity</p:attrName>
                                        </p:attrNameLst>
                                      </p:cBhvr>
                                      <p:to>
                                        <p:strVal val="0.5"/>
                                      </p:to>
                                    </p:set>
                                    <p:animEffect filter="image" prLst="opacity: 0.5">
                                      <p:cBhvr rctx="IE">
                                        <p:cTn id="219" dur="indefinite"/>
                                        <p:tgtEl>
                                          <p:spTgt spid="71">
                                            <p:txEl>
                                              <p:pRg st="3" end="3"/>
                                            </p:txEl>
                                          </p:spTgt>
                                        </p:tgtEl>
                                      </p:cBhvr>
                                    </p:animEffect>
                                  </p:childTnLst>
                                </p:cTn>
                              </p:par>
                              <p:par>
                                <p:cTn id="220" presetID="1" presetClass="entr" presetSubtype="0" fill="hold" grpId="0" nodeType="withEffect">
                                  <p:stCondLst>
                                    <p:cond delay="0"/>
                                  </p:stCondLst>
                                  <p:childTnLst>
                                    <p:set>
                                      <p:cBhvr>
                                        <p:cTn id="221"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animBg="1"/>
      <p:bldP spid="67" grpId="0" animBg="1"/>
      <p:bldP spid="68" grpId="0" animBg="1"/>
      <p:bldP spid="69" grpId="0"/>
      <p:bldP spid="70" grpId="0"/>
      <p:bldP spid="71" grpId="0" build="allAtOnce"/>
      <p:bldP spid="134" grpId="0"/>
      <p:bldP spid="138" grpId="0"/>
      <p:bldP spid="1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2923637" y="4137123"/>
            <a:ext cx="2571538" cy="584775"/>
          </a:xfrm>
          <a:prstGeom prst="rect">
            <a:avLst/>
          </a:prstGeom>
          <a:noFill/>
          <a:ln w="9525">
            <a:noFill/>
            <a:miter lim="800000"/>
            <a:headEnd/>
            <a:tailEnd/>
          </a:ln>
          <a:effectLst/>
        </p:spPr>
        <p:txBody>
          <a:bodyPr wrap="none">
            <a:spAutoFit/>
          </a:bodyPr>
          <a:lstStyle/>
          <a:p>
            <a:r>
              <a:rPr lang="pt-PT" sz="3200" dirty="0">
                <a:latin typeface="Times New Roman" panose="02020603050405020304" pitchFamily="18" charset="0"/>
                <a:cs typeface="Times New Roman" panose="02020603050405020304" pitchFamily="18" charset="0"/>
              </a:rPr>
              <a:t>A</a:t>
            </a:r>
            <a:r>
              <a:rPr lang="pt-PT" sz="3200" b="1" baseline="-25000" dirty="0">
                <a:solidFill>
                  <a:srgbClr val="FF0000"/>
                </a:solidFill>
                <a:latin typeface="Times New Roman" panose="02020603050405020304" pitchFamily="18" charset="0"/>
                <a:cs typeface="Times New Roman" panose="02020603050405020304" pitchFamily="18" charset="0"/>
              </a:rPr>
              <a:t>m</a:t>
            </a:r>
            <a:r>
              <a:rPr lang="pt-PT" sz="3200" b="1" baseline="-25000" dirty="0">
                <a:latin typeface="Times New Roman" panose="02020603050405020304" pitchFamily="18" charset="0"/>
                <a:cs typeface="Times New Roman" panose="02020603050405020304" pitchFamily="18" charset="0"/>
              </a:rPr>
              <a:t>x</a:t>
            </a:r>
            <a:r>
              <a:rPr lang="pt-PT" sz="3200" b="1" baseline="-25000" dirty="0">
                <a:solidFill>
                  <a:srgbClr val="FF0000"/>
                </a:solidFill>
                <a:latin typeface="Times New Roman" panose="02020603050405020304" pitchFamily="18" charset="0"/>
                <a:cs typeface="Times New Roman" panose="02020603050405020304" pitchFamily="18" charset="0"/>
              </a:rPr>
              <a:t>n</a:t>
            </a:r>
            <a:r>
              <a:rPr lang="pt-PT" sz="3200" dirty="0">
                <a:latin typeface="Times New Roman" panose="02020603050405020304" pitchFamily="18" charset="0"/>
                <a:cs typeface="Times New Roman" panose="02020603050405020304" pitchFamily="18" charset="0"/>
              </a:rPr>
              <a:t> = [a</a:t>
            </a:r>
            <a:r>
              <a:rPr lang="pt-PT" sz="3200" b="1" baseline="-25000" dirty="0">
                <a:solidFill>
                  <a:srgbClr val="FF0000"/>
                </a:solidFill>
                <a:latin typeface="Times New Roman" panose="02020603050405020304" pitchFamily="18" charset="0"/>
                <a:cs typeface="Times New Roman" panose="02020603050405020304" pitchFamily="18" charset="0"/>
              </a:rPr>
              <a:t>ij</a:t>
            </a:r>
            <a:r>
              <a:rPr lang="pt-PT" sz="3200" dirty="0">
                <a:latin typeface="Times New Roman" panose="02020603050405020304" pitchFamily="18" charset="0"/>
                <a:cs typeface="Times New Roman" panose="02020603050405020304" pitchFamily="18" charset="0"/>
              </a:rPr>
              <a:t>]</a:t>
            </a:r>
            <a:r>
              <a:rPr lang="pt-PT" sz="3200" b="1" baseline="-25000" dirty="0">
                <a:solidFill>
                  <a:srgbClr val="FF0000"/>
                </a:solidFill>
                <a:latin typeface="Times New Roman" panose="02020603050405020304" pitchFamily="18" charset="0"/>
                <a:cs typeface="Times New Roman" panose="02020603050405020304" pitchFamily="18" charset="0"/>
              </a:rPr>
              <a:t>m</a:t>
            </a:r>
            <a:r>
              <a:rPr lang="pt-PT" sz="3200" b="1" baseline="-25000" dirty="0">
                <a:latin typeface="Times New Roman" panose="02020603050405020304" pitchFamily="18" charset="0"/>
                <a:cs typeface="Times New Roman" panose="02020603050405020304" pitchFamily="18" charset="0"/>
              </a:rPr>
              <a:t>x</a:t>
            </a:r>
            <a:r>
              <a:rPr lang="pt-PT" sz="3200" b="1" baseline="-25000" dirty="0">
                <a:solidFill>
                  <a:srgbClr val="FF0000"/>
                </a:solidFill>
                <a:latin typeface="Times New Roman" panose="02020603050405020304" pitchFamily="18" charset="0"/>
                <a:cs typeface="Times New Roman" panose="02020603050405020304" pitchFamily="18" charset="0"/>
              </a:rPr>
              <a:t>n</a:t>
            </a:r>
          </a:p>
        </p:txBody>
      </p:sp>
      <p:sp>
        <p:nvSpPr>
          <p:cNvPr id="6150" name="Text Box 6"/>
          <p:cNvSpPr txBox="1">
            <a:spLocks noChangeArrowheads="1"/>
          </p:cNvSpPr>
          <p:nvPr/>
        </p:nvSpPr>
        <p:spPr bwMode="auto">
          <a:xfrm>
            <a:off x="2135726" y="5501409"/>
            <a:ext cx="8467383" cy="523220"/>
          </a:xfrm>
          <a:prstGeom prst="rect">
            <a:avLst/>
          </a:prstGeom>
          <a:noFill/>
          <a:ln w="9525">
            <a:noFill/>
            <a:miter lim="800000"/>
            <a:headEnd/>
            <a:tailEnd/>
          </a:ln>
          <a:effectLst/>
        </p:spPr>
        <p:txBody>
          <a:bodyPr wrap="none">
            <a:spAutoFit/>
          </a:bodyPr>
          <a:lstStyle/>
          <a:p>
            <a:r>
              <a:rPr lang="pt-PT" sz="2800" dirty="0">
                <a:latin typeface="Times New Roman" panose="02020603050405020304" pitchFamily="18" charset="0"/>
                <a:cs typeface="Times New Roman" panose="02020603050405020304" pitchFamily="18" charset="0"/>
              </a:rPr>
              <a:t>Matriz de ordem </a:t>
            </a:r>
            <a:r>
              <a:rPr lang="pt-PT" sz="2800" b="1" dirty="0">
                <a:solidFill>
                  <a:srgbClr val="FF0000"/>
                </a:solidFill>
                <a:latin typeface="Times New Roman" panose="02020603050405020304" pitchFamily="18" charset="0"/>
                <a:cs typeface="Times New Roman" panose="02020603050405020304" pitchFamily="18" charset="0"/>
              </a:rPr>
              <a:t>m</a:t>
            </a:r>
            <a:r>
              <a:rPr lang="pt-PT" sz="2800" b="1" dirty="0">
                <a:latin typeface="Times New Roman" panose="02020603050405020304" pitchFamily="18" charset="0"/>
                <a:cs typeface="Times New Roman" panose="02020603050405020304" pitchFamily="18" charset="0"/>
              </a:rPr>
              <a:t> </a:t>
            </a:r>
            <a:r>
              <a:rPr lang="pt-PT" sz="2800" dirty="0" smtClean="0">
                <a:latin typeface="Times New Roman" panose="02020603050405020304" pitchFamily="18" charset="0"/>
                <a:cs typeface="Times New Roman" panose="02020603050405020304" pitchFamily="18" charset="0"/>
              </a:rPr>
              <a:t>linhas por </a:t>
            </a:r>
            <a:r>
              <a:rPr lang="pt-PT" sz="2800" b="1" dirty="0">
                <a:solidFill>
                  <a:srgbClr val="FF0000"/>
                </a:solidFill>
                <a:latin typeface="Times New Roman" panose="02020603050405020304" pitchFamily="18" charset="0"/>
                <a:cs typeface="Times New Roman" panose="02020603050405020304" pitchFamily="18" charset="0"/>
              </a:rPr>
              <a:t>n</a:t>
            </a:r>
            <a:r>
              <a:rPr lang="pt-PT" sz="2800" dirty="0">
                <a:latin typeface="Times New Roman" panose="02020603050405020304" pitchFamily="18" charset="0"/>
                <a:cs typeface="Times New Roman" panose="02020603050405020304" pitchFamily="18" charset="0"/>
              </a:rPr>
              <a:t> </a:t>
            </a:r>
            <a:r>
              <a:rPr lang="pt-PT" sz="2800" dirty="0" smtClean="0">
                <a:latin typeface="Times New Roman" panose="02020603050405020304" pitchFamily="18" charset="0"/>
                <a:cs typeface="Times New Roman" panose="02020603050405020304" pitchFamily="18" charset="0"/>
              </a:rPr>
              <a:t> colunas de </a:t>
            </a:r>
            <a:r>
              <a:rPr lang="pt-PT" sz="2800" dirty="0">
                <a:latin typeface="Times New Roman" panose="02020603050405020304" pitchFamily="18" charset="0"/>
                <a:cs typeface="Times New Roman" panose="02020603050405020304" pitchFamily="18" charset="0"/>
              </a:rPr>
              <a:t>elementos a</a:t>
            </a:r>
            <a:r>
              <a:rPr lang="pt-PT" sz="2800" b="1" baseline="-25000" dirty="0">
                <a:latin typeface="Times New Roman" panose="02020603050405020304" pitchFamily="18" charset="0"/>
                <a:cs typeface="Times New Roman" panose="02020603050405020304" pitchFamily="18" charset="0"/>
              </a:rPr>
              <a:t>ij </a:t>
            </a:r>
          </a:p>
        </p:txBody>
      </p:sp>
      <p:graphicFrame>
        <p:nvGraphicFramePr>
          <p:cNvPr id="6151" name="Object 7"/>
          <p:cNvGraphicFramePr>
            <a:graphicFrameLocks noChangeAspect="1"/>
          </p:cNvGraphicFramePr>
          <p:nvPr>
            <p:extLst>
              <p:ext uri="{D42A27DB-BD31-4B8C-83A1-F6EECF244321}">
                <p14:modId xmlns:p14="http://schemas.microsoft.com/office/powerpoint/2010/main" val="1089455721"/>
              </p:ext>
            </p:extLst>
          </p:nvPr>
        </p:nvGraphicFramePr>
        <p:xfrm>
          <a:off x="3841261" y="1581247"/>
          <a:ext cx="2038302" cy="1327150"/>
        </p:xfrm>
        <a:graphic>
          <a:graphicData uri="http://schemas.openxmlformats.org/presentationml/2006/ole">
            <mc:AlternateContent xmlns:mc="http://schemas.openxmlformats.org/markup-compatibility/2006">
              <mc:Choice xmlns:v="urn:schemas-microsoft-com:vml" Requires="v">
                <p:oleObj spid="_x0000_s4124" name="Equação" r:id="rId3" imgW="1091880" imgH="711000" progId="Equation.3">
                  <p:embed/>
                </p:oleObj>
              </mc:Choice>
              <mc:Fallback>
                <p:oleObj name="Equação" r:id="rId3" imgW="109188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261" y="1581247"/>
                        <a:ext cx="2038302" cy="1327150"/>
                      </a:xfrm>
                      <a:prstGeom prst="rect">
                        <a:avLst/>
                      </a:prstGeom>
                      <a:noFill/>
                      <a:extLst/>
                    </p:spPr>
                  </p:pic>
                </p:oleObj>
              </mc:Fallback>
            </mc:AlternateContent>
          </a:graphicData>
        </a:graphic>
      </p:graphicFrame>
      <p:sp>
        <p:nvSpPr>
          <p:cNvPr id="6152" name="Text Box 8"/>
          <p:cNvSpPr txBox="1">
            <a:spLocks noChangeArrowheads="1"/>
          </p:cNvSpPr>
          <p:nvPr/>
        </p:nvSpPr>
        <p:spPr bwMode="auto">
          <a:xfrm>
            <a:off x="5765262" y="2698336"/>
            <a:ext cx="663575" cy="369332"/>
          </a:xfrm>
          <a:prstGeom prst="rect">
            <a:avLst/>
          </a:prstGeom>
          <a:noFill/>
          <a:ln w="9525">
            <a:noFill/>
            <a:miter lim="800000"/>
            <a:headEnd/>
            <a:tailEnd/>
          </a:ln>
          <a:effectLst/>
        </p:spPr>
        <p:txBody>
          <a:bodyPr wrap="square">
            <a:spAutoFit/>
          </a:bodyPr>
          <a:lstStyle/>
          <a:p>
            <a:r>
              <a:rPr lang="pt-PT" dirty="0">
                <a:solidFill>
                  <a:srgbClr val="FF0000"/>
                </a:solidFill>
                <a:latin typeface="Times New Roman" panose="02020603050405020304" pitchFamily="18" charset="0"/>
                <a:cs typeface="Times New Roman" panose="02020603050405020304" pitchFamily="18" charset="0"/>
              </a:rPr>
              <a:t>3</a:t>
            </a:r>
            <a:r>
              <a:rPr lang="pt-PT" dirty="0">
                <a:latin typeface="Times New Roman" panose="02020603050405020304" pitchFamily="18" charset="0"/>
                <a:cs typeface="Times New Roman" panose="02020603050405020304" pitchFamily="18" charset="0"/>
              </a:rPr>
              <a:t>x</a:t>
            </a:r>
            <a:r>
              <a:rPr lang="pt-PT" dirty="0">
                <a:solidFill>
                  <a:srgbClr val="FF0000"/>
                </a:solidFill>
                <a:latin typeface="Times New Roman" panose="02020603050405020304" pitchFamily="18" charset="0"/>
                <a:cs typeface="Times New Roman" panose="02020603050405020304" pitchFamily="18" charset="0"/>
              </a:rPr>
              <a:t>5</a:t>
            </a:r>
          </a:p>
        </p:txBody>
      </p:sp>
      <p:sp>
        <p:nvSpPr>
          <p:cNvPr id="6153" name="Text Box 9"/>
          <p:cNvSpPr txBox="1">
            <a:spLocks noChangeArrowheads="1"/>
          </p:cNvSpPr>
          <p:nvPr/>
        </p:nvSpPr>
        <p:spPr bwMode="auto">
          <a:xfrm>
            <a:off x="6836825" y="1784448"/>
            <a:ext cx="1249362" cy="584775"/>
          </a:xfrm>
          <a:prstGeom prst="rect">
            <a:avLst/>
          </a:prstGeom>
          <a:noFill/>
          <a:ln w="9525">
            <a:noFill/>
            <a:miter lim="800000"/>
            <a:headEnd/>
            <a:tailEnd/>
          </a:ln>
          <a:effectLst/>
        </p:spPr>
        <p:txBody>
          <a:bodyPr wrap="square">
            <a:spAutoFit/>
          </a:bodyPr>
          <a:lstStyle/>
          <a:p>
            <a:pPr>
              <a:spcBef>
                <a:spcPct val="50000"/>
              </a:spcBef>
            </a:pPr>
            <a:r>
              <a:rPr lang="pt-PT" sz="3200" dirty="0">
                <a:latin typeface="Times New Roman" panose="02020603050405020304" pitchFamily="18" charset="0"/>
                <a:cs typeface="Times New Roman" panose="02020603050405020304" pitchFamily="18" charset="0"/>
              </a:rPr>
              <a:t>a</a:t>
            </a:r>
            <a:r>
              <a:rPr lang="pt-PT" sz="3200" baseline="-25000" dirty="0">
                <a:latin typeface="Times New Roman" panose="02020603050405020304" pitchFamily="18" charset="0"/>
                <a:cs typeface="Times New Roman" panose="02020603050405020304" pitchFamily="18" charset="0"/>
              </a:rPr>
              <a:t>13</a:t>
            </a:r>
            <a:r>
              <a:rPr lang="pt-PT" sz="3200" dirty="0">
                <a:latin typeface="Times New Roman" panose="02020603050405020304" pitchFamily="18" charset="0"/>
                <a:cs typeface="Times New Roman" panose="02020603050405020304" pitchFamily="18" charset="0"/>
              </a:rPr>
              <a:t>=</a:t>
            </a:r>
          </a:p>
        </p:txBody>
      </p:sp>
      <p:sp>
        <p:nvSpPr>
          <p:cNvPr id="6154" name="Text Box 10"/>
          <p:cNvSpPr txBox="1">
            <a:spLocks noChangeArrowheads="1"/>
          </p:cNvSpPr>
          <p:nvPr/>
        </p:nvSpPr>
        <p:spPr bwMode="auto">
          <a:xfrm>
            <a:off x="7697738" y="1771525"/>
            <a:ext cx="301626" cy="584775"/>
          </a:xfrm>
          <a:prstGeom prst="rect">
            <a:avLst/>
          </a:prstGeom>
          <a:noFill/>
          <a:ln w="9525">
            <a:noFill/>
            <a:miter lim="800000"/>
            <a:headEnd/>
            <a:tailEnd/>
          </a:ln>
          <a:effectLst/>
        </p:spPr>
        <p:txBody>
          <a:bodyPr wrap="square">
            <a:spAutoFit/>
          </a:bodyPr>
          <a:lstStyle/>
          <a:p>
            <a:r>
              <a:rPr lang="pt-PT" sz="3200" b="1" dirty="0" smtClean="0">
                <a:latin typeface="Times New Roman" panose="02020603050405020304" pitchFamily="18" charset="0"/>
                <a:cs typeface="Times New Roman" panose="02020603050405020304" pitchFamily="18" charset="0"/>
              </a:rPr>
              <a:t>2  </a:t>
            </a:r>
            <a:endParaRPr lang="pt-PT" sz="3200" b="1" dirty="0">
              <a:latin typeface="Times New Roman" panose="02020603050405020304" pitchFamily="18" charset="0"/>
              <a:cs typeface="Times New Roman" panose="02020603050405020304" pitchFamily="18" charset="0"/>
            </a:endParaRPr>
          </a:p>
        </p:txBody>
      </p:sp>
      <p:sp>
        <p:nvSpPr>
          <p:cNvPr id="6155" name="Line 11"/>
          <p:cNvSpPr>
            <a:spLocks noChangeShapeType="1"/>
          </p:cNvSpPr>
          <p:nvPr/>
        </p:nvSpPr>
        <p:spPr bwMode="auto">
          <a:xfrm flipH="1" flipV="1">
            <a:off x="5034020" y="1908272"/>
            <a:ext cx="1802805" cy="123825"/>
          </a:xfrm>
          <a:prstGeom prst="line">
            <a:avLst/>
          </a:prstGeom>
          <a:noFill/>
          <a:ln w="19050">
            <a:solidFill>
              <a:schemeClr val="hlink"/>
            </a:solidFill>
            <a:round/>
            <a:headEn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6156" name="Oval 12"/>
          <p:cNvSpPr>
            <a:spLocks noChangeArrowheads="1"/>
          </p:cNvSpPr>
          <p:nvPr/>
        </p:nvSpPr>
        <p:spPr bwMode="auto">
          <a:xfrm>
            <a:off x="4673980" y="1581247"/>
            <a:ext cx="360040" cy="438944"/>
          </a:xfrm>
          <a:prstGeom prst="ellipse">
            <a:avLst/>
          </a:prstGeom>
          <a:noFill/>
          <a:ln w="28575">
            <a:solidFill>
              <a:schemeClr val="hlink"/>
            </a:solidFill>
            <a:round/>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6157" name="Text Box 13"/>
          <p:cNvSpPr txBox="1">
            <a:spLocks noChangeArrowheads="1"/>
          </p:cNvSpPr>
          <p:nvPr/>
        </p:nvSpPr>
        <p:spPr bwMode="auto">
          <a:xfrm>
            <a:off x="6836825" y="2679798"/>
            <a:ext cx="1230312" cy="584775"/>
          </a:xfrm>
          <a:prstGeom prst="rect">
            <a:avLst/>
          </a:prstGeom>
          <a:noFill/>
          <a:ln w="9525">
            <a:noFill/>
            <a:miter lim="800000"/>
            <a:headEnd/>
            <a:tailEnd/>
          </a:ln>
          <a:effectLst/>
        </p:spPr>
        <p:txBody>
          <a:bodyPr wrap="square">
            <a:spAutoFit/>
          </a:bodyPr>
          <a:lstStyle/>
          <a:p>
            <a:pPr>
              <a:spcBef>
                <a:spcPct val="50000"/>
              </a:spcBef>
            </a:pPr>
            <a:r>
              <a:rPr lang="pt-PT" sz="3200" dirty="0">
                <a:latin typeface="Times New Roman" panose="02020603050405020304" pitchFamily="18" charset="0"/>
                <a:cs typeface="Times New Roman" panose="02020603050405020304" pitchFamily="18" charset="0"/>
              </a:rPr>
              <a:t>a</a:t>
            </a:r>
            <a:r>
              <a:rPr lang="pt-PT" sz="3200" baseline="-25000" dirty="0">
                <a:latin typeface="Times New Roman" panose="02020603050405020304" pitchFamily="18" charset="0"/>
                <a:cs typeface="Times New Roman" panose="02020603050405020304" pitchFamily="18" charset="0"/>
              </a:rPr>
              <a:t>34</a:t>
            </a:r>
            <a:r>
              <a:rPr lang="pt-PT" sz="3200" dirty="0">
                <a:latin typeface="Times New Roman" panose="02020603050405020304" pitchFamily="18" charset="0"/>
                <a:cs typeface="Times New Roman" panose="02020603050405020304" pitchFamily="18" charset="0"/>
              </a:rPr>
              <a:t>=</a:t>
            </a:r>
          </a:p>
        </p:txBody>
      </p:sp>
      <p:sp>
        <p:nvSpPr>
          <p:cNvPr id="6158" name="Text Box 14"/>
          <p:cNvSpPr txBox="1">
            <a:spLocks noChangeArrowheads="1"/>
          </p:cNvSpPr>
          <p:nvPr/>
        </p:nvSpPr>
        <p:spPr bwMode="auto">
          <a:xfrm>
            <a:off x="7663912" y="2713136"/>
            <a:ext cx="393056" cy="584775"/>
          </a:xfrm>
          <a:prstGeom prst="rect">
            <a:avLst/>
          </a:prstGeom>
          <a:noFill/>
          <a:ln w="9525">
            <a:noFill/>
            <a:miter lim="800000"/>
            <a:headEnd/>
            <a:tailEnd/>
          </a:ln>
          <a:effectLst/>
        </p:spPr>
        <p:txBody>
          <a:bodyPr wrap="none">
            <a:spAutoFit/>
          </a:bodyPr>
          <a:lstStyle/>
          <a:p>
            <a:r>
              <a:rPr lang="pt-PT" sz="3200" b="1" dirty="0">
                <a:latin typeface="Times New Roman" panose="02020603050405020304" pitchFamily="18" charset="0"/>
                <a:cs typeface="Times New Roman" panose="02020603050405020304" pitchFamily="18" charset="0"/>
              </a:rPr>
              <a:t>7</a:t>
            </a:r>
          </a:p>
        </p:txBody>
      </p:sp>
      <p:sp>
        <p:nvSpPr>
          <p:cNvPr id="6159" name="Oval 15"/>
          <p:cNvSpPr>
            <a:spLocks noChangeArrowheads="1"/>
          </p:cNvSpPr>
          <p:nvPr/>
        </p:nvSpPr>
        <p:spPr bwMode="auto">
          <a:xfrm>
            <a:off x="5004524" y="2417336"/>
            <a:ext cx="432048" cy="404812"/>
          </a:xfrm>
          <a:prstGeom prst="ellipse">
            <a:avLst/>
          </a:prstGeom>
          <a:noFill/>
          <a:ln w="28575">
            <a:solidFill>
              <a:srgbClr val="FF0000"/>
            </a:solidFill>
            <a:round/>
            <a:headEnd/>
            <a:tailEnd/>
          </a:ln>
          <a:effectLst/>
        </p:spPr>
        <p:txBody>
          <a:bodyPr wrap="none" anchor="ctr"/>
          <a:lstStyle/>
          <a:p>
            <a:endParaRPr lang="pt-BR">
              <a:latin typeface="Times New Roman" panose="02020603050405020304" pitchFamily="18" charset="0"/>
              <a:cs typeface="Times New Roman" panose="02020603050405020304" pitchFamily="18" charset="0"/>
            </a:endParaRPr>
          </a:p>
        </p:txBody>
      </p:sp>
      <p:sp>
        <p:nvSpPr>
          <p:cNvPr id="6160" name="Line 16"/>
          <p:cNvSpPr>
            <a:spLocks noChangeShapeType="1"/>
          </p:cNvSpPr>
          <p:nvPr/>
        </p:nvSpPr>
        <p:spPr bwMode="auto">
          <a:xfrm flipH="1" flipV="1">
            <a:off x="5543012" y="2619742"/>
            <a:ext cx="1293813" cy="326755"/>
          </a:xfrm>
          <a:prstGeom prst="line">
            <a:avLst/>
          </a:prstGeom>
          <a:noFill/>
          <a:ln w="19050">
            <a:solidFill>
              <a:srgbClr val="FF0000"/>
            </a:solidFill>
            <a:round/>
            <a:headEnd/>
            <a:tailEnd type="triangle" w="med" len="med"/>
          </a:ln>
          <a:effectLst/>
        </p:spPr>
        <p:txBody>
          <a:bodyPr/>
          <a:lstStyle/>
          <a:p>
            <a:endParaRPr lang="pt-BR">
              <a:latin typeface="Times New Roman" panose="02020603050405020304" pitchFamily="18" charset="0"/>
              <a:cs typeface="Times New Roman" panose="02020603050405020304" pitchFamily="18" charset="0"/>
            </a:endParaRPr>
          </a:p>
        </p:txBody>
      </p:sp>
      <p:sp>
        <p:nvSpPr>
          <p:cNvPr id="17" name="Espaço Reservado para Data 2"/>
          <p:cNvSpPr txBox="1">
            <a:spLocks/>
          </p:cNvSpPr>
          <p:nvPr/>
        </p:nvSpPr>
        <p:spPr>
          <a:xfrm>
            <a:off x="10059932" y="5917336"/>
            <a:ext cx="2133600" cy="476250"/>
          </a:xfrm>
          <a:prstGeom prst="rect">
            <a:avLst/>
          </a:prstGeom>
        </p:spPr>
        <p:txBody>
          <a:bodyPr vert="horz" lIns="91440" tIns="45720" rIns="91440" bIns="45720" rtlCol="0" anchor="ct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901B2E5A-3256-415F-95F8-005F739A8BE1}" type="datetime1">
              <a:rPr lang="pt-BR" b="1" smtClean="0">
                <a:solidFill>
                  <a:srgbClr val="68B92C"/>
                </a:solidFill>
                <a:latin typeface="Times New Roman" panose="02020603050405020304" pitchFamily="18" charset="0"/>
                <a:cs typeface="Times New Roman" panose="02020603050405020304" pitchFamily="18" charset="0"/>
              </a:rPr>
              <a:pPr algn="ctr">
                <a:defRPr/>
              </a:pPr>
              <a:t>27/03/2017</a:t>
            </a:fld>
            <a:r>
              <a:rPr lang="pt-BR" b="1" dirty="0" smtClean="0">
                <a:solidFill>
                  <a:srgbClr val="68B92C"/>
                </a:solidFill>
                <a:latin typeface="Times New Roman" panose="02020603050405020304" pitchFamily="18" charset="0"/>
                <a:cs typeface="Times New Roman" panose="02020603050405020304" pitchFamily="18" charset="0"/>
              </a:rPr>
              <a:t>        </a:t>
            </a:r>
            <a:fld id="{40ADFD30-4CAA-4239-8514-7AB4B0E0B72F}" type="datetime10">
              <a:rPr lang="pt-BR" b="1" smtClean="0">
                <a:solidFill>
                  <a:srgbClr val="68B92C"/>
                </a:solidFill>
                <a:latin typeface="Times New Roman" panose="02020603050405020304" pitchFamily="18" charset="0"/>
                <a:cs typeface="Times New Roman" panose="02020603050405020304" pitchFamily="18" charset="0"/>
              </a:rPr>
              <a:pPr algn="ctr">
                <a:defRPr/>
              </a:pPr>
              <a:t>21:56</a:t>
            </a:fld>
            <a:endParaRPr lang="pt-BR" b="1" dirty="0">
              <a:solidFill>
                <a:srgbClr val="68B92C"/>
              </a:solidFill>
              <a:latin typeface="Times New Roman" panose="02020603050405020304" pitchFamily="18" charset="0"/>
              <a:cs typeface="Times New Roman" panose="02020603050405020304" pitchFamily="18" charset="0"/>
            </a:endParaRPr>
          </a:p>
        </p:txBody>
      </p:sp>
      <p:sp>
        <p:nvSpPr>
          <p:cNvPr id="20" name="Título 1"/>
          <p:cNvSpPr>
            <a:spLocks noGrp="1"/>
          </p:cNvSpPr>
          <p:nvPr>
            <p:ph type="title"/>
          </p:nvPr>
        </p:nvSpPr>
        <p:spPr>
          <a:xfrm>
            <a:off x="1314450" y="156117"/>
            <a:ext cx="10515600" cy="1325563"/>
          </a:xfrm>
        </p:spPr>
        <p:txBody>
          <a:body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Matrizes(Representação)</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tângulo 2"/>
          <p:cNvSpPr/>
          <p:nvPr/>
        </p:nvSpPr>
        <p:spPr>
          <a:xfrm>
            <a:off x="2926286" y="1999891"/>
            <a:ext cx="886781" cy="369332"/>
          </a:xfrm>
          <a:prstGeom prst="rect">
            <a:avLst/>
          </a:prstGeom>
        </p:spPr>
        <p:txBody>
          <a:bodyPr wrap="none">
            <a:spAutoFit/>
          </a:bodyPr>
          <a:lstStyle/>
          <a:p>
            <a:r>
              <a:rPr lang="pt-PT" dirty="0">
                <a:latin typeface="Times New Roman" panose="02020603050405020304" pitchFamily="18" charset="0"/>
                <a:cs typeface="Times New Roman" panose="02020603050405020304" pitchFamily="18" charset="0"/>
              </a:rPr>
              <a:t>A</a:t>
            </a:r>
            <a:r>
              <a:rPr lang="pt-PT" b="1" baseline="-25000" dirty="0">
                <a:solidFill>
                  <a:srgbClr val="FF0000"/>
                </a:solidFill>
                <a:latin typeface="Times New Roman" panose="02020603050405020304" pitchFamily="18" charset="0"/>
                <a:cs typeface="Times New Roman" panose="02020603050405020304" pitchFamily="18" charset="0"/>
              </a:rPr>
              <a:t>m</a:t>
            </a:r>
            <a:r>
              <a:rPr lang="pt-PT" b="1" baseline="-25000" dirty="0">
                <a:latin typeface="Times New Roman" panose="02020603050405020304" pitchFamily="18" charset="0"/>
                <a:cs typeface="Times New Roman" panose="02020603050405020304" pitchFamily="18" charset="0"/>
              </a:rPr>
              <a:t>x</a:t>
            </a:r>
            <a:r>
              <a:rPr lang="pt-PT" b="1" baseline="-25000" dirty="0">
                <a:solidFill>
                  <a:srgbClr val="FF0000"/>
                </a:solidFill>
                <a:latin typeface="Times New Roman" panose="02020603050405020304" pitchFamily="18" charset="0"/>
                <a:cs typeface="Times New Roman" panose="02020603050405020304" pitchFamily="18" charset="0"/>
              </a:rPr>
              <a:t>n</a:t>
            </a:r>
            <a:r>
              <a:rPr lang="pt-PT" dirty="0">
                <a:latin typeface="Times New Roman" panose="02020603050405020304" pitchFamily="18" charset="0"/>
                <a:cs typeface="Times New Roman" panose="02020603050405020304" pitchFamily="18" charset="0"/>
              </a:rPr>
              <a:t> = </a:t>
            </a:r>
            <a:endParaRPr lang="pt-BR" dirty="0"/>
          </a:p>
        </p:txBody>
      </p:sp>
      <p:sp>
        <p:nvSpPr>
          <p:cNvPr id="4" name="Retângulo 3"/>
          <p:cNvSpPr/>
          <p:nvPr/>
        </p:nvSpPr>
        <p:spPr>
          <a:xfrm>
            <a:off x="8112521" y="1847431"/>
            <a:ext cx="3410036" cy="369332"/>
          </a:xfrm>
          <a:prstGeom prst="rect">
            <a:avLst/>
          </a:prstGeom>
        </p:spPr>
        <p:txBody>
          <a:bodyPr wrap="none">
            <a:spAutoFit/>
          </a:bodyPr>
          <a:lstStyle/>
          <a:p>
            <a:r>
              <a:rPr lang="pt-BR" altLang="pt-BR" dirty="0">
                <a:solidFill>
                  <a:srgbClr val="000000"/>
                </a:solidFill>
                <a:latin typeface="Times New Roman" panose="02020603050405020304" pitchFamily="18" charset="0"/>
                <a:cs typeface="Times New Roman" panose="02020603050405020304" pitchFamily="18" charset="0"/>
              </a:rPr>
              <a:t>Elemento da </a:t>
            </a:r>
            <a:r>
              <a:rPr lang="pt-BR" altLang="pt-BR" dirty="0" smtClean="0">
                <a:solidFill>
                  <a:srgbClr val="000000"/>
                </a:solidFill>
                <a:latin typeface="Times New Roman" panose="02020603050405020304" pitchFamily="18" charset="0"/>
                <a:cs typeface="Times New Roman" panose="02020603050405020304" pitchFamily="18" charset="0"/>
              </a:rPr>
              <a:t>1 </a:t>
            </a:r>
            <a:r>
              <a:rPr lang="pt-BR" altLang="pt-BR" dirty="0">
                <a:solidFill>
                  <a:srgbClr val="000000"/>
                </a:solidFill>
                <a:latin typeface="Times New Roman" panose="02020603050405020304" pitchFamily="18" charset="0"/>
                <a:cs typeface="Times New Roman" panose="02020603050405020304" pitchFamily="18" charset="0"/>
              </a:rPr>
              <a:t>ª linha e </a:t>
            </a:r>
            <a:r>
              <a:rPr lang="pt-BR" altLang="pt-BR" dirty="0" smtClean="0">
                <a:solidFill>
                  <a:srgbClr val="000000"/>
                </a:solidFill>
                <a:latin typeface="Times New Roman" panose="02020603050405020304" pitchFamily="18" charset="0"/>
                <a:cs typeface="Times New Roman" panose="02020603050405020304" pitchFamily="18" charset="0"/>
              </a:rPr>
              <a:t>3ª </a:t>
            </a:r>
            <a:r>
              <a:rPr lang="pt-BR" altLang="pt-BR" dirty="0">
                <a:solidFill>
                  <a:srgbClr val="000000"/>
                </a:solidFill>
                <a:latin typeface="Times New Roman" panose="02020603050405020304" pitchFamily="18" charset="0"/>
                <a:cs typeface="Times New Roman" panose="02020603050405020304" pitchFamily="18" charset="0"/>
              </a:rPr>
              <a:t>coluna  </a:t>
            </a:r>
          </a:p>
        </p:txBody>
      </p:sp>
      <p:sp>
        <p:nvSpPr>
          <p:cNvPr id="19" name="Retângulo 18"/>
          <p:cNvSpPr/>
          <p:nvPr/>
        </p:nvSpPr>
        <p:spPr>
          <a:xfrm>
            <a:off x="8112521" y="2880500"/>
            <a:ext cx="3345788" cy="369332"/>
          </a:xfrm>
          <a:prstGeom prst="rect">
            <a:avLst/>
          </a:prstGeom>
        </p:spPr>
        <p:txBody>
          <a:bodyPr wrap="none">
            <a:spAutoFit/>
          </a:bodyPr>
          <a:lstStyle/>
          <a:p>
            <a:r>
              <a:rPr lang="pt-BR" altLang="pt-B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Elemento da 3</a:t>
            </a:r>
            <a:r>
              <a:rPr lang="pt-BR" altLang="pt-B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pt-BR" altLang="pt-B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ª linha e 4</a:t>
            </a:r>
            <a:r>
              <a:rPr lang="pt-BR" altLang="pt-B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ª </a:t>
            </a:r>
            <a:r>
              <a:rPr lang="pt-BR" altLang="pt-B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coluna  </a:t>
            </a:r>
          </a:p>
        </p:txBody>
      </p:sp>
      <p:sp>
        <p:nvSpPr>
          <p:cNvPr id="5" name="Retângulo 4"/>
          <p:cNvSpPr/>
          <p:nvPr/>
        </p:nvSpPr>
        <p:spPr>
          <a:xfrm>
            <a:off x="5879563" y="2075879"/>
            <a:ext cx="1013419" cy="369332"/>
          </a:xfrm>
          <a:prstGeom prst="rect">
            <a:avLst/>
          </a:prstGeom>
        </p:spPr>
        <p:txBody>
          <a:bodyPr wrap="none">
            <a:spAutoFit/>
          </a:bodyPr>
          <a:lstStyle/>
          <a:p>
            <a:r>
              <a:rPr lang="pt-PT" dirty="0">
                <a:latin typeface="Times New Roman" panose="02020603050405020304" pitchFamily="18" charset="0"/>
                <a:cs typeface="Times New Roman" panose="02020603050405020304" pitchFamily="18" charset="0"/>
              </a:rPr>
              <a:t>= [a</a:t>
            </a:r>
            <a:r>
              <a:rPr lang="pt-PT" b="1" baseline="-25000" dirty="0">
                <a:solidFill>
                  <a:srgbClr val="FF0000"/>
                </a:solidFill>
                <a:latin typeface="Times New Roman" panose="02020603050405020304" pitchFamily="18" charset="0"/>
                <a:cs typeface="Times New Roman" panose="02020603050405020304" pitchFamily="18" charset="0"/>
              </a:rPr>
              <a:t>ij</a:t>
            </a:r>
            <a:r>
              <a:rPr lang="pt-PT" dirty="0">
                <a:latin typeface="Times New Roman" panose="02020603050405020304" pitchFamily="18" charset="0"/>
                <a:cs typeface="Times New Roman" panose="02020603050405020304" pitchFamily="18" charset="0"/>
              </a:rPr>
              <a:t>]</a:t>
            </a:r>
            <a:r>
              <a:rPr lang="pt-PT" b="1" baseline="-25000" dirty="0">
                <a:solidFill>
                  <a:srgbClr val="FF0000"/>
                </a:solidFill>
                <a:latin typeface="Times New Roman" panose="02020603050405020304" pitchFamily="18" charset="0"/>
                <a:cs typeface="Times New Roman" panose="02020603050405020304" pitchFamily="18" charset="0"/>
              </a:rPr>
              <a:t>m</a:t>
            </a:r>
            <a:r>
              <a:rPr lang="pt-PT" b="1" baseline="-25000" dirty="0">
                <a:latin typeface="Times New Roman" panose="02020603050405020304" pitchFamily="18" charset="0"/>
                <a:cs typeface="Times New Roman" panose="02020603050405020304" pitchFamily="18" charset="0"/>
              </a:rPr>
              <a:t>x</a:t>
            </a:r>
            <a:r>
              <a:rPr lang="pt-PT" b="1" baseline="-25000" dirty="0">
                <a:solidFill>
                  <a:srgbClr val="FF0000"/>
                </a:solidFill>
                <a:latin typeface="Times New Roman" panose="02020603050405020304" pitchFamily="18" charset="0"/>
                <a:cs typeface="Times New Roman" panose="02020603050405020304" pitchFamily="18" charset="0"/>
              </a:rPr>
              <a:t>n</a:t>
            </a:r>
            <a:endParaRPr lang="pt-BR" dirty="0"/>
          </a:p>
        </p:txBody>
      </p:sp>
      <p:sp>
        <p:nvSpPr>
          <p:cNvPr id="21" name="Line 11"/>
          <p:cNvSpPr>
            <a:spLocks noChangeShapeType="1"/>
          </p:cNvSpPr>
          <p:nvPr/>
        </p:nvSpPr>
        <p:spPr bwMode="auto">
          <a:xfrm flipH="1">
            <a:off x="6494472" y="2576501"/>
            <a:ext cx="14288" cy="1368425"/>
          </a:xfrm>
          <a:prstGeom prst="line">
            <a:avLst/>
          </a:prstGeom>
          <a:noFill/>
          <a:ln w="2844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22" name="Line 12"/>
          <p:cNvSpPr>
            <a:spLocks noChangeShapeType="1"/>
          </p:cNvSpPr>
          <p:nvPr/>
        </p:nvSpPr>
        <p:spPr bwMode="auto">
          <a:xfrm>
            <a:off x="6497647" y="3944926"/>
            <a:ext cx="576263" cy="1587"/>
          </a:xfrm>
          <a:prstGeom prst="line">
            <a:avLst/>
          </a:prstGeom>
          <a:noFill/>
          <a:ln w="28440" cap="sq">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3" name="Rectangle 13"/>
          <p:cNvSpPr>
            <a:spLocks noChangeArrowheads="1"/>
          </p:cNvSpPr>
          <p:nvPr/>
        </p:nvSpPr>
        <p:spPr bwMode="auto">
          <a:xfrm>
            <a:off x="7000885" y="3661151"/>
            <a:ext cx="198353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pt-BR" altLang="pt-BR" dirty="0">
                <a:solidFill>
                  <a:srgbClr val="000000"/>
                </a:solidFill>
                <a:latin typeface="Times New Roman" panose="02020603050405020304" pitchFamily="18" charset="0"/>
                <a:cs typeface="Times New Roman" panose="02020603050405020304" pitchFamily="18" charset="0"/>
              </a:rPr>
              <a:t>Elemento da linha </a:t>
            </a:r>
            <a:r>
              <a:rPr lang="pt-BR" altLang="pt-BR" b="1" dirty="0">
                <a:solidFill>
                  <a:srgbClr val="CC3300"/>
                </a:solidFill>
                <a:latin typeface="Times New Roman" panose="02020603050405020304" pitchFamily="18" charset="0"/>
                <a:cs typeface="Times New Roman" panose="02020603050405020304" pitchFamily="18" charset="0"/>
              </a:rPr>
              <a:t>i</a:t>
            </a:r>
          </a:p>
          <a:p>
            <a:pPr eaLnBrk="1" hangingPunct="1">
              <a:buClrTx/>
              <a:buFontTx/>
              <a:buNone/>
            </a:pPr>
            <a:r>
              <a:rPr lang="pt-BR" altLang="pt-BR" dirty="0">
                <a:solidFill>
                  <a:srgbClr val="000000"/>
                </a:solidFill>
                <a:latin typeface="Times New Roman" panose="02020603050405020304" pitchFamily="18" charset="0"/>
                <a:cs typeface="Times New Roman" panose="02020603050405020304" pitchFamily="18" charset="0"/>
              </a:rPr>
              <a:t>e coluna </a:t>
            </a:r>
            <a:r>
              <a:rPr lang="pt-BR" altLang="pt-BR" b="1" dirty="0">
                <a:solidFill>
                  <a:srgbClr val="CC3300"/>
                </a:solidFill>
                <a:latin typeface="Times New Roman" panose="02020603050405020304" pitchFamily="18" charset="0"/>
                <a:cs typeface="Times New Roman" panose="02020603050405020304" pitchFamily="18" charset="0"/>
              </a:rPr>
              <a:t>j </a:t>
            </a:r>
          </a:p>
        </p:txBody>
      </p:sp>
    </p:spTree>
    <p:extLst>
      <p:ext uri="{BB962C8B-B14F-4D97-AF65-F5344CB8AC3E}">
        <p14:creationId xmlns:p14="http://schemas.microsoft.com/office/powerpoint/2010/main" val="96439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strips(downRight)">
                                      <p:cBhvr>
                                        <p:cTn id="11" dur="500"/>
                                        <p:tgtEl>
                                          <p:spTgt spid="6151"/>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strips(downRight)">
                                      <p:cBhvr>
                                        <p:cTn id="16" dur="500"/>
                                        <p:tgtEl>
                                          <p:spTgt spid="61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21"/>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23"/>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childTnLst>
                                    <p:set>
                                      <p:cBhvr rctx="PPT">
                                        <p:cTn id="30" dur="indefinite"/>
                                        <p:tgtEl>
                                          <p:spTgt spid="5"/>
                                        </p:tgtEl>
                                        <p:attrNameLst>
                                          <p:attrName>style.opacity</p:attrName>
                                        </p:attrNameLst>
                                      </p:cBhvr>
                                      <p:to>
                                        <p:strVal val="0.5"/>
                                      </p:to>
                                    </p:set>
                                    <p:animEffect filter="image" prLst="opacity: 0.5">
                                      <p:cBhvr rctx="IE">
                                        <p:cTn id="31" dur="indefinite"/>
                                        <p:tgtEl>
                                          <p:spTgt spid="5"/>
                                        </p:tgtEl>
                                      </p:cBhvr>
                                    </p:animEffect>
                                  </p:childTnLst>
                                </p:cTn>
                              </p:par>
                              <p:par>
                                <p:cTn id="32" presetID="9" presetClass="emph" presetSubtype="0" grpId="1" nodeType="withEffect">
                                  <p:stCondLst>
                                    <p:cond delay="0"/>
                                  </p:stCondLst>
                                  <p:childTnLst>
                                    <p:set>
                                      <p:cBhvr rctx="PPT">
                                        <p:cTn id="33" dur="indefinite"/>
                                        <p:tgtEl>
                                          <p:spTgt spid="21"/>
                                        </p:tgtEl>
                                        <p:attrNameLst>
                                          <p:attrName>style.opacity</p:attrName>
                                        </p:attrNameLst>
                                      </p:cBhvr>
                                      <p:to>
                                        <p:strVal val="0.5"/>
                                      </p:to>
                                    </p:set>
                                    <p:animEffect filter="image" prLst="opacity: 0.5">
                                      <p:cBhvr rctx="IE">
                                        <p:cTn id="34" dur="indefinite"/>
                                        <p:tgtEl>
                                          <p:spTgt spid="21"/>
                                        </p:tgtEl>
                                      </p:cBhvr>
                                    </p:animEffect>
                                  </p:childTnLst>
                                </p:cTn>
                              </p:par>
                              <p:par>
                                <p:cTn id="35" presetID="9" presetClass="emph" presetSubtype="0" grpId="0" nodeType="withEffect">
                                  <p:stCondLst>
                                    <p:cond delay="0"/>
                                  </p:stCondLst>
                                  <p:childTnLst>
                                    <p:set>
                                      <p:cBhvr rctx="PPT">
                                        <p:cTn id="36" dur="indefinite"/>
                                        <p:tgtEl>
                                          <p:spTgt spid="23"/>
                                        </p:tgtEl>
                                        <p:attrNameLst>
                                          <p:attrName>style.opacity</p:attrName>
                                        </p:attrNameLst>
                                      </p:cBhvr>
                                      <p:to>
                                        <p:strVal val="0.5"/>
                                      </p:to>
                                    </p:set>
                                    <p:animEffect filter="image" prLst="opacity: 0.5">
                                      <p:cBhvr rctx="IE">
                                        <p:cTn id="37" dur="indefinite"/>
                                        <p:tgtEl>
                                          <p:spTgt spid="23"/>
                                        </p:tgtEl>
                                      </p:cBhvr>
                                    </p:animEffect>
                                  </p:childTnLst>
                                </p:cTn>
                              </p:par>
                              <p:par>
                                <p:cTn id="38" presetID="9" presetClass="emph" presetSubtype="0" grpId="1" nodeType="withEffect">
                                  <p:stCondLst>
                                    <p:cond delay="0"/>
                                  </p:stCondLst>
                                  <p:childTnLst>
                                    <p:set>
                                      <p:cBhvr rctx="PPT">
                                        <p:cTn id="39" dur="indefinite"/>
                                        <p:tgtEl>
                                          <p:spTgt spid="22"/>
                                        </p:tgtEl>
                                        <p:attrNameLst>
                                          <p:attrName>style.opacity</p:attrName>
                                        </p:attrNameLst>
                                      </p:cBhvr>
                                      <p:to>
                                        <p:strVal val="0.5"/>
                                      </p:to>
                                    </p:set>
                                    <p:animEffect filter="image" prLst="opacity: 0.5">
                                      <p:cBhvr rctx="IE">
                                        <p:cTn id="40" dur="indefinite"/>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6153"/>
                                        </p:tgtEl>
                                        <p:attrNameLst>
                                          <p:attrName>style.visibility</p:attrName>
                                        </p:attrNameLst>
                                      </p:cBhvr>
                                      <p:to>
                                        <p:strVal val="visible"/>
                                      </p:to>
                                    </p:set>
                                    <p:animEffect transition="in" filter="strips(downRight)">
                                      <p:cBhvr>
                                        <p:cTn id="45" dur="500"/>
                                        <p:tgtEl>
                                          <p:spTgt spid="615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grpId="0" nodeType="clickEffect">
                                  <p:stCondLst>
                                    <p:cond delay="0"/>
                                  </p:stCondLst>
                                  <p:childTnLst>
                                    <p:set>
                                      <p:cBhvr>
                                        <p:cTn id="53" dur="1" fill="hold">
                                          <p:stCondLst>
                                            <p:cond delay="0"/>
                                          </p:stCondLst>
                                        </p:cTn>
                                        <p:tgtEl>
                                          <p:spTgt spid="6155"/>
                                        </p:tgtEl>
                                        <p:attrNameLst>
                                          <p:attrName>style.visibility</p:attrName>
                                        </p:attrNameLst>
                                      </p:cBhvr>
                                      <p:to>
                                        <p:strVal val="visible"/>
                                      </p:to>
                                    </p:set>
                                    <p:animEffect transition="in" filter="strips(downRight)">
                                      <p:cBhvr>
                                        <p:cTn id="54" dur="500"/>
                                        <p:tgtEl>
                                          <p:spTgt spid="6155"/>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6156"/>
                                        </p:tgtEl>
                                        <p:attrNameLst>
                                          <p:attrName>style.visibility</p:attrName>
                                        </p:attrNameLst>
                                      </p:cBhvr>
                                      <p:to>
                                        <p:strVal val="visible"/>
                                      </p:to>
                                    </p:set>
                                    <p:animEffect transition="in" filter="strips(downRight)">
                                      <p:cBhvr>
                                        <p:cTn id="59" dur="500"/>
                                        <p:tgtEl>
                                          <p:spTgt spid="6156"/>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grpId="0" nodeType="clickEffect">
                                  <p:stCondLst>
                                    <p:cond delay="0"/>
                                  </p:stCondLst>
                                  <p:childTnLst>
                                    <p:set>
                                      <p:cBhvr>
                                        <p:cTn id="63" dur="1" fill="hold">
                                          <p:stCondLst>
                                            <p:cond delay="0"/>
                                          </p:stCondLst>
                                        </p:cTn>
                                        <p:tgtEl>
                                          <p:spTgt spid="6154"/>
                                        </p:tgtEl>
                                        <p:attrNameLst>
                                          <p:attrName>style.visibility</p:attrName>
                                        </p:attrNameLst>
                                      </p:cBhvr>
                                      <p:to>
                                        <p:strVal val="visible"/>
                                      </p:to>
                                    </p:set>
                                    <p:animEffect transition="in" filter="strips(downRight)">
                                      <p:cBhvr>
                                        <p:cTn id="64" dur="500"/>
                                        <p:tgtEl>
                                          <p:spTgt spid="6154"/>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6157"/>
                                        </p:tgtEl>
                                        <p:attrNameLst>
                                          <p:attrName>style.visibility</p:attrName>
                                        </p:attrNameLst>
                                      </p:cBhvr>
                                      <p:to>
                                        <p:strVal val="visible"/>
                                      </p:to>
                                    </p:set>
                                    <p:animEffect transition="in" filter="strips(downRight)">
                                      <p:cBhvr>
                                        <p:cTn id="69" dur="500"/>
                                        <p:tgtEl>
                                          <p:spTgt spid="615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8" presetClass="entr" presetSubtype="6" fill="hold" grpId="0" nodeType="clickEffect">
                                  <p:stCondLst>
                                    <p:cond delay="0"/>
                                  </p:stCondLst>
                                  <p:childTnLst>
                                    <p:set>
                                      <p:cBhvr>
                                        <p:cTn id="77" dur="1" fill="hold">
                                          <p:stCondLst>
                                            <p:cond delay="0"/>
                                          </p:stCondLst>
                                        </p:cTn>
                                        <p:tgtEl>
                                          <p:spTgt spid="6160"/>
                                        </p:tgtEl>
                                        <p:attrNameLst>
                                          <p:attrName>style.visibility</p:attrName>
                                        </p:attrNameLst>
                                      </p:cBhvr>
                                      <p:to>
                                        <p:strVal val="visible"/>
                                      </p:to>
                                    </p:set>
                                    <p:animEffect transition="in" filter="strips(downRight)">
                                      <p:cBhvr>
                                        <p:cTn id="78" dur="500"/>
                                        <p:tgtEl>
                                          <p:spTgt spid="6160"/>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grpId="0" nodeType="clickEffect">
                                  <p:stCondLst>
                                    <p:cond delay="0"/>
                                  </p:stCondLst>
                                  <p:childTnLst>
                                    <p:set>
                                      <p:cBhvr>
                                        <p:cTn id="82" dur="1" fill="hold">
                                          <p:stCondLst>
                                            <p:cond delay="0"/>
                                          </p:stCondLst>
                                        </p:cTn>
                                        <p:tgtEl>
                                          <p:spTgt spid="6159"/>
                                        </p:tgtEl>
                                        <p:attrNameLst>
                                          <p:attrName>style.visibility</p:attrName>
                                        </p:attrNameLst>
                                      </p:cBhvr>
                                      <p:to>
                                        <p:strVal val="visible"/>
                                      </p:to>
                                    </p:set>
                                    <p:animEffect transition="in" filter="strips(downRight)">
                                      <p:cBhvr>
                                        <p:cTn id="83" dur="500"/>
                                        <p:tgtEl>
                                          <p:spTgt spid="6159"/>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6" fill="hold" grpId="0" nodeType="clickEffect">
                                  <p:stCondLst>
                                    <p:cond delay="0"/>
                                  </p:stCondLst>
                                  <p:childTnLst>
                                    <p:set>
                                      <p:cBhvr>
                                        <p:cTn id="87" dur="1" fill="hold">
                                          <p:stCondLst>
                                            <p:cond delay="0"/>
                                          </p:stCondLst>
                                        </p:cTn>
                                        <p:tgtEl>
                                          <p:spTgt spid="6158"/>
                                        </p:tgtEl>
                                        <p:attrNameLst>
                                          <p:attrName>style.visibility</p:attrName>
                                        </p:attrNameLst>
                                      </p:cBhvr>
                                      <p:to>
                                        <p:strVal val="visible"/>
                                      </p:to>
                                    </p:set>
                                    <p:animEffect transition="in" filter="strips(downRight)">
                                      <p:cBhvr>
                                        <p:cTn id="88"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utoUpdateAnimBg="0"/>
      <p:bldP spid="6153" grpId="0" autoUpdateAnimBg="0"/>
      <p:bldP spid="6154" grpId="0" autoUpdateAnimBg="0"/>
      <p:bldP spid="6155" grpId="0" animBg="1"/>
      <p:bldP spid="6156" grpId="0" animBg="1"/>
      <p:bldP spid="6157" grpId="0" autoUpdateAnimBg="0"/>
      <p:bldP spid="6158" grpId="0" autoUpdateAnimBg="0"/>
      <p:bldP spid="6159" grpId="0" animBg="1"/>
      <p:bldP spid="6160" grpId="0" animBg="1"/>
      <p:bldP spid="3" grpId="0"/>
      <p:bldP spid="4" grpId="0"/>
      <p:bldP spid="19" grpId="0"/>
      <p:bldP spid="5" grpId="0"/>
      <p:bldP spid="5" grpId="1"/>
      <p:bldP spid="21" grpId="0" animBg="1"/>
      <p:bldP spid="21" grpId="1" animBg="1"/>
      <p:bldP spid="22" grpId="0" animBg="1"/>
      <p:bldP spid="22" grpId="1"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txBox="1">
            <a:spLocks/>
          </p:cNvSpPr>
          <p:nvPr/>
        </p:nvSpPr>
        <p:spPr>
          <a:xfrm>
            <a:off x="2661346" y="1268760"/>
            <a:ext cx="115212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a </a:t>
            </a:r>
            <a:r>
              <a:rPr lang="pt-BR" b="1" baseline="-25000" dirty="0">
                <a:solidFill>
                  <a:schemeClr val="tx1"/>
                </a:solidFill>
                <a:latin typeface="Times New Roman" panose="02020603050405020304" pitchFamily="18" charset="0"/>
                <a:cs typeface="Times New Roman" panose="02020603050405020304" pitchFamily="18" charset="0"/>
              </a:rPr>
              <a:t>34 </a:t>
            </a:r>
            <a:endParaRPr lang="pt-BR" b="1" dirty="0">
              <a:solidFill>
                <a:schemeClr val="tx1"/>
              </a:solidFill>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4" name="Espaço Reservado para Conteúdo 2"/>
          <p:cNvSpPr txBox="1">
            <a:spLocks/>
          </p:cNvSpPr>
          <p:nvPr/>
        </p:nvSpPr>
        <p:spPr>
          <a:xfrm>
            <a:off x="3597450" y="1340768"/>
            <a:ext cx="727280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Elemento na 3ª linha e 4ª coluna</a:t>
            </a: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5" name="Espaço Reservado para Conteúdo 2"/>
          <p:cNvSpPr txBox="1">
            <a:spLocks/>
          </p:cNvSpPr>
          <p:nvPr/>
        </p:nvSpPr>
        <p:spPr>
          <a:xfrm>
            <a:off x="2661346" y="2204864"/>
            <a:ext cx="115212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A</a:t>
            </a:r>
            <a:r>
              <a:rPr lang="pt-BR" b="1" baseline="-25000" dirty="0">
                <a:solidFill>
                  <a:schemeClr val="tx1"/>
                </a:solidFill>
                <a:latin typeface="Times New Roman" panose="02020603050405020304" pitchFamily="18" charset="0"/>
                <a:cs typeface="Times New Roman" panose="02020603050405020304" pitchFamily="18" charset="0"/>
              </a:rPr>
              <a:t>4x4 </a:t>
            </a:r>
            <a:endParaRPr lang="pt-BR" b="1" dirty="0">
              <a:solidFill>
                <a:schemeClr val="tx1"/>
              </a:solidFill>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6" name="Espaço Reservado para Conteúdo 2"/>
          <p:cNvSpPr txBox="1">
            <a:spLocks/>
          </p:cNvSpPr>
          <p:nvPr/>
        </p:nvSpPr>
        <p:spPr>
          <a:xfrm>
            <a:off x="3669458" y="2276872"/>
            <a:ext cx="727280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Matriz com 4 linhas e 4 colunas</a:t>
            </a: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7" name="Espaço Reservado para Conteúdo 2"/>
          <p:cNvSpPr txBox="1">
            <a:spLocks/>
          </p:cNvSpPr>
          <p:nvPr/>
        </p:nvSpPr>
        <p:spPr>
          <a:xfrm>
            <a:off x="2733354" y="3140968"/>
            <a:ext cx="115212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m </a:t>
            </a:r>
            <a:r>
              <a:rPr lang="pt-BR" b="1" baseline="-25000" dirty="0">
                <a:solidFill>
                  <a:schemeClr val="tx1"/>
                </a:solidFill>
                <a:latin typeface="Times New Roman" panose="02020603050405020304" pitchFamily="18" charset="0"/>
                <a:cs typeface="Times New Roman" panose="02020603050405020304" pitchFamily="18" charset="0"/>
              </a:rPr>
              <a:t>11 </a:t>
            </a:r>
            <a:endParaRPr lang="pt-BR" b="1" dirty="0">
              <a:solidFill>
                <a:schemeClr val="tx1"/>
              </a:solidFill>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8" name="Espaço Reservado para Conteúdo 2"/>
          <p:cNvSpPr txBox="1">
            <a:spLocks/>
          </p:cNvSpPr>
          <p:nvPr/>
        </p:nvSpPr>
        <p:spPr>
          <a:xfrm>
            <a:off x="3669458" y="3212976"/>
            <a:ext cx="727280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Elemento na 1ª linha e 1ª coluna</a:t>
            </a: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9" name="Espaço Reservado para Conteúdo 2"/>
          <p:cNvSpPr txBox="1">
            <a:spLocks/>
          </p:cNvSpPr>
          <p:nvPr/>
        </p:nvSpPr>
        <p:spPr>
          <a:xfrm>
            <a:off x="2733354" y="3933056"/>
            <a:ext cx="115212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J</a:t>
            </a:r>
            <a:r>
              <a:rPr lang="pt-BR" b="1" baseline="-25000" dirty="0">
                <a:solidFill>
                  <a:schemeClr val="tx1"/>
                </a:solidFill>
                <a:latin typeface="Times New Roman" panose="02020603050405020304" pitchFamily="18" charset="0"/>
                <a:cs typeface="Times New Roman" panose="02020603050405020304" pitchFamily="18" charset="0"/>
              </a:rPr>
              <a:t>2x3 </a:t>
            </a:r>
            <a:endParaRPr lang="pt-BR" b="1" dirty="0">
              <a:solidFill>
                <a:schemeClr val="tx1"/>
              </a:solidFill>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10" name="Espaço Reservado para Conteúdo 2"/>
          <p:cNvSpPr txBox="1">
            <a:spLocks/>
          </p:cNvSpPr>
          <p:nvPr/>
        </p:nvSpPr>
        <p:spPr>
          <a:xfrm>
            <a:off x="3741466" y="4005064"/>
            <a:ext cx="727280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Matriz com 2 linhas e 3 colunas</a:t>
            </a:r>
          </a:p>
        </p:txBody>
      </p:sp>
      <p:sp>
        <p:nvSpPr>
          <p:cNvPr id="11" name="Espaço Reservado para Conteúdo 2"/>
          <p:cNvSpPr txBox="1">
            <a:spLocks/>
          </p:cNvSpPr>
          <p:nvPr/>
        </p:nvSpPr>
        <p:spPr>
          <a:xfrm>
            <a:off x="2733354" y="4725144"/>
            <a:ext cx="115212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A</a:t>
            </a:r>
            <a:r>
              <a:rPr lang="pt-BR" b="1" baseline="-25000" dirty="0">
                <a:solidFill>
                  <a:schemeClr val="tx1"/>
                </a:solidFill>
                <a:latin typeface="Times New Roman" panose="02020603050405020304" pitchFamily="18" charset="0"/>
                <a:cs typeface="Times New Roman" panose="02020603050405020304" pitchFamily="18" charset="0"/>
              </a:rPr>
              <a:t>34 </a:t>
            </a:r>
            <a:endParaRPr lang="pt-BR" b="1" dirty="0">
              <a:solidFill>
                <a:schemeClr val="tx1"/>
              </a:solidFill>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12" name="Espaço Reservado para Conteúdo 2"/>
          <p:cNvSpPr txBox="1">
            <a:spLocks/>
          </p:cNvSpPr>
          <p:nvPr/>
        </p:nvSpPr>
        <p:spPr>
          <a:xfrm>
            <a:off x="3741466" y="4797152"/>
            <a:ext cx="727280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a:t>
            </a:r>
          </a:p>
          <a:p>
            <a:pPr>
              <a:buClr>
                <a:srgbClr val="759AA5">
                  <a:lumMod val="60000"/>
                  <a:lumOff val="40000"/>
                </a:srgbClr>
              </a:buClr>
            </a:pP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13" name="Espaço Reservado para Conteúdo 2"/>
          <p:cNvSpPr txBox="1">
            <a:spLocks/>
          </p:cNvSpPr>
          <p:nvPr/>
        </p:nvSpPr>
        <p:spPr>
          <a:xfrm>
            <a:off x="2661346" y="5589240"/>
            <a:ext cx="115212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a </a:t>
            </a:r>
            <a:r>
              <a:rPr lang="pt-BR" b="1" baseline="-25000" dirty="0">
                <a:solidFill>
                  <a:schemeClr val="tx1"/>
                </a:solidFill>
                <a:latin typeface="Times New Roman" panose="02020603050405020304" pitchFamily="18" charset="0"/>
                <a:cs typeface="Times New Roman" panose="02020603050405020304" pitchFamily="18" charset="0"/>
              </a:rPr>
              <a:t>3x4 </a:t>
            </a:r>
            <a:endParaRPr lang="pt-BR" b="1" dirty="0">
              <a:solidFill>
                <a:schemeClr val="tx1"/>
              </a:solidFill>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sz="3600" b="1" dirty="0">
              <a:solidFill>
                <a:schemeClr val="tx1"/>
              </a:solidFill>
            </a:endParaRPr>
          </a:p>
        </p:txBody>
      </p:sp>
      <p:sp>
        <p:nvSpPr>
          <p:cNvPr id="14" name="Espaço Reservado para Conteúdo 2"/>
          <p:cNvSpPr txBox="1">
            <a:spLocks/>
          </p:cNvSpPr>
          <p:nvPr/>
        </p:nvSpPr>
        <p:spPr>
          <a:xfrm>
            <a:off x="3741466" y="5661248"/>
            <a:ext cx="7272808" cy="936104"/>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Clr>
                <a:srgbClr val="759AA5">
                  <a:lumMod val="60000"/>
                  <a:lumOff val="40000"/>
                </a:srgbClr>
              </a:buClr>
              <a:buNone/>
            </a:pPr>
            <a:r>
              <a:rPr lang="pt-BR" b="1" dirty="0">
                <a:solidFill>
                  <a:schemeClr val="tx1"/>
                </a:solidFill>
                <a:latin typeface="Times New Roman" panose="02020603050405020304" pitchFamily="18" charset="0"/>
                <a:cs typeface="Times New Roman" panose="02020603050405020304" pitchFamily="18" charset="0"/>
              </a:rPr>
              <a:t>??????</a:t>
            </a:r>
          </a:p>
          <a:p>
            <a:pPr>
              <a:buClr>
                <a:srgbClr val="759AA5">
                  <a:lumMod val="60000"/>
                  <a:lumOff val="40000"/>
                </a:srgbClr>
              </a:buClr>
            </a:pPr>
            <a:endParaRPr lang="pt-BR" sz="3600" b="1" dirty="0">
              <a:solidFill>
                <a:schemeClr val="tx1"/>
              </a:solidFill>
            </a:endParaRPr>
          </a:p>
        </p:txBody>
      </p:sp>
      <p:sp>
        <p:nvSpPr>
          <p:cNvPr id="15"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Testando os conhecimentos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animEffect transition="in" filter="fade">
                                      <p:cBhvr>
                                        <p:cTn id="8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2148116" y="4940756"/>
            <a:ext cx="8640763" cy="1463675"/>
          </a:xfrm>
        </p:spPr>
        <p:txBody>
          <a:bodyPr>
            <a:normAutofit fontScale="70000" lnSpcReduction="20000"/>
          </a:bodyPr>
          <a:lstStyle/>
          <a:p>
            <a:pPr algn="just">
              <a:lnSpc>
                <a:spcPct val="150000"/>
              </a:lnSpc>
            </a:pPr>
            <a:r>
              <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 da quantidade de vagas por curso no vestibular UFRN 2013 – </a:t>
            </a:r>
            <a:r>
              <a:rPr lang="pt-B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p>
          <a:p>
            <a:pPr algn="just">
              <a:lnSpc>
                <a:spcPct val="150000"/>
              </a:lnSpc>
            </a:pPr>
            <a:r>
              <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Cursos – 8 linhas horizontais – </a:t>
            </a:r>
            <a:r>
              <a:rPr lang="pt-B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 </a:t>
            </a:r>
            <a:r>
              <a:rPr lang="pt-B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pt-B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Vagas – 1 coluna vertical – </a:t>
            </a:r>
            <a:r>
              <a:rPr lang="pt-B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1</a:t>
            </a:r>
          </a:p>
          <a:p>
            <a:pPr algn="just">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73" b="6822"/>
          <a:stretch/>
        </p:blipFill>
        <p:spPr bwMode="auto">
          <a:xfrm>
            <a:off x="1904023" y="1175653"/>
            <a:ext cx="5295060" cy="357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Texto 3"/>
          <p:cNvSpPr txBox="1">
            <a:spLocks/>
          </p:cNvSpPr>
          <p:nvPr/>
        </p:nvSpPr>
        <p:spPr>
          <a:xfrm>
            <a:off x="7959837" y="2425402"/>
            <a:ext cx="1118701" cy="146317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18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9pPr>
          </a:lstStyle>
          <a:p>
            <a:pPr algn="just">
              <a:lnSpc>
                <a:spcPct val="150000"/>
              </a:lnSpc>
              <a:buClr>
                <a:srgbClr val="759AA5">
                  <a:lumMod val="60000"/>
                  <a:lumOff val="40000"/>
                </a:srgbClr>
              </a:buClr>
            </a:pPr>
            <a:r>
              <a:rPr lang="pt-B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pt-BR" sz="2400" b="1" baseline="-25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8x1</a:t>
            </a:r>
            <a:r>
              <a:rPr lang="pt-BR" sz="2400" dirty="0">
                <a:effectLst>
                  <a:outerShdw blurRad="38100" dist="38100" dir="2700000" algn="tl">
                    <a:srgbClr val="000000">
                      <a:alpha val="43137"/>
                    </a:srgbClr>
                  </a:outerShdw>
                </a:effectLst>
                <a:latin typeface="Arial" pitchFamily="34" charset="0"/>
                <a:cs typeface="Arial" pitchFamily="34" charset="0"/>
              </a:rPr>
              <a:t> </a:t>
            </a:r>
            <a:r>
              <a:rPr lang="pt-BR" sz="2400"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pt-BR" sz="2400" dirty="0">
                <a:effectLst>
                  <a:outerShdw blurRad="38100" dist="38100" dir="2700000" algn="tl">
                    <a:srgbClr val="000000">
                      <a:alpha val="43137"/>
                    </a:srgbClr>
                  </a:outerShdw>
                </a:effectLst>
                <a:latin typeface="Arial" pitchFamily="34" charset="0"/>
                <a:cs typeface="Arial" pitchFamily="34" charset="0"/>
              </a:rPr>
              <a:t> </a:t>
            </a:r>
            <a:endParaRPr lang="pt-BR" sz="2400" b="1" dirty="0">
              <a:effectLst>
                <a:outerShdw blurRad="38100" dist="38100" dir="2700000" algn="tl">
                  <a:srgbClr val="000000">
                    <a:alpha val="43137"/>
                  </a:srgbClr>
                </a:outerShdw>
              </a:effectLst>
              <a:latin typeface="Arial" pitchFamily="34" charset="0"/>
              <a:cs typeface="Arial" pitchFamily="34" charset="0"/>
            </a:endParaRPr>
          </a:p>
          <a:p>
            <a:pPr algn="just">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355230622"/>
              </p:ext>
            </p:extLst>
          </p:nvPr>
        </p:nvGraphicFramePr>
        <p:xfrm>
          <a:off x="9077275" y="1405710"/>
          <a:ext cx="1607840" cy="2966720"/>
        </p:xfrm>
        <a:graphic>
          <a:graphicData uri="http://schemas.openxmlformats.org/drawingml/2006/table">
            <a:tbl>
              <a:tblPr firstRow="1" bandRow="1">
                <a:tableStyleId>{2D5ABB26-0587-4C30-8999-92F81FD0307C}</a:tableStyleId>
              </a:tblPr>
              <a:tblGrid>
                <a:gridCol w="1607840"/>
              </a:tblGrid>
              <a:tr h="370840">
                <a:tc>
                  <a:txBody>
                    <a:bodyPr/>
                    <a:lstStyle/>
                    <a:p>
                      <a:r>
                        <a:rPr lang="pt-BR" dirty="0" smtClean="0"/>
                        <a:t>50</a:t>
                      </a:r>
                      <a:endParaRPr lang="pt-BR" dirty="0"/>
                    </a:p>
                  </a:txBody>
                  <a:tcPr/>
                </a:tc>
              </a:tr>
              <a:tr h="370840">
                <a:tc>
                  <a:txBody>
                    <a:bodyPr/>
                    <a:lstStyle/>
                    <a:p>
                      <a:r>
                        <a:rPr lang="pt-BR" dirty="0" smtClean="0"/>
                        <a:t>50</a:t>
                      </a:r>
                      <a:endParaRPr lang="pt-BR" dirty="0"/>
                    </a:p>
                  </a:txBody>
                  <a:tcPr/>
                </a:tc>
              </a:tr>
              <a:tr h="370840">
                <a:tc>
                  <a:txBody>
                    <a:bodyPr/>
                    <a:lstStyle/>
                    <a:p>
                      <a:r>
                        <a:rPr lang="pt-BR" dirty="0" smtClean="0"/>
                        <a:t>45</a:t>
                      </a:r>
                      <a:endParaRPr lang="pt-BR" dirty="0"/>
                    </a:p>
                  </a:txBody>
                  <a:tcPr/>
                </a:tc>
              </a:tr>
              <a:tr h="370840">
                <a:tc>
                  <a:txBody>
                    <a:bodyPr/>
                    <a:lstStyle/>
                    <a:p>
                      <a:r>
                        <a:rPr lang="pt-BR" dirty="0" smtClean="0"/>
                        <a:t>40</a:t>
                      </a:r>
                      <a:endParaRPr lang="pt-BR" dirty="0"/>
                    </a:p>
                  </a:txBody>
                  <a:tcPr/>
                </a:tc>
              </a:tr>
              <a:tr h="370840">
                <a:tc>
                  <a:txBody>
                    <a:bodyPr/>
                    <a:lstStyle/>
                    <a:p>
                      <a:r>
                        <a:rPr lang="pt-BR" dirty="0" smtClean="0"/>
                        <a:t>52</a:t>
                      </a:r>
                      <a:endParaRPr lang="pt-BR" dirty="0"/>
                    </a:p>
                  </a:txBody>
                  <a:tcPr/>
                </a:tc>
              </a:tr>
              <a:tr h="370840">
                <a:tc>
                  <a:txBody>
                    <a:bodyPr/>
                    <a:lstStyle/>
                    <a:p>
                      <a:r>
                        <a:rPr lang="pt-BR" dirty="0" smtClean="0"/>
                        <a:t>50</a:t>
                      </a:r>
                      <a:endParaRPr lang="pt-BR" dirty="0"/>
                    </a:p>
                  </a:txBody>
                  <a:tcPr/>
                </a:tc>
              </a:tr>
              <a:tr h="370840">
                <a:tc>
                  <a:txBody>
                    <a:bodyPr/>
                    <a:lstStyle/>
                    <a:p>
                      <a:r>
                        <a:rPr lang="pt-BR" dirty="0" smtClean="0"/>
                        <a:t>20</a:t>
                      </a:r>
                      <a:endParaRPr lang="pt-BR" dirty="0"/>
                    </a:p>
                  </a:txBody>
                  <a:tcPr/>
                </a:tc>
              </a:tr>
              <a:tr h="370840">
                <a:tc>
                  <a:txBody>
                    <a:bodyPr/>
                    <a:lstStyle/>
                    <a:p>
                      <a:r>
                        <a:rPr lang="pt-BR" dirty="0" smtClean="0"/>
                        <a:t>35</a:t>
                      </a:r>
                      <a:endParaRPr lang="pt-BR" dirty="0"/>
                    </a:p>
                  </a:txBody>
                  <a:tcPr/>
                </a:tc>
              </a:tr>
            </a:tbl>
          </a:graphicData>
        </a:graphic>
      </p:graphicFrame>
      <p:sp>
        <p:nvSpPr>
          <p:cNvPr id="7" name="Colchete duplo 6"/>
          <p:cNvSpPr/>
          <p:nvPr/>
        </p:nvSpPr>
        <p:spPr>
          <a:xfrm>
            <a:off x="9078537" y="1340206"/>
            <a:ext cx="530914" cy="303222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sp>
        <p:nvSpPr>
          <p:cNvPr id="8"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Testando os conhecimentos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7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233614" y="404813"/>
            <a:ext cx="8434387" cy="1162050"/>
          </a:xfrm>
        </p:spPr>
        <p:txBody>
          <a:bodyPr>
            <a:normAutofit fontScale="90000"/>
          </a:bodyPr>
          <a:lstStyle/>
          <a:p>
            <a:pPr algn="ctr"/>
            <a:r>
              <a:rPr lang="pt-BR" sz="4000" dirty="0"/>
              <a:t/>
            </a:r>
            <a:br>
              <a:rPr lang="pt-BR" sz="4000" dirty="0"/>
            </a:br>
            <a:r>
              <a:rPr lang="pt-BR" sz="4000" dirty="0"/>
              <a:t/>
            </a:r>
            <a:br>
              <a:rPr lang="pt-BR" sz="4000" dirty="0"/>
            </a:br>
            <a:r>
              <a:rPr lang="pt-BR" sz="4000" dirty="0"/>
              <a:t/>
            </a:r>
            <a:br>
              <a:rPr lang="pt-BR" sz="4000" dirty="0"/>
            </a:br>
            <a:r>
              <a:rPr lang="pt-BR" sz="4000" dirty="0"/>
              <a:t/>
            </a:r>
            <a:br>
              <a:rPr lang="pt-BR" sz="4000" dirty="0"/>
            </a:br>
            <a:r>
              <a:rPr lang="pt-BR" sz="4000" dirty="0"/>
              <a:t/>
            </a:r>
            <a:br>
              <a:rPr lang="pt-BR" sz="4000" dirty="0"/>
            </a:br>
            <a:endParaRPr lang="pt-BR"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Espaço Reservado para Texto 3"/>
          <p:cNvSpPr>
            <a:spLocks noGrp="1"/>
          </p:cNvSpPr>
          <p:nvPr>
            <p:ph type="body" sz="half" idx="4294967295"/>
          </p:nvPr>
        </p:nvSpPr>
        <p:spPr>
          <a:xfrm>
            <a:off x="2274226" y="4714205"/>
            <a:ext cx="9013367" cy="1911447"/>
          </a:xfrm>
        </p:spPr>
        <p:txBody>
          <a:bodyPr>
            <a:normAutofit fontScale="85000" lnSpcReduction="20000"/>
          </a:bodyPr>
          <a:lstStyle/>
          <a:p>
            <a:pPr algn="just">
              <a:lnSpc>
                <a:spcPct val="150000"/>
              </a:lnSpc>
            </a:pPr>
            <a:r>
              <a:rPr lang="pt-BR" sz="3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Matriz  do valor dos pacotes de internet da Claro em 2013 – I</a:t>
            </a:r>
            <a:endParaRPr lang="pt-BR"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pt-BR" sz="3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Pacotes (R$) – 1 linha horizontal – </a:t>
            </a:r>
            <a:r>
              <a:rPr lang="pt-BR"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 1</a:t>
            </a:r>
          </a:p>
          <a:p>
            <a:pPr algn="just">
              <a:lnSpc>
                <a:spcPct val="150000"/>
              </a:lnSpc>
            </a:pPr>
            <a:r>
              <a:rPr lang="pt-BR" sz="3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Uso – 6 colunas verticais – </a:t>
            </a:r>
            <a:r>
              <a:rPr lang="pt-BR"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 6</a:t>
            </a:r>
          </a:p>
          <a:p>
            <a:pPr algn="just">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sp>
        <p:nvSpPr>
          <p:cNvPr id="6" name="Espaço Reservado para Texto 3"/>
          <p:cNvSpPr txBox="1">
            <a:spLocks/>
          </p:cNvSpPr>
          <p:nvPr/>
        </p:nvSpPr>
        <p:spPr>
          <a:xfrm>
            <a:off x="4511825" y="3251030"/>
            <a:ext cx="1118701" cy="146317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18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9pPr>
          </a:lstStyle>
          <a:p>
            <a:pPr algn="just">
              <a:lnSpc>
                <a:spcPct val="150000"/>
              </a:lnSpc>
              <a:buClr>
                <a:srgbClr val="759AA5">
                  <a:lumMod val="60000"/>
                  <a:lumOff val="40000"/>
                </a:srgbClr>
              </a:buClr>
            </a:pPr>
            <a:r>
              <a:rPr lang="pt-BR"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pt-BR" sz="2400" baseline="-25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1x6</a:t>
            </a:r>
            <a:r>
              <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pt-B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sz="2400" dirty="0">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sz="2400" dirty="0">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sz="2400" dirty="0">
              <a:latin typeface="Times New Roman" panose="02020603050405020304" pitchFamily="18" charset="0"/>
              <a:cs typeface="Times New Roman" panose="02020603050405020304" pitchFamily="18" charset="0"/>
            </a:endParaRPr>
          </a:p>
          <a:p>
            <a:pPr>
              <a:buClr>
                <a:srgbClr val="759AA5">
                  <a:lumMod val="60000"/>
                  <a:lumOff val="40000"/>
                </a:srgbClr>
              </a:buClr>
            </a:pPr>
            <a:endParaRPr lang="pt-BR" sz="2400" dirty="0">
              <a:latin typeface="Times New Roman" panose="02020603050405020304" pitchFamily="18" charset="0"/>
              <a:cs typeface="Times New Roman" panose="02020603050405020304" pitchFamily="18" charset="0"/>
            </a:endParaRPr>
          </a:p>
        </p:txBody>
      </p:sp>
      <p:sp>
        <p:nvSpPr>
          <p:cNvPr id="7" name="Colchete duplo 6"/>
          <p:cNvSpPr/>
          <p:nvPr/>
        </p:nvSpPr>
        <p:spPr>
          <a:xfrm>
            <a:off x="5366706" y="3251029"/>
            <a:ext cx="4545718" cy="73158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2400">
              <a:solidFill>
                <a:prstClr val="white"/>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55" t="65696" r="9374" b="7847"/>
          <a:stretch/>
        </p:blipFill>
        <p:spPr bwMode="auto">
          <a:xfrm>
            <a:off x="2190774" y="1498243"/>
            <a:ext cx="8477227" cy="160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1138261008"/>
              </p:ext>
            </p:extLst>
          </p:nvPr>
        </p:nvGraphicFramePr>
        <p:xfrm>
          <a:off x="5375920" y="3420214"/>
          <a:ext cx="4572322" cy="370840"/>
        </p:xfrm>
        <a:graphic>
          <a:graphicData uri="http://schemas.openxmlformats.org/drawingml/2006/table">
            <a:tbl>
              <a:tblPr firstRow="1" bandRow="1">
                <a:tableStyleId>{2D5ABB26-0587-4C30-8999-92F81FD0307C}</a:tableStyleId>
              </a:tblPr>
              <a:tblGrid>
                <a:gridCol w="683890"/>
                <a:gridCol w="792088"/>
                <a:gridCol w="720080"/>
                <a:gridCol w="720080"/>
                <a:gridCol w="864096"/>
                <a:gridCol w="792088"/>
              </a:tblGrid>
              <a:tr h="370840">
                <a:tc>
                  <a:txBody>
                    <a:bodyPr/>
                    <a:lstStyle/>
                    <a:p>
                      <a:r>
                        <a:rPr lang="pt-BR" dirty="0" smtClean="0"/>
                        <a:t>29,9</a:t>
                      </a:r>
                      <a:endParaRPr lang="pt-BR" dirty="0"/>
                    </a:p>
                  </a:txBody>
                  <a:tcPr/>
                </a:tc>
                <a:tc>
                  <a:txBody>
                    <a:bodyPr/>
                    <a:lstStyle/>
                    <a:p>
                      <a:r>
                        <a:rPr lang="pt-BR" dirty="0" smtClean="0"/>
                        <a:t>49,9</a:t>
                      </a:r>
                      <a:endParaRPr lang="pt-BR" dirty="0"/>
                    </a:p>
                  </a:txBody>
                  <a:tcPr/>
                </a:tc>
                <a:tc>
                  <a:txBody>
                    <a:bodyPr/>
                    <a:lstStyle/>
                    <a:p>
                      <a:r>
                        <a:rPr lang="pt-BR" dirty="0" smtClean="0"/>
                        <a:t>79,9</a:t>
                      </a:r>
                      <a:endParaRPr lang="pt-BR" dirty="0"/>
                    </a:p>
                  </a:txBody>
                  <a:tcPr/>
                </a:tc>
                <a:tc>
                  <a:txBody>
                    <a:bodyPr/>
                    <a:lstStyle/>
                    <a:p>
                      <a:r>
                        <a:rPr lang="pt-BR" dirty="0" smtClean="0"/>
                        <a:t>89,9</a:t>
                      </a:r>
                      <a:endParaRPr lang="pt-BR" dirty="0"/>
                    </a:p>
                  </a:txBody>
                  <a:tcPr/>
                </a:tc>
                <a:tc>
                  <a:txBody>
                    <a:bodyPr/>
                    <a:lstStyle/>
                    <a:p>
                      <a:r>
                        <a:rPr lang="pt-BR" dirty="0" smtClean="0"/>
                        <a:t>119,9</a:t>
                      </a:r>
                      <a:endParaRPr lang="pt-BR" dirty="0"/>
                    </a:p>
                  </a:txBody>
                  <a:tcPr/>
                </a:tc>
                <a:tc>
                  <a:txBody>
                    <a:bodyPr/>
                    <a:lstStyle/>
                    <a:p>
                      <a:r>
                        <a:rPr lang="pt-BR" dirty="0" smtClean="0"/>
                        <a:t>199,9</a:t>
                      </a:r>
                      <a:endParaRPr lang="pt-BR" dirty="0"/>
                    </a:p>
                  </a:txBody>
                  <a:tcPr/>
                </a:tc>
              </a:tr>
            </a:tbl>
          </a:graphicData>
        </a:graphic>
      </p:graphicFrame>
      <p:sp>
        <p:nvSpPr>
          <p:cNvPr id="10"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Testando os conhecimentos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42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1524001" y="5013326"/>
            <a:ext cx="8640763" cy="1463675"/>
          </a:xfrm>
        </p:spPr>
        <p:txBody>
          <a:bodyPr>
            <a:normAutofit fontScale="70000" lnSpcReduction="20000"/>
          </a:bodyPr>
          <a:lstStyle/>
          <a:p>
            <a:pPr algn="just">
              <a:lnSpc>
                <a:spcPct val="150000"/>
              </a:lnSpc>
            </a:pPr>
            <a:r>
              <a:rPr lang="pt-BR" sz="2400" dirty="0">
                <a:effectLst>
                  <a:outerShdw blurRad="38100" dist="38100" dir="2700000" algn="tl">
                    <a:srgbClr val="000000">
                      <a:alpha val="43137"/>
                    </a:srgbClr>
                  </a:outerShdw>
                </a:effectLst>
                <a:latin typeface="Arial" pitchFamily="34" charset="0"/>
                <a:cs typeface="Arial" pitchFamily="34" charset="0"/>
              </a:rPr>
              <a:t>Matriz  do valor das passagens Natal/Recife – P</a:t>
            </a:r>
            <a:endParaRPr lang="pt-BR" sz="2400" b="1" dirty="0">
              <a:effectLst>
                <a:outerShdw blurRad="38100" dist="38100" dir="2700000" algn="tl">
                  <a:srgbClr val="000000">
                    <a:alpha val="43137"/>
                  </a:srgbClr>
                </a:outerShdw>
              </a:effectLst>
              <a:latin typeface="Arial" pitchFamily="34" charset="0"/>
              <a:cs typeface="Arial" pitchFamily="34" charset="0"/>
            </a:endParaRPr>
          </a:p>
          <a:p>
            <a:pPr algn="just">
              <a:lnSpc>
                <a:spcPct val="150000"/>
              </a:lnSpc>
            </a:pPr>
            <a:r>
              <a:rPr lang="pt-BR" sz="2400" dirty="0">
                <a:effectLst>
                  <a:outerShdw blurRad="38100" dist="38100" dir="2700000" algn="tl">
                    <a:srgbClr val="000000">
                      <a:alpha val="43137"/>
                    </a:srgbClr>
                  </a:outerShdw>
                </a:effectLst>
                <a:latin typeface="Arial" pitchFamily="34" charset="0"/>
                <a:cs typeface="Arial" pitchFamily="34" charset="0"/>
              </a:rPr>
              <a:t>Tipos de voos – 3 linhas horizontais – </a:t>
            </a:r>
            <a:r>
              <a:rPr lang="pt-BR" sz="2400" b="1" dirty="0">
                <a:effectLst>
                  <a:outerShdw blurRad="38100" dist="38100" dir="2700000" algn="tl">
                    <a:srgbClr val="000000">
                      <a:alpha val="43137"/>
                    </a:srgbClr>
                  </a:outerShdw>
                </a:effectLst>
                <a:latin typeface="Arial" pitchFamily="34" charset="0"/>
                <a:cs typeface="Arial" pitchFamily="34" charset="0"/>
              </a:rPr>
              <a:t>m = 3</a:t>
            </a:r>
          </a:p>
          <a:p>
            <a:pPr algn="just">
              <a:lnSpc>
                <a:spcPct val="150000"/>
              </a:lnSpc>
            </a:pPr>
            <a:r>
              <a:rPr lang="pt-BR" sz="2400" dirty="0">
                <a:effectLst>
                  <a:outerShdw blurRad="38100" dist="38100" dir="2700000" algn="tl">
                    <a:srgbClr val="000000">
                      <a:alpha val="43137"/>
                    </a:srgbClr>
                  </a:outerShdw>
                </a:effectLst>
                <a:latin typeface="Arial" pitchFamily="34" charset="0"/>
                <a:cs typeface="Arial" pitchFamily="34" charset="0"/>
              </a:rPr>
              <a:t>Companhia área – 3 colunas verticais – </a:t>
            </a:r>
            <a:r>
              <a:rPr lang="pt-BR" sz="2400" b="1" dirty="0">
                <a:effectLst>
                  <a:outerShdw blurRad="38100" dist="38100" dir="2700000" algn="tl">
                    <a:srgbClr val="000000">
                      <a:alpha val="43137"/>
                    </a:srgbClr>
                  </a:outerShdw>
                </a:effectLst>
                <a:latin typeface="Arial" pitchFamily="34" charset="0"/>
                <a:cs typeface="Arial" pitchFamily="34" charset="0"/>
              </a:rPr>
              <a:t>n = 3</a:t>
            </a:r>
          </a:p>
          <a:p>
            <a:pPr algn="just">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sp>
        <p:nvSpPr>
          <p:cNvPr id="6" name="Espaço Reservado para Texto 3"/>
          <p:cNvSpPr txBox="1">
            <a:spLocks/>
          </p:cNvSpPr>
          <p:nvPr/>
        </p:nvSpPr>
        <p:spPr>
          <a:xfrm>
            <a:off x="4511825" y="3616823"/>
            <a:ext cx="1118701" cy="73158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18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9pPr>
          </a:lstStyle>
          <a:p>
            <a:pPr algn="just">
              <a:lnSpc>
                <a:spcPct val="150000"/>
              </a:lnSpc>
              <a:buClr>
                <a:srgbClr val="759AA5">
                  <a:lumMod val="60000"/>
                  <a:lumOff val="40000"/>
                </a:srgbClr>
              </a:buClr>
            </a:pPr>
            <a:r>
              <a:rPr lang="pt-BR" sz="2400" b="1" dirty="0">
                <a:solidFill>
                  <a:schemeClr val="tx1"/>
                </a:solidFill>
                <a:effectLst>
                  <a:outerShdw blurRad="38100" dist="38100" dir="2700000" algn="tl">
                    <a:srgbClr val="000000">
                      <a:alpha val="43137"/>
                    </a:srgbClr>
                  </a:outerShdw>
                </a:effectLst>
                <a:latin typeface="Arial" pitchFamily="34" charset="0"/>
                <a:cs typeface="Arial" pitchFamily="34" charset="0"/>
              </a:rPr>
              <a:t>P</a:t>
            </a:r>
            <a:r>
              <a:rPr lang="pt-BR" sz="2400" b="1" baseline="-25000" dirty="0">
                <a:solidFill>
                  <a:schemeClr val="tx1"/>
                </a:solidFill>
                <a:effectLst>
                  <a:outerShdw blurRad="38100" dist="38100" dir="2700000" algn="tl">
                    <a:srgbClr val="000000">
                      <a:alpha val="43137"/>
                    </a:srgbClr>
                  </a:outerShdw>
                </a:effectLst>
                <a:latin typeface="Arial" pitchFamily="34" charset="0"/>
                <a:cs typeface="Arial" pitchFamily="34" charset="0"/>
              </a:rPr>
              <a:t>3x3</a:t>
            </a:r>
            <a:r>
              <a:rPr lang="pt-BR" sz="2400" dirty="0">
                <a:solidFill>
                  <a:prstClr val="white"/>
                </a:solidFill>
                <a:effectLst>
                  <a:outerShdw blurRad="38100" dist="38100" dir="2700000" algn="tl">
                    <a:srgbClr val="000000">
                      <a:alpha val="43137"/>
                    </a:srgbClr>
                  </a:outerShdw>
                </a:effectLst>
                <a:latin typeface="Arial" pitchFamily="34" charset="0"/>
                <a:cs typeface="Arial" pitchFamily="34" charset="0"/>
              </a:rPr>
              <a:t> =</a:t>
            </a:r>
            <a:r>
              <a:rPr lang="pt-BR" sz="2400" dirty="0">
                <a:effectLst>
                  <a:outerShdw blurRad="38100" dist="38100" dir="2700000" algn="tl">
                    <a:srgbClr val="000000">
                      <a:alpha val="43137"/>
                    </a:srgbClr>
                  </a:outerShdw>
                </a:effectLst>
                <a:latin typeface="Arial" pitchFamily="34" charset="0"/>
                <a:cs typeface="Arial" pitchFamily="34" charset="0"/>
              </a:rPr>
              <a:t> </a:t>
            </a:r>
            <a:endParaRPr lang="pt-BR" sz="2400" b="1" dirty="0">
              <a:effectLst>
                <a:outerShdw blurRad="38100" dist="38100" dir="2700000" algn="tl">
                  <a:srgbClr val="000000">
                    <a:alpha val="43137"/>
                  </a:srgbClr>
                </a:outerShdw>
              </a:effectLst>
              <a:latin typeface="Arial" pitchFamily="34" charset="0"/>
              <a:cs typeface="Arial" pitchFamily="34" charset="0"/>
            </a:endParaRPr>
          </a:p>
          <a:p>
            <a:pPr algn="just">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p:txBody>
      </p:sp>
      <p:sp>
        <p:nvSpPr>
          <p:cNvPr id="7" name="Colchete duplo 6"/>
          <p:cNvSpPr/>
          <p:nvPr/>
        </p:nvSpPr>
        <p:spPr>
          <a:xfrm>
            <a:off x="5672218" y="3486908"/>
            <a:ext cx="3088079" cy="99141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744" b="14927"/>
          <a:stretch/>
        </p:blipFill>
        <p:spPr bwMode="auto">
          <a:xfrm>
            <a:off x="2073314" y="1202075"/>
            <a:ext cx="6686982" cy="20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a 2"/>
          <p:cNvGraphicFramePr>
            <a:graphicFrameLocks noGrp="1"/>
          </p:cNvGraphicFramePr>
          <p:nvPr>
            <p:extLst/>
          </p:nvPr>
        </p:nvGraphicFramePr>
        <p:xfrm>
          <a:off x="5879976" y="3433975"/>
          <a:ext cx="3275988" cy="1097280"/>
        </p:xfrm>
        <a:graphic>
          <a:graphicData uri="http://schemas.openxmlformats.org/drawingml/2006/table">
            <a:tbl>
              <a:tblPr firstRow="1" bandRow="1">
                <a:tableStyleId>{2D5ABB26-0587-4C30-8999-92F81FD0307C}</a:tableStyleId>
              </a:tblPr>
              <a:tblGrid>
                <a:gridCol w="1091996"/>
                <a:gridCol w="1091996"/>
                <a:gridCol w="1091996"/>
              </a:tblGrid>
              <a:tr h="215730">
                <a:tc>
                  <a:txBody>
                    <a:bodyPr/>
                    <a:lstStyle/>
                    <a:p>
                      <a:r>
                        <a:rPr lang="pt-BR" dirty="0" smtClean="0">
                          <a:solidFill>
                            <a:schemeClr val="tx1"/>
                          </a:solidFill>
                        </a:rPr>
                        <a:t>178</a:t>
                      </a:r>
                      <a:endParaRPr lang="pt-BR" dirty="0">
                        <a:solidFill>
                          <a:schemeClr val="tx1"/>
                        </a:solidFill>
                      </a:endParaRPr>
                    </a:p>
                  </a:txBody>
                  <a:tcPr/>
                </a:tc>
                <a:tc>
                  <a:txBody>
                    <a:bodyPr/>
                    <a:lstStyle/>
                    <a:p>
                      <a:r>
                        <a:rPr lang="pt-BR" dirty="0" smtClean="0">
                          <a:solidFill>
                            <a:schemeClr val="tx1"/>
                          </a:solidFill>
                        </a:rPr>
                        <a:t>257,98</a:t>
                      </a:r>
                      <a:endParaRPr lang="pt-BR" dirty="0">
                        <a:solidFill>
                          <a:schemeClr val="tx1"/>
                        </a:solidFill>
                      </a:endParaRPr>
                    </a:p>
                  </a:txBody>
                  <a:tcPr/>
                </a:tc>
                <a:tc>
                  <a:txBody>
                    <a:bodyPr/>
                    <a:lstStyle/>
                    <a:p>
                      <a:r>
                        <a:rPr lang="pt-BR" dirty="0" smtClean="0">
                          <a:solidFill>
                            <a:schemeClr val="tx1"/>
                          </a:solidFill>
                        </a:rPr>
                        <a:t>0</a:t>
                      </a:r>
                      <a:endParaRPr lang="pt-BR" dirty="0">
                        <a:solidFill>
                          <a:schemeClr val="tx1"/>
                        </a:solidFill>
                      </a:endParaRPr>
                    </a:p>
                  </a:txBody>
                  <a:tcPr/>
                </a:tc>
              </a:tr>
              <a:tr h="215730">
                <a:tc>
                  <a:txBody>
                    <a:bodyPr/>
                    <a:lstStyle/>
                    <a:p>
                      <a:r>
                        <a:rPr lang="pt-BR" dirty="0" smtClean="0">
                          <a:solidFill>
                            <a:schemeClr val="tx1"/>
                          </a:solidFill>
                        </a:rPr>
                        <a:t>0</a:t>
                      </a:r>
                      <a:endParaRPr lang="pt-BR" dirty="0">
                        <a:solidFill>
                          <a:schemeClr val="tx1"/>
                        </a:solidFill>
                      </a:endParaRPr>
                    </a:p>
                  </a:txBody>
                  <a:tcPr/>
                </a:tc>
                <a:tc>
                  <a:txBody>
                    <a:bodyPr/>
                    <a:lstStyle/>
                    <a:p>
                      <a:r>
                        <a:rPr lang="pt-BR" dirty="0" smtClean="0">
                          <a:solidFill>
                            <a:schemeClr val="tx1"/>
                          </a:solidFill>
                        </a:rPr>
                        <a:t>0</a:t>
                      </a:r>
                      <a:endParaRPr lang="pt-BR" dirty="0">
                        <a:solidFill>
                          <a:schemeClr val="tx1"/>
                        </a:solidFill>
                      </a:endParaRPr>
                    </a:p>
                  </a:txBody>
                  <a:tcPr/>
                </a:tc>
                <a:tc>
                  <a:txBody>
                    <a:bodyPr/>
                    <a:lstStyle/>
                    <a:p>
                      <a:r>
                        <a:rPr lang="pt-BR" dirty="0" smtClean="0">
                          <a:solidFill>
                            <a:schemeClr val="tx1"/>
                          </a:solidFill>
                        </a:rPr>
                        <a:t>1392</a:t>
                      </a:r>
                      <a:endParaRPr lang="pt-BR" dirty="0">
                        <a:solidFill>
                          <a:schemeClr val="tx1"/>
                        </a:solidFill>
                      </a:endParaRPr>
                    </a:p>
                  </a:txBody>
                  <a:tcPr/>
                </a:tc>
              </a:tr>
              <a:tr h="215730">
                <a:tc>
                  <a:txBody>
                    <a:bodyPr/>
                    <a:lstStyle/>
                    <a:p>
                      <a:r>
                        <a:rPr lang="pt-BR" dirty="0" smtClean="0">
                          <a:solidFill>
                            <a:schemeClr val="tx1"/>
                          </a:solidFill>
                        </a:rPr>
                        <a:t>0</a:t>
                      </a:r>
                      <a:endParaRPr lang="pt-BR" dirty="0">
                        <a:solidFill>
                          <a:schemeClr val="tx1"/>
                        </a:solidFill>
                      </a:endParaRPr>
                    </a:p>
                  </a:txBody>
                  <a:tcPr/>
                </a:tc>
                <a:tc>
                  <a:txBody>
                    <a:bodyPr/>
                    <a:lstStyle/>
                    <a:p>
                      <a:r>
                        <a:rPr lang="pt-BR" dirty="0" smtClean="0">
                          <a:solidFill>
                            <a:schemeClr val="tx1"/>
                          </a:solidFill>
                        </a:rPr>
                        <a:t>0</a:t>
                      </a:r>
                      <a:endParaRPr lang="pt-BR" dirty="0">
                        <a:solidFill>
                          <a:schemeClr val="tx1"/>
                        </a:solidFill>
                      </a:endParaRPr>
                    </a:p>
                  </a:txBody>
                  <a:tcPr/>
                </a:tc>
                <a:tc>
                  <a:txBody>
                    <a:bodyPr/>
                    <a:lstStyle/>
                    <a:p>
                      <a:r>
                        <a:rPr lang="pt-BR" dirty="0" smtClean="0">
                          <a:solidFill>
                            <a:schemeClr val="tx1"/>
                          </a:solidFill>
                        </a:rPr>
                        <a:t>0</a:t>
                      </a:r>
                      <a:endParaRPr lang="pt-BR" dirty="0">
                        <a:solidFill>
                          <a:schemeClr val="tx1"/>
                        </a:solidFill>
                      </a:endParaRPr>
                    </a:p>
                  </a:txBody>
                  <a:tcPr/>
                </a:tc>
              </a:tr>
            </a:tbl>
          </a:graphicData>
        </a:graphic>
      </p:graphicFrame>
      <p:sp>
        <p:nvSpPr>
          <p:cNvPr id="9"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Testando os conhecimentos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4294967295"/>
          </p:nvPr>
        </p:nvSpPr>
        <p:spPr>
          <a:xfrm>
            <a:off x="1524001" y="1341438"/>
            <a:ext cx="8640763" cy="863600"/>
          </a:xfrm>
        </p:spPr>
        <p:txBody>
          <a:bodyPr>
            <a:normAutofit/>
          </a:bodyPr>
          <a:lstStyle/>
          <a:p>
            <a:pPr marL="0" indent="0" algn="ctr">
              <a:lnSpc>
                <a:spcPct val="150000"/>
              </a:lnSpc>
              <a:buNone/>
            </a:pPr>
            <a:r>
              <a:rPr lang="pt-BR" sz="2400" b="1" i="1" dirty="0">
                <a:effectLst>
                  <a:outerShdw blurRad="38100" dist="38100" dir="2700000" algn="tl">
                    <a:srgbClr val="000000">
                      <a:alpha val="43137"/>
                    </a:srgbClr>
                  </a:outerShdw>
                </a:effectLst>
                <a:latin typeface="Arial" pitchFamily="34" charset="0"/>
                <a:cs typeface="Arial" pitchFamily="34" charset="0"/>
              </a:rPr>
              <a:t>Escreva a matriz A = (a</a:t>
            </a:r>
            <a:r>
              <a:rPr lang="pt-BR" sz="2400" b="1" i="1" baseline="-25000" dirty="0">
                <a:effectLst>
                  <a:outerShdw blurRad="38100" dist="38100" dir="2700000" algn="tl">
                    <a:srgbClr val="000000">
                      <a:alpha val="43137"/>
                    </a:srgbClr>
                  </a:outerShdw>
                </a:effectLst>
                <a:latin typeface="Arial" pitchFamily="34" charset="0"/>
                <a:cs typeface="Arial" pitchFamily="34" charset="0"/>
              </a:rPr>
              <a:t>ij</a:t>
            </a:r>
            <a:r>
              <a:rPr lang="pt-BR" sz="2400" b="1" i="1" dirty="0">
                <a:effectLst>
                  <a:outerShdw blurRad="38100" dist="38100" dir="2700000" algn="tl">
                    <a:srgbClr val="000000">
                      <a:alpha val="43137"/>
                    </a:srgbClr>
                  </a:outerShdw>
                </a:effectLst>
                <a:latin typeface="Arial" pitchFamily="34" charset="0"/>
                <a:cs typeface="Arial" pitchFamily="34" charset="0"/>
              </a:rPr>
              <a:t>)</a:t>
            </a:r>
            <a:r>
              <a:rPr lang="pt-BR" sz="2400" b="1" i="1" baseline="-25000" dirty="0">
                <a:effectLst>
                  <a:outerShdw blurRad="38100" dist="38100" dir="2700000" algn="tl">
                    <a:srgbClr val="000000">
                      <a:alpha val="43137"/>
                    </a:srgbClr>
                  </a:outerShdw>
                </a:effectLst>
                <a:latin typeface="Arial" pitchFamily="34" charset="0"/>
                <a:cs typeface="Arial" pitchFamily="34" charset="0"/>
              </a:rPr>
              <a:t>2x3</a:t>
            </a:r>
            <a:r>
              <a:rPr lang="pt-BR" sz="2400" b="1" i="1" dirty="0">
                <a:effectLst>
                  <a:outerShdw blurRad="38100" dist="38100" dir="2700000" algn="tl">
                    <a:srgbClr val="000000">
                      <a:alpha val="43137"/>
                    </a:srgbClr>
                  </a:outerShdw>
                </a:effectLst>
                <a:latin typeface="Arial" pitchFamily="34" charset="0"/>
                <a:cs typeface="Arial" pitchFamily="34" charset="0"/>
              </a:rPr>
              <a:t>, em que a</a:t>
            </a:r>
            <a:r>
              <a:rPr lang="pt-BR" sz="2400" b="1" i="1" baseline="-25000" dirty="0">
                <a:effectLst>
                  <a:outerShdw blurRad="38100" dist="38100" dir="2700000" algn="tl">
                    <a:srgbClr val="000000">
                      <a:alpha val="43137"/>
                    </a:srgbClr>
                  </a:outerShdw>
                </a:effectLst>
                <a:latin typeface="Arial" pitchFamily="34" charset="0"/>
                <a:cs typeface="Arial" pitchFamily="34" charset="0"/>
              </a:rPr>
              <a:t>ij</a:t>
            </a:r>
            <a:r>
              <a:rPr lang="pt-BR" sz="2400" b="1" i="1" dirty="0">
                <a:effectLst>
                  <a:outerShdw blurRad="38100" dist="38100" dir="2700000" algn="tl">
                    <a:srgbClr val="000000">
                      <a:alpha val="43137"/>
                    </a:srgbClr>
                  </a:outerShdw>
                </a:effectLst>
                <a:latin typeface="Arial" pitchFamily="34" charset="0"/>
                <a:cs typeface="Arial" pitchFamily="34" charset="0"/>
              </a:rPr>
              <a:t> = i – j.</a:t>
            </a:r>
          </a:p>
          <a:p>
            <a:pPr lvl="6" algn="just">
              <a:lnSpc>
                <a:spcPct val="150000"/>
              </a:lnSpc>
            </a:pPr>
            <a:endParaRPr lang="pt-BR" sz="1400" i="1" dirty="0">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endParaRPr lang="pt-BR" sz="2400" dirty="0">
              <a:effectLst>
                <a:outerShdw blurRad="38100" dist="38100" dir="2700000" algn="tl">
                  <a:srgbClr val="000000">
                    <a:alpha val="43137"/>
                  </a:srgbClr>
                </a:outerShdw>
              </a:effectLst>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a:p>
            <a:endParaRPr lang="pt-BR" sz="2400" dirty="0">
              <a:latin typeface="Arial" pitchFamily="34" charset="0"/>
              <a:cs typeface="Arial" pitchFamily="34" charset="0"/>
            </a:endParaRPr>
          </a:p>
        </p:txBody>
      </p:sp>
      <p:sp>
        <p:nvSpPr>
          <p:cNvPr id="8" name="Espaço Reservado para Texto 3"/>
          <p:cNvSpPr txBox="1">
            <a:spLocks/>
          </p:cNvSpPr>
          <p:nvPr/>
        </p:nvSpPr>
        <p:spPr>
          <a:xfrm>
            <a:off x="1682613" y="2205038"/>
            <a:ext cx="8640960" cy="424847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1800" kern="1200">
                <a:solidFill>
                  <a:srgbClr val="FFFFFF"/>
                </a:solidFill>
                <a:latin typeface="+mn-lt"/>
                <a:ea typeface="+mn-ea"/>
                <a:cs typeface="+mn-cs"/>
              </a:defRPr>
            </a:lvl1pPr>
            <a:lvl2pPr marL="457200" indent="0" algn="l" defTabSz="914400" rtl="0" eaLnBrk="1" latinLnBrk="0" hangingPunct="1">
              <a:spcBef>
                <a:spcPct val="20000"/>
              </a:spcBef>
              <a:buClr>
                <a:schemeClr val="accent1">
                  <a:lumMod val="60000"/>
                  <a:lumOff val="40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5"/>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6"/>
              </a:buClr>
              <a:buFont typeface="Arial" pitchFamily="34" charset="0"/>
              <a:buNone/>
              <a:defRPr sz="900" kern="1200">
                <a:solidFill>
                  <a:schemeClr val="tx1"/>
                </a:solidFill>
                <a:latin typeface="+mn-lt"/>
                <a:ea typeface="+mn-ea"/>
                <a:cs typeface="+mn-cs"/>
              </a:defRPr>
            </a:lvl9pPr>
          </a:lstStyle>
          <a:p>
            <a:pPr algn="just">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just">
              <a:lnSpc>
                <a:spcPct val="150000"/>
              </a:lnSpc>
              <a:buClr>
                <a:srgbClr val="759AA5">
                  <a:lumMod val="60000"/>
                  <a:lumOff val="40000"/>
                </a:srgbClr>
              </a:buClr>
            </a:pPr>
            <a:r>
              <a:rPr lang="pt-BR" sz="2400" dirty="0">
                <a:solidFill>
                  <a:schemeClr val="tx1"/>
                </a:solidFill>
                <a:effectLst>
                  <a:outerShdw blurRad="38100" dist="38100" dir="2700000" algn="tl">
                    <a:srgbClr val="000000">
                      <a:alpha val="43137"/>
                    </a:srgbClr>
                  </a:outerShdw>
                </a:effectLst>
                <a:latin typeface="Arial" pitchFamily="34" charset="0"/>
                <a:cs typeface="Arial" pitchFamily="34" charset="0"/>
              </a:rPr>
              <a:t>Seja a matriz A, 2x3, </a:t>
            </a:r>
            <a:r>
              <a:rPr lang="pt-BR"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então </a:t>
            </a:r>
            <a:r>
              <a:rPr lang="pt-BR" sz="2400" dirty="0">
                <a:solidFill>
                  <a:schemeClr val="tx1"/>
                </a:solidFill>
                <a:effectLst>
                  <a:outerShdw blurRad="38100" dist="38100" dir="2700000" algn="tl">
                    <a:srgbClr val="000000">
                      <a:alpha val="43137"/>
                    </a:srgbClr>
                  </a:outerShdw>
                </a:effectLst>
                <a:latin typeface="Arial" pitchFamily="34" charset="0"/>
                <a:cs typeface="Arial" pitchFamily="34" charset="0"/>
              </a:rPr>
              <a:t>A =                        =   </a:t>
            </a:r>
          </a:p>
          <a:p>
            <a:pPr algn="just">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just">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lgn="just">
              <a:lnSpc>
                <a:spcPct val="150000"/>
              </a:lnSpc>
              <a:buClr>
                <a:srgbClr val="759AA5">
                  <a:lumMod val="60000"/>
                  <a:lumOff val="40000"/>
                </a:srgbClr>
              </a:buClr>
            </a:pPr>
            <a:r>
              <a:rPr lang="pt-BR" sz="2400" dirty="0">
                <a:effectLst>
                  <a:outerShdw blurRad="38100" dist="38100" dir="2700000" algn="tl">
                    <a:srgbClr val="000000">
                      <a:alpha val="43137"/>
                    </a:srgbClr>
                  </a:outerShdw>
                </a:effectLst>
                <a:latin typeface="Arial" pitchFamily="34" charset="0"/>
                <a:cs typeface="Arial" pitchFamily="34" charset="0"/>
              </a:rPr>
              <a:t>  </a:t>
            </a:r>
          </a:p>
          <a:p>
            <a:pPr algn="ctr">
              <a:lnSpc>
                <a:spcPct val="150000"/>
              </a:lnSpc>
              <a:buClr>
                <a:srgbClr val="759AA5">
                  <a:lumMod val="60000"/>
                  <a:lumOff val="40000"/>
                </a:srgbClr>
              </a:buClr>
            </a:pPr>
            <a:endParaRPr lang="pt-BR" sz="2400" dirty="0">
              <a:effectLst>
                <a:outerShdw blurRad="38100" dist="38100" dir="2700000" algn="tl">
                  <a:srgbClr val="000000">
                    <a:alpha val="43137"/>
                  </a:srgbClr>
                </a:outerShdw>
              </a:effectLst>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a:p>
            <a:pPr>
              <a:buClr>
                <a:srgbClr val="759AA5">
                  <a:lumMod val="60000"/>
                  <a:lumOff val="40000"/>
                </a:srgbClr>
              </a:buClr>
            </a:pPr>
            <a:endParaRPr lang="pt-BR" sz="2400" dirty="0">
              <a:latin typeface="Arial" pitchFamily="34" charset="0"/>
              <a:cs typeface="Arial" pitchFamily="34" charset="0"/>
            </a:endParaRPr>
          </a:p>
        </p:txBody>
      </p:sp>
      <p:graphicFrame>
        <p:nvGraphicFramePr>
          <p:cNvPr id="5" name="Tabela 4"/>
          <p:cNvGraphicFramePr>
            <a:graphicFrameLocks noGrp="1"/>
          </p:cNvGraphicFramePr>
          <p:nvPr>
            <p:extLst/>
          </p:nvPr>
        </p:nvGraphicFramePr>
        <p:xfrm>
          <a:off x="6003093" y="2708920"/>
          <a:ext cx="1512168" cy="959012"/>
        </p:xfrm>
        <a:graphic>
          <a:graphicData uri="http://schemas.openxmlformats.org/drawingml/2006/table">
            <a:tbl>
              <a:tblPr firstRow="1" bandRow="1">
                <a:tableStyleId>{2D5ABB26-0587-4C30-8999-92F81FD0307C}</a:tableStyleId>
              </a:tblPr>
              <a:tblGrid>
                <a:gridCol w="504056"/>
                <a:gridCol w="504056"/>
                <a:gridCol w="504056"/>
              </a:tblGrid>
              <a:tr h="479506">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a</a:t>
                      </a:r>
                      <a:r>
                        <a:rPr lang="pt-BR" sz="1800" baseline="-25000" dirty="0" smtClean="0">
                          <a:effectLst>
                            <a:outerShdw blurRad="38100" dist="38100" dir="2700000" algn="tl">
                              <a:srgbClr val="000000">
                                <a:alpha val="43137"/>
                              </a:srgbClr>
                            </a:outerShdw>
                          </a:effectLst>
                          <a:latin typeface="Arial" pitchFamily="34" charset="0"/>
                          <a:cs typeface="Arial" pitchFamily="34" charset="0"/>
                        </a:rPr>
                        <a:t>11</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a</a:t>
                      </a:r>
                      <a:r>
                        <a:rPr lang="pt-BR" sz="1800" baseline="-25000" dirty="0" smtClean="0">
                          <a:effectLst>
                            <a:outerShdw blurRad="38100" dist="38100" dir="2700000" algn="tl">
                              <a:srgbClr val="000000">
                                <a:alpha val="43137"/>
                              </a:srgbClr>
                            </a:outerShdw>
                          </a:effectLst>
                          <a:latin typeface="Arial" pitchFamily="34" charset="0"/>
                          <a:cs typeface="Arial" pitchFamily="34" charset="0"/>
                        </a:rPr>
                        <a:t>12</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a</a:t>
                      </a:r>
                      <a:r>
                        <a:rPr lang="pt-BR" sz="1800" baseline="-25000" dirty="0" smtClean="0">
                          <a:effectLst>
                            <a:outerShdw blurRad="38100" dist="38100" dir="2700000" algn="tl">
                              <a:srgbClr val="000000">
                                <a:alpha val="43137"/>
                              </a:srgbClr>
                            </a:outerShdw>
                          </a:effectLst>
                          <a:latin typeface="Arial" pitchFamily="34" charset="0"/>
                          <a:cs typeface="Arial" pitchFamily="34" charset="0"/>
                        </a:rPr>
                        <a:t>13</a:t>
                      </a:r>
                      <a:endParaRPr lang="pt-BR" dirty="0"/>
                    </a:p>
                  </a:txBody>
                  <a:tcPr/>
                </a:tc>
              </a:tr>
              <a:tr h="479506">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a</a:t>
                      </a:r>
                      <a:r>
                        <a:rPr lang="pt-BR" sz="1800" baseline="-25000" dirty="0" smtClean="0">
                          <a:effectLst>
                            <a:outerShdw blurRad="38100" dist="38100" dir="2700000" algn="tl">
                              <a:srgbClr val="000000">
                                <a:alpha val="43137"/>
                              </a:srgbClr>
                            </a:outerShdw>
                          </a:effectLst>
                          <a:latin typeface="Arial" pitchFamily="34" charset="0"/>
                          <a:cs typeface="Arial" pitchFamily="34" charset="0"/>
                        </a:rPr>
                        <a:t>21</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a</a:t>
                      </a:r>
                      <a:r>
                        <a:rPr lang="pt-BR" sz="1800" baseline="-25000" dirty="0" smtClean="0">
                          <a:effectLst>
                            <a:outerShdw blurRad="38100" dist="38100" dir="2700000" algn="tl">
                              <a:srgbClr val="000000">
                                <a:alpha val="43137"/>
                              </a:srgbClr>
                            </a:outerShdw>
                          </a:effectLst>
                          <a:latin typeface="Arial" pitchFamily="34" charset="0"/>
                          <a:cs typeface="Arial" pitchFamily="34" charset="0"/>
                        </a:rPr>
                        <a:t>22</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a</a:t>
                      </a:r>
                      <a:r>
                        <a:rPr lang="pt-BR" sz="1800" baseline="-25000" dirty="0" smtClean="0">
                          <a:effectLst>
                            <a:outerShdw blurRad="38100" dist="38100" dir="2700000" algn="tl">
                              <a:srgbClr val="000000">
                                <a:alpha val="43137"/>
                              </a:srgbClr>
                            </a:outerShdw>
                          </a:effectLst>
                          <a:latin typeface="Arial" pitchFamily="34" charset="0"/>
                          <a:cs typeface="Arial" pitchFamily="34" charset="0"/>
                        </a:rPr>
                        <a:t>23</a:t>
                      </a:r>
                      <a:endParaRPr lang="pt-BR" dirty="0"/>
                    </a:p>
                  </a:txBody>
                  <a:tcPr/>
                </a:tc>
              </a:tr>
            </a:tbl>
          </a:graphicData>
        </a:graphic>
      </p:graphicFrame>
      <p:sp>
        <p:nvSpPr>
          <p:cNvPr id="9" name="Colchete duplo 8"/>
          <p:cNvSpPr/>
          <p:nvPr/>
        </p:nvSpPr>
        <p:spPr>
          <a:xfrm>
            <a:off x="6023992" y="2708920"/>
            <a:ext cx="1440160" cy="93610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graphicFrame>
        <p:nvGraphicFramePr>
          <p:cNvPr id="11" name="Tabela 10"/>
          <p:cNvGraphicFramePr>
            <a:graphicFrameLocks noGrp="1"/>
          </p:cNvGraphicFramePr>
          <p:nvPr>
            <p:extLst/>
          </p:nvPr>
        </p:nvGraphicFramePr>
        <p:xfrm>
          <a:off x="8256240" y="2686012"/>
          <a:ext cx="1512168" cy="959012"/>
        </p:xfrm>
        <a:graphic>
          <a:graphicData uri="http://schemas.openxmlformats.org/drawingml/2006/table">
            <a:tbl>
              <a:tblPr firstRow="1" bandRow="1">
                <a:tableStyleId>{2D5ABB26-0587-4C30-8999-92F81FD0307C}</a:tableStyleId>
              </a:tblPr>
              <a:tblGrid>
                <a:gridCol w="504056"/>
                <a:gridCol w="504056"/>
                <a:gridCol w="504056"/>
              </a:tblGrid>
              <a:tr h="479506">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0</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-1</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-2</a:t>
                      </a:r>
                      <a:endParaRPr lang="pt-BR" dirty="0"/>
                    </a:p>
                  </a:txBody>
                  <a:tcPr/>
                </a:tc>
              </a:tr>
              <a:tr h="479506">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1</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0</a:t>
                      </a:r>
                      <a:endParaRPr lang="pt-BR" dirty="0"/>
                    </a:p>
                  </a:txBody>
                  <a:tcPr/>
                </a:tc>
                <a:tc>
                  <a:txBody>
                    <a:bodyPr/>
                    <a:lstStyle/>
                    <a:p>
                      <a:r>
                        <a:rPr lang="pt-BR" sz="1800" dirty="0" smtClean="0">
                          <a:effectLst>
                            <a:outerShdw blurRad="38100" dist="38100" dir="2700000" algn="tl">
                              <a:srgbClr val="000000">
                                <a:alpha val="43137"/>
                              </a:srgbClr>
                            </a:outerShdw>
                          </a:effectLst>
                          <a:latin typeface="Arial" pitchFamily="34" charset="0"/>
                          <a:cs typeface="Arial" pitchFamily="34" charset="0"/>
                        </a:rPr>
                        <a:t>-1</a:t>
                      </a:r>
                      <a:endParaRPr lang="pt-BR" dirty="0"/>
                    </a:p>
                  </a:txBody>
                  <a:tcPr/>
                </a:tc>
              </a:tr>
            </a:tbl>
          </a:graphicData>
        </a:graphic>
      </p:graphicFrame>
      <p:sp>
        <p:nvSpPr>
          <p:cNvPr id="12" name="Colchete duplo 11"/>
          <p:cNvSpPr/>
          <p:nvPr/>
        </p:nvSpPr>
        <p:spPr>
          <a:xfrm>
            <a:off x="8256240" y="2708297"/>
            <a:ext cx="1440160" cy="93610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white"/>
              </a:solidFill>
            </a:endParaRPr>
          </a:p>
        </p:txBody>
      </p:sp>
      <p:sp>
        <p:nvSpPr>
          <p:cNvPr id="6" name="Retângulo 5"/>
          <p:cNvSpPr/>
          <p:nvPr/>
        </p:nvSpPr>
        <p:spPr>
          <a:xfrm>
            <a:off x="1753558" y="4145012"/>
            <a:ext cx="8590915" cy="1569660"/>
          </a:xfrm>
          <a:prstGeom prst="rect">
            <a:avLst/>
          </a:prstGeom>
        </p:spPr>
        <p:txBody>
          <a:bodyPr wrap="square">
            <a:spAutoFit/>
          </a:bodyPr>
          <a:lstStyle/>
          <a:p>
            <a:r>
              <a:rPr lang="pt-BR" sz="2400" dirty="0">
                <a:latin typeface="Arial" pitchFamily="34" charset="0"/>
                <a:cs typeface="Arial" pitchFamily="34" charset="0"/>
              </a:rPr>
              <a:t>Utilizando a regra de formação dos elementos dessa matriz, temos:</a:t>
            </a:r>
          </a:p>
          <a:p>
            <a:r>
              <a:rPr lang="pt-BR" sz="2400" dirty="0">
                <a:latin typeface="Arial" pitchFamily="34" charset="0"/>
                <a:cs typeface="Arial" pitchFamily="34" charset="0"/>
              </a:rPr>
              <a:t>a</a:t>
            </a:r>
            <a:r>
              <a:rPr lang="pt-BR" sz="2400" baseline="-25000" dirty="0">
                <a:latin typeface="Arial" pitchFamily="34" charset="0"/>
                <a:cs typeface="Arial" pitchFamily="34" charset="0"/>
              </a:rPr>
              <a:t>11</a:t>
            </a:r>
            <a:r>
              <a:rPr lang="pt-BR" sz="2400" dirty="0">
                <a:latin typeface="Arial" pitchFamily="34" charset="0"/>
                <a:cs typeface="Arial" pitchFamily="34" charset="0"/>
              </a:rPr>
              <a:t> = 1 – 1 = 0           a</a:t>
            </a:r>
            <a:r>
              <a:rPr lang="pt-BR" sz="2400" baseline="-25000" dirty="0">
                <a:latin typeface="Arial" pitchFamily="34" charset="0"/>
                <a:cs typeface="Arial" pitchFamily="34" charset="0"/>
              </a:rPr>
              <a:t>12</a:t>
            </a:r>
            <a:r>
              <a:rPr lang="pt-BR" sz="2400" dirty="0">
                <a:latin typeface="Arial" pitchFamily="34" charset="0"/>
                <a:cs typeface="Arial" pitchFamily="34" charset="0"/>
              </a:rPr>
              <a:t> = 1 – 2 = -1            a</a:t>
            </a:r>
            <a:r>
              <a:rPr lang="pt-BR" sz="2400" baseline="-25000" dirty="0">
                <a:latin typeface="Arial" pitchFamily="34" charset="0"/>
                <a:cs typeface="Arial" pitchFamily="34" charset="0"/>
              </a:rPr>
              <a:t>13</a:t>
            </a:r>
            <a:r>
              <a:rPr lang="pt-BR" sz="2400" dirty="0">
                <a:latin typeface="Arial" pitchFamily="34" charset="0"/>
                <a:cs typeface="Arial" pitchFamily="34" charset="0"/>
              </a:rPr>
              <a:t> = 1 – 3 = - 2</a:t>
            </a:r>
          </a:p>
          <a:p>
            <a:r>
              <a:rPr lang="pt-BR" sz="2400" dirty="0">
                <a:latin typeface="Arial" pitchFamily="34" charset="0"/>
                <a:cs typeface="Arial" pitchFamily="34" charset="0"/>
              </a:rPr>
              <a:t>a</a:t>
            </a:r>
            <a:r>
              <a:rPr lang="pt-BR" sz="2400" baseline="-25000" dirty="0">
                <a:latin typeface="Arial" pitchFamily="34" charset="0"/>
                <a:cs typeface="Arial" pitchFamily="34" charset="0"/>
              </a:rPr>
              <a:t>21</a:t>
            </a:r>
            <a:r>
              <a:rPr lang="pt-BR" sz="2400" dirty="0">
                <a:latin typeface="Arial" pitchFamily="34" charset="0"/>
                <a:cs typeface="Arial" pitchFamily="34" charset="0"/>
              </a:rPr>
              <a:t> = 2 – 1 =  1          a</a:t>
            </a:r>
            <a:r>
              <a:rPr lang="pt-BR" sz="2400" baseline="-25000" dirty="0">
                <a:latin typeface="Arial" pitchFamily="34" charset="0"/>
                <a:cs typeface="Arial" pitchFamily="34" charset="0"/>
              </a:rPr>
              <a:t>22</a:t>
            </a:r>
            <a:r>
              <a:rPr lang="pt-BR" sz="2400" dirty="0">
                <a:latin typeface="Arial" pitchFamily="34" charset="0"/>
                <a:cs typeface="Arial" pitchFamily="34" charset="0"/>
              </a:rPr>
              <a:t> = 2 – 2 = 0              a</a:t>
            </a:r>
            <a:r>
              <a:rPr lang="pt-BR" sz="2400" baseline="-25000" dirty="0">
                <a:latin typeface="Arial" pitchFamily="34" charset="0"/>
                <a:cs typeface="Arial" pitchFamily="34" charset="0"/>
              </a:rPr>
              <a:t>23</a:t>
            </a:r>
            <a:r>
              <a:rPr lang="pt-BR" sz="2400" dirty="0">
                <a:latin typeface="Arial" pitchFamily="34" charset="0"/>
                <a:cs typeface="Arial" pitchFamily="34" charset="0"/>
              </a:rPr>
              <a:t> = 2 – 3 = -1</a:t>
            </a:r>
          </a:p>
        </p:txBody>
      </p:sp>
      <p:sp>
        <p:nvSpPr>
          <p:cNvPr id="10" name="Título 1"/>
          <p:cNvSpPr txBox="1">
            <a:spLocks/>
          </p:cNvSpPr>
          <p:nvPr/>
        </p:nvSpPr>
        <p:spPr>
          <a:xfrm>
            <a:off x="1314450" y="11692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smtClean="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Construindo Matrizes</a:t>
            </a:r>
            <a:endParaRPr lang="pt-BR" b="1" dirty="0">
              <a:solidFill>
                <a:srgbClr val="1D850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9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animBg="1"/>
      <p:bldP spid="12" grpId="0" animBg="1"/>
      <p:bldP spid="6"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949</TotalTime>
  <Words>1298</Words>
  <Application>Microsoft Office PowerPoint</Application>
  <PresentationFormat>Widescreen</PresentationFormat>
  <Paragraphs>350</Paragraphs>
  <Slides>24</Slides>
  <Notes>1</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24</vt:i4>
      </vt:variant>
    </vt:vector>
  </HeadingPairs>
  <TitlesOfParts>
    <vt:vector size="34" baseType="lpstr">
      <vt:lpstr>Microsoft YaHei</vt:lpstr>
      <vt:lpstr>Arial</vt:lpstr>
      <vt:lpstr>Arial Black</vt:lpstr>
      <vt:lpstr>Calibri</vt:lpstr>
      <vt:lpstr>Calibri Light</vt:lpstr>
      <vt:lpstr>Tahoma</vt:lpstr>
      <vt:lpstr>Times New Roman</vt:lpstr>
      <vt:lpstr>Wingdings</vt:lpstr>
      <vt:lpstr>Tema do Office</vt:lpstr>
      <vt:lpstr>Equação</vt:lpstr>
      <vt:lpstr>MATEMÁTICA II</vt:lpstr>
      <vt:lpstr>AVISOS!</vt:lpstr>
      <vt:lpstr>Matrizes(Introdução)</vt:lpstr>
      <vt:lpstr>Matrizes(Representação)</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Testando os conhecimentos</vt:lpstr>
      <vt:lpstr>    Matrizes                        Conceitos Básicos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Saturnino</dc:creator>
  <cp:lastModifiedBy>João Saturnino</cp:lastModifiedBy>
  <cp:revision>49</cp:revision>
  <dcterms:created xsi:type="dcterms:W3CDTF">2016-04-24T19:35:03Z</dcterms:created>
  <dcterms:modified xsi:type="dcterms:W3CDTF">2017-03-28T01:06:35Z</dcterms:modified>
</cp:coreProperties>
</file>