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24"/>
  </p:notesMasterIdLst>
  <p:handoutMasterIdLst>
    <p:handoutMasterId r:id="rId25"/>
  </p:handoutMasterIdLst>
  <p:sldIdLst>
    <p:sldId id="326" r:id="rId2"/>
    <p:sldId id="329" r:id="rId3"/>
    <p:sldId id="359" r:id="rId4"/>
    <p:sldId id="372" r:id="rId5"/>
    <p:sldId id="373" r:id="rId6"/>
    <p:sldId id="349" r:id="rId7"/>
    <p:sldId id="350" r:id="rId8"/>
    <p:sldId id="345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61" r:id="rId20"/>
    <p:sldId id="347" r:id="rId21"/>
    <p:sldId id="344" r:id="rId22"/>
    <p:sldId id="358" r:id="rId23"/>
  </p:sldIdLst>
  <p:sldSz cx="9144000" cy="6858000" type="screen4x3"/>
  <p:notesSz cx="6858000" cy="97345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CC"/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664" autoAdjust="0"/>
  </p:normalViewPr>
  <p:slideViewPr>
    <p:cSldViewPr>
      <p:cViewPr varScale="1">
        <p:scale>
          <a:sx n="70" d="100"/>
          <a:sy n="70" d="100"/>
        </p:scale>
        <p:origin x="13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1D942D-12D2-4FDB-A83D-C40A8BD9D9F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523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951D1-EC98-46F6-97A9-B87D62713ED6}" type="datetimeFigureOut">
              <a:rPr lang="pt-BR" smtClean="0"/>
              <a:t>27/03/2017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730250"/>
            <a:ext cx="4864100" cy="3649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624388"/>
            <a:ext cx="5486400" cy="43799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1A693-3702-4870-92B1-2A71BB3C68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15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400">
              <a:latin typeface="Times New Roman" pitchFamily="18" charset="0"/>
            </a:endParaRPr>
          </a:p>
        </p:txBody>
      </p:sp>
      <p:sp>
        <p:nvSpPr>
          <p:cNvPr id="22425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400">
              <a:latin typeface="Times New Roman" pitchFamily="18" charset="0"/>
            </a:endParaRPr>
          </a:p>
        </p:txBody>
      </p:sp>
      <p:sp>
        <p:nvSpPr>
          <p:cNvPr id="22426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224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224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22426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22426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22426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C159545B-068C-4276-96A4-E55DF5DBDFB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/>
      <p:bldP spid="224262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42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2426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7C125-5298-4FBB-B02A-8D1F72CD884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3DE42-0720-4EA9-BC2B-726E0CA9703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94228-B137-413E-93AE-191BBE28B59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051F7-50CA-45FC-A140-13F4DF47187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B61FE-ED87-4F23-A7AD-300F72781E8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7619B-5DC4-48CD-9662-D033A953C72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7A7A2-3B01-44D4-ACD4-6AD2A3B12C7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DF97A-36FD-4B65-B6EC-3653A77EBA6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2BBB-4F28-41FB-936B-E933D346C11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66327-89CD-46A1-AB2B-E6B7A28BC70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23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223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ED2213C-9A07-4935-8729-BD42CAAA7F8A}" type="slidenum">
              <a:rPr lang="pt-BR"/>
              <a:pPr/>
              <a:t>‹nº›</a:t>
            </a:fld>
            <a:endParaRPr lang="pt-BR"/>
          </a:p>
        </p:txBody>
      </p:sp>
      <p:grpSp>
        <p:nvGrpSpPr>
          <p:cNvPr id="22323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2324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22324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  <p:bldP spid="22323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32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232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.bin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title"/>
          </p:nvPr>
        </p:nvSpPr>
        <p:spPr>
          <a:xfrm>
            <a:off x="642910" y="1000108"/>
            <a:ext cx="4881570" cy="785818"/>
          </a:xfrm>
        </p:spPr>
        <p:txBody>
          <a:bodyPr/>
          <a:lstStyle/>
          <a:p>
            <a:r>
              <a:rPr lang="pt-BR" dirty="0" smtClean="0"/>
              <a:t>MATEMÁTICA II</a:t>
            </a:r>
            <a:endParaRPr lang="pt-BR" dirty="0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714348" y="1989138"/>
            <a:ext cx="7715304" cy="4176166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sz="2800" b="1" dirty="0"/>
              <a:t>Professor: </a:t>
            </a:r>
            <a:r>
              <a:rPr lang="pt-BR" sz="2800" b="1" dirty="0" smtClean="0"/>
              <a:t>João Saturnino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sz="1600" dirty="0" smtClean="0"/>
              <a:t>joaosaturnino@ifrn.edu.br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1600" dirty="0" smtClean="0"/>
              <a:t>http</a:t>
            </a:r>
            <a:r>
              <a:rPr lang="pt-BR" sz="1600" dirty="0"/>
              <a:t>://http://docente.ifrn.edu.br/joaosaturnino</a:t>
            </a: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600" b="1" dirty="0"/>
              <a:t>                </a:t>
            </a:r>
            <a:r>
              <a:rPr lang="pt-BR" sz="1600" b="1" dirty="0" smtClean="0"/>
              <a:t>Lajes </a:t>
            </a:r>
            <a:r>
              <a:rPr lang="pt-BR" sz="1600" b="1" dirty="0"/>
              <a:t>- RN, </a:t>
            </a:r>
            <a:r>
              <a:rPr lang="pt-BR" sz="1600" b="1" dirty="0" smtClean="0"/>
              <a:t>março </a:t>
            </a:r>
            <a:r>
              <a:rPr lang="pt-BR" sz="1600" b="1" dirty="0"/>
              <a:t>de </a:t>
            </a:r>
            <a:r>
              <a:rPr lang="pt-BR" sz="1600" b="1" dirty="0" smtClean="0"/>
              <a:t>2017</a:t>
            </a:r>
            <a:endParaRPr lang="pt-BR" sz="16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250825" y="847725"/>
            <a:ext cx="8605838" cy="490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800" b="1" dirty="0"/>
              <a:t>Fique </a:t>
            </a:r>
            <a:r>
              <a:rPr lang="es-ES" altLang="pt-BR" sz="2800" b="1" dirty="0" err="1"/>
              <a:t>confortável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pt-BR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r>
              <a:rPr lang="es-ES" altLang="pt-BR" sz="2400" dirty="0"/>
              <a:t/>
            </a:r>
            <a:br>
              <a:rPr lang="es-ES" altLang="pt-BR" sz="2400" dirty="0"/>
            </a:br>
            <a:r>
              <a:rPr lang="es-ES" altLang="pt-BR" sz="2400" dirty="0"/>
              <a:t>Fique </a:t>
            </a:r>
            <a:r>
              <a:rPr lang="es-ES" altLang="pt-BR" sz="2400" dirty="0" err="1"/>
              <a:t>confortável</a:t>
            </a:r>
            <a:r>
              <a:rPr lang="es-ES" altLang="pt-BR" sz="2400" dirty="0"/>
              <a:t> o suficiente para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precisar </a:t>
            </a:r>
            <a:r>
              <a:rPr lang="es-ES" altLang="pt-BR" sz="2400" dirty="0" err="1"/>
              <a:t>interromper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: use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cadeira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encosto e </a:t>
            </a:r>
            <a:r>
              <a:rPr lang="es-ES" altLang="pt-BR" sz="2400" dirty="0" err="1"/>
              <a:t>apóie</a:t>
            </a:r>
            <a:r>
              <a:rPr lang="es-ES" altLang="pt-BR" sz="2400" dirty="0"/>
              <a:t> os </a:t>
            </a:r>
            <a:r>
              <a:rPr lang="es-ES" altLang="pt-BR" sz="2400" dirty="0" err="1"/>
              <a:t>pés</a:t>
            </a:r>
            <a:r>
              <a:rPr lang="es-ES" altLang="pt-BR" sz="2400" dirty="0"/>
              <a:t> no </a:t>
            </a:r>
            <a:r>
              <a:rPr lang="es-ES" altLang="pt-BR" sz="2400" dirty="0" err="1"/>
              <a:t>chão</a:t>
            </a:r>
            <a:r>
              <a:rPr lang="es-ES" altLang="pt-BR" sz="2400" dirty="0"/>
              <a:t>. </a:t>
            </a:r>
          </a:p>
        </p:txBody>
      </p:sp>
      <p:pic>
        <p:nvPicPr>
          <p:cNvPr id="76808" name="Picture 8" descr="ANd9GcTR9hRjL1sJq8lJ9HqZzkOWDk_1sJnRAs1tuuuLFcuzgDcWz_SdPg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679575"/>
            <a:ext cx="2952750" cy="278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1599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269081" y="260648"/>
            <a:ext cx="860583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Mantenha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seu</a:t>
            </a:r>
            <a:r>
              <a:rPr lang="es-ES" altLang="pt-BR" sz="2400" b="1" dirty="0"/>
              <a:t> material </a:t>
            </a:r>
            <a:r>
              <a:rPr lang="es-ES" altLang="pt-BR" sz="2400" b="1" dirty="0" err="1"/>
              <a:t>limpo</a:t>
            </a:r>
            <a:r>
              <a:rPr lang="es-ES" altLang="pt-BR" sz="2400" b="1" dirty="0"/>
              <a:t> e organizado</a:t>
            </a:r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just"/>
            <a:r>
              <a:rPr lang="es-ES" altLang="pt-BR" sz="2400" dirty="0" err="1" smtClean="0"/>
              <a:t>Não</a:t>
            </a:r>
            <a:r>
              <a:rPr lang="es-ES" altLang="pt-BR" sz="2400" dirty="0" smtClean="0"/>
              <a:t> </a:t>
            </a:r>
            <a:r>
              <a:rPr lang="es-ES" altLang="pt-BR" sz="2400" dirty="0" err="1"/>
              <a:t>rabisque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livros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cadernos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Dá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vontade</a:t>
            </a:r>
            <a:r>
              <a:rPr lang="es-ES" altLang="pt-BR" sz="2400" dirty="0"/>
              <a:t> de </a:t>
            </a:r>
            <a:r>
              <a:rPr lang="es-ES" altLang="pt-BR" sz="2400" dirty="0" err="1"/>
              <a:t>estudar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quando</a:t>
            </a:r>
            <a:r>
              <a:rPr lang="es-ES" altLang="pt-BR" sz="2400" dirty="0"/>
              <a:t> eles </a:t>
            </a:r>
            <a:r>
              <a:rPr lang="es-ES" altLang="pt-BR" sz="2400" dirty="0" err="1"/>
              <a:t>parecem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novos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é importante ter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local </a:t>
            </a:r>
            <a:r>
              <a:rPr lang="es-ES" altLang="pt-BR" sz="2400" dirty="0" err="1"/>
              <a:t>adequado</a:t>
            </a:r>
            <a:r>
              <a:rPr lang="es-ES" altLang="pt-BR" sz="2400" dirty="0"/>
              <a:t> para guardar </a:t>
            </a:r>
            <a:r>
              <a:rPr lang="es-ES" altLang="pt-BR" sz="2400" dirty="0" err="1"/>
              <a:t>seu</a:t>
            </a:r>
            <a:r>
              <a:rPr lang="es-ES" altLang="pt-BR" sz="2400" dirty="0"/>
              <a:t> material de </a:t>
            </a:r>
            <a:r>
              <a:rPr lang="es-ES" altLang="pt-BR" sz="2400" dirty="0" err="1"/>
              <a:t>estudo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Isto</a:t>
            </a:r>
            <a:r>
              <a:rPr lang="es-ES" altLang="pt-BR" sz="2400" dirty="0"/>
              <a:t> faz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que ele se </a:t>
            </a:r>
            <a:r>
              <a:rPr lang="es-ES" altLang="pt-BR" sz="2400" dirty="0" err="1"/>
              <a:t>mantenha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organizado e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desperdice</a:t>
            </a:r>
            <a:r>
              <a:rPr lang="es-ES" altLang="pt-BR" sz="2400" dirty="0"/>
              <a:t> tempo à procura dele. Improvise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estante </a:t>
            </a:r>
            <a:r>
              <a:rPr lang="es-ES" altLang="pt-BR" sz="2400" dirty="0" err="1"/>
              <a:t>ou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caixa</a:t>
            </a:r>
            <a:r>
              <a:rPr lang="es-ES" altLang="pt-BR" sz="2400" dirty="0"/>
              <a:t> exclusiva para guardar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. </a:t>
            </a:r>
          </a:p>
        </p:txBody>
      </p:sp>
      <p:pic>
        <p:nvPicPr>
          <p:cNvPr id="77832" name="Picture 8" descr="organiza%C3%A7%C3%A3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2847975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9219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233362" y="260648"/>
            <a:ext cx="8677275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Encontre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seu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horário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r>
              <a:rPr lang="es-ES" altLang="pt-BR" sz="2400" dirty="0" err="1"/>
              <a:t>Perceba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em</a:t>
            </a:r>
            <a:r>
              <a:rPr lang="es-ES" altLang="pt-BR" sz="2400" dirty="0"/>
              <a:t> que momento do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rende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Algumas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pessoas</a:t>
            </a:r>
            <a:r>
              <a:rPr lang="es-ES" altLang="pt-BR" sz="2400" dirty="0"/>
              <a:t> se </a:t>
            </a:r>
            <a:r>
              <a:rPr lang="es-ES" altLang="pt-BR" sz="2400" dirty="0" err="1"/>
              <a:t>concentram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melhor</a:t>
            </a:r>
            <a:r>
              <a:rPr lang="es-ES" altLang="pt-BR" sz="2400" dirty="0"/>
              <a:t> logo </a:t>
            </a:r>
            <a:r>
              <a:rPr lang="es-ES" altLang="pt-BR" sz="2400" dirty="0" err="1"/>
              <a:t>após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almoço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outras</a:t>
            </a:r>
            <a:r>
              <a:rPr lang="es-ES" altLang="pt-BR" sz="2400" dirty="0"/>
              <a:t> no </a:t>
            </a:r>
            <a:r>
              <a:rPr lang="es-ES" altLang="pt-BR" sz="2400" dirty="0" err="1"/>
              <a:t>início</a:t>
            </a:r>
            <a:r>
              <a:rPr lang="es-ES" altLang="pt-BR" sz="2400" dirty="0"/>
              <a:t> da </a:t>
            </a:r>
            <a:r>
              <a:rPr lang="es-ES" altLang="pt-BR" sz="2400" dirty="0" err="1"/>
              <a:t>noite</a:t>
            </a:r>
            <a:r>
              <a:rPr lang="es-ES" altLang="pt-BR" sz="2400" dirty="0"/>
              <a:t>. Crie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agenda e anote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 o que precisa </a:t>
            </a:r>
            <a:r>
              <a:rPr lang="es-ES" altLang="pt-BR" sz="2400" dirty="0" err="1"/>
              <a:t>estudar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naquele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outros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compromissos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(</a:t>
            </a:r>
            <a:r>
              <a:rPr lang="es-ES" altLang="pt-BR" sz="2400" dirty="0" err="1"/>
              <a:t>trabalho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família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esportes</a:t>
            </a:r>
            <a:r>
              <a:rPr lang="es-ES" altLang="pt-BR" sz="2400" dirty="0"/>
              <a:t>). </a:t>
            </a:r>
            <a:r>
              <a:rPr lang="es-ES" altLang="pt-BR" sz="2400" dirty="0" err="1"/>
              <a:t>Dessa</a:t>
            </a:r>
            <a:r>
              <a:rPr lang="es-ES" altLang="pt-BR" sz="2400" dirty="0"/>
              <a:t> forma,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consegue</a:t>
            </a:r>
            <a:r>
              <a:rPr lang="es-ES" altLang="pt-BR" sz="2400" dirty="0"/>
              <a:t> visualizar </a:t>
            </a:r>
            <a:r>
              <a:rPr lang="es-ES" altLang="pt-BR" sz="2400" dirty="0" err="1"/>
              <a:t>qual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melhor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horário</a:t>
            </a:r>
            <a:r>
              <a:rPr lang="es-ES" altLang="pt-BR" sz="2400" dirty="0"/>
              <a:t> para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. </a:t>
            </a:r>
          </a:p>
        </p:txBody>
      </p:sp>
      <p:pic>
        <p:nvPicPr>
          <p:cNvPr id="83978" name="Picture 10" descr="ANd9GcTs0xRvF6SwCucI0i7ti2nNBiHdt7d5ikPvpioBVuohJ-95z1du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4843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4455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196850" y="260648"/>
            <a:ext cx="87503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/>
              <a:t>Concentre-se </a:t>
            </a:r>
            <a:r>
              <a:rPr lang="es-ES" altLang="pt-BR" sz="2400" b="1" dirty="0" err="1"/>
              <a:t>em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um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exercício</a:t>
            </a:r>
            <a:r>
              <a:rPr lang="es-ES" altLang="pt-BR" sz="2400" b="1" dirty="0"/>
              <a:t> de cada vez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400" dirty="0" err="1" smtClean="0"/>
              <a:t>Não</a:t>
            </a:r>
            <a:r>
              <a:rPr lang="es-ES" altLang="pt-BR" sz="2400" dirty="0" smtClean="0"/>
              <a:t>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pressa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Mesmo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 para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, concentre-se </a:t>
            </a:r>
            <a:r>
              <a:rPr lang="es-ES" altLang="pt-BR" sz="2400" dirty="0" err="1"/>
              <a:t>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de cada vez. </a:t>
            </a:r>
            <a:r>
              <a:rPr lang="es-ES" altLang="pt-BR" sz="2400" dirty="0" err="1"/>
              <a:t>Manter</a:t>
            </a:r>
            <a:r>
              <a:rPr lang="es-ES" altLang="pt-BR" sz="2400" dirty="0"/>
              <a:t>-se calmo </a:t>
            </a:r>
            <a:r>
              <a:rPr lang="es-ES" altLang="pt-BR" sz="2400" dirty="0" err="1"/>
              <a:t>ajuda</a:t>
            </a:r>
            <a:r>
              <a:rPr lang="es-ES" altLang="pt-BR" sz="2400" dirty="0"/>
              <a:t> a acertar o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e a aprender. </a:t>
            </a:r>
            <a:r>
              <a:rPr lang="es-ES" altLang="pt-BR" sz="2400" dirty="0" err="1"/>
              <a:t>Muitas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vezes</a:t>
            </a:r>
            <a:r>
              <a:rPr lang="es-ES" altLang="pt-BR" sz="2400" dirty="0"/>
              <a:t> é preciso que se </a:t>
            </a:r>
            <a:r>
              <a:rPr lang="es-ES" altLang="pt-BR" sz="2400" dirty="0" err="1"/>
              <a:t>faça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pausa entre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outro</a:t>
            </a:r>
            <a:r>
              <a:rPr lang="es-ES" altLang="pt-BR" sz="2400" dirty="0"/>
              <a:t>, caso </a:t>
            </a:r>
            <a:r>
              <a:rPr lang="es-ES" altLang="pt-BR" sz="2400" dirty="0" err="1"/>
              <a:t>estes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sejam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difíceis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ou</a:t>
            </a:r>
            <a:r>
              <a:rPr lang="es-ES" altLang="pt-BR" sz="2400" dirty="0"/>
              <a:t> numerosos.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paradinha</a:t>
            </a:r>
            <a:r>
              <a:rPr lang="es-ES" altLang="pt-BR" sz="2400" dirty="0"/>
              <a:t> rápida te dará </a:t>
            </a:r>
            <a:r>
              <a:rPr lang="es-ES" altLang="pt-BR" sz="2400" dirty="0" err="1"/>
              <a:t>fôlego</a:t>
            </a:r>
            <a:r>
              <a:rPr lang="es-ES" altLang="pt-BR" sz="2400" dirty="0"/>
              <a:t> para dar </a:t>
            </a:r>
            <a:r>
              <a:rPr lang="es-ES" altLang="pt-BR" sz="2400" dirty="0" err="1"/>
              <a:t>continuidade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aos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pode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lista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quadradinhos</a:t>
            </a:r>
            <a:r>
              <a:rPr lang="es-ES" altLang="pt-BR" sz="2400" dirty="0"/>
              <a:t> listando todas as </a:t>
            </a:r>
            <a:r>
              <a:rPr lang="es-ES" altLang="pt-BR" sz="2400" dirty="0" err="1"/>
              <a:t>tarefas</a:t>
            </a:r>
            <a:r>
              <a:rPr lang="es-ES" altLang="pt-BR" sz="2400" dirty="0"/>
              <a:t> do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. Conforme </a:t>
            </a:r>
            <a:r>
              <a:rPr lang="es-ES" altLang="pt-BR" sz="2400" dirty="0" err="1"/>
              <a:t>for</a:t>
            </a:r>
            <a:r>
              <a:rPr lang="es-ES" altLang="pt-BR" sz="2400" dirty="0"/>
              <a:t> finalizando, </a:t>
            </a:r>
            <a:r>
              <a:rPr lang="es-ES" altLang="pt-BR" sz="2400" dirty="0" err="1"/>
              <a:t>vá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fazendo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X </a:t>
            </a:r>
            <a:r>
              <a:rPr lang="es-ES" altLang="pt-BR" sz="2400" dirty="0" err="1"/>
              <a:t>nas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forem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cumpridas</a:t>
            </a:r>
            <a:r>
              <a:rPr lang="es-ES" altLang="pt-BR" sz="2400" dirty="0"/>
              <a:t>.</a:t>
            </a:r>
            <a:r>
              <a:rPr lang="es-ES" altLang="pt-BR" sz="2300" dirty="0"/>
              <a:t> </a:t>
            </a:r>
          </a:p>
        </p:txBody>
      </p:sp>
      <p:pic>
        <p:nvPicPr>
          <p:cNvPr id="82951" name="Picture 7" descr="aluna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137" y="908720"/>
            <a:ext cx="1355725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7556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79388" y="231229"/>
            <a:ext cx="8786812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Leia</a:t>
            </a:r>
            <a:r>
              <a:rPr lang="es-ES" altLang="pt-BR" sz="2400" b="1" dirty="0"/>
              <a:t> o enunciado da </a:t>
            </a:r>
            <a:r>
              <a:rPr lang="es-ES" altLang="pt-BR" sz="2400" b="1" dirty="0" err="1"/>
              <a:t>atividade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com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muita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atenção</a:t>
            </a:r>
            <a:endParaRPr lang="es-ES" altLang="pt-BR" sz="2400" b="1" dirty="0"/>
          </a:p>
          <a:p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pPr algn="just"/>
            <a:r>
              <a:rPr lang="es-ES" altLang="pt-BR" sz="2400" dirty="0"/>
              <a:t>O ideal é que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faça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primeira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leitura</a:t>
            </a:r>
            <a:r>
              <a:rPr lang="es-ES" altLang="pt-BR" sz="2400" dirty="0"/>
              <a:t> dos </a:t>
            </a:r>
            <a:r>
              <a:rPr lang="es-ES" altLang="pt-BR" sz="2400" dirty="0" err="1"/>
              <a:t>trabalhos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na </a:t>
            </a:r>
            <a:r>
              <a:rPr lang="es-ES" altLang="pt-BR" sz="2400" dirty="0" err="1"/>
              <a:t>faculdade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Assim</a:t>
            </a:r>
            <a:r>
              <a:rPr lang="es-ES" altLang="pt-BR" sz="2400" dirty="0"/>
              <a:t>, pode conversar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professor</a:t>
            </a:r>
            <a:r>
              <a:rPr lang="es-ES" altLang="pt-BR" sz="2400" dirty="0"/>
              <a:t> caso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dúvidas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Acostume</a:t>
            </a:r>
            <a:r>
              <a:rPr lang="es-ES" altLang="pt-BR" sz="2400" dirty="0"/>
              <a:t>-se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deixar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dicionário</a:t>
            </a:r>
            <a:r>
              <a:rPr lang="es-ES" altLang="pt-BR" sz="2400" dirty="0"/>
              <a:t> junto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</a:t>
            </a:r>
            <a:r>
              <a:rPr lang="es-ES" altLang="pt-BR" sz="2400" dirty="0"/>
              <a:t> material. </a:t>
            </a:r>
            <a:r>
              <a:rPr lang="es-ES" altLang="pt-BR" sz="2400" dirty="0" err="1"/>
              <a:t>Muitas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vezes</a:t>
            </a:r>
            <a:r>
              <a:rPr lang="es-ES" altLang="pt-BR" sz="2400" dirty="0"/>
              <a:t> é por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compreender</a:t>
            </a:r>
            <a:r>
              <a:rPr lang="es-ES" altLang="pt-BR" sz="2400" dirty="0"/>
              <a:t> o significado de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palavra</a:t>
            </a:r>
            <a:r>
              <a:rPr lang="es-ES" altLang="pt-BR" sz="2400" dirty="0"/>
              <a:t> que surge a </a:t>
            </a:r>
            <a:r>
              <a:rPr lang="es-ES" altLang="pt-BR" sz="2400" dirty="0" err="1"/>
              <a:t>dificuldade</a:t>
            </a:r>
            <a:r>
              <a:rPr lang="es-ES" altLang="pt-BR" sz="2400" dirty="0"/>
              <a:t> de terminar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. </a:t>
            </a:r>
          </a:p>
        </p:txBody>
      </p:sp>
      <p:pic>
        <p:nvPicPr>
          <p:cNvPr id="81925" name="Picture 5" descr="alun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3455988" cy="247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9362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61925" y="332656"/>
            <a:ext cx="8820150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Peça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ajuda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quando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não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tiver</a:t>
            </a:r>
            <a:r>
              <a:rPr lang="es-ES" altLang="pt-BR" sz="2400" b="1" dirty="0"/>
              <a:t> entendido a </a:t>
            </a:r>
            <a:r>
              <a:rPr lang="es-ES" altLang="pt-BR" sz="2400" b="1" dirty="0" err="1"/>
              <a:t>tarefa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 smtClean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pPr algn="just"/>
            <a:r>
              <a:rPr lang="es-ES" altLang="pt-BR" sz="2300" dirty="0"/>
              <a:t>Se </a:t>
            </a:r>
            <a:r>
              <a:rPr lang="es-ES" altLang="pt-BR" sz="2300" dirty="0" err="1"/>
              <a:t>estiver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dificuldades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em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começar</a:t>
            </a:r>
            <a:r>
              <a:rPr lang="es-ES" altLang="pt-BR" sz="2300" dirty="0"/>
              <a:t>, </a:t>
            </a:r>
            <a:r>
              <a:rPr lang="es-ES" altLang="pt-BR" sz="2300" dirty="0" err="1"/>
              <a:t>peça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auxílio</a:t>
            </a:r>
            <a:r>
              <a:rPr lang="es-ES" altLang="pt-BR" sz="2300" dirty="0"/>
              <a:t>, mas </a:t>
            </a:r>
            <a:r>
              <a:rPr lang="es-ES" altLang="pt-BR" sz="2300" dirty="0" err="1"/>
              <a:t>lembre</a:t>
            </a:r>
            <a:r>
              <a:rPr lang="es-ES" altLang="pt-BR" sz="2300" dirty="0"/>
              <a:t>-se que </a:t>
            </a:r>
            <a:r>
              <a:rPr lang="es-ES" altLang="pt-BR" sz="2300" dirty="0" err="1"/>
              <a:t>ajudar</a:t>
            </a:r>
            <a:r>
              <a:rPr lang="es-ES" altLang="pt-BR" sz="2300" dirty="0"/>
              <a:t> é diferente de </a:t>
            </a:r>
            <a:r>
              <a:rPr lang="es-ES" altLang="pt-BR" sz="2300" dirty="0" err="1"/>
              <a:t>fazer</a:t>
            </a:r>
            <a:r>
              <a:rPr lang="es-ES" altLang="pt-BR" sz="2300" dirty="0"/>
              <a:t> por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Seus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podem</a:t>
            </a:r>
            <a:r>
              <a:rPr lang="es-ES" altLang="pt-BR" sz="2300" dirty="0"/>
              <a:t> explicar o que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deve</a:t>
            </a:r>
            <a:r>
              <a:rPr lang="es-ES" altLang="pt-BR" sz="2300" dirty="0"/>
              <a:t> </a:t>
            </a:r>
            <a:r>
              <a:rPr lang="es-ES" altLang="pt-BR" sz="2300" dirty="0" err="1"/>
              <a:t>fazer</a:t>
            </a:r>
            <a:r>
              <a:rPr lang="es-ES" altLang="pt-BR" sz="2300" dirty="0"/>
              <a:t> e indicar se está no </a:t>
            </a:r>
            <a:r>
              <a:rPr lang="es-ES" altLang="pt-BR" sz="2300" dirty="0" err="1"/>
              <a:t>caminho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certo</a:t>
            </a:r>
            <a:r>
              <a:rPr lang="es-ES" altLang="pt-BR" sz="2300" dirty="0"/>
              <a:t>, mas nunca dar a </a:t>
            </a:r>
            <a:r>
              <a:rPr lang="es-ES" altLang="pt-BR" sz="2300" dirty="0" err="1"/>
              <a:t>resposta</a:t>
            </a:r>
            <a:r>
              <a:rPr lang="es-ES" altLang="pt-BR" sz="2300" dirty="0"/>
              <a:t> pronta. As </a:t>
            </a:r>
            <a:r>
              <a:rPr lang="es-ES" altLang="pt-BR" sz="2300" dirty="0" err="1"/>
              <a:t>dicas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mais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eficazes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são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aquelas</a:t>
            </a:r>
            <a:r>
              <a:rPr lang="es-ES" altLang="pt-BR" sz="2300" dirty="0"/>
              <a:t> que te </a:t>
            </a:r>
            <a:r>
              <a:rPr lang="es-ES" altLang="pt-BR" sz="2300" dirty="0" err="1"/>
              <a:t>fazem</a:t>
            </a:r>
            <a:r>
              <a:rPr lang="es-ES" altLang="pt-BR" sz="2300" dirty="0"/>
              <a:t> pensar sobre a </a:t>
            </a:r>
            <a:r>
              <a:rPr lang="es-ES" altLang="pt-BR" sz="2300" dirty="0" err="1"/>
              <a:t>atividade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isso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vai</a:t>
            </a:r>
            <a:r>
              <a:rPr lang="es-ES" altLang="pt-BR" sz="2300" dirty="0"/>
              <a:t> vencer a </a:t>
            </a:r>
            <a:r>
              <a:rPr lang="es-ES" altLang="pt-BR" sz="2300" dirty="0" err="1"/>
              <a:t>dificuldade</a:t>
            </a:r>
            <a:r>
              <a:rPr lang="es-ES" altLang="pt-BR" sz="2300" dirty="0"/>
              <a:t> e encontrar a </a:t>
            </a:r>
            <a:r>
              <a:rPr lang="es-ES" altLang="pt-BR" sz="2300" dirty="0" err="1"/>
              <a:t>resposta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sozinho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Quando</a:t>
            </a:r>
            <a:r>
              <a:rPr lang="es-ES" altLang="pt-BR" sz="2300" dirty="0"/>
              <a:t> a </a:t>
            </a:r>
            <a:r>
              <a:rPr lang="es-ES" altLang="pt-BR" sz="2300" dirty="0" err="1"/>
              <a:t>dica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for</a:t>
            </a:r>
            <a:r>
              <a:rPr lang="es-ES" altLang="pt-BR" sz="2300" dirty="0"/>
              <a:t> suficiente, </a:t>
            </a:r>
            <a:r>
              <a:rPr lang="es-ES" altLang="pt-BR" sz="2300" dirty="0" err="1"/>
              <a:t>peça</a:t>
            </a:r>
            <a:r>
              <a:rPr lang="es-ES" altLang="pt-BR" sz="2300" dirty="0"/>
              <a:t> a </a:t>
            </a:r>
            <a:r>
              <a:rPr lang="es-ES" altLang="pt-BR" sz="2300" dirty="0" err="1"/>
              <a:t>alguém</a:t>
            </a:r>
            <a:r>
              <a:rPr lang="es-ES" altLang="pt-BR" sz="2300" dirty="0"/>
              <a:t> que te </a:t>
            </a:r>
            <a:r>
              <a:rPr lang="es-ES" altLang="pt-BR" sz="2300" dirty="0" err="1"/>
              <a:t>ajude</a:t>
            </a:r>
            <a:r>
              <a:rPr lang="es-ES" altLang="pt-BR" sz="2300" dirty="0"/>
              <a:t> de </a:t>
            </a:r>
            <a:r>
              <a:rPr lang="es-ES" altLang="pt-BR" sz="2300" dirty="0" err="1"/>
              <a:t>outras</a:t>
            </a:r>
            <a:r>
              <a:rPr lang="es-ES" altLang="pt-BR" sz="2300" dirty="0"/>
              <a:t> formas, como realizando pesquisas </a:t>
            </a:r>
            <a:r>
              <a:rPr lang="es-ES" altLang="pt-BR" sz="2300" dirty="0" err="1"/>
              <a:t>em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livros</a:t>
            </a:r>
            <a:r>
              <a:rPr lang="es-ES" altLang="pt-BR" sz="2300" dirty="0"/>
              <a:t> e na internet.</a:t>
            </a:r>
            <a:r>
              <a:rPr lang="es-ES" altLang="pt-BR" sz="2200" dirty="0"/>
              <a:t> </a:t>
            </a:r>
          </a:p>
        </p:txBody>
      </p:sp>
      <p:pic>
        <p:nvPicPr>
          <p:cNvPr id="80903" name="Picture 7" descr="hom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956" y="1052736"/>
            <a:ext cx="3748088" cy="209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7294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179387" y="404664"/>
            <a:ext cx="8785225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Não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deixe</a:t>
            </a:r>
            <a:r>
              <a:rPr lang="es-ES" altLang="pt-BR" sz="2400" b="1" dirty="0"/>
              <a:t> de </a:t>
            </a:r>
            <a:r>
              <a:rPr lang="es-ES" altLang="pt-BR" sz="2400" b="1" dirty="0" err="1"/>
              <a:t>fazer</a:t>
            </a:r>
            <a:r>
              <a:rPr lang="es-ES" altLang="pt-BR" sz="2400" b="1" dirty="0"/>
              <a:t> a </a:t>
            </a:r>
            <a:r>
              <a:rPr lang="es-ES" altLang="pt-BR" sz="2400" b="1" dirty="0" err="1"/>
              <a:t>tarefa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300" dirty="0" err="1"/>
              <a:t>Faça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tudo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mesmo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tenha</a:t>
            </a:r>
            <a:r>
              <a:rPr lang="es-ES" altLang="pt-BR" sz="2300" dirty="0"/>
              <a:t> certeza de que está </a:t>
            </a:r>
            <a:r>
              <a:rPr lang="es-ES" altLang="pt-BR" sz="2300" dirty="0" err="1"/>
              <a:t>certo</a:t>
            </a:r>
            <a:r>
              <a:rPr lang="es-ES" altLang="pt-BR" sz="2300" dirty="0"/>
              <a:t>, </a:t>
            </a:r>
            <a:r>
              <a:rPr lang="es-ES" altLang="pt-BR" sz="2300" dirty="0" err="1"/>
              <a:t>ainda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seja</a:t>
            </a:r>
            <a:r>
              <a:rPr lang="es-ES" altLang="pt-BR" sz="2300" dirty="0"/>
              <a:t> preciso </a:t>
            </a:r>
            <a:r>
              <a:rPr lang="es-ES" altLang="pt-BR" sz="2300" dirty="0" err="1"/>
              <a:t>corrigir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Às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vezes</a:t>
            </a:r>
            <a:r>
              <a:rPr lang="es-ES" altLang="pt-BR" sz="2300" dirty="0"/>
              <a:t>, aprendemos </a:t>
            </a:r>
            <a:r>
              <a:rPr lang="es-ES" altLang="pt-BR" sz="2300" dirty="0" err="1"/>
              <a:t>mais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o que erramos do que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nossos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acertos</a:t>
            </a:r>
            <a:r>
              <a:rPr lang="es-ES" altLang="pt-BR" sz="2300" dirty="0"/>
              <a:t>. Se </a:t>
            </a:r>
            <a:r>
              <a:rPr lang="es-ES" altLang="pt-BR" sz="2300" dirty="0" err="1"/>
              <a:t>mesmo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 de ter pedido </a:t>
            </a:r>
            <a:r>
              <a:rPr lang="es-ES" altLang="pt-BR" sz="2300" dirty="0" err="1"/>
              <a:t>ajuda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aos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pais</a:t>
            </a:r>
            <a:r>
              <a:rPr lang="es-ES" altLang="pt-BR" sz="2300" dirty="0"/>
              <a:t> e ter </a:t>
            </a:r>
            <a:r>
              <a:rPr lang="es-ES" altLang="pt-BR" sz="2300" dirty="0" err="1"/>
              <a:t>feito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outras</a:t>
            </a:r>
            <a:r>
              <a:rPr lang="es-ES" altLang="pt-BR" sz="2300" dirty="0"/>
              <a:t> pesquisas para responder a </a:t>
            </a:r>
            <a:r>
              <a:rPr lang="es-ES" altLang="pt-BR" sz="2300" dirty="0" err="1"/>
              <a:t>tarefa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conseguir responder a </a:t>
            </a:r>
            <a:r>
              <a:rPr lang="es-ES" altLang="pt-BR" sz="2300" dirty="0" err="1"/>
              <a:t>questão</a:t>
            </a:r>
            <a:r>
              <a:rPr lang="es-ES" altLang="pt-BR" sz="2300" dirty="0"/>
              <a:t>, use </a:t>
            </a:r>
            <a:r>
              <a:rPr lang="es-ES" altLang="pt-BR" sz="2300" dirty="0" err="1"/>
              <a:t>uma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caneta</a:t>
            </a:r>
            <a:r>
              <a:rPr lang="es-ES" altLang="pt-BR" sz="2300" dirty="0"/>
              <a:t> marca-textos e grife o que </a:t>
            </a:r>
            <a:r>
              <a:rPr lang="es-ES" altLang="pt-BR" sz="2300" dirty="0" err="1"/>
              <a:t>faltou</a:t>
            </a:r>
            <a:r>
              <a:rPr lang="es-ES" altLang="pt-BR" sz="2300" dirty="0"/>
              <a:t>. A </a:t>
            </a:r>
            <a:r>
              <a:rPr lang="es-ES" altLang="pt-BR" sz="2300" dirty="0" err="1"/>
              <a:t>marcação</a:t>
            </a:r>
            <a:r>
              <a:rPr lang="es-ES" altLang="pt-BR" sz="2300" dirty="0"/>
              <a:t> na página </a:t>
            </a:r>
            <a:r>
              <a:rPr lang="es-ES" altLang="pt-BR" sz="2300" dirty="0" err="1"/>
              <a:t>fará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se </a:t>
            </a:r>
            <a:r>
              <a:rPr lang="es-ES" altLang="pt-BR" sz="2300" dirty="0" err="1"/>
              <a:t>lembre</a:t>
            </a:r>
            <a:r>
              <a:rPr lang="es-ES" altLang="pt-BR" sz="2300" dirty="0"/>
              <a:t> de pedir </a:t>
            </a:r>
            <a:r>
              <a:rPr lang="es-ES" altLang="pt-BR" sz="2300" dirty="0" err="1"/>
              <a:t>explicações</a:t>
            </a:r>
            <a:r>
              <a:rPr lang="es-ES" altLang="pt-BR" sz="2300" dirty="0"/>
              <a:t> específicas </a:t>
            </a:r>
            <a:r>
              <a:rPr lang="es-ES" altLang="pt-BR" sz="2300" dirty="0" err="1"/>
              <a:t>ao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professor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. </a:t>
            </a:r>
          </a:p>
        </p:txBody>
      </p:sp>
      <p:pic>
        <p:nvPicPr>
          <p:cNvPr id="79877" name="Picture 5" descr="alun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196752"/>
            <a:ext cx="2844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9468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215900" y="841375"/>
            <a:ext cx="8748713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/>
              <a:t>Corrija a atividade em sala</a:t>
            </a:r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just"/>
            <a:r>
              <a:rPr lang="es-ES" altLang="pt-BR" sz="2400"/>
              <a:t>Coloque a vergonha de lado. Se ficou com dúvidas sobre a tarefa pergunte para o professor no dia seguinte. Outros colegas podem ter tido a mesma dificuldade que você. Por meio da correção você pode verificar o que aprendeu direitinho e o que precisa estudar melhor. </a:t>
            </a:r>
          </a:p>
        </p:txBody>
      </p:sp>
      <p:pic>
        <p:nvPicPr>
          <p:cNvPr id="78853" name="Picture 5" descr="DevMath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36725"/>
            <a:ext cx="6805612" cy="198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455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97644" y="188640"/>
            <a:ext cx="8748712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/>
              <a:t>Persista</a:t>
            </a:r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400" dirty="0"/>
              <a:t>Caso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esteja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dificuldade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se sentir tentado a </a:t>
            </a:r>
            <a:r>
              <a:rPr lang="es-ES" altLang="pt-BR" sz="2400" dirty="0" err="1"/>
              <a:t>fugir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deixar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 para a última hora, mas </a:t>
            </a:r>
            <a:r>
              <a:rPr lang="es-ES" altLang="pt-BR" sz="2400" dirty="0" err="1"/>
              <a:t>saiba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isso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torná</a:t>
            </a:r>
            <a:r>
              <a:rPr lang="es-ES" altLang="pt-BR" sz="2400" dirty="0"/>
              <a:t>-la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complicada. Persista,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conseguir e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terá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muito</a:t>
            </a:r>
            <a:r>
              <a:rPr lang="es-ES" altLang="pt-BR" sz="2400" dirty="0"/>
              <a:t> tempo </a:t>
            </a:r>
            <a:r>
              <a:rPr lang="es-ES" altLang="pt-BR" sz="2400" dirty="0" err="1"/>
              <a:t>livre</a:t>
            </a:r>
            <a:r>
              <a:rPr lang="es-ES" altLang="pt-BR" sz="2400" dirty="0"/>
              <a:t> para curtir </a:t>
            </a:r>
            <a:r>
              <a:rPr lang="es-ES" altLang="pt-BR" sz="2400" dirty="0" err="1"/>
              <a:t>outros</a:t>
            </a:r>
            <a:r>
              <a:rPr lang="es-ES" altLang="pt-BR" sz="2400" dirty="0"/>
              <a:t> momentos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amigos. </a:t>
            </a:r>
            <a:r>
              <a:rPr lang="es-ES" altLang="pt-BR" sz="2400" dirty="0" err="1"/>
              <a:t>Lembre</a:t>
            </a:r>
            <a:r>
              <a:rPr lang="es-ES" altLang="pt-BR" sz="2400" dirty="0"/>
              <a:t>-se que </a:t>
            </a:r>
            <a:r>
              <a:rPr lang="es-ES" altLang="pt-BR" sz="2400" dirty="0" err="1"/>
              <a:t>quanto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estuda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aprende e </a:t>
            </a:r>
            <a:r>
              <a:rPr lang="es-ES" altLang="pt-BR" sz="2400" dirty="0" err="1"/>
              <a:t>assim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suas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dificuldades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irão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diminuir</a:t>
            </a:r>
            <a:r>
              <a:rPr lang="es-ES" altLang="pt-BR" sz="2400" dirty="0"/>
              <a:t>. </a:t>
            </a:r>
          </a:p>
        </p:txBody>
      </p:sp>
      <p:pic>
        <p:nvPicPr>
          <p:cNvPr id="84997" name="Picture 5" descr="aluno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700338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6781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>
          <a:xfrm>
            <a:off x="642910" y="1162039"/>
            <a:ext cx="4289130" cy="623887"/>
          </a:xfrm>
        </p:spPr>
        <p:txBody>
          <a:bodyPr/>
          <a:lstStyle/>
          <a:p>
            <a:r>
              <a:rPr lang="pt-BR" sz="2200" dirty="0"/>
              <a:t>PROBLEMA </a:t>
            </a:r>
            <a:r>
              <a:rPr lang="pt-BR" sz="2200" dirty="0" smtClean="0"/>
              <a:t>1</a:t>
            </a:r>
            <a:endParaRPr lang="pt-BR" sz="2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57223"/>
            <a:ext cx="6912768" cy="4380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31952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614" y="645269"/>
            <a:ext cx="8472771" cy="479995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181072"/>
            <a:ext cx="3309934" cy="604854"/>
          </a:xfrm>
        </p:spPr>
        <p:txBody>
          <a:bodyPr/>
          <a:lstStyle/>
          <a:p>
            <a:r>
              <a:rPr lang="pt-BR" sz="2200" dirty="0"/>
              <a:t>PROBLEMA 2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chemeClr val="tx1"/>
              </a:buClr>
              <a:buNone/>
            </a:pPr>
            <a:r>
              <a:rPr lang="pt-BR" sz="2400" dirty="0" smtClean="0"/>
              <a:t>Qual é a melhor forma para resolver a operação</a:t>
            </a:r>
          </a:p>
          <a:p>
            <a:pPr algn="just">
              <a:buClr>
                <a:schemeClr val="tx1"/>
              </a:buClr>
              <a:buNone/>
            </a:pPr>
            <a:r>
              <a:rPr lang="pt-BR" sz="2400" dirty="0" smtClean="0"/>
              <a:t>abaixo?</a:t>
            </a:r>
            <a:endParaRPr lang="pt-BR" sz="24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04110"/>
              </p:ext>
            </p:extLst>
          </p:nvPr>
        </p:nvGraphicFramePr>
        <p:xfrm>
          <a:off x="3059832" y="3140968"/>
          <a:ext cx="3509135" cy="9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5" imgW="1396800" imgH="393480" progId="Equation.DSMT4">
                  <p:embed/>
                </p:oleObj>
              </mc:Choice>
              <mc:Fallback>
                <p:oleObj name="Equation" r:id="rId5" imgW="1396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59832" y="3140968"/>
                        <a:ext cx="3509135" cy="988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Minha </a:t>
            </a:r>
            <a:r>
              <a:rPr lang="pt-BR" sz="2200" dirty="0"/>
              <a:t>gaveta de meias contém 10 pares de meias </a:t>
            </a:r>
            <a:r>
              <a:rPr lang="pt-BR" sz="2200" dirty="0" smtClean="0"/>
              <a:t>brancas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e </a:t>
            </a:r>
            <a:r>
              <a:rPr lang="pt-BR" sz="2200" dirty="0"/>
              <a:t>10 pares de meias pretas. </a:t>
            </a:r>
            <a:r>
              <a:rPr lang="pt-BR" sz="2200" dirty="0" smtClean="0"/>
              <a:t>Supondo </a:t>
            </a:r>
            <a:r>
              <a:rPr lang="pt-BR" sz="2200" dirty="0"/>
              <a:t>que </a:t>
            </a:r>
            <a:r>
              <a:rPr lang="pt-BR" sz="2200" dirty="0" smtClean="0"/>
              <a:t>eu </a:t>
            </a:r>
            <a:r>
              <a:rPr lang="pt-BR" sz="2200" dirty="0"/>
              <a:t>só </a:t>
            </a:r>
            <a:r>
              <a:rPr lang="pt-BR" sz="2200" dirty="0" smtClean="0"/>
              <a:t>posso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pegar </a:t>
            </a:r>
            <a:r>
              <a:rPr lang="pt-BR" sz="2200" dirty="0"/>
              <a:t>uma meia de cada vez e que </a:t>
            </a:r>
            <a:r>
              <a:rPr lang="pt-BR" sz="2200" dirty="0" smtClean="0"/>
              <a:t>eu </a:t>
            </a:r>
            <a:r>
              <a:rPr lang="pt-BR" sz="2200" dirty="0"/>
              <a:t>não </a:t>
            </a:r>
            <a:r>
              <a:rPr lang="pt-BR" sz="2200" dirty="0" smtClean="0"/>
              <a:t>posso </a:t>
            </a:r>
            <a:r>
              <a:rPr lang="pt-BR" sz="2200" dirty="0"/>
              <a:t>ver a </a:t>
            </a:r>
            <a:r>
              <a:rPr lang="pt-BR" sz="2200" dirty="0" smtClean="0"/>
              <a:t>cor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desta </a:t>
            </a:r>
            <a:r>
              <a:rPr lang="pt-BR" sz="2200" dirty="0"/>
              <a:t>meia até que a retire da gaveta, quantas meias </a:t>
            </a:r>
            <a:r>
              <a:rPr lang="pt-BR" sz="2200" dirty="0" smtClean="0"/>
              <a:t>terei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que </a:t>
            </a:r>
            <a:r>
              <a:rPr lang="pt-BR" sz="2200" dirty="0"/>
              <a:t>pegar até obter, no mínimo, um par de meias </a:t>
            </a:r>
            <a:r>
              <a:rPr lang="pt-BR" sz="2200" dirty="0" smtClean="0"/>
              <a:t>da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mesma </a:t>
            </a:r>
            <a:r>
              <a:rPr lang="pt-BR" sz="2200" dirty="0"/>
              <a:t>cor?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title"/>
          </p:nvPr>
        </p:nvSpPr>
        <p:spPr>
          <a:xfrm>
            <a:off x="642910" y="1162039"/>
            <a:ext cx="4289130" cy="623887"/>
          </a:xfrm>
        </p:spPr>
        <p:txBody>
          <a:bodyPr/>
          <a:lstStyle/>
          <a:p>
            <a:r>
              <a:rPr lang="pt-BR" sz="2200" dirty="0"/>
              <a:t>PROBLEMA </a:t>
            </a:r>
            <a:r>
              <a:rPr lang="pt-BR" sz="2200" dirty="0" smtClean="0"/>
              <a:t>3</a:t>
            </a:r>
            <a:endParaRPr lang="pt-BR" sz="2200" dirty="0"/>
          </a:p>
        </p:txBody>
      </p:sp>
      <p:pic>
        <p:nvPicPr>
          <p:cNvPr id="5" name="Imagem 4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6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181072"/>
            <a:ext cx="3309934" cy="604854"/>
          </a:xfrm>
        </p:spPr>
        <p:txBody>
          <a:bodyPr/>
          <a:lstStyle/>
          <a:p>
            <a:r>
              <a:rPr lang="pt-BR" sz="2200" dirty="0"/>
              <a:t>PROBLEMA 4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4260304"/>
          </a:xfrm>
        </p:spPr>
        <p:txBody>
          <a:bodyPr/>
          <a:lstStyle/>
          <a:p>
            <a:pPr marL="0" indent="0" algn="just">
              <a:buNone/>
            </a:pPr>
            <a:r>
              <a:rPr lang="pt-BR" sz="2200" dirty="0"/>
              <a:t>Um homem, dono de uma adega, faleceu recentemente. Em seu testamento, ele deixou 21 barris a seus três filhos. Os barris estão da seguinte forma: 7 deles estão cheios de vinho; 7 deles estão com vinho até a metade e 7 deles estão vazios. Entretanto, os barris devem ser divididos de forma que cada filho receba o mesmo número de barris cheios, meio-cheios e vazios.</a:t>
            </a:r>
          </a:p>
          <a:p>
            <a:pPr marL="0" indent="0" algn="just">
              <a:buNone/>
            </a:pPr>
            <a:r>
              <a:rPr lang="pt-BR" sz="2200" dirty="0"/>
              <a:t>Considere que não podem ser utilizados instrumentos de medição. Como os barris podem ser igualmente divididos?</a:t>
            </a:r>
          </a:p>
          <a:p>
            <a:pPr algn="just">
              <a:buClr>
                <a:schemeClr val="tx1"/>
              </a:buClr>
              <a:buNone/>
            </a:pPr>
            <a:endParaRPr lang="pt-BR" sz="22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84077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marL="590550" indent="-590550">
              <a:lnSpc>
                <a:spcPct val="90000"/>
              </a:lnSpc>
              <a:buClrTx/>
              <a:buSzPct val="80000"/>
              <a:buFont typeface="Wingdings" pitchFamily="2" charset="2"/>
              <a:buChar char="Ø"/>
            </a:pPr>
            <a:endParaRPr lang="pt-BR" sz="2200" dirty="0" smtClean="0"/>
          </a:p>
          <a:p>
            <a:pPr marL="590550" indent="-590550">
              <a:lnSpc>
                <a:spcPct val="90000"/>
              </a:lnSpc>
              <a:buClrTx/>
              <a:buSzPct val="80000"/>
              <a:buFont typeface="Wingdings" pitchFamily="2" charset="2"/>
              <a:buChar char="Ø"/>
            </a:pPr>
            <a:r>
              <a:rPr lang="pt-BR" sz="2200" dirty="0" smtClean="0"/>
              <a:t>Acontecerão </a:t>
            </a:r>
            <a:r>
              <a:rPr lang="pt-BR" sz="2200" smtClean="0"/>
              <a:t>uma vez </a:t>
            </a:r>
            <a:r>
              <a:rPr lang="pt-BR" sz="2200" dirty="0" smtClean="0"/>
              <a:t>por semana.</a:t>
            </a:r>
          </a:p>
          <a:p>
            <a:pPr marL="0" indent="0">
              <a:lnSpc>
                <a:spcPct val="90000"/>
              </a:lnSpc>
              <a:buClrTx/>
              <a:buSzPct val="80000"/>
              <a:buNone/>
            </a:pPr>
            <a:endParaRPr lang="pt-BR" sz="2200" dirty="0" smtClean="0"/>
          </a:p>
          <a:p>
            <a:pPr marL="0" indent="0">
              <a:lnSpc>
                <a:spcPct val="90000"/>
              </a:lnSpc>
              <a:buClrTx/>
              <a:buSzPct val="80000"/>
              <a:buNone/>
            </a:pPr>
            <a:r>
              <a:rPr lang="pt-BR" sz="2200" dirty="0" smtClean="0"/>
              <a:t>Segunda-feira</a:t>
            </a:r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344758"/>
            <a:ext cx="3857652" cy="500066"/>
          </a:xfrm>
          <a:noFill/>
          <a:ln/>
        </p:spPr>
        <p:txBody>
          <a:bodyPr anchor="ctr"/>
          <a:lstStyle/>
          <a:p>
            <a:r>
              <a:rPr lang="pt-BR" sz="2200" dirty="0" smtClean="0"/>
              <a:t>NOSSOS ENCONTROS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56593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5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31" y="764704"/>
            <a:ext cx="8869576" cy="450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5923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83568" y="1311408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dirty="0" smtClean="0"/>
              <a:t>EMENTA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6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/>
          </p:nvPr>
        </p:nvGraphicFramePr>
        <p:xfrm>
          <a:off x="467544" y="1922996"/>
          <a:ext cx="8208911" cy="2831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9265"/>
                <a:gridCol w="2180998"/>
                <a:gridCol w="2168850"/>
                <a:gridCol w="2049798"/>
              </a:tblGrid>
              <a:tr h="39872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CONTEÚDO PROGRAMÁTICO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5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1° BIMESTRE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()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2°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3°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4°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93599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 Matrizes (tipos, transposição, operações)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 Sistemas Lineares (tipos e solução por meio de escalonamento)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Trigonometria no triângulo retângulo, ângulos notáveis, medidas de arcos, razões trigonométricas, ciclo trigonométrico.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Funções e transformações trigonométricas.</a:t>
                      </a:r>
                      <a:endParaRPr lang="pt-BR" sz="1000" b="1" dirty="0">
                        <a:effectLst/>
                      </a:endParaRPr>
                    </a:p>
                    <a:p>
                      <a:pPr marL="9525" algn="ctr">
                        <a:spcAft>
                          <a:spcPts val="0"/>
                        </a:spcAft>
                        <a:buFontTx/>
                        <a:buNone/>
                        <a:tabLst>
                          <a:tab pos="9525" algn="l"/>
                          <a:tab pos="14414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Equações, Inequações e identidades trigonométricas.</a:t>
                      </a:r>
                      <a:endParaRPr lang="pt-BR" sz="1000" b="1" dirty="0">
                        <a:effectLst/>
                      </a:endParaRPr>
                    </a:p>
                    <a:p>
                      <a:pPr marL="18415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Trigonometria no triângulo qualquer.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Números complexos.  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 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1811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effectLst/>
                        </a:rPr>
                        <a:t>Sequências, Progressões aritméticas e geométricas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effectLst/>
                        </a:rPr>
                        <a:t>Matemática Financeira (porcentagem, juros simples e compostos)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4959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marL="0" indent="0">
              <a:lnSpc>
                <a:spcPct val="90000"/>
              </a:lnSpc>
              <a:buClrTx/>
              <a:buSzPct val="80000"/>
              <a:buNone/>
            </a:pPr>
            <a:endParaRPr lang="pt-BR" sz="2200" dirty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Serão realizadas provas </a:t>
            </a:r>
            <a:r>
              <a:rPr lang="pt-BR" sz="2200" dirty="0" smtClean="0"/>
              <a:t>individuais e/ou duplas;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Há </a:t>
            </a:r>
            <a:r>
              <a:rPr lang="pt-BR" sz="2200" dirty="0"/>
              <a:t>possibilidade de </a:t>
            </a:r>
            <a:r>
              <a:rPr lang="pt-BR" sz="2200" dirty="0" smtClean="0"/>
              <a:t>trabalhos;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Pontos extras;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Contudo, não será concedido  sequer 1 décimo em qualquer unidade.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Caso o(a) aluno(a) fique em prova final, então o assunto será referente a nota de pior desempenho durante o ano.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err="1" smtClean="0"/>
              <a:t>Ex</a:t>
            </a:r>
            <a:r>
              <a:rPr lang="pt-BR" sz="2200" dirty="0" smtClean="0"/>
              <a:t> : </a:t>
            </a:r>
            <a:r>
              <a:rPr lang="pt-BR" sz="2400" dirty="0"/>
              <a:t>N1=46,  N2=30, N3=47, N4=32.</a:t>
            </a:r>
            <a:br>
              <a:rPr lang="pt-BR" sz="2400" dirty="0"/>
            </a:br>
            <a:r>
              <a:rPr lang="pt-BR" sz="2400" dirty="0"/>
              <a:t> </a:t>
            </a:r>
            <a:br>
              <a:rPr lang="pt-BR" sz="2400" dirty="0"/>
            </a:br>
            <a:r>
              <a:rPr lang="pt-BR" sz="2400" dirty="0"/>
              <a:t>O assunto será o referente a TODO o 2º Bimestre.</a:t>
            </a:r>
            <a:endParaRPr lang="pt-BR" sz="2200" dirty="0" smtClean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endParaRPr lang="pt-BR" sz="2200" dirty="0" smtClean="0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706522" y="1311408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b="1" dirty="0"/>
              <a:t>AVALIAÇÕES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31030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Sejam pontuais. Principalmente em dia de prova.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Programem </a:t>
            </a:r>
            <a:r>
              <a:rPr lang="pt-BR" sz="2200" dirty="0"/>
              <a:t>o modo </a:t>
            </a:r>
            <a:r>
              <a:rPr lang="pt-BR" sz="2200" dirty="0" smtClean="0"/>
              <a:t>silencioso do celular.</a:t>
            </a:r>
            <a:endParaRPr lang="pt-BR" sz="2200" dirty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Não </a:t>
            </a:r>
            <a:r>
              <a:rPr lang="pt-BR" sz="2200" dirty="0" smtClean="0"/>
              <a:t>acumulem </a:t>
            </a:r>
            <a:r>
              <a:rPr lang="pt-BR" sz="2200" dirty="0"/>
              <a:t>dúvidas.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 tiver dúvida sobre o assunto, pode perguntar. Não há motivo para ter vergonha, todos fazem parte do mesmo grupo.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Utilizem o horário do CAP para tirar dúvidas. Estarei à disposição.</a:t>
            </a:r>
            <a:endParaRPr lang="pt-BR" sz="2200" dirty="0" smtClean="0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285860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b="1" dirty="0"/>
              <a:t>QUESTÕES DE ORDEM PRÁTICA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06467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214422"/>
            <a:ext cx="5786478" cy="747730"/>
          </a:xfrm>
          <a:noFill/>
          <a:ln/>
        </p:spPr>
        <p:txBody>
          <a:bodyPr anchor="ctr"/>
          <a:lstStyle/>
          <a:p>
            <a:r>
              <a:rPr lang="pt-BR" sz="2400" dirty="0" smtClean="0"/>
              <a:t>COMO RESOLVER UM PROBLEMA</a:t>
            </a:r>
            <a:endParaRPr lang="pt-BR" sz="2400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Ler;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Entender o problema;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Analisar o que é dado e o que é pedido;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Montar uma estratégia;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Executar;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Testar a solução.</a:t>
            </a:r>
            <a:endParaRPr lang="pt-BR" sz="24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9" name="Rectangle 413"/>
          <p:cNvSpPr>
            <a:spLocks noChangeArrowheads="1"/>
          </p:cNvSpPr>
          <p:nvPr/>
        </p:nvSpPr>
        <p:spPr bwMode="auto">
          <a:xfrm>
            <a:off x="269081" y="260648"/>
            <a:ext cx="8605838" cy="601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" altLang="pt-BR" sz="2400" b="1" dirty="0" err="1"/>
              <a:t>Organize</a:t>
            </a:r>
            <a:r>
              <a:rPr lang="es-ES" altLang="pt-BR" sz="2400" b="1" dirty="0"/>
              <a:t> o </a:t>
            </a:r>
            <a:r>
              <a:rPr lang="es-ES" altLang="pt-BR" sz="2400" b="1" dirty="0" err="1"/>
              <a:t>espaço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em</a:t>
            </a:r>
            <a:r>
              <a:rPr lang="es-ES" altLang="pt-BR" sz="2400" b="1" dirty="0"/>
              <a:t> que </a:t>
            </a:r>
            <a:r>
              <a:rPr lang="es-ES" altLang="pt-BR" sz="2400" b="1" dirty="0" err="1"/>
              <a:t>vai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estudar</a:t>
            </a:r>
            <a:endParaRPr lang="es-ES" altLang="pt-BR" sz="24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just">
              <a:lnSpc>
                <a:spcPct val="110000"/>
              </a:lnSpc>
            </a:pPr>
            <a:r>
              <a:rPr lang="es-ES" altLang="pt-BR" sz="2200" dirty="0" err="1"/>
              <a:t>Eleja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</a:t>
            </a:r>
            <a:r>
              <a:rPr lang="es-ES" altLang="pt-BR" sz="2200" dirty="0" err="1"/>
              <a:t>cantinho</a:t>
            </a:r>
            <a:r>
              <a:rPr lang="es-ES" altLang="pt-BR" sz="2200" dirty="0"/>
              <a:t> para os </a:t>
            </a:r>
            <a:r>
              <a:rPr lang="es-ES" altLang="pt-BR" sz="2200" dirty="0" err="1"/>
              <a:t>estudos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lugar claro, </a:t>
            </a:r>
            <a:r>
              <a:rPr lang="es-ES" altLang="pt-BR" sz="2200" dirty="0" err="1"/>
              <a:t>arejado</a:t>
            </a:r>
            <a:r>
              <a:rPr lang="es-ES" altLang="pt-BR" sz="2200" dirty="0"/>
              <a:t> e </a:t>
            </a:r>
            <a:r>
              <a:rPr lang="es-ES" altLang="pt-BR" sz="2200" dirty="0" err="1"/>
              <a:t>com</a:t>
            </a:r>
            <a:r>
              <a:rPr lang="es-ES" altLang="pt-BR" sz="2200" dirty="0"/>
              <a:t> </a:t>
            </a:r>
            <a:r>
              <a:rPr lang="es-ES" altLang="pt-BR" sz="2200" dirty="0" err="1"/>
              <a:t>pouco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barulho</a:t>
            </a:r>
            <a:r>
              <a:rPr lang="es-ES" altLang="pt-BR" sz="2200" dirty="0"/>
              <a:t>. Tire de </a:t>
            </a:r>
            <a:r>
              <a:rPr lang="es-ES" altLang="pt-BR" sz="2200" dirty="0" err="1"/>
              <a:t>perto</a:t>
            </a:r>
            <a:r>
              <a:rPr lang="es-ES" altLang="pt-BR" sz="2200" dirty="0"/>
              <a:t> objetos que </a:t>
            </a:r>
            <a:r>
              <a:rPr lang="es-ES" altLang="pt-BR" sz="2200" dirty="0" err="1"/>
              <a:t>possam</a:t>
            </a:r>
            <a:r>
              <a:rPr lang="es-ES" altLang="pt-BR" sz="2200" dirty="0"/>
              <a:t> desviar </a:t>
            </a:r>
            <a:r>
              <a:rPr lang="es-ES" altLang="pt-BR" sz="2200" dirty="0" err="1"/>
              <a:t>sua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atenção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Mantenha</a:t>
            </a:r>
            <a:r>
              <a:rPr lang="es-ES" altLang="pt-BR" sz="2200" dirty="0"/>
              <a:t> a </a:t>
            </a:r>
            <a:r>
              <a:rPr lang="es-ES" altLang="pt-BR" sz="2200" dirty="0" err="1"/>
              <a:t>televisão</a:t>
            </a:r>
            <a:r>
              <a:rPr lang="es-ES" altLang="pt-BR" sz="2200" dirty="0"/>
              <a:t> e o computador desligados </a:t>
            </a:r>
            <a:r>
              <a:rPr lang="es-ES" altLang="pt-BR" sz="2200" dirty="0" err="1"/>
              <a:t>enquanto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você</a:t>
            </a:r>
            <a:r>
              <a:rPr lang="es-ES" altLang="pt-BR" sz="2200" dirty="0"/>
              <a:t> </a:t>
            </a:r>
            <a:r>
              <a:rPr lang="es-ES" altLang="pt-BR" sz="2200" dirty="0" err="1"/>
              <a:t>estuda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Assim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você</a:t>
            </a:r>
            <a:r>
              <a:rPr lang="es-ES" altLang="pt-BR" sz="2200" dirty="0"/>
              <a:t> se concentra e termina </a:t>
            </a:r>
            <a:r>
              <a:rPr lang="es-ES" altLang="pt-BR" sz="2200" dirty="0" err="1"/>
              <a:t>mais</a:t>
            </a:r>
            <a:r>
              <a:rPr lang="es-ES" altLang="pt-BR" sz="2200" dirty="0"/>
              <a:t> rápido. Caso </a:t>
            </a:r>
            <a:r>
              <a:rPr lang="es-ES" altLang="pt-BR" sz="2200" dirty="0" err="1"/>
              <a:t>não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tenha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local específico </a:t>
            </a:r>
            <a:r>
              <a:rPr lang="es-ES" altLang="pt-BR" sz="2200" dirty="0" err="1"/>
              <a:t>pra</a:t>
            </a:r>
            <a:r>
              <a:rPr lang="es-ES" altLang="pt-BR" sz="2200" dirty="0"/>
              <a:t> realizar a </a:t>
            </a:r>
            <a:r>
              <a:rPr lang="es-ES" altLang="pt-BR" sz="2200" dirty="0" err="1"/>
              <a:t>tarefa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sente</a:t>
            </a:r>
            <a:r>
              <a:rPr lang="es-ES" altLang="pt-BR" sz="2200" dirty="0"/>
              <a:t> de costas para os objetos que </a:t>
            </a:r>
            <a:r>
              <a:rPr lang="es-ES" altLang="pt-BR" sz="2200" dirty="0" err="1"/>
              <a:t>possam</a:t>
            </a:r>
            <a:r>
              <a:rPr lang="es-ES" altLang="pt-BR" sz="2200" dirty="0"/>
              <a:t> te </a:t>
            </a:r>
            <a:r>
              <a:rPr lang="es-ES" altLang="pt-BR" sz="2200" dirty="0" err="1"/>
              <a:t>distrair</a:t>
            </a:r>
            <a:r>
              <a:rPr lang="es-ES" altLang="pt-BR" sz="2200" dirty="0"/>
              <a:t> (computador, </a:t>
            </a:r>
            <a:r>
              <a:rPr lang="es-ES" altLang="pt-BR" sz="2200" dirty="0" err="1"/>
              <a:t>rua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televisão</a:t>
            </a:r>
            <a:r>
              <a:rPr lang="es-ES" altLang="pt-BR" sz="2200" dirty="0"/>
              <a:t> etc.). </a:t>
            </a:r>
          </a:p>
        </p:txBody>
      </p:sp>
      <p:pic>
        <p:nvPicPr>
          <p:cNvPr id="71072" name="Picture 416" descr="alunofg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444" y="1196752"/>
            <a:ext cx="3313112" cy="237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03921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3611</TotalTime>
  <Words>720</Words>
  <Application>Microsoft Office PowerPoint</Application>
  <PresentationFormat>Apresentação na tela (4:3)</PresentationFormat>
  <Paragraphs>194</Paragraphs>
  <Slides>22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Algerian</vt:lpstr>
      <vt:lpstr>Arial</vt:lpstr>
      <vt:lpstr>Arial Black</vt:lpstr>
      <vt:lpstr>Calibri</vt:lpstr>
      <vt:lpstr>Times New Roman</vt:lpstr>
      <vt:lpstr>Wingdings</vt:lpstr>
      <vt:lpstr>Estúdio</vt:lpstr>
      <vt:lpstr>Equation</vt:lpstr>
      <vt:lpstr>MATEMÁTICA II</vt:lpstr>
      <vt:lpstr>Apresentação do PowerPoint</vt:lpstr>
      <vt:lpstr>NOSSOS ENCONTROS</vt:lpstr>
      <vt:lpstr>Apresentação do PowerPoint</vt:lpstr>
      <vt:lpstr>EMENTA</vt:lpstr>
      <vt:lpstr>AVALIAÇÕES</vt:lpstr>
      <vt:lpstr>QUESTÕES DE ORDEM PRÁTICA</vt:lpstr>
      <vt:lpstr>COMO RESOLVER UM PROBLEMA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PROBLEMA 1</vt:lpstr>
      <vt:lpstr>PROBLEMA 2</vt:lpstr>
      <vt:lpstr>PROBLEMA 3</vt:lpstr>
      <vt:lpstr>PROBLEMA 4</vt:lpstr>
    </vt:vector>
  </TitlesOfParts>
  <Company>..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ISAAC</dc:creator>
  <cp:lastModifiedBy>João Saturnino</cp:lastModifiedBy>
  <cp:revision>289</cp:revision>
  <dcterms:created xsi:type="dcterms:W3CDTF">2007-05-14T23:25:57Z</dcterms:created>
  <dcterms:modified xsi:type="dcterms:W3CDTF">2017-03-28T00:59:09Z</dcterms:modified>
</cp:coreProperties>
</file>