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7" r:id="rId3"/>
    <p:sldId id="266" r:id="rId4"/>
    <p:sldId id="268" r:id="rId5"/>
    <p:sldId id="264" r:id="rId6"/>
    <p:sldId id="269" r:id="rId7"/>
    <p:sldId id="270" r:id="rId8"/>
    <p:sldId id="279" r:id="rId9"/>
    <p:sldId id="280" r:id="rId10"/>
    <p:sldId id="263" r:id="rId11"/>
    <p:sldId id="271" r:id="rId12"/>
    <p:sldId id="272" r:id="rId13"/>
    <p:sldId id="273" r:id="rId14"/>
    <p:sldId id="274" r:id="rId15"/>
    <p:sldId id="265" r:id="rId16"/>
    <p:sldId id="275" r:id="rId17"/>
    <p:sldId id="277" r:id="rId18"/>
    <p:sldId id="281" r:id="rId19"/>
    <p:sldId id="284" r:id="rId20"/>
    <p:sldId id="305" r:id="rId21"/>
    <p:sldId id="285" r:id="rId22"/>
    <p:sldId id="282" r:id="rId23"/>
    <p:sldId id="286" r:id="rId24"/>
    <p:sldId id="306" r:id="rId25"/>
    <p:sldId id="287" r:id="rId26"/>
    <p:sldId id="288" r:id="rId27"/>
    <p:sldId id="276" r:id="rId28"/>
    <p:sldId id="289" r:id="rId29"/>
    <p:sldId id="283" r:id="rId30"/>
    <p:sldId id="290" r:id="rId31"/>
    <p:sldId id="309" r:id="rId32"/>
    <p:sldId id="307" r:id="rId33"/>
    <p:sldId id="291" r:id="rId34"/>
    <p:sldId id="292" r:id="rId35"/>
    <p:sldId id="293" r:id="rId36"/>
    <p:sldId id="294" r:id="rId37"/>
    <p:sldId id="301" r:id="rId38"/>
    <p:sldId id="296" r:id="rId39"/>
    <p:sldId id="260" r:id="rId40"/>
    <p:sldId id="308" r:id="rId41"/>
    <p:sldId id="303" r:id="rId42"/>
    <p:sldId id="304" r:id="rId43"/>
    <p:sldId id="297" r:id="rId44"/>
    <p:sldId id="298" r:id="rId45"/>
    <p:sldId id="261" r:id="rId46"/>
    <p:sldId id="299" r:id="rId47"/>
    <p:sldId id="262" r:id="rId48"/>
    <p:sldId id="300" r:id="rId49"/>
    <p:sldId id="310" r:id="rId50"/>
    <p:sldId id="257" r:id="rId51"/>
    <p:sldId id="258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E2CE-8429-494C-8129-7E43BFE10A4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2E27B-A877-4360-A5BC-D0DB1AA9CE2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495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2E27B-A877-4360-A5BC-D0DB1AA9CE2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25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215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20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085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105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493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257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770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379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811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58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89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5D31-0709-4562-8E15-9A0495433CD7}" type="datetimeFigureOut">
              <a:rPr lang="pt-BR" smtClean="0"/>
              <a:pPr/>
              <a:t>14/11/2014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3044-CD67-4D95-B9C5-9AB692D18B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97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Hidrografia - Brasil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6137" y="3902288"/>
            <a:ext cx="9144000" cy="1655762"/>
          </a:xfrm>
        </p:spPr>
        <p:txBody>
          <a:bodyPr/>
          <a:lstStyle/>
          <a:p>
            <a:r>
              <a:rPr lang="pt-BR" dirty="0" smtClean="0"/>
              <a:t>				Professora: Jordana Costa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615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156" y="912495"/>
            <a:ext cx="6530777" cy="5198777"/>
          </a:xfrm>
        </p:spPr>
      </p:pic>
    </p:spTree>
    <p:extLst>
      <p:ext uri="{BB962C8B-B14F-4D97-AF65-F5344CB8AC3E}">
        <p14:creationId xmlns:p14="http://schemas.microsoft.com/office/powerpoint/2010/main" xmlns="" val="26535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volume de água de uma bacia hidrográfica depende dos solos, das rochas e principalmente do clima da região.</a:t>
            </a:r>
          </a:p>
          <a:p>
            <a:r>
              <a:rPr lang="pt-BR" b="1" dirty="0" smtClean="0"/>
              <a:t>Rios Perenes</a:t>
            </a:r>
            <a:r>
              <a:rPr lang="pt-BR" dirty="0" smtClean="0"/>
              <a:t>: Nunca secam, possuem grande volume de água. Ex.: Na Amazônia, onde não existem longas estiagens.</a:t>
            </a:r>
          </a:p>
          <a:p>
            <a:r>
              <a:rPr lang="pt-BR" b="1" dirty="0" smtClean="0"/>
              <a:t>Rios Temporários ou Intermitentes</a:t>
            </a:r>
            <a:r>
              <a:rPr lang="pt-BR" dirty="0" smtClean="0"/>
              <a:t>: Secam no período de estiagem. Ocorrem em áreas de clima semiárido.</a:t>
            </a:r>
          </a:p>
          <a:p>
            <a:pPr algn="just"/>
            <a:r>
              <a:rPr lang="pt-BR" dirty="0" smtClean="0"/>
              <a:t>No Brasil, o rio São Francisco nasce na Serra da Canastra (MG) – uma área de clima tropical com significativa captação de água, que permite ao rio atravessar o sertão nordestino, onde o clima é semiárido, e desembocar no Oceano Atlântico.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860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variação na quantidade de água no leito do rio ao longo do ano recebe o nome de </a:t>
            </a:r>
            <a:r>
              <a:rPr lang="pt-BR" b="1" dirty="0" smtClean="0"/>
              <a:t>regime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Em determinada época do ano o nível de águas está baixo: é a chamada </a:t>
            </a:r>
            <a:r>
              <a:rPr lang="pt-BR" b="1" dirty="0" smtClean="0"/>
              <a:t>vazante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Quando o volume de águas é elevado, temos a </a:t>
            </a:r>
            <a:r>
              <a:rPr lang="pt-BR" b="1" dirty="0" smtClean="0"/>
              <a:t>cheia.</a:t>
            </a:r>
          </a:p>
          <a:p>
            <a:pPr algn="just"/>
            <a:r>
              <a:rPr lang="pt-BR" dirty="0" smtClean="0"/>
              <a:t>Se as águas subirem muito, alagando grandes áreas, temos as </a:t>
            </a:r>
            <a:r>
              <a:rPr lang="pt-BR" b="1" dirty="0" smtClean="0"/>
              <a:t>enchentes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426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Se a variação do nível das águas depende exclusivamente da chuva, dizemos que o rio tem regime </a:t>
            </a:r>
            <a:r>
              <a:rPr lang="pt-BR" b="1" dirty="0" smtClean="0"/>
              <a:t>pluvial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Se depende do derretimento da neve,</a:t>
            </a:r>
            <a:r>
              <a:rPr lang="pt-BR" b="1" dirty="0" smtClean="0"/>
              <a:t> </a:t>
            </a:r>
            <a:r>
              <a:rPr lang="pt-BR" b="1" dirty="0" err="1" smtClean="0"/>
              <a:t>nival</a:t>
            </a:r>
            <a:r>
              <a:rPr lang="pt-BR" b="1" dirty="0" smtClean="0"/>
              <a:t> </a:t>
            </a:r>
            <a:r>
              <a:rPr lang="pt-BR" dirty="0" smtClean="0"/>
              <a:t>e das geleiras, é </a:t>
            </a:r>
            <a:r>
              <a:rPr lang="pt-BR" b="1" dirty="0" smtClean="0"/>
              <a:t>glacial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Muitos rios apresentam regime misto ou complexo.</a:t>
            </a:r>
          </a:p>
          <a:p>
            <a:pPr algn="just"/>
            <a:r>
              <a:rPr lang="pt-BR" dirty="0" smtClean="0"/>
              <a:t>No Brasil, apenas o Rio Solimões-Amazonas tem esse regime, pois uma pequena quantidade de suas águas provém do derretimento de neve da Cordilheira dos Andes, no Peru, onde se localiza sua nascente.</a:t>
            </a:r>
          </a:p>
          <a:p>
            <a:pPr algn="just"/>
            <a:r>
              <a:rPr lang="pt-BR" dirty="0" smtClean="0"/>
              <a:t>Todos os demais rios brasileiros possuem regime pluvial simples, associado aos tipos climáticos das regiões.</a:t>
            </a:r>
          </a:p>
        </p:txBody>
      </p:sp>
    </p:spTree>
    <p:extLst>
      <p:ext uri="{BB962C8B-B14F-4D97-AF65-F5344CB8AC3E}">
        <p14:creationId xmlns:p14="http://schemas.microsoft.com/office/powerpoint/2010/main" xmlns="" val="6990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Brasil, em razão de sua grande extensão territorial e da predominância de climas úmidos, possui uma extensa e densa rede hidrográfica.</a:t>
            </a:r>
          </a:p>
          <a:p>
            <a:pPr algn="just"/>
            <a:r>
              <a:rPr lang="pt-BR" dirty="0" smtClean="0"/>
              <a:t>Os rios brasileiros, tem diversos usos, como: </a:t>
            </a:r>
          </a:p>
          <a:p>
            <a:pPr algn="just"/>
            <a:r>
              <a:rPr lang="pt-BR" dirty="0" smtClean="0"/>
              <a:t>Abastecimento, irrigação, lazer, pesca, geração de energia e transporte.</a:t>
            </a:r>
          </a:p>
          <a:p>
            <a:pPr algn="just"/>
            <a:r>
              <a:rPr lang="pt-BR" dirty="0" smtClean="0"/>
              <a:t>Em regiões planálticas, nossos rios apresentam um enorme potencial hidrelétrico.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4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487" y="85664"/>
            <a:ext cx="5586663" cy="6772336"/>
          </a:xfrm>
        </p:spPr>
      </p:pic>
    </p:spTree>
    <p:extLst>
      <p:ext uri="{BB962C8B-B14F-4D97-AF65-F5344CB8AC3E}">
        <p14:creationId xmlns:p14="http://schemas.microsoft.com/office/powerpoint/2010/main" xmlns="" val="42240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501" y="1378424"/>
            <a:ext cx="10753299" cy="4798539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Bacia do Rio Amazonas (ou Amazônica): </a:t>
            </a:r>
            <a:r>
              <a:rPr lang="pt-BR" dirty="0" smtClean="0"/>
              <a:t>a maior bacia hidrográfica do planeta. Drena 45% do território brasileiro (3,9 milhões de Km²);</a:t>
            </a:r>
          </a:p>
          <a:p>
            <a:pPr algn="just"/>
            <a:r>
              <a:rPr lang="pt-BR" dirty="0" smtClean="0"/>
              <a:t>Segundo pesquisas recentes feitas com imagem de satélite o rio nasce  no Peru onde tem outro nome e passa a se chamar Solimões da fronteira brasileira até o encontro com o Rio Negro e, a partir daí, recebe o nome de Amazonas. É o rio mais extenso e de maior volume de água do planeta.</a:t>
            </a:r>
          </a:p>
          <a:p>
            <a:pPr algn="just"/>
            <a:r>
              <a:rPr lang="pt-BR" dirty="0" smtClean="0"/>
              <a:t>De toda a água doce do planeta lançada nos oceanos, 20% saem de seu principal rio, o Amazonas, que é o rio de maior descarga fluvial do mundo.</a:t>
            </a:r>
          </a:p>
          <a:p>
            <a:pPr algn="just"/>
            <a:r>
              <a:rPr lang="pt-BR" dirty="0" smtClean="0"/>
              <a:t>Isso ocorre pois os afluentes do Amazonas são alimentados pelas chuvas provenientes tanto do Hemisfério Norte como do Hemisfério Sul. Além de serem alimentados pelo degelo das neves dos Andes.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616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9350" y="1690688"/>
            <a:ext cx="10753299" cy="479853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Rio Amazonas (ou Amazônica): </a:t>
            </a:r>
          </a:p>
          <a:p>
            <a:pPr algn="just"/>
            <a:r>
              <a:rPr lang="pt-BR" dirty="0" smtClean="0"/>
              <a:t>O rio Amazonas possui um grande potencial hidrelétrico em suas partes altas e ao atingir as terras baixas, tornam-se rios navegáveis.</a:t>
            </a:r>
          </a:p>
          <a:p>
            <a:pPr algn="just"/>
            <a:r>
              <a:rPr lang="pt-BR" dirty="0" smtClean="0"/>
              <a:t>A navegação fluvial é o principal meio de transporte da região.</a:t>
            </a:r>
          </a:p>
          <a:p>
            <a:pPr algn="just"/>
            <a:r>
              <a:rPr lang="pt-BR" dirty="0" smtClean="0"/>
              <a:t>Os rios da bacia amazônica, são meio de vida para a população ribeirinha e para diversos povos indígenas. Possuem a maior e mais variada fauna fluvial do mundo.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77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426" y="139910"/>
            <a:ext cx="6739320" cy="6563128"/>
          </a:xfrm>
        </p:spPr>
      </p:pic>
    </p:spTree>
    <p:extLst>
      <p:ext uri="{BB962C8B-B14F-4D97-AF65-F5344CB8AC3E}">
        <p14:creationId xmlns:p14="http://schemas.microsoft.com/office/powerpoint/2010/main" xmlns="" val="4867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9558" y="1105470"/>
            <a:ext cx="10913091" cy="53837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Bacia do Rio Tocantins:</a:t>
            </a:r>
          </a:p>
          <a:p>
            <a:pPr algn="just"/>
            <a:r>
              <a:rPr lang="pt-BR" dirty="0" smtClean="0"/>
              <a:t>Ocupa 11% do território nacional. </a:t>
            </a:r>
          </a:p>
          <a:p>
            <a:pPr algn="just"/>
            <a:r>
              <a:rPr lang="pt-BR" dirty="0" smtClean="0"/>
              <a:t>Está ligada ao mesmo ecossistema da bacia Amazônica.</a:t>
            </a:r>
          </a:p>
          <a:p>
            <a:pPr algn="just"/>
            <a:r>
              <a:rPr lang="pt-BR" dirty="0" smtClean="0"/>
              <a:t>Em sua maior extensão, os rios dessa bacia percorrem terrenos elevados, o que garante boas condições para a geração de energia.</a:t>
            </a:r>
          </a:p>
          <a:p>
            <a:pPr algn="just"/>
            <a:r>
              <a:rPr lang="pt-BR" dirty="0" smtClean="0"/>
              <a:t>Nessa bacia está situada a usina de Tucuruí no rio Tocantins, no Pará – a maior hidrelétrica totalmente brasileira.</a:t>
            </a:r>
          </a:p>
          <a:p>
            <a:pPr algn="just"/>
            <a:r>
              <a:rPr lang="pt-BR" dirty="0" smtClean="0"/>
              <a:t>A linha de transmissão Tucuruí, tem mais de 1200 Km de extensão e abastece, além dos projetos minerais, como o do Grande Carajás, várias cidades do Pará e também da região Nordeste.</a:t>
            </a:r>
          </a:p>
          <a:p>
            <a:pPr algn="just"/>
            <a:r>
              <a:rPr lang="pt-BR" dirty="0"/>
              <a:t>Os investimentos na expansão da Usina Hidrelétrica Tucuruí totalizaram R$ 3,7 bilhões. No período de construção e montagem não houve qualquer restrição orçamentária e as obras nunca foram interrompidas. No pico dos trabalhos, o canteiro de obras empregou sete mil trabalhadores.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0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382" y="189338"/>
            <a:ext cx="10515600" cy="1325563"/>
          </a:xfrm>
        </p:spPr>
        <p:txBody>
          <a:bodyPr/>
          <a:lstStyle/>
          <a:p>
            <a:r>
              <a:rPr lang="pt-BR" dirty="0" smtClean="0"/>
              <a:t>As reservas brasileiras de água doce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7382" y="1405719"/>
            <a:ext cx="10515600" cy="466206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Brasil é um país privilegiado em relação a disponibilidade de água;</a:t>
            </a:r>
          </a:p>
          <a:p>
            <a:r>
              <a:rPr lang="pt-BR" dirty="0" smtClean="0"/>
              <a:t>Possui cerca de 12% de água doce do planeta em seu território;</a:t>
            </a:r>
          </a:p>
          <a:p>
            <a:r>
              <a:rPr lang="pt-BR" dirty="0" smtClean="0"/>
              <a:t>Apesar da grande disponibilidade apresenta diversos problemas em relação aos seus recursos hídricos:</a:t>
            </a:r>
          </a:p>
          <a:p>
            <a:r>
              <a:rPr lang="pt-BR" dirty="0" smtClean="0"/>
              <a:t>Tratamento, saneamento básico e distribuição;</a:t>
            </a:r>
          </a:p>
          <a:p>
            <a:r>
              <a:rPr lang="pt-BR" dirty="0" smtClean="0"/>
              <a:t>Problemas gerados por grandes usinas hidrelétricas;</a:t>
            </a:r>
          </a:p>
          <a:p>
            <a:r>
              <a:rPr lang="pt-BR" dirty="0" smtClean="0"/>
              <a:t>Projetos de irrigação;</a:t>
            </a:r>
          </a:p>
          <a:p>
            <a:r>
              <a:rPr lang="pt-BR" dirty="0" smtClean="0"/>
              <a:t>Poluição;</a:t>
            </a:r>
          </a:p>
          <a:p>
            <a:r>
              <a:rPr lang="pt-BR" dirty="0" smtClean="0"/>
              <a:t>Desperdício;</a:t>
            </a:r>
          </a:p>
          <a:p>
            <a:r>
              <a:rPr lang="pt-BR" dirty="0" smtClean="0"/>
              <a:t>Ocupação inadequada do solo nas áreas de fontes de água.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593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517" y="720302"/>
            <a:ext cx="8966580" cy="5287067"/>
          </a:xfrm>
        </p:spPr>
      </p:pic>
    </p:spTree>
    <p:extLst>
      <p:ext uri="{BB962C8B-B14F-4D97-AF65-F5344CB8AC3E}">
        <p14:creationId xmlns:p14="http://schemas.microsoft.com/office/powerpoint/2010/main" xmlns="" val="183777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213016"/>
            <a:ext cx="10913091" cy="427338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Rio Tocantins:</a:t>
            </a:r>
          </a:p>
          <a:p>
            <a:pPr algn="just"/>
            <a:r>
              <a:rPr lang="pt-BR" dirty="0" smtClean="0"/>
              <a:t>É utilizado para escoar parte da produção de grãos (principalmente soja) das regiões próximas.</a:t>
            </a:r>
          </a:p>
          <a:p>
            <a:pPr algn="just"/>
            <a:r>
              <a:rPr lang="pt-BR" dirty="0" smtClean="0"/>
              <a:t>No Bico do Papagaio, região que abrange parte dos estados do Tocantins, do Pará e do Maranhão, o Rio Tocantins recebe seu principal afluente o Araguaia, onde se encontra a maior ilha fluvial do mundo, a do Bananal.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152" y="3865601"/>
            <a:ext cx="3168460" cy="28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7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887" y="177421"/>
            <a:ext cx="4359806" cy="6577354"/>
          </a:xfrm>
        </p:spPr>
      </p:pic>
    </p:spTree>
    <p:extLst>
      <p:ext uri="{BB962C8B-B14F-4D97-AF65-F5344CB8AC3E}">
        <p14:creationId xmlns:p14="http://schemas.microsoft.com/office/powerpoint/2010/main" xmlns="" val="22545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458676"/>
            <a:ext cx="10913091" cy="427338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Rio São Francisco:</a:t>
            </a:r>
          </a:p>
          <a:p>
            <a:pPr algn="just"/>
            <a:r>
              <a:rPr lang="pt-BR" dirty="0" smtClean="0"/>
              <a:t>Abrange 8% do território nacional e está totalmente localizada no território brasileiro.</a:t>
            </a:r>
          </a:p>
          <a:p>
            <a:pPr algn="just"/>
            <a:r>
              <a:rPr lang="pt-BR" dirty="0" smtClean="0"/>
              <a:t>Nasce em Minas Gerais, percorre áreas de clima semiárido no interior nordestino, mas é um rio perene, embora na época das secas permaneça com um nível muito baixo.</a:t>
            </a:r>
          </a:p>
          <a:p>
            <a:pPr algn="just"/>
            <a:r>
              <a:rPr lang="pt-BR" dirty="0" smtClean="0"/>
              <a:t>Como se trata de um rio de planalto, é intensamente utilizado como fonte de energia, abrigando as usinas hidrelétricas de </a:t>
            </a:r>
            <a:r>
              <a:rPr lang="pt-BR" dirty="0" err="1" smtClean="0"/>
              <a:t>Xingó</a:t>
            </a:r>
            <a:r>
              <a:rPr lang="pt-BR" dirty="0" smtClean="0"/>
              <a:t> (AL/SE), Paulo Afonso (AL/BA), Sobradinho (PE/BA).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258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52" y="158702"/>
            <a:ext cx="4791281" cy="3196941"/>
          </a:xfrm>
        </p:spPr>
      </p:pic>
      <p:sp>
        <p:nvSpPr>
          <p:cNvPr id="5" name="CaixaDeTexto 4"/>
          <p:cNvSpPr txBox="1"/>
          <p:nvPr/>
        </p:nvSpPr>
        <p:spPr>
          <a:xfrm>
            <a:off x="203352" y="3457112"/>
            <a:ext cx="479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 de </a:t>
            </a:r>
            <a:r>
              <a:rPr lang="pt-BR" b="1" dirty="0" err="1" smtClean="0"/>
              <a:t>Xingó</a:t>
            </a:r>
            <a:r>
              <a:rPr lang="pt-BR" b="1" dirty="0" smtClean="0"/>
              <a:t> – AL/SE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689" y="3355643"/>
            <a:ext cx="4444621" cy="33334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313" y="158702"/>
            <a:ext cx="4755335" cy="317418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87151" y="1690688"/>
            <a:ext cx="114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Usina Paulo Afonso (BA/AL)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40204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363142"/>
            <a:ext cx="10913091" cy="42733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Bacia do Rio São Francisco:</a:t>
            </a:r>
          </a:p>
          <a:p>
            <a:pPr algn="just"/>
            <a:r>
              <a:rPr lang="pt-BR" dirty="0" smtClean="0"/>
              <a:t>Sobradinho é uma das mais importantes fontes geradoras de energia para o Nordeste. </a:t>
            </a:r>
            <a:endParaRPr lang="pt-BR" dirty="0"/>
          </a:p>
          <a:p>
            <a:pPr algn="just"/>
            <a:r>
              <a:rPr lang="pt-BR" dirty="0" smtClean="0"/>
              <a:t>12 mil famílias foram deslocadas para sua construção na década de 1970.</a:t>
            </a:r>
          </a:p>
          <a:p>
            <a:pPr algn="just"/>
            <a:r>
              <a:rPr lang="pt-BR" dirty="0" smtClean="0"/>
              <a:t>A barragem permitiu a regularização do fluxo das águas do São Francisco e o desenvolvimento do mais importante polo de fruticultura do Brasil, localizado nos municípios de Juazeiro (BA) e Petrolina (PE).</a:t>
            </a:r>
          </a:p>
          <a:p>
            <a:pPr algn="just"/>
            <a:r>
              <a:rPr lang="pt-BR" dirty="0" smtClean="0"/>
              <a:t>Ao longo das margens do São Francisco, é tradicionalmente praticada a agricultura familiar de vazante.</a:t>
            </a:r>
          </a:p>
        </p:txBody>
      </p:sp>
    </p:spTree>
    <p:extLst>
      <p:ext uri="{BB962C8B-B14F-4D97-AF65-F5344CB8AC3E}">
        <p14:creationId xmlns:p14="http://schemas.microsoft.com/office/powerpoint/2010/main" xmlns="" val="30253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363142"/>
            <a:ext cx="10913091" cy="42733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Bacia do Rio São Francisco:</a:t>
            </a:r>
          </a:p>
          <a:p>
            <a:pPr algn="just"/>
            <a:r>
              <a:rPr lang="pt-BR" dirty="0" smtClean="0"/>
              <a:t>Problemas:</a:t>
            </a:r>
          </a:p>
          <a:p>
            <a:pPr algn="just"/>
            <a:r>
              <a:rPr lang="pt-BR" dirty="0" smtClean="0"/>
              <a:t>Uso excessivo de suas águas para irrigação; </a:t>
            </a:r>
          </a:p>
          <a:p>
            <a:pPr algn="just"/>
            <a:r>
              <a:rPr lang="pt-BR" dirty="0"/>
              <a:t>P</a:t>
            </a:r>
            <a:r>
              <a:rPr lang="pt-BR" dirty="0" smtClean="0"/>
              <a:t>oluição por defensivos agrícolas;</a:t>
            </a:r>
          </a:p>
          <a:p>
            <a:pPr algn="just"/>
            <a:r>
              <a:rPr lang="pt-BR" dirty="0" smtClean="0"/>
              <a:t>Garimpos</a:t>
            </a:r>
          </a:p>
          <a:p>
            <a:pPr algn="just"/>
            <a:r>
              <a:rPr lang="pt-BR" dirty="0" smtClean="0"/>
              <a:t>Carência de esgotos e de coleta de lixo;</a:t>
            </a:r>
          </a:p>
          <a:p>
            <a:pPr algn="just"/>
            <a:r>
              <a:rPr lang="pt-BR" dirty="0" smtClean="0"/>
              <a:t>Destruição da mata ciliar.</a:t>
            </a:r>
          </a:p>
          <a:p>
            <a:pPr algn="just"/>
            <a:r>
              <a:rPr lang="pt-BR" dirty="0" smtClean="0"/>
              <a:t>A Poluição das águas afeta diretamente a pesca  e a vida da população ribeirinha.</a:t>
            </a:r>
          </a:p>
        </p:txBody>
      </p:sp>
    </p:spTree>
    <p:extLst>
      <p:ext uri="{BB962C8B-B14F-4D97-AF65-F5344CB8AC3E}">
        <p14:creationId xmlns:p14="http://schemas.microsoft.com/office/powerpoint/2010/main" xmlns="" val="17666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382" y="365125"/>
            <a:ext cx="5810045" cy="6322957"/>
          </a:xfrm>
        </p:spPr>
      </p:pic>
    </p:spTree>
    <p:extLst>
      <p:ext uri="{BB962C8B-B14F-4D97-AF65-F5344CB8AC3E}">
        <p14:creationId xmlns:p14="http://schemas.microsoft.com/office/powerpoint/2010/main" xmlns="" val="38655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552576"/>
            <a:ext cx="10913091" cy="427338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Prata:</a:t>
            </a:r>
          </a:p>
          <a:p>
            <a:pPr algn="just"/>
            <a:r>
              <a:rPr lang="pt-BR" dirty="0" smtClean="0"/>
              <a:t>Reúne as bacias dos rios Paraná, Paraguai e Uruguai, que nascem em território brasileiro e banham o Paraguai, o Uruguai e a Argentina.</a:t>
            </a:r>
          </a:p>
          <a:p>
            <a:pPr algn="just"/>
            <a:r>
              <a:rPr lang="pt-BR" dirty="0" smtClean="0"/>
              <a:t>Na fronteira da Argentina com o Uruguai, todas as águas se juntam no estuário do Prata e desaguam no Oceano Atlântico.</a:t>
            </a:r>
          </a:p>
        </p:txBody>
      </p:sp>
    </p:spTree>
    <p:extLst>
      <p:ext uri="{BB962C8B-B14F-4D97-AF65-F5344CB8AC3E}">
        <p14:creationId xmlns:p14="http://schemas.microsoft.com/office/powerpoint/2010/main" xmlns="" val="17967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985" y="365125"/>
            <a:ext cx="5215245" cy="6324049"/>
          </a:xfrm>
        </p:spPr>
      </p:pic>
    </p:spTree>
    <p:extLst>
      <p:ext uri="{BB962C8B-B14F-4D97-AF65-F5344CB8AC3E}">
        <p14:creationId xmlns:p14="http://schemas.microsoft.com/office/powerpoint/2010/main" xmlns="" val="7831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4402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34808"/>
            <a:ext cx="10515600" cy="4351338"/>
          </a:xfrm>
        </p:spPr>
        <p:txBody>
          <a:bodyPr/>
          <a:lstStyle/>
          <a:p>
            <a:pPr algn="just"/>
            <a:r>
              <a:rPr lang="pt-BR" dirty="0" smtClean="0"/>
              <a:t>Problemas com o abastecimento, devido:</a:t>
            </a:r>
          </a:p>
          <a:p>
            <a:pPr algn="just"/>
            <a:r>
              <a:rPr lang="pt-BR" dirty="0" smtClean="0"/>
              <a:t>Crescimento populacional e urbano e consequentemente aumento da demanda por energia elétrica;</a:t>
            </a:r>
          </a:p>
          <a:p>
            <a:pPr algn="just"/>
            <a:r>
              <a:rPr lang="pt-BR" dirty="0" smtClean="0"/>
              <a:t>Como a nossa energia é basicamente fornecida por usinas hidrelétricas, quando os reservatórios estão baixos, em decorrência de falta de chuvas, as hidrelétricas limitam o fornecimento de água;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43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780" y="0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502" y="1460311"/>
            <a:ext cx="11163868" cy="4394579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Paraná:</a:t>
            </a:r>
          </a:p>
          <a:p>
            <a:pPr algn="just"/>
            <a:r>
              <a:rPr lang="pt-BR" dirty="0" smtClean="0"/>
              <a:t>Principal rio da Bacia Platina, é formado pelos rios Grande e Paranaíba, na junção dos estados de São Paulo, Minas Gerais e Mato Grosso do Sul.</a:t>
            </a:r>
          </a:p>
          <a:p>
            <a:pPr algn="just"/>
            <a:r>
              <a:rPr lang="pt-BR" dirty="0" smtClean="0"/>
              <a:t>Primeiro lugar em produção hidrelétrica do país.</a:t>
            </a:r>
          </a:p>
          <a:p>
            <a:pPr algn="just"/>
            <a:r>
              <a:rPr lang="pt-BR" dirty="0" smtClean="0"/>
              <a:t>Itaipu, é uma usina binacional gerida por Brasil e Paraguai. Foi durante um tempo a maior usina hidrelétrica do mundo. Perdendo sua liderança com a entrada em operação da usina Três Gargantas, na China, em 2006.</a:t>
            </a:r>
          </a:p>
        </p:txBody>
      </p:sp>
    </p:spTree>
    <p:extLst>
      <p:ext uri="{BB962C8B-B14F-4D97-AF65-F5344CB8AC3E}">
        <p14:creationId xmlns:p14="http://schemas.microsoft.com/office/powerpoint/2010/main" xmlns="" val="36651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780" y="0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7576" y="1514902"/>
            <a:ext cx="10256008" cy="403973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Paraná:</a:t>
            </a:r>
          </a:p>
          <a:p>
            <a:pPr algn="just"/>
            <a:r>
              <a:rPr lang="pt-BR" dirty="0" smtClean="0"/>
              <a:t>O Brasil arcou com os custos da construção de Itaipu e, sob determinadas condições, o Paraguai tornou-se sócio de metade do empreendimento.</a:t>
            </a:r>
          </a:p>
          <a:p>
            <a:pPr algn="just"/>
            <a:r>
              <a:rPr lang="pt-BR" dirty="0" smtClean="0"/>
              <a:t>A parte paraguaia do custo da construção da usina é paga desde o início da sua operação com a cessão de energia. </a:t>
            </a:r>
          </a:p>
          <a:p>
            <a:pPr algn="just"/>
            <a:r>
              <a:rPr lang="pt-BR" dirty="0" smtClean="0"/>
              <a:t>Toda a energia não consumida pelo Paraguai deve ser destinada ao Brasil como forma de amortização da dívida.</a:t>
            </a:r>
          </a:p>
        </p:txBody>
      </p:sp>
    </p:spTree>
    <p:extLst>
      <p:ext uri="{BB962C8B-B14F-4D97-AF65-F5344CB8AC3E}">
        <p14:creationId xmlns:p14="http://schemas.microsoft.com/office/powerpoint/2010/main" xmlns="" val="39751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9099"/>
            <a:ext cx="9825037" cy="3073526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477" y="3438651"/>
            <a:ext cx="4291463" cy="32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131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552576"/>
            <a:ext cx="10913091" cy="42733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Bacia do Paraná:</a:t>
            </a:r>
          </a:p>
          <a:p>
            <a:pPr algn="just"/>
            <a:r>
              <a:rPr lang="pt-BR" dirty="0" smtClean="0"/>
              <a:t>Problemas ambientais:</a:t>
            </a:r>
          </a:p>
          <a:p>
            <a:pPr algn="just"/>
            <a:r>
              <a:rPr lang="pt-BR" dirty="0" smtClean="0"/>
              <a:t>Intenso uso da água para irrigação;</a:t>
            </a:r>
          </a:p>
          <a:p>
            <a:pPr algn="just"/>
            <a:r>
              <a:rPr lang="pt-BR" dirty="0" smtClean="0"/>
              <a:t>Elevada concentração de poluentes de origem distinta: esgoto doméstico, efluentes industriais, agrotóxicos utilizados na agricultura e resíduos orgânicos eliminados na criação de animais.</a:t>
            </a:r>
          </a:p>
          <a:p>
            <a:pPr algn="just"/>
            <a:r>
              <a:rPr lang="pt-BR" dirty="0" smtClean="0"/>
              <a:t>A maioria dos rios que formam a bacia do Paraná apresenta algum comprometimento na qualidade das águas. No entanto, os maiores símbolos de poluição são os rios Tietê, Pinheiros e Tamanduateí – afluentes. Todos situados na cidade de São Paulo.</a:t>
            </a:r>
          </a:p>
        </p:txBody>
      </p:sp>
    </p:spTree>
    <p:extLst>
      <p:ext uri="{BB962C8B-B14F-4D97-AF65-F5344CB8AC3E}">
        <p14:creationId xmlns:p14="http://schemas.microsoft.com/office/powerpoint/2010/main" xmlns="" val="682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552576"/>
            <a:ext cx="10913091" cy="427338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Paraguai:</a:t>
            </a:r>
          </a:p>
          <a:p>
            <a:pPr algn="just"/>
            <a:r>
              <a:rPr lang="pt-BR" dirty="0" smtClean="0"/>
              <a:t>Nasce no Mato Grosso, atravessa o relevo plano do Pantanal e avança pelo Paraguai até encontrar o rio Paraná.</a:t>
            </a:r>
          </a:p>
          <a:p>
            <a:pPr algn="just"/>
            <a:r>
              <a:rPr lang="pt-BR" dirty="0" smtClean="0"/>
              <a:t>A navegação nessa bacia é internacional pois o rio Paraguai banha terras do Brasil, da Bolívia, do Paraguai e da Argentina. </a:t>
            </a:r>
            <a:endParaRPr lang="pt-BR" dirty="0"/>
          </a:p>
          <a:p>
            <a:pPr algn="just"/>
            <a:r>
              <a:rPr lang="pt-BR" dirty="0" smtClean="0"/>
              <a:t>Destaca-se a importância do porto fluvial de Corumbá (MS).</a:t>
            </a:r>
          </a:p>
        </p:txBody>
      </p:sp>
    </p:spTree>
    <p:extLst>
      <p:ext uri="{BB962C8B-B14F-4D97-AF65-F5344CB8AC3E}">
        <p14:creationId xmlns:p14="http://schemas.microsoft.com/office/powerpoint/2010/main" xmlns="" val="16766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3113"/>
            <a:ext cx="10515600" cy="1325563"/>
          </a:xfrm>
        </p:spPr>
        <p:txBody>
          <a:bodyPr/>
          <a:lstStyle/>
          <a:p>
            <a:r>
              <a:rPr lang="pt-BR" dirty="0" smtClean="0"/>
              <a:t>Bacias Hidrográficas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453" y="1552575"/>
            <a:ext cx="11002087" cy="4684451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Bacia do Uruguai:</a:t>
            </a:r>
          </a:p>
          <a:p>
            <a:pPr algn="just"/>
            <a:r>
              <a:rPr lang="pt-BR" dirty="0" smtClean="0"/>
              <a:t>Nasce da junção dos rios Canoas e Pelotas, percorre trechos típicos de planalto em seu curso superior e trechos de planície entre São Borja e Uruguaiana, no Rio Grande do Sul.</a:t>
            </a:r>
          </a:p>
          <a:p>
            <a:pPr algn="just"/>
            <a:r>
              <a:rPr lang="pt-BR" dirty="0" smtClean="0"/>
              <a:t>Percorre a divisa Brasil-Argentina e a Uruguai-Argentina até desembocar no Rio da Prata.</a:t>
            </a:r>
          </a:p>
          <a:p>
            <a:pPr algn="just"/>
            <a:r>
              <a:rPr lang="pt-BR" dirty="0" smtClean="0"/>
              <a:t>É utilizado para navegação;</a:t>
            </a:r>
          </a:p>
          <a:p>
            <a:pPr algn="just"/>
            <a:r>
              <a:rPr lang="pt-BR" dirty="0" smtClean="0"/>
              <a:t>Seu potencial hidráulico ainda é pouco utilizado.</a:t>
            </a:r>
          </a:p>
          <a:p>
            <a:pPr algn="just"/>
            <a:r>
              <a:rPr lang="pt-BR" dirty="0" smtClean="0"/>
              <a:t>A pecuária, o cultivo de soja e arroz e outras atividades agroindustriais são beneficiados pelas águas dos rios da bacia.</a:t>
            </a:r>
          </a:p>
        </p:txBody>
      </p:sp>
    </p:spTree>
    <p:extLst>
      <p:ext uri="{BB962C8B-B14F-4D97-AF65-F5344CB8AC3E}">
        <p14:creationId xmlns:p14="http://schemas.microsoft.com/office/powerpoint/2010/main" xmlns="" val="18740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Águas subterrâneas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4431"/>
            <a:ext cx="10515600" cy="4351338"/>
          </a:xfrm>
        </p:spPr>
        <p:txBody>
          <a:bodyPr/>
          <a:lstStyle/>
          <a:p>
            <a:pPr algn="just"/>
            <a:r>
              <a:rPr lang="pt-BR" dirty="0" smtClean="0"/>
              <a:t>A água que infiltra no solo alimenta os aquíferos – zonas saturadas de água no subsolo, ou seja, áreas encharcadas, cujos poros encontram-se preenchidos por água e que podem ser profundos ou mais próximos da superfície.</a:t>
            </a:r>
          </a:p>
          <a:p>
            <a:pPr algn="just"/>
            <a:r>
              <a:rPr lang="pt-BR" dirty="0" smtClean="0"/>
              <a:t>Nos períodos mais chuvosos, o nível freático, que é o limite dessa zona encharcada, se eleva, e nos períodos de estiagem, abaixa.</a:t>
            </a:r>
          </a:p>
          <a:p>
            <a:pPr algn="just"/>
            <a:r>
              <a:rPr lang="pt-BR" dirty="0" smtClean="0"/>
              <a:t>Ao cavar um poço (buraco circular e profundo no subsolo), encontra-se água assim que o nível freático é atingido.</a:t>
            </a:r>
          </a:p>
          <a:p>
            <a:pPr algn="just"/>
            <a:r>
              <a:rPr lang="pt-BR" dirty="0" smtClean="0"/>
              <a:t>Quando o nível freático atinge a superfície, aparecem as nascentes dos rios.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96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Juarez\Documents\aulas IFRN\imagens\água no subso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226" y="458673"/>
            <a:ext cx="9474451" cy="58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4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Águas subterrâneas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água subterrânea também é muito importante para a manutenção da umidade do solo, que garante sua disponibilidade para a vegetação e para o abastecimento humano.</a:t>
            </a:r>
          </a:p>
          <a:p>
            <a:pPr algn="just"/>
            <a:r>
              <a:rPr lang="pt-BR" dirty="0" smtClean="0"/>
              <a:t>Em regiões de clima árido e semiárido a água subterrânea pode ser o principal recurso hídrico disponível para a população, às vezes, o único.</a:t>
            </a:r>
          </a:p>
          <a:p>
            <a:pPr algn="just"/>
            <a:r>
              <a:rPr lang="pt-BR" dirty="0" smtClean="0"/>
              <a:t>Estima-se que metade da população mundial utilize a água subterrânea para suas necessidades diárias de consumo.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452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47" y="365125"/>
            <a:ext cx="5753153" cy="6374416"/>
          </a:xfrm>
        </p:spPr>
      </p:pic>
      <p:sp>
        <p:nvSpPr>
          <p:cNvPr id="3" name="CaixaDeTexto 2"/>
          <p:cNvSpPr txBox="1"/>
          <p:nvPr/>
        </p:nvSpPr>
        <p:spPr>
          <a:xfrm>
            <a:off x="6387152" y="1282890"/>
            <a:ext cx="5076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O Aquífero Guarani é um dos maiores reservatórios de água doce do mundo. </a:t>
            </a:r>
          </a:p>
          <a:p>
            <a:pPr algn="just"/>
            <a:r>
              <a:rPr lang="pt-BR" sz="2800" dirty="0" smtClean="0"/>
              <a:t>- Possui uma área de 1,2 milhão de km² distribuídos por vários estados brasileiros, além de terras do Paraguai, Argentina e Uruguai.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4337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São constituídas por um conjunto de rios e lagos e pela rede de rios principais, afluentes e subafluentes, cujo conjunto forma uma </a:t>
            </a:r>
            <a:r>
              <a:rPr lang="pt-BR" b="1" dirty="0" smtClean="0"/>
              <a:t>rede </a:t>
            </a:r>
            <a:r>
              <a:rPr lang="pt-BR" b="1" dirty="0" smtClean="0"/>
              <a:t>hidrográfica.</a:t>
            </a:r>
          </a:p>
          <a:p>
            <a:pPr algn="just"/>
            <a:r>
              <a:rPr lang="pt-BR" dirty="0" smtClean="0"/>
              <a:t>Área drenada pela rede </a:t>
            </a:r>
            <a:r>
              <a:rPr lang="pt-BR" b="1" dirty="0" smtClean="0"/>
              <a:t>-&gt; Bacia hidrográfica</a:t>
            </a:r>
            <a:endParaRPr lang="pt-BR" b="1" dirty="0" smtClean="0"/>
          </a:p>
          <a:p>
            <a:pPr algn="just"/>
            <a:r>
              <a:rPr lang="pt-BR" dirty="0" smtClean="0"/>
              <a:t>Numa bacia as águas das nascentes e da chuva juntam-se e formam rios e riachos.</a:t>
            </a:r>
          </a:p>
        </p:txBody>
      </p:sp>
    </p:spTree>
    <p:extLst>
      <p:ext uri="{BB962C8B-B14F-4D97-AF65-F5344CB8AC3E}">
        <p14:creationId xmlns:p14="http://schemas.microsoft.com/office/powerpoint/2010/main" xmlns="" val="2123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 </a:t>
            </a:r>
            <a:r>
              <a:rPr lang="pt-BR" dirty="0" smtClean="0"/>
              <a:t>O </a:t>
            </a:r>
            <a:r>
              <a:rPr lang="pt-BR" dirty="0"/>
              <a:t>Aquífero Guarani está </a:t>
            </a:r>
            <a:r>
              <a:rPr lang="pt-BR" dirty="0" smtClean="0"/>
              <a:t>em risco. </a:t>
            </a:r>
            <a:r>
              <a:rPr lang="pt-BR" dirty="0"/>
              <a:t>O governo pretende </a:t>
            </a:r>
            <a:r>
              <a:rPr lang="pt-BR" dirty="0" smtClean="0"/>
              <a:t>leiloar </a:t>
            </a:r>
            <a:r>
              <a:rPr lang="pt-BR" dirty="0"/>
              <a:t>a exploração de gás de xisto, que fica abaixo do Aquífero. </a:t>
            </a:r>
          </a:p>
          <a:p>
            <a:pPr algn="just"/>
            <a:r>
              <a:rPr lang="pt-BR" dirty="0" smtClean="0"/>
              <a:t>Pra </a:t>
            </a:r>
            <a:r>
              <a:rPr lang="pt-BR" dirty="0"/>
              <a:t>extrair o gás, é necessária a injeção de um coquetel de centenas de produtos químicos para explodir rochas subterrâneas. Há gravíssimos riscos de </a:t>
            </a:r>
            <a:r>
              <a:rPr lang="pt-BR" dirty="0" smtClean="0"/>
              <a:t>contaminação </a:t>
            </a:r>
            <a:r>
              <a:rPr lang="pt-BR" dirty="0"/>
              <a:t>de imensos volumes de água por enxofre, ferro, manganês, crômio e outros produtos. </a:t>
            </a:r>
          </a:p>
        </p:txBody>
      </p:sp>
    </p:spTree>
    <p:extLst>
      <p:ext uri="{BB962C8B-B14F-4D97-AF65-F5344CB8AC3E}">
        <p14:creationId xmlns:p14="http://schemas.microsoft.com/office/powerpoint/2010/main" xmlns="" val="3858622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47213" y="346004"/>
            <a:ext cx="3806587" cy="565834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Até agora, o maior do planeta era o Guarani, que se espalha pelo Brasil, Paraguai, Argentina e Uruguai. Mas, um grupo de pesquisadores acaba de revelar que o aquífero </a:t>
            </a:r>
            <a:r>
              <a:rPr lang="pt-BR" dirty="0" err="1"/>
              <a:t>Alter</a:t>
            </a:r>
            <a:r>
              <a:rPr lang="pt-BR" dirty="0"/>
              <a:t> do Chão, que se estende pelo Amazonas, Pará e Amapá, é quase duas vezes maior.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171948"/>
            <a:ext cx="6332561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030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6317"/>
            <a:ext cx="10515600" cy="4351338"/>
          </a:xfrm>
        </p:spPr>
        <p:txBody>
          <a:bodyPr/>
          <a:lstStyle/>
          <a:p>
            <a:pPr algn="just"/>
            <a:r>
              <a:rPr lang="pt-BR" dirty="0" smtClean="0"/>
              <a:t>A extensão superficial do </a:t>
            </a:r>
            <a:r>
              <a:rPr lang="pt-BR" dirty="0" err="1" smtClean="0"/>
              <a:t>Alter</a:t>
            </a:r>
            <a:r>
              <a:rPr lang="pt-BR" dirty="0" smtClean="0"/>
              <a:t> do Chão é menor que a do Aquífero Guarani, mas tem maior volume de água.</a:t>
            </a:r>
          </a:p>
          <a:p>
            <a:pPr algn="just"/>
            <a:r>
              <a:rPr lang="pt-BR" dirty="0" smtClean="0"/>
              <a:t>Dados preliminares apontam um volume de água superior a 86 mil km² no Aquífero </a:t>
            </a:r>
            <a:r>
              <a:rPr lang="pt-BR" dirty="0" err="1" smtClean="0"/>
              <a:t>Alter</a:t>
            </a:r>
            <a:r>
              <a:rPr lang="pt-BR" dirty="0" smtClean="0"/>
              <a:t> do Chão. A capacidade do Aquífero Guarani gira em torno de 45 mil km².</a:t>
            </a:r>
          </a:p>
          <a:p>
            <a:pPr algn="just"/>
            <a:r>
              <a:rPr lang="pt-BR" dirty="0" smtClean="0"/>
              <a:t>Aquífero Guarani – Abrange Brasil e mais 3 países. Decisões de exploração tem que ser tomadas em comum acordo com todos os países.</a:t>
            </a:r>
          </a:p>
          <a:p>
            <a:pPr algn="just"/>
            <a:r>
              <a:rPr lang="pt-BR" dirty="0" smtClean="0"/>
              <a:t>Aquífero </a:t>
            </a:r>
            <a:r>
              <a:rPr lang="pt-BR" dirty="0" err="1" smtClean="0"/>
              <a:t>Alter</a:t>
            </a:r>
            <a:r>
              <a:rPr lang="pt-BR" dirty="0" smtClean="0"/>
              <a:t> do Chão – Gestão será facilitada porque é exclusivamente nacional e da Amazônia.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14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Águas subterrâneas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47545"/>
            <a:ext cx="10515600" cy="4351338"/>
          </a:xfrm>
        </p:spPr>
        <p:txBody>
          <a:bodyPr/>
          <a:lstStyle/>
          <a:p>
            <a:pPr algn="just"/>
            <a:r>
              <a:rPr lang="pt-BR" dirty="0" smtClean="0"/>
              <a:t>Com o crescimento das cidades e o aumento da demanda por água, tanto em ambiente urbano quanto rural, os problemas envolvendo a manutenção da qualidade e da quantidade das águas superficiais e subterrâneas tendem a se agravar.</a:t>
            </a:r>
          </a:p>
          <a:p>
            <a:pPr algn="just"/>
            <a:r>
              <a:rPr lang="pt-BR" dirty="0" smtClean="0"/>
              <a:t>No Brasil, os problemas mais comuns das águas subterrâneas estão relacionados com a </a:t>
            </a:r>
            <a:r>
              <a:rPr lang="pt-BR" dirty="0" err="1" smtClean="0"/>
              <a:t>super</a:t>
            </a:r>
            <a:r>
              <a:rPr lang="pt-BR" dirty="0"/>
              <a:t> </a:t>
            </a:r>
            <a:r>
              <a:rPr lang="pt-BR" dirty="0" smtClean="0"/>
              <a:t>exploração, a impermeabilização do solo e a poluição.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209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pt-BR" dirty="0" smtClean="0"/>
              <a:t>Águas subterrâneas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720" y="1463040"/>
            <a:ext cx="10546080" cy="4713923"/>
          </a:xfrm>
        </p:spPr>
        <p:txBody>
          <a:bodyPr/>
          <a:lstStyle/>
          <a:p>
            <a:pPr algn="just"/>
            <a:r>
              <a:rPr lang="pt-BR" b="1" dirty="0" smtClean="0"/>
              <a:t>Fontes mais comuns de poluição:</a:t>
            </a:r>
          </a:p>
          <a:p>
            <a:pPr algn="just"/>
            <a:r>
              <a:rPr lang="pt-BR" dirty="0" smtClean="0"/>
              <a:t>Deposição de resíduos sólidos no solo;</a:t>
            </a:r>
          </a:p>
          <a:p>
            <a:pPr algn="just"/>
            <a:r>
              <a:rPr lang="pt-BR" dirty="0" smtClean="0"/>
              <a:t>Esgotos e fossas;</a:t>
            </a:r>
          </a:p>
          <a:p>
            <a:pPr algn="just"/>
            <a:r>
              <a:rPr lang="pt-BR" dirty="0" smtClean="0"/>
              <a:t>Fertilizantes e agrotóxicos utilizados em atividades agrícolas;</a:t>
            </a:r>
          </a:p>
          <a:p>
            <a:pPr algn="just"/>
            <a:r>
              <a:rPr lang="pt-BR" dirty="0" smtClean="0"/>
              <a:t>Mineração – uso de substâncias químicas em sua extração;</a:t>
            </a:r>
          </a:p>
          <a:p>
            <a:pPr algn="just"/>
            <a:r>
              <a:rPr lang="pt-BR" dirty="0" smtClean="0"/>
              <a:t>Vazamentos de substâncias tóxicas;</a:t>
            </a:r>
          </a:p>
          <a:p>
            <a:pPr algn="just"/>
            <a:r>
              <a:rPr lang="pt-BR" dirty="0" smtClean="0"/>
              <a:t>Cemitérios;</a:t>
            </a:r>
          </a:p>
          <a:p>
            <a:pPr algn="just"/>
            <a:r>
              <a:rPr lang="pt-BR" dirty="0" smtClean="0"/>
              <a:t>Poços mal construídos e abandonados.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29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485" y="335281"/>
            <a:ext cx="10041227" cy="6015374"/>
          </a:xfrm>
        </p:spPr>
      </p:pic>
    </p:spTree>
    <p:extLst>
      <p:ext uri="{BB962C8B-B14F-4D97-AF65-F5344CB8AC3E}">
        <p14:creationId xmlns:p14="http://schemas.microsoft.com/office/powerpoint/2010/main" xmlns="" val="4886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" y="151765"/>
            <a:ext cx="10515600" cy="1325563"/>
          </a:xfrm>
        </p:spPr>
        <p:txBody>
          <a:bodyPr/>
          <a:lstStyle/>
          <a:p>
            <a:r>
              <a:rPr lang="pt-BR" dirty="0" smtClean="0"/>
              <a:t>O Poço e a fossa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217815"/>
            <a:ext cx="10530840" cy="48206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Onde não há saneamento básico, as residências costumam ser abastecidas com água de poços e o esgoto é despejado em fossas. </a:t>
            </a:r>
          </a:p>
          <a:p>
            <a:pPr algn="just"/>
            <a:r>
              <a:rPr lang="pt-BR" dirty="0" smtClean="0"/>
              <a:t>Os poços são cavidades circulares construídas para atingir um aquífero, podendo ser cavados manualmente ou por equipamentos que atinjam grandes profundidades.</a:t>
            </a:r>
          </a:p>
          <a:p>
            <a:pPr algn="just"/>
            <a:r>
              <a:rPr lang="pt-BR" dirty="0" smtClean="0"/>
              <a:t>Existem três tipos de fossa:</a:t>
            </a:r>
          </a:p>
          <a:p>
            <a:pPr algn="just"/>
            <a:r>
              <a:rPr lang="pt-BR" b="1" dirty="0" smtClean="0"/>
              <a:t>Séptica</a:t>
            </a:r>
            <a:r>
              <a:rPr lang="pt-BR" dirty="0" smtClean="0"/>
              <a:t>: graças as suas paredes impermeabilizadas é a mais salubre, pois é a que oferece menos risco de poluir os aquíferos.</a:t>
            </a:r>
          </a:p>
          <a:p>
            <a:pPr algn="just"/>
            <a:r>
              <a:rPr lang="pt-BR" b="1" dirty="0" smtClean="0"/>
              <a:t>Negra</a:t>
            </a:r>
            <a:r>
              <a:rPr lang="pt-BR" dirty="0" smtClean="0"/>
              <a:t>: geralmente é aberta a pequenas distâncias (entre 1,5m e 20m) dos lençóis freáticos ou dos poços, permitindo a contaminação da água.</a:t>
            </a:r>
          </a:p>
          <a:p>
            <a:pPr algn="just"/>
            <a:r>
              <a:rPr lang="pt-BR" b="1" dirty="0" smtClean="0"/>
              <a:t>Seca</a:t>
            </a:r>
            <a:r>
              <a:rPr lang="pt-BR" dirty="0" smtClean="0"/>
              <a:t>: construída a uma distância superior a 20 metros em relação ao nível freático.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410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362" y="116906"/>
            <a:ext cx="5345886" cy="6630555"/>
          </a:xfrm>
        </p:spPr>
      </p:pic>
    </p:spTree>
    <p:extLst>
      <p:ext uri="{BB962C8B-B14F-4D97-AF65-F5344CB8AC3E}">
        <p14:creationId xmlns:p14="http://schemas.microsoft.com/office/powerpoint/2010/main" xmlns="" val="26209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" y="151765"/>
            <a:ext cx="10515600" cy="1325563"/>
          </a:xfrm>
        </p:spPr>
        <p:txBody>
          <a:bodyPr/>
          <a:lstStyle/>
          <a:p>
            <a:r>
              <a:rPr lang="pt-BR" dirty="0" smtClean="0"/>
              <a:t>O Poço e a fossa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7526" y="1633452"/>
            <a:ext cx="10411691" cy="435171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É comum a abertura de poços próximos às fossas.</a:t>
            </a:r>
          </a:p>
          <a:p>
            <a:pPr algn="just"/>
            <a:r>
              <a:rPr lang="pt-BR" dirty="0" smtClean="0"/>
              <a:t>Eles devem ser construídos em local mais alto que o da fossa;</a:t>
            </a:r>
          </a:p>
          <a:p>
            <a:pPr algn="just"/>
            <a:r>
              <a:rPr lang="pt-BR" dirty="0" smtClean="0"/>
              <a:t>A distância entre eles deve ser de no mínimo, dez metros.</a:t>
            </a:r>
          </a:p>
          <a:p>
            <a:pPr algn="just"/>
            <a:r>
              <a:rPr lang="pt-BR" dirty="0" smtClean="0"/>
              <a:t>Quando a fossa é negra, ou seca, ou ainda, se é uma fossa séptica que apresenta vazamento, a água da chuva infiltra-se no soo, atravessa a fossa e depois atinge o poço, poluindo-o.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487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949" y="750834"/>
            <a:ext cx="6784927" cy="5617920"/>
          </a:xfrm>
        </p:spPr>
      </p:pic>
    </p:spTree>
    <p:extLst>
      <p:ext uri="{BB962C8B-B14F-4D97-AF65-F5344CB8AC3E}">
        <p14:creationId xmlns:p14="http://schemas.microsoft.com/office/powerpoint/2010/main" xmlns="" val="181744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85" y="365125"/>
            <a:ext cx="9509629" cy="6059295"/>
          </a:xfrm>
        </p:spPr>
      </p:pic>
    </p:spTree>
    <p:extLst>
      <p:ext uri="{BB962C8B-B14F-4D97-AF65-F5344CB8AC3E}">
        <p14:creationId xmlns:p14="http://schemas.microsoft.com/office/powerpoint/2010/main" xmlns="" val="8037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42" y="517585"/>
            <a:ext cx="11556610" cy="5858493"/>
          </a:xfrm>
        </p:spPr>
      </p:pic>
    </p:spTree>
    <p:extLst>
      <p:ext uri="{BB962C8B-B14F-4D97-AF65-F5344CB8AC3E}">
        <p14:creationId xmlns:p14="http://schemas.microsoft.com/office/powerpoint/2010/main" xmlns="" val="8338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394" y="116290"/>
            <a:ext cx="5695951" cy="6741710"/>
          </a:xfrm>
        </p:spPr>
      </p:pic>
    </p:spTree>
    <p:extLst>
      <p:ext uri="{BB962C8B-B14F-4D97-AF65-F5344CB8AC3E}">
        <p14:creationId xmlns:p14="http://schemas.microsoft.com/office/powerpoint/2010/main" xmlns="" val="12747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Bacias hidrográficas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algn="just"/>
            <a:r>
              <a:rPr lang="pt-BR" dirty="0" smtClean="0"/>
              <a:t>A área mais elevada de uma bacia recebe o nome de divisor de águas, pois estabelece o limite e separa uma bacia de outra.</a:t>
            </a:r>
          </a:p>
          <a:p>
            <a:pPr algn="just"/>
            <a:r>
              <a:rPr lang="pt-BR" dirty="0" smtClean="0"/>
              <a:t>As águas são depositadas no leito do rio que, em época de cheias, pode transbordar para as margens baixas e planas que o acompanham, as quais constituem a sua </a:t>
            </a:r>
            <a:r>
              <a:rPr lang="pt-BR" b="1" dirty="0" smtClean="0"/>
              <a:t>várzea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Além de depositar sedimentos, nas margens, as águas escavam o leito do rio e direcionam o seu curso.</a:t>
            </a:r>
          </a:p>
          <a:p>
            <a:pPr algn="just"/>
            <a:r>
              <a:rPr lang="pt-BR" dirty="0" smtClean="0"/>
              <a:t>Em áreas planas o rio pode apresentar vários trechos sinuosos ou em meandros, para dar vazão às suas águas onde as rochas ou o solo oferecem menor resistência.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652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Basicamente, há dois tipos principais de foz de um rio, o estuário e a foz em delta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Estuário:  </a:t>
            </a:r>
            <a:r>
              <a:rPr lang="pt-BR" dirty="0"/>
              <a:t>é aquele em que o rio corre uniformemente em seu leito até o </a:t>
            </a:r>
            <a:r>
              <a:rPr lang="pt-BR" dirty="0" smtClean="0"/>
              <a:t>fim;</a:t>
            </a:r>
          </a:p>
          <a:p>
            <a:pPr algn="just"/>
            <a:r>
              <a:rPr lang="pt-BR" dirty="0" smtClean="0"/>
              <a:t>Foz em delta: é </a:t>
            </a:r>
            <a:r>
              <a:rPr lang="pt-BR" dirty="0"/>
              <a:t>caracterizado pelo alargamento do leito, formando uma espécie de triângulo (daí o nome delta), tendo em seus lados as duas margens do rio e o limite com local onde ocorre a desembocadura. </a:t>
            </a:r>
            <a:r>
              <a:rPr lang="pt-BR" dirty="0" smtClean="0"/>
              <a:t>Frequentemente </a:t>
            </a:r>
            <a:r>
              <a:rPr lang="pt-BR" dirty="0"/>
              <a:t>forma-se porções de terra (ilhotas) no centro deste triângulo.</a:t>
            </a:r>
          </a:p>
        </p:txBody>
      </p:sp>
    </p:spTree>
    <p:extLst>
      <p:ext uri="{BB962C8B-B14F-4D97-AF65-F5344CB8AC3E}">
        <p14:creationId xmlns:p14="http://schemas.microsoft.com/office/powerpoint/2010/main" xmlns="" val="32243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621" y="365125"/>
            <a:ext cx="5928024" cy="6071516"/>
          </a:xfrm>
        </p:spPr>
      </p:pic>
    </p:spTree>
    <p:extLst>
      <p:ext uri="{BB962C8B-B14F-4D97-AF65-F5344CB8AC3E}">
        <p14:creationId xmlns:p14="http://schemas.microsoft.com/office/powerpoint/2010/main" xmlns="" val="39187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273" y="1027906"/>
            <a:ext cx="10707453" cy="5201210"/>
          </a:xfrm>
        </p:spPr>
      </p:pic>
    </p:spTree>
    <p:extLst>
      <p:ext uri="{BB962C8B-B14F-4D97-AF65-F5344CB8AC3E}">
        <p14:creationId xmlns:p14="http://schemas.microsoft.com/office/powerpoint/2010/main" xmlns="" val="13513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2639</Words>
  <Application>Microsoft Office PowerPoint</Application>
  <PresentationFormat>Personalizar</PresentationFormat>
  <Paragraphs>164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Hidrografia - Brasil</vt:lpstr>
      <vt:lpstr>As reservas brasileiras de água doce </vt:lpstr>
      <vt:lpstr>Slide 3</vt:lpstr>
      <vt:lpstr>Bacias hidrográficas</vt:lpstr>
      <vt:lpstr>Slide 5</vt:lpstr>
      <vt:lpstr>Bacias hidrográficas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Bacias Hidrográficas brasileiras</vt:lpstr>
      <vt:lpstr>Bacias Hidrográficas brasileiras</vt:lpstr>
      <vt:lpstr>Slide 18</vt:lpstr>
      <vt:lpstr>Bacias Hidrográficas brasileiras</vt:lpstr>
      <vt:lpstr>Slide 20</vt:lpstr>
      <vt:lpstr>Bacias Hidrográficas brasileiras</vt:lpstr>
      <vt:lpstr>Slide 22</vt:lpstr>
      <vt:lpstr>Bacias Hidrográficas brasileiras</vt:lpstr>
      <vt:lpstr>Slide 24</vt:lpstr>
      <vt:lpstr>Bacias Hidrográficas brasileiras</vt:lpstr>
      <vt:lpstr>Bacias Hidrográficas brasileiras</vt:lpstr>
      <vt:lpstr>Slide 27</vt:lpstr>
      <vt:lpstr>Bacias Hidrográficas brasileiras</vt:lpstr>
      <vt:lpstr>Slide 29</vt:lpstr>
      <vt:lpstr>Bacias Hidrográficas brasileiras</vt:lpstr>
      <vt:lpstr>Bacias Hidrográficas brasileiras</vt:lpstr>
      <vt:lpstr>Slide 32</vt:lpstr>
      <vt:lpstr>Bacias Hidrográficas brasileiras</vt:lpstr>
      <vt:lpstr>Bacias Hidrográficas brasileiras</vt:lpstr>
      <vt:lpstr>Bacias Hidrográficas brasileiras</vt:lpstr>
      <vt:lpstr>Águas subterrâneas</vt:lpstr>
      <vt:lpstr>Slide 37</vt:lpstr>
      <vt:lpstr>Águas subterrâneas</vt:lpstr>
      <vt:lpstr>Slide 39</vt:lpstr>
      <vt:lpstr>Slide 40</vt:lpstr>
      <vt:lpstr>Slide 41</vt:lpstr>
      <vt:lpstr>Slide 42</vt:lpstr>
      <vt:lpstr>Águas subterrâneas</vt:lpstr>
      <vt:lpstr>Águas subterrâneas</vt:lpstr>
      <vt:lpstr>Slide 45</vt:lpstr>
      <vt:lpstr>O Poço e a fossa</vt:lpstr>
      <vt:lpstr>Slide 47</vt:lpstr>
      <vt:lpstr>O Poço e a fossa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Hidrografia - Brasil</dc:title>
  <dc:creator>Jordana Costa</dc:creator>
  <cp:lastModifiedBy>Jordana</cp:lastModifiedBy>
  <cp:revision>64</cp:revision>
  <dcterms:created xsi:type="dcterms:W3CDTF">2013-11-18T14:52:40Z</dcterms:created>
  <dcterms:modified xsi:type="dcterms:W3CDTF">2014-11-14T20:54:49Z</dcterms:modified>
</cp:coreProperties>
</file>