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83" r:id="rId3"/>
    <p:sldId id="285" r:id="rId4"/>
    <p:sldId id="281" r:id="rId5"/>
    <p:sldId id="284" r:id="rId6"/>
    <p:sldId id="286" r:id="rId7"/>
    <p:sldId id="259" r:id="rId8"/>
    <p:sldId id="262" r:id="rId9"/>
    <p:sldId id="257" r:id="rId10"/>
    <p:sldId id="263" r:id="rId11"/>
    <p:sldId id="261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82" autoAdjust="0"/>
    <p:restoredTop sz="94660"/>
  </p:normalViewPr>
  <p:slideViewPr>
    <p:cSldViewPr snapToGrid="0">
      <p:cViewPr varScale="1">
        <p:scale>
          <a:sx n="78" d="100"/>
          <a:sy n="78" d="100"/>
        </p:scale>
        <p:origin x="-25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9B1D-235D-44D3-9F39-65A73E2D1CF6}" type="datetimeFigureOut">
              <a:rPr lang="pt-BR" smtClean="0"/>
              <a:pPr/>
              <a:t>08/08/2014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6B5D0C0-1BAB-4B93-B9BD-CCB4C7A58C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59929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6D36D-FE8C-4B68-B683-E194ABEE2F6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08/08/2014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7DB775A-96E0-43E6-B43E-F313EBFE903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155594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6D36D-FE8C-4B68-B683-E194ABEE2F6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08/08/2014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7DB775A-96E0-43E6-B43E-F313EBFE903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633460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6D36D-FE8C-4B68-B683-E194ABEE2F6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08/08/2014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7DB775A-96E0-43E6-B43E-F313EBFE903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39876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6D36D-FE8C-4B68-B683-E194ABEE2F6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08/08/2014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7DB775A-96E0-43E6-B43E-F313EBFE903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415026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6D36D-FE8C-4B68-B683-E194ABEE2F6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08/08/2014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7DB775A-96E0-43E6-B43E-F313EBFE903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89276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9B1D-235D-44D3-9F39-65A73E2D1CF6}" type="datetimeFigureOut">
              <a:rPr lang="pt-BR" smtClean="0"/>
              <a:pPr/>
              <a:t>08/08/2014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D0C0-1BAB-4B93-B9BD-CCB4C7A58C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676927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9B1D-235D-44D3-9F39-65A73E2D1CF6}" type="datetimeFigureOut">
              <a:rPr lang="pt-BR" smtClean="0"/>
              <a:pPr/>
              <a:t>08/08/2014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D0C0-1BAB-4B93-B9BD-CCB4C7A58C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68276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9B1D-235D-44D3-9F39-65A73E2D1CF6}" type="datetimeFigureOut">
              <a:rPr lang="pt-BR" smtClean="0"/>
              <a:pPr/>
              <a:t>08/08/2014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D0C0-1BAB-4B93-B9BD-CCB4C7A58C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2595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9B1D-235D-44D3-9F39-65A73E2D1CF6}" type="datetimeFigureOut">
              <a:rPr lang="pt-BR" smtClean="0"/>
              <a:pPr/>
              <a:t>08/08/2014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6B5D0C0-1BAB-4B93-B9BD-CCB4C7A58C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44600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9B1D-235D-44D3-9F39-65A73E2D1CF6}" type="datetimeFigureOut">
              <a:rPr lang="pt-BR" smtClean="0"/>
              <a:pPr/>
              <a:t>08/08/2014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6B5D0C0-1BAB-4B93-B9BD-CCB4C7A58C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488016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9B1D-235D-44D3-9F39-65A73E2D1CF6}" type="datetimeFigureOut">
              <a:rPr lang="pt-BR" smtClean="0"/>
              <a:pPr/>
              <a:t>08/08/2014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6B5D0C0-1BAB-4B93-B9BD-CCB4C7A58C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535939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9B1D-235D-44D3-9F39-65A73E2D1CF6}" type="datetimeFigureOut">
              <a:rPr lang="pt-BR" smtClean="0"/>
              <a:pPr/>
              <a:t>08/08/2014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D0C0-1BAB-4B93-B9BD-CCB4C7A58C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71643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9B1D-235D-44D3-9F39-65A73E2D1CF6}" type="datetimeFigureOut">
              <a:rPr lang="pt-BR" smtClean="0"/>
              <a:pPr/>
              <a:t>08/08/2014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D0C0-1BAB-4B93-B9BD-CCB4C7A58C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328538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9B1D-235D-44D3-9F39-65A73E2D1CF6}" type="datetimeFigureOut">
              <a:rPr lang="pt-BR" smtClean="0"/>
              <a:pPr/>
              <a:t>08/08/2014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D0C0-1BAB-4B93-B9BD-CCB4C7A58C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847004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9B1D-235D-44D3-9F39-65A73E2D1CF6}" type="datetimeFigureOut">
              <a:rPr lang="pt-BR" smtClean="0"/>
              <a:pPr/>
              <a:t>08/08/2014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6B5D0C0-1BAB-4B93-B9BD-CCB4C7A58C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050967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19B1D-235D-44D3-9F39-65A73E2D1CF6}" type="datetimeFigureOut">
              <a:rPr lang="pt-BR" smtClean="0"/>
              <a:pPr/>
              <a:t>08/08/2014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6B5D0C0-1BAB-4B93-B9BD-CCB4C7A58C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4564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4666" y="1394138"/>
            <a:ext cx="8915399" cy="2262781"/>
          </a:xfrm>
        </p:spPr>
        <p:txBody>
          <a:bodyPr/>
          <a:lstStyle/>
          <a:p>
            <a:r>
              <a:rPr lang="pt-BR" dirty="0" smtClean="0"/>
              <a:t>Estrutura </a:t>
            </a:r>
            <a:r>
              <a:rPr lang="pt-BR" dirty="0" smtClean="0"/>
              <a:t>geológica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37697" y="3991768"/>
            <a:ext cx="8915399" cy="1126283"/>
          </a:xfrm>
        </p:spPr>
        <p:txBody>
          <a:bodyPr/>
          <a:lstStyle/>
          <a:p>
            <a:r>
              <a:rPr lang="pt-BR" dirty="0" smtClean="0"/>
              <a:t>									Professora: Jordana Costa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95084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959" y="624110"/>
            <a:ext cx="5602064" cy="5917439"/>
          </a:xfrm>
        </p:spPr>
      </p:pic>
      <p:sp>
        <p:nvSpPr>
          <p:cNvPr id="5" name="CaixaDeTexto 4"/>
          <p:cNvSpPr txBox="1"/>
          <p:nvPr/>
        </p:nvSpPr>
        <p:spPr>
          <a:xfrm>
            <a:off x="7972023" y="1558344"/>
            <a:ext cx="3532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prstClr val="black"/>
                </a:solidFill>
              </a:rPr>
              <a:t>I – Magmática</a:t>
            </a:r>
          </a:p>
          <a:p>
            <a:r>
              <a:rPr lang="pt-BR" dirty="0" smtClean="0">
                <a:solidFill>
                  <a:prstClr val="black"/>
                </a:solidFill>
              </a:rPr>
              <a:t>II – Metamórfica</a:t>
            </a:r>
          </a:p>
          <a:p>
            <a:r>
              <a:rPr lang="pt-BR" dirty="0" smtClean="0">
                <a:solidFill>
                  <a:prstClr val="black"/>
                </a:solidFill>
              </a:rPr>
              <a:t>III - Sedimentar</a:t>
            </a:r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831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077" y="116411"/>
            <a:ext cx="8569158" cy="6498170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02497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314423" y="418048"/>
            <a:ext cx="6104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prstClr val="black"/>
                </a:solidFill>
              </a:rPr>
              <a:t>Rocha ígnea ou magmática</a:t>
            </a:r>
            <a:endParaRPr lang="pt-BR" sz="2400" dirty="0">
              <a:solidFill>
                <a:prstClr val="black"/>
              </a:solidFill>
            </a:endParaRPr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008" y="908836"/>
            <a:ext cx="6851904" cy="5502668"/>
          </a:xfrm>
        </p:spPr>
      </p:pic>
    </p:spTree>
    <p:extLst>
      <p:ext uri="{BB962C8B-B14F-4D97-AF65-F5344CB8AC3E}">
        <p14:creationId xmlns="" xmlns:p14="http://schemas.microsoft.com/office/powerpoint/2010/main" val="83480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606599" y="492917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prstClr val="black"/>
                </a:solidFill>
              </a:rPr>
              <a:t>Rocha ígnea ou magmática</a:t>
            </a:r>
            <a:endParaRPr lang="pt-BR" sz="3200" b="1" dirty="0">
              <a:solidFill>
                <a:prstClr val="black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297806" y="1304887"/>
            <a:ext cx="8915400" cy="3777622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/>
              <a:t>São as rochas resultantes da solidificação do magma. Dividem-se em dois grandes grupos:</a:t>
            </a:r>
          </a:p>
          <a:p>
            <a:pPr algn="just"/>
            <a:r>
              <a:rPr lang="pt-BR" sz="2400" dirty="0" smtClean="0"/>
              <a:t>Intrusivas – Quando a solidificação ocorre no interior da crosta terrestre. Esse processo de solidificação é mais lento, o que permite o desenvolvimento de grandes cristais visíveis a olho nu. Esses cristais formam as rochas cristalinas, como o granito e o quartzo.</a:t>
            </a:r>
          </a:p>
          <a:p>
            <a:pPr algn="just"/>
            <a:r>
              <a:rPr lang="pt-BR" sz="2400" dirty="0" smtClean="0"/>
              <a:t>Extrusivas – Quando a solidificação ocorre na superfície, de origem vulcânica. </a:t>
            </a:r>
          </a:p>
          <a:p>
            <a:pPr marL="0" indent="0" algn="just">
              <a:buNone/>
            </a:pPr>
            <a:r>
              <a:rPr lang="pt-BR" sz="2400" dirty="0" smtClean="0"/>
              <a:t>- Como o resfriamento e a solidificação são muito rápidos, não há tempo para a formação de grandes cristais. Ex.: Basalto.</a:t>
            </a:r>
          </a:p>
        </p:txBody>
      </p:sp>
    </p:spTree>
    <p:extLst>
      <p:ext uri="{BB962C8B-B14F-4D97-AF65-F5344CB8AC3E}">
        <p14:creationId xmlns="" xmlns:p14="http://schemas.microsoft.com/office/powerpoint/2010/main" val="294715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146999" y="765777"/>
            <a:ext cx="6104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prstClr val="black"/>
                </a:solidFill>
              </a:rPr>
              <a:t>Rocha ígnea ou magmática</a:t>
            </a:r>
            <a:endParaRPr lang="pt-BR" sz="2800" dirty="0">
              <a:solidFill>
                <a:prstClr val="black"/>
              </a:solidFill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347" y="1494835"/>
            <a:ext cx="8925961" cy="4790055"/>
          </a:xfrm>
        </p:spPr>
      </p:pic>
    </p:spTree>
    <p:extLst>
      <p:ext uri="{BB962C8B-B14F-4D97-AF65-F5344CB8AC3E}">
        <p14:creationId xmlns="" xmlns:p14="http://schemas.microsoft.com/office/powerpoint/2010/main" val="175564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146999" y="765777"/>
            <a:ext cx="6104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prstClr val="black"/>
                </a:solidFill>
              </a:rPr>
              <a:t>Rocha ígnea ou magmática</a:t>
            </a:r>
            <a:endParaRPr lang="pt-BR" sz="2800" dirty="0">
              <a:solidFill>
                <a:prstClr val="black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746" y="1586115"/>
            <a:ext cx="8230892" cy="4711654"/>
          </a:xfrm>
        </p:spPr>
      </p:pic>
    </p:spTree>
    <p:extLst>
      <p:ext uri="{BB962C8B-B14F-4D97-AF65-F5344CB8AC3E}">
        <p14:creationId xmlns="" xmlns:p14="http://schemas.microsoft.com/office/powerpoint/2010/main" val="82681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647" y="1361035"/>
            <a:ext cx="5342274" cy="3732886"/>
          </a:xfrm>
        </p:spPr>
      </p:pic>
      <p:sp>
        <p:nvSpPr>
          <p:cNvPr id="3" name="CaixaDeTexto 2"/>
          <p:cNvSpPr txBox="1"/>
          <p:nvPr/>
        </p:nvSpPr>
        <p:spPr>
          <a:xfrm>
            <a:off x="4022674" y="666009"/>
            <a:ext cx="6104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prstClr val="black"/>
                </a:solidFill>
              </a:rPr>
              <a:t>Rocha ígnea ou magmática</a:t>
            </a:r>
            <a:endParaRPr lang="pt-B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24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740" y="1719419"/>
            <a:ext cx="5628650" cy="4522885"/>
          </a:xfrm>
        </p:spPr>
      </p:pic>
      <p:sp>
        <p:nvSpPr>
          <p:cNvPr id="5" name="Título 4"/>
          <p:cNvSpPr txBox="1">
            <a:spLocks noGrp="1"/>
          </p:cNvSpPr>
          <p:nvPr>
            <p:ph type="title"/>
          </p:nvPr>
        </p:nvSpPr>
        <p:spPr>
          <a:xfrm>
            <a:off x="3775549" y="1038638"/>
            <a:ext cx="7057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prstClr val="black"/>
                </a:solidFill>
              </a:rPr>
              <a:t>Rocha ígnea ou magmática</a:t>
            </a:r>
            <a:endParaRPr lang="pt-B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676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93693" y="272988"/>
            <a:ext cx="5443492" cy="1095790"/>
          </a:xfrm>
        </p:spPr>
        <p:txBody>
          <a:bodyPr/>
          <a:lstStyle/>
          <a:p>
            <a:r>
              <a:rPr lang="pt-BR" dirty="0" smtClean="0"/>
              <a:t>Rochas sedimentares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577" y="991675"/>
            <a:ext cx="9756700" cy="5330672"/>
          </a:xfrm>
        </p:spPr>
      </p:pic>
    </p:spTree>
    <p:extLst>
      <p:ext uri="{BB962C8B-B14F-4D97-AF65-F5344CB8AC3E}">
        <p14:creationId xmlns="" xmlns:p14="http://schemas.microsoft.com/office/powerpoint/2010/main" val="4373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095481" y="498082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prstClr val="black"/>
                </a:solidFill>
              </a:rPr>
              <a:t>Rocha sedimentar</a:t>
            </a:r>
            <a:endParaRPr lang="pt-BR" sz="3200" b="1" dirty="0">
              <a:solidFill>
                <a:prstClr val="black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331634" y="1082857"/>
            <a:ext cx="8915400" cy="3777622"/>
          </a:xfrm>
        </p:spPr>
        <p:txBody>
          <a:bodyPr/>
          <a:lstStyle/>
          <a:p>
            <a:pPr algn="just"/>
            <a:r>
              <a:rPr lang="pt-BR" dirty="0" smtClean="0"/>
              <a:t>São as rochas formadas sobretudo pela formação de detritos. Esses detritos podem ser de rochas preexistentes (arenito), ou de matéria orgânica (carvão mineral), que resulta da composição, sedimentação e compactação de antigas florestas.</a:t>
            </a:r>
          </a:p>
          <a:p>
            <a:pPr algn="just"/>
            <a:endParaRPr lang="pt-BR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207" y="2355899"/>
            <a:ext cx="8134260" cy="38517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3743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6400" y="528570"/>
            <a:ext cx="10515600" cy="1325563"/>
          </a:xfrm>
        </p:spPr>
        <p:txBody>
          <a:bodyPr/>
          <a:lstStyle/>
          <a:p>
            <a:r>
              <a:rPr lang="pt-BR" b="1" dirty="0" smtClean="0"/>
              <a:t>Estrutura Geológica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01800" y="1358900"/>
            <a:ext cx="10223501" cy="4953000"/>
          </a:xfrm>
        </p:spPr>
        <p:txBody>
          <a:bodyPr>
            <a:noAutofit/>
          </a:bodyPr>
          <a:lstStyle/>
          <a:p>
            <a:pPr algn="just"/>
            <a:r>
              <a:rPr lang="pt-BR" sz="2800" dirty="0" smtClean="0"/>
              <a:t>O tipo de terreno de um lugar (sua origem e as rochas que o compõem) constitui a sua estrutura geológica.</a:t>
            </a:r>
          </a:p>
          <a:p>
            <a:pPr algn="just"/>
            <a:r>
              <a:rPr lang="pt-BR" sz="2800" dirty="0" smtClean="0"/>
              <a:t>Sua </a:t>
            </a:r>
            <a:r>
              <a:rPr lang="pt-BR" sz="2800" dirty="0" smtClean="0"/>
              <a:t>importância </a:t>
            </a:r>
            <a:r>
              <a:rPr lang="pt-BR" sz="2800" dirty="0" smtClean="0"/>
              <a:t>decorre das riquezas minerais a ela associadas e de seu papel para a constituição do relevo.</a:t>
            </a:r>
          </a:p>
          <a:p>
            <a:pPr algn="just"/>
            <a:r>
              <a:rPr lang="pt-BR" sz="2800" dirty="0" smtClean="0"/>
              <a:t>Existem três tipo principais de estrutura geológica:</a:t>
            </a:r>
          </a:p>
          <a:p>
            <a:r>
              <a:rPr lang="pt-BR" sz="2800" dirty="0" smtClean="0"/>
              <a:t>Áreas de </a:t>
            </a:r>
            <a:r>
              <a:rPr lang="pt-BR" sz="2800" b="1" dirty="0" smtClean="0"/>
              <a:t>dobramentos modernos </a:t>
            </a:r>
            <a:r>
              <a:rPr lang="pt-BR" sz="2800" dirty="0" smtClean="0"/>
              <a:t>(Período Terciário</a:t>
            </a:r>
            <a:r>
              <a:rPr lang="pt-BR" sz="2800" dirty="0" smtClean="0"/>
              <a:t>);</a:t>
            </a:r>
            <a:endParaRPr lang="pt-BR" sz="2800" dirty="0" smtClean="0"/>
          </a:p>
          <a:p>
            <a:r>
              <a:rPr lang="pt-BR" sz="2800" b="1" dirty="0" smtClean="0"/>
              <a:t>Escudos cristalinos </a:t>
            </a:r>
            <a:r>
              <a:rPr lang="pt-BR" sz="2800" dirty="0" smtClean="0"/>
              <a:t>(Pré-Cambriana</a:t>
            </a:r>
            <a:r>
              <a:rPr lang="pt-BR" sz="2800" dirty="0" smtClean="0"/>
              <a:t>);</a:t>
            </a:r>
            <a:endParaRPr lang="pt-BR" sz="2800" dirty="0" smtClean="0"/>
          </a:p>
          <a:p>
            <a:r>
              <a:rPr lang="pt-BR" sz="2800" b="1" dirty="0" smtClean="0"/>
              <a:t>Bacias sedimentares </a:t>
            </a:r>
            <a:r>
              <a:rPr lang="pt-BR" sz="2800" dirty="0" smtClean="0"/>
              <a:t>(Paleozoico, Mesozoico e </a:t>
            </a:r>
            <a:r>
              <a:rPr lang="pt-BR" sz="2800" dirty="0" err="1" smtClean="0"/>
              <a:t>Cenozoico</a:t>
            </a:r>
            <a:r>
              <a:rPr lang="pt-BR" sz="2800" dirty="0" smtClean="0"/>
              <a:t>).</a:t>
            </a:r>
            <a:endParaRPr lang="pt-BR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379061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28543" y="662747"/>
            <a:ext cx="5443492" cy="1095790"/>
          </a:xfrm>
        </p:spPr>
        <p:txBody>
          <a:bodyPr/>
          <a:lstStyle/>
          <a:p>
            <a:r>
              <a:rPr lang="pt-BR" dirty="0" smtClean="0"/>
              <a:t>Rochas sedimentares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722" y="1616869"/>
            <a:ext cx="6339608" cy="4820508"/>
          </a:xfrm>
        </p:spPr>
      </p:pic>
    </p:spTree>
    <p:extLst>
      <p:ext uri="{BB962C8B-B14F-4D97-AF65-F5344CB8AC3E}">
        <p14:creationId xmlns="" xmlns:p14="http://schemas.microsoft.com/office/powerpoint/2010/main" val="316361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811" y="736833"/>
            <a:ext cx="6180293" cy="5641365"/>
          </a:xfrm>
        </p:spPr>
      </p:pic>
    </p:spTree>
    <p:extLst>
      <p:ext uri="{BB962C8B-B14F-4D97-AF65-F5344CB8AC3E}">
        <p14:creationId xmlns="" xmlns:p14="http://schemas.microsoft.com/office/powerpoint/2010/main" val="116816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146997" y="264359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prstClr val="black"/>
                </a:solidFill>
              </a:rPr>
              <a:t>Rocha metamórfica</a:t>
            </a:r>
            <a:endParaRPr lang="pt-BR" sz="3200" b="1" dirty="0">
              <a:solidFill>
                <a:prstClr val="black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345201" y="800366"/>
            <a:ext cx="8915400" cy="3777622"/>
          </a:xfrm>
        </p:spPr>
        <p:txBody>
          <a:bodyPr>
            <a:normAutofit/>
          </a:bodyPr>
          <a:lstStyle/>
          <a:p>
            <a:pPr algn="just"/>
            <a:r>
              <a:rPr lang="pt-BR" sz="2000" dirty="0" smtClean="0"/>
              <a:t>São as rochas oriundas da transformação físico-química de outras previamente existentes. </a:t>
            </a:r>
          </a:p>
          <a:p>
            <a:pPr algn="just"/>
            <a:r>
              <a:rPr lang="pt-BR" sz="2000" dirty="0" smtClean="0"/>
              <a:t>São exemplos desse tipo de rocha o mármore, resultante da transformação do calcário, e o gnaisse, da transformação do granito.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266" y="2537139"/>
            <a:ext cx="8114907" cy="39462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1208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02653" y="197390"/>
            <a:ext cx="8911687" cy="1280890"/>
          </a:xfrm>
        </p:spPr>
        <p:txBody>
          <a:bodyPr/>
          <a:lstStyle/>
          <a:p>
            <a:r>
              <a:rPr lang="pt-BR" dirty="0" smtClean="0"/>
              <a:t>Rochas metamórficas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70871" y="874411"/>
            <a:ext cx="9315203" cy="3771084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Mármore -  rocha metamórfica originada de calcário exposto a altas temperaturas e pressão. Por este motivo as maiores jazidas de mármore são encontradas em regiões de rocha matriz calcária e atividade vulcânica. O mármore é uma rocha explorada para uso em construção civil.</a:t>
            </a:r>
          </a:p>
        </p:txBody>
      </p:sp>
      <p:pic>
        <p:nvPicPr>
          <p:cNvPr id="1026" name="Picture 2" descr="http://upload.wikimedia.org/wikipedia/commons/thumb/8/8d/MarbleUSGOV.jpg/220px-MarbleUSG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056" y="2545445"/>
            <a:ext cx="4414727" cy="37123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5211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69756" y="1341120"/>
            <a:ext cx="10372448" cy="43891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2801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74" y="1950720"/>
            <a:ext cx="9827285" cy="3381045"/>
          </a:xfrm>
        </p:spPr>
      </p:pic>
    </p:spTree>
    <p:extLst>
      <p:ext uri="{BB962C8B-B14F-4D97-AF65-F5344CB8AC3E}">
        <p14:creationId xmlns="" xmlns:p14="http://schemas.microsoft.com/office/powerpoint/2010/main" val="204738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5928" y="642870"/>
            <a:ext cx="10515600" cy="1325563"/>
          </a:xfrm>
        </p:spPr>
        <p:txBody>
          <a:bodyPr/>
          <a:lstStyle/>
          <a:p>
            <a:r>
              <a:rPr lang="pt-BR" dirty="0" smtClean="0"/>
              <a:t>Estrutura Geológica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12977" y="1644322"/>
            <a:ext cx="8915400" cy="377762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sz="2800" b="1" dirty="0"/>
              <a:t>D</a:t>
            </a:r>
            <a:r>
              <a:rPr lang="pt-BR" sz="2800" b="1" dirty="0" smtClean="0"/>
              <a:t>obramentos modernos:</a:t>
            </a:r>
          </a:p>
          <a:p>
            <a:pPr algn="just"/>
            <a:r>
              <a:rPr lang="pt-BR" sz="2800" dirty="0" smtClean="0"/>
              <a:t>São formados por rochas menos resistentes afetadas por intensos movimentos tectônicos;</a:t>
            </a:r>
          </a:p>
          <a:p>
            <a:pPr algn="just"/>
            <a:r>
              <a:rPr lang="pt-BR" sz="2800" dirty="0" smtClean="0"/>
              <a:t>Forças internas da Terra movimentam os continentes provocando o enrugamento de suas bordas, dando origem às maiores elevações do planeta.</a:t>
            </a:r>
          </a:p>
          <a:p>
            <a:pPr algn="just"/>
            <a:r>
              <a:rPr lang="pt-BR" sz="2800" dirty="0" smtClean="0"/>
              <a:t>Constituem as grandes cadeias de montanhas jovens da superfície terrestre, como os Andes, os Alpes, o Himalaia, etc.</a:t>
            </a:r>
          </a:p>
          <a:p>
            <a:pPr algn="just"/>
            <a:endParaRPr lang="pt-BR" dirty="0" smtClean="0"/>
          </a:p>
          <a:p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306991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6400" y="618186"/>
            <a:ext cx="10515600" cy="1325563"/>
          </a:xfrm>
        </p:spPr>
        <p:txBody>
          <a:bodyPr/>
          <a:lstStyle/>
          <a:p>
            <a:r>
              <a:rPr lang="pt-BR" dirty="0" smtClean="0"/>
              <a:t>Estrutura Geológica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79999" y="1359666"/>
            <a:ext cx="8915400" cy="3777622"/>
          </a:xfrm>
        </p:spPr>
        <p:txBody>
          <a:bodyPr>
            <a:noAutofit/>
          </a:bodyPr>
          <a:lstStyle/>
          <a:p>
            <a:r>
              <a:rPr lang="pt-BR" sz="2800" b="1" dirty="0" smtClean="0"/>
              <a:t>Escudos cristalinos:</a:t>
            </a:r>
            <a:endParaRPr lang="pt-BR" sz="2800" dirty="0"/>
          </a:p>
          <a:p>
            <a:r>
              <a:rPr lang="pt-BR" sz="2800" dirty="0" smtClean="0"/>
              <a:t>São constituídos de rochas cristalinas.</a:t>
            </a:r>
          </a:p>
          <a:p>
            <a:r>
              <a:rPr lang="pt-BR" sz="2800" dirty="0" smtClean="0"/>
              <a:t>Por se formarem no início da consolidação da crosta terrestre, constituem os primeiros núcleos que se elevaram para superfície.</a:t>
            </a:r>
          </a:p>
          <a:p>
            <a:r>
              <a:rPr lang="pt-BR" sz="2800" dirty="0" smtClean="0"/>
              <a:t>São de tectônica estável, resistentes, porém muito desgastados pela erosão.</a:t>
            </a:r>
          </a:p>
          <a:p>
            <a:r>
              <a:rPr lang="pt-BR" sz="2800" dirty="0" smtClean="0"/>
              <a:t>Muitos minerais são explorados nessa estrutura. Ex: Minerais metálicos – ouro, prata e cobre.</a:t>
            </a:r>
          </a:p>
        </p:txBody>
      </p:sp>
    </p:spTree>
    <p:extLst>
      <p:ext uri="{BB962C8B-B14F-4D97-AF65-F5344CB8AC3E}">
        <p14:creationId xmlns="" xmlns:p14="http://schemas.microsoft.com/office/powerpoint/2010/main" val="239253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6400" y="599569"/>
            <a:ext cx="10515600" cy="1325563"/>
          </a:xfrm>
        </p:spPr>
        <p:txBody>
          <a:bodyPr/>
          <a:lstStyle/>
          <a:p>
            <a:r>
              <a:rPr lang="pt-BR" dirty="0" smtClean="0"/>
              <a:t>Estrutura Geológica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21010" y="1554738"/>
            <a:ext cx="9707694" cy="4858254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Bacias Sedimentares</a:t>
            </a:r>
          </a:p>
          <a:p>
            <a:r>
              <a:rPr lang="pt-BR" sz="2400" dirty="0" smtClean="0"/>
              <a:t>São depressões </a:t>
            </a:r>
            <a:r>
              <a:rPr lang="pt-BR" sz="2400" dirty="0"/>
              <a:t>preenchidas por fragmentos minerais de rochas erodidas e por sedimentos </a:t>
            </a:r>
            <a:r>
              <a:rPr lang="pt-BR" sz="2400" dirty="0" smtClean="0"/>
              <a:t>orgânicos.</a:t>
            </a:r>
          </a:p>
          <a:p>
            <a:r>
              <a:rPr lang="pt-BR" sz="2400" dirty="0" smtClean="0"/>
              <a:t>As principais riquezas minerais que aparecem nessas bacias são o petróleo e o carvão.</a:t>
            </a:r>
          </a:p>
          <a:p>
            <a:r>
              <a:rPr lang="pt-BR" sz="2400" dirty="0"/>
              <a:t>No caso de soterramentos ocorridos em antigos mares e lagos, ambientes aquáticos ricos em plâncton e algas, é possível encontrar petróleo – a plataforma continental brasileira possui grandes depósitos desse combustível.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="" xmlns:p14="http://schemas.microsoft.com/office/powerpoint/2010/main" val="396247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19072" y="170688"/>
            <a:ext cx="10472928" cy="1106107"/>
          </a:xfrm>
        </p:spPr>
        <p:txBody>
          <a:bodyPr/>
          <a:lstStyle/>
          <a:p>
            <a:r>
              <a:rPr lang="pt-BR" dirty="0" smtClean="0"/>
              <a:t>Estrutura Geológica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7072" y="1316736"/>
            <a:ext cx="7144512" cy="5254752"/>
          </a:xfrm>
        </p:spPr>
        <p:txBody>
          <a:bodyPr>
            <a:normAutofit/>
          </a:bodyPr>
          <a:lstStyle/>
          <a:p>
            <a:r>
              <a:rPr lang="pt-BR" sz="2000" b="1" dirty="0" smtClean="0"/>
              <a:t>Bacias Sedimentares</a:t>
            </a:r>
          </a:p>
          <a:p>
            <a:pPr algn="just"/>
            <a:r>
              <a:rPr lang="pt-BR" sz="2400" dirty="0"/>
              <a:t>No caso do soterramento de antigos pântanos e florestas, ricos em celulose, há a possibilidade de ocorrência de carvão mineral. </a:t>
            </a:r>
            <a:endParaRPr lang="pt-BR" sz="2400" dirty="0" smtClean="0"/>
          </a:p>
          <a:p>
            <a:pPr algn="just"/>
            <a:r>
              <a:rPr lang="pt-BR" sz="2400" dirty="0"/>
              <a:t>Nas bacias sedimentares ainda se pode encontrar o xisto betuminoso (rocha sedimentar que possui betume em sua composição e da qual se extrai óleo combustível), além de vários recursos minerais não metálicos amplamente utilizados na construção civil, como argila, areia e calcário.</a:t>
            </a:r>
          </a:p>
          <a:p>
            <a:endParaRPr lang="pt-BR" sz="2000" dirty="0"/>
          </a:p>
        </p:txBody>
      </p:sp>
      <p:pic>
        <p:nvPicPr>
          <p:cNvPr id="4" name="Imagem 3" descr="carvao miner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445" y="1767840"/>
            <a:ext cx="4446840" cy="37861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3961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" y="194951"/>
            <a:ext cx="10643617" cy="6266196"/>
          </a:xfrm>
        </p:spPr>
      </p:pic>
    </p:spTree>
    <p:extLst>
      <p:ext uri="{BB962C8B-B14F-4D97-AF65-F5344CB8AC3E}">
        <p14:creationId xmlns="" xmlns:p14="http://schemas.microsoft.com/office/powerpoint/2010/main" val="10770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104" y="316738"/>
            <a:ext cx="8080549" cy="6207769"/>
          </a:xfrm>
        </p:spPr>
      </p:pic>
    </p:spTree>
    <p:extLst>
      <p:ext uri="{BB962C8B-B14F-4D97-AF65-F5344CB8AC3E}">
        <p14:creationId xmlns="" xmlns:p14="http://schemas.microsoft.com/office/powerpoint/2010/main" val="294230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33600" y="377952"/>
            <a:ext cx="9371012" cy="5533270"/>
          </a:xfrm>
        </p:spPr>
        <p:txBody>
          <a:bodyPr>
            <a:normAutofit/>
          </a:bodyPr>
          <a:lstStyle/>
          <a:p>
            <a:r>
              <a:rPr lang="pt-BR" sz="2400" dirty="0" smtClean="0"/>
              <a:t>Ciclo das rochas</a:t>
            </a:r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616" y="1139848"/>
            <a:ext cx="8345601" cy="49073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110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2362</TotalTime>
  <Words>610</Words>
  <Application>Microsoft Office PowerPoint</Application>
  <PresentationFormat>Personalizar</PresentationFormat>
  <Paragraphs>52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Cacho</vt:lpstr>
      <vt:lpstr>Estrutura geológica</vt:lpstr>
      <vt:lpstr>Estrutura Geológica</vt:lpstr>
      <vt:lpstr>Estrutura Geológica</vt:lpstr>
      <vt:lpstr>Estrutura Geológica</vt:lpstr>
      <vt:lpstr>Estrutura Geológica</vt:lpstr>
      <vt:lpstr>Estrutura Geológica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Rocha ígnea ou magmática</vt:lpstr>
      <vt:lpstr>Rochas sedimentares</vt:lpstr>
      <vt:lpstr>Slide 19</vt:lpstr>
      <vt:lpstr>Rochas sedimentares</vt:lpstr>
      <vt:lpstr>Slide 21</vt:lpstr>
      <vt:lpstr>Slide 22</vt:lpstr>
      <vt:lpstr>Rochas metamórficas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Jordana Costa</dc:creator>
  <cp:lastModifiedBy>Jordana</cp:lastModifiedBy>
  <cp:revision>75</cp:revision>
  <dcterms:created xsi:type="dcterms:W3CDTF">2013-08-15T13:04:08Z</dcterms:created>
  <dcterms:modified xsi:type="dcterms:W3CDTF">2014-08-09T01:15:50Z</dcterms:modified>
</cp:coreProperties>
</file>