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4" r:id="rId4"/>
    <p:sldId id="302" r:id="rId5"/>
    <p:sldId id="289" r:id="rId6"/>
    <p:sldId id="266" r:id="rId7"/>
    <p:sldId id="257" r:id="rId8"/>
    <p:sldId id="265" r:id="rId9"/>
    <p:sldId id="277" r:id="rId10"/>
    <p:sldId id="267" r:id="rId11"/>
    <p:sldId id="272" r:id="rId12"/>
    <p:sldId id="268" r:id="rId13"/>
    <p:sldId id="269" r:id="rId14"/>
    <p:sldId id="274" r:id="rId15"/>
    <p:sldId id="271" r:id="rId16"/>
    <p:sldId id="278" r:id="rId17"/>
    <p:sldId id="281" r:id="rId18"/>
    <p:sldId id="273" r:id="rId19"/>
    <p:sldId id="279" r:id="rId20"/>
    <p:sldId id="284" r:id="rId21"/>
    <p:sldId id="296" r:id="rId22"/>
    <p:sldId id="293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A69EFC-4B45-4DB3-A3F5-F0B29D644497}" type="datetimeFigureOut">
              <a:rPr lang="pt-BR" smtClean="0"/>
              <a:pPr/>
              <a:t>04/12/2014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5DB600-2275-4803-B37E-FAEF7C6E8DBD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20000"/>
                <a:lumOff val="8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28596" y="214290"/>
            <a:ext cx="8501154" cy="1428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 if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5" y="693794"/>
            <a:ext cx="2143140" cy="87781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pt-BR" sz="3400" dirty="0" smtClean="0">
                <a:solidFill>
                  <a:schemeClr val="tx1"/>
                </a:solidFill>
                <a:effectLst/>
              </a:rPr>
              <a:t>ESTRUTURA AGRÁRIA </a:t>
            </a:r>
            <a:r>
              <a:rPr lang="pt-BR" sz="3400" dirty="0" smtClean="0">
                <a:solidFill>
                  <a:schemeClr val="tx1"/>
                </a:solidFill>
                <a:effectLst/>
              </a:rPr>
              <a:t>BRASILEIRA</a:t>
            </a:r>
            <a:endParaRPr lang="pt-BR" sz="3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00298" y="5072074"/>
            <a:ext cx="6400800" cy="96678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DOCENTE: JORDANA MEDEIROS COSTA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85918" y="285728"/>
            <a:ext cx="70723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>
                <a:solidFill>
                  <a:schemeClr val="bg2"/>
                </a:solidFill>
              </a:rPr>
              <a:t>INSTITUTO FEDERAL DE EDUCAÇÃO, CIÊNCIA E TECNOLOGIA DO RIO GRANDE DO NORTE</a:t>
            </a:r>
          </a:p>
          <a:p>
            <a:pPr algn="ctr"/>
            <a:endParaRPr lang="pt-BR" sz="1900" b="1" dirty="0" smtClean="0">
              <a:solidFill>
                <a:schemeClr val="bg2"/>
              </a:solidFill>
            </a:endParaRPr>
          </a:p>
          <a:p>
            <a:pPr algn="ctr"/>
            <a:r>
              <a:rPr lang="pt-BR" sz="1900" b="1" dirty="0" smtClean="0">
                <a:solidFill>
                  <a:schemeClr val="bg2"/>
                </a:solidFill>
              </a:rPr>
              <a:t>DISCIPLINA: GEOGRAFIA</a:t>
            </a:r>
            <a:endParaRPr lang="pt-BR" sz="19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57256"/>
          </a:xfrm>
        </p:spPr>
        <p:txBody>
          <a:bodyPr/>
          <a:lstStyle/>
          <a:p>
            <a:r>
              <a:rPr lang="pt-BR" dirty="0" smtClean="0"/>
              <a:t>Estrutura agrária Brasileira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rmAutofit/>
          </a:bodyPr>
          <a:lstStyle/>
          <a:p>
            <a:pPr algn="just"/>
            <a:r>
              <a:rPr lang="pt-BR" sz="2200" b="1" dirty="0" smtClean="0"/>
              <a:t>Estrutura Fundiária</a:t>
            </a:r>
            <a:r>
              <a:rPr lang="pt-BR" sz="2200" dirty="0" smtClean="0"/>
              <a:t>: Forma como as propriedades agrárias de uma área ou país estão organizadas, isto é, seu número, tamanho e distribuição social.</a:t>
            </a:r>
          </a:p>
          <a:p>
            <a:pPr algn="just"/>
            <a:r>
              <a:rPr lang="pt-BR" sz="2200" b="1" dirty="0" smtClean="0"/>
              <a:t>Problemas agrários brasileiros</a:t>
            </a:r>
            <a:r>
              <a:rPr lang="pt-BR" sz="2200" dirty="0" smtClean="0"/>
              <a:t>: </a:t>
            </a:r>
          </a:p>
          <a:p>
            <a:pPr lvl="1" algn="just"/>
            <a:r>
              <a:rPr lang="pt-BR" sz="2000" dirty="0" smtClean="0"/>
              <a:t>Estrutura fundiária, com grande concentração da propriedade;</a:t>
            </a:r>
          </a:p>
          <a:p>
            <a:pPr lvl="1" algn="just"/>
            <a:r>
              <a:rPr lang="pt-BR" sz="2000" dirty="0" smtClean="0"/>
              <a:t>Maior parte das terras ocupadas e os melhores solos encontram-se nas mãos de pequenos números de proprietários;</a:t>
            </a:r>
          </a:p>
          <a:p>
            <a:pPr lvl="1" algn="just"/>
            <a:r>
              <a:rPr lang="pt-BR" sz="2000" dirty="0" smtClean="0"/>
              <a:t>Pequenos proprietários possuem áreas insuficientes para garantir-lhes e a suas famílias um nível de vida decente e com boa alimentação.</a:t>
            </a:r>
          </a:p>
          <a:p>
            <a:pPr lvl="1" algn="just"/>
            <a:r>
              <a:rPr lang="pt-BR" sz="2000" dirty="0" smtClean="0"/>
              <a:t>Grandes propriedades – Geralmente são voltadas aos gêneros agrícolas de exportação;</a:t>
            </a:r>
          </a:p>
          <a:p>
            <a:pPr lvl="1" algn="just"/>
            <a:r>
              <a:rPr lang="pt-BR" sz="2000" dirty="0" smtClean="0"/>
              <a:t>Pequenas propriedades – Produzem em torno de 70% dos gêneros alimentícios destinados ao abastecimento do país.</a:t>
            </a:r>
          </a:p>
          <a:p>
            <a:pPr lvl="1" algn="just"/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846980"/>
          </a:xfrm>
        </p:spPr>
        <p:txBody>
          <a:bodyPr>
            <a:normAutofit/>
          </a:bodyPr>
          <a:lstStyle/>
          <a:p>
            <a:r>
              <a:rPr lang="pt-BR" sz="4400" dirty="0" smtClean="0"/>
              <a:t>Relações de emprego e valor</a:t>
            </a:r>
            <a:endParaRPr lang="pt-BR" sz="4400" dirty="0"/>
          </a:p>
        </p:txBody>
      </p:sp>
      <p:pic>
        <p:nvPicPr>
          <p:cNvPr id="4" name="Espaço Reservado para Conteúdo 3" descr="area x pessoas empregad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66318" y="1681605"/>
            <a:ext cx="4375956" cy="4278032"/>
          </a:xfrm>
        </p:spPr>
      </p:pic>
      <p:pic>
        <p:nvPicPr>
          <p:cNvPr id="5" name="Imagem 4" descr="valor produção x numero de estabeleciment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605" y="1556792"/>
            <a:ext cx="4510237" cy="44220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5786" y="614364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THÉRY, </a:t>
            </a:r>
            <a:r>
              <a:rPr lang="pt-BR" sz="1000" dirty="0" err="1" smtClean="0"/>
              <a:t>Herve</a:t>
            </a:r>
            <a:r>
              <a:rPr lang="pt-BR" sz="1000" dirty="0" smtClean="0"/>
              <a:t>; MELLO, Neli Aparecida de. </a:t>
            </a:r>
            <a:r>
              <a:rPr lang="pt-BR" sz="1000" b="1" dirty="0" smtClean="0"/>
              <a:t>Atlas do Brasil</a:t>
            </a:r>
            <a:r>
              <a:rPr lang="pt-BR" sz="1000" dirty="0" smtClean="0"/>
              <a:t>: Disparidades e dinâmicas do território. São Paulo: EDUSP, 2009. </a:t>
            </a:r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8288" y="260648"/>
            <a:ext cx="8229600" cy="785834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Mão-de-obra</a:t>
            </a:r>
            <a:r>
              <a:rPr lang="pt-BR" dirty="0" smtClean="0"/>
              <a:t> Familiar - 2006</a:t>
            </a:r>
            <a:endParaRPr lang="pt-BR" dirty="0"/>
          </a:p>
        </p:txBody>
      </p:sp>
      <p:pic>
        <p:nvPicPr>
          <p:cNvPr id="4" name="Espaço Reservado para Conteúdo 3" descr="mao_de_obra_familiar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990543"/>
            <a:ext cx="4735998" cy="5404300"/>
          </a:xfrm>
        </p:spPr>
      </p:pic>
      <p:sp>
        <p:nvSpPr>
          <p:cNvPr id="5" name="CaixaDeTexto 4"/>
          <p:cNvSpPr txBox="1"/>
          <p:nvPr/>
        </p:nvSpPr>
        <p:spPr>
          <a:xfrm>
            <a:off x="2071670" y="6215082"/>
            <a:ext cx="4857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64005" y="6427569"/>
            <a:ext cx="614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DATALUTA – Banco de Dados da Luta pela Terra: Relatório 2010.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859" y="476672"/>
            <a:ext cx="8229600" cy="846980"/>
          </a:xfrm>
        </p:spPr>
        <p:txBody>
          <a:bodyPr/>
          <a:lstStyle/>
          <a:p>
            <a:r>
              <a:rPr lang="pt-BR" dirty="0" smtClean="0"/>
              <a:t>Produtos agrícolas - exportação</a:t>
            </a:r>
            <a:endParaRPr lang="pt-BR" dirty="0"/>
          </a:p>
        </p:txBody>
      </p:sp>
      <p:pic>
        <p:nvPicPr>
          <p:cNvPr id="4" name="Espaço Reservado para Conteúdo 3" descr="SOJA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23652"/>
            <a:ext cx="4161343" cy="4748554"/>
          </a:xfrm>
        </p:spPr>
      </p:pic>
      <p:pic>
        <p:nvPicPr>
          <p:cNvPr id="5" name="Imagem 4" descr="CANA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659" y="1341230"/>
            <a:ext cx="4124355" cy="470634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5786" y="607220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DATALUTA – Banco de Dados da Luta pela Terra: Relatório 2010.</a:t>
            </a:r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>Participação </a:t>
            </a:r>
            <a:r>
              <a:rPr lang="pt-BR" sz="4400" dirty="0" smtClean="0"/>
              <a:t>agrícola </a:t>
            </a:r>
            <a:r>
              <a:rPr lang="pt-BR" sz="4400" dirty="0" smtClean="0"/>
              <a:t>nas exportações brasileiras</a:t>
            </a:r>
            <a:endParaRPr lang="pt-BR" sz="4400" dirty="0"/>
          </a:p>
        </p:txBody>
      </p:sp>
      <p:pic>
        <p:nvPicPr>
          <p:cNvPr id="4" name="Espaço Reservado para Conteúdo 3" descr="exportações comodities brasilei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714620"/>
            <a:ext cx="6783586" cy="2317661"/>
          </a:xfrm>
        </p:spPr>
      </p:pic>
      <p:sp>
        <p:nvSpPr>
          <p:cNvPr id="5" name="CaixaDeTexto 4"/>
          <p:cNvSpPr txBox="1"/>
          <p:nvPr/>
        </p:nvSpPr>
        <p:spPr>
          <a:xfrm>
            <a:off x="1000100" y="5072074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MAGNOLI, Demétrio; ARAUJO, Regina. </a:t>
            </a:r>
            <a:r>
              <a:rPr lang="pt-BR" sz="1000" b="1" dirty="0" smtClean="0"/>
              <a:t>Geografia</a:t>
            </a:r>
            <a:r>
              <a:rPr lang="pt-BR" sz="1000" dirty="0" smtClean="0"/>
              <a:t>: a construção do mundo. São Paulo, Moderna, 2005. Baseado em dados do IPEA, 2004.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502" y="404664"/>
            <a:ext cx="8229600" cy="77554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Produtos agrícolas – consumo interno</a:t>
            </a:r>
            <a:endParaRPr lang="pt-BR" sz="4000" dirty="0"/>
          </a:p>
        </p:txBody>
      </p:sp>
      <p:pic>
        <p:nvPicPr>
          <p:cNvPr id="4" name="Espaço Reservado para Conteúdo 3" descr="FEIJAO_2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1689"/>
            <a:ext cx="4018423" cy="4585467"/>
          </a:xfrm>
        </p:spPr>
      </p:pic>
      <p:pic>
        <p:nvPicPr>
          <p:cNvPr id="5" name="Imagem 4" descr="MANDIOCA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296" y="1556792"/>
            <a:ext cx="4013951" cy="45803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4348" y="6143644"/>
            <a:ext cx="7358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DATALUTA – Banco de Dados da Luta pela Terra: Relatório 2010.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População Rural e Urbana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857752" y="6357958"/>
            <a:ext cx="4071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Disponível: &lt;www.geografiaparatodos.com.br&gt;</a:t>
            </a: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484784"/>
            <a:ext cx="3843798" cy="463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10334"/>
          </a:xfrm>
        </p:spPr>
        <p:txBody>
          <a:bodyPr>
            <a:noAutofit/>
          </a:bodyPr>
          <a:lstStyle/>
          <a:p>
            <a:r>
              <a:rPr lang="pt-BR" sz="3600" dirty="0" smtClean="0"/>
              <a:t>Zonas modernizadas e não modernizadas</a:t>
            </a:r>
            <a:endParaRPr lang="pt-BR" sz="3600" dirty="0"/>
          </a:p>
        </p:txBody>
      </p:sp>
      <p:pic>
        <p:nvPicPr>
          <p:cNvPr id="4" name="Espaço Reservado para Conteúdo 3" descr="organização do espaço ru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630" y="1059014"/>
            <a:ext cx="4887581" cy="4961697"/>
          </a:xfrm>
        </p:spPr>
      </p:pic>
      <p:sp>
        <p:nvSpPr>
          <p:cNvPr id="5" name="CaixaDeTexto 4"/>
          <p:cNvSpPr txBox="1"/>
          <p:nvPr/>
        </p:nvSpPr>
        <p:spPr>
          <a:xfrm>
            <a:off x="1619672" y="6176924"/>
            <a:ext cx="5880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THÉRY, </a:t>
            </a:r>
            <a:r>
              <a:rPr lang="pt-BR" sz="1000" dirty="0" err="1" smtClean="0"/>
              <a:t>Herve</a:t>
            </a:r>
            <a:r>
              <a:rPr lang="pt-BR" sz="1000" dirty="0" smtClean="0"/>
              <a:t>; MELLO, Neli Aparecida de. </a:t>
            </a:r>
            <a:r>
              <a:rPr lang="pt-BR" sz="1000" b="1" dirty="0" smtClean="0"/>
              <a:t>Atlas do Brasil</a:t>
            </a:r>
            <a:r>
              <a:rPr lang="pt-BR" sz="1000" dirty="0" smtClean="0"/>
              <a:t>: Disparidades e dinâmicas do território. São Paulo: EDUSP, 2009. </a:t>
            </a:r>
          </a:p>
          <a:p>
            <a:endParaRPr lang="pt-BR" sz="1000" dirty="0" smtClean="0"/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7501" y="476672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Modernização da agricultura</a:t>
            </a:r>
            <a:endParaRPr lang="pt-BR" dirty="0"/>
          </a:p>
        </p:txBody>
      </p:sp>
      <p:pic>
        <p:nvPicPr>
          <p:cNvPr id="4" name="Espaço Reservado para Conteúdo 3" descr="modernização agricultura grafic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40549"/>
            <a:ext cx="4945939" cy="4945939"/>
          </a:xfrm>
        </p:spPr>
      </p:pic>
      <p:sp>
        <p:nvSpPr>
          <p:cNvPr id="5" name="CaixaDeTexto 4"/>
          <p:cNvSpPr txBox="1"/>
          <p:nvPr/>
        </p:nvSpPr>
        <p:spPr>
          <a:xfrm>
            <a:off x="571472" y="6072206"/>
            <a:ext cx="7715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MAGNOLI, Demétrio; ARAUJO, Regina. </a:t>
            </a:r>
            <a:r>
              <a:rPr lang="pt-BR" sz="1000" b="1" dirty="0" smtClean="0"/>
              <a:t>Geografia</a:t>
            </a:r>
            <a:r>
              <a:rPr lang="pt-BR" sz="1000" dirty="0" smtClean="0"/>
              <a:t>: a construção do mundo. São Paulo, Moderna, 2005. Baseado em dados do Ministério da Agricultura, Pecuária e abastecimento, 2004.</a:t>
            </a:r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 descr="modernização agropecuá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110355" cy="6110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78581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Estrutura fundiária</a:t>
            </a:r>
            <a:endParaRPr lang="pt-BR" dirty="0"/>
          </a:p>
        </p:txBody>
      </p:sp>
      <p:pic>
        <p:nvPicPr>
          <p:cNvPr id="4" name="Espaço Reservado para Conteúdo 3" descr="brasil estrutura fundiária numero de imove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376" y="2676209"/>
            <a:ext cx="7730915" cy="3834616"/>
          </a:xfrm>
        </p:spPr>
      </p:pic>
      <p:sp>
        <p:nvSpPr>
          <p:cNvPr id="5" name="CaixaDeTexto 4"/>
          <p:cNvSpPr txBox="1"/>
          <p:nvPr/>
        </p:nvSpPr>
        <p:spPr>
          <a:xfrm>
            <a:off x="571472" y="1214422"/>
            <a:ext cx="7786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O número de imóveis de Grande e Média propriedade é baixo em relação aos de pequena propriedade, isso significa que  a concentração de terras em grandes propriedades no Brasil é baixa?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reforma agrária tex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24" y="1052736"/>
            <a:ext cx="8755352" cy="5079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resumo esque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76672"/>
            <a:ext cx="6660264" cy="59813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HARGE - ter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00651"/>
            <a:ext cx="4190058" cy="3430457"/>
          </a:xfrm>
        </p:spPr>
      </p:pic>
      <p:sp>
        <p:nvSpPr>
          <p:cNvPr id="6" name="CaixaDeTexto 5"/>
          <p:cNvSpPr txBox="1"/>
          <p:nvPr/>
        </p:nvSpPr>
        <p:spPr>
          <a:xfrm>
            <a:off x="4788024" y="5956951"/>
            <a:ext cx="4320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&lt;www.geografiaparatodos.com.br&gt;</a:t>
            </a:r>
            <a:endParaRPr lang="pt-BR" sz="1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75483" y="6080061"/>
            <a:ext cx="32861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&lt;www.guebala.blogspot.com&gt;</a:t>
            </a:r>
            <a:endParaRPr lang="pt-BR" sz="1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3500" y="1116762"/>
            <a:ext cx="860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Observe as charges e relacione com a questão da estrutura fundiária brasileira. </a:t>
            </a:r>
            <a:endParaRPr lang="pt-BR" sz="2800" dirty="0"/>
          </a:p>
        </p:txBody>
      </p:sp>
      <p:pic>
        <p:nvPicPr>
          <p:cNvPr id="9" name="Imagem 8" descr="charge trra para tod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276872"/>
            <a:ext cx="3888856" cy="368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832" y="132060"/>
            <a:ext cx="8229600" cy="704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Estrutura Fundiária</a:t>
            </a:r>
            <a:endParaRPr lang="pt-BR" dirty="0"/>
          </a:p>
        </p:txBody>
      </p:sp>
      <p:pic>
        <p:nvPicPr>
          <p:cNvPr id="4" name="Espaço Reservado para Conteúdo 3" descr="brasil estrutura fundiaria area dos imove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7248525" cy="3590925"/>
          </a:xfrm>
        </p:spPr>
      </p:pic>
      <p:sp>
        <p:nvSpPr>
          <p:cNvPr id="5" name="CaixaDeTexto 4"/>
          <p:cNvSpPr txBox="1"/>
          <p:nvPr/>
        </p:nvSpPr>
        <p:spPr>
          <a:xfrm>
            <a:off x="587823" y="1171797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Ao analisarmos o gráfico da área dos imóveis a situação se inverte. Por que?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Apesar de existirem poucos imóveis considerados de grande propriedade no Brasil, a área que eles ocupam é maior do que os de pequena propriedade, o que significa que  a estrutura fundiária do Brasil ainda concentra grandes áreas de latifúndio.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42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8568952" cy="59046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3100" dirty="0" smtClean="0"/>
              <a:t>Dados relatório DATALUTA 2010, a partir do Sistema Nacional de Cadastro Rural – SNCR: permite-nos analisar que ao mesmo tempo em que cresce o número da pequena propriedade, contraditoriamente também aumenta de forma mais veloz a área das grandes propriedades.</a:t>
            </a:r>
          </a:p>
          <a:p>
            <a:pPr algn="just"/>
            <a:r>
              <a:rPr lang="pt-BR" sz="3100" dirty="0" smtClean="0"/>
              <a:t>208 </a:t>
            </a:r>
            <a:r>
              <a:rPr lang="pt-BR" sz="3100" dirty="0" smtClean="0"/>
              <a:t>proprietários controlam o equivalente a aproximadamente 76 milhões de hectares, com propriedades de 100.000 ou superior a isso. Ou seja, 208 pessoas e/ou empresas de capital nacional/internacional detém o poder de usufruir, controlar e se beneficiar financeiramente e politicamente de 759.343,90 km², isso corresponde a área de 34 estados do Sergipe ou 03 estados de São Paulo ou a quase 9% do território nacional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514" y="332656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Mapas Imóveis x Área Rural</a:t>
            </a:r>
            <a:endParaRPr lang="pt-BR" dirty="0"/>
          </a:p>
        </p:txBody>
      </p:sp>
      <p:pic>
        <p:nvPicPr>
          <p:cNvPr id="4" name="Espaço Reservado para Conteúdo 3" descr="numero imoveis 1992-2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6059" y="1340769"/>
            <a:ext cx="4230093" cy="4827006"/>
          </a:xfrm>
        </p:spPr>
      </p:pic>
      <p:pic>
        <p:nvPicPr>
          <p:cNvPr id="5" name="Imagem 4" descr="área dos imoveis rurais 1992-2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1021" y="1340769"/>
            <a:ext cx="4230093" cy="48270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0034" y="6215082"/>
            <a:ext cx="8072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&lt;http://www2.fct.unesp.br/nera/atlas/questao_agraria.htm#</a:t>
            </a:r>
            <a:r>
              <a:rPr lang="pt-BR" sz="1000" dirty="0" err="1" smtClean="0"/>
              <a:t>questaoagraria</a:t>
            </a:r>
            <a:r>
              <a:rPr lang="pt-BR" sz="1000" dirty="0" smtClean="0"/>
              <a:t>&gt;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3568" y="49040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>Estrutura Fundiária Brasileira</a:t>
            </a:r>
            <a:endParaRPr lang="pt-BR" sz="4400" dirty="0"/>
          </a:p>
        </p:txBody>
      </p:sp>
      <p:pic>
        <p:nvPicPr>
          <p:cNvPr id="6" name="Imagem 5" descr="areas dos imoveis bras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061906"/>
            <a:ext cx="4577161" cy="522304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614438" y="6309320"/>
            <a:ext cx="642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http://www2.fct.unesp.br/nera/atlas/questao_agraria.htm#</a:t>
            </a:r>
            <a:r>
              <a:rPr lang="pt-BR" sz="1000" dirty="0" err="1" smtClean="0"/>
              <a:t>questaoagraria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umentou_concentracao_ter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2718"/>
            <a:ext cx="7395120" cy="6157966"/>
          </a:xfrm>
        </p:spPr>
      </p:pic>
      <p:sp>
        <p:nvSpPr>
          <p:cNvPr id="5" name="CaixaDeTexto 4"/>
          <p:cNvSpPr txBox="1"/>
          <p:nvPr/>
        </p:nvSpPr>
        <p:spPr>
          <a:xfrm>
            <a:off x="1785918" y="6215082"/>
            <a:ext cx="6072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www.geografiaparatodos.com.br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0410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pic>
        <p:nvPicPr>
          <p:cNvPr id="4" name="Espaço Reservado para Conteúdo 3" descr="charge concentração de ter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9022" y="118670"/>
            <a:ext cx="8103418" cy="5717974"/>
          </a:xfrm>
        </p:spPr>
      </p:pic>
      <p:sp>
        <p:nvSpPr>
          <p:cNvPr id="5" name="CaixaDeTexto 4"/>
          <p:cNvSpPr txBox="1"/>
          <p:nvPr/>
        </p:nvSpPr>
        <p:spPr>
          <a:xfrm>
            <a:off x="1500166" y="5929330"/>
            <a:ext cx="67866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Disponível em: &lt;http://psolriodasostras.files.wordpress.com/2011/12/concentrac3a7c3a3o-de-terra.jpg&gt;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2071</TotalTime>
  <Words>619</Words>
  <Application>Microsoft Office PowerPoint</Application>
  <PresentationFormat>Apresentação na tela (4:3)</PresentationFormat>
  <Paragraphs>45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Calibri</vt:lpstr>
      <vt:lpstr>Constantia</vt:lpstr>
      <vt:lpstr>Wingdings 2</vt:lpstr>
      <vt:lpstr>Fluxo</vt:lpstr>
      <vt:lpstr>ESTRUTURA AGRÁRIA BRASILEIRA</vt:lpstr>
      <vt:lpstr>Estrutura fundiária</vt:lpstr>
      <vt:lpstr>Estrutura Fundiária</vt:lpstr>
      <vt:lpstr>Apresentação do PowerPoint</vt:lpstr>
      <vt:lpstr>Apresentação do PowerPoint</vt:lpstr>
      <vt:lpstr>Mapas Imóveis x Área Rural</vt:lpstr>
      <vt:lpstr>Estrutura Fundiária Brasileira</vt:lpstr>
      <vt:lpstr>Apresentação do PowerPoint</vt:lpstr>
      <vt:lpstr>Apresentação do PowerPoint</vt:lpstr>
      <vt:lpstr>Estrutura agrária Brasileira</vt:lpstr>
      <vt:lpstr>Relações de emprego e valor</vt:lpstr>
      <vt:lpstr>Mão-de-obra Familiar - 2006</vt:lpstr>
      <vt:lpstr>Produtos agrícolas - exportação</vt:lpstr>
      <vt:lpstr>Participação agrícola nas exportações brasileiras</vt:lpstr>
      <vt:lpstr>Produtos agrícolas – consumo interno</vt:lpstr>
      <vt:lpstr>População Rural e Urbana</vt:lpstr>
      <vt:lpstr>Zonas modernizadas e não modernizadas</vt:lpstr>
      <vt:lpstr>Modernização da agricultura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LOCALIZAÇÃO E REPRESENTAÇÃO CARTOGRÁFICA</dc:title>
  <dc:creator>Jordana</dc:creator>
  <cp:lastModifiedBy>Jordana Costa</cp:lastModifiedBy>
  <cp:revision>147</cp:revision>
  <dcterms:created xsi:type="dcterms:W3CDTF">2012-02-23T15:57:00Z</dcterms:created>
  <dcterms:modified xsi:type="dcterms:W3CDTF">2014-12-05T00:58:06Z</dcterms:modified>
</cp:coreProperties>
</file>