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3" r:id="rId5"/>
    <p:sldId id="279" r:id="rId6"/>
    <p:sldId id="271" r:id="rId7"/>
    <p:sldId id="273" r:id="rId8"/>
    <p:sldId id="288" r:id="rId9"/>
    <p:sldId id="264" r:id="rId10"/>
    <p:sldId id="263" r:id="rId11"/>
    <p:sldId id="266" r:id="rId12"/>
    <p:sldId id="296" r:id="rId13"/>
    <p:sldId id="297" r:id="rId14"/>
    <p:sldId id="261" r:id="rId15"/>
    <p:sldId id="274" r:id="rId16"/>
    <p:sldId id="265" r:id="rId17"/>
    <p:sldId id="286" r:id="rId18"/>
    <p:sldId id="292" r:id="rId19"/>
    <p:sldId id="287" r:id="rId20"/>
    <p:sldId id="289" r:id="rId21"/>
    <p:sldId id="290" r:id="rId22"/>
    <p:sldId id="267" r:id="rId23"/>
    <p:sldId id="268" r:id="rId24"/>
    <p:sldId id="269" r:id="rId25"/>
    <p:sldId id="270" r:id="rId26"/>
    <p:sldId id="293" r:id="rId27"/>
    <p:sldId id="294" r:id="rId28"/>
    <p:sldId id="295" r:id="rId29"/>
    <p:sldId id="285" r:id="rId30"/>
    <p:sldId id="258" r:id="rId31"/>
    <p:sldId id="260" r:id="rId32"/>
    <p:sldId id="259" r:id="rId33"/>
    <p:sldId id="257" r:id="rId34"/>
    <p:sldId id="262"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4660"/>
  </p:normalViewPr>
  <p:slideViewPr>
    <p:cSldViewPr snapToGrid="0">
      <p:cViewPr varScale="1">
        <p:scale>
          <a:sx n="78" d="100"/>
          <a:sy n="78" d="100"/>
        </p:scale>
        <p:origin x="-22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2818F5F-0BD1-4833-B4B0-5C42FB60564A}" type="datetimeFigureOut">
              <a:rPr lang="pt-BR" smtClean="0"/>
              <a:pPr/>
              <a:t>05/02/2015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BBB81D-403C-4BD7-96CA-0C29045867B7}" type="slidenum">
              <a:rPr lang="pt-BR" smtClean="0"/>
              <a:pPr/>
              <a:t>‹nº›</a:t>
            </a:fld>
            <a:endParaRPr lang="pt-BR"/>
          </a:p>
        </p:txBody>
      </p:sp>
    </p:spTree>
    <p:extLst>
      <p:ext uri="{BB962C8B-B14F-4D97-AF65-F5344CB8AC3E}">
        <p14:creationId xmlns:p14="http://schemas.microsoft.com/office/powerpoint/2010/main" xmlns="" val="3157974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818F5F-0BD1-4833-B4B0-5C42FB60564A}" type="datetimeFigureOut">
              <a:rPr lang="pt-BR" smtClean="0"/>
              <a:pPr/>
              <a:t>05/02/2015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BBB81D-403C-4BD7-96CA-0C29045867B7}" type="slidenum">
              <a:rPr lang="pt-BR" smtClean="0"/>
              <a:pPr/>
              <a:t>‹nº›</a:t>
            </a:fld>
            <a:endParaRPr lang="pt-BR"/>
          </a:p>
        </p:txBody>
      </p:sp>
    </p:spTree>
    <p:extLst>
      <p:ext uri="{BB962C8B-B14F-4D97-AF65-F5344CB8AC3E}">
        <p14:creationId xmlns:p14="http://schemas.microsoft.com/office/powerpoint/2010/main" xmlns="" val="106507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818F5F-0BD1-4833-B4B0-5C42FB60564A}" type="datetimeFigureOut">
              <a:rPr lang="pt-BR" smtClean="0"/>
              <a:pPr/>
              <a:t>05/02/2015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BBB81D-403C-4BD7-96CA-0C29045867B7}" type="slidenum">
              <a:rPr lang="pt-BR" smtClean="0"/>
              <a:pPr/>
              <a:t>‹nº›</a:t>
            </a:fld>
            <a:endParaRPr lang="pt-BR"/>
          </a:p>
        </p:txBody>
      </p:sp>
    </p:spTree>
    <p:extLst>
      <p:ext uri="{BB962C8B-B14F-4D97-AF65-F5344CB8AC3E}">
        <p14:creationId xmlns:p14="http://schemas.microsoft.com/office/powerpoint/2010/main" xmlns="" val="422578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2818F5F-0BD1-4833-B4B0-5C42FB60564A}" type="datetimeFigureOut">
              <a:rPr lang="pt-BR" smtClean="0"/>
              <a:pPr/>
              <a:t>05/02/2015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BBB81D-403C-4BD7-96CA-0C29045867B7}" type="slidenum">
              <a:rPr lang="pt-BR" smtClean="0"/>
              <a:pPr/>
              <a:t>‹nº›</a:t>
            </a:fld>
            <a:endParaRPr lang="pt-BR"/>
          </a:p>
        </p:txBody>
      </p:sp>
    </p:spTree>
    <p:extLst>
      <p:ext uri="{BB962C8B-B14F-4D97-AF65-F5344CB8AC3E}">
        <p14:creationId xmlns:p14="http://schemas.microsoft.com/office/powerpoint/2010/main" xmlns="" val="330603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22818F5F-0BD1-4833-B4B0-5C42FB60564A}" type="datetimeFigureOut">
              <a:rPr lang="pt-BR" smtClean="0"/>
              <a:pPr/>
              <a:t>05/02/2015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BBB81D-403C-4BD7-96CA-0C29045867B7}" type="slidenum">
              <a:rPr lang="pt-BR" smtClean="0"/>
              <a:pPr/>
              <a:t>‹nº›</a:t>
            </a:fld>
            <a:endParaRPr lang="pt-BR"/>
          </a:p>
        </p:txBody>
      </p:sp>
    </p:spTree>
    <p:extLst>
      <p:ext uri="{BB962C8B-B14F-4D97-AF65-F5344CB8AC3E}">
        <p14:creationId xmlns:p14="http://schemas.microsoft.com/office/powerpoint/2010/main" xmlns="" val="80969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2818F5F-0BD1-4833-B4B0-5C42FB60564A}" type="datetimeFigureOut">
              <a:rPr lang="pt-BR" smtClean="0"/>
              <a:pPr/>
              <a:t>05/02/2015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7BBB81D-403C-4BD7-96CA-0C29045867B7}" type="slidenum">
              <a:rPr lang="pt-BR" smtClean="0"/>
              <a:pPr/>
              <a:t>‹nº›</a:t>
            </a:fld>
            <a:endParaRPr lang="pt-BR"/>
          </a:p>
        </p:txBody>
      </p:sp>
    </p:spTree>
    <p:extLst>
      <p:ext uri="{BB962C8B-B14F-4D97-AF65-F5344CB8AC3E}">
        <p14:creationId xmlns:p14="http://schemas.microsoft.com/office/powerpoint/2010/main" xmlns="" val="256912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2818F5F-0BD1-4833-B4B0-5C42FB60564A}" type="datetimeFigureOut">
              <a:rPr lang="pt-BR" smtClean="0"/>
              <a:pPr/>
              <a:t>05/02/2015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7BBB81D-403C-4BD7-96CA-0C29045867B7}" type="slidenum">
              <a:rPr lang="pt-BR" smtClean="0"/>
              <a:pPr/>
              <a:t>‹nº›</a:t>
            </a:fld>
            <a:endParaRPr lang="pt-BR"/>
          </a:p>
        </p:txBody>
      </p:sp>
    </p:spTree>
    <p:extLst>
      <p:ext uri="{BB962C8B-B14F-4D97-AF65-F5344CB8AC3E}">
        <p14:creationId xmlns:p14="http://schemas.microsoft.com/office/powerpoint/2010/main" xmlns="" val="60094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2818F5F-0BD1-4833-B4B0-5C42FB60564A}" type="datetimeFigureOut">
              <a:rPr lang="pt-BR" smtClean="0"/>
              <a:pPr/>
              <a:t>05/02/2015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7BBB81D-403C-4BD7-96CA-0C29045867B7}" type="slidenum">
              <a:rPr lang="pt-BR" smtClean="0"/>
              <a:pPr/>
              <a:t>‹nº›</a:t>
            </a:fld>
            <a:endParaRPr lang="pt-BR"/>
          </a:p>
        </p:txBody>
      </p:sp>
    </p:spTree>
    <p:extLst>
      <p:ext uri="{BB962C8B-B14F-4D97-AF65-F5344CB8AC3E}">
        <p14:creationId xmlns:p14="http://schemas.microsoft.com/office/powerpoint/2010/main" xmlns="" val="422731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2818F5F-0BD1-4833-B4B0-5C42FB60564A}" type="datetimeFigureOut">
              <a:rPr lang="pt-BR" smtClean="0"/>
              <a:pPr/>
              <a:t>05/02/2015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7BBB81D-403C-4BD7-96CA-0C29045867B7}" type="slidenum">
              <a:rPr lang="pt-BR" smtClean="0"/>
              <a:pPr/>
              <a:t>‹nº›</a:t>
            </a:fld>
            <a:endParaRPr lang="pt-BR"/>
          </a:p>
        </p:txBody>
      </p:sp>
    </p:spTree>
    <p:extLst>
      <p:ext uri="{BB962C8B-B14F-4D97-AF65-F5344CB8AC3E}">
        <p14:creationId xmlns:p14="http://schemas.microsoft.com/office/powerpoint/2010/main" xmlns="" val="18687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818F5F-0BD1-4833-B4B0-5C42FB60564A}" type="datetimeFigureOut">
              <a:rPr lang="pt-BR" smtClean="0"/>
              <a:pPr/>
              <a:t>05/02/2015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7BBB81D-403C-4BD7-96CA-0C29045867B7}" type="slidenum">
              <a:rPr lang="pt-BR" smtClean="0"/>
              <a:pPr/>
              <a:t>‹nº›</a:t>
            </a:fld>
            <a:endParaRPr lang="pt-BR"/>
          </a:p>
        </p:txBody>
      </p:sp>
    </p:spTree>
    <p:extLst>
      <p:ext uri="{BB962C8B-B14F-4D97-AF65-F5344CB8AC3E}">
        <p14:creationId xmlns:p14="http://schemas.microsoft.com/office/powerpoint/2010/main" xmlns="" val="102078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22818F5F-0BD1-4833-B4B0-5C42FB60564A}" type="datetimeFigureOut">
              <a:rPr lang="pt-BR" smtClean="0"/>
              <a:pPr/>
              <a:t>05/02/2015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7BBB81D-403C-4BD7-96CA-0C29045867B7}" type="slidenum">
              <a:rPr lang="pt-BR" smtClean="0"/>
              <a:pPr/>
              <a:t>‹nº›</a:t>
            </a:fld>
            <a:endParaRPr lang="pt-BR"/>
          </a:p>
        </p:txBody>
      </p:sp>
    </p:spTree>
    <p:extLst>
      <p:ext uri="{BB962C8B-B14F-4D97-AF65-F5344CB8AC3E}">
        <p14:creationId xmlns:p14="http://schemas.microsoft.com/office/powerpoint/2010/main" xmlns="" val="149922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18F5F-0BD1-4833-B4B0-5C42FB60564A}" type="datetimeFigureOut">
              <a:rPr lang="pt-BR" smtClean="0"/>
              <a:pPr/>
              <a:t>05/02/2015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BB81D-403C-4BD7-96CA-0C29045867B7}" type="slidenum">
              <a:rPr lang="pt-BR" smtClean="0"/>
              <a:pPr/>
              <a:t>‹nº›</a:t>
            </a:fld>
            <a:endParaRPr lang="pt-BR"/>
          </a:p>
        </p:txBody>
      </p:sp>
    </p:spTree>
    <p:extLst>
      <p:ext uri="{BB962C8B-B14F-4D97-AF65-F5344CB8AC3E}">
        <p14:creationId xmlns:p14="http://schemas.microsoft.com/office/powerpoint/2010/main" xmlns="" val="388174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Urbanização Brasileira</a:t>
            </a:r>
            <a:endParaRPr lang="pt-BR" dirty="0"/>
          </a:p>
        </p:txBody>
      </p:sp>
      <p:sp>
        <p:nvSpPr>
          <p:cNvPr id="3" name="Subtítulo 2"/>
          <p:cNvSpPr>
            <a:spLocks noGrp="1"/>
          </p:cNvSpPr>
          <p:nvPr>
            <p:ph type="subTitle" idx="1"/>
          </p:nvPr>
        </p:nvSpPr>
        <p:spPr/>
        <p:txBody>
          <a:bodyPr/>
          <a:lstStyle/>
          <a:p>
            <a:r>
              <a:rPr lang="pt-BR" dirty="0" smtClean="0"/>
              <a:t>Professora: Jordana Costa</a:t>
            </a:r>
            <a:endParaRPr lang="pt-BR" dirty="0"/>
          </a:p>
        </p:txBody>
      </p:sp>
    </p:spTree>
    <p:extLst>
      <p:ext uri="{BB962C8B-B14F-4D97-AF65-F5344CB8AC3E}">
        <p14:creationId xmlns:p14="http://schemas.microsoft.com/office/powerpoint/2010/main" xmlns="" val="6887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6" name="Espaço Reservado para Conteúdo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20025" y="105809"/>
            <a:ext cx="8600461" cy="6470399"/>
          </a:xfrm>
        </p:spPr>
      </p:pic>
    </p:spTree>
    <p:extLst>
      <p:ext uri="{BB962C8B-B14F-4D97-AF65-F5344CB8AC3E}">
        <p14:creationId xmlns:p14="http://schemas.microsoft.com/office/powerpoint/2010/main" xmlns="" val="698698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04491" y="365125"/>
            <a:ext cx="8620897" cy="6198204"/>
          </a:xfrm>
        </p:spPr>
      </p:pic>
    </p:spTree>
    <p:extLst>
      <p:ext uri="{BB962C8B-B14F-4D97-AF65-F5344CB8AC3E}">
        <p14:creationId xmlns:p14="http://schemas.microsoft.com/office/powerpoint/2010/main" xmlns="" val="4213783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Regiões metropolitanas</a:t>
            </a:r>
            <a:endParaRPr lang="pt-BR" b="1" dirty="0"/>
          </a:p>
        </p:txBody>
      </p:sp>
      <p:sp>
        <p:nvSpPr>
          <p:cNvPr id="3" name="Espaço Reservado para Conteúdo 2"/>
          <p:cNvSpPr>
            <a:spLocks noGrp="1"/>
          </p:cNvSpPr>
          <p:nvPr>
            <p:ph idx="1"/>
          </p:nvPr>
        </p:nvSpPr>
        <p:spPr/>
        <p:txBody>
          <a:bodyPr/>
          <a:lstStyle/>
          <a:p>
            <a:r>
              <a:rPr lang="pt-BR" dirty="0" smtClean="0"/>
              <a:t>Crescimento acelerado das cidades –&gt; </a:t>
            </a:r>
            <a:r>
              <a:rPr lang="pt-BR" dirty="0" err="1" smtClean="0"/>
              <a:t>Conurbação</a:t>
            </a:r>
            <a:r>
              <a:rPr lang="pt-BR" dirty="0" smtClean="0"/>
              <a:t> –&gt; Problemas Urbanos: Transportes, abastecimento de água, esgotos, uso do solo.</a:t>
            </a:r>
          </a:p>
          <a:p>
            <a:r>
              <a:rPr lang="pt-BR" dirty="0" smtClean="0"/>
              <a:t> Não devem mais ser tratados isoladamente em cada cidade vizinha, mas em conjunto.</a:t>
            </a:r>
          </a:p>
          <a:p>
            <a:r>
              <a:rPr lang="pt-BR" dirty="0" smtClean="0"/>
              <a:t>Daí surgiu a definição de áreas ou regiões metropolitanas: </a:t>
            </a:r>
          </a:p>
          <a:p>
            <a:pPr algn="just"/>
            <a:r>
              <a:rPr lang="pt-BR" dirty="0" smtClean="0"/>
              <a:t>“Conjunto de municípios contíguos [vizinhos ou espacialmente interligados] e integrados socioeconomicamente a uma cidade central, com serviços públicos e infraestrutura comuns”.</a:t>
            </a:r>
            <a:endParaRPr lang="pt-BR" dirty="0"/>
          </a:p>
        </p:txBody>
      </p:sp>
    </p:spTree>
    <p:extLst>
      <p:ext uri="{BB962C8B-B14F-4D97-AF65-F5344CB8AC3E}">
        <p14:creationId xmlns:p14="http://schemas.microsoft.com/office/powerpoint/2010/main" xmlns="" val="1052511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2580" y="146184"/>
            <a:ext cx="10515600" cy="1325563"/>
          </a:xfrm>
        </p:spPr>
        <p:txBody>
          <a:bodyPr/>
          <a:lstStyle/>
          <a:p>
            <a:r>
              <a:rPr lang="pt-BR" b="1" dirty="0" smtClean="0"/>
              <a:t>Regiões metropolitanas</a:t>
            </a:r>
            <a:endParaRPr lang="pt-BR" b="1" dirty="0"/>
          </a:p>
        </p:txBody>
      </p:sp>
      <p:sp>
        <p:nvSpPr>
          <p:cNvPr id="3" name="Espaço Reservado para Conteúdo 2"/>
          <p:cNvSpPr>
            <a:spLocks noGrp="1"/>
          </p:cNvSpPr>
          <p:nvPr>
            <p:ph idx="1"/>
          </p:nvPr>
        </p:nvSpPr>
        <p:spPr>
          <a:xfrm>
            <a:off x="682580" y="1352282"/>
            <a:ext cx="10671220" cy="4824681"/>
          </a:xfrm>
        </p:spPr>
        <p:txBody>
          <a:bodyPr/>
          <a:lstStyle/>
          <a:p>
            <a:pPr algn="just"/>
            <a:r>
              <a:rPr lang="pt-BR" dirty="0" smtClean="0"/>
              <a:t>As regiões metropolitanas foram estudadas e definidas pelo IBGE nos anos 1970 e depois incluídas na Constituição de 1988, que as tirou da esfera federal e deu autonomia aos estados para estabelecerem as suas áreas metropolitanas.</a:t>
            </a:r>
          </a:p>
          <a:p>
            <a:pPr algn="just"/>
            <a:r>
              <a:rPr lang="pt-BR" dirty="0" smtClean="0"/>
              <a:t>Dessa forma, cada região metropolitana tem um planejamento integrado de seu desenvolvimento urbano, que é elaborado por um conselho deliberativo nomeado pelo governo de cada estado, com o auxílio de um conselho consultivo formado por representantes de cada município integrante da região.</a:t>
            </a:r>
          </a:p>
          <a:p>
            <a:pPr algn="just"/>
            <a:r>
              <a:rPr lang="pt-BR" dirty="0" smtClean="0"/>
              <a:t>Apesar disso, esse conselho não é um poder independente e à margem dos poderes locais dos municípios. É apenas uma ação coordenada.</a:t>
            </a:r>
            <a:endParaRPr lang="pt-BR" dirty="0"/>
          </a:p>
        </p:txBody>
      </p:sp>
    </p:spTree>
    <p:extLst>
      <p:ext uri="{BB962C8B-B14F-4D97-AF65-F5344CB8AC3E}">
        <p14:creationId xmlns:p14="http://schemas.microsoft.com/office/powerpoint/2010/main" xmlns="" val="44412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34863" y="365125"/>
            <a:ext cx="8533919" cy="6342662"/>
          </a:xfrm>
        </p:spPr>
      </p:pic>
    </p:spTree>
    <p:extLst>
      <p:ext uri="{BB962C8B-B14F-4D97-AF65-F5344CB8AC3E}">
        <p14:creationId xmlns:p14="http://schemas.microsoft.com/office/powerpoint/2010/main" xmlns="" val="29494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09279" y="365125"/>
            <a:ext cx="10373442" cy="5944159"/>
          </a:xfrm>
        </p:spPr>
      </p:pic>
    </p:spTree>
    <p:extLst>
      <p:ext uri="{BB962C8B-B14F-4D97-AF65-F5344CB8AC3E}">
        <p14:creationId xmlns:p14="http://schemas.microsoft.com/office/powerpoint/2010/main" xmlns="" val="39003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87133" y="139995"/>
            <a:ext cx="8830294" cy="6449092"/>
          </a:xfrm>
        </p:spPr>
      </p:pic>
    </p:spTree>
    <p:extLst>
      <p:ext uri="{BB962C8B-B14F-4D97-AF65-F5344CB8AC3E}">
        <p14:creationId xmlns:p14="http://schemas.microsoft.com/office/powerpoint/2010/main" xmlns="" val="356984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pt-BR" b="1" dirty="0" smtClean="0"/>
              <a:t>Rede e Hierarquia Urbana - Brasil</a:t>
            </a:r>
            <a:endParaRPr lang="pt-BR" b="1" dirty="0"/>
          </a:p>
        </p:txBody>
      </p:sp>
      <p:sp>
        <p:nvSpPr>
          <p:cNvPr id="3" name="Espaço Reservado para Conteúdo 2"/>
          <p:cNvSpPr>
            <a:spLocks noGrp="1"/>
          </p:cNvSpPr>
          <p:nvPr>
            <p:ph idx="1"/>
          </p:nvPr>
        </p:nvSpPr>
        <p:spPr>
          <a:xfrm>
            <a:off x="592965" y="1197733"/>
            <a:ext cx="11006070" cy="4889076"/>
          </a:xfrm>
        </p:spPr>
        <p:txBody>
          <a:bodyPr>
            <a:noAutofit/>
          </a:bodyPr>
          <a:lstStyle/>
          <a:p>
            <a:pPr algn="just"/>
            <a:r>
              <a:rPr lang="pt-BR" sz="2600" dirty="0" smtClean="0"/>
              <a:t>Para </a:t>
            </a:r>
            <a:r>
              <a:rPr lang="pt-BR" sz="2600" dirty="0" smtClean="0"/>
              <a:t>medir </a:t>
            </a:r>
            <a:r>
              <a:rPr lang="pt-BR" sz="2600" dirty="0" smtClean="0"/>
              <a:t>o </a:t>
            </a:r>
            <a:r>
              <a:rPr lang="pt-BR" sz="2600" dirty="0" smtClean="0"/>
              <a:t>grau de centralidade das cidades o </a:t>
            </a:r>
            <a:r>
              <a:rPr lang="pt-BR" sz="2600" dirty="0" smtClean="0"/>
              <a:t>IBGE vem realizando um levantamento sobre a área de atração de todas as cidades brasileiras: a pesquisa REGIC (Região de Influência das Cidades). (1972, 1987, </a:t>
            </a:r>
            <a:r>
              <a:rPr lang="pt-BR" sz="2600" dirty="0" smtClean="0"/>
              <a:t>2000, 2008)</a:t>
            </a:r>
            <a:endParaRPr lang="pt-BR" sz="2600" dirty="0" smtClean="0"/>
          </a:p>
          <a:p>
            <a:pPr algn="just"/>
            <a:r>
              <a:rPr lang="pt-BR" sz="2600" dirty="0" smtClean="0"/>
              <a:t>O estudo é fundamentado sobre uma bateria de indicadores: </a:t>
            </a:r>
          </a:p>
          <a:p>
            <a:pPr algn="just"/>
            <a:r>
              <a:rPr lang="pt-BR" sz="2600" dirty="0"/>
              <a:t> </a:t>
            </a:r>
            <a:r>
              <a:rPr lang="pt-BR" sz="2600" dirty="0" smtClean="0"/>
              <a:t>Comando administrativo, área de atração de serviços educativos e saúde, área de atração comercial, etc.</a:t>
            </a:r>
          </a:p>
          <a:p>
            <a:pPr algn="just"/>
            <a:r>
              <a:rPr lang="pt-BR" sz="2600" dirty="0" smtClean="0"/>
              <a:t>O levantamento estabeleceu igualmente para qual metrópole de nível mais elevado dirigiam-se seus habitantes quando não encontravam o que procurassem no local onde habitavam.</a:t>
            </a:r>
            <a:endParaRPr lang="pt-BR" sz="2600" dirty="0"/>
          </a:p>
        </p:txBody>
      </p:sp>
    </p:spTree>
    <p:extLst>
      <p:ext uri="{BB962C8B-B14F-4D97-AF65-F5344CB8AC3E}">
        <p14:creationId xmlns:p14="http://schemas.microsoft.com/office/powerpoint/2010/main" xmlns="" val="2634550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pt-BR" b="1" dirty="0" smtClean="0"/>
              <a:t>Rede e Hierarquia Urbana - Brasil</a:t>
            </a:r>
            <a:endParaRPr lang="pt-BR" b="1" dirty="0"/>
          </a:p>
        </p:txBody>
      </p:sp>
      <p:sp>
        <p:nvSpPr>
          <p:cNvPr id="3" name="Espaço Reservado para Conteúdo 2"/>
          <p:cNvSpPr>
            <a:spLocks noGrp="1"/>
          </p:cNvSpPr>
          <p:nvPr>
            <p:ph idx="1"/>
          </p:nvPr>
        </p:nvSpPr>
        <p:spPr>
          <a:xfrm>
            <a:off x="685864" y="1051258"/>
            <a:ext cx="11128184" cy="5312966"/>
          </a:xfrm>
        </p:spPr>
        <p:txBody>
          <a:bodyPr>
            <a:noAutofit/>
          </a:bodyPr>
          <a:lstStyle/>
          <a:p>
            <a:pPr algn="just"/>
            <a:r>
              <a:rPr lang="pt-BR" sz="2200" dirty="0"/>
              <a:t>As cidades foram </a:t>
            </a:r>
            <a:r>
              <a:rPr lang="pt-BR" sz="2200" dirty="0" smtClean="0"/>
              <a:t>classificadas </a:t>
            </a:r>
            <a:r>
              <a:rPr lang="pt-BR" sz="2200" dirty="0"/>
              <a:t>em cinco </a:t>
            </a:r>
            <a:r>
              <a:rPr lang="pt-BR" sz="2200" dirty="0" smtClean="0"/>
              <a:t>grandes níveis</a:t>
            </a:r>
            <a:r>
              <a:rPr lang="pt-BR" sz="2200" dirty="0"/>
              <a:t>, por sua vez subdivididos em dois ou três </a:t>
            </a:r>
            <a:r>
              <a:rPr lang="pt-BR" sz="2200" dirty="0" err="1" smtClean="0"/>
              <a:t>subníveis</a:t>
            </a:r>
            <a:r>
              <a:rPr lang="pt-BR" sz="2200" dirty="0" smtClean="0"/>
              <a:t>, </a:t>
            </a:r>
            <a:r>
              <a:rPr lang="pt-BR" sz="2200" dirty="0" smtClean="0"/>
              <a:t>a </a:t>
            </a:r>
            <a:r>
              <a:rPr lang="pt-BR" sz="2200" dirty="0" smtClean="0"/>
              <a:t>saber: Metrópoles </a:t>
            </a:r>
            <a:r>
              <a:rPr lang="pt-BR" sz="2200" dirty="0"/>
              <a:t>– são os 12 principais centros </a:t>
            </a:r>
            <a:r>
              <a:rPr lang="pt-BR" sz="2200" dirty="0" smtClean="0"/>
              <a:t>urbanos do País, que caracterizam-se por seu grande porte e </a:t>
            </a:r>
            <a:r>
              <a:rPr lang="pt-BR" sz="2200" dirty="0"/>
              <a:t>por fortes relacionamentos entre si, além de, </a:t>
            </a:r>
            <a:r>
              <a:rPr lang="pt-BR" sz="2200" dirty="0" smtClean="0"/>
              <a:t>em geral</a:t>
            </a:r>
            <a:r>
              <a:rPr lang="pt-BR" sz="2200" dirty="0"/>
              <a:t>, possuírem extensa área de </a:t>
            </a:r>
            <a:r>
              <a:rPr lang="pt-BR" sz="2200" dirty="0" smtClean="0"/>
              <a:t>influência </a:t>
            </a:r>
            <a:r>
              <a:rPr lang="pt-BR" sz="2200" dirty="0"/>
              <a:t>direta.</a:t>
            </a:r>
          </a:p>
          <a:p>
            <a:pPr algn="just"/>
            <a:r>
              <a:rPr lang="pt-BR" sz="2200" dirty="0"/>
              <a:t>O conjunto foi dividido em três </a:t>
            </a:r>
            <a:r>
              <a:rPr lang="pt-BR" sz="2200" dirty="0" err="1"/>
              <a:t>subníveis</a:t>
            </a:r>
            <a:r>
              <a:rPr lang="pt-BR" sz="2200" dirty="0"/>
              <a:t>, segundo </a:t>
            </a:r>
            <a:r>
              <a:rPr lang="pt-BR" sz="2200" dirty="0" smtClean="0"/>
              <a:t>a extensão </a:t>
            </a:r>
            <a:r>
              <a:rPr lang="pt-BR" sz="2200" dirty="0"/>
              <a:t>territorial e a intensidade destas relações:</a:t>
            </a:r>
          </a:p>
          <a:p>
            <a:pPr marL="0" indent="0" algn="just">
              <a:buNone/>
            </a:pPr>
            <a:r>
              <a:rPr lang="pt-BR" sz="2200" dirty="0"/>
              <a:t>a. </a:t>
            </a:r>
            <a:r>
              <a:rPr lang="pt-BR" sz="2200" b="1" dirty="0"/>
              <a:t>Grande metrópole nacional </a:t>
            </a:r>
            <a:r>
              <a:rPr lang="pt-BR" sz="2200" dirty="0"/>
              <a:t>– </a:t>
            </a:r>
            <a:r>
              <a:rPr lang="pt-BR" sz="2200" b="1" dirty="0"/>
              <a:t>São Paulo</a:t>
            </a:r>
            <a:r>
              <a:rPr lang="pt-BR" sz="2200" dirty="0"/>
              <a:t>, o </a:t>
            </a:r>
            <a:r>
              <a:rPr lang="pt-BR" sz="2200" dirty="0" smtClean="0"/>
              <a:t>maior conjunto </a:t>
            </a:r>
            <a:r>
              <a:rPr lang="pt-BR" sz="2200" dirty="0"/>
              <a:t>urbano do País, com 19,5 milhões de </a:t>
            </a:r>
            <a:r>
              <a:rPr lang="pt-BR" sz="2200" dirty="0" smtClean="0"/>
              <a:t>habitantes, em </a:t>
            </a:r>
            <a:r>
              <a:rPr lang="pt-BR" sz="2200" dirty="0"/>
              <a:t>2007, e alocado no primeiro nível </a:t>
            </a:r>
            <a:r>
              <a:rPr lang="pt-BR" sz="2200" dirty="0" smtClean="0"/>
              <a:t>da gestão </a:t>
            </a:r>
            <a:r>
              <a:rPr lang="pt-BR" sz="2200" dirty="0"/>
              <a:t>territorial;</a:t>
            </a:r>
          </a:p>
          <a:p>
            <a:pPr marL="0" indent="0" algn="just">
              <a:buNone/>
            </a:pPr>
            <a:r>
              <a:rPr lang="pt-BR" sz="2200" dirty="0"/>
              <a:t>b. </a:t>
            </a:r>
            <a:r>
              <a:rPr lang="pt-BR" sz="2200" b="1" dirty="0"/>
              <a:t>Metrópole nacional </a:t>
            </a:r>
            <a:r>
              <a:rPr lang="pt-BR" sz="2200" dirty="0"/>
              <a:t>– </a:t>
            </a:r>
            <a:r>
              <a:rPr lang="pt-BR" sz="2200" b="1" dirty="0"/>
              <a:t>Rio de Janeiro </a:t>
            </a:r>
            <a:r>
              <a:rPr lang="pt-BR" sz="2200" dirty="0"/>
              <a:t>e </a:t>
            </a:r>
            <a:r>
              <a:rPr lang="pt-BR" sz="2200" b="1" dirty="0"/>
              <a:t>Brasília</a:t>
            </a:r>
            <a:r>
              <a:rPr lang="pt-BR" sz="2200" dirty="0"/>
              <a:t>, </a:t>
            </a:r>
            <a:r>
              <a:rPr lang="pt-BR" sz="2200" dirty="0" smtClean="0"/>
              <a:t>com população </a:t>
            </a:r>
            <a:r>
              <a:rPr lang="pt-BR" sz="2200" dirty="0"/>
              <a:t>de 11,8 milhões e 3,2 milhões em </a:t>
            </a:r>
            <a:r>
              <a:rPr lang="pt-BR" sz="2200" dirty="0" smtClean="0"/>
              <a:t>2007, respectivamente</a:t>
            </a:r>
            <a:r>
              <a:rPr lang="pt-BR" sz="2200" dirty="0"/>
              <a:t>, também estão no primeiro </a:t>
            </a:r>
            <a:r>
              <a:rPr lang="pt-BR" sz="2200" dirty="0" smtClean="0"/>
              <a:t>nível da </a:t>
            </a:r>
            <a:r>
              <a:rPr lang="pt-BR" sz="2200" dirty="0"/>
              <a:t>gestão territorial. Juntamente com São </a:t>
            </a:r>
            <a:r>
              <a:rPr lang="pt-BR" sz="2200" dirty="0" smtClean="0"/>
              <a:t>Paulo, constituem </a:t>
            </a:r>
            <a:r>
              <a:rPr lang="pt-BR" sz="2200" dirty="0"/>
              <a:t>foco para centros localizados em </a:t>
            </a:r>
            <a:r>
              <a:rPr lang="pt-BR" sz="2200" dirty="0" smtClean="0"/>
              <a:t>todo o </a:t>
            </a:r>
            <a:r>
              <a:rPr lang="pt-BR" sz="2200" dirty="0"/>
              <a:t>País; e</a:t>
            </a:r>
          </a:p>
          <a:p>
            <a:pPr marL="0" indent="0" algn="just">
              <a:buNone/>
            </a:pPr>
            <a:r>
              <a:rPr lang="pt-BR" sz="2200" dirty="0"/>
              <a:t>c. </a:t>
            </a:r>
            <a:r>
              <a:rPr lang="pt-BR" sz="2200" b="1" dirty="0"/>
              <a:t>Metrópole</a:t>
            </a:r>
            <a:r>
              <a:rPr lang="pt-BR" sz="2200" dirty="0"/>
              <a:t> – Manaus, Belém, Fortaleza, Recife, </a:t>
            </a:r>
            <a:r>
              <a:rPr lang="pt-BR" sz="2200" dirty="0" smtClean="0"/>
              <a:t>Salvador, Belo </a:t>
            </a:r>
            <a:r>
              <a:rPr lang="pt-BR" sz="2200" dirty="0"/>
              <a:t>Horizonte, Curitiba, Goiânia e </a:t>
            </a:r>
            <a:r>
              <a:rPr lang="pt-BR" sz="2200" dirty="0" smtClean="0"/>
              <a:t>Porto Alegre</a:t>
            </a:r>
            <a:r>
              <a:rPr lang="pt-BR" sz="2200" dirty="0"/>
              <a:t>, com população variando de 1,6 (Manaus) </a:t>
            </a:r>
            <a:r>
              <a:rPr lang="pt-BR" sz="2200" dirty="0" smtClean="0"/>
              <a:t>a 5,1 </a:t>
            </a:r>
            <a:r>
              <a:rPr lang="pt-BR" sz="2200" dirty="0"/>
              <a:t>milhões (Belo Horizonte), constituem o </a:t>
            </a:r>
            <a:r>
              <a:rPr lang="pt-BR" sz="2200" dirty="0" smtClean="0"/>
              <a:t>segundo nível </a:t>
            </a:r>
            <a:r>
              <a:rPr lang="pt-BR" sz="2200" dirty="0"/>
              <a:t>da gestão territorial. </a:t>
            </a:r>
          </a:p>
        </p:txBody>
      </p:sp>
    </p:spTree>
    <p:extLst>
      <p:ext uri="{BB962C8B-B14F-4D97-AF65-F5344CB8AC3E}">
        <p14:creationId xmlns:p14="http://schemas.microsoft.com/office/powerpoint/2010/main" xmlns="" val="13924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pt-BR" b="1" dirty="0" smtClean="0"/>
              <a:t>Rede e Hierarquia Urbana - Brasil</a:t>
            </a:r>
            <a:endParaRPr lang="pt-BR" b="1" dirty="0"/>
          </a:p>
        </p:txBody>
      </p:sp>
      <p:sp>
        <p:nvSpPr>
          <p:cNvPr id="3" name="Espaço Reservado para Conteúdo 2"/>
          <p:cNvSpPr>
            <a:spLocks noGrp="1"/>
          </p:cNvSpPr>
          <p:nvPr>
            <p:ph idx="1"/>
          </p:nvPr>
        </p:nvSpPr>
        <p:spPr>
          <a:xfrm>
            <a:off x="450761" y="1159097"/>
            <a:ext cx="11006070" cy="4889076"/>
          </a:xfrm>
        </p:spPr>
        <p:txBody>
          <a:bodyPr>
            <a:noAutofit/>
          </a:bodyPr>
          <a:lstStyle/>
          <a:p>
            <a:pPr algn="just"/>
            <a:r>
              <a:rPr lang="pt-BR" sz="2400" b="1" dirty="0"/>
              <a:t>Capital regiona</a:t>
            </a:r>
            <a:r>
              <a:rPr lang="pt-BR" sz="2400" dirty="0"/>
              <a:t>l – integram este nível 70 centros que, como as metrópoles, também se relacionam com o estrato superior da rede urbana. Com capacidade de gestão no nível imediatamente inferior ao das metrópoles, têm área de influência de âmbito regional, sendo referidas como destino, para um conjunto de atividades, por grande número de municípios. Como o anterior, este nível também tem três subdivisões. Os grupos das Capitais regionais são os seguintes:</a:t>
            </a:r>
          </a:p>
          <a:p>
            <a:pPr algn="just"/>
            <a:endParaRPr lang="pt-BR" sz="2400" dirty="0"/>
          </a:p>
          <a:p>
            <a:pPr algn="just"/>
            <a:r>
              <a:rPr lang="pt-BR" sz="2400" b="1" dirty="0"/>
              <a:t>Capital regional A </a:t>
            </a:r>
            <a:r>
              <a:rPr lang="pt-BR" sz="2400" dirty="0"/>
              <a:t>– constituído por 11 cidades, com medianas de 955 mil habitantes e 487 relacionamentos2;</a:t>
            </a:r>
          </a:p>
          <a:p>
            <a:pPr algn="just"/>
            <a:r>
              <a:rPr lang="pt-BR" sz="2400" dirty="0" smtClean="0"/>
              <a:t> </a:t>
            </a:r>
            <a:r>
              <a:rPr lang="pt-BR" sz="2400" b="1" dirty="0"/>
              <a:t>Capital regional B </a:t>
            </a:r>
            <a:r>
              <a:rPr lang="pt-BR" sz="2400" dirty="0"/>
              <a:t>– constituído por 20 cidades, com medianas de 435 mil habitantes e 406 relacionamentos; e</a:t>
            </a:r>
          </a:p>
          <a:p>
            <a:pPr algn="just"/>
            <a:r>
              <a:rPr lang="pt-BR" sz="2400" b="1" dirty="0" smtClean="0"/>
              <a:t>Capital </a:t>
            </a:r>
            <a:r>
              <a:rPr lang="pt-BR" sz="2400" b="1" dirty="0"/>
              <a:t>regional C </a:t>
            </a:r>
            <a:r>
              <a:rPr lang="pt-BR" sz="2400" dirty="0"/>
              <a:t>– constituído por 39 cidades com medianas de 250 mil habitantes e 162 relacionamentos.</a:t>
            </a:r>
          </a:p>
          <a:p>
            <a:pPr algn="just"/>
            <a:endParaRPr lang="pt-BR" sz="2000" dirty="0"/>
          </a:p>
        </p:txBody>
      </p:sp>
    </p:spTree>
    <p:extLst>
      <p:ext uri="{BB962C8B-B14F-4D97-AF65-F5344CB8AC3E}">
        <p14:creationId xmlns:p14="http://schemas.microsoft.com/office/powerpoint/2010/main" xmlns="" val="318500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As cidades e a urbanização brasileira.</a:t>
            </a:r>
            <a:endParaRPr lang="pt-BR" b="1" dirty="0"/>
          </a:p>
        </p:txBody>
      </p:sp>
      <p:sp>
        <p:nvSpPr>
          <p:cNvPr id="3" name="Espaço Reservado para Conteúdo 2"/>
          <p:cNvSpPr>
            <a:spLocks noGrp="1"/>
          </p:cNvSpPr>
          <p:nvPr>
            <p:ph idx="1"/>
          </p:nvPr>
        </p:nvSpPr>
        <p:spPr>
          <a:xfrm>
            <a:off x="838200" y="1786988"/>
            <a:ext cx="10515600" cy="4351338"/>
          </a:xfrm>
        </p:spPr>
        <p:txBody>
          <a:bodyPr/>
          <a:lstStyle/>
          <a:p>
            <a:pPr algn="just"/>
            <a:r>
              <a:rPr lang="pt-BR" dirty="0" smtClean="0"/>
              <a:t>Até os anos 1950 – População predominantemente rural.</a:t>
            </a:r>
          </a:p>
          <a:p>
            <a:pPr algn="just"/>
            <a:r>
              <a:rPr lang="pt-BR" dirty="0" smtClean="0"/>
              <a:t>Entre as décadas de 1950 e 1980, milhões de pessoas migraram para as regiões metropolitanas e capitais de estados.</a:t>
            </a:r>
          </a:p>
          <a:p>
            <a:pPr algn="just"/>
            <a:r>
              <a:rPr lang="pt-BR" b="1" dirty="0" smtClean="0"/>
              <a:t>Consequências:</a:t>
            </a:r>
          </a:p>
          <a:p>
            <a:pPr algn="just"/>
            <a:r>
              <a:rPr lang="pt-BR" dirty="0" smtClean="0"/>
              <a:t>Inchaço das cidades, segregação espacial e aumento das desigualdades nas grandes cidades;</a:t>
            </a:r>
          </a:p>
          <a:p>
            <a:pPr algn="just"/>
            <a:r>
              <a:rPr lang="pt-BR" dirty="0" smtClean="0"/>
              <a:t>Melhoria em vários indicadores sociais, como: redução da natalidade e dos índices de mortalidade infantil, além do aumento na expectativa de vida e nas taxas de escolarização.</a:t>
            </a:r>
            <a:endParaRPr lang="pt-BR" dirty="0"/>
          </a:p>
        </p:txBody>
      </p:sp>
    </p:spTree>
    <p:extLst>
      <p:ext uri="{BB962C8B-B14F-4D97-AF65-F5344CB8AC3E}">
        <p14:creationId xmlns:p14="http://schemas.microsoft.com/office/powerpoint/2010/main" xmlns="" val="2044571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pt-BR" b="1" dirty="0" smtClean="0"/>
              <a:t>Rede e Hierarquia Urbana - Brasil</a:t>
            </a:r>
            <a:endParaRPr lang="pt-BR" b="1" dirty="0"/>
          </a:p>
        </p:txBody>
      </p:sp>
      <p:sp>
        <p:nvSpPr>
          <p:cNvPr id="3" name="Espaço Reservado para Conteúdo 2"/>
          <p:cNvSpPr>
            <a:spLocks noGrp="1"/>
          </p:cNvSpPr>
          <p:nvPr>
            <p:ph idx="1"/>
          </p:nvPr>
        </p:nvSpPr>
        <p:spPr>
          <a:xfrm>
            <a:off x="592965" y="1447483"/>
            <a:ext cx="11006070" cy="4889076"/>
          </a:xfrm>
        </p:spPr>
        <p:txBody>
          <a:bodyPr>
            <a:noAutofit/>
          </a:bodyPr>
          <a:lstStyle/>
          <a:p>
            <a:pPr algn="just"/>
            <a:r>
              <a:rPr lang="pt-BR" sz="2400" b="1" dirty="0"/>
              <a:t>Centro sub-regional </a:t>
            </a:r>
            <a:r>
              <a:rPr lang="pt-BR" sz="2400" dirty="0"/>
              <a:t>– integram este nível 169 centros com atividades de gestão menos complexas; têm área de atuação mais reduzida, e seus relacionamentos com centros externos à sua própria rede dão-se, em geral, apenas com as três metrópoles nacionais. Com presença mais adensada nas áreas de maior ocupação do Nordeste e do Centro-Sul, e mais esparsa nos espaços menos densamente povoados das Regiões Norte e Centro-Oeste, estão também subdivididos em grupos, a saber:</a:t>
            </a:r>
          </a:p>
          <a:p>
            <a:pPr algn="just"/>
            <a:r>
              <a:rPr lang="pt-BR" sz="2400" dirty="0"/>
              <a:t>a. </a:t>
            </a:r>
            <a:r>
              <a:rPr lang="pt-BR" sz="2400" b="1" dirty="0"/>
              <a:t>Centro sub-regional A </a:t>
            </a:r>
            <a:r>
              <a:rPr lang="pt-BR" sz="2400" dirty="0"/>
              <a:t>– constituído por 85 cidades, com medianas de 95 mil habitantes e 112 relacionamentos;</a:t>
            </a:r>
          </a:p>
          <a:p>
            <a:pPr algn="just"/>
            <a:r>
              <a:rPr lang="pt-BR" sz="2400" dirty="0"/>
              <a:t>b. </a:t>
            </a:r>
            <a:r>
              <a:rPr lang="pt-BR" sz="2400" b="1" dirty="0"/>
              <a:t>Centro sub-regional B </a:t>
            </a:r>
            <a:r>
              <a:rPr lang="pt-BR" sz="2400" dirty="0"/>
              <a:t>– constituído por 79 cidades, com medianas de 71 mil habitantes e 71 relacionamentos.</a:t>
            </a:r>
          </a:p>
          <a:p>
            <a:pPr algn="just"/>
            <a:endParaRPr lang="pt-BR" sz="2000" dirty="0"/>
          </a:p>
        </p:txBody>
      </p:sp>
    </p:spTree>
    <p:extLst>
      <p:ext uri="{BB962C8B-B14F-4D97-AF65-F5344CB8AC3E}">
        <p14:creationId xmlns:p14="http://schemas.microsoft.com/office/powerpoint/2010/main" xmlns="" val="6071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pt-BR" b="1" dirty="0" smtClean="0"/>
              <a:t>Rede e Hierarquia Urbana - Brasil</a:t>
            </a:r>
            <a:endParaRPr lang="pt-BR" b="1" dirty="0"/>
          </a:p>
        </p:txBody>
      </p:sp>
      <p:sp>
        <p:nvSpPr>
          <p:cNvPr id="3" name="Espaço Reservado para Conteúdo 2"/>
          <p:cNvSpPr>
            <a:spLocks noGrp="1"/>
          </p:cNvSpPr>
          <p:nvPr>
            <p:ph idx="1"/>
          </p:nvPr>
        </p:nvSpPr>
        <p:spPr>
          <a:xfrm>
            <a:off x="450761" y="1159097"/>
            <a:ext cx="11006070" cy="4889076"/>
          </a:xfrm>
        </p:spPr>
        <p:txBody>
          <a:bodyPr>
            <a:noAutofit/>
          </a:bodyPr>
          <a:lstStyle/>
          <a:p>
            <a:pPr algn="just"/>
            <a:r>
              <a:rPr lang="pt-BR" sz="2400" b="1" dirty="0"/>
              <a:t>Centro de zona </a:t>
            </a:r>
            <a:r>
              <a:rPr lang="pt-BR" sz="2400" dirty="0"/>
              <a:t>– nível formado por 556 cidades de menor porte e com atuação restrita à sua área imediata; exercem funções de gestão elementares.</a:t>
            </a:r>
          </a:p>
          <a:p>
            <a:pPr algn="just"/>
            <a:r>
              <a:rPr lang="pt-BR" sz="2400" dirty="0"/>
              <a:t>Subdivide-se em: </a:t>
            </a:r>
          </a:p>
          <a:p>
            <a:pPr algn="just"/>
            <a:r>
              <a:rPr lang="pt-BR" sz="2400" dirty="0"/>
              <a:t>a. </a:t>
            </a:r>
            <a:r>
              <a:rPr lang="pt-BR" sz="2400" b="1" dirty="0"/>
              <a:t>Centro de zona A </a:t>
            </a:r>
            <a:r>
              <a:rPr lang="pt-BR" sz="2400" dirty="0"/>
              <a:t>– 192 cidades, com medianas de 45mil habitantes e 49 relacionamentos. </a:t>
            </a:r>
          </a:p>
          <a:p>
            <a:pPr algn="just"/>
            <a:r>
              <a:rPr lang="pt-BR" sz="2400" dirty="0"/>
              <a:t>b. </a:t>
            </a:r>
            <a:r>
              <a:rPr lang="pt-BR" sz="2400" b="1" dirty="0"/>
              <a:t>Centro de zona B </a:t>
            </a:r>
            <a:r>
              <a:rPr lang="pt-BR" sz="2400" dirty="0"/>
              <a:t>– 364 cidades, com medianas de 23 mil habitantes e 16 relacionamentos.</a:t>
            </a:r>
          </a:p>
          <a:p>
            <a:pPr algn="just"/>
            <a:endParaRPr lang="pt-BR" sz="2400" dirty="0"/>
          </a:p>
          <a:p>
            <a:pPr algn="just"/>
            <a:r>
              <a:rPr lang="pt-BR" sz="2400" b="1" dirty="0"/>
              <a:t>Centro local</a:t>
            </a:r>
            <a:r>
              <a:rPr lang="pt-BR" sz="2400" dirty="0"/>
              <a:t> – as demais 4 473 cidades cuja centralidade e atuação não extrapolam os limites do seu município, servindo apenas aos seus habitantes, têm população dominantemente inferior a 10 mil habitantes (mediana de 8 133 habitantes).</a:t>
            </a:r>
          </a:p>
          <a:p>
            <a:pPr algn="just"/>
            <a:endParaRPr lang="pt-BR" sz="2000" dirty="0"/>
          </a:p>
        </p:txBody>
      </p:sp>
    </p:spTree>
    <p:extLst>
      <p:ext uri="{BB962C8B-B14F-4D97-AF65-F5344CB8AC3E}">
        <p14:creationId xmlns:p14="http://schemas.microsoft.com/office/powerpoint/2010/main" xmlns="" val="3093591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1026" name="Picture 2" descr="C:\Users\Juarez\Documents\aulas IFRN\imagens\regic brasil.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40924" y="84194"/>
            <a:ext cx="7071523" cy="646625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ixaDeTexto 3"/>
          <p:cNvSpPr txBox="1"/>
          <p:nvPr/>
        </p:nvSpPr>
        <p:spPr>
          <a:xfrm>
            <a:off x="9478851" y="2614411"/>
            <a:ext cx="2434107" cy="646331"/>
          </a:xfrm>
          <a:prstGeom prst="rect">
            <a:avLst/>
          </a:prstGeom>
          <a:noFill/>
        </p:spPr>
        <p:txBody>
          <a:bodyPr wrap="square" rtlCol="0">
            <a:spAutoFit/>
          </a:bodyPr>
          <a:lstStyle/>
          <a:p>
            <a:r>
              <a:rPr lang="pt-BR" dirty="0" smtClean="0"/>
              <a:t>Rede Urbana – Brasil - 2007</a:t>
            </a:r>
            <a:endParaRPr lang="pt-BR" dirty="0"/>
          </a:p>
        </p:txBody>
      </p:sp>
    </p:spTree>
    <p:extLst>
      <p:ext uri="{BB962C8B-B14F-4D97-AF65-F5344CB8AC3E}">
        <p14:creationId xmlns:p14="http://schemas.microsoft.com/office/powerpoint/2010/main" xmlns="" val="202893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2050" name="Picture 2" descr="C:\Users\Juarez\Documents\aulas IFRN\imagens\regic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333" y="1027906"/>
            <a:ext cx="11205333" cy="51852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1916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074" name="Picture 2" descr="C:\Users\Juarez\Documents\aulas IFRN\imagens\regic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8255" y="734096"/>
            <a:ext cx="11275490" cy="54042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8376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098" name="Picture 2" descr="C:\Users\Juarez\Documents\aulas IFRN\imagens\regic rn.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3640" y="187089"/>
            <a:ext cx="11009216" cy="5989876"/>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49139" y="3773509"/>
            <a:ext cx="2842861" cy="1838057"/>
          </a:xfrm>
          <a:prstGeom prst="rect">
            <a:avLst/>
          </a:prstGeom>
        </p:spPr>
      </p:pic>
    </p:spTree>
    <p:extLst>
      <p:ext uri="{BB962C8B-B14F-4D97-AF65-F5344CB8AC3E}">
        <p14:creationId xmlns:p14="http://schemas.microsoft.com/office/powerpoint/2010/main" xmlns="" val="441000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2580" y="119327"/>
            <a:ext cx="10671220" cy="6312697"/>
          </a:xfrm>
        </p:spPr>
      </p:pic>
    </p:spTree>
    <p:extLst>
      <p:ext uri="{BB962C8B-B14F-4D97-AF65-F5344CB8AC3E}">
        <p14:creationId xmlns:p14="http://schemas.microsoft.com/office/powerpoint/2010/main" xmlns="" val="2991679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0688" y="1022801"/>
            <a:ext cx="11684734" cy="359530"/>
          </a:xfrm>
        </p:spPr>
      </p:pic>
      <p:pic>
        <p:nvPicPr>
          <p:cNvPr id="6" name="Image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5072" y="1382330"/>
            <a:ext cx="11667464" cy="4238181"/>
          </a:xfrm>
          <a:prstGeom prst="rect">
            <a:avLst/>
          </a:prstGeom>
        </p:spPr>
      </p:pic>
    </p:spTree>
    <p:extLst>
      <p:ext uri="{BB962C8B-B14F-4D97-AF65-F5344CB8AC3E}">
        <p14:creationId xmlns:p14="http://schemas.microsoft.com/office/powerpoint/2010/main" xmlns="" val="515256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25752" y="180305"/>
            <a:ext cx="11062898" cy="6395904"/>
          </a:xfrm>
        </p:spPr>
      </p:pic>
    </p:spTree>
    <p:extLst>
      <p:ext uri="{BB962C8B-B14F-4D97-AF65-F5344CB8AC3E}">
        <p14:creationId xmlns:p14="http://schemas.microsoft.com/office/powerpoint/2010/main" xmlns="" val="3953084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Problemas sociais </a:t>
            </a:r>
            <a:r>
              <a:rPr lang="pt-BR" dirty="0" smtClean="0"/>
              <a:t>urbanos</a:t>
            </a:r>
            <a:r>
              <a:rPr lang="pt-BR" dirty="0"/>
              <a:t/>
            </a:r>
            <a:br>
              <a:rPr lang="pt-BR" dirty="0"/>
            </a:br>
            <a:endParaRPr lang="pt-BR" dirty="0"/>
          </a:p>
        </p:txBody>
      </p:sp>
      <p:sp>
        <p:nvSpPr>
          <p:cNvPr id="3" name="Espaço Reservado para Conteúdo 2"/>
          <p:cNvSpPr>
            <a:spLocks noGrp="1"/>
          </p:cNvSpPr>
          <p:nvPr>
            <p:ph idx="1"/>
          </p:nvPr>
        </p:nvSpPr>
        <p:spPr>
          <a:xfrm>
            <a:off x="838200" y="1403797"/>
            <a:ext cx="10515600" cy="4773166"/>
          </a:xfrm>
        </p:spPr>
        <p:txBody>
          <a:bodyPr/>
          <a:lstStyle/>
          <a:p>
            <a:pPr algn="just"/>
            <a:r>
              <a:rPr lang="pt-BR" dirty="0" smtClean="0"/>
              <a:t>Estão relacionados com a rápida urbanização e, principalmente, com o tipo de desenvolvimento que vem ocorrendo no país há várias décadas, no qual a distribuição social da renda tornou-se cada vez mais concentrada. </a:t>
            </a:r>
          </a:p>
          <a:p>
            <a:pPr algn="just"/>
            <a:r>
              <a:rPr lang="pt-BR" dirty="0" smtClean="0"/>
              <a:t>Moradia (Favelas e ocupações irregulares);</a:t>
            </a:r>
          </a:p>
          <a:p>
            <a:pPr algn="just"/>
            <a:r>
              <a:rPr lang="pt-BR" dirty="0" smtClean="0"/>
              <a:t>Infraestrutura Urbana (água encanada e tratada, pavimentação de ruas, iluminação e eletricidade, rede de esgotos e de telefonia);</a:t>
            </a:r>
          </a:p>
          <a:p>
            <a:pPr algn="just"/>
            <a:r>
              <a:rPr lang="pt-BR" dirty="0" smtClean="0"/>
              <a:t>Violência Urbana (Roubos, furtos, assassinatos, estupros, agressões contra pessoas somente pela aparência, acidentes de trânsito, atropelamentos).</a:t>
            </a:r>
            <a:endParaRPr lang="pt-BR" dirty="0"/>
          </a:p>
        </p:txBody>
      </p:sp>
    </p:spTree>
    <p:extLst>
      <p:ext uri="{BB962C8B-B14F-4D97-AF65-F5344CB8AC3E}">
        <p14:creationId xmlns:p14="http://schemas.microsoft.com/office/powerpoint/2010/main" xmlns="" val="1934751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1158" y="0"/>
            <a:ext cx="8229600" cy="1143000"/>
          </a:xfrm>
        </p:spPr>
        <p:txBody>
          <a:bodyPr>
            <a:normAutofit/>
          </a:bodyPr>
          <a:lstStyle/>
          <a:p>
            <a:r>
              <a:rPr lang="pt-BR" b="1" dirty="0"/>
              <a:t>População Urbana e Rural</a:t>
            </a:r>
          </a:p>
        </p:txBody>
      </p:sp>
      <p:sp>
        <p:nvSpPr>
          <p:cNvPr id="8" name="CaixaDeTexto 7"/>
          <p:cNvSpPr txBox="1"/>
          <p:nvPr/>
        </p:nvSpPr>
        <p:spPr>
          <a:xfrm>
            <a:off x="7673874" y="5810846"/>
            <a:ext cx="3214710" cy="246221"/>
          </a:xfrm>
          <a:prstGeom prst="rect">
            <a:avLst/>
          </a:prstGeom>
          <a:noFill/>
        </p:spPr>
        <p:txBody>
          <a:bodyPr wrap="square" rtlCol="0">
            <a:spAutoFit/>
          </a:bodyPr>
          <a:lstStyle/>
          <a:p>
            <a:r>
              <a:rPr lang="pt-BR" sz="1000" dirty="0"/>
              <a:t>Disponível em: www.geografiaparatodos.com.br</a:t>
            </a:r>
          </a:p>
        </p:txBody>
      </p:sp>
      <p:pic>
        <p:nvPicPr>
          <p:cNvPr id="10" name="Espaço Reservado para Conteúdo 9" descr="população rural urbana censos.jpg"/>
          <p:cNvPicPr>
            <a:picLocks noGrp="1" noChangeAspect="1"/>
          </p:cNvPicPr>
          <p:nvPr>
            <p:ph idx="1"/>
          </p:nvPr>
        </p:nvPicPr>
        <p:blipFill>
          <a:blip r:embed="rId2" cstate="print"/>
          <a:stretch>
            <a:fillRect/>
          </a:stretch>
        </p:blipFill>
        <p:spPr>
          <a:xfrm>
            <a:off x="669703" y="1224926"/>
            <a:ext cx="6697012" cy="5014149"/>
          </a:xfrm>
        </p:spPr>
      </p:pic>
      <p:pic>
        <p:nvPicPr>
          <p:cNvPr id="3" name="Image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57059" y="1230279"/>
            <a:ext cx="3648339" cy="4481035"/>
          </a:xfrm>
          <a:prstGeom prst="rect">
            <a:avLst/>
          </a:prstGeom>
        </p:spPr>
      </p:pic>
    </p:spTree>
    <p:extLst>
      <p:ext uri="{BB962C8B-B14F-4D97-AF65-F5344CB8AC3E}">
        <p14:creationId xmlns:p14="http://schemas.microsoft.com/office/powerpoint/2010/main" xmlns="" val="1520644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00766" y="114600"/>
            <a:ext cx="9027842" cy="6603275"/>
          </a:xfrm>
        </p:spPr>
      </p:pic>
    </p:spTree>
    <p:extLst>
      <p:ext uri="{BB962C8B-B14F-4D97-AF65-F5344CB8AC3E}">
        <p14:creationId xmlns:p14="http://schemas.microsoft.com/office/powerpoint/2010/main" xmlns="" val="3672763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26524" y="365125"/>
            <a:ext cx="8472927" cy="6128435"/>
          </a:xfrm>
        </p:spPr>
      </p:pic>
    </p:spTree>
    <p:extLst>
      <p:ext uri="{BB962C8B-B14F-4D97-AF65-F5344CB8AC3E}">
        <p14:creationId xmlns:p14="http://schemas.microsoft.com/office/powerpoint/2010/main" xmlns="" val="3301499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24910" y="244699"/>
            <a:ext cx="8583480" cy="6331508"/>
          </a:xfrm>
        </p:spPr>
      </p:pic>
    </p:spTree>
    <p:extLst>
      <p:ext uri="{BB962C8B-B14F-4D97-AF65-F5344CB8AC3E}">
        <p14:creationId xmlns:p14="http://schemas.microsoft.com/office/powerpoint/2010/main" xmlns="" val="125094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35616" y="217534"/>
            <a:ext cx="8314176" cy="6435948"/>
          </a:xfrm>
        </p:spPr>
      </p:pic>
    </p:spTree>
    <p:extLst>
      <p:ext uri="{BB962C8B-B14F-4D97-AF65-F5344CB8AC3E}">
        <p14:creationId xmlns:p14="http://schemas.microsoft.com/office/powerpoint/2010/main" xmlns="" val="2439638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19088" y="365125"/>
            <a:ext cx="8727190" cy="6326993"/>
          </a:xfrm>
        </p:spPr>
      </p:pic>
    </p:spTree>
    <p:extLst>
      <p:ext uri="{BB962C8B-B14F-4D97-AF65-F5344CB8AC3E}">
        <p14:creationId xmlns:p14="http://schemas.microsoft.com/office/powerpoint/2010/main" xmlns="" val="26365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8980" y="1815920"/>
            <a:ext cx="3392910" cy="4770873"/>
          </a:xfrm>
        </p:spPr>
      </p:pic>
      <p:sp>
        <p:nvSpPr>
          <p:cNvPr id="5" name="CaixaDeTexto 4"/>
          <p:cNvSpPr txBox="1"/>
          <p:nvPr/>
        </p:nvSpPr>
        <p:spPr>
          <a:xfrm>
            <a:off x="437881" y="437882"/>
            <a:ext cx="11153105" cy="1200329"/>
          </a:xfrm>
          <a:prstGeom prst="rect">
            <a:avLst/>
          </a:prstGeom>
          <a:noFill/>
        </p:spPr>
        <p:txBody>
          <a:bodyPr wrap="square" rtlCol="0">
            <a:spAutoFit/>
          </a:bodyPr>
          <a:lstStyle/>
          <a:p>
            <a:pPr algn="just"/>
            <a:r>
              <a:rPr lang="pt-BR" sz="2400" dirty="0" smtClean="0"/>
              <a:t>O crescimento das cidades estão relacionadas diretamente às atividades econômicas desenvolvidas nelas, desta forma podemos enumerar quatro fases distintas aonde ocorreu o crescimento urbano </a:t>
            </a:r>
            <a:r>
              <a:rPr lang="pt-BR" sz="2400" dirty="0"/>
              <a:t>n</a:t>
            </a:r>
            <a:r>
              <a:rPr lang="pt-BR" sz="2400" dirty="0" smtClean="0"/>
              <a:t>o país.</a:t>
            </a:r>
            <a:endParaRPr lang="pt-BR" sz="2400" dirty="0"/>
          </a:p>
        </p:txBody>
      </p:sp>
    </p:spTree>
    <p:extLst>
      <p:ext uri="{BB962C8B-B14F-4D97-AF65-F5344CB8AC3E}">
        <p14:creationId xmlns:p14="http://schemas.microsoft.com/office/powerpoint/2010/main" xmlns="" val="251199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361386" y="106302"/>
            <a:ext cx="4915664" cy="6469906"/>
          </a:xfrm>
        </p:spPr>
      </p:pic>
    </p:spTree>
    <p:extLst>
      <p:ext uri="{BB962C8B-B14F-4D97-AF65-F5344CB8AC3E}">
        <p14:creationId xmlns:p14="http://schemas.microsoft.com/office/powerpoint/2010/main" xmlns="" val="28219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95471" y="165391"/>
            <a:ext cx="7723122" cy="6465672"/>
          </a:xfrm>
        </p:spPr>
      </p:pic>
    </p:spTree>
    <p:extLst>
      <p:ext uri="{BB962C8B-B14F-4D97-AF65-F5344CB8AC3E}">
        <p14:creationId xmlns:p14="http://schemas.microsoft.com/office/powerpoint/2010/main" xmlns="" val="282252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91028" y="572719"/>
            <a:ext cx="7609944" cy="5646087"/>
          </a:xfrm>
        </p:spPr>
      </p:pic>
    </p:spTree>
    <p:extLst>
      <p:ext uri="{BB962C8B-B14F-4D97-AF65-F5344CB8AC3E}">
        <p14:creationId xmlns:p14="http://schemas.microsoft.com/office/powerpoint/2010/main" xmlns="" val="4184296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dirty="0" smtClean="0"/>
              <a:t>A urbanização acelerada da população brasileira ocorreu junto com a industrialização do país. </a:t>
            </a:r>
          </a:p>
          <a:p>
            <a:pPr algn="just"/>
            <a:r>
              <a:rPr lang="pt-BR" dirty="0" smtClean="0"/>
              <a:t>O crescimento das cidades e a urbanização favoreceram a expansão do comércio e dos serviços.</a:t>
            </a:r>
          </a:p>
          <a:p>
            <a:pPr algn="just"/>
            <a:r>
              <a:rPr lang="pt-BR" dirty="0" smtClean="0"/>
              <a:t>Surgiram as metrópoles: cidades muito populosas, que concentram as principais indústrias, comércios e prestação de serviços.</a:t>
            </a:r>
          </a:p>
          <a:p>
            <a:pPr algn="just"/>
            <a:r>
              <a:rPr lang="pt-BR" dirty="0" smtClean="0"/>
              <a:t>A população passou a se concentrar mais em algumas cidades do que em outras, produzindo a hierarquia urbana.</a:t>
            </a:r>
            <a:endParaRPr lang="pt-BR" dirty="0"/>
          </a:p>
        </p:txBody>
      </p:sp>
    </p:spTree>
    <p:extLst>
      <p:ext uri="{BB962C8B-B14F-4D97-AF65-F5344CB8AC3E}">
        <p14:creationId xmlns:p14="http://schemas.microsoft.com/office/powerpoint/2010/main" xmlns="" val="92896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12833" y="141668"/>
            <a:ext cx="9702624" cy="6524692"/>
          </a:xfrm>
        </p:spPr>
      </p:pic>
    </p:spTree>
    <p:extLst>
      <p:ext uri="{BB962C8B-B14F-4D97-AF65-F5344CB8AC3E}">
        <p14:creationId xmlns:p14="http://schemas.microsoft.com/office/powerpoint/2010/main" xmlns="" val="61936147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1193</Words>
  <Application>Microsoft Office PowerPoint</Application>
  <PresentationFormat>Personalizar</PresentationFormat>
  <Paragraphs>58</Paragraphs>
  <Slides>34</Slides>
  <Notes>0</Notes>
  <HiddenSlides>0</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Tema do Office</vt:lpstr>
      <vt:lpstr>Urbanização Brasileira</vt:lpstr>
      <vt:lpstr>As cidades e a urbanização brasileira.</vt:lpstr>
      <vt:lpstr>População Urbana e Rural</vt:lpstr>
      <vt:lpstr>Slide 4</vt:lpstr>
      <vt:lpstr>Slide 5</vt:lpstr>
      <vt:lpstr>Slide 6</vt:lpstr>
      <vt:lpstr>Slide 7</vt:lpstr>
      <vt:lpstr>Slide 8</vt:lpstr>
      <vt:lpstr>Slide 9</vt:lpstr>
      <vt:lpstr>Slide 10</vt:lpstr>
      <vt:lpstr>Slide 11</vt:lpstr>
      <vt:lpstr>Regiões metropolitanas</vt:lpstr>
      <vt:lpstr>Regiões metropolitanas</vt:lpstr>
      <vt:lpstr>Slide 14</vt:lpstr>
      <vt:lpstr>Slide 15</vt:lpstr>
      <vt:lpstr>Slide 16</vt:lpstr>
      <vt:lpstr>Rede e Hierarquia Urbana - Brasil</vt:lpstr>
      <vt:lpstr>Rede e Hierarquia Urbana - Brasil</vt:lpstr>
      <vt:lpstr>Rede e Hierarquia Urbana - Brasil</vt:lpstr>
      <vt:lpstr>Rede e Hierarquia Urbana - Brasil</vt:lpstr>
      <vt:lpstr>Rede e Hierarquia Urbana - Brasil</vt:lpstr>
      <vt:lpstr>Slide 22</vt:lpstr>
      <vt:lpstr>Slide 23</vt:lpstr>
      <vt:lpstr>Slide 24</vt:lpstr>
      <vt:lpstr>Slide 25</vt:lpstr>
      <vt:lpstr>Slide 26</vt:lpstr>
      <vt:lpstr>Slide 27</vt:lpstr>
      <vt:lpstr>Slide 28</vt:lpstr>
      <vt:lpstr>Problemas sociais urbanos </vt:lpstr>
      <vt:lpstr>Slide 30</vt:lpstr>
      <vt:lpstr>Slide 31</vt:lpstr>
      <vt:lpstr>Slide 32</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Urbanização Brasileira</dc:title>
  <dc:creator>Jordana Costa</dc:creator>
  <cp:lastModifiedBy>Jordana</cp:lastModifiedBy>
  <cp:revision>29</cp:revision>
  <dcterms:created xsi:type="dcterms:W3CDTF">2013-11-10T15:16:45Z</dcterms:created>
  <dcterms:modified xsi:type="dcterms:W3CDTF">2015-02-06T01:05:11Z</dcterms:modified>
</cp:coreProperties>
</file>