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1" r:id="rId3"/>
    <p:sldId id="299" r:id="rId4"/>
    <p:sldId id="265" r:id="rId5"/>
    <p:sldId id="258" r:id="rId6"/>
    <p:sldId id="292" r:id="rId7"/>
    <p:sldId id="259" r:id="rId8"/>
    <p:sldId id="293" r:id="rId9"/>
    <p:sldId id="261" r:id="rId10"/>
    <p:sldId id="272" r:id="rId11"/>
    <p:sldId id="275" r:id="rId12"/>
    <p:sldId id="273" r:id="rId13"/>
    <p:sldId id="266" r:id="rId14"/>
    <p:sldId id="267" r:id="rId15"/>
    <p:sldId id="269" r:id="rId16"/>
    <p:sldId id="268" r:id="rId17"/>
    <p:sldId id="316" r:id="rId18"/>
    <p:sldId id="297" r:id="rId19"/>
    <p:sldId id="312" r:id="rId20"/>
    <p:sldId id="313" r:id="rId21"/>
    <p:sldId id="314" r:id="rId22"/>
    <p:sldId id="294" r:id="rId23"/>
    <p:sldId id="318" r:id="rId24"/>
    <p:sldId id="319" r:id="rId25"/>
    <p:sldId id="320" r:id="rId26"/>
    <p:sldId id="321" r:id="rId27"/>
    <p:sldId id="322" r:id="rId28"/>
    <p:sldId id="300" r:id="rId29"/>
    <p:sldId id="282" r:id="rId30"/>
    <p:sldId id="296" r:id="rId31"/>
    <p:sldId id="323" r:id="rId32"/>
    <p:sldId id="263" r:id="rId33"/>
    <p:sldId id="305" r:id="rId34"/>
    <p:sldId id="306" r:id="rId35"/>
    <p:sldId id="279" r:id="rId36"/>
    <p:sldId id="304" r:id="rId37"/>
    <p:sldId id="303" r:id="rId38"/>
    <p:sldId id="302" r:id="rId39"/>
    <p:sldId id="307" r:id="rId40"/>
    <p:sldId id="308" r:id="rId4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72" d="100"/>
          <a:sy n="72" d="100"/>
        </p:scale>
        <p:origin x="-2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162158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348762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720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44296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39316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165136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233456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82804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269105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268710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DC8F626-0442-4E80-AB97-F11DBA85DEA6}" type="datetimeFigureOut">
              <a:rPr lang="pt-BR" smtClean="0"/>
              <a:pPr/>
              <a:t>05/02/2015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175610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8F626-0442-4E80-AB97-F11DBA85DEA6}" type="datetimeFigureOut">
              <a:rPr lang="pt-BR" smtClean="0"/>
              <a:pPr/>
              <a:t>05/02/2015</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019CA-37D5-4832-8124-4680043C2790}" type="slidenum">
              <a:rPr lang="pt-BR" smtClean="0"/>
              <a:pPr/>
              <a:t>‹nº›</a:t>
            </a:fld>
            <a:endParaRPr lang="pt-BR"/>
          </a:p>
        </p:txBody>
      </p:sp>
    </p:spTree>
    <p:extLst>
      <p:ext uri="{BB962C8B-B14F-4D97-AF65-F5344CB8AC3E}">
        <p14:creationId xmlns:p14="http://schemas.microsoft.com/office/powerpoint/2010/main" xmlns="" val="1162662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7200" b="1" dirty="0" smtClean="0"/>
              <a:t>Urbanização</a:t>
            </a:r>
            <a:endParaRPr lang="pt-BR" sz="7200" b="1" dirty="0"/>
          </a:p>
        </p:txBody>
      </p:sp>
      <p:sp>
        <p:nvSpPr>
          <p:cNvPr id="3" name="Subtítulo 2"/>
          <p:cNvSpPr>
            <a:spLocks noGrp="1"/>
          </p:cNvSpPr>
          <p:nvPr>
            <p:ph type="subTitle" idx="1"/>
          </p:nvPr>
        </p:nvSpPr>
        <p:spPr>
          <a:xfrm>
            <a:off x="2943368" y="4584677"/>
            <a:ext cx="9144000" cy="1655762"/>
          </a:xfrm>
        </p:spPr>
        <p:txBody>
          <a:bodyPr/>
          <a:lstStyle/>
          <a:p>
            <a:r>
              <a:rPr lang="pt-BR" dirty="0" smtClean="0"/>
              <a:t>Professora: Jordana Costa</a:t>
            </a:r>
            <a:endParaRPr lang="pt-BR" dirty="0"/>
          </a:p>
        </p:txBody>
      </p:sp>
    </p:spTree>
    <p:extLst>
      <p:ext uri="{BB962C8B-B14F-4D97-AF65-F5344CB8AC3E}">
        <p14:creationId xmlns:p14="http://schemas.microsoft.com/office/powerpoint/2010/main" xmlns="" val="305988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87987" y="269590"/>
            <a:ext cx="8504157" cy="6112089"/>
          </a:xfrm>
        </p:spPr>
      </p:pic>
    </p:spTree>
    <p:extLst>
      <p:ext uri="{BB962C8B-B14F-4D97-AF65-F5344CB8AC3E}">
        <p14:creationId xmlns:p14="http://schemas.microsoft.com/office/powerpoint/2010/main" xmlns="" val="153527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01505" y="365125"/>
            <a:ext cx="8387748" cy="6135887"/>
          </a:xfrm>
        </p:spPr>
      </p:pic>
    </p:spTree>
    <p:extLst>
      <p:ext uri="{BB962C8B-B14F-4D97-AF65-F5344CB8AC3E}">
        <p14:creationId xmlns:p14="http://schemas.microsoft.com/office/powerpoint/2010/main" xmlns="" val="406025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94355" y="194405"/>
            <a:ext cx="8803290" cy="6282809"/>
          </a:xfrm>
        </p:spPr>
      </p:pic>
    </p:spTree>
    <p:extLst>
      <p:ext uri="{BB962C8B-B14F-4D97-AF65-F5344CB8AC3E}">
        <p14:creationId xmlns:p14="http://schemas.microsoft.com/office/powerpoint/2010/main" xmlns="" val="320427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05521" y="261085"/>
            <a:ext cx="8980957" cy="6344432"/>
          </a:xfrm>
        </p:spPr>
      </p:pic>
    </p:spTree>
    <p:extLst>
      <p:ext uri="{BB962C8B-B14F-4D97-AF65-F5344CB8AC3E}">
        <p14:creationId xmlns:p14="http://schemas.microsoft.com/office/powerpoint/2010/main" xmlns="" val="53651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12327" y="218364"/>
            <a:ext cx="8897691" cy="6490862"/>
          </a:xfrm>
        </p:spPr>
      </p:pic>
    </p:spTree>
    <p:extLst>
      <p:ext uri="{BB962C8B-B14F-4D97-AF65-F5344CB8AC3E}">
        <p14:creationId xmlns:p14="http://schemas.microsoft.com/office/powerpoint/2010/main" xmlns="" val="380248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93075" y="198520"/>
            <a:ext cx="9320610" cy="6563945"/>
          </a:xfrm>
        </p:spPr>
      </p:pic>
    </p:spTree>
    <p:extLst>
      <p:ext uri="{BB962C8B-B14F-4D97-AF65-F5344CB8AC3E}">
        <p14:creationId xmlns:p14="http://schemas.microsoft.com/office/powerpoint/2010/main" xmlns="" val="259080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78674" y="108530"/>
            <a:ext cx="8587266" cy="6627992"/>
          </a:xfrm>
        </p:spPr>
      </p:pic>
    </p:spTree>
    <p:extLst>
      <p:ext uri="{BB962C8B-B14F-4D97-AF65-F5344CB8AC3E}">
        <p14:creationId xmlns:p14="http://schemas.microsoft.com/office/powerpoint/2010/main" xmlns="" val="299734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Rede e Hierarquia Urbana</a:t>
            </a:r>
            <a:endParaRPr lang="pt-BR" dirty="0"/>
          </a:p>
        </p:txBody>
      </p:sp>
      <p:sp>
        <p:nvSpPr>
          <p:cNvPr id="3" name="Espaço Reservado para Conteúdo 2"/>
          <p:cNvSpPr>
            <a:spLocks noGrp="1"/>
          </p:cNvSpPr>
          <p:nvPr>
            <p:ph idx="1"/>
          </p:nvPr>
        </p:nvSpPr>
        <p:spPr/>
        <p:txBody>
          <a:bodyPr/>
          <a:lstStyle/>
          <a:p>
            <a:pPr algn="just"/>
            <a:r>
              <a:rPr lang="pt-BR" dirty="0" smtClean="0"/>
              <a:t>A urbanização de uma sociedade origina uma rede urbana, isto é, um sistema integrado de cidades que vai das pequenas ou locais às metrópoles ou cidades gigantescas.</a:t>
            </a:r>
          </a:p>
          <a:p>
            <a:pPr algn="just"/>
            <a:r>
              <a:rPr lang="pt-BR" dirty="0" smtClean="0"/>
              <a:t>A regra geral é que para milhares de pequenas cidades, existam centenas de cidade médias e algumas poucas metrópoles.</a:t>
            </a:r>
          </a:p>
          <a:p>
            <a:pPr algn="just"/>
            <a:r>
              <a:rPr lang="pt-BR" dirty="0" smtClean="0"/>
              <a:t>Uma rede urbana é um espaço hierarquizado a partir da influência (econômica, política, cultural) ou da polarização que uma (ou mais) metrópole exerce sobre as demais e mesmo sobre o meio rural.</a:t>
            </a:r>
          </a:p>
          <a:p>
            <a:pPr algn="just"/>
            <a:r>
              <a:rPr lang="pt-BR" dirty="0" smtClean="0"/>
              <a:t>Essa hierarquia ou relações de comando e de influência prossegue das cidades médias para as menores e assim por diante.</a:t>
            </a:r>
            <a:endParaRPr lang="pt-BR" dirty="0"/>
          </a:p>
        </p:txBody>
      </p:sp>
    </p:spTree>
    <p:extLst>
      <p:ext uri="{BB962C8B-B14F-4D97-AF65-F5344CB8AC3E}">
        <p14:creationId xmlns:p14="http://schemas.microsoft.com/office/powerpoint/2010/main" xmlns="" val="209081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197" y="152001"/>
            <a:ext cx="10178284" cy="962485"/>
          </a:xfrm>
        </p:spPr>
        <p:txBody>
          <a:bodyPr/>
          <a:lstStyle/>
          <a:p>
            <a:r>
              <a:rPr lang="pt-BR" dirty="0" smtClean="0"/>
              <a:t>Rede e Hierarquia Urbana</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2743" y="1010715"/>
            <a:ext cx="4380416" cy="5497123"/>
          </a:xfrm>
        </p:spPr>
      </p:pic>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91908" y="1010715"/>
            <a:ext cx="4481573" cy="5655483"/>
          </a:xfrm>
          <a:prstGeom prst="rect">
            <a:avLst/>
          </a:prstGeom>
        </p:spPr>
      </p:pic>
    </p:spTree>
    <p:extLst>
      <p:ext uri="{BB962C8B-B14F-4D97-AF65-F5344CB8AC3E}">
        <p14:creationId xmlns:p14="http://schemas.microsoft.com/office/powerpoint/2010/main" xmlns="" val="149214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96036" y="832513"/>
            <a:ext cx="10657764" cy="5344450"/>
          </a:xfrm>
        </p:spPr>
        <p:txBody>
          <a:bodyPr>
            <a:normAutofit/>
          </a:bodyPr>
          <a:lstStyle/>
          <a:p>
            <a:r>
              <a:rPr lang="pt-BR" dirty="0" smtClean="0"/>
              <a:t>Três exemplos de hierarquia urbana:</a:t>
            </a:r>
          </a:p>
          <a:p>
            <a:pPr marL="0" indent="0" algn="just">
              <a:buNone/>
            </a:pPr>
            <a:r>
              <a:rPr lang="pt-BR" dirty="0" smtClean="0"/>
              <a:t>1- O jovem Luiz mora com os pais em uma pequena propriedade rural, onde a família desenvolve a produção leiteira. Ele estuda na escola da vila local. Amante da música, conseguiu uma guitarra e juntou-se a alguns amigos para formar uma banda </a:t>
            </a:r>
            <a:r>
              <a:rPr lang="pt-BR" i="1" dirty="0" smtClean="0"/>
              <a:t>cover</a:t>
            </a:r>
            <a:r>
              <a:rPr lang="pt-BR" dirty="0" smtClean="0"/>
              <a:t>. Certo dia aproveitou uma carona até uma cidade grande próxima e convidou os amigos a irem juntos comprar um CD, o último lançamento da banda que imitavam. Na loja, souberam que a banda realizaria uma temporada de apresentações na capital do estado.</a:t>
            </a:r>
          </a:p>
          <a:p>
            <a:pPr marL="0" indent="0" algn="just">
              <a:buNone/>
            </a:pPr>
            <a:r>
              <a:rPr lang="pt-BR" dirty="0" smtClean="0"/>
              <a:t>Essa situação simples revela uma hierarquia urbana. A temporada da banda só pode ocorrer na capital, que tem grandes casas de espetáculos e oferece público numeroso.</a:t>
            </a:r>
            <a:endParaRPr lang="pt-BR" dirty="0"/>
          </a:p>
        </p:txBody>
      </p:sp>
    </p:spTree>
    <p:extLst>
      <p:ext uri="{BB962C8B-B14F-4D97-AF65-F5344CB8AC3E}">
        <p14:creationId xmlns:p14="http://schemas.microsoft.com/office/powerpoint/2010/main" xmlns="" val="379827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dirty="0" smtClean="0"/>
              <a:t>Até o final do século XVIII – 90% da população de cada sociedade vivia no campo.</a:t>
            </a:r>
          </a:p>
          <a:p>
            <a:pPr algn="just"/>
            <a:r>
              <a:rPr lang="pt-BR" dirty="0" smtClean="0"/>
              <a:t>Processo de urbanização moderno – Início do século XVIII.</a:t>
            </a:r>
          </a:p>
          <a:p>
            <a:pPr algn="just"/>
            <a:r>
              <a:rPr lang="pt-BR" dirty="0" smtClean="0"/>
              <a:t>Revolução Industrial – Mudança radical.</a:t>
            </a:r>
          </a:p>
          <a:p>
            <a:pPr algn="just"/>
            <a:r>
              <a:rPr lang="pt-BR" dirty="0" smtClean="0"/>
              <a:t>A mecanização do meio rural e as migrações do campo para as cidades provocaram o fenômeno de urbanização, inicialmente nos países líderes da industrialização clássica e depois, já no século XX em praticamente todos os demais países, alguns mais intensamente e outros menos. </a:t>
            </a:r>
            <a:endParaRPr lang="pt-BR" dirty="0"/>
          </a:p>
        </p:txBody>
      </p:sp>
    </p:spTree>
    <p:extLst>
      <p:ext uri="{BB962C8B-B14F-4D97-AF65-F5344CB8AC3E}">
        <p14:creationId xmlns:p14="http://schemas.microsoft.com/office/powerpoint/2010/main" xmlns="" val="239202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33735" y="870281"/>
            <a:ext cx="10515600" cy="4351338"/>
          </a:xfrm>
        </p:spPr>
        <p:txBody>
          <a:bodyPr>
            <a:noAutofit/>
          </a:bodyPr>
          <a:lstStyle/>
          <a:p>
            <a:pPr marL="0" indent="0" algn="just">
              <a:buNone/>
            </a:pPr>
            <a:r>
              <a:rPr lang="pt-BR" dirty="0" smtClean="0"/>
              <a:t>2- A jovem Juliana resolveu estudar pedagogia, mas em sua cidade não existem cursos superiores nem cursinhos preparatórios para o vestibular. Assim, ficou decidido que a partir de março ela iria diariamente para outra cidade, maior, viajando uma hora de ônibus para ir e outra para voltar, a fim de estudar em um curso preparatório. Ao final do ano ela se inscreveu para os vestibulares da universidade estadual e da universidade federal, ambas na capital do estado, onde foi estudar posteriormente.</a:t>
            </a:r>
          </a:p>
          <a:p>
            <a:pPr marL="0" indent="0" algn="just">
              <a:buNone/>
            </a:pPr>
            <a:r>
              <a:rPr lang="pt-BR" dirty="0" smtClean="0"/>
              <a:t>Onde está a hierarquia urbana?</a:t>
            </a:r>
          </a:p>
          <a:p>
            <a:pPr marL="0" indent="0" algn="just">
              <a:buNone/>
            </a:pPr>
            <a:r>
              <a:rPr lang="pt-BR" dirty="0" smtClean="0"/>
              <a:t>A cidade de Juliana oferece apenas o curso secundário; na cidade vizinha, maior, existem cursinhos preparatórios; para sua opção profissional, porém, só existem cursos superiores na capital.</a:t>
            </a:r>
            <a:endParaRPr lang="pt-BR" dirty="0"/>
          </a:p>
        </p:txBody>
      </p:sp>
    </p:spTree>
    <p:extLst>
      <p:ext uri="{BB962C8B-B14F-4D97-AF65-F5344CB8AC3E}">
        <p14:creationId xmlns:p14="http://schemas.microsoft.com/office/powerpoint/2010/main" xmlns="" val="53012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73457" y="450376"/>
            <a:ext cx="10575877" cy="4771243"/>
          </a:xfrm>
        </p:spPr>
        <p:txBody>
          <a:bodyPr>
            <a:noAutofit/>
          </a:bodyPr>
          <a:lstStyle/>
          <a:p>
            <a:pPr marL="0" indent="0" algn="just">
              <a:buNone/>
            </a:pPr>
            <a:r>
              <a:rPr lang="pt-BR" dirty="0" smtClean="0"/>
              <a:t>3- A matriarca da família, sofreu uma queda que resultou em algumas fraturas. Devido à idade avançada e saúde frágil da paciente, os médico de sua cidade recomendaram que ela fizesse exames na capital do estado. Foi constatado então que uma das fraturas exigia um procedimento cirúrgico com equipamento muito específico e que no Brasil só era encontrado em São Paulo. Assim, a paciente foi transferida para São Paulo e submetida à cirurgia.</a:t>
            </a:r>
          </a:p>
          <a:p>
            <a:pPr marL="0" indent="0" algn="just">
              <a:buNone/>
            </a:pPr>
            <a:r>
              <a:rPr lang="pt-BR" dirty="0" smtClean="0"/>
              <a:t>E a hierarquia urbana? </a:t>
            </a:r>
          </a:p>
          <a:p>
            <a:pPr marL="0" indent="0" algn="just">
              <a:buNone/>
            </a:pPr>
            <a:r>
              <a:rPr lang="pt-BR" dirty="0" smtClean="0"/>
              <a:t>Na cidade onde vivia a paciente, os procedimentos normais foram adotados, mas os médicos, mesmo muito competentes, preferiram assegurar-se com exames em equipamentos mais sofisticados, só existentes na capital. Os equipamentos apontaram a necessidade de um procedimento que só seria possível na maior cidade do país, que exerce sua influência sobre todo o território nacional.</a:t>
            </a:r>
            <a:endParaRPr lang="pt-BR" dirty="0"/>
          </a:p>
        </p:txBody>
      </p:sp>
    </p:spTree>
    <p:extLst>
      <p:ext uri="{BB962C8B-B14F-4D97-AF65-F5344CB8AC3E}">
        <p14:creationId xmlns:p14="http://schemas.microsoft.com/office/powerpoint/2010/main" xmlns="" val="163990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797209" cy="1357658"/>
          </a:xfrm>
        </p:spPr>
        <p:txBody>
          <a:bodyPr>
            <a:normAutofit fontScale="90000"/>
          </a:bodyPr>
          <a:lstStyle/>
          <a:p>
            <a:r>
              <a:rPr lang="pt-BR" dirty="0" smtClean="0"/>
              <a:t>As diferenças nos processos de urbanização dos países desenvolvidos e subdesenvolvidos</a:t>
            </a:r>
            <a:endParaRPr lang="pt-BR" dirty="0"/>
          </a:p>
        </p:txBody>
      </p:sp>
      <p:sp>
        <p:nvSpPr>
          <p:cNvPr id="3" name="Espaço Reservado para Conteúdo 2"/>
          <p:cNvSpPr>
            <a:spLocks noGrp="1"/>
          </p:cNvSpPr>
          <p:nvPr>
            <p:ph idx="1"/>
          </p:nvPr>
        </p:nvSpPr>
        <p:spPr>
          <a:xfrm>
            <a:off x="824948" y="2064164"/>
            <a:ext cx="10515600" cy="4351338"/>
          </a:xfrm>
        </p:spPr>
        <p:txBody>
          <a:bodyPr>
            <a:normAutofit/>
          </a:bodyPr>
          <a:lstStyle/>
          <a:p>
            <a:pPr algn="just"/>
            <a:r>
              <a:rPr lang="pt-BR" dirty="0" smtClean="0"/>
              <a:t>Êxodo rural- Desde </a:t>
            </a:r>
            <a:r>
              <a:rPr lang="pt-BR" dirty="0" smtClean="0"/>
              <a:t>meados do século </a:t>
            </a:r>
            <a:r>
              <a:rPr lang="pt-BR" dirty="0" smtClean="0"/>
              <a:t>XVIII – Países desenvolvidos</a:t>
            </a:r>
            <a:endParaRPr lang="pt-BR" dirty="0" smtClean="0"/>
          </a:p>
          <a:p>
            <a:pPr algn="just"/>
            <a:r>
              <a:rPr lang="pt-BR" dirty="0" smtClean="0"/>
              <a:t>P</a:t>
            </a:r>
            <a:r>
              <a:rPr lang="pt-BR" dirty="0" smtClean="0"/>
              <a:t>aíses subdesenvolvidos - </a:t>
            </a:r>
            <a:r>
              <a:rPr lang="pt-BR" dirty="0" smtClean="0"/>
              <a:t>essas migrações só se aceleraram no século XX principalmente na segunda metade desse século.</a:t>
            </a:r>
          </a:p>
          <a:p>
            <a:pPr algn="just"/>
            <a:r>
              <a:rPr lang="pt-BR" dirty="0" smtClean="0"/>
              <a:t>A</a:t>
            </a:r>
            <a:r>
              <a:rPr lang="pt-BR" dirty="0" smtClean="0"/>
              <a:t> urbanização:</a:t>
            </a:r>
          </a:p>
          <a:p>
            <a:pPr algn="just"/>
            <a:r>
              <a:rPr lang="pt-BR" dirty="0" smtClean="0"/>
              <a:t>F</a:t>
            </a:r>
            <a:r>
              <a:rPr lang="pt-BR" dirty="0" smtClean="0"/>
              <a:t>oi </a:t>
            </a:r>
            <a:r>
              <a:rPr lang="pt-BR" dirty="0" smtClean="0"/>
              <a:t>mais intensa nos países </a:t>
            </a:r>
            <a:r>
              <a:rPr lang="pt-BR" dirty="0" smtClean="0"/>
              <a:t>desenvolvidos - até </a:t>
            </a:r>
            <a:r>
              <a:rPr lang="pt-BR" dirty="0" smtClean="0"/>
              <a:t>meados do século </a:t>
            </a:r>
            <a:r>
              <a:rPr lang="pt-BR" dirty="0" smtClean="0"/>
              <a:t>XX; </a:t>
            </a:r>
          </a:p>
          <a:p>
            <a:pPr algn="just"/>
            <a:r>
              <a:rPr lang="pt-BR" dirty="0" smtClean="0"/>
              <a:t>E</a:t>
            </a:r>
            <a:r>
              <a:rPr lang="pt-BR" dirty="0" smtClean="0"/>
              <a:t> </a:t>
            </a:r>
            <a:r>
              <a:rPr lang="pt-BR" dirty="0" smtClean="0"/>
              <a:t>atualmente tem um ritmo de expansão bem maior nos países </a:t>
            </a:r>
            <a:r>
              <a:rPr lang="pt-BR" dirty="0" smtClean="0"/>
              <a:t>subdesenvolvidos.</a:t>
            </a:r>
            <a:endParaRPr lang="pt-BR" dirty="0" smtClean="0"/>
          </a:p>
          <a:p>
            <a:endParaRPr lang="pt-BR" dirty="0"/>
          </a:p>
        </p:txBody>
      </p:sp>
    </p:spTree>
    <p:extLst>
      <p:ext uri="{BB962C8B-B14F-4D97-AF65-F5344CB8AC3E}">
        <p14:creationId xmlns:p14="http://schemas.microsoft.com/office/powerpoint/2010/main" xmlns="" val="151139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797209" cy="1357658"/>
          </a:xfrm>
        </p:spPr>
        <p:txBody>
          <a:bodyPr>
            <a:normAutofit fontScale="90000"/>
          </a:bodyPr>
          <a:lstStyle/>
          <a:p>
            <a:r>
              <a:rPr lang="pt-BR" dirty="0" smtClean="0"/>
              <a:t>As diferenças nos processos de urbanização dos países desenvolvidos e subdesenvolvidos</a:t>
            </a:r>
            <a:endParaRPr lang="pt-BR" dirty="0"/>
          </a:p>
        </p:txBody>
      </p:sp>
      <p:sp>
        <p:nvSpPr>
          <p:cNvPr id="3" name="Espaço Reservado para Conteúdo 2"/>
          <p:cNvSpPr>
            <a:spLocks noGrp="1"/>
          </p:cNvSpPr>
          <p:nvPr>
            <p:ph idx="1"/>
          </p:nvPr>
        </p:nvSpPr>
        <p:spPr>
          <a:xfrm>
            <a:off x="798444" y="1770201"/>
            <a:ext cx="10515600" cy="4737408"/>
          </a:xfrm>
        </p:spPr>
        <p:txBody>
          <a:bodyPr>
            <a:normAutofit lnSpcReduction="10000"/>
          </a:bodyPr>
          <a:lstStyle/>
          <a:p>
            <a:pPr algn="just"/>
            <a:r>
              <a:rPr lang="pt-BR" b="1" dirty="0" smtClean="0"/>
              <a:t>Países desenvolvidos:</a:t>
            </a:r>
          </a:p>
          <a:p>
            <a:pPr algn="just"/>
            <a:r>
              <a:rPr lang="pt-BR" dirty="0" smtClean="0"/>
              <a:t>Com o advento da Revolução Industrial as cidades ganharam importância na realidade econômica das nações.</a:t>
            </a:r>
          </a:p>
          <a:p>
            <a:pPr algn="just"/>
            <a:r>
              <a:rPr lang="pt-BR" dirty="0" smtClean="0"/>
              <a:t>Ao atrair a população do campo para as cidades, o processo industrial visava apenas suprir a sua necessidade de mão-de-obra. Não pretendia nem conseguia melhorar a qualidade de vida das massas operárias que estavam se formando naquele período.</a:t>
            </a:r>
          </a:p>
          <a:p>
            <a:pPr algn="just"/>
            <a:r>
              <a:rPr lang="pt-BR" dirty="0" smtClean="0"/>
              <a:t>Tratava-se de um modelo urbano caótico. Desprovidos de saneamento, os bairros operários eram formados por aglomerados de cortiços separados por vielas, nas quais o esgoto corria a céu aberto. Qualquer doença contagiosa rapidamente transformava-se em epidemia nessas cidades.</a:t>
            </a:r>
            <a:endParaRPr lang="pt-BR" dirty="0"/>
          </a:p>
        </p:txBody>
      </p:sp>
    </p:spTree>
    <p:extLst>
      <p:ext uri="{BB962C8B-B14F-4D97-AF65-F5344CB8AC3E}">
        <p14:creationId xmlns:p14="http://schemas.microsoft.com/office/powerpoint/2010/main" xmlns="" val="249209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10461" cy="1397414"/>
          </a:xfrm>
        </p:spPr>
        <p:txBody>
          <a:bodyPr>
            <a:normAutofit fontScale="90000"/>
          </a:bodyPr>
          <a:lstStyle/>
          <a:p>
            <a:r>
              <a:rPr lang="pt-BR" dirty="0" smtClean="0"/>
              <a:t>As diferenças nos processos de urbanização dos países desenvolvidos e subdesenvolvidos</a:t>
            </a:r>
            <a:endParaRPr lang="pt-BR" dirty="0"/>
          </a:p>
        </p:txBody>
      </p:sp>
      <p:sp>
        <p:nvSpPr>
          <p:cNvPr id="3" name="Espaço Reservado para Conteúdo 2"/>
          <p:cNvSpPr>
            <a:spLocks noGrp="1"/>
          </p:cNvSpPr>
          <p:nvPr>
            <p:ph idx="1"/>
          </p:nvPr>
        </p:nvSpPr>
        <p:spPr>
          <a:xfrm>
            <a:off x="838199" y="1690687"/>
            <a:ext cx="10639567" cy="4873885"/>
          </a:xfrm>
        </p:spPr>
        <p:txBody>
          <a:bodyPr>
            <a:normAutofit fontScale="92500" lnSpcReduction="10000"/>
          </a:bodyPr>
          <a:lstStyle/>
          <a:p>
            <a:pPr algn="just"/>
            <a:r>
              <a:rPr lang="pt-BR" b="1" dirty="0" smtClean="0"/>
              <a:t>Países desenvolvidos:</a:t>
            </a:r>
          </a:p>
          <a:p>
            <a:pPr algn="just"/>
            <a:r>
              <a:rPr lang="pt-BR" dirty="0" smtClean="0"/>
              <a:t>Os movimentos de trabalhadores ganharam força e passaram a reivindicar, com relativo sucesso, melhorias para os bairros operários.</a:t>
            </a:r>
          </a:p>
          <a:p>
            <a:pPr algn="just"/>
            <a:r>
              <a:rPr lang="pt-BR" dirty="0" smtClean="0"/>
              <a:t>Muitas cidades europeias foram reconstruídas depois de grandes conflitos mundiais, permitindo corrigir os erros da urbanização dos séculos XVIII e XIX.</a:t>
            </a:r>
          </a:p>
          <a:p>
            <a:pPr algn="just"/>
            <a:r>
              <a:rPr lang="pt-BR" dirty="0" smtClean="0"/>
              <a:t>Melhoria da qualidade de vida na Europa depois da II Guerra Mundial – População passou a participar mais das decisões dos rumos das cidades, passaram a exercer sua cidadania.</a:t>
            </a:r>
          </a:p>
          <a:p>
            <a:pPr algn="just"/>
            <a:r>
              <a:rPr lang="pt-BR" dirty="0" smtClean="0"/>
              <a:t>Deu origem a lei rígidas, que criam padrões de urbanização preocupados com a qualidade de vida na cidade.</a:t>
            </a:r>
          </a:p>
          <a:p>
            <a:pPr algn="just"/>
            <a:r>
              <a:rPr lang="pt-BR" dirty="0" smtClean="0"/>
              <a:t>Na Europa, as questões ambientais urbanas são extremamente importantes.</a:t>
            </a:r>
          </a:p>
        </p:txBody>
      </p:sp>
    </p:spTree>
    <p:extLst>
      <p:ext uri="{BB962C8B-B14F-4D97-AF65-F5344CB8AC3E}">
        <p14:creationId xmlns:p14="http://schemas.microsoft.com/office/powerpoint/2010/main" xmlns="" val="394184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4"/>
            <a:ext cx="10515600" cy="1325563"/>
          </a:xfrm>
        </p:spPr>
        <p:txBody>
          <a:bodyPr>
            <a:normAutofit fontScale="90000"/>
          </a:bodyPr>
          <a:lstStyle/>
          <a:p>
            <a:r>
              <a:rPr lang="pt-BR" dirty="0" smtClean="0"/>
              <a:t>As diferenças nos processos de urbanização dos países desenvolvidos e subdesenvolvidos</a:t>
            </a:r>
            <a:endParaRPr lang="pt-BR" dirty="0"/>
          </a:p>
        </p:txBody>
      </p:sp>
      <p:sp>
        <p:nvSpPr>
          <p:cNvPr id="3" name="Espaço Reservado para Conteúdo 2"/>
          <p:cNvSpPr>
            <a:spLocks noGrp="1"/>
          </p:cNvSpPr>
          <p:nvPr>
            <p:ph idx="1"/>
          </p:nvPr>
        </p:nvSpPr>
        <p:spPr>
          <a:xfrm>
            <a:off x="838199" y="1868108"/>
            <a:ext cx="10639567" cy="4873885"/>
          </a:xfrm>
        </p:spPr>
        <p:txBody>
          <a:bodyPr>
            <a:normAutofit/>
          </a:bodyPr>
          <a:lstStyle/>
          <a:p>
            <a:pPr algn="just"/>
            <a:r>
              <a:rPr lang="pt-BR" b="1" dirty="0" smtClean="0"/>
              <a:t>Países desenvolvidos:</a:t>
            </a:r>
          </a:p>
          <a:p>
            <a:pPr algn="just"/>
            <a:r>
              <a:rPr lang="pt-BR" dirty="0" smtClean="0"/>
              <a:t>Essa longa experiência criou um padrão urbanístico diferenciado para o continente europeu.</a:t>
            </a:r>
          </a:p>
          <a:p>
            <a:pPr algn="just"/>
            <a:r>
              <a:rPr lang="pt-BR" dirty="0" smtClean="0"/>
              <a:t>Embora a Europa seja um dos continentes mais urbanizados, a maior parte da população vive em cidades médias e pequenas.</a:t>
            </a:r>
          </a:p>
          <a:p>
            <a:pPr algn="just"/>
            <a:r>
              <a:rPr lang="pt-BR" dirty="0" smtClean="0"/>
              <a:t>Padrão de urbanização do continente – aglomerações com menos de 500 mil habitantes.</a:t>
            </a:r>
          </a:p>
        </p:txBody>
      </p:sp>
    </p:spTree>
    <p:extLst>
      <p:ext uri="{BB962C8B-B14F-4D97-AF65-F5344CB8AC3E}">
        <p14:creationId xmlns:p14="http://schemas.microsoft.com/office/powerpoint/2010/main" xmlns="" val="301477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4"/>
            <a:ext cx="10903227" cy="1384163"/>
          </a:xfrm>
        </p:spPr>
        <p:txBody>
          <a:bodyPr>
            <a:normAutofit fontScale="90000"/>
          </a:bodyPr>
          <a:lstStyle/>
          <a:p>
            <a:r>
              <a:rPr lang="pt-BR" dirty="0" smtClean="0"/>
              <a:t>As diferenças nos processos de urbanização dos países desenvolvidos e subdesenvolvidos</a:t>
            </a:r>
            <a:endParaRPr lang="pt-BR" dirty="0"/>
          </a:p>
        </p:txBody>
      </p:sp>
      <p:sp>
        <p:nvSpPr>
          <p:cNvPr id="3" name="Espaço Reservado para Conteúdo 2"/>
          <p:cNvSpPr>
            <a:spLocks noGrp="1"/>
          </p:cNvSpPr>
          <p:nvPr>
            <p:ph idx="1"/>
          </p:nvPr>
        </p:nvSpPr>
        <p:spPr>
          <a:xfrm>
            <a:off x="838199" y="1690687"/>
            <a:ext cx="10639567" cy="4873885"/>
          </a:xfrm>
        </p:spPr>
        <p:txBody>
          <a:bodyPr>
            <a:normAutofit/>
          </a:bodyPr>
          <a:lstStyle/>
          <a:p>
            <a:pPr algn="just"/>
            <a:r>
              <a:rPr lang="pt-BR" b="1" dirty="0" smtClean="0"/>
              <a:t>Países subdesenvolvidos:</a:t>
            </a:r>
          </a:p>
          <a:p>
            <a:pPr algn="just"/>
            <a:r>
              <a:rPr lang="pt-BR" dirty="0" smtClean="0"/>
              <a:t>A urbanização tardia resulta de outros fatores, geralmente ligados aos problemas estruturais desses países.</a:t>
            </a:r>
          </a:p>
          <a:p>
            <a:pPr algn="just"/>
            <a:r>
              <a:rPr lang="pt-BR" dirty="0" smtClean="0"/>
              <a:t>As cidades dos países mais pobres cresceram de forma mais rápida e menos planejada que as dos países ricos.</a:t>
            </a:r>
          </a:p>
          <a:p>
            <a:pPr algn="just"/>
            <a:r>
              <a:rPr lang="pt-BR" dirty="0" smtClean="0"/>
              <a:t>Isso se deve a falta de condições de trabalho do pequeno agricultor na zona rural, com a mecanização do campo e os latifúndios comerciais, esse trabalhador acaba deixando sua terra e partindo para as cidades.</a:t>
            </a:r>
          </a:p>
          <a:p>
            <a:pPr algn="just"/>
            <a:r>
              <a:rPr lang="pt-BR" dirty="0" smtClean="0"/>
              <a:t>Nas regiões mais pobres, como no Brasil, o êxodo foi muito rápido e evidente nas décadas de 1950 e 1960, causando inchaço das grandes cidades, criando inúmeros bairros periféricos.</a:t>
            </a:r>
          </a:p>
        </p:txBody>
      </p:sp>
    </p:spTree>
    <p:extLst>
      <p:ext uri="{BB962C8B-B14F-4D97-AF65-F5344CB8AC3E}">
        <p14:creationId xmlns:p14="http://schemas.microsoft.com/office/powerpoint/2010/main" xmlns="" val="55080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4"/>
            <a:ext cx="10810462" cy="1357659"/>
          </a:xfrm>
        </p:spPr>
        <p:txBody>
          <a:bodyPr>
            <a:normAutofit fontScale="90000"/>
          </a:bodyPr>
          <a:lstStyle/>
          <a:p>
            <a:r>
              <a:rPr lang="pt-BR" dirty="0" smtClean="0"/>
              <a:t>As diferenças nos processos de urbanização dos países desenvolvidos e subdesenvolvidos</a:t>
            </a:r>
            <a:endParaRPr lang="pt-BR" dirty="0"/>
          </a:p>
        </p:txBody>
      </p:sp>
      <p:sp>
        <p:nvSpPr>
          <p:cNvPr id="3" name="Espaço Reservado para Conteúdo 2"/>
          <p:cNvSpPr>
            <a:spLocks noGrp="1"/>
          </p:cNvSpPr>
          <p:nvPr>
            <p:ph idx="1"/>
          </p:nvPr>
        </p:nvSpPr>
        <p:spPr>
          <a:xfrm>
            <a:off x="776215" y="1888580"/>
            <a:ext cx="10639567" cy="4873885"/>
          </a:xfrm>
        </p:spPr>
        <p:txBody>
          <a:bodyPr>
            <a:normAutofit/>
          </a:bodyPr>
          <a:lstStyle/>
          <a:p>
            <a:pPr algn="just"/>
            <a:r>
              <a:rPr lang="pt-BR" b="1" dirty="0" smtClean="0"/>
              <a:t>Países subdesenvolvidos:</a:t>
            </a:r>
          </a:p>
          <a:p>
            <a:pPr algn="just"/>
            <a:r>
              <a:rPr lang="pt-BR" dirty="0" smtClean="0"/>
              <a:t>As taxas de natalidade da época eram extremamente altas, o que também incrementou o ritmo de crescimento urbano.</a:t>
            </a:r>
          </a:p>
          <a:p>
            <a:pPr algn="just"/>
            <a:r>
              <a:rPr lang="pt-BR" dirty="0" smtClean="0"/>
              <a:t>Em algumas regiões da Ásia e da África as cidades continuam crescendo em ritmo frenético. Como o problema avoluma-se incessantemente, torna-se muito difícil encontrar uma solução a curto prazo.</a:t>
            </a:r>
          </a:p>
        </p:txBody>
      </p:sp>
    </p:spTree>
    <p:extLst>
      <p:ext uri="{BB962C8B-B14F-4D97-AF65-F5344CB8AC3E}">
        <p14:creationId xmlns:p14="http://schemas.microsoft.com/office/powerpoint/2010/main" xmlns="" val="418999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34567" y="198589"/>
            <a:ext cx="9722866" cy="6288957"/>
          </a:xfrm>
        </p:spPr>
      </p:pic>
    </p:spTree>
    <p:extLst>
      <p:ext uri="{BB962C8B-B14F-4D97-AF65-F5344CB8AC3E}">
        <p14:creationId xmlns:p14="http://schemas.microsoft.com/office/powerpoint/2010/main" xmlns="" val="500587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39687" y="160575"/>
            <a:ext cx="9553845" cy="6501773"/>
          </a:xfrm>
        </p:spPr>
      </p:pic>
    </p:spTree>
    <p:extLst>
      <p:ext uri="{BB962C8B-B14F-4D97-AF65-F5344CB8AC3E}">
        <p14:creationId xmlns:p14="http://schemas.microsoft.com/office/powerpoint/2010/main" xmlns="" val="144074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3959" y="700992"/>
            <a:ext cx="8987896" cy="5704340"/>
          </a:xfrm>
        </p:spPr>
      </p:pic>
    </p:spTree>
    <p:extLst>
      <p:ext uri="{BB962C8B-B14F-4D97-AF65-F5344CB8AC3E}">
        <p14:creationId xmlns:p14="http://schemas.microsoft.com/office/powerpoint/2010/main" xmlns="" val="149656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err="1" smtClean="0"/>
              <a:t>Conurbação</a:t>
            </a:r>
            <a:r>
              <a:rPr lang="pt-BR" dirty="0" smtClean="0"/>
              <a:t>: Encontro entre duas ou mais cidades vizinhas;</a:t>
            </a:r>
          </a:p>
          <a:p>
            <a:pPr algn="just"/>
            <a:r>
              <a:rPr lang="pt-BR" b="1" dirty="0" smtClean="0"/>
              <a:t>Megalópole</a:t>
            </a:r>
            <a:r>
              <a:rPr lang="pt-BR" dirty="0" smtClean="0"/>
              <a:t>: Região </a:t>
            </a:r>
            <a:r>
              <a:rPr lang="pt-BR" dirty="0" err="1" smtClean="0"/>
              <a:t>superurbanizada</a:t>
            </a:r>
            <a:r>
              <a:rPr lang="pt-BR" dirty="0" smtClean="0"/>
              <a:t>, independentemente do número de habitantes da aglomeração urbana principal.</a:t>
            </a:r>
          </a:p>
          <a:p>
            <a:pPr algn="just"/>
            <a:r>
              <a:rPr lang="pt-BR" b="1" dirty="0" smtClean="0"/>
              <a:t>Megacidade</a:t>
            </a:r>
            <a:r>
              <a:rPr lang="pt-BR" dirty="0" smtClean="0"/>
              <a:t>: Se refere aos aglomerados urbanos com mais de 10 milhões de habitantes. O conceito de megacidade, portanto, é principalmente demográfico ou numérico.</a:t>
            </a:r>
          </a:p>
        </p:txBody>
      </p:sp>
    </p:spTree>
    <p:extLst>
      <p:ext uri="{BB962C8B-B14F-4D97-AF65-F5344CB8AC3E}">
        <p14:creationId xmlns:p14="http://schemas.microsoft.com/office/powerpoint/2010/main" xmlns="" val="2598605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smtClean="0"/>
              <a:t>Cidade Global</a:t>
            </a:r>
            <a:r>
              <a:rPr lang="pt-BR" dirty="0" smtClean="0"/>
              <a:t>: Não é um conceito demográfico, ou seja, o número de habitantes não é fundamental. Também não é um conceito territorial, ou seja, a região de espaço circundante à cidade não tem importância. O essencial mesmo são suas ligações internacionais. É um conceito econômico, que procura mostrar a importância mundial de certas cidades, ou melhor, o seu papel no mercado global.</a:t>
            </a:r>
          </a:p>
          <a:p>
            <a:pPr algn="just"/>
            <a:r>
              <a:rPr lang="pt-BR" dirty="0" err="1" smtClean="0"/>
              <a:t>Exs</a:t>
            </a:r>
            <a:r>
              <a:rPr lang="pt-BR" dirty="0" smtClean="0"/>
              <a:t>: Nova York, Tóquio, Londres – principais centros financeiros e bancários do globo.</a:t>
            </a:r>
          </a:p>
        </p:txBody>
      </p:sp>
    </p:spTree>
    <p:extLst>
      <p:ext uri="{BB962C8B-B14F-4D97-AF65-F5344CB8AC3E}">
        <p14:creationId xmlns:p14="http://schemas.microsoft.com/office/powerpoint/2010/main" xmlns="" val="940893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78875" y="232013"/>
            <a:ext cx="9095319" cy="6449918"/>
          </a:xfrm>
        </p:spPr>
      </p:pic>
    </p:spTree>
    <p:extLst>
      <p:ext uri="{BB962C8B-B14F-4D97-AF65-F5344CB8AC3E}">
        <p14:creationId xmlns:p14="http://schemas.microsoft.com/office/powerpoint/2010/main" xmlns="" val="2251896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2198" y="190242"/>
            <a:ext cx="8891748" cy="6505335"/>
          </a:xfrm>
        </p:spPr>
      </p:pic>
    </p:spTree>
    <p:extLst>
      <p:ext uri="{BB962C8B-B14F-4D97-AF65-F5344CB8AC3E}">
        <p14:creationId xmlns:p14="http://schemas.microsoft.com/office/powerpoint/2010/main" xmlns="" val="1020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02257" y="144509"/>
            <a:ext cx="6595795" cy="6713491"/>
          </a:xfrm>
        </p:spPr>
      </p:pic>
    </p:spTree>
    <p:extLst>
      <p:ext uri="{BB962C8B-B14F-4D97-AF65-F5344CB8AC3E}">
        <p14:creationId xmlns:p14="http://schemas.microsoft.com/office/powerpoint/2010/main" xmlns="" val="3786592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23832" y="128492"/>
            <a:ext cx="8890179" cy="6449738"/>
          </a:xfrm>
        </p:spPr>
      </p:pic>
    </p:spTree>
    <p:extLst>
      <p:ext uri="{BB962C8B-B14F-4D97-AF65-F5344CB8AC3E}">
        <p14:creationId xmlns:p14="http://schemas.microsoft.com/office/powerpoint/2010/main" xmlns="" val="4092612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97541" y="202476"/>
            <a:ext cx="6655524" cy="6655524"/>
          </a:xfrm>
        </p:spPr>
      </p:pic>
    </p:spTree>
    <p:extLst>
      <p:ext uri="{BB962C8B-B14F-4D97-AF65-F5344CB8AC3E}">
        <p14:creationId xmlns:p14="http://schemas.microsoft.com/office/powerpoint/2010/main" xmlns="" val="1752184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36606" y="365125"/>
            <a:ext cx="8118787" cy="6298646"/>
          </a:xfrm>
        </p:spPr>
      </p:pic>
    </p:spTree>
    <p:extLst>
      <p:ext uri="{BB962C8B-B14F-4D97-AF65-F5344CB8AC3E}">
        <p14:creationId xmlns:p14="http://schemas.microsoft.com/office/powerpoint/2010/main" xmlns="" val="1226263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57349" y="365125"/>
            <a:ext cx="5951026" cy="6443148"/>
          </a:xfrm>
        </p:spPr>
      </p:pic>
    </p:spTree>
    <p:extLst>
      <p:ext uri="{BB962C8B-B14F-4D97-AF65-F5344CB8AC3E}">
        <p14:creationId xmlns:p14="http://schemas.microsoft.com/office/powerpoint/2010/main" xmlns="" val="154660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39488" y="25661"/>
            <a:ext cx="3850132" cy="6568579"/>
          </a:xfrm>
        </p:spPr>
      </p:pic>
    </p:spTree>
    <p:extLst>
      <p:ext uri="{BB962C8B-B14F-4D97-AF65-F5344CB8AC3E}">
        <p14:creationId xmlns:p14="http://schemas.microsoft.com/office/powerpoint/2010/main" xmlns="" val="211367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27760" y="365125"/>
            <a:ext cx="8736479" cy="6193975"/>
          </a:xfrm>
        </p:spPr>
      </p:pic>
    </p:spTree>
    <p:extLst>
      <p:ext uri="{BB962C8B-B14F-4D97-AF65-F5344CB8AC3E}">
        <p14:creationId xmlns:p14="http://schemas.microsoft.com/office/powerpoint/2010/main" xmlns="" val="3024492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96942" y="538806"/>
            <a:ext cx="9998116" cy="5897223"/>
          </a:xfrm>
        </p:spPr>
      </p:pic>
    </p:spTree>
    <p:extLst>
      <p:ext uri="{BB962C8B-B14F-4D97-AF65-F5344CB8AC3E}">
        <p14:creationId xmlns:p14="http://schemas.microsoft.com/office/powerpoint/2010/main" xmlns="" val="381597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01253" y="169013"/>
            <a:ext cx="8959761" cy="6376440"/>
          </a:xfrm>
        </p:spPr>
      </p:pic>
    </p:spTree>
    <p:extLst>
      <p:ext uri="{BB962C8B-B14F-4D97-AF65-F5344CB8AC3E}">
        <p14:creationId xmlns:p14="http://schemas.microsoft.com/office/powerpoint/2010/main" xmlns="" val="86107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42665" y="870282"/>
            <a:ext cx="10693021" cy="5189323"/>
          </a:xfrm>
        </p:spPr>
        <p:txBody>
          <a:bodyPr>
            <a:normAutofit/>
          </a:bodyPr>
          <a:lstStyle/>
          <a:p>
            <a:pPr algn="just"/>
            <a:r>
              <a:rPr lang="pt-BR" b="1" dirty="0" smtClean="0"/>
              <a:t>Meio rural</a:t>
            </a:r>
            <a:r>
              <a:rPr lang="pt-BR" dirty="0" smtClean="0"/>
              <a:t>: Fornece à cidade alimentos e matérias-primas para suas indústrias e recebe dela os produtos manufaturados e os serviços urbanos (bancário, administrativo, comercial, escolar, médico-hospitalar, etc.)</a:t>
            </a:r>
          </a:p>
          <a:p>
            <a:pPr algn="just"/>
            <a:r>
              <a:rPr lang="pt-BR" dirty="0" smtClean="0"/>
              <a:t>Historicamente, o campo precedeu a cidade, ou seja, é bem mais antigo que ela. O campo existiu durante milênios sem a cidade, e as primeiras cidades dependiam bastante do meio rural.</a:t>
            </a:r>
          </a:p>
          <a:p>
            <a:pPr algn="just"/>
            <a:r>
              <a:rPr lang="pt-BR" dirty="0" smtClean="0"/>
              <a:t>O campo era mais importante que a cidade, concentrava a maioria da população de qualquer sociedade e também a maior parte de suas riquezas.</a:t>
            </a:r>
          </a:p>
          <a:p>
            <a:pPr algn="just"/>
            <a:r>
              <a:rPr lang="pt-BR" dirty="0" smtClean="0"/>
              <a:t>A partir da primeira Revolução Industrial essa situação foi se invertendo, e </a:t>
            </a:r>
            <a:r>
              <a:rPr lang="pt-BR" b="1" dirty="0" smtClean="0"/>
              <a:t>atualmente o campo depende da cidade</a:t>
            </a:r>
            <a:r>
              <a:rPr lang="pt-BR" dirty="0" smtClean="0"/>
              <a:t>.</a:t>
            </a:r>
            <a:endParaRPr lang="pt-BR" dirty="0"/>
          </a:p>
        </p:txBody>
      </p:sp>
    </p:spTree>
    <p:extLst>
      <p:ext uri="{BB962C8B-B14F-4D97-AF65-F5344CB8AC3E}">
        <p14:creationId xmlns:p14="http://schemas.microsoft.com/office/powerpoint/2010/main" xmlns="" val="36951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61132" y="491319"/>
            <a:ext cx="10269736" cy="5972247"/>
          </a:xfrm>
        </p:spPr>
      </p:pic>
    </p:spTree>
    <p:extLst>
      <p:ext uri="{BB962C8B-B14F-4D97-AF65-F5344CB8AC3E}">
        <p14:creationId xmlns:p14="http://schemas.microsoft.com/office/powerpoint/2010/main" xmlns="" val="296731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dirty="0" smtClean="0"/>
              <a:t>Com as técnicas modernas de produção de alimentos (biotecnologia, principalmente) pode-se até dispensar o campo, isto é, o espaço agrícola. Podem-se cultivar certas espécies em condições artificiais, sem solo, e criar certos animais ou peixes em condições também artificiais, sem grandes espaços disponíveis.</a:t>
            </a:r>
          </a:p>
          <a:p>
            <a:pPr algn="just"/>
            <a:r>
              <a:rPr lang="pt-BR" dirty="0" smtClean="0"/>
              <a:t>Existem algumas sociedade que são hoje totalmente urbanas com 100% da população vivendo nas cidades. </a:t>
            </a:r>
            <a:r>
              <a:rPr lang="pt-BR" dirty="0" err="1" smtClean="0"/>
              <a:t>Ex</a:t>
            </a:r>
            <a:r>
              <a:rPr lang="pt-BR" dirty="0" smtClean="0"/>
              <a:t>: Cingapura (Ásia), Hong Kong (China), Ilhas Cayman (Caribe), Vaticano. </a:t>
            </a:r>
            <a:endParaRPr lang="pt-BR" dirty="0"/>
          </a:p>
        </p:txBody>
      </p:sp>
    </p:spTree>
    <p:extLst>
      <p:ext uri="{BB962C8B-B14F-4D97-AF65-F5344CB8AC3E}">
        <p14:creationId xmlns:p14="http://schemas.microsoft.com/office/powerpoint/2010/main" xmlns="" val="4174862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257" y="443837"/>
            <a:ext cx="10515600" cy="1325563"/>
          </a:xfrm>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92551" y="293711"/>
            <a:ext cx="8693144" cy="6353827"/>
          </a:xfrm>
        </p:spPr>
      </p:pic>
    </p:spTree>
    <p:extLst>
      <p:ext uri="{BB962C8B-B14F-4D97-AF65-F5344CB8AC3E}">
        <p14:creationId xmlns:p14="http://schemas.microsoft.com/office/powerpoint/2010/main" xmlns="" val="136281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3706</TotalTime>
  <Words>1516</Words>
  <Application>Microsoft Office PowerPoint</Application>
  <PresentationFormat>Personalizar</PresentationFormat>
  <Paragraphs>65</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Office Theme</vt:lpstr>
      <vt:lpstr>Urbanização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Rede e Hierarquia Urbana</vt:lpstr>
      <vt:lpstr>Rede e Hierarquia Urbana</vt:lpstr>
      <vt:lpstr>Slide 19</vt:lpstr>
      <vt:lpstr>Slide 20</vt:lpstr>
      <vt:lpstr>Slide 21</vt:lpstr>
      <vt:lpstr>As diferenças nos processos de urbanização dos países desenvolvidos e subdesenvolvidos</vt:lpstr>
      <vt:lpstr>As diferenças nos processos de urbanização dos países desenvolvidos e subdesenvolvidos</vt:lpstr>
      <vt:lpstr>As diferenças nos processos de urbanização dos países desenvolvidos e subdesenvolvidos</vt:lpstr>
      <vt:lpstr>As diferenças nos processos de urbanização dos países desenvolvidos e subdesenvolvidos</vt:lpstr>
      <vt:lpstr>As diferenças nos processos de urbanização dos países desenvolvidos e subdesenvolvidos</vt:lpstr>
      <vt:lpstr>As diferenças nos processos de urbanização dos países desenvolvidos e subdesenvolvidos</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Jordana Costa</dc:creator>
  <cp:lastModifiedBy>Jordana</cp:lastModifiedBy>
  <cp:revision>54</cp:revision>
  <dcterms:created xsi:type="dcterms:W3CDTF">2013-11-10T14:52:08Z</dcterms:created>
  <dcterms:modified xsi:type="dcterms:W3CDTF">2015-02-05T23:53:46Z</dcterms:modified>
</cp:coreProperties>
</file>