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8" r:id="rId8"/>
    <p:sldId id="264" r:id="rId9"/>
    <p:sldId id="257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FFFF00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513" y="1773238"/>
            <a:ext cx="6480175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3573463"/>
            <a:ext cx="6400800" cy="1198562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430338" y="6308725"/>
            <a:ext cx="2133600" cy="431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779838" y="6308725"/>
            <a:ext cx="2895600" cy="431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02450" y="6308725"/>
            <a:ext cx="2133600" cy="431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4379-AFEF-4A66-B4EF-97F73F2847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82922-00C5-40DA-991B-5ECF8E68F0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23075" y="-17463"/>
            <a:ext cx="2070100" cy="6038851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11188" y="-17463"/>
            <a:ext cx="6059487" cy="6038851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5D4BE-7B94-42D6-84E6-ECABF1C7B7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D3B08-E438-44ED-B611-61FFA0C64E8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3AC38-0411-4274-8642-293DBED20E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333500" y="1628775"/>
            <a:ext cx="3703638" cy="4392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89538" y="1628775"/>
            <a:ext cx="3703637" cy="4392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3C29A-B75D-4843-995B-AE6AA1315E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CF1CF-7E48-4F6F-BAB2-CE6D5425F8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EE2CE-57FF-478A-B519-4F566A8EFC7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ECF25-C313-4A7A-8343-54EF2F072A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22782-B1A3-49C6-8AF7-C0F6B1A9AC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9D766-17E8-4F23-A9CF-900DDB8173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-17463"/>
            <a:ext cx="8243887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3500" y="1628775"/>
            <a:ext cx="7559675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8538" y="6389688"/>
            <a:ext cx="2133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21088" y="6389688"/>
            <a:ext cx="2895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450" y="6389688"/>
            <a:ext cx="2133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50C3BD9-25DD-4896-85BB-077905CE33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Shapes</a:t>
            </a:r>
            <a:r>
              <a:rPr lang="pt-BR" dirty="0" smtClean="0"/>
              <a:t> e </a:t>
            </a:r>
            <a:r>
              <a:rPr lang="pt-BR" dirty="0" err="1" smtClean="0"/>
              <a:t>Geometries</a:t>
            </a:r>
            <a:endParaRPr lang="pt-BR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José Antônio da Cunha</a:t>
            </a:r>
          </a:p>
          <a:p>
            <a:pPr eaLnBrk="1" hangingPunct="1"/>
            <a:r>
              <a:rPr lang="pt-BR" smtClean="0"/>
              <a:t>IFRN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Polyline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571612"/>
            <a:ext cx="7858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classe </a:t>
            </a:r>
            <a:r>
              <a:rPr lang="pt-BR" dirty="0" err="1"/>
              <a:t>Polyline</a:t>
            </a:r>
            <a:r>
              <a:rPr lang="pt-BR" dirty="0"/>
              <a:t> permite desenhar uma seqüência de linhas retas conectadas. Você fornece uma lista de coordenadas X e Y usando a propriedade </a:t>
            </a:r>
            <a:r>
              <a:rPr lang="pt-BR" dirty="0" err="1"/>
              <a:t>Points</a:t>
            </a:r>
            <a:r>
              <a:rPr lang="pt-BR" dirty="0"/>
              <a:t>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000100" y="2643182"/>
            <a:ext cx="7929618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Polyline</a:t>
            </a:r>
            <a:r>
              <a:rPr lang="en-US" dirty="0"/>
              <a:t> Stroke="Blue" Points="5 100 15 200"&gt;&lt;/</a:t>
            </a:r>
            <a:r>
              <a:rPr lang="en-US" dirty="0" err="1"/>
              <a:t>Polyline</a:t>
            </a:r>
            <a:r>
              <a:rPr lang="en-US" dirty="0"/>
              <a:t>&gt;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000100" y="3286124"/>
            <a:ext cx="7929618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Polyline</a:t>
            </a:r>
            <a:r>
              <a:rPr lang="en-US" dirty="0"/>
              <a:t> Stroke="Blue" Points="5,100 15, 200"&gt;&lt;/</a:t>
            </a:r>
            <a:r>
              <a:rPr lang="en-US" dirty="0" err="1"/>
              <a:t>Polyline</a:t>
            </a:r>
            <a:r>
              <a:rPr lang="en-US" dirty="0"/>
              <a:t>&gt;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00100" y="4071942"/>
            <a:ext cx="7929618" cy="92333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&lt;</a:t>
            </a:r>
            <a:r>
              <a:rPr lang="en-US" dirty="0" err="1"/>
              <a:t>Polyline</a:t>
            </a:r>
            <a:r>
              <a:rPr lang="en-US" dirty="0"/>
              <a:t> Stroke="Red" </a:t>
            </a:r>
            <a:r>
              <a:rPr lang="en-US" dirty="0" err="1"/>
              <a:t>StrokeThickness</a:t>
            </a:r>
            <a:r>
              <a:rPr lang="en-US" dirty="0"/>
              <a:t>="5"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Points</a:t>
            </a:r>
            <a:r>
              <a:rPr lang="en-US" dirty="0"/>
              <a:t>="10,150 30,140 50,160 70,130 90,170 110,120 130,</a:t>
            </a:r>
          </a:p>
          <a:p>
            <a:r>
              <a:rPr lang="fi-FI" dirty="0"/>
              <a:t>                      180 150,110 170,190 190,100 210,240"&gt;&lt;/Polyline&gt;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Polygon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571612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Polígono é praticamente o mesmo que </a:t>
            </a:r>
            <a:r>
              <a:rPr lang="pt-BR" dirty="0" err="1" smtClean="0"/>
              <a:t>Polyline</a:t>
            </a:r>
            <a:r>
              <a:rPr lang="pt-BR" dirty="0" smtClean="0"/>
              <a:t>. A única diferença é que o Polígono adiciona um segmento de reta final, que conecta o ponto final para o ponto de partida.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00100" y="2571744"/>
            <a:ext cx="7858180" cy="147732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&lt;Grid x:Name="</a:t>
            </a:r>
            <a:r>
              <a:rPr lang="en-US" dirty="0" err="1" smtClean="0"/>
              <a:t>LayoutRoot</a:t>
            </a:r>
            <a:r>
              <a:rPr lang="en-US" dirty="0" smtClean="0"/>
              <a:t>" Background="White"&gt;</a:t>
            </a:r>
          </a:p>
          <a:p>
            <a:r>
              <a:rPr lang="en-US" dirty="0" smtClean="0"/>
              <a:t>        &lt;Polygon Stroke="Blue" </a:t>
            </a:r>
            <a:r>
              <a:rPr lang="en-US" dirty="0" err="1" smtClean="0"/>
              <a:t>StrokeThickness</a:t>
            </a:r>
            <a:r>
              <a:rPr lang="en-US" dirty="0" smtClean="0"/>
              <a:t>="5" Points="10,150 30,140 50,160 70,130,90,170 110,120 130,180 150,110 170,190 190,100 210,240" Fill="Yellow"&gt;&lt;/Polygon&gt;</a:t>
            </a:r>
          </a:p>
          <a:p>
            <a:r>
              <a:rPr lang="pt-BR" dirty="0" smtClean="0"/>
              <a:t>    &lt;/</a:t>
            </a:r>
            <a:r>
              <a:rPr lang="pt-BR" dirty="0" err="1" smtClean="0"/>
              <a:t>Grid</a:t>
            </a:r>
            <a:r>
              <a:rPr lang="pt-BR" dirty="0" smtClean="0"/>
              <a:t>&gt;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000100" y="4714884"/>
            <a:ext cx="7858180" cy="175432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&lt;</a:t>
            </a:r>
            <a:r>
              <a:rPr lang="pt-BR" dirty="0" err="1" smtClean="0"/>
              <a:t>Canvas</a:t>
            </a:r>
            <a:r>
              <a:rPr lang="pt-BR" dirty="0" smtClean="0"/>
              <a:t>&gt;</a:t>
            </a:r>
          </a:p>
          <a:p>
            <a:r>
              <a:rPr lang="en-US" dirty="0" smtClean="0"/>
              <a:t>        &lt;Polygon Stroke="Blue" </a:t>
            </a:r>
            <a:r>
              <a:rPr lang="en-US" dirty="0" err="1" smtClean="0"/>
              <a:t>StrokeThickness</a:t>
            </a:r>
            <a:r>
              <a:rPr lang="en-US" dirty="0" smtClean="0"/>
              <a:t>="1" Fill="Yellow" </a:t>
            </a:r>
            <a:r>
              <a:rPr lang="en-US" dirty="0" err="1" smtClean="0"/>
              <a:t>Canvas.Left</a:t>
            </a:r>
            <a:r>
              <a:rPr lang="en-US" dirty="0" smtClean="0"/>
              <a:t>="10" </a:t>
            </a:r>
            <a:r>
              <a:rPr lang="en-US" dirty="0" err="1" smtClean="0"/>
              <a:t>Canvas.Top</a:t>
            </a:r>
            <a:r>
              <a:rPr lang="en-US" dirty="0" smtClean="0"/>
              <a:t>="175"</a:t>
            </a:r>
          </a:p>
          <a:p>
            <a:r>
              <a:rPr lang="fr-FR" dirty="0" smtClean="0"/>
              <a:t>                 FillRule="Nonzero" Points="15,200 68,70 110,200 0,125 135,125"&gt;&lt;/Polygon&gt;</a:t>
            </a:r>
          </a:p>
          <a:p>
            <a:r>
              <a:rPr lang="pt-BR" dirty="0" smtClean="0"/>
              <a:t>    &lt;/</a:t>
            </a:r>
            <a:r>
              <a:rPr lang="pt-BR" dirty="0" err="1" smtClean="0"/>
              <a:t>Canvas</a:t>
            </a:r>
            <a:r>
              <a:rPr lang="pt-BR" dirty="0" smtClean="0"/>
              <a:t>&gt;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1538" y="4286256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Abaixo, temos a estrela de cinco pontas.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Dashes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571612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Em vez de desenhar linhas sólidas para as fronteiras de sua forma, você pode desenhar linhas tracejadas - linhas que são quebradas com os espaços de acordo com um padrão que você especificar.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00100" y="2643182"/>
            <a:ext cx="7858180" cy="206210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&lt;Grid x:Name="</a:t>
            </a:r>
            <a:r>
              <a:rPr lang="en-US" sz="1600" dirty="0" err="1" smtClean="0"/>
              <a:t>LayoutRoot</a:t>
            </a:r>
            <a:r>
              <a:rPr lang="en-US" sz="1600" dirty="0" smtClean="0"/>
              <a:t>" Background="White"&gt;</a:t>
            </a:r>
          </a:p>
          <a:p>
            <a:r>
              <a:rPr lang="en-US" sz="1600" dirty="0" smtClean="0"/>
              <a:t>        &lt;</a:t>
            </a:r>
            <a:r>
              <a:rPr lang="en-US" sz="1600" dirty="0" err="1" smtClean="0"/>
              <a:t>Polyline</a:t>
            </a:r>
            <a:r>
              <a:rPr lang="en-US" sz="1600" dirty="0" smtClean="0"/>
              <a:t> Stroke="Black" </a:t>
            </a:r>
            <a:r>
              <a:rPr lang="en-US" sz="1600" dirty="0" err="1" smtClean="0"/>
              <a:t>StrokeThickness</a:t>
            </a:r>
            <a:r>
              <a:rPr lang="en-US" sz="1600" dirty="0" smtClean="0"/>
              <a:t>="14" </a:t>
            </a:r>
            <a:r>
              <a:rPr lang="en-US" sz="1600" dirty="0" err="1" smtClean="0"/>
              <a:t>StrokeDashArray</a:t>
            </a:r>
            <a:r>
              <a:rPr lang="en-US" sz="1600" dirty="0" smtClean="0"/>
              <a:t>="1 2"</a:t>
            </a:r>
          </a:p>
          <a:p>
            <a:r>
              <a:rPr lang="fr-FR" sz="1600" dirty="0" smtClean="0"/>
              <a:t>                  Points="10,30 60,0 90,40 120,10 350,10"&gt;&lt;/Polyline&gt;</a:t>
            </a:r>
          </a:p>
          <a:p>
            <a:r>
              <a:rPr lang="en-US" sz="1600" dirty="0" smtClean="0"/>
              <a:t>        &lt;</a:t>
            </a:r>
            <a:r>
              <a:rPr lang="en-US" sz="1600" dirty="0" err="1" smtClean="0"/>
              <a:t>Polyline</a:t>
            </a:r>
            <a:r>
              <a:rPr lang="en-US" sz="1600" dirty="0" smtClean="0"/>
              <a:t> Stroke="Black" </a:t>
            </a:r>
            <a:r>
              <a:rPr lang="en-US" sz="1600" dirty="0" err="1" smtClean="0"/>
              <a:t>StrokeThickness</a:t>
            </a:r>
            <a:r>
              <a:rPr lang="en-US" sz="1600" dirty="0" smtClean="0"/>
              <a:t>="14" </a:t>
            </a:r>
            <a:r>
              <a:rPr lang="en-US" sz="1600" dirty="0" err="1" smtClean="0"/>
              <a:t>StrokeDashArray</a:t>
            </a:r>
            <a:r>
              <a:rPr lang="en-US" sz="1600" dirty="0" smtClean="0"/>
              <a:t>="2 1"</a:t>
            </a:r>
          </a:p>
          <a:p>
            <a:r>
              <a:rPr lang="fr-FR" sz="1600" dirty="0" smtClean="0"/>
              <a:t>                  Points="10,30 60,0 90,40 120,10 350,10"&gt;&lt;/Polyline&gt;</a:t>
            </a:r>
          </a:p>
          <a:p>
            <a:r>
              <a:rPr lang="en-US" sz="1600" dirty="0" smtClean="0"/>
              <a:t>        &lt;</a:t>
            </a:r>
            <a:r>
              <a:rPr lang="en-US" sz="1600" dirty="0" err="1" smtClean="0"/>
              <a:t>Polyline</a:t>
            </a:r>
            <a:r>
              <a:rPr lang="en-US" sz="1600" dirty="0" smtClean="0"/>
              <a:t> Stroke="Black" </a:t>
            </a:r>
            <a:r>
              <a:rPr lang="en-US" sz="1600" dirty="0" err="1" smtClean="0"/>
              <a:t>StrokeThickness</a:t>
            </a:r>
            <a:r>
              <a:rPr lang="en-US" sz="1600" dirty="0" smtClean="0"/>
              <a:t>="14" </a:t>
            </a:r>
            <a:r>
              <a:rPr lang="en-US" sz="1600" dirty="0" err="1" smtClean="0"/>
              <a:t>StrokeDashArray</a:t>
            </a:r>
            <a:r>
              <a:rPr lang="en-US" sz="1600" dirty="0" smtClean="0"/>
              <a:t>="5 0.2 3 0.2"</a:t>
            </a:r>
          </a:p>
          <a:p>
            <a:r>
              <a:rPr lang="fr-FR" sz="1600" dirty="0" smtClean="0"/>
              <a:t>                  Points="10,30 60,0 90,40 120,10 350,10"&gt;&lt;/Polyline&gt;</a:t>
            </a:r>
          </a:p>
          <a:p>
            <a:r>
              <a:rPr lang="pt-BR" sz="1600" dirty="0" smtClean="0"/>
              <a:t>    &lt;/</a:t>
            </a:r>
            <a:r>
              <a:rPr lang="pt-BR" sz="1600" dirty="0" err="1" smtClean="0"/>
              <a:t>Grid</a:t>
            </a:r>
            <a:r>
              <a:rPr lang="pt-BR" sz="1600" dirty="0" smtClean="0"/>
              <a:t>&gt;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Paths e </a:t>
            </a:r>
            <a:r>
              <a:rPr lang="pt-BR" b="1" dirty="0" err="1" smtClean="0"/>
              <a:t>Geometries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928662" y="1571612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Até agora, você já olhou para uma série de classes que derivar de </a:t>
            </a:r>
            <a:r>
              <a:rPr lang="pt-BR" dirty="0" err="1" smtClean="0"/>
              <a:t>Shape</a:t>
            </a:r>
            <a:r>
              <a:rPr lang="pt-BR" dirty="0" smtClean="0"/>
              <a:t>, incluindo Retângulo, Elipse, Linha, Polígono, e </a:t>
            </a:r>
            <a:r>
              <a:rPr lang="pt-BR" dirty="0" err="1" smtClean="0"/>
              <a:t>Polyline</a:t>
            </a:r>
            <a:r>
              <a:rPr lang="pt-BR" dirty="0" smtClean="0"/>
              <a:t>. No entanto, há uma outra categoria de classe muito mais potente. A classe </a:t>
            </a:r>
            <a:r>
              <a:rPr lang="pt-BR" b="1" dirty="0" smtClean="0"/>
              <a:t>Path</a:t>
            </a:r>
            <a:r>
              <a:rPr lang="pt-BR" dirty="0" smtClean="0"/>
              <a:t> tem a capacidade de abranger toda a forma simples, os grupos de formas, e os ingredientes mais complexos, tais como curvas.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00100" y="3143248"/>
            <a:ext cx="7858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 classe Path inclui uma única propriedade, de dados (Data), que aceita um objeto </a:t>
            </a:r>
            <a:r>
              <a:rPr lang="pt-BR" dirty="0" err="1" smtClean="0"/>
              <a:t>Geometry</a:t>
            </a:r>
            <a:r>
              <a:rPr lang="pt-BR" dirty="0" smtClean="0"/>
              <a:t> que define a forma (ou formas) incluindo o caminho. Você não pode criar um objeto </a:t>
            </a:r>
            <a:r>
              <a:rPr lang="pt-BR" dirty="0" err="1" smtClean="0"/>
              <a:t>Geometry</a:t>
            </a:r>
            <a:r>
              <a:rPr lang="pt-BR" dirty="0" smtClean="0"/>
              <a:t> diretamente porque é uma classe abstrata.Em vez disso, você precisa usar uma das classes derivadas listadas na Tabela 2.Todas essas classes são encontrados no </a:t>
            </a:r>
            <a:r>
              <a:rPr lang="pt-BR" b="1" dirty="0" smtClean="0"/>
              <a:t>System.Windows.Media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Tabela 2. Classes </a:t>
            </a:r>
            <a:r>
              <a:rPr lang="pt-BR" b="1" dirty="0" err="1" smtClean="0"/>
              <a:t>Geometry</a:t>
            </a:r>
            <a:endParaRPr lang="pt-BR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00" y="1714488"/>
          <a:ext cx="8001056" cy="309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621510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Nome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Descrição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LineGeometry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Representa uma linha reta. Equivale a forma </a:t>
                      </a:r>
                      <a:r>
                        <a:rPr lang="pt-BR" sz="1600" dirty="0" err="1" smtClean="0"/>
                        <a:t>Line</a:t>
                      </a:r>
                      <a:r>
                        <a:rPr lang="pt-BR" sz="1600" dirty="0" smtClean="0"/>
                        <a:t>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RectangleGeometry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Representa uma retângulo. Equivale a forma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baseline="0" dirty="0" err="1" smtClean="0"/>
                        <a:t>Rectangle</a:t>
                      </a:r>
                      <a:r>
                        <a:rPr lang="pt-BR" sz="1600" baseline="0" dirty="0" smtClean="0"/>
                        <a:t>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EllipseGeometry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Representa uma Elipse. Equivale a forma </a:t>
                      </a:r>
                      <a:r>
                        <a:rPr lang="pt-BR" sz="1600" dirty="0" err="1" smtClean="0"/>
                        <a:t>Ellipse</a:t>
                      </a:r>
                      <a:r>
                        <a:rPr lang="pt-BR" sz="1600" dirty="0" smtClean="0"/>
                        <a:t>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GeometryGroup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Adiciona um número de objetos a um caminho, usando a regra  </a:t>
                      </a:r>
                      <a:r>
                        <a:rPr lang="pt-BR" sz="1600" dirty="0" err="1" smtClean="0"/>
                        <a:t>EvenOdd</a:t>
                      </a:r>
                      <a:r>
                        <a:rPr lang="pt-BR" sz="1600" dirty="0" smtClean="0"/>
                        <a:t> ou </a:t>
                      </a:r>
                      <a:r>
                        <a:rPr lang="pt-BR" sz="1600" dirty="0" err="1" smtClean="0"/>
                        <a:t>Nonzero</a:t>
                      </a:r>
                      <a:r>
                        <a:rPr lang="pt-BR" sz="1600" dirty="0" smtClean="0"/>
                        <a:t> para determinar qual região será preenchida.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PathGeometry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Representa uma figura mais complexa que é composto de arcos, curvas e linhas, e pode ser aberta ou fechada.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Classes </a:t>
            </a:r>
            <a:r>
              <a:rPr lang="pt-BR" b="1" dirty="0" err="1" smtClean="0"/>
              <a:t>Geometry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643050"/>
            <a:ext cx="7929618" cy="39703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&lt;Grid x:Name="</a:t>
            </a:r>
            <a:r>
              <a:rPr lang="en-US" sz="1400" dirty="0" err="1" smtClean="0"/>
              <a:t>LayoutRoot</a:t>
            </a:r>
            <a:r>
              <a:rPr lang="en-US" sz="1400" dirty="0" smtClean="0"/>
              <a:t>" Background="White"&gt;</a:t>
            </a:r>
          </a:p>
          <a:p>
            <a:r>
              <a:rPr lang="en-US" sz="1400" dirty="0" smtClean="0"/>
              <a:t>        &lt;Rectangle Fill="Yellow" Stroke="Blue" Width="100" Height="50"&gt;&lt;/Rectangle&gt;</a:t>
            </a:r>
          </a:p>
          <a:p>
            <a:r>
              <a:rPr lang="en-US" sz="1400" dirty="0" smtClean="0"/>
              <a:t>        &lt;Path Fill="Green" Stroke="Aqua" &gt;</a:t>
            </a:r>
          </a:p>
          <a:p>
            <a:r>
              <a:rPr lang="pt-BR" sz="1400" dirty="0" smtClean="0"/>
              <a:t>            &lt;Path.Data&gt;</a:t>
            </a:r>
          </a:p>
          <a:p>
            <a:r>
              <a:rPr lang="en-US" sz="1400" dirty="0" smtClean="0"/>
              <a:t>                &lt;</a:t>
            </a:r>
            <a:r>
              <a:rPr lang="en-US" sz="1400" dirty="0" err="1" smtClean="0"/>
              <a:t>RectangleGeometry</a:t>
            </a:r>
            <a:r>
              <a:rPr lang="en-US" sz="1400" dirty="0" smtClean="0"/>
              <a:t> </a:t>
            </a:r>
            <a:r>
              <a:rPr lang="en-US" sz="1400" dirty="0" err="1" smtClean="0"/>
              <a:t>Rect</a:t>
            </a:r>
            <a:r>
              <a:rPr lang="en-US" sz="1400" dirty="0" smtClean="0"/>
              <a:t>="0,0 100,50"&gt;&lt;/</a:t>
            </a:r>
            <a:r>
              <a:rPr lang="en-US" sz="1400" dirty="0" err="1" smtClean="0"/>
              <a:t>RectangleGeometry</a:t>
            </a:r>
            <a:r>
              <a:rPr lang="en-US" sz="1400" dirty="0" smtClean="0"/>
              <a:t>&gt;</a:t>
            </a:r>
          </a:p>
          <a:p>
            <a:r>
              <a:rPr lang="pt-BR" sz="1400" dirty="0" smtClean="0"/>
              <a:t>            &lt;/Path.Data&gt;</a:t>
            </a:r>
          </a:p>
          <a:p>
            <a:r>
              <a:rPr lang="pt-BR" sz="1400" dirty="0" smtClean="0"/>
              <a:t>        &lt;/Path&gt;</a:t>
            </a:r>
          </a:p>
          <a:p>
            <a:r>
              <a:rPr lang="pt-BR" sz="1400" dirty="0" smtClean="0"/>
              <a:t>        &lt;Path </a:t>
            </a:r>
            <a:r>
              <a:rPr lang="pt-BR" sz="1400" dirty="0" err="1" smtClean="0"/>
              <a:t>Stroke</a:t>
            </a:r>
            <a:r>
              <a:rPr lang="pt-BR" sz="1400" dirty="0" smtClean="0"/>
              <a:t>="Black" &gt;</a:t>
            </a:r>
          </a:p>
          <a:p>
            <a:r>
              <a:rPr lang="pt-BR" sz="1400" dirty="0" smtClean="0"/>
              <a:t>            &lt;Path.Data&gt;</a:t>
            </a:r>
          </a:p>
          <a:p>
            <a:r>
              <a:rPr lang="en-US" sz="1400" dirty="0" smtClean="0"/>
              <a:t>                &lt;</a:t>
            </a:r>
            <a:r>
              <a:rPr lang="en-US" sz="1400" dirty="0" err="1" smtClean="0"/>
              <a:t>LineGeometry</a:t>
            </a:r>
            <a:r>
              <a:rPr lang="en-US" sz="1400" dirty="0" smtClean="0"/>
              <a:t> </a:t>
            </a:r>
            <a:r>
              <a:rPr lang="en-US" sz="1400" dirty="0" err="1" smtClean="0"/>
              <a:t>StartPoint</a:t>
            </a:r>
            <a:r>
              <a:rPr lang="en-US" sz="1400" dirty="0" smtClean="0"/>
              <a:t>="0,0" </a:t>
            </a:r>
            <a:r>
              <a:rPr lang="en-US" sz="1400" dirty="0" err="1" smtClean="0"/>
              <a:t>EndPoint</a:t>
            </a:r>
            <a:r>
              <a:rPr lang="en-US" sz="1400" dirty="0" smtClean="0"/>
              <a:t>="10,100"&gt;&lt;/</a:t>
            </a:r>
            <a:r>
              <a:rPr lang="en-US" sz="1400" dirty="0" err="1" smtClean="0"/>
              <a:t>LineGeometry</a:t>
            </a:r>
            <a:r>
              <a:rPr lang="en-US" sz="1400" dirty="0" smtClean="0"/>
              <a:t>&gt;</a:t>
            </a:r>
          </a:p>
          <a:p>
            <a:r>
              <a:rPr lang="pt-BR" sz="1400" dirty="0" smtClean="0"/>
              <a:t>            &lt;/Path.Data&gt;</a:t>
            </a:r>
          </a:p>
          <a:p>
            <a:r>
              <a:rPr lang="pt-BR" sz="1400" dirty="0" smtClean="0"/>
              <a:t>        &lt;/Path&gt;</a:t>
            </a:r>
          </a:p>
          <a:p>
            <a:r>
              <a:rPr lang="pt-BR" sz="1400" dirty="0" smtClean="0"/>
              <a:t>        &lt;Path </a:t>
            </a:r>
            <a:r>
              <a:rPr lang="pt-BR" sz="1400" dirty="0" err="1" smtClean="0"/>
              <a:t>Stroke</a:t>
            </a:r>
            <a:r>
              <a:rPr lang="pt-BR" sz="1400" dirty="0" smtClean="0"/>
              <a:t>="Black" &gt;</a:t>
            </a:r>
          </a:p>
          <a:p>
            <a:r>
              <a:rPr lang="pt-BR" sz="1400" dirty="0" smtClean="0"/>
              <a:t>            &lt;Path.Data&gt;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 </a:t>
            </a:r>
            <a:r>
              <a:rPr lang="pt-BR" sz="1400" dirty="0" err="1" smtClean="0"/>
              <a:t>RadiusX</a:t>
            </a:r>
            <a:r>
              <a:rPr lang="pt-BR" sz="1400" dirty="0" smtClean="0"/>
              <a:t>="50" </a:t>
            </a:r>
            <a:r>
              <a:rPr lang="pt-BR" sz="1400" dirty="0" err="1" smtClean="0"/>
              <a:t>RadiusY</a:t>
            </a:r>
            <a:r>
              <a:rPr lang="pt-BR" sz="1400" dirty="0" smtClean="0"/>
              <a:t>="25" Center="50,25"&gt;&lt;/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&lt;/Path.Data&gt;</a:t>
            </a:r>
          </a:p>
          <a:p>
            <a:r>
              <a:rPr lang="pt-BR" sz="1400" dirty="0" smtClean="0"/>
              <a:t>        &lt;/Path&gt;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Combinando formas com </a:t>
            </a:r>
            <a:r>
              <a:rPr lang="pt-BR" b="1" dirty="0" err="1" smtClean="0"/>
              <a:t>GeometryGroup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928662" y="1571612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A maneira mais simples de combinar formas (figuras) é usar </a:t>
            </a:r>
            <a:r>
              <a:rPr lang="pt-BR" sz="1600" dirty="0" err="1" smtClean="0"/>
              <a:t>GeometryGroup</a:t>
            </a:r>
            <a:r>
              <a:rPr lang="pt-BR" sz="1600" dirty="0" smtClean="0"/>
              <a:t> para aninhar os objetos. Aqui está um exemplo de uma elipse ao lado de um quadrado: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00100" y="2214554"/>
            <a:ext cx="7929618" cy="267765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&lt;</a:t>
            </a:r>
            <a:r>
              <a:rPr lang="pt-BR" sz="1400" dirty="0" err="1" smtClean="0"/>
              <a:t>Canvas</a:t>
            </a:r>
            <a:r>
              <a:rPr lang="pt-BR" sz="1400" dirty="0" smtClean="0"/>
              <a:t>&gt;</a:t>
            </a:r>
          </a:p>
          <a:p>
            <a:r>
              <a:rPr lang="en-US" sz="1400" dirty="0" smtClean="0"/>
              <a:t>        &lt;Path Fill="Yellow" Stroke="Blue" Margin="5" </a:t>
            </a:r>
            <a:r>
              <a:rPr lang="en-US" sz="1400" dirty="0" err="1" smtClean="0"/>
              <a:t>Canvas.Left</a:t>
            </a:r>
            <a:r>
              <a:rPr lang="en-US" sz="1400" dirty="0" smtClean="0"/>
              <a:t>="10" </a:t>
            </a:r>
            <a:r>
              <a:rPr lang="en-US" sz="1400" dirty="0" err="1" smtClean="0"/>
              <a:t>Canvas.Top</a:t>
            </a:r>
            <a:r>
              <a:rPr lang="en-US" sz="1400" dirty="0" smtClean="0"/>
              <a:t>="10"&gt;</a:t>
            </a:r>
          </a:p>
          <a:p>
            <a:r>
              <a:rPr lang="pt-BR" sz="1400" dirty="0" smtClean="0"/>
              <a:t>            &lt;Path.Data&gt;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GeometryGroup</a:t>
            </a:r>
            <a:r>
              <a:rPr lang="pt-BR" sz="1400" dirty="0" smtClean="0"/>
              <a:t>&gt;</a:t>
            </a:r>
          </a:p>
          <a:p>
            <a:r>
              <a:rPr lang="en-US" sz="1400" dirty="0" smtClean="0"/>
              <a:t>                    &lt;</a:t>
            </a:r>
            <a:r>
              <a:rPr lang="en-US" sz="1400" dirty="0" err="1" smtClean="0"/>
              <a:t>RectangleGeometry</a:t>
            </a:r>
            <a:r>
              <a:rPr lang="en-US" sz="1400" dirty="0" smtClean="0"/>
              <a:t> </a:t>
            </a:r>
            <a:r>
              <a:rPr lang="en-US" sz="1400" dirty="0" err="1" smtClean="0"/>
              <a:t>Rect</a:t>
            </a:r>
            <a:r>
              <a:rPr lang="en-US" sz="1400" dirty="0" smtClean="0"/>
              <a:t>="0,0 100,100"&gt;&lt;/</a:t>
            </a:r>
            <a:r>
              <a:rPr lang="en-US" sz="1400" dirty="0" err="1" smtClean="0"/>
              <a:t>RectangleGeometry</a:t>
            </a:r>
            <a:r>
              <a:rPr lang="en-US" sz="1400" dirty="0" smtClean="0"/>
              <a:t>&gt;</a:t>
            </a:r>
          </a:p>
          <a:p>
            <a:r>
              <a:rPr lang="pt-BR" sz="1400" dirty="0" smtClean="0"/>
              <a:t>                    &lt;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 Center="50,50" </a:t>
            </a:r>
            <a:r>
              <a:rPr lang="pt-BR" sz="1400" dirty="0" err="1" smtClean="0"/>
              <a:t>RadiusX</a:t>
            </a:r>
            <a:r>
              <a:rPr lang="pt-BR" sz="1400" dirty="0" smtClean="0"/>
              <a:t>="35" </a:t>
            </a:r>
            <a:r>
              <a:rPr lang="pt-BR" sz="1400" dirty="0" err="1" smtClean="0"/>
              <a:t>RadiusY</a:t>
            </a:r>
            <a:r>
              <a:rPr lang="pt-BR" sz="1400" dirty="0" smtClean="0"/>
              <a:t>="25"&gt;&lt;/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    &lt;/</a:t>
            </a:r>
            <a:r>
              <a:rPr lang="pt-BR" sz="1400" dirty="0" err="1" smtClean="0"/>
              <a:t>GeometryGroup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&lt;/Path.Data&gt;</a:t>
            </a:r>
          </a:p>
          <a:p>
            <a:r>
              <a:rPr lang="pt-BR" sz="1400" dirty="0" smtClean="0"/>
              <a:t>        &lt;/Path&gt;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TextBlock</a:t>
            </a:r>
            <a:r>
              <a:rPr lang="pt-BR" sz="1400" dirty="0" smtClean="0"/>
              <a:t> </a:t>
            </a:r>
            <a:r>
              <a:rPr lang="pt-BR" sz="1400" dirty="0" err="1" smtClean="0"/>
              <a:t>Canvas</a:t>
            </a:r>
            <a:r>
              <a:rPr lang="pt-BR" sz="1400" dirty="0" smtClean="0"/>
              <a:t>.</a:t>
            </a:r>
            <a:r>
              <a:rPr lang="pt-BR" sz="1400" dirty="0" err="1" smtClean="0"/>
              <a:t>Left</a:t>
            </a:r>
            <a:r>
              <a:rPr lang="pt-BR" sz="1400" dirty="0" smtClean="0"/>
              <a:t>="20" </a:t>
            </a:r>
            <a:r>
              <a:rPr lang="pt-BR" sz="1400" dirty="0" err="1" smtClean="0"/>
              <a:t>Canvas</a:t>
            </a:r>
            <a:r>
              <a:rPr lang="pt-BR" sz="1400" dirty="0" smtClean="0"/>
              <a:t>.Top="50" </a:t>
            </a:r>
            <a:r>
              <a:rPr lang="pt-BR" sz="1400" dirty="0" err="1" smtClean="0"/>
              <a:t>FontSize</a:t>
            </a:r>
            <a:r>
              <a:rPr lang="pt-BR" sz="1400" dirty="0" smtClean="0"/>
              <a:t>="25" </a:t>
            </a:r>
            <a:r>
              <a:rPr lang="pt-BR" sz="1400" dirty="0" err="1" smtClean="0"/>
              <a:t>FontWeight</a:t>
            </a:r>
            <a:r>
              <a:rPr lang="pt-BR" sz="1400" dirty="0" smtClean="0"/>
              <a:t>="</a:t>
            </a:r>
            <a:r>
              <a:rPr lang="pt-BR" sz="1400" dirty="0" err="1" smtClean="0"/>
              <a:t>Bold</a:t>
            </a:r>
            <a:r>
              <a:rPr lang="pt-BR" sz="1400" dirty="0" smtClean="0"/>
              <a:t>" &gt;Olá Mundo!&lt;/</a:t>
            </a:r>
            <a:r>
              <a:rPr lang="pt-BR" sz="1400" dirty="0" err="1" smtClean="0"/>
              <a:t>TextBlock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Canvas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Curvas e linhas com </a:t>
            </a:r>
            <a:r>
              <a:rPr lang="pt-BR" b="1" dirty="0" err="1" smtClean="0"/>
              <a:t>PathGeometry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928662" y="1500174"/>
            <a:ext cx="7858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PathGeometry</a:t>
            </a:r>
            <a:r>
              <a:rPr lang="pt-BR" dirty="0" smtClean="0"/>
              <a:t> é um objeto para construir uma ou mais </a:t>
            </a:r>
            <a:r>
              <a:rPr lang="pt-BR" dirty="0" err="1" smtClean="0"/>
              <a:t>PathFigure</a:t>
            </a:r>
            <a:r>
              <a:rPr lang="pt-BR" dirty="0" smtClean="0"/>
              <a:t>. Um </a:t>
            </a:r>
            <a:r>
              <a:rPr lang="pt-BR" dirty="0" err="1" smtClean="0"/>
              <a:t>PathFigue</a:t>
            </a:r>
            <a:r>
              <a:rPr lang="pt-BR" dirty="0" smtClean="0"/>
              <a:t> é um continuo conjunto de linhas conectadas que podem ser aberta ou fechada.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Tabela 4. propriedades de </a:t>
            </a:r>
            <a:r>
              <a:rPr lang="pt-BR" b="1" dirty="0" err="1" smtClean="0"/>
              <a:t>PathFigure</a:t>
            </a:r>
            <a:endParaRPr lang="pt-BR" b="1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928662" y="1571612"/>
          <a:ext cx="7858180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642942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StartPoint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Este é o ponto que indica onde a figura inicia.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Segments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Coleção de objetos </a:t>
                      </a:r>
                      <a:r>
                        <a:rPr lang="pt-BR" sz="1600" dirty="0" err="1" smtClean="0"/>
                        <a:t>PathSegment</a:t>
                      </a:r>
                      <a:r>
                        <a:rPr lang="pt-BR" sz="1600" dirty="0" smtClean="0"/>
                        <a:t> que são usados para desenhar a figura.</a:t>
                      </a:r>
                      <a:r>
                        <a:rPr lang="pt-BR" sz="1600" baseline="0" dirty="0" smtClean="0"/>
                        <a:t> 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IsClosed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Se </a:t>
                      </a:r>
                      <a:r>
                        <a:rPr lang="pt-BR" sz="1600" dirty="0" err="1" smtClean="0"/>
                        <a:t>True</a:t>
                      </a:r>
                      <a:r>
                        <a:rPr lang="pt-BR" sz="1600" dirty="0" smtClean="0"/>
                        <a:t>, </a:t>
                      </a:r>
                      <a:r>
                        <a:rPr lang="pt-BR" sz="1600" dirty="0" err="1" smtClean="0"/>
                        <a:t>Silverlight</a:t>
                      </a:r>
                      <a:r>
                        <a:rPr lang="pt-BR" sz="1600" dirty="0" smtClean="0"/>
                        <a:t> adiciona linhas para conectar o</a:t>
                      </a:r>
                      <a:r>
                        <a:rPr lang="pt-BR" sz="1600" baseline="0" dirty="0" smtClean="0"/>
                        <a:t> ponto inicial e o ponto final. 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err="1" smtClean="0"/>
                        <a:t>IsFilled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Se </a:t>
                      </a:r>
                      <a:r>
                        <a:rPr lang="pt-BR" sz="1600" dirty="0" err="1" smtClean="0"/>
                        <a:t>true</a:t>
                      </a:r>
                      <a:r>
                        <a:rPr lang="pt-BR" sz="1600" dirty="0" smtClean="0"/>
                        <a:t>, a área dentro da figura é preenchida com a cor de Path.</a:t>
                      </a:r>
                      <a:r>
                        <a:rPr lang="pt-BR" sz="1600" dirty="0" err="1" smtClean="0"/>
                        <a:t>Fill</a:t>
                      </a:r>
                      <a:r>
                        <a:rPr lang="pt-BR" sz="1600" dirty="0" smtClean="0"/>
                        <a:t>.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Tabela 5. Classes de </a:t>
            </a:r>
            <a:r>
              <a:rPr lang="pt-BR" b="1" dirty="0" err="1" smtClean="0"/>
              <a:t>PathSegment</a:t>
            </a:r>
            <a:endParaRPr lang="pt-BR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928662" y="1571612"/>
          <a:ext cx="785818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521497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Nome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Descrição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LineSegment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uma linha reta entre dois</a:t>
                      </a:r>
                      <a:r>
                        <a:rPr lang="pt-BR" sz="1400" baseline="0" dirty="0" smtClean="0"/>
                        <a:t> pontos.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ArcSegment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arco </a:t>
                      </a:r>
                      <a:r>
                        <a:rPr lang="pt-BR" sz="1400" dirty="0" err="1" smtClean="0"/>
                        <a:t>elípico</a:t>
                      </a:r>
                      <a:r>
                        <a:rPr lang="pt-BR" sz="1400" dirty="0" smtClean="0"/>
                        <a:t> entre dois pontos.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BezierSegment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uma curva </a:t>
                      </a:r>
                      <a:r>
                        <a:rPr lang="pt-BR" sz="1400" dirty="0" err="1" smtClean="0"/>
                        <a:t>Bézier</a:t>
                      </a:r>
                      <a:r>
                        <a:rPr lang="pt-BR" sz="1400" dirty="0" smtClean="0"/>
                        <a:t> entre dois pontos.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QuadraticBezierSegmente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Cria uma curva Bézier que tem um ponto de controle, em vez de dois, e é mais rápido de calcular.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PolyLineSegment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uma série de linhas retas. Você pode obter o mesmo</a:t>
                      </a:r>
                      <a:r>
                        <a:rPr lang="pt-BR" sz="1400" baseline="0" dirty="0" smtClean="0"/>
                        <a:t> efeito se você usar múltiplas linhas, mais um simples objeto </a:t>
                      </a:r>
                      <a:r>
                        <a:rPr lang="pt-BR" sz="1400" baseline="0" dirty="0" err="1" smtClean="0"/>
                        <a:t>PolyLineSegment</a:t>
                      </a:r>
                      <a:r>
                        <a:rPr lang="pt-BR" sz="1400" baseline="0" dirty="0" smtClean="0"/>
                        <a:t> é mais conciso.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PolyLineBezierSegment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uma série de curvas </a:t>
                      </a:r>
                      <a:r>
                        <a:rPr lang="pt-BR" sz="1400" dirty="0" err="1" smtClean="0"/>
                        <a:t>Bézier</a:t>
                      </a:r>
                      <a:r>
                        <a:rPr lang="pt-BR" sz="1400" dirty="0" smtClean="0"/>
                        <a:t>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PolyQuadraticBezierSegment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uma série de simples curvas </a:t>
                      </a:r>
                      <a:r>
                        <a:rPr lang="pt-BR" sz="1400" dirty="0" err="1" smtClean="0"/>
                        <a:t>Bézier</a:t>
                      </a:r>
                      <a:r>
                        <a:rPr lang="pt-BR" sz="1400" dirty="0" smtClean="0"/>
                        <a:t> quadráticas.</a:t>
                      </a:r>
                      <a:endParaRPr lang="pt-BR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000100" y="1357298"/>
            <a:ext cx="7715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Silverlight</a:t>
            </a:r>
            <a:r>
              <a:rPr lang="pt-BR" dirty="0"/>
              <a:t> suporta </a:t>
            </a:r>
            <a:r>
              <a:rPr lang="pt-BR" dirty="0" smtClean="0"/>
              <a:t>um </a:t>
            </a:r>
            <a:r>
              <a:rPr lang="pt-BR" dirty="0"/>
              <a:t>subconjuntos surpreendentemente grande de recursos de </a:t>
            </a:r>
            <a:r>
              <a:rPr lang="pt-BR" dirty="0" smtClean="0"/>
              <a:t>desenho.</a:t>
            </a:r>
            <a:r>
              <a:rPr lang="pt-BR" dirty="0"/>
              <a:t> Você vai explorar o modelo de forma, </a:t>
            </a:r>
            <a:r>
              <a:rPr lang="pt-BR" dirty="0" smtClean="0"/>
              <a:t>os quais permite-lhe construir retângulos</a:t>
            </a:r>
            <a:r>
              <a:rPr lang="pt-BR" dirty="0"/>
              <a:t>, elipses, linhas e curvas</a:t>
            </a:r>
            <a:r>
              <a:rPr lang="pt-BR" dirty="0" smtClean="0"/>
              <a:t>. </a:t>
            </a:r>
            <a:r>
              <a:rPr lang="pt-BR" dirty="0"/>
              <a:t>Você também verá como você pode converter </a:t>
            </a:r>
            <a:r>
              <a:rPr lang="pt-BR" dirty="0" smtClean="0"/>
              <a:t>formas </a:t>
            </a:r>
            <a:r>
              <a:rPr lang="pt-BR" dirty="0" smtClean="0"/>
              <a:t>vetoriais </a:t>
            </a:r>
            <a:r>
              <a:rPr lang="pt-BR" dirty="0"/>
              <a:t>existente para o formato </a:t>
            </a:r>
            <a:r>
              <a:rPr lang="pt-BR" dirty="0" smtClean="0"/>
              <a:t>XAML, as vezes você precisa reutiliza </a:t>
            </a:r>
            <a:r>
              <a:rPr lang="pt-BR" dirty="0"/>
              <a:t>elementos gráficos existentes ao invés de construí-los de </a:t>
            </a:r>
            <a:r>
              <a:rPr lang="pt-BR" dirty="0" smtClean="0"/>
              <a:t>zero.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Linhas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714488"/>
            <a:ext cx="7858180" cy="341632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 &lt;Grid x:Name="</a:t>
            </a:r>
            <a:r>
              <a:rPr lang="en-US" dirty="0" err="1" smtClean="0"/>
              <a:t>LayoutRoot</a:t>
            </a:r>
            <a:r>
              <a:rPr lang="en-US" dirty="0" smtClean="0"/>
              <a:t>" Background="White"&gt;</a:t>
            </a:r>
          </a:p>
          <a:p>
            <a:r>
              <a:rPr lang="pt-BR" dirty="0" smtClean="0"/>
              <a:t>        &lt;Path </a:t>
            </a:r>
            <a:r>
              <a:rPr lang="pt-BR" dirty="0" err="1" smtClean="0"/>
              <a:t>Stroke</a:t>
            </a:r>
            <a:r>
              <a:rPr lang="pt-BR" dirty="0" smtClean="0"/>
              <a:t>="</a:t>
            </a:r>
            <a:r>
              <a:rPr lang="pt-BR" dirty="0" err="1" smtClean="0"/>
              <a:t>Blue</a:t>
            </a:r>
            <a:r>
              <a:rPr lang="pt-BR" dirty="0" smtClean="0"/>
              <a:t>"&gt;</a:t>
            </a:r>
          </a:p>
          <a:p>
            <a:r>
              <a:rPr lang="pt-BR" dirty="0" smtClean="0"/>
              <a:t>            &lt;Path.Data&gt;</a:t>
            </a:r>
          </a:p>
          <a:p>
            <a:r>
              <a:rPr lang="pt-BR" dirty="0" smtClean="0"/>
              <a:t>                &lt;</a:t>
            </a:r>
            <a:r>
              <a:rPr lang="pt-BR" dirty="0" err="1" smtClean="0"/>
              <a:t>PathGeometry</a:t>
            </a:r>
            <a:r>
              <a:rPr lang="pt-BR" dirty="0" smtClean="0"/>
              <a:t>&gt;</a:t>
            </a:r>
          </a:p>
          <a:p>
            <a:r>
              <a:rPr lang="en-US" dirty="0" smtClean="0"/>
              <a:t>                    &lt;</a:t>
            </a:r>
            <a:r>
              <a:rPr lang="en-US" dirty="0" err="1" smtClean="0"/>
              <a:t>PathFigure</a:t>
            </a:r>
            <a:r>
              <a:rPr lang="en-US" dirty="0" smtClean="0"/>
              <a:t> </a:t>
            </a:r>
            <a:r>
              <a:rPr lang="en-US" dirty="0" err="1" smtClean="0"/>
              <a:t>IsClosed</a:t>
            </a:r>
            <a:r>
              <a:rPr lang="en-US" dirty="0" smtClean="0"/>
              <a:t>="True" </a:t>
            </a:r>
            <a:r>
              <a:rPr lang="en-US" dirty="0" err="1" smtClean="0"/>
              <a:t>StartPoint</a:t>
            </a:r>
            <a:r>
              <a:rPr lang="en-US" dirty="0" smtClean="0"/>
              <a:t>="10,100"&gt;</a:t>
            </a:r>
          </a:p>
          <a:p>
            <a:r>
              <a:rPr lang="pt-BR" dirty="0" smtClean="0"/>
              <a:t>                        &lt;</a:t>
            </a:r>
            <a:r>
              <a:rPr lang="pt-BR" dirty="0" err="1" smtClean="0"/>
              <a:t>LineSegment</a:t>
            </a:r>
            <a:r>
              <a:rPr lang="pt-BR" dirty="0" smtClean="0"/>
              <a:t> </a:t>
            </a:r>
            <a:r>
              <a:rPr lang="pt-BR" dirty="0" err="1" smtClean="0"/>
              <a:t>Point</a:t>
            </a:r>
            <a:r>
              <a:rPr lang="pt-BR" dirty="0" smtClean="0"/>
              <a:t>="100,100"/&gt;</a:t>
            </a:r>
          </a:p>
          <a:p>
            <a:r>
              <a:rPr lang="pt-BR" dirty="0" smtClean="0"/>
              <a:t>                        &lt;</a:t>
            </a:r>
            <a:r>
              <a:rPr lang="pt-BR" dirty="0" err="1" smtClean="0"/>
              <a:t>LineSegment</a:t>
            </a:r>
            <a:r>
              <a:rPr lang="pt-BR" dirty="0" smtClean="0"/>
              <a:t> </a:t>
            </a:r>
            <a:r>
              <a:rPr lang="pt-BR" dirty="0" err="1" smtClean="0"/>
              <a:t>Point</a:t>
            </a:r>
            <a:r>
              <a:rPr lang="pt-BR" dirty="0" smtClean="0"/>
              <a:t>="100,50"/&gt;</a:t>
            </a:r>
          </a:p>
          <a:p>
            <a:r>
              <a:rPr lang="pt-BR" dirty="0" smtClean="0"/>
              <a:t>                    &lt;/</a:t>
            </a:r>
            <a:r>
              <a:rPr lang="pt-BR" dirty="0" err="1" smtClean="0"/>
              <a:t>PathFigure</a:t>
            </a:r>
            <a:r>
              <a:rPr lang="pt-BR" dirty="0" smtClean="0"/>
              <a:t>&gt;</a:t>
            </a:r>
          </a:p>
          <a:p>
            <a:r>
              <a:rPr lang="pt-BR" dirty="0" smtClean="0"/>
              <a:t>                &lt;/</a:t>
            </a:r>
            <a:r>
              <a:rPr lang="pt-BR" dirty="0" err="1" smtClean="0"/>
              <a:t>PathGeometry</a:t>
            </a:r>
            <a:r>
              <a:rPr lang="pt-BR" dirty="0" smtClean="0"/>
              <a:t>&gt;</a:t>
            </a:r>
          </a:p>
          <a:p>
            <a:r>
              <a:rPr lang="pt-BR" dirty="0" smtClean="0"/>
              <a:t>            &lt;/Path.Data&gt;</a:t>
            </a:r>
          </a:p>
          <a:p>
            <a:r>
              <a:rPr lang="pt-BR" dirty="0" smtClean="0"/>
              <a:t>        &lt;/Path&gt;</a:t>
            </a:r>
          </a:p>
          <a:p>
            <a:r>
              <a:rPr lang="pt-BR" dirty="0" smtClean="0"/>
              <a:t>&lt;/</a:t>
            </a:r>
            <a:r>
              <a:rPr lang="pt-BR" dirty="0" err="1" smtClean="0"/>
              <a:t>Grid</a:t>
            </a:r>
            <a:r>
              <a:rPr lang="pt-BR" dirty="0" smtClean="0"/>
              <a:t>&gt;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Arcos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928662" y="1643050"/>
            <a:ext cx="7929618" cy="313932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&lt;Grid x:Name="</a:t>
            </a:r>
            <a:r>
              <a:rPr lang="en-US" dirty="0" err="1" smtClean="0"/>
              <a:t>LayoutRoot</a:t>
            </a:r>
            <a:r>
              <a:rPr lang="en-US" dirty="0" smtClean="0"/>
              <a:t>" Background="White"&gt;</a:t>
            </a:r>
            <a:endParaRPr lang="pt-BR" dirty="0" smtClean="0"/>
          </a:p>
          <a:p>
            <a:r>
              <a:rPr lang="en-US" dirty="0" smtClean="0"/>
              <a:t>        &lt;Path Stroke="Blue" </a:t>
            </a:r>
            <a:r>
              <a:rPr lang="en-US" dirty="0" err="1" smtClean="0"/>
              <a:t>StrokeThickness</a:t>
            </a:r>
            <a:r>
              <a:rPr lang="en-US" dirty="0" smtClean="0"/>
              <a:t>="3"&gt;</a:t>
            </a:r>
          </a:p>
          <a:p>
            <a:r>
              <a:rPr lang="pt-BR" dirty="0" smtClean="0"/>
              <a:t>            &lt;Path.Data&gt;</a:t>
            </a:r>
          </a:p>
          <a:p>
            <a:r>
              <a:rPr lang="pt-BR" dirty="0" smtClean="0"/>
              <a:t>                &lt;</a:t>
            </a:r>
            <a:r>
              <a:rPr lang="pt-BR" dirty="0" err="1" smtClean="0"/>
              <a:t>PathGeometry</a:t>
            </a:r>
            <a:r>
              <a:rPr lang="pt-BR" dirty="0" smtClean="0"/>
              <a:t>&gt;</a:t>
            </a:r>
          </a:p>
          <a:p>
            <a:r>
              <a:rPr lang="en-US" dirty="0" smtClean="0"/>
              <a:t>                    &lt;</a:t>
            </a:r>
            <a:r>
              <a:rPr lang="en-US" dirty="0" err="1" smtClean="0"/>
              <a:t>PathFigure</a:t>
            </a:r>
            <a:r>
              <a:rPr lang="en-US" dirty="0" smtClean="0"/>
              <a:t> </a:t>
            </a:r>
            <a:r>
              <a:rPr lang="en-US" dirty="0" err="1" smtClean="0"/>
              <a:t>IsClosed</a:t>
            </a:r>
            <a:r>
              <a:rPr lang="en-US" dirty="0" smtClean="0"/>
              <a:t>="False" </a:t>
            </a:r>
            <a:r>
              <a:rPr lang="en-US" dirty="0" err="1" smtClean="0"/>
              <a:t>StartPoint</a:t>
            </a:r>
            <a:r>
              <a:rPr lang="en-US" dirty="0" smtClean="0"/>
              <a:t>="10,100"&gt;</a:t>
            </a:r>
          </a:p>
          <a:p>
            <a:r>
              <a:rPr lang="pt-BR" dirty="0" smtClean="0"/>
              <a:t>                        &lt;</a:t>
            </a:r>
            <a:r>
              <a:rPr lang="pt-BR" dirty="0" err="1" smtClean="0"/>
              <a:t>ArcSegment</a:t>
            </a:r>
            <a:r>
              <a:rPr lang="pt-BR" dirty="0" smtClean="0"/>
              <a:t> </a:t>
            </a:r>
            <a:r>
              <a:rPr lang="pt-BR" dirty="0" err="1" smtClean="0"/>
              <a:t>Point</a:t>
            </a:r>
            <a:r>
              <a:rPr lang="pt-BR" dirty="0" smtClean="0"/>
              <a:t>="250,150" </a:t>
            </a:r>
            <a:r>
              <a:rPr lang="pt-BR" dirty="0" err="1" smtClean="0"/>
              <a:t>Size</a:t>
            </a:r>
            <a:r>
              <a:rPr lang="pt-BR" dirty="0" smtClean="0"/>
              <a:t>="200,300"/&gt;</a:t>
            </a:r>
          </a:p>
          <a:p>
            <a:r>
              <a:rPr lang="pt-BR" dirty="0" smtClean="0"/>
              <a:t>                    &lt;/</a:t>
            </a:r>
            <a:r>
              <a:rPr lang="pt-BR" dirty="0" err="1" smtClean="0"/>
              <a:t>PathFigure</a:t>
            </a:r>
            <a:r>
              <a:rPr lang="pt-BR" dirty="0" smtClean="0"/>
              <a:t>&gt;</a:t>
            </a:r>
          </a:p>
          <a:p>
            <a:r>
              <a:rPr lang="pt-BR" dirty="0" smtClean="0"/>
              <a:t>                &lt;/</a:t>
            </a:r>
            <a:r>
              <a:rPr lang="pt-BR" dirty="0" err="1" smtClean="0"/>
              <a:t>PathGeometry</a:t>
            </a:r>
            <a:r>
              <a:rPr lang="pt-BR" dirty="0" smtClean="0"/>
              <a:t>&gt;</a:t>
            </a:r>
          </a:p>
          <a:p>
            <a:r>
              <a:rPr lang="pt-BR" dirty="0" smtClean="0"/>
              <a:t>            &lt;/Path.Data&gt;</a:t>
            </a:r>
          </a:p>
          <a:p>
            <a:r>
              <a:rPr lang="pt-BR" dirty="0" smtClean="0"/>
              <a:t>        &lt;/Path&gt;</a:t>
            </a:r>
          </a:p>
          <a:p>
            <a:r>
              <a:rPr lang="pt-BR" dirty="0" smtClean="0"/>
              <a:t>    &lt;/</a:t>
            </a:r>
            <a:r>
              <a:rPr lang="pt-BR" dirty="0" err="1" smtClean="0"/>
              <a:t>Grid</a:t>
            </a:r>
            <a:r>
              <a:rPr lang="pt-BR" dirty="0" smtClean="0"/>
              <a:t>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Curvas </a:t>
            </a:r>
            <a:r>
              <a:rPr lang="pt-BR" b="1" dirty="0" err="1" smtClean="0"/>
              <a:t>Bézier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571612"/>
            <a:ext cx="7786742" cy="507831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200" dirty="0" smtClean="0"/>
              <a:t> &lt;</a:t>
            </a:r>
            <a:r>
              <a:rPr lang="pt-BR" sz="1200" dirty="0" err="1" smtClean="0"/>
              <a:t>Canvas</a:t>
            </a:r>
            <a:r>
              <a:rPr lang="pt-BR" sz="1200" dirty="0" smtClean="0"/>
              <a:t>&gt;</a:t>
            </a:r>
          </a:p>
          <a:p>
            <a:r>
              <a:rPr lang="en-US" sz="1200" dirty="0" smtClean="0"/>
              <a:t>        &lt;Path Stroke="Blue" </a:t>
            </a:r>
            <a:r>
              <a:rPr lang="en-US" sz="1200" dirty="0" err="1" smtClean="0"/>
              <a:t>StrokeThickness</a:t>
            </a:r>
            <a:r>
              <a:rPr lang="en-US" sz="1200" dirty="0" smtClean="0"/>
              <a:t>="5" </a:t>
            </a:r>
            <a:r>
              <a:rPr lang="en-US" sz="1200" dirty="0" err="1" smtClean="0"/>
              <a:t>Canvas.Top</a:t>
            </a:r>
            <a:r>
              <a:rPr lang="en-US" sz="1200" dirty="0" smtClean="0"/>
              <a:t>="20"&gt;</a:t>
            </a:r>
          </a:p>
          <a:p>
            <a:r>
              <a:rPr lang="pt-BR" sz="1200" dirty="0" smtClean="0"/>
              <a:t>            &lt;Path.Data&gt;</a:t>
            </a:r>
          </a:p>
          <a:p>
            <a:r>
              <a:rPr lang="pt-BR" sz="1200" dirty="0" smtClean="0"/>
              <a:t>                &lt;</a:t>
            </a:r>
            <a:r>
              <a:rPr lang="pt-BR" sz="1200" dirty="0" err="1" smtClean="0"/>
              <a:t>PathGeometry</a:t>
            </a:r>
            <a:r>
              <a:rPr lang="pt-BR" sz="1200" dirty="0" smtClean="0"/>
              <a:t>&gt;</a:t>
            </a:r>
          </a:p>
          <a:p>
            <a:r>
              <a:rPr lang="pt-BR" sz="1200" dirty="0" smtClean="0"/>
              <a:t>                    &lt;</a:t>
            </a:r>
            <a:r>
              <a:rPr lang="pt-BR" sz="1200" dirty="0" err="1" smtClean="0"/>
              <a:t>PathFigure</a:t>
            </a:r>
            <a:r>
              <a:rPr lang="pt-BR" sz="1200" dirty="0" smtClean="0"/>
              <a:t> </a:t>
            </a:r>
            <a:r>
              <a:rPr lang="pt-BR" sz="1200" dirty="0" err="1" smtClean="0"/>
              <a:t>StartPoint</a:t>
            </a:r>
            <a:r>
              <a:rPr lang="pt-BR" sz="1200" dirty="0" smtClean="0"/>
              <a:t>="10,10"&gt;</a:t>
            </a:r>
          </a:p>
          <a:p>
            <a:r>
              <a:rPr lang="fr-FR" sz="1200" dirty="0" smtClean="0"/>
              <a:t>                        &lt;BezierSegment Point1="130,30" Point2="40,140" Point3="150,150"&gt;&lt;/BezierSegment&gt;</a:t>
            </a:r>
          </a:p>
          <a:p>
            <a:r>
              <a:rPr lang="pt-BR" sz="1200" dirty="0" smtClean="0"/>
              <a:t>                    &lt;/</a:t>
            </a:r>
            <a:r>
              <a:rPr lang="pt-BR" sz="1200" dirty="0" err="1" smtClean="0"/>
              <a:t>PathFigure</a:t>
            </a:r>
            <a:r>
              <a:rPr lang="pt-BR" sz="1200" dirty="0" smtClean="0"/>
              <a:t>&gt;</a:t>
            </a:r>
          </a:p>
          <a:p>
            <a:r>
              <a:rPr lang="pt-BR" sz="1200" dirty="0" smtClean="0"/>
              <a:t>                &lt;/</a:t>
            </a:r>
            <a:r>
              <a:rPr lang="pt-BR" sz="1200" dirty="0" err="1" smtClean="0"/>
              <a:t>PathGeometry</a:t>
            </a:r>
            <a:r>
              <a:rPr lang="pt-BR" sz="1200" dirty="0" smtClean="0"/>
              <a:t>&gt;</a:t>
            </a:r>
          </a:p>
          <a:p>
            <a:r>
              <a:rPr lang="pt-BR" sz="1200" dirty="0" smtClean="0"/>
              <a:t>            &lt;/Path.Data&gt;</a:t>
            </a:r>
          </a:p>
          <a:p>
            <a:r>
              <a:rPr lang="pt-BR" sz="1200" dirty="0" smtClean="0"/>
              <a:t>        &lt;/Path&gt;</a:t>
            </a:r>
          </a:p>
          <a:p>
            <a:r>
              <a:rPr lang="en-US" sz="1200" dirty="0" smtClean="0"/>
              <a:t>        &lt;Path Stroke="Green" </a:t>
            </a:r>
            <a:r>
              <a:rPr lang="en-US" sz="1200" dirty="0" err="1" smtClean="0"/>
              <a:t>StrokeThickness</a:t>
            </a:r>
            <a:r>
              <a:rPr lang="en-US" sz="1200" dirty="0" smtClean="0"/>
              <a:t>="2" </a:t>
            </a:r>
            <a:r>
              <a:rPr lang="en-US" sz="1200" dirty="0" err="1" smtClean="0"/>
              <a:t>StrokeDashArray</a:t>
            </a:r>
            <a:r>
              <a:rPr lang="en-US" sz="1200" dirty="0" smtClean="0"/>
              <a:t>="5 2" </a:t>
            </a:r>
            <a:r>
              <a:rPr lang="en-US" sz="1200" dirty="0" err="1" smtClean="0"/>
              <a:t>Canvas.Top</a:t>
            </a:r>
            <a:r>
              <a:rPr lang="en-US" sz="1200" dirty="0" smtClean="0"/>
              <a:t>="20"&gt;</a:t>
            </a:r>
          </a:p>
          <a:p>
            <a:r>
              <a:rPr lang="pt-BR" sz="1200" dirty="0" smtClean="0"/>
              <a:t>            &lt;Path.Data&gt;</a:t>
            </a:r>
          </a:p>
          <a:p>
            <a:r>
              <a:rPr lang="pt-BR" sz="1200" dirty="0" smtClean="0"/>
              <a:t>                &lt;</a:t>
            </a:r>
            <a:r>
              <a:rPr lang="pt-BR" sz="1200" dirty="0" err="1" smtClean="0"/>
              <a:t>GeometryGroup</a:t>
            </a:r>
            <a:r>
              <a:rPr lang="pt-BR" sz="1200" dirty="0" smtClean="0"/>
              <a:t>&gt;</a:t>
            </a:r>
          </a:p>
          <a:p>
            <a:r>
              <a:rPr lang="en-US" sz="1200" dirty="0" smtClean="0"/>
              <a:t>                    &lt;</a:t>
            </a:r>
            <a:r>
              <a:rPr lang="en-US" sz="1200" dirty="0" err="1" smtClean="0"/>
              <a:t>LineGeometry</a:t>
            </a:r>
            <a:r>
              <a:rPr lang="en-US" sz="1200" dirty="0" smtClean="0"/>
              <a:t> </a:t>
            </a:r>
            <a:r>
              <a:rPr lang="en-US" sz="1200" dirty="0" err="1" smtClean="0"/>
              <a:t>StartPoint</a:t>
            </a:r>
            <a:r>
              <a:rPr lang="en-US" sz="1200" dirty="0" smtClean="0"/>
              <a:t>="10,10" </a:t>
            </a:r>
            <a:r>
              <a:rPr lang="en-US" sz="1200" dirty="0" err="1" smtClean="0"/>
              <a:t>EndPoint</a:t>
            </a:r>
            <a:r>
              <a:rPr lang="en-US" sz="1200" dirty="0" smtClean="0"/>
              <a:t>="130,30"&gt;&lt;/</a:t>
            </a:r>
            <a:r>
              <a:rPr lang="en-US" sz="1200" dirty="0" err="1" smtClean="0"/>
              <a:t>LineGeometry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                    &lt;</a:t>
            </a:r>
            <a:r>
              <a:rPr lang="en-US" sz="1200" dirty="0" err="1" smtClean="0"/>
              <a:t>LineGeometry</a:t>
            </a:r>
            <a:r>
              <a:rPr lang="en-US" sz="1200" dirty="0" smtClean="0"/>
              <a:t> </a:t>
            </a:r>
            <a:r>
              <a:rPr lang="en-US" sz="1200" dirty="0" err="1" smtClean="0"/>
              <a:t>StartPoint</a:t>
            </a:r>
            <a:r>
              <a:rPr lang="en-US" sz="1200" dirty="0" smtClean="0"/>
              <a:t>="40,140" </a:t>
            </a:r>
            <a:r>
              <a:rPr lang="en-US" sz="1200" dirty="0" err="1" smtClean="0"/>
              <a:t>EndPoint</a:t>
            </a:r>
            <a:r>
              <a:rPr lang="en-US" sz="1200" dirty="0" smtClean="0"/>
              <a:t>="150,150"&gt;&lt;/</a:t>
            </a:r>
            <a:r>
              <a:rPr lang="en-US" sz="1200" dirty="0" err="1" smtClean="0"/>
              <a:t>LineGeometry</a:t>
            </a:r>
            <a:r>
              <a:rPr lang="en-US" sz="1200" dirty="0" smtClean="0"/>
              <a:t>&gt;</a:t>
            </a:r>
          </a:p>
          <a:p>
            <a:r>
              <a:rPr lang="pt-BR" sz="1200" dirty="0" smtClean="0"/>
              <a:t>                &lt;/</a:t>
            </a:r>
            <a:r>
              <a:rPr lang="pt-BR" sz="1200" dirty="0" err="1" smtClean="0"/>
              <a:t>GeometryGroup</a:t>
            </a:r>
            <a:r>
              <a:rPr lang="pt-BR" sz="1200" dirty="0" smtClean="0"/>
              <a:t>&gt;</a:t>
            </a:r>
          </a:p>
          <a:p>
            <a:r>
              <a:rPr lang="pt-BR" sz="1200" dirty="0" smtClean="0"/>
              <a:t>            &lt;/Path.Data&gt;</a:t>
            </a:r>
          </a:p>
          <a:p>
            <a:r>
              <a:rPr lang="pt-BR" sz="1200" dirty="0" smtClean="0"/>
              <a:t>        &lt;/Path&gt;</a:t>
            </a:r>
          </a:p>
          <a:p>
            <a:r>
              <a:rPr lang="en-US" sz="1200" dirty="0" smtClean="0"/>
              <a:t>        &lt;Path Fill="Red" Stroke="Red" </a:t>
            </a:r>
            <a:r>
              <a:rPr lang="en-US" sz="1200" dirty="0" err="1" smtClean="0"/>
              <a:t>StrokeThickness</a:t>
            </a:r>
            <a:r>
              <a:rPr lang="en-US" sz="1200" dirty="0" smtClean="0"/>
              <a:t>="8" </a:t>
            </a:r>
            <a:r>
              <a:rPr lang="en-US" sz="1200" dirty="0" err="1" smtClean="0"/>
              <a:t>Canvas.Top</a:t>
            </a:r>
            <a:r>
              <a:rPr lang="en-US" sz="1200" dirty="0" smtClean="0"/>
              <a:t>="20"&gt;</a:t>
            </a:r>
          </a:p>
          <a:p>
            <a:r>
              <a:rPr lang="pt-BR" sz="1200" dirty="0" smtClean="0"/>
              <a:t>            &lt;Path.Data&gt;</a:t>
            </a:r>
          </a:p>
          <a:p>
            <a:r>
              <a:rPr lang="pt-BR" sz="1200" dirty="0" smtClean="0"/>
              <a:t>                &lt;</a:t>
            </a:r>
            <a:r>
              <a:rPr lang="pt-BR" sz="1200" dirty="0" err="1" smtClean="0"/>
              <a:t>GeometryGroup</a:t>
            </a:r>
            <a:r>
              <a:rPr lang="pt-BR" sz="1200" dirty="0" smtClean="0"/>
              <a:t>&gt;</a:t>
            </a:r>
          </a:p>
          <a:p>
            <a:r>
              <a:rPr lang="pt-BR" sz="1200" dirty="0" smtClean="0"/>
              <a:t>                    &lt;</a:t>
            </a:r>
            <a:r>
              <a:rPr lang="pt-BR" sz="1200" dirty="0" err="1" smtClean="0"/>
              <a:t>EllipseGeometry</a:t>
            </a:r>
            <a:r>
              <a:rPr lang="pt-BR" sz="1200" dirty="0" smtClean="0"/>
              <a:t> Center="130,30"&gt;&lt;/</a:t>
            </a:r>
            <a:r>
              <a:rPr lang="pt-BR" sz="1200" dirty="0" err="1" smtClean="0"/>
              <a:t>EllipseGeometry</a:t>
            </a:r>
            <a:r>
              <a:rPr lang="pt-BR" sz="1200" dirty="0" smtClean="0"/>
              <a:t>&gt;</a:t>
            </a:r>
          </a:p>
          <a:p>
            <a:r>
              <a:rPr lang="pt-BR" sz="1200" dirty="0" smtClean="0"/>
              <a:t>                    &lt;</a:t>
            </a:r>
            <a:r>
              <a:rPr lang="pt-BR" sz="1200" dirty="0" err="1" smtClean="0"/>
              <a:t>EllipseGeometry</a:t>
            </a:r>
            <a:r>
              <a:rPr lang="pt-BR" sz="1200" dirty="0" smtClean="0"/>
              <a:t> Center="40,140"&gt;&lt;/</a:t>
            </a:r>
            <a:r>
              <a:rPr lang="pt-BR" sz="1200" dirty="0" err="1" smtClean="0"/>
              <a:t>EllipseGeometry</a:t>
            </a:r>
            <a:r>
              <a:rPr lang="pt-BR" sz="1200" dirty="0" smtClean="0"/>
              <a:t>&gt;</a:t>
            </a:r>
          </a:p>
          <a:p>
            <a:r>
              <a:rPr lang="pt-BR" sz="1200" dirty="0" smtClean="0"/>
              <a:t>                &lt;/</a:t>
            </a:r>
            <a:r>
              <a:rPr lang="pt-BR" sz="1200" dirty="0" err="1" smtClean="0"/>
              <a:t>GeometryGroup</a:t>
            </a:r>
            <a:r>
              <a:rPr lang="pt-BR" sz="1200" dirty="0" smtClean="0"/>
              <a:t>&gt;</a:t>
            </a:r>
          </a:p>
          <a:p>
            <a:r>
              <a:rPr lang="pt-BR" sz="1200" dirty="0" smtClean="0"/>
              <a:t>            &lt;/Path.Data&gt;</a:t>
            </a:r>
          </a:p>
          <a:p>
            <a:r>
              <a:rPr lang="pt-BR" sz="1200" dirty="0" smtClean="0"/>
              <a:t>        &lt;/Path&gt;</a:t>
            </a:r>
          </a:p>
          <a:p>
            <a:r>
              <a:rPr lang="pt-BR" sz="1200" dirty="0" smtClean="0"/>
              <a:t>    &lt;/</a:t>
            </a:r>
            <a:r>
              <a:rPr lang="pt-BR" sz="1200" dirty="0" err="1" smtClean="0"/>
              <a:t>Canvas</a:t>
            </a:r>
            <a:r>
              <a:rPr lang="pt-BR" sz="1200" dirty="0" smtClean="0"/>
              <a:t>&gt;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Geometry</a:t>
            </a:r>
            <a:r>
              <a:rPr lang="pt-BR" b="1" dirty="0" smtClean="0"/>
              <a:t> </a:t>
            </a:r>
            <a:r>
              <a:rPr lang="pt-BR" b="1" dirty="0" err="1" smtClean="0"/>
              <a:t>Mini-Language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928662" y="1571612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As figuras geométricas vistas até o momento, são relativamente concisas, com poucos pontos. No entanto, figuras geométricas mais complexas, podem envolver centenas de segmentos. Definir cada segmento, arco e curva é uma tarefa complexa. O </a:t>
            </a:r>
            <a:r>
              <a:rPr lang="pt-BR" dirty="0" err="1" smtClean="0"/>
              <a:t>Silverlight</a:t>
            </a:r>
            <a:r>
              <a:rPr lang="pt-BR" dirty="0" smtClean="0"/>
              <a:t> adicionou uma forma alternativa mais concisa para definir figuras geométricas. Esta sintaxe é freqüentemente descrita </a:t>
            </a:r>
            <a:r>
              <a:rPr lang="pt-BR" b="1" dirty="0" smtClean="0"/>
              <a:t>como </a:t>
            </a:r>
            <a:r>
              <a:rPr lang="pt-BR" b="1" dirty="0" err="1" smtClean="0"/>
              <a:t>geometry</a:t>
            </a:r>
            <a:r>
              <a:rPr lang="pt-BR" b="1" dirty="0" smtClean="0"/>
              <a:t> </a:t>
            </a:r>
            <a:r>
              <a:rPr lang="pt-BR" b="1" dirty="0" err="1" smtClean="0"/>
              <a:t>mini-language</a:t>
            </a:r>
            <a:r>
              <a:rPr lang="pt-BR" dirty="0" smtClean="0"/>
              <a:t>. 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00100" y="3500438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Mini-language</a:t>
            </a:r>
            <a:r>
              <a:rPr lang="pt-BR" dirty="0" smtClean="0"/>
              <a:t> é essencialmente uma série de comandos em uma string. Cada comando é uma letra simples e opcionalmente é seguido por alguns bits numéricos (tais como coordenadas X e y) separados por espaços. Cada comando é também separado do comando anterior com um espaço.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Triângulo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643050"/>
            <a:ext cx="7786742" cy="224676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400" dirty="0" smtClean="0"/>
              <a:t>&lt;Path </a:t>
            </a:r>
            <a:r>
              <a:rPr lang="pt-BR" sz="1400" dirty="0" err="1" smtClean="0"/>
              <a:t>Stroke</a:t>
            </a:r>
            <a:r>
              <a:rPr lang="pt-BR" sz="1400" dirty="0" smtClean="0"/>
              <a:t>="</a:t>
            </a:r>
            <a:r>
              <a:rPr lang="pt-BR" sz="1400" dirty="0" err="1" smtClean="0"/>
              <a:t>Blue</a:t>
            </a:r>
            <a:r>
              <a:rPr lang="pt-BR" sz="1400" dirty="0" smtClean="0"/>
              <a:t>" &gt;</a:t>
            </a:r>
          </a:p>
          <a:p>
            <a:r>
              <a:rPr lang="pt-BR" sz="1400" dirty="0" smtClean="0"/>
              <a:t>            &lt;Path.Data&gt;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PathGeometry</a:t>
            </a:r>
            <a:r>
              <a:rPr lang="pt-BR" sz="1400" dirty="0" smtClean="0"/>
              <a:t>&gt;</a:t>
            </a:r>
          </a:p>
          <a:p>
            <a:r>
              <a:rPr lang="en-US" sz="1400" dirty="0" smtClean="0"/>
              <a:t>                    &lt;</a:t>
            </a:r>
            <a:r>
              <a:rPr lang="en-US" sz="1400" dirty="0" err="1" smtClean="0"/>
              <a:t>PathFigure</a:t>
            </a:r>
            <a:r>
              <a:rPr lang="en-US" sz="1400" dirty="0" smtClean="0"/>
              <a:t> </a:t>
            </a:r>
            <a:r>
              <a:rPr lang="en-US" sz="1400" dirty="0" err="1" smtClean="0"/>
              <a:t>IsClosed</a:t>
            </a:r>
            <a:r>
              <a:rPr lang="en-US" sz="1400" dirty="0" smtClean="0"/>
              <a:t>="True" </a:t>
            </a:r>
            <a:r>
              <a:rPr lang="en-US" sz="1400" dirty="0" err="1" smtClean="0"/>
              <a:t>StartPoint</a:t>
            </a:r>
            <a:r>
              <a:rPr lang="en-US" sz="1400" dirty="0" smtClean="0"/>
              <a:t>="10,100"&gt;</a:t>
            </a:r>
          </a:p>
          <a:p>
            <a:r>
              <a:rPr lang="pt-BR" sz="1400" dirty="0" smtClean="0"/>
              <a:t>                        &lt;</a:t>
            </a:r>
            <a:r>
              <a:rPr lang="pt-BR" sz="1400" dirty="0" err="1" smtClean="0"/>
              <a:t>LineSegment</a:t>
            </a:r>
            <a:r>
              <a:rPr lang="pt-BR" sz="1400" dirty="0" smtClean="0"/>
              <a:t> </a:t>
            </a:r>
            <a:r>
              <a:rPr lang="pt-BR" sz="1400" dirty="0" err="1" smtClean="0"/>
              <a:t>Point</a:t>
            </a:r>
            <a:r>
              <a:rPr lang="pt-BR" sz="1400" dirty="0" smtClean="0"/>
              <a:t>="100,100"/&gt;</a:t>
            </a:r>
          </a:p>
          <a:p>
            <a:r>
              <a:rPr lang="pt-BR" sz="1400" dirty="0" smtClean="0"/>
              <a:t>                        &lt;</a:t>
            </a:r>
            <a:r>
              <a:rPr lang="pt-BR" sz="1400" dirty="0" err="1" smtClean="0"/>
              <a:t>LineSegment</a:t>
            </a:r>
            <a:r>
              <a:rPr lang="pt-BR" sz="1400" dirty="0" smtClean="0"/>
              <a:t> </a:t>
            </a:r>
            <a:r>
              <a:rPr lang="pt-BR" sz="1400" dirty="0" err="1" smtClean="0"/>
              <a:t>Point</a:t>
            </a:r>
            <a:r>
              <a:rPr lang="pt-BR" sz="1400" dirty="0" smtClean="0"/>
              <a:t>="100,50"/&gt;</a:t>
            </a:r>
          </a:p>
          <a:p>
            <a:r>
              <a:rPr lang="pt-BR" sz="1400" dirty="0" smtClean="0"/>
              <a:t>                    &lt;/</a:t>
            </a:r>
            <a:r>
              <a:rPr lang="pt-BR" sz="1400" dirty="0" err="1" smtClean="0"/>
              <a:t>PathFigure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    &lt;/</a:t>
            </a:r>
            <a:r>
              <a:rPr lang="pt-BR" sz="1400" dirty="0" err="1" smtClean="0"/>
              <a:t>PathGeometry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&lt;/Path.Data&gt;</a:t>
            </a:r>
          </a:p>
          <a:p>
            <a:r>
              <a:rPr lang="pt-BR" sz="1400" dirty="0" smtClean="0"/>
              <a:t>&lt;/Path&gt;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928662" y="4143380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Geometry</a:t>
            </a:r>
            <a:r>
              <a:rPr lang="pt-BR" b="1" dirty="0" smtClean="0"/>
              <a:t> </a:t>
            </a:r>
            <a:r>
              <a:rPr lang="pt-BR" b="1" dirty="0" err="1" smtClean="0"/>
              <a:t>Mini-Language</a:t>
            </a:r>
            <a:endParaRPr lang="pt-BR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000100" y="4643446"/>
            <a:ext cx="7929618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&lt;Path Stroke="Blue" Data="M 10,100 L 100,100 L 100,50 Z"&gt;&lt;/Path&gt;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00100" y="5357826"/>
            <a:ext cx="7929618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&lt;Path Stroke="Blue" Data="M10 100 L100 100 L100 50 Z"&gt;&lt;/Path&gt;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Tabela 6. Comandos para </a:t>
            </a:r>
            <a:r>
              <a:rPr lang="pt-BR" b="1" dirty="0" err="1" smtClean="0"/>
              <a:t>Geometry</a:t>
            </a:r>
            <a:r>
              <a:rPr lang="pt-BR" b="1" dirty="0" smtClean="0"/>
              <a:t> </a:t>
            </a:r>
            <a:r>
              <a:rPr lang="pt-BR" b="1" dirty="0" err="1" smtClean="0"/>
              <a:t>Mini_Language</a:t>
            </a:r>
            <a:endParaRPr lang="pt-BR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00" y="1571612"/>
          <a:ext cx="7929618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61436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Comando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Descrição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F </a:t>
                      </a:r>
                      <a:r>
                        <a:rPr lang="pt-BR" sz="1400" dirty="0" err="1" smtClean="0"/>
                        <a:t>value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Configura a propriedade </a:t>
                      </a:r>
                      <a:r>
                        <a:rPr lang="pt-BR" sz="1400" dirty="0" err="1" smtClean="0"/>
                        <a:t>Geometry</a:t>
                      </a:r>
                      <a:r>
                        <a:rPr lang="pt-BR" sz="1400" dirty="0" smtClean="0"/>
                        <a:t>.</a:t>
                      </a:r>
                      <a:r>
                        <a:rPr lang="pt-BR" sz="1400" dirty="0" err="1" smtClean="0"/>
                        <a:t>FillRule</a:t>
                      </a:r>
                      <a:r>
                        <a:rPr lang="pt-BR" sz="1400" dirty="0" smtClean="0"/>
                        <a:t>. Usa 0 para </a:t>
                      </a:r>
                      <a:r>
                        <a:rPr lang="pt-BR" sz="1400" dirty="0" err="1" smtClean="0"/>
                        <a:t>EvenOdd</a:t>
                      </a:r>
                      <a:r>
                        <a:rPr lang="pt-BR" sz="1400" dirty="0" smtClean="0"/>
                        <a:t> ou 1 para </a:t>
                      </a:r>
                      <a:r>
                        <a:rPr lang="pt-BR" sz="1400" dirty="0" err="1" smtClean="0"/>
                        <a:t>Nonzero</a:t>
                      </a:r>
                      <a:r>
                        <a:rPr lang="pt-BR" sz="1400" dirty="0" smtClean="0"/>
                        <a:t>. Deve aparecer no início</a:t>
                      </a:r>
                      <a:r>
                        <a:rPr lang="pt-BR" sz="1400" baseline="0" dirty="0" smtClean="0"/>
                        <a:t> da string.</a:t>
                      </a:r>
                      <a:r>
                        <a:rPr lang="pt-BR" sz="1400" dirty="0" smtClean="0"/>
                        <a:t> 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M x,y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nov</a:t>
                      </a:r>
                      <a:r>
                        <a:rPr lang="pt-BR" sz="1400" baseline="0" dirty="0" smtClean="0"/>
                        <a:t> elemento</a:t>
                      </a:r>
                      <a:r>
                        <a:rPr lang="pt-BR" sz="1400" dirty="0" smtClean="0"/>
                        <a:t> </a:t>
                      </a:r>
                      <a:r>
                        <a:rPr lang="pt-BR" sz="1400" dirty="0" err="1" smtClean="0"/>
                        <a:t>PathFigure</a:t>
                      </a:r>
                      <a:r>
                        <a:rPr lang="pt-BR" sz="1400" dirty="0" smtClean="0"/>
                        <a:t> e configura</a:t>
                      </a:r>
                      <a:r>
                        <a:rPr lang="pt-BR" sz="1400" baseline="0" dirty="0" smtClean="0"/>
                        <a:t> seus pontos iniciais. 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L x,y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LineSegment</a:t>
                      </a:r>
                      <a:r>
                        <a:rPr lang="pt-BR" sz="1400" dirty="0" smtClean="0"/>
                        <a:t> para</a:t>
                      </a:r>
                      <a:r>
                        <a:rPr lang="pt-BR" sz="1400" baseline="0" dirty="0" smtClean="0"/>
                        <a:t> os específicos pontos.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H x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LineSegment</a:t>
                      </a:r>
                      <a:r>
                        <a:rPr lang="pt-BR" sz="1400" baseline="0" dirty="0" smtClean="0"/>
                        <a:t> horizontal.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V y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LineSegment</a:t>
                      </a:r>
                      <a:r>
                        <a:rPr lang="pt-BR" sz="1400" dirty="0" smtClean="0"/>
                        <a:t> vertical.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A </a:t>
                      </a:r>
                      <a:r>
                        <a:rPr lang="pt-BR" sz="1400" dirty="0" err="1" smtClean="0"/>
                        <a:t>radiusX</a:t>
                      </a:r>
                      <a:r>
                        <a:rPr lang="pt-BR" sz="1400" dirty="0" smtClean="0"/>
                        <a:t>, </a:t>
                      </a:r>
                      <a:r>
                        <a:rPr lang="pt-BR" sz="1400" dirty="0" err="1" smtClean="0"/>
                        <a:t>radiusY</a:t>
                      </a:r>
                      <a:endParaRPr lang="pt-BR" sz="1400" dirty="0" smtClean="0"/>
                    </a:p>
                    <a:p>
                      <a:r>
                        <a:rPr lang="pt-BR" sz="1400" dirty="0" err="1" smtClean="0"/>
                        <a:t>Degrees</a:t>
                      </a:r>
                      <a:r>
                        <a:rPr lang="pt-BR" sz="1400" dirty="0" smtClean="0"/>
                        <a:t> </a:t>
                      </a:r>
                      <a:r>
                        <a:rPr lang="pt-BR" sz="1400" dirty="0" err="1" smtClean="0"/>
                        <a:t>isLargArc</a:t>
                      </a:r>
                      <a:r>
                        <a:rPr lang="pt-BR" sz="1400" dirty="0" smtClean="0"/>
                        <a:t>,</a:t>
                      </a:r>
                    </a:p>
                    <a:p>
                      <a:r>
                        <a:rPr lang="pt-BR" sz="1400" dirty="0" err="1" smtClean="0"/>
                        <a:t>isClockwise</a:t>
                      </a:r>
                      <a:r>
                        <a:rPr lang="pt-BR" sz="1400" dirty="0" smtClean="0"/>
                        <a:t> x,y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ArcSegment</a:t>
                      </a:r>
                      <a:r>
                        <a:rPr lang="pt-BR" sz="1400" dirty="0" smtClean="0"/>
                        <a:t> indicado pelos pontos. Você especifica o raio, o grau</a:t>
                      </a:r>
                      <a:r>
                        <a:rPr lang="pt-BR" sz="1400" baseline="0" dirty="0" smtClean="0"/>
                        <a:t> e se é o maior arco da elipse.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 x1,y1 x2,y2 x,y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BezierSegment</a:t>
                      </a:r>
                      <a:r>
                        <a:rPr lang="pt-BR" sz="1400" baseline="0" dirty="0" smtClean="0"/>
                        <a:t> indicado pelos pontos.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Q x1,y1 x,y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QuadraticBezierSegment</a:t>
                      </a:r>
                      <a:r>
                        <a:rPr lang="pt-BR" sz="1400" dirty="0" smtClean="0"/>
                        <a:t> indicado pelos pontos.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S</a:t>
                      </a:r>
                      <a:r>
                        <a:rPr lang="pt-BR" sz="1400" baseline="0" dirty="0" smtClean="0"/>
                        <a:t> x2,y2 x,y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smooth</a:t>
                      </a:r>
                      <a:r>
                        <a:rPr lang="pt-BR" sz="1400" dirty="0" smtClean="0"/>
                        <a:t> </a:t>
                      </a:r>
                      <a:r>
                        <a:rPr lang="pt-BR" sz="1400" dirty="0" err="1" smtClean="0"/>
                        <a:t>BezierSegment</a:t>
                      </a:r>
                      <a:r>
                        <a:rPr lang="pt-BR" sz="1400" dirty="0" smtClean="0"/>
                        <a:t>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T x2,y2 x,y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Cria um </a:t>
                      </a:r>
                      <a:r>
                        <a:rPr lang="pt-BR" sz="1400" dirty="0" err="1" smtClean="0"/>
                        <a:t>smooth</a:t>
                      </a:r>
                      <a:r>
                        <a:rPr lang="pt-BR" sz="1400" dirty="0" smtClean="0"/>
                        <a:t> </a:t>
                      </a:r>
                      <a:r>
                        <a:rPr lang="pt-BR" sz="1400" dirty="0" err="1" smtClean="0"/>
                        <a:t>QuadraticBezierSegment</a:t>
                      </a:r>
                      <a:r>
                        <a:rPr lang="pt-BR" sz="1400" dirty="0" smtClean="0"/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Z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Finaliza a corrente </a:t>
                      </a:r>
                      <a:r>
                        <a:rPr lang="pt-BR" sz="1400" dirty="0" err="1" smtClean="0"/>
                        <a:t>PathFigure</a:t>
                      </a:r>
                      <a:r>
                        <a:rPr lang="pt-BR" sz="1400" dirty="0" smtClean="0"/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Clipping com </a:t>
            </a:r>
            <a:r>
              <a:rPr lang="pt-BR" b="1" dirty="0" err="1" smtClean="0"/>
              <a:t>Geometry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571612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Como você viu, as geometrias são a maneira mais poderosa para criar uma forma. No entanto, as geometrias não estão limitadas ao elemento Path. 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00100" y="2357430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 propriedade </a:t>
            </a:r>
            <a:r>
              <a:rPr lang="pt-BR" dirty="0" err="1" smtClean="0"/>
              <a:t>Clip</a:t>
            </a:r>
            <a:r>
              <a:rPr lang="pt-BR" dirty="0" smtClean="0"/>
              <a:t> permite restringir os limites exteriores de um elemento para atender a uma geometria específica. Você pode usar a propriedade </a:t>
            </a:r>
            <a:r>
              <a:rPr lang="pt-BR" dirty="0" err="1" smtClean="0"/>
              <a:t>Clip</a:t>
            </a:r>
            <a:r>
              <a:rPr lang="pt-BR" dirty="0" smtClean="0"/>
              <a:t> para criar uma série de efeitos exóticos. Você pode usar a propriedade clipe com qualquer elemento.</a:t>
            </a:r>
            <a:endParaRPr lang="pt-B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00010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Clipping com </a:t>
            </a:r>
            <a:r>
              <a:rPr lang="pt-BR" b="1" dirty="0" err="1" smtClean="0"/>
              <a:t>Geometry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309293"/>
            <a:ext cx="7929618" cy="526297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&lt;Grid x:Name="</a:t>
            </a:r>
            <a:r>
              <a:rPr lang="en-US" sz="1400" dirty="0" err="1" smtClean="0"/>
              <a:t>LayoutRoot</a:t>
            </a:r>
            <a:r>
              <a:rPr lang="en-US" sz="1400" dirty="0" smtClean="0"/>
              <a:t>" Background="White"&gt;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&gt;&lt;/</a:t>
            </a:r>
            <a:r>
              <a:rPr lang="pt-BR" sz="1400" dirty="0" err="1" smtClean="0"/>
              <a:t>ColumnDefinition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ColumnDefinitions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&lt;Button </a:t>
            </a:r>
            <a:r>
              <a:rPr lang="pt-BR" sz="1400" dirty="0" err="1" smtClean="0"/>
              <a:t>Content</a:t>
            </a:r>
            <a:r>
              <a:rPr lang="pt-BR" sz="1400" dirty="0" smtClean="0"/>
              <a:t>="A </a:t>
            </a:r>
            <a:r>
              <a:rPr lang="pt-BR" sz="1400" dirty="0" err="1" smtClean="0"/>
              <a:t>button</a:t>
            </a:r>
            <a:r>
              <a:rPr lang="pt-BR" sz="1400" dirty="0" smtClean="0"/>
              <a:t>"&gt;</a:t>
            </a:r>
          </a:p>
          <a:p>
            <a:r>
              <a:rPr lang="pt-BR" sz="1400" dirty="0" smtClean="0"/>
              <a:t>            &lt;Button.</a:t>
            </a:r>
            <a:r>
              <a:rPr lang="pt-BR" sz="1400" dirty="0" err="1" smtClean="0"/>
              <a:t>Clip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GeometryGroup</a:t>
            </a:r>
            <a:r>
              <a:rPr lang="pt-BR" sz="1400" dirty="0" smtClean="0"/>
              <a:t> </a:t>
            </a:r>
            <a:r>
              <a:rPr lang="pt-BR" sz="1400" dirty="0" err="1" smtClean="0"/>
              <a:t>FillRule</a:t>
            </a:r>
            <a:r>
              <a:rPr lang="pt-BR" sz="1400" dirty="0" smtClean="0"/>
              <a:t>="</a:t>
            </a:r>
            <a:r>
              <a:rPr lang="pt-BR" sz="1400" dirty="0" err="1" smtClean="0"/>
              <a:t>Nonzero</a:t>
            </a:r>
            <a:r>
              <a:rPr lang="pt-BR" sz="1400" dirty="0" smtClean="0"/>
              <a:t>" &gt;</a:t>
            </a:r>
          </a:p>
          <a:p>
            <a:r>
              <a:rPr lang="pt-BR" sz="1400" dirty="0" smtClean="0"/>
              <a:t>                    &lt;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 </a:t>
            </a:r>
            <a:r>
              <a:rPr lang="pt-BR" sz="1400" dirty="0" err="1" smtClean="0"/>
              <a:t>RadiusX</a:t>
            </a:r>
            <a:r>
              <a:rPr lang="pt-BR" sz="1400" dirty="0" smtClean="0"/>
              <a:t>="75" </a:t>
            </a:r>
            <a:r>
              <a:rPr lang="pt-BR" sz="1400" dirty="0" err="1" smtClean="0"/>
              <a:t>RadiusY</a:t>
            </a:r>
            <a:r>
              <a:rPr lang="pt-BR" sz="1400" dirty="0" smtClean="0"/>
              <a:t>="50" Center="100,150"/&gt;</a:t>
            </a:r>
          </a:p>
          <a:p>
            <a:r>
              <a:rPr lang="pt-BR" sz="1400" dirty="0" smtClean="0"/>
              <a:t>                    &lt;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 </a:t>
            </a:r>
            <a:r>
              <a:rPr lang="pt-BR" sz="1400" dirty="0" err="1" smtClean="0"/>
              <a:t>RadiusX</a:t>
            </a:r>
            <a:r>
              <a:rPr lang="pt-BR" sz="1400" dirty="0" smtClean="0"/>
              <a:t>="100" </a:t>
            </a:r>
            <a:r>
              <a:rPr lang="pt-BR" sz="1400" dirty="0" err="1" smtClean="0"/>
              <a:t>RadiusY</a:t>
            </a:r>
            <a:r>
              <a:rPr lang="pt-BR" sz="1400" dirty="0" smtClean="0"/>
              <a:t>="25" Center="200,150"/&gt;</a:t>
            </a:r>
          </a:p>
          <a:p>
            <a:r>
              <a:rPr lang="pt-BR" sz="1400" dirty="0" smtClean="0"/>
              <a:t>                    &lt;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 </a:t>
            </a:r>
            <a:r>
              <a:rPr lang="pt-BR" sz="1400" dirty="0" err="1" smtClean="0"/>
              <a:t>RadiusX</a:t>
            </a:r>
            <a:r>
              <a:rPr lang="pt-BR" sz="1400" dirty="0" smtClean="0"/>
              <a:t>="75" </a:t>
            </a:r>
            <a:r>
              <a:rPr lang="pt-BR" sz="1400" dirty="0" err="1" smtClean="0"/>
              <a:t>RadiusY</a:t>
            </a:r>
            <a:r>
              <a:rPr lang="pt-BR" sz="1400" dirty="0" smtClean="0"/>
              <a:t>="130" Center="140,140"/&gt;</a:t>
            </a:r>
          </a:p>
          <a:p>
            <a:r>
              <a:rPr lang="pt-BR" sz="1400" dirty="0" smtClean="0"/>
              <a:t>                &lt;/</a:t>
            </a:r>
            <a:r>
              <a:rPr lang="pt-BR" sz="1400" dirty="0" err="1" smtClean="0"/>
              <a:t>GeometryGroup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&lt;/Button.</a:t>
            </a:r>
            <a:r>
              <a:rPr lang="pt-BR" sz="1400" dirty="0" err="1" smtClean="0"/>
              <a:t>Clip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&lt;/Button&gt;</a:t>
            </a:r>
          </a:p>
          <a:p>
            <a:r>
              <a:rPr lang="pt-BR" sz="1400" dirty="0" smtClean="0"/>
              <a:t>        &lt;</a:t>
            </a:r>
            <a:r>
              <a:rPr lang="pt-BR" sz="1400" dirty="0" err="1" smtClean="0"/>
              <a:t>Image</a:t>
            </a:r>
            <a:r>
              <a:rPr lang="pt-BR" sz="1400" dirty="0" smtClean="0"/>
              <a:t> </a:t>
            </a:r>
            <a:r>
              <a:rPr lang="pt-BR" sz="1400" dirty="0" err="1" smtClean="0"/>
              <a:t>Grid</a:t>
            </a:r>
            <a:r>
              <a:rPr lang="pt-BR" sz="1400" dirty="0" smtClean="0"/>
              <a:t>.</a:t>
            </a:r>
            <a:r>
              <a:rPr lang="pt-BR" sz="1400" dirty="0" err="1" smtClean="0"/>
              <a:t>Column</a:t>
            </a:r>
            <a:r>
              <a:rPr lang="pt-BR" sz="1400" dirty="0" smtClean="0"/>
              <a:t>="1" </a:t>
            </a:r>
            <a:r>
              <a:rPr lang="pt-BR" sz="1400" dirty="0" err="1" smtClean="0"/>
              <a:t>Stretch</a:t>
            </a:r>
            <a:r>
              <a:rPr lang="pt-BR" sz="1400" dirty="0" smtClean="0"/>
              <a:t>="</a:t>
            </a:r>
            <a:r>
              <a:rPr lang="pt-BR" sz="1400" dirty="0" err="1" smtClean="0"/>
              <a:t>None</a:t>
            </a:r>
            <a:r>
              <a:rPr lang="pt-BR" sz="1400" dirty="0" smtClean="0"/>
              <a:t>" Source="/koala.jpg"&gt;</a:t>
            </a:r>
          </a:p>
          <a:p>
            <a:r>
              <a:rPr lang="pt-BR" sz="1400" dirty="0" smtClean="0"/>
              <a:t>            &lt;</a:t>
            </a:r>
            <a:r>
              <a:rPr lang="pt-BR" sz="1400" dirty="0" err="1" smtClean="0"/>
              <a:t>Image</a:t>
            </a:r>
            <a:r>
              <a:rPr lang="pt-BR" sz="1400" dirty="0" smtClean="0"/>
              <a:t>.</a:t>
            </a:r>
            <a:r>
              <a:rPr lang="pt-BR" sz="1400" dirty="0" err="1" smtClean="0"/>
              <a:t>Clip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    &lt;</a:t>
            </a:r>
            <a:r>
              <a:rPr lang="pt-BR" sz="1400" dirty="0" err="1" smtClean="0"/>
              <a:t>GeometryGroup</a:t>
            </a:r>
            <a:r>
              <a:rPr lang="pt-BR" sz="1400" dirty="0" smtClean="0"/>
              <a:t> </a:t>
            </a:r>
            <a:r>
              <a:rPr lang="pt-BR" sz="1400" dirty="0" err="1" smtClean="0"/>
              <a:t>FillRule</a:t>
            </a:r>
            <a:r>
              <a:rPr lang="pt-BR" sz="1400" dirty="0" smtClean="0"/>
              <a:t>="</a:t>
            </a:r>
            <a:r>
              <a:rPr lang="pt-BR" sz="1400" dirty="0" err="1" smtClean="0"/>
              <a:t>Nonzero</a:t>
            </a:r>
            <a:r>
              <a:rPr lang="pt-BR" sz="1400" dirty="0" smtClean="0"/>
              <a:t>" &gt;</a:t>
            </a:r>
          </a:p>
          <a:p>
            <a:r>
              <a:rPr lang="pt-BR" sz="1400" dirty="0" smtClean="0"/>
              <a:t>                    &lt;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 </a:t>
            </a:r>
            <a:r>
              <a:rPr lang="pt-BR" sz="1400" dirty="0" err="1" smtClean="0"/>
              <a:t>RadiusX</a:t>
            </a:r>
            <a:r>
              <a:rPr lang="pt-BR" sz="1400" dirty="0" smtClean="0"/>
              <a:t>="75" </a:t>
            </a:r>
            <a:r>
              <a:rPr lang="pt-BR" sz="1400" dirty="0" err="1" smtClean="0"/>
              <a:t>RadiusY</a:t>
            </a:r>
            <a:r>
              <a:rPr lang="pt-BR" sz="1400" dirty="0" smtClean="0"/>
              <a:t>="50" Center="100,150"/&gt;</a:t>
            </a:r>
          </a:p>
          <a:p>
            <a:r>
              <a:rPr lang="pt-BR" sz="1400" dirty="0" smtClean="0"/>
              <a:t>                    &lt;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 </a:t>
            </a:r>
            <a:r>
              <a:rPr lang="pt-BR" sz="1400" dirty="0" err="1" smtClean="0"/>
              <a:t>RadiusX</a:t>
            </a:r>
            <a:r>
              <a:rPr lang="pt-BR" sz="1400" dirty="0" smtClean="0"/>
              <a:t>="100" </a:t>
            </a:r>
            <a:r>
              <a:rPr lang="pt-BR" sz="1400" dirty="0" err="1" smtClean="0"/>
              <a:t>RadiusY</a:t>
            </a:r>
            <a:r>
              <a:rPr lang="pt-BR" sz="1400" dirty="0" smtClean="0"/>
              <a:t>="25" Center="200,150"/&gt;</a:t>
            </a:r>
          </a:p>
          <a:p>
            <a:r>
              <a:rPr lang="pt-BR" sz="1400" dirty="0" smtClean="0"/>
              <a:t>                    &lt;</a:t>
            </a:r>
            <a:r>
              <a:rPr lang="pt-BR" sz="1400" dirty="0" err="1" smtClean="0"/>
              <a:t>EllipseGeometry</a:t>
            </a:r>
            <a:r>
              <a:rPr lang="pt-BR" sz="1400" dirty="0" smtClean="0"/>
              <a:t> </a:t>
            </a:r>
            <a:r>
              <a:rPr lang="pt-BR" sz="1400" dirty="0" err="1" smtClean="0"/>
              <a:t>RadiusX</a:t>
            </a:r>
            <a:r>
              <a:rPr lang="pt-BR" sz="1400" dirty="0" smtClean="0"/>
              <a:t>="75" </a:t>
            </a:r>
            <a:r>
              <a:rPr lang="pt-BR" sz="1400" dirty="0" err="1" smtClean="0"/>
              <a:t>RadiusY</a:t>
            </a:r>
            <a:r>
              <a:rPr lang="pt-BR" sz="1400" dirty="0" smtClean="0"/>
              <a:t>="130" Center="140,140"/&gt;</a:t>
            </a:r>
          </a:p>
          <a:p>
            <a:r>
              <a:rPr lang="pt-BR" sz="1400" dirty="0" smtClean="0"/>
              <a:t>                &lt;/</a:t>
            </a:r>
            <a:r>
              <a:rPr lang="pt-BR" sz="1400" dirty="0" err="1" smtClean="0"/>
              <a:t>GeometryGroup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    &lt;/</a:t>
            </a:r>
            <a:r>
              <a:rPr lang="pt-BR" sz="1400" dirty="0" err="1" smtClean="0"/>
              <a:t>Image</a:t>
            </a:r>
            <a:r>
              <a:rPr lang="pt-BR" sz="1400" dirty="0" smtClean="0"/>
              <a:t>.</a:t>
            </a:r>
            <a:r>
              <a:rPr lang="pt-BR" sz="1400" dirty="0" err="1" smtClean="0"/>
              <a:t>Clip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    &lt;/</a:t>
            </a:r>
            <a:r>
              <a:rPr lang="pt-BR" sz="1400" dirty="0" err="1" smtClean="0"/>
              <a:t>Image</a:t>
            </a:r>
            <a:r>
              <a:rPr lang="pt-BR" sz="1400" dirty="0" smtClean="0"/>
              <a:t>&gt;</a:t>
            </a:r>
          </a:p>
          <a:p>
            <a:r>
              <a:rPr lang="pt-BR" sz="1400" dirty="0" smtClean="0"/>
              <a:t>    &lt;/</a:t>
            </a:r>
            <a:r>
              <a:rPr lang="pt-BR" sz="1400" dirty="0" err="1" smtClean="0"/>
              <a:t>Grid</a:t>
            </a:r>
            <a:r>
              <a:rPr lang="pt-BR" sz="1400" dirty="0" smtClean="0"/>
              <a:t>&gt;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Formas básicas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500174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maneira mais simples de </a:t>
            </a:r>
            <a:r>
              <a:rPr lang="pt-BR" dirty="0" smtClean="0"/>
              <a:t>exibir gráfico 2-D em </a:t>
            </a:r>
            <a:r>
              <a:rPr lang="pt-BR" dirty="0"/>
              <a:t>uma interface de usuário do </a:t>
            </a:r>
            <a:r>
              <a:rPr lang="pt-BR" dirty="0" err="1"/>
              <a:t>Silverlight</a:t>
            </a:r>
            <a:r>
              <a:rPr lang="pt-BR" dirty="0"/>
              <a:t> é a utilização de formas: </a:t>
            </a:r>
            <a:r>
              <a:rPr lang="pt-BR" dirty="0" smtClean="0"/>
              <a:t>classes dedicadas que </a:t>
            </a:r>
            <a:r>
              <a:rPr lang="pt-BR" dirty="0"/>
              <a:t>representam simples linhas, elipses, retângulos e polígonos. Tecnicamente, as formas são conhecidas como </a:t>
            </a:r>
            <a:r>
              <a:rPr lang="pt-BR" dirty="0" smtClean="0"/>
              <a:t>primitivas </a:t>
            </a:r>
            <a:r>
              <a:rPr lang="pt-BR" dirty="0"/>
              <a:t>de desenho. É possível combinar estes ingredientes básicos para criar gráficos mais complexos.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tângulo de cantos arredondados 44"/>
          <p:cNvSpPr/>
          <p:nvPr/>
        </p:nvSpPr>
        <p:spPr>
          <a:xfrm>
            <a:off x="5000628" y="1714488"/>
            <a:ext cx="2500330" cy="192882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Formas básicas</a:t>
            </a:r>
            <a:endParaRPr lang="pt-BR" b="1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1071538" y="1714488"/>
            <a:ext cx="250033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DependencyObject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1078166" y="2569244"/>
            <a:ext cx="250033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UIElement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1078166" y="3377616"/>
            <a:ext cx="250033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FrameworkElement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091418" y="4246500"/>
            <a:ext cx="250033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Shape</a:t>
            </a:r>
            <a:endParaRPr lang="pt-BR" b="1" dirty="0">
              <a:solidFill>
                <a:schemeClr val="tx1"/>
              </a:solidFill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1714480" y="5357826"/>
            <a:ext cx="614366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 rot="5400000">
            <a:off x="1428730" y="5643579"/>
            <a:ext cx="571503" cy="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5400000">
            <a:off x="3000363" y="5643577"/>
            <a:ext cx="571503" cy="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5400000">
            <a:off x="4500561" y="5643577"/>
            <a:ext cx="571503" cy="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 rot="5400000">
            <a:off x="6072197" y="5643577"/>
            <a:ext cx="571503" cy="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 rot="5400000">
            <a:off x="7572395" y="5643577"/>
            <a:ext cx="571503" cy="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>
            <a:endCxn id="8" idx="2"/>
          </p:cNvCxnSpPr>
          <p:nvPr/>
        </p:nvCxnSpPr>
        <p:spPr>
          <a:xfrm rot="16200000" flipV="1">
            <a:off x="2008154" y="5008557"/>
            <a:ext cx="682698" cy="158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>
            <a:stCxn id="8" idx="0"/>
            <a:endCxn id="7" idx="2"/>
          </p:cNvCxnSpPr>
          <p:nvPr/>
        </p:nvCxnSpPr>
        <p:spPr>
          <a:xfrm rot="16200000" flipV="1">
            <a:off x="2114829" y="4019746"/>
            <a:ext cx="440256" cy="132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>
            <a:stCxn id="7" idx="0"/>
            <a:endCxn id="6" idx="2"/>
          </p:cNvCxnSpPr>
          <p:nvPr/>
        </p:nvCxnSpPr>
        <p:spPr>
          <a:xfrm rot="5400000" flipH="1" flipV="1">
            <a:off x="2138459" y="3187744"/>
            <a:ext cx="37974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>
            <a:stCxn id="6" idx="0"/>
            <a:endCxn id="5" idx="2"/>
          </p:cNvCxnSpPr>
          <p:nvPr/>
        </p:nvCxnSpPr>
        <p:spPr>
          <a:xfrm rot="16200000" flipV="1">
            <a:off x="2111953" y="2352866"/>
            <a:ext cx="426128" cy="6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Retângulo 37"/>
          <p:cNvSpPr/>
          <p:nvPr/>
        </p:nvSpPr>
        <p:spPr>
          <a:xfrm>
            <a:off x="1071538" y="5929330"/>
            <a:ext cx="128588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Rectangle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2643174" y="5929330"/>
            <a:ext cx="128588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Ellipse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4143372" y="5929330"/>
            <a:ext cx="128588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Line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5715008" y="5929330"/>
            <a:ext cx="128588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Polyline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2" name="Retângulo 41"/>
          <p:cNvSpPr/>
          <p:nvPr/>
        </p:nvSpPr>
        <p:spPr>
          <a:xfrm>
            <a:off x="7215206" y="5929330"/>
            <a:ext cx="128588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Polygon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3" name="Retângulo de cantos arredondados 42"/>
          <p:cNvSpPr/>
          <p:nvPr/>
        </p:nvSpPr>
        <p:spPr>
          <a:xfrm>
            <a:off x="5214942" y="1928802"/>
            <a:ext cx="2071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Abstract </a:t>
            </a:r>
            <a:r>
              <a:rPr lang="pt-BR" b="1" dirty="0" err="1" smtClean="0">
                <a:solidFill>
                  <a:schemeClr val="tx1"/>
                </a:solidFill>
              </a:rPr>
              <a:t>Class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4" name="Retângulo 43"/>
          <p:cNvSpPr/>
          <p:nvPr/>
        </p:nvSpPr>
        <p:spPr>
          <a:xfrm>
            <a:off x="5214942" y="2571744"/>
            <a:ext cx="207170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>
                <a:solidFill>
                  <a:schemeClr val="tx1"/>
                </a:solidFill>
              </a:rPr>
              <a:t>Concrete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 err="1" smtClean="0">
                <a:solidFill>
                  <a:schemeClr val="tx1"/>
                </a:solidFill>
              </a:rPr>
              <a:t>Class</a:t>
            </a:r>
            <a:endParaRPr lang="pt-B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Tabela 1</a:t>
            </a:r>
            <a:r>
              <a:rPr lang="pt-BR" dirty="0" smtClean="0"/>
              <a:t>: propriedades das formas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71538" y="1643050"/>
          <a:ext cx="7858180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607223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Propriedade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Descrição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Fill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Define o objeto pincel que pinta a superfície da forma (tudo dentro das suas fronteiras).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Stroke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Define o objeto pincel que pinta a borda da forma (a fronteira).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StrokeThickness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Define a espessura da borda, em pixels.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StrokeStartLineCap</a:t>
                      </a:r>
                      <a:endParaRPr lang="pt-BR" sz="1400" dirty="0" smtClean="0"/>
                    </a:p>
                    <a:p>
                      <a:r>
                        <a:rPr lang="pt-BR" sz="1400" dirty="0" err="1" smtClean="0"/>
                        <a:t>StrokeEndLineCap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Determinar o contorno da borda do início e fim da linha.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StrokeDashArray</a:t>
                      </a:r>
                      <a:endParaRPr lang="pt-BR" sz="1400" dirty="0" smtClean="0"/>
                    </a:p>
                    <a:p>
                      <a:r>
                        <a:rPr lang="pt-BR" sz="1400" dirty="0" err="1" smtClean="0"/>
                        <a:t>StrokeDashOffset</a:t>
                      </a:r>
                      <a:endParaRPr lang="pt-BR" sz="1400" dirty="0" smtClean="0"/>
                    </a:p>
                    <a:p>
                      <a:r>
                        <a:rPr lang="pt-BR" sz="1400" dirty="0" err="1" smtClean="0"/>
                        <a:t>StrokeDashCap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Permite-lhe criar uma borda tracejada ao redor de uma forma. Você pode controlar o tamanho e a freqüência dos traços.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StrokeLineJoin</a:t>
                      </a:r>
                      <a:endParaRPr lang="pt-BR" sz="1400" dirty="0" smtClean="0"/>
                    </a:p>
                    <a:p>
                      <a:r>
                        <a:rPr lang="pt-BR" sz="1400" dirty="0" err="1" smtClean="0"/>
                        <a:t>StrokeMiterLimit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Determinar o contorno dos cantos de uma forma.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Stretch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Determina como uma forma preencher o espaço disponível. Você pode usar essa propriedade para criar uma forma que se expande para ajustar seu recipiente.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GeometryTransform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Permite-lhe aplicar um objeto de transformação que muda o sistema de coordenadas usado para desenhar uma forma. Isso lhe permite inclinar, girar ou deslocar uma forma.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Retângulo e </a:t>
            </a:r>
            <a:r>
              <a:rPr lang="pt-BR" b="1" dirty="0" err="1" smtClean="0"/>
              <a:t>Ellipse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00100" y="1571612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Retângulo </a:t>
            </a:r>
            <a:r>
              <a:rPr lang="pt-BR" sz="1600" dirty="0"/>
              <a:t>e </a:t>
            </a:r>
            <a:r>
              <a:rPr lang="pt-BR" sz="1600" dirty="0" smtClean="0"/>
              <a:t>Elipse </a:t>
            </a:r>
            <a:r>
              <a:rPr lang="pt-BR" sz="1600" dirty="0"/>
              <a:t>são duas formas mais simples. Para </a:t>
            </a:r>
            <a:r>
              <a:rPr lang="pt-BR" sz="1600" dirty="0" smtClean="0"/>
              <a:t>criar, defina as propriedades familiar, altura e Largura </a:t>
            </a:r>
            <a:r>
              <a:rPr lang="pt-BR" sz="1600" dirty="0"/>
              <a:t>(herdado do </a:t>
            </a:r>
            <a:r>
              <a:rPr lang="pt-BR" sz="1600" dirty="0" err="1"/>
              <a:t>FrameworkElement</a:t>
            </a:r>
            <a:r>
              <a:rPr lang="pt-BR" sz="1600" dirty="0"/>
              <a:t>) para definir o tamanho da </a:t>
            </a:r>
            <a:r>
              <a:rPr lang="pt-BR" sz="1600" dirty="0" smtClean="0"/>
              <a:t>forma, </a:t>
            </a:r>
            <a:r>
              <a:rPr lang="pt-BR" sz="1600" dirty="0"/>
              <a:t>e defina a propriedade </a:t>
            </a:r>
            <a:r>
              <a:rPr lang="pt-BR" sz="1600" dirty="0" err="1"/>
              <a:t>Fill</a:t>
            </a:r>
            <a:r>
              <a:rPr lang="pt-BR" sz="1600" dirty="0"/>
              <a:t> ou </a:t>
            </a:r>
            <a:r>
              <a:rPr lang="pt-BR" sz="1600" dirty="0" err="1"/>
              <a:t>Stroke</a:t>
            </a:r>
            <a:r>
              <a:rPr lang="pt-BR" sz="1600" dirty="0"/>
              <a:t> (ou ambos) para </a:t>
            </a:r>
            <a:r>
              <a:rPr lang="pt-BR" sz="1600" dirty="0" smtClean="0"/>
              <a:t>tornar </a:t>
            </a:r>
            <a:r>
              <a:rPr lang="pt-BR" sz="1600" dirty="0"/>
              <a:t>a forma visível.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071538" y="2500306"/>
            <a:ext cx="7786742" cy="175432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&lt;</a:t>
            </a:r>
            <a:r>
              <a:rPr lang="pt-BR" dirty="0" err="1"/>
              <a:t>StackPanel</a:t>
            </a:r>
            <a:r>
              <a:rPr lang="pt-BR" dirty="0"/>
              <a:t>&gt;</a:t>
            </a:r>
          </a:p>
          <a:p>
            <a:r>
              <a:rPr lang="en-US" dirty="0"/>
              <a:t>     </a:t>
            </a:r>
            <a:r>
              <a:rPr lang="en-US" dirty="0" smtClean="0"/>
              <a:t>&lt;</a:t>
            </a:r>
            <a:r>
              <a:rPr lang="en-US" dirty="0"/>
              <a:t>Ellipse </a:t>
            </a:r>
            <a:r>
              <a:rPr lang="en-US" dirty="0">
                <a:solidFill>
                  <a:srgbClr val="FF0000"/>
                </a:solidFill>
              </a:rPr>
              <a:t>Fill</a:t>
            </a:r>
            <a:r>
              <a:rPr lang="en-US" dirty="0"/>
              <a:t>="Yellow</a:t>
            </a:r>
            <a:r>
              <a:rPr lang="en-US" dirty="0">
                <a:solidFill>
                  <a:srgbClr val="FF0000"/>
                </a:solidFill>
              </a:rPr>
              <a:t>" Stroke</a:t>
            </a:r>
            <a:r>
              <a:rPr lang="en-US" dirty="0"/>
              <a:t>="Blue" </a:t>
            </a: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="50</a:t>
            </a:r>
            <a:r>
              <a:rPr lang="en-US" dirty="0">
                <a:solidFill>
                  <a:srgbClr val="FF0000"/>
                </a:solidFill>
              </a:rPr>
              <a:t>" Width</a:t>
            </a:r>
            <a:r>
              <a:rPr lang="en-US" dirty="0"/>
              <a:t>="100" </a:t>
            </a:r>
            <a:r>
              <a:rPr lang="en-US" dirty="0" smtClean="0"/>
              <a:t>     	</a:t>
            </a:r>
            <a:r>
              <a:rPr lang="en-US" dirty="0" err="1" smtClean="0">
                <a:solidFill>
                  <a:srgbClr val="FF0000"/>
                </a:solidFill>
              </a:rPr>
              <a:t>HorizontalAlignment</a:t>
            </a:r>
            <a:r>
              <a:rPr lang="en-US" dirty="0"/>
              <a:t>="Left"&gt;&lt;/Ellipse&gt;</a:t>
            </a:r>
          </a:p>
          <a:p>
            <a:r>
              <a:rPr lang="en-US" dirty="0"/>
              <a:t>     </a:t>
            </a:r>
            <a:r>
              <a:rPr lang="en-US" dirty="0" smtClean="0"/>
              <a:t>&lt;</a:t>
            </a:r>
            <a:r>
              <a:rPr lang="en-US" dirty="0"/>
              <a:t>Rectangle </a:t>
            </a:r>
            <a:r>
              <a:rPr lang="en-US" dirty="0">
                <a:solidFill>
                  <a:srgbClr val="FF0000"/>
                </a:solidFill>
              </a:rPr>
              <a:t>Fill</a:t>
            </a:r>
            <a:r>
              <a:rPr lang="en-US" dirty="0"/>
              <a:t>="Yellow" </a:t>
            </a:r>
            <a:r>
              <a:rPr lang="en-US" dirty="0">
                <a:solidFill>
                  <a:srgbClr val="FF0000"/>
                </a:solidFill>
              </a:rPr>
              <a:t>Stroke</a:t>
            </a:r>
            <a:r>
              <a:rPr lang="en-US" dirty="0"/>
              <a:t>="Blue</a:t>
            </a:r>
            <a:r>
              <a:rPr lang="en-US" dirty="0">
                <a:solidFill>
                  <a:srgbClr val="FF0000"/>
                </a:solidFill>
              </a:rPr>
              <a:t>" Height</a:t>
            </a:r>
            <a:r>
              <a:rPr lang="en-US" dirty="0"/>
              <a:t>="50" </a:t>
            </a:r>
            <a:r>
              <a:rPr lang="en-US" dirty="0">
                <a:solidFill>
                  <a:srgbClr val="FF0000"/>
                </a:solidFill>
              </a:rPr>
              <a:t>Width</a:t>
            </a:r>
            <a:r>
              <a:rPr lang="en-US" dirty="0"/>
              <a:t>="100" 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Margin</a:t>
            </a:r>
            <a:r>
              <a:rPr lang="en-US" dirty="0"/>
              <a:t>="5" </a:t>
            </a:r>
            <a:r>
              <a:rPr lang="en-US" dirty="0" err="1">
                <a:solidFill>
                  <a:srgbClr val="FF0000"/>
                </a:solidFill>
              </a:rPr>
              <a:t>HorizontalAlignment</a:t>
            </a:r>
            <a:r>
              <a:rPr lang="en-US" dirty="0"/>
              <a:t>="Left"&gt;&lt;/Rectangle&gt; </a:t>
            </a:r>
          </a:p>
          <a:p>
            <a:r>
              <a:rPr lang="pt-BR" dirty="0"/>
              <a:t>        &lt;/</a:t>
            </a:r>
            <a:r>
              <a:rPr lang="pt-BR" dirty="0" err="1"/>
              <a:t>StackPanel</a:t>
            </a:r>
            <a:r>
              <a:rPr lang="pt-BR" dirty="0" smtClean="0"/>
              <a:t>&gt;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Retângulo e </a:t>
            </a:r>
            <a:r>
              <a:rPr lang="pt-BR" b="1" dirty="0" err="1" smtClean="0"/>
              <a:t>Ellipse</a:t>
            </a:r>
            <a:endParaRPr lang="pt-BR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000100" y="1643050"/>
            <a:ext cx="7929618" cy="230832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/>
              <a:t>&lt;</a:t>
            </a:r>
            <a:r>
              <a:rPr lang="pt-BR" dirty="0" err="1"/>
              <a:t>Canvas</a:t>
            </a:r>
            <a:r>
              <a:rPr lang="pt-BR" dirty="0"/>
              <a:t>&gt;</a:t>
            </a:r>
          </a:p>
          <a:p>
            <a:r>
              <a:rPr lang="en-US" dirty="0"/>
              <a:t>        &lt;Ellipse Fill="Yellow" Stroke="Blue" </a:t>
            </a:r>
            <a:r>
              <a:rPr lang="en-US" dirty="0" err="1"/>
              <a:t>Canvas.Left</a:t>
            </a:r>
            <a:r>
              <a:rPr lang="en-US" dirty="0"/>
              <a:t>="100" </a:t>
            </a:r>
            <a:r>
              <a:rPr lang="en-US" dirty="0" err="1"/>
              <a:t>Canvas.Top</a:t>
            </a:r>
            <a:r>
              <a:rPr lang="en-US" dirty="0"/>
              <a:t>="50"</a:t>
            </a:r>
          </a:p>
          <a:p>
            <a:r>
              <a:rPr lang="en-US" dirty="0"/>
              <a:t>                 Width="100" Height="50"&gt;&lt;/Ellipse&gt;</a:t>
            </a:r>
          </a:p>
          <a:p>
            <a:r>
              <a:rPr lang="en-US" dirty="0"/>
              <a:t>        &lt;Rectangle Fill="Yellow" Stroke="Blue" </a:t>
            </a:r>
            <a:r>
              <a:rPr lang="en-US" dirty="0" err="1"/>
              <a:t>Canvas.Left</a:t>
            </a:r>
            <a:r>
              <a:rPr lang="en-US" dirty="0"/>
              <a:t>="30" </a:t>
            </a:r>
            <a:r>
              <a:rPr lang="en-US" dirty="0" err="1"/>
              <a:t>Canvas.Top</a:t>
            </a:r>
            <a:r>
              <a:rPr lang="en-US" dirty="0"/>
              <a:t>="40"</a:t>
            </a:r>
          </a:p>
          <a:p>
            <a:r>
              <a:rPr lang="en-US" dirty="0"/>
              <a:t>                   Width="100" Height="50"&gt;&lt;/Rectangle&gt;</a:t>
            </a:r>
          </a:p>
          <a:p>
            <a:r>
              <a:rPr lang="pt-BR" dirty="0"/>
              <a:t>    &lt;/</a:t>
            </a:r>
            <a:r>
              <a:rPr lang="pt-BR" dirty="0" err="1"/>
              <a:t>Canvas</a:t>
            </a:r>
            <a:r>
              <a:rPr lang="pt-BR" dirty="0"/>
              <a:t>&gt;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Retângulo e </a:t>
            </a:r>
            <a:r>
              <a:rPr lang="pt-BR" b="1" dirty="0" err="1" smtClean="0"/>
              <a:t>Ellipse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928662" y="1643050"/>
            <a:ext cx="8001056" cy="378565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600" dirty="0"/>
              <a:t>&lt;</a:t>
            </a:r>
            <a:r>
              <a:rPr lang="pt-BR" sz="1600" dirty="0" err="1"/>
              <a:t>Grid</a:t>
            </a:r>
            <a:r>
              <a:rPr lang="pt-BR" sz="1600" dirty="0"/>
              <a:t> </a:t>
            </a:r>
            <a:r>
              <a:rPr lang="pt-BR" sz="1600" dirty="0" err="1"/>
              <a:t>Margin</a:t>
            </a:r>
            <a:r>
              <a:rPr lang="pt-BR" sz="1600" dirty="0"/>
              <a:t>="5"&gt;</a:t>
            </a:r>
          </a:p>
          <a:p>
            <a:r>
              <a:rPr lang="pt-BR" sz="1600" dirty="0"/>
              <a:t>        &lt;</a:t>
            </a:r>
            <a:r>
              <a:rPr lang="pt-BR" sz="1600" dirty="0" err="1"/>
              <a:t>Grid</a:t>
            </a:r>
            <a:r>
              <a:rPr lang="pt-BR" sz="1600" dirty="0"/>
              <a:t>.</a:t>
            </a:r>
            <a:r>
              <a:rPr lang="pt-BR" sz="1600" dirty="0" err="1"/>
              <a:t>RowDefinitions</a:t>
            </a:r>
            <a:r>
              <a:rPr lang="pt-BR" sz="1600" dirty="0"/>
              <a:t>&gt;</a:t>
            </a:r>
          </a:p>
          <a:p>
            <a:r>
              <a:rPr lang="pt-BR" sz="1600" dirty="0"/>
              <a:t>            &lt;</a:t>
            </a:r>
            <a:r>
              <a:rPr lang="pt-BR" sz="1600" dirty="0" err="1"/>
              <a:t>RowDefinition</a:t>
            </a:r>
            <a:r>
              <a:rPr lang="pt-BR" sz="1600" dirty="0"/>
              <a:t> </a:t>
            </a:r>
            <a:r>
              <a:rPr lang="pt-BR" sz="1600" dirty="0" err="1"/>
              <a:t>Height</a:t>
            </a:r>
            <a:r>
              <a:rPr lang="pt-BR" sz="1600" dirty="0"/>
              <a:t>="Auto"&gt;&lt;/</a:t>
            </a:r>
            <a:r>
              <a:rPr lang="pt-BR" sz="1600" dirty="0" err="1"/>
              <a:t>RowDefinition</a:t>
            </a:r>
            <a:r>
              <a:rPr lang="pt-BR" sz="1600" dirty="0"/>
              <a:t>&gt;</a:t>
            </a:r>
          </a:p>
          <a:p>
            <a:r>
              <a:rPr lang="pt-BR" sz="1600" dirty="0"/>
              <a:t>            &lt;</a:t>
            </a:r>
            <a:r>
              <a:rPr lang="pt-BR" sz="1600" dirty="0" err="1"/>
              <a:t>RowDefinition</a:t>
            </a:r>
            <a:r>
              <a:rPr lang="pt-BR" sz="1600" dirty="0"/>
              <a:t> </a:t>
            </a:r>
            <a:r>
              <a:rPr lang="pt-BR" sz="1600" dirty="0" err="1"/>
              <a:t>Height</a:t>
            </a:r>
            <a:r>
              <a:rPr lang="pt-BR" sz="1600" dirty="0"/>
              <a:t>="*"&gt;&lt;/</a:t>
            </a:r>
            <a:r>
              <a:rPr lang="pt-BR" sz="1600" dirty="0" err="1"/>
              <a:t>RowDefinition</a:t>
            </a:r>
            <a:r>
              <a:rPr lang="pt-BR" sz="1600" dirty="0"/>
              <a:t>&gt;</a:t>
            </a:r>
          </a:p>
          <a:p>
            <a:r>
              <a:rPr lang="pt-BR" sz="1600" dirty="0"/>
              <a:t>        &lt;/</a:t>
            </a:r>
            <a:r>
              <a:rPr lang="pt-BR" sz="1600" dirty="0" err="1"/>
              <a:t>Grid</a:t>
            </a:r>
            <a:r>
              <a:rPr lang="pt-BR" sz="1600" dirty="0"/>
              <a:t>.</a:t>
            </a:r>
            <a:r>
              <a:rPr lang="pt-BR" sz="1600" dirty="0" err="1"/>
              <a:t>RowDefinitions</a:t>
            </a:r>
            <a:r>
              <a:rPr lang="pt-BR" sz="1600" dirty="0"/>
              <a:t>&gt;</a:t>
            </a:r>
          </a:p>
          <a:p>
            <a:r>
              <a:rPr lang="pt-BR" sz="1600" dirty="0"/>
              <a:t>        &lt;</a:t>
            </a:r>
            <a:r>
              <a:rPr lang="pt-BR" sz="1600" dirty="0" err="1"/>
              <a:t>TextBlock</a:t>
            </a:r>
            <a:r>
              <a:rPr lang="pt-BR" sz="1600" dirty="0"/>
              <a:t>&gt;A primeira linha da grade&lt;/</a:t>
            </a:r>
            <a:r>
              <a:rPr lang="pt-BR" sz="1600" dirty="0" err="1"/>
              <a:t>TextBlock</a:t>
            </a:r>
            <a:r>
              <a:rPr lang="pt-BR" sz="1600" dirty="0"/>
              <a:t>&gt;</a:t>
            </a:r>
          </a:p>
          <a:p>
            <a:r>
              <a:rPr lang="en-US" sz="1600" dirty="0"/>
              <a:t>        &lt;</a:t>
            </a:r>
            <a:r>
              <a:rPr lang="en-US" sz="1600" dirty="0" err="1"/>
              <a:t>Viewbox</a:t>
            </a:r>
            <a:r>
              <a:rPr lang="en-US" sz="1600" dirty="0"/>
              <a:t> </a:t>
            </a:r>
            <a:r>
              <a:rPr lang="en-US" sz="1600" dirty="0" err="1"/>
              <a:t>Grid.Row</a:t>
            </a:r>
            <a:r>
              <a:rPr lang="en-US" sz="1600" dirty="0"/>
              <a:t>="1" </a:t>
            </a:r>
            <a:r>
              <a:rPr lang="en-US" sz="1600" dirty="0" err="1"/>
              <a:t>HorizontalAlignment</a:t>
            </a:r>
            <a:r>
              <a:rPr lang="en-US" sz="1600" dirty="0"/>
              <a:t>="Left"&gt;</a:t>
            </a:r>
          </a:p>
          <a:p>
            <a:r>
              <a:rPr lang="en-US" sz="1600" dirty="0"/>
              <a:t>            &lt;Canvas Width="200" Height="150"&gt;</a:t>
            </a:r>
          </a:p>
          <a:p>
            <a:r>
              <a:rPr lang="en-US" sz="1600" dirty="0"/>
              <a:t>                &lt;Ellipse Fill="Yellow" Stroke="Blue" </a:t>
            </a:r>
            <a:r>
              <a:rPr lang="en-US" sz="1600" dirty="0" err="1"/>
              <a:t>Canvas.Left</a:t>
            </a:r>
            <a:r>
              <a:rPr lang="en-US" sz="1600" dirty="0"/>
              <a:t>="10" </a:t>
            </a:r>
            <a:r>
              <a:rPr lang="en-US" sz="1600" dirty="0" err="1"/>
              <a:t>Canvas.Top</a:t>
            </a:r>
            <a:r>
              <a:rPr lang="en-US" sz="1600" dirty="0"/>
              <a:t>="50"</a:t>
            </a:r>
          </a:p>
          <a:p>
            <a:r>
              <a:rPr lang="en-US" sz="1600" dirty="0"/>
              <a:t>                         Width="100" Height="50" </a:t>
            </a:r>
            <a:r>
              <a:rPr lang="en-US" sz="1600" dirty="0" err="1"/>
              <a:t>HorizontalAlignment</a:t>
            </a:r>
            <a:r>
              <a:rPr lang="en-US" sz="1600" dirty="0"/>
              <a:t>="Left"&gt;&lt;/Ellipse&gt;</a:t>
            </a:r>
          </a:p>
          <a:p>
            <a:r>
              <a:rPr lang="en-US" sz="1600" dirty="0"/>
              <a:t>                &lt;Rectangle Fill="Yellow" Stroke="Blue" </a:t>
            </a:r>
            <a:r>
              <a:rPr lang="en-US" sz="1600" dirty="0" err="1"/>
              <a:t>Canvas.Left</a:t>
            </a:r>
            <a:r>
              <a:rPr lang="en-US" sz="1600" dirty="0"/>
              <a:t>="30" </a:t>
            </a:r>
            <a:r>
              <a:rPr lang="en-US" sz="1600" dirty="0" err="1"/>
              <a:t>Canvas.Top</a:t>
            </a:r>
            <a:r>
              <a:rPr lang="en-US" sz="1600" dirty="0"/>
              <a:t>="40"</a:t>
            </a:r>
          </a:p>
          <a:p>
            <a:r>
              <a:rPr lang="en-US" sz="1600" dirty="0"/>
              <a:t>                           Width="100" Height="50" </a:t>
            </a:r>
            <a:r>
              <a:rPr lang="en-US" sz="1600" dirty="0" err="1"/>
              <a:t>HorizontalAlignment</a:t>
            </a:r>
            <a:r>
              <a:rPr lang="en-US" sz="1600" dirty="0"/>
              <a:t>="Left"&gt;&lt;/Rectangle&gt;</a:t>
            </a:r>
          </a:p>
          <a:p>
            <a:r>
              <a:rPr lang="pt-BR" sz="1600" dirty="0"/>
              <a:t>            &lt;/</a:t>
            </a:r>
            <a:r>
              <a:rPr lang="pt-BR" sz="1600" dirty="0" err="1"/>
              <a:t>Canvas</a:t>
            </a:r>
            <a:r>
              <a:rPr lang="pt-BR" sz="1600" dirty="0"/>
              <a:t>&gt;</a:t>
            </a:r>
          </a:p>
          <a:p>
            <a:r>
              <a:rPr lang="pt-BR" sz="1600" dirty="0"/>
              <a:t>        &lt;/</a:t>
            </a:r>
            <a:r>
              <a:rPr lang="pt-BR" sz="1600" dirty="0" err="1"/>
              <a:t>Viewbox</a:t>
            </a:r>
            <a:r>
              <a:rPr lang="pt-BR" sz="1600" dirty="0"/>
              <a:t>&gt;</a:t>
            </a:r>
          </a:p>
          <a:p>
            <a:r>
              <a:rPr lang="pt-BR" sz="1600" dirty="0"/>
              <a:t>    &lt;/</a:t>
            </a:r>
            <a:r>
              <a:rPr lang="pt-BR" sz="1600" dirty="0" err="1"/>
              <a:t>Grid</a:t>
            </a:r>
            <a:r>
              <a:rPr lang="pt-BR" sz="1600" dirty="0"/>
              <a:t>&gt;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00" y="142852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err="1" smtClean="0"/>
              <a:t>Shapes</a:t>
            </a:r>
            <a:r>
              <a:rPr lang="pt-BR" sz="4000" dirty="0" smtClean="0"/>
              <a:t> e </a:t>
            </a:r>
            <a:r>
              <a:rPr lang="pt-BR" sz="4000" dirty="0" err="1" smtClean="0"/>
              <a:t>Geometries</a:t>
            </a:r>
            <a:endParaRPr lang="pt-BR" sz="40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928662" y="121442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Line</a:t>
            </a:r>
            <a:endParaRPr lang="pt-BR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1000100" y="1643050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linha representa uma linha reta que liga um ponto a outro. Os pontos inicial e final são </a:t>
            </a:r>
            <a:r>
              <a:rPr lang="pt-BR" dirty="0" smtClean="0"/>
              <a:t>definidos </a:t>
            </a:r>
            <a:r>
              <a:rPr lang="pt-BR" dirty="0"/>
              <a:t>por quatro propriedades: X1 e Y1 (para o primeiro ponto) e X2 e Y2 (</a:t>
            </a:r>
            <a:r>
              <a:rPr lang="pt-BR" dirty="0" smtClean="0"/>
              <a:t>segundo).</a:t>
            </a:r>
            <a:r>
              <a:rPr lang="pt-BR" dirty="0"/>
              <a:t> Por exemplo, aqui está uma linha que se estende de (0,0) a (10, 100).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071538" y="3071810"/>
            <a:ext cx="7858180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&lt;Line </a:t>
            </a:r>
            <a:r>
              <a:rPr lang="en-US" dirty="0">
                <a:solidFill>
                  <a:srgbClr val="FF0000"/>
                </a:solidFill>
              </a:rPr>
              <a:t>Stroke</a:t>
            </a:r>
            <a:r>
              <a:rPr lang="en-US" dirty="0"/>
              <a:t>="Blue" </a:t>
            </a:r>
            <a:r>
              <a:rPr lang="en-US" dirty="0">
                <a:solidFill>
                  <a:srgbClr val="FF0000"/>
                </a:solidFill>
              </a:rPr>
              <a:t>X1</a:t>
            </a:r>
            <a:r>
              <a:rPr lang="en-US" dirty="0"/>
              <a:t>="0" </a:t>
            </a:r>
            <a:r>
              <a:rPr lang="en-US" dirty="0">
                <a:solidFill>
                  <a:srgbClr val="FF0000"/>
                </a:solidFill>
              </a:rPr>
              <a:t>Y1</a:t>
            </a:r>
            <a:r>
              <a:rPr lang="en-US" dirty="0"/>
              <a:t>="0" </a:t>
            </a:r>
            <a:r>
              <a:rPr lang="en-US" dirty="0">
                <a:solidFill>
                  <a:srgbClr val="FF0000"/>
                </a:solidFill>
              </a:rPr>
              <a:t>X2</a:t>
            </a:r>
            <a:r>
              <a:rPr lang="en-US" dirty="0"/>
              <a:t>="10" </a:t>
            </a:r>
            <a:r>
              <a:rPr lang="en-US" dirty="0">
                <a:solidFill>
                  <a:srgbClr val="FF0000"/>
                </a:solidFill>
              </a:rPr>
              <a:t>Y2</a:t>
            </a:r>
            <a:r>
              <a:rPr lang="en-US" dirty="0"/>
              <a:t>="100"&gt;&lt;/Line</a:t>
            </a:r>
            <a:r>
              <a:rPr lang="en-US" dirty="0" smtClean="0"/>
              <a:t>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Personalizar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ersonalizar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sonaliza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</TotalTime>
  <Words>2518</Words>
  <Application>Microsoft PowerPoint</Application>
  <PresentationFormat>Apresentação na tela (4:3)</PresentationFormat>
  <Paragraphs>327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Personalizar design</vt:lpstr>
      <vt:lpstr>Shapes e Geometries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EG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Propriedade de Dependência</dc:title>
  <dc:creator>cunha</dc:creator>
  <cp:lastModifiedBy>cunha</cp:lastModifiedBy>
  <cp:revision>84</cp:revision>
  <dcterms:created xsi:type="dcterms:W3CDTF">2005-07-04T22:05:06Z</dcterms:created>
  <dcterms:modified xsi:type="dcterms:W3CDTF">2010-11-03T13:04:33Z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TC100828971046</vt:lpwstr>
  </property>
</Properties>
</file>