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 id="306" r:id="rId51"/>
    <p:sldId id="307" r:id="rId52"/>
    <p:sldId id="308" r:id="rId53"/>
    <p:sldId id="309" r:id="rId54"/>
    <p:sldId id="310" r:id="rId55"/>
    <p:sldId id="311" r:id="rId56"/>
    <p:sldId id="312" r:id="rId57"/>
    <p:sldId id="313" r:id="rId58"/>
    <p:sldId id="315" r:id="rId59"/>
    <p:sldId id="316" r:id="rId60"/>
    <p:sldId id="317" r:id="rId61"/>
    <p:sldId id="318" r:id="rId62"/>
    <p:sldId id="319" r:id="rId63"/>
    <p:sldId id="320" r:id="rId64"/>
    <p:sldId id="321" r:id="rId65"/>
    <p:sldId id="322" r:id="rId66"/>
    <p:sldId id="323" r:id="rId67"/>
    <p:sldId id="324" r:id="rId68"/>
    <p:sldId id="325" r:id="rId69"/>
    <p:sldId id="327" r:id="rId70"/>
    <p:sldId id="328" r:id="rId71"/>
    <p:sldId id="329" r:id="rId72"/>
    <p:sldId id="330" r:id="rId73"/>
    <p:sldId id="331" r:id="rId7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1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51B90-D3F0-4439-9118-F8E292509AFE}" type="datetimeFigureOut">
              <a:rPr lang="pt-BR" smtClean="0"/>
              <a:pPr/>
              <a:t>11/09/2012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D7A87-AF6E-48C2-A634-064C4FD30B9D}"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a liv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ítu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72A0E5C6-B556-4F3A-9924-28A95E6F2FBD}" type="datetime1">
              <a:rPr lang="pt-BR" smtClean="0"/>
              <a:pPr/>
              <a:t>11/09/2012</a:t>
            </a:fld>
            <a:endParaRPr lang="pt-BR"/>
          </a:p>
        </p:txBody>
      </p:sp>
      <p:sp>
        <p:nvSpPr>
          <p:cNvPr id="19" name="Espaço Reservado para Rodapé 18"/>
          <p:cNvSpPr>
            <a:spLocks noGrp="1"/>
          </p:cNvSpPr>
          <p:nvPr>
            <p:ph type="ftr" sz="quarter" idx="11"/>
          </p:nvPr>
        </p:nvSpPr>
        <p:spPr/>
        <p:txBody>
          <a:bodyPr/>
          <a:lstStyle/>
          <a:p>
            <a:r>
              <a:rPr lang="pt-BR" smtClean="0"/>
              <a:t>E-mail:jose.cunha@ifrn.edu.br</a:t>
            </a:r>
            <a:endParaRPr lang="pt-BR"/>
          </a:p>
        </p:txBody>
      </p:sp>
      <p:sp>
        <p:nvSpPr>
          <p:cNvPr id="27" name="Espaço Reservado para Número de Slide 26"/>
          <p:cNvSpPr>
            <a:spLocks noGrp="1"/>
          </p:cNvSpPr>
          <p:nvPr>
            <p:ph type="sldNum" sz="quarter" idx="12"/>
          </p:nvPr>
        </p:nvSpPr>
        <p:spPr/>
        <p:txBody>
          <a:bodyPr/>
          <a:lstStyle/>
          <a:p>
            <a:fld id="{1020B395-67EA-461A-9EAB-6FD6371207DB}"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E0DA771-1940-4B27-98F3-4685ED1D3AB1}" type="datetime1">
              <a:rPr lang="pt-BR" smtClean="0"/>
              <a:pPr/>
              <a:t>11/09/2012</a:t>
            </a:fld>
            <a:endParaRPr lang="pt-BR"/>
          </a:p>
        </p:txBody>
      </p:sp>
      <p:sp>
        <p:nvSpPr>
          <p:cNvPr id="5" name="Espaço Reservado para Rodapé 4"/>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1DD1ADA4-17BA-471F-A9A5-B58EC718109E}" type="datetime1">
              <a:rPr lang="pt-BR" smtClean="0"/>
              <a:pPr/>
              <a:t>11/09/2012</a:t>
            </a:fld>
            <a:endParaRPr lang="pt-BR"/>
          </a:p>
        </p:txBody>
      </p:sp>
      <p:sp>
        <p:nvSpPr>
          <p:cNvPr id="5" name="Espaço Reservado para Rodapé 4"/>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20DBDEE9-7F9D-4915-BFAD-A518E6D86394}" type="datetime1">
              <a:rPr lang="pt-BR" smtClean="0"/>
              <a:pPr/>
              <a:t>11/09/2012</a:t>
            </a:fld>
            <a:endParaRPr lang="pt-BR"/>
          </a:p>
        </p:txBody>
      </p:sp>
      <p:sp>
        <p:nvSpPr>
          <p:cNvPr id="5" name="Espaço Reservado para Rodapé 4"/>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7" name="Forma liv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a liv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ítu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661E52EF-369E-4A36-AE9F-B223AD603541}" type="datetime1">
              <a:rPr lang="pt-BR" smtClean="0"/>
              <a:pPr/>
              <a:t>11/09/2012</a:t>
            </a:fld>
            <a:endParaRPr lang="pt-BR"/>
          </a:p>
        </p:txBody>
      </p:sp>
      <p:sp>
        <p:nvSpPr>
          <p:cNvPr id="5" name="Espaço Reservado para Rodapé 4"/>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467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2ED45481-1768-4624-8C1B-5A656F5B2DA4}" type="datetime1">
              <a:rPr lang="pt-BR" smtClean="0"/>
              <a:pPr/>
              <a:t>11/09/2012</a:t>
            </a:fld>
            <a:endParaRPr lang="pt-BR"/>
          </a:p>
        </p:txBody>
      </p:sp>
      <p:sp>
        <p:nvSpPr>
          <p:cNvPr id="6" name="Espaço Reservado para Rodapé 5"/>
          <p:cNvSpPr>
            <a:spLocks noGrp="1"/>
          </p:cNvSpPr>
          <p:nvPr>
            <p:ph type="ftr" sz="quarter" idx="11"/>
          </p:nvPr>
        </p:nvSpPr>
        <p:spPr/>
        <p:txBody>
          <a:bodyPr/>
          <a:lstStyle/>
          <a:p>
            <a:r>
              <a:rPr lang="pt-BR" smtClean="0"/>
              <a:t>E-mail:jose.cunha@ifrn.edu.br</a:t>
            </a:r>
            <a:endParaRPr lang="pt-BR"/>
          </a:p>
        </p:txBody>
      </p:sp>
      <p:sp>
        <p:nvSpPr>
          <p:cNvPr id="7" name="Espaço Reservado para Número de Slide 6"/>
          <p:cNvSpPr>
            <a:spLocks noGrp="1"/>
          </p:cNvSpPr>
          <p:nvPr>
            <p:ph type="sldNum" sz="quarter" idx="12"/>
          </p:nvPr>
        </p:nvSpPr>
        <p:spPr/>
        <p:txBody>
          <a:bodyPr/>
          <a:lstStyle/>
          <a:p>
            <a:fld id="{1020B395-67EA-461A-9EAB-6FD6371207DB}"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224DF430-947D-4E10-B70E-C881F2325805}" type="datetime1">
              <a:rPr lang="pt-BR" smtClean="0"/>
              <a:pPr/>
              <a:t>11/09/2012</a:t>
            </a:fld>
            <a:endParaRPr lang="pt-BR"/>
          </a:p>
        </p:txBody>
      </p:sp>
      <p:sp>
        <p:nvSpPr>
          <p:cNvPr id="8" name="Espaço Reservado para Rodapé 7"/>
          <p:cNvSpPr>
            <a:spLocks noGrp="1"/>
          </p:cNvSpPr>
          <p:nvPr>
            <p:ph type="ftr" sz="quarter" idx="11"/>
          </p:nvPr>
        </p:nvSpPr>
        <p:spPr/>
        <p:txBody>
          <a:bodyPr/>
          <a:lstStyle/>
          <a:p>
            <a:r>
              <a:rPr lang="pt-BR" smtClean="0"/>
              <a:t>E-mail:jose.cunha@ifrn.edu.br</a:t>
            </a:r>
            <a:endParaRPr lang="pt-BR"/>
          </a:p>
        </p:txBody>
      </p:sp>
      <p:sp>
        <p:nvSpPr>
          <p:cNvPr id="9" name="Espaço Reservado para Número de Slide 8"/>
          <p:cNvSpPr>
            <a:spLocks noGrp="1"/>
          </p:cNvSpPr>
          <p:nvPr>
            <p:ph type="sldNum" sz="quarter" idx="12"/>
          </p:nvPr>
        </p:nvSpPr>
        <p:spPr/>
        <p:txBody>
          <a:bodyPr/>
          <a:lstStyle/>
          <a:p>
            <a:fld id="{1020B395-67EA-461A-9EAB-6FD6371207DB}"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320"/>
            <a:ext cx="7470648" cy="1143000"/>
          </a:xfrm>
        </p:spPr>
        <p:txBody>
          <a:bodyPr anchor="ctr"/>
          <a:lstStyle>
            <a:lvl1pPr algn="l">
              <a:defRPr sz="4600"/>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fld id="{5627EFDC-1C67-4B78-86EA-E1CC4F119D77}" type="datetime1">
              <a:rPr lang="pt-BR" smtClean="0"/>
              <a:pPr/>
              <a:t>11/09/2012</a:t>
            </a:fld>
            <a:endParaRPr lang="pt-BR"/>
          </a:p>
        </p:txBody>
      </p:sp>
      <p:sp>
        <p:nvSpPr>
          <p:cNvPr id="8" name="Espaço Reservado para Número de Slide 7"/>
          <p:cNvSpPr>
            <a:spLocks noGrp="1"/>
          </p:cNvSpPr>
          <p:nvPr>
            <p:ph type="sldNum" sz="quarter" idx="11"/>
          </p:nvPr>
        </p:nvSpPr>
        <p:spPr/>
        <p:txBody>
          <a:bodyPr/>
          <a:lstStyle/>
          <a:p>
            <a:fld id="{1020B395-67EA-461A-9EAB-6FD6371207DB}" type="slidenum">
              <a:rPr lang="pt-BR" smtClean="0"/>
              <a:pPr/>
              <a:t>‹nº›</a:t>
            </a:fld>
            <a:endParaRPr lang="pt-BR"/>
          </a:p>
        </p:txBody>
      </p:sp>
      <p:sp>
        <p:nvSpPr>
          <p:cNvPr id="9" name="Espaço Reservado para Rodapé 8"/>
          <p:cNvSpPr>
            <a:spLocks noGrp="1"/>
          </p:cNvSpPr>
          <p:nvPr>
            <p:ph type="ftr" sz="quarter" idx="12"/>
          </p:nvPr>
        </p:nvSpPr>
        <p:spPr/>
        <p:txBody>
          <a:bodyPr/>
          <a:lstStyle/>
          <a:p>
            <a:r>
              <a:rPr lang="pt-BR" smtClean="0"/>
              <a:t>E-mail:jose.cunha@ifrn.edu.br</a:t>
            </a: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7E8EE26A-C91E-4FC1-ABF2-12D725FBC676}" type="datetime1">
              <a:rPr lang="pt-BR" smtClean="0"/>
              <a:pPr/>
              <a:t>11/09/2012</a:t>
            </a:fld>
            <a:endParaRPr lang="pt-BR"/>
          </a:p>
        </p:txBody>
      </p:sp>
      <p:sp>
        <p:nvSpPr>
          <p:cNvPr id="6" name="Espaço Reservado para Rodapé 5"/>
          <p:cNvSpPr>
            <a:spLocks noGrp="1"/>
          </p:cNvSpPr>
          <p:nvPr>
            <p:ph type="ftr" sz="quarter" idx="11"/>
          </p:nvPr>
        </p:nvSpPr>
        <p:spPr/>
        <p:txBody>
          <a:bodyPr/>
          <a:lstStyle/>
          <a:p>
            <a:r>
              <a:rPr lang="pt-BR" smtClean="0"/>
              <a:t>E-mail:jose.cunha@ifrn.edu.br</a:t>
            </a:r>
            <a:endParaRPr lang="pt-BR"/>
          </a:p>
        </p:txBody>
      </p:sp>
      <p:sp>
        <p:nvSpPr>
          <p:cNvPr id="7" name="Espaço Reservado para Número de Slide 6"/>
          <p:cNvSpPr>
            <a:spLocks noGrp="1"/>
          </p:cNvSpPr>
          <p:nvPr>
            <p:ph type="sldNum" sz="quarter" idx="12"/>
          </p:nvPr>
        </p:nvSpPr>
        <p:spPr>
          <a:xfrm>
            <a:off x="8156448" y="6422064"/>
            <a:ext cx="762000" cy="365125"/>
          </a:xfrm>
        </p:spPr>
        <p:txBody>
          <a:bodyPr/>
          <a:lstStyle/>
          <a:p>
            <a:fld id="{1020B395-67EA-461A-9EAB-6FD6371207DB}"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457200" y="6422064"/>
            <a:ext cx="2133600" cy="365125"/>
          </a:xfrm>
        </p:spPr>
        <p:txBody>
          <a:bodyPr/>
          <a:lstStyle/>
          <a:p>
            <a:fld id="{2AB1432D-14FD-4EE6-A48F-4771AC28D093}" type="datetime1">
              <a:rPr lang="pt-BR" smtClean="0"/>
              <a:pPr/>
              <a:t>11/09/2012</a:t>
            </a:fld>
            <a:endParaRPr lang="pt-BR"/>
          </a:p>
        </p:txBody>
      </p:sp>
      <p:sp>
        <p:nvSpPr>
          <p:cNvPr id="6" name="Espaço Reservado para Rodapé 5"/>
          <p:cNvSpPr>
            <a:spLocks noGrp="1"/>
          </p:cNvSpPr>
          <p:nvPr>
            <p:ph type="ftr" sz="quarter" idx="11"/>
          </p:nvPr>
        </p:nvSpPr>
        <p:spPr/>
        <p:txBody>
          <a:bodyPr/>
          <a:lstStyle/>
          <a:p>
            <a:r>
              <a:rPr lang="pt-BR" smtClean="0"/>
              <a:t>E-mail:jose.cunha@ifrn.edu.br</a:t>
            </a:r>
            <a:endParaRPr lang="pt-BR"/>
          </a:p>
        </p:txBody>
      </p:sp>
      <p:sp>
        <p:nvSpPr>
          <p:cNvPr id="7" name="Espaço Reservado para Número de Slide 6"/>
          <p:cNvSpPr>
            <a:spLocks noGrp="1"/>
          </p:cNvSpPr>
          <p:nvPr>
            <p:ph type="sldNum" sz="quarter" idx="12"/>
          </p:nvPr>
        </p:nvSpPr>
        <p:spPr/>
        <p:txBody>
          <a:bodyPr/>
          <a:lstStyle/>
          <a:p>
            <a:fld id="{1020B395-67EA-461A-9EAB-6FD6371207DB}"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a liv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a liv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ço Reservado para Títu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6BD5D59-11F0-4812-8971-8C043E36A106}" type="datetime1">
              <a:rPr lang="pt-BR" smtClean="0"/>
              <a:pPr/>
              <a:t>11/09/2012</a:t>
            </a:fld>
            <a:endParaRPr lang="pt-BR"/>
          </a:p>
        </p:txBody>
      </p:sp>
      <p:sp>
        <p:nvSpPr>
          <p:cNvPr id="22" name="Espaço Reservado para Rodapé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pt-BR" smtClean="0"/>
              <a:t>E-mail:jose.cunha@ifrn.edu.br</a:t>
            </a:r>
            <a:endParaRPr lang="pt-BR"/>
          </a:p>
        </p:txBody>
      </p:sp>
      <p:sp>
        <p:nvSpPr>
          <p:cNvPr id="18" name="Espaço Reservado para Número de Slid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020B395-67EA-461A-9EAB-6FD6371207DB}"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sdn.microsoft.com/pt-br/library/system.windows.controls.primitives.buttonbase.click.aspx" TargetMode="External"/><Relationship Id="rId2" Type="http://schemas.openxmlformats.org/officeDocument/2006/relationships/hyperlink" Target="http://msdn.microsoft.com/pt-br/library/system.windows.window.aspx"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msdn.microsoft.com/pt-br/library/system.windows.messagebox.show.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msdn.microsoft.com/pt-br/library/system.windows.window.asp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msdn.microsoft.com/pt-br/library/ms615540.aspx" TargetMode="External"/><Relationship Id="rId2" Type="http://schemas.openxmlformats.org/officeDocument/2006/relationships/hyperlink" Target="http://msdn.microsoft.com/pt-br/library/system.windows.controls.page.aspx"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msdn.microsoft.com/pt-br/library/system.windows.documents.hyperlink.asp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hyperlink" Target="http://msdn.microsoft.com/pt-br/library/system.windows.controls.stickynotecontrol.aspx" TargetMode="External"/><Relationship Id="rId18" Type="http://schemas.openxmlformats.org/officeDocument/2006/relationships/hyperlink" Target="http://msdn.microsoft.com/pt-br/library/system.windows.controls.primitives.bulletdecorator.aspx" TargetMode="External"/><Relationship Id="rId26" Type="http://schemas.openxmlformats.org/officeDocument/2006/relationships/hyperlink" Target="http://msdn.microsoft.com/pt-br/library/system.windows.controls.panel.aspx" TargetMode="External"/><Relationship Id="rId39" Type="http://schemas.openxmlformats.org/officeDocument/2006/relationships/hyperlink" Target="http://msdn.microsoft.com/pt-br/library/system.windows.controls.soundplayeraction.aspx" TargetMode="External"/><Relationship Id="rId21" Type="http://schemas.openxmlformats.org/officeDocument/2006/relationships/hyperlink" Target="http://msdn.microsoft.com/pt-br/library/system.windows.controls.expander.aspx" TargetMode="External"/><Relationship Id="rId34" Type="http://schemas.openxmlformats.org/officeDocument/2006/relationships/hyperlink" Target="http://msdn.microsoft.com/pt-br/library/system.windows.controls.virtualizingstackpanel.aspx" TargetMode="External"/><Relationship Id="rId42" Type="http://schemas.openxmlformats.org/officeDocument/2006/relationships/hyperlink" Target="http://msdn.microsoft.com/pt-br/library/system.windows.controls.toolbar.aspx" TargetMode="External"/><Relationship Id="rId47" Type="http://schemas.openxmlformats.org/officeDocument/2006/relationships/hyperlink" Target="http://msdn.microsoft.com/pt-br/library/system.windows.controls.tabcontrol.aspx" TargetMode="External"/><Relationship Id="rId50" Type="http://schemas.openxmlformats.org/officeDocument/2006/relationships/hyperlink" Target="http://msdn.microsoft.com/pt-br/library/system.windows.controls.listbox.aspx" TargetMode="External"/><Relationship Id="rId55" Type="http://schemas.openxmlformats.org/officeDocument/2006/relationships/hyperlink" Target="http://msdn.microsoft.com/pt-br/library/system.windows.controls.label.aspx" TargetMode="External"/><Relationship Id="rId7" Type="http://schemas.openxmlformats.org/officeDocument/2006/relationships/hyperlink" Target="http://msdn.microsoft.com/pt-br/library/system.windows.controls.inkcanvas.aspx" TargetMode="External"/><Relationship Id="rId12" Type="http://schemas.openxmlformats.org/officeDocument/2006/relationships/hyperlink" Target="http://msdn.microsoft.com/pt-br/library/system.windows.controls.flowdocumentscrollviewer.aspx" TargetMode="External"/><Relationship Id="rId17" Type="http://schemas.openxmlformats.org/officeDocument/2006/relationships/hyperlink" Target="http://msdn.microsoft.com/pt-br/library/system.windows.controls.border.aspx" TargetMode="External"/><Relationship Id="rId25" Type="http://schemas.openxmlformats.org/officeDocument/2006/relationships/hyperlink" Target="http://msdn.microsoft.com/pt-br/library/system.windows.controls.groupbox.aspx" TargetMode="External"/><Relationship Id="rId33" Type="http://schemas.openxmlformats.org/officeDocument/2006/relationships/hyperlink" Target="http://msdn.microsoft.com/pt-br/library/system.windows.controls.viewbox.aspx" TargetMode="External"/><Relationship Id="rId38" Type="http://schemas.openxmlformats.org/officeDocument/2006/relationships/hyperlink" Target="http://msdn.microsoft.com/pt-br/library/system.windows.controls.mediaelement.aspx" TargetMode="External"/><Relationship Id="rId46" Type="http://schemas.openxmlformats.org/officeDocument/2006/relationships/hyperlink" Target="http://msdn.microsoft.com/pt-br/library/system.windows.navigation.navigationwindow.aspx" TargetMode="External"/><Relationship Id="rId59" Type="http://schemas.openxmlformats.org/officeDocument/2006/relationships/hyperlink" Target="http://msdn.microsoft.com/pt-br/library/system.windows.controls.textblock.aspx" TargetMode="External"/><Relationship Id="rId2" Type="http://schemas.openxmlformats.org/officeDocument/2006/relationships/hyperlink" Target="http://msdn.microsoft.com/pt-br/library/system.windows.controls.button.aspx" TargetMode="External"/><Relationship Id="rId16" Type="http://schemas.openxmlformats.org/officeDocument/2006/relationships/hyperlink" Target="http://msdn.microsoft.com/pt-br/library/system.windows.controls.passwordbox.aspx" TargetMode="External"/><Relationship Id="rId20" Type="http://schemas.openxmlformats.org/officeDocument/2006/relationships/hyperlink" Target="http://msdn.microsoft.com/pt-br/library/system.windows.controls.dockpanel.aspx" TargetMode="External"/><Relationship Id="rId29" Type="http://schemas.openxmlformats.org/officeDocument/2006/relationships/hyperlink" Target="http://msdn.microsoft.com/pt-br/library/system.windows.controls.primitives.scrollbar.aspx" TargetMode="External"/><Relationship Id="rId41" Type="http://schemas.openxmlformats.org/officeDocument/2006/relationships/hyperlink" Target="http://msdn.microsoft.com/pt-br/library/system.windows.controls.menu.aspx" TargetMode="External"/><Relationship Id="rId54" Type="http://schemas.openxmlformats.org/officeDocument/2006/relationships/hyperlink" Target="http://msdn.microsoft.com/pt-br/library/system.windows.controls.accesstext.aspx" TargetMode="External"/><Relationship Id="rId1" Type="http://schemas.openxmlformats.org/officeDocument/2006/relationships/slideLayout" Target="../slideLayouts/slideLayout7.xml"/><Relationship Id="rId6" Type="http://schemas.openxmlformats.org/officeDocument/2006/relationships/hyperlink" Target="http://msdn.microsoft.com/pt-br/library/microsoft.win32.savefiledialog.aspx" TargetMode="External"/><Relationship Id="rId11" Type="http://schemas.openxmlformats.org/officeDocument/2006/relationships/hyperlink" Target="http://msdn.microsoft.com/pt-br/library/system.windows.controls.flowdocumentreader.aspx" TargetMode="External"/><Relationship Id="rId24" Type="http://schemas.openxmlformats.org/officeDocument/2006/relationships/hyperlink" Target="http://msdn.microsoft.com/pt-br/library/system.windows.controls.gridsplitter.aspx" TargetMode="External"/><Relationship Id="rId32" Type="http://schemas.openxmlformats.org/officeDocument/2006/relationships/hyperlink" Target="http://msdn.microsoft.com/pt-br/library/system.windows.controls.primitives.thumb.aspx" TargetMode="External"/><Relationship Id="rId37" Type="http://schemas.openxmlformats.org/officeDocument/2006/relationships/hyperlink" Target="http://msdn.microsoft.com/pt-br/library/system.windows.controls.image.aspx" TargetMode="External"/><Relationship Id="rId40" Type="http://schemas.openxmlformats.org/officeDocument/2006/relationships/hyperlink" Target="http://msdn.microsoft.com/pt-br/library/system.windows.controls.contextmenu.aspx" TargetMode="External"/><Relationship Id="rId45" Type="http://schemas.openxmlformats.org/officeDocument/2006/relationships/hyperlink" Target="http://msdn.microsoft.com/pt-br/library/system.windows.controls.page.aspx" TargetMode="External"/><Relationship Id="rId53" Type="http://schemas.openxmlformats.org/officeDocument/2006/relationships/hyperlink" Target="http://msdn.microsoft.com/pt-br/library/system.windows.controls.slider.aspx" TargetMode="External"/><Relationship Id="rId58" Type="http://schemas.openxmlformats.org/officeDocument/2006/relationships/hyperlink" Target="http://msdn.microsoft.com/pt-br/library/system.windows.controls.primitives.statusbar.aspx" TargetMode="External"/><Relationship Id="rId5" Type="http://schemas.openxmlformats.org/officeDocument/2006/relationships/hyperlink" Target="http://msdn.microsoft.com/pt-br/library/system.windows.controls.printdialog.aspx" TargetMode="External"/><Relationship Id="rId15" Type="http://schemas.openxmlformats.org/officeDocument/2006/relationships/hyperlink" Target="http://msdn.microsoft.com/pt-br/library/system.windows.controls.richtextbox.aspx" TargetMode="External"/><Relationship Id="rId23" Type="http://schemas.openxmlformats.org/officeDocument/2006/relationships/hyperlink" Target="http://msdn.microsoft.com/pt-br/library/system.windows.controls.gridview.aspx" TargetMode="External"/><Relationship Id="rId28" Type="http://schemas.openxmlformats.org/officeDocument/2006/relationships/hyperlink" Target="http://msdn.microsoft.com/pt-br/library/system.windows.controls.separator.aspx" TargetMode="External"/><Relationship Id="rId36" Type="http://schemas.openxmlformats.org/officeDocument/2006/relationships/hyperlink" Target="http://msdn.microsoft.com/pt-br/library/system.windows.controls.wrappanel.aspx" TargetMode="External"/><Relationship Id="rId49" Type="http://schemas.openxmlformats.org/officeDocument/2006/relationships/hyperlink" Target="http://msdn.microsoft.com/pt-br/library/system.windows.controls.combobox.aspx" TargetMode="External"/><Relationship Id="rId57" Type="http://schemas.openxmlformats.org/officeDocument/2006/relationships/hyperlink" Target="http://msdn.microsoft.com/pt-br/library/system.windows.controls.progressbar.aspx" TargetMode="External"/><Relationship Id="rId10" Type="http://schemas.openxmlformats.org/officeDocument/2006/relationships/hyperlink" Target="http://msdn.microsoft.com/pt-br/library/system.windows.controls.flowdocumentpageviewer.aspx" TargetMode="External"/><Relationship Id="rId19" Type="http://schemas.openxmlformats.org/officeDocument/2006/relationships/hyperlink" Target="http://msdn.microsoft.com/pt-br/library/system.windows.controls.canvas.aspx" TargetMode="External"/><Relationship Id="rId31" Type="http://schemas.openxmlformats.org/officeDocument/2006/relationships/hyperlink" Target="http://msdn.microsoft.com/pt-br/library/system.windows.controls.stackpanel.aspx" TargetMode="External"/><Relationship Id="rId44" Type="http://schemas.openxmlformats.org/officeDocument/2006/relationships/hyperlink" Target="http://msdn.microsoft.com/pt-br/library/system.windows.documents.hyperlink.aspx" TargetMode="External"/><Relationship Id="rId52" Type="http://schemas.openxmlformats.org/officeDocument/2006/relationships/hyperlink" Target="http://msdn.microsoft.com/pt-br/library/system.windows.controls.radiobutton.aspx" TargetMode="External"/><Relationship Id="rId60" Type="http://schemas.openxmlformats.org/officeDocument/2006/relationships/hyperlink" Target="http://msdn.microsoft.com/pt-br/library/system.windows.controls.tooltip.aspx" TargetMode="External"/><Relationship Id="rId4" Type="http://schemas.openxmlformats.org/officeDocument/2006/relationships/hyperlink" Target="http://msdn.microsoft.com/pt-br/library/microsoft.win32.openfiledialog.aspx" TargetMode="External"/><Relationship Id="rId9" Type="http://schemas.openxmlformats.org/officeDocument/2006/relationships/hyperlink" Target="http://msdn.microsoft.com/pt-br/library/system.windows.controls.documentviewer.aspx" TargetMode="External"/><Relationship Id="rId14" Type="http://schemas.openxmlformats.org/officeDocument/2006/relationships/hyperlink" Target="http://msdn.microsoft.com/pt-br/library/system.windows.controls.textbox.aspx" TargetMode="External"/><Relationship Id="rId22" Type="http://schemas.openxmlformats.org/officeDocument/2006/relationships/hyperlink" Target="http://msdn.microsoft.com/pt-br/library/system.windows.controls.grid.aspx" TargetMode="External"/><Relationship Id="rId27" Type="http://schemas.openxmlformats.org/officeDocument/2006/relationships/hyperlink" Target="http://msdn.microsoft.com/pt-br/library/system.windows.controls.primitives.resizegrip.aspx" TargetMode="External"/><Relationship Id="rId30" Type="http://schemas.openxmlformats.org/officeDocument/2006/relationships/hyperlink" Target="http://msdn.microsoft.com/pt-br/library/system.windows.controls.scrollviewer.aspx" TargetMode="External"/><Relationship Id="rId35" Type="http://schemas.openxmlformats.org/officeDocument/2006/relationships/hyperlink" Target="http://msdn.microsoft.com/pt-br/library/system.windows.window.aspx" TargetMode="External"/><Relationship Id="rId43" Type="http://schemas.openxmlformats.org/officeDocument/2006/relationships/hyperlink" Target="http://msdn.microsoft.com/pt-br/library/system.windows.controls.frame.aspx" TargetMode="External"/><Relationship Id="rId48" Type="http://schemas.openxmlformats.org/officeDocument/2006/relationships/hyperlink" Target="http://msdn.microsoft.com/pt-br/library/system.windows.controls.checkbox.aspx" TargetMode="External"/><Relationship Id="rId56" Type="http://schemas.openxmlformats.org/officeDocument/2006/relationships/hyperlink" Target="http://msdn.microsoft.com/pt-br/library/system.windows.controls.primitives.popup.aspx" TargetMode="External"/><Relationship Id="rId8" Type="http://schemas.openxmlformats.org/officeDocument/2006/relationships/hyperlink" Target="http://msdn.microsoft.com/pt-br/library/system.windows.controls.inkpresenter.aspx" TargetMode="External"/><Relationship Id="rId51" Type="http://schemas.openxmlformats.org/officeDocument/2006/relationships/hyperlink" Target="http://msdn.microsoft.com/pt-br/library/system.windows.controls.treeview.aspx" TargetMode="External"/><Relationship Id="rId3" Type="http://schemas.openxmlformats.org/officeDocument/2006/relationships/hyperlink" Target="http://msdn.microsoft.com/pt-br/library/system.windows.controls.primitives.repeatbutton.asp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msdn.microsoft.com/pt-br/library/system.windows.controls.dockpanel.aspx" TargetMode="External"/><Relationship Id="rId7" Type="http://schemas.openxmlformats.org/officeDocument/2006/relationships/hyperlink" Target="http://msdn.microsoft.com/pt-br/library/system.windows.controls.wrappanel.aspx" TargetMode="External"/><Relationship Id="rId2" Type="http://schemas.openxmlformats.org/officeDocument/2006/relationships/hyperlink" Target="http://msdn.microsoft.com/pt-br/library/system.windows.controls.canvas.aspx" TargetMode="External"/><Relationship Id="rId1" Type="http://schemas.openxmlformats.org/officeDocument/2006/relationships/slideLayout" Target="../slideLayouts/slideLayout7.xml"/><Relationship Id="rId6" Type="http://schemas.openxmlformats.org/officeDocument/2006/relationships/hyperlink" Target="http://msdn.microsoft.com/pt-br/library/system.windows.controls.virtualizingstackpanel.aspx" TargetMode="External"/><Relationship Id="rId5" Type="http://schemas.openxmlformats.org/officeDocument/2006/relationships/hyperlink" Target="http://msdn.microsoft.com/pt-br/library/system.windows.controls.stackpanel.aspx" TargetMode="External"/><Relationship Id="rId4" Type="http://schemas.openxmlformats.org/officeDocument/2006/relationships/hyperlink" Target="http://msdn.microsoft.com/pt-br/library/system.windows.controls.grid.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msdn.microsoft.com/pt-br/library/system.windows.controls.textbox.aspx" TargetMode="External"/><Relationship Id="rId2" Type="http://schemas.openxmlformats.org/officeDocument/2006/relationships/hyperlink" Target="http://msdn.microsoft.com/pt-br/library/system.windows.controls.dockpanel.aspx"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msdn.microsoft.com/pt-br/library/system.windows.data.binding.aspx"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msdn.microsoft.com/pt-br/library/system.windows.controls.textbox.aspx"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msdn.microsoft.com/pt-br/library/system.windows.controls.textbox.aspx"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msdn.microsoft.com/pt-br/library/system.windows.controls.textbox.aspx" TargetMode="External"/><Relationship Id="rId2" Type="http://schemas.openxmlformats.org/officeDocument/2006/relationships/hyperlink" Target="http://msdn.microsoft.com/pt-br/library/system.windows.controls.textbox.text.aspx" TargetMode="External"/><Relationship Id="rId1" Type="http://schemas.openxmlformats.org/officeDocument/2006/relationships/slideLayout" Target="../slideLayouts/slideLayout7.xml"/><Relationship Id="rId4" Type="http://schemas.openxmlformats.org/officeDocument/2006/relationships/hyperlink" Target="http://msdn.microsoft.com/pt-br/library/system.windows.frameworkelement.datacontext.aspx"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msdn.microsoft.com/pt-br/library/system.windows.shapes.ellipse.aspx" TargetMode="External"/><Relationship Id="rId2" Type="http://schemas.openxmlformats.org/officeDocument/2006/relationships/hyperlink" Target="http://msdn.microsoft.com/pt-br/library/system.windows.uielement.mouseup.aspx"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msdn.microsoft.com/pt-br/library/system.windows.media.geometry.aspx" TargetMode="External"/><Relationship Id="rId2" Type="http://schemas.openxmlformats.org/officeDocument/2006/relationships/hyperlink" Target="http://msdn.microsoft.com/pt-br/library/system.windows.shapes.path.aspx"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msdn.microsoft.com/pt-br/library/system.windows.controls.mediaelement.aspx"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msdn.microsoft.com/pt-br/library/system.windows.controls.mediaelement.aspx"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msdn.microsoft.com/pt-br/library/system.windows.documents.flowdocument.aspx"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chemas.microsoft.com/winfx/2006/xaml" TargetMode="External"/><Relationship Id="rId2" Type="http://schemas.openxmlformats.org/officeDocument/2006/relationships/hyperlink" Target="http://schemas.microsoft.com/winfx/2006/xaml/presentation"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go.microsoft.com/fwlink/?LinkID=71255" TargetMode="External"/><Relationship Id="rId2" Type="http://schemas.openxmlformats.org/officeDocument/2006/relationships/hyperlink" Target="http://msdn.microsoft.com/pt-br/library/system.io.packaging.zippackage.aspx" TargetMode="External"/><Relationship Id="rId1" Type="http://schemas.openxmlformats.org/officeDocument/2006/relationships/slideLayout" Target="../slideLayouts/slideLayout7.xml"/><Relationship Id="rId4" Type="http://schemas.openxmlformats.org/officeDocument/2006/relationships/hyperlink" Target="http://msdn.microsoft.com/pt-br/library/system.windows.controls.documentviewer.aspx"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msdn.microsoft.com/pt-br/library/system.windows.controls.documentviewer.aspx"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msdn.microsoft.com/pt-br/library/system.io.packaging.aspx"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msdn.microsoft.com/pt-br/library/system.windows.aspx"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msdn.microsoft.com/pt-br/library/system.windows.controls.contentcontrol.content.aspx" TargetMode="External"/><Relationship Id="rId7" Type="http://schemas.openxmlformats.org/officeDocument/2006/relationships/hyperlink" Target="http://msdn.microsoft.com/pt-br/library/system.windows.controls.mediaelement.aspx" TargetMode="External"/><Relationship Id="rId2" Type="http://schemas.openxmlformats.org/officeDocument/2006/relationships/hyperlink" Target="http://msdn.microsoft.com/pt-br/library/system.windows.controls.button.aspx" TargetMode="External"/><Relationship Id="rId1" Type="http://schemas.openxmlformats.org/officeDocument/2006/relationships/slideLayout" Target="../slideLayouts/slideLayout7.xml"/><Relationship Id="rId6" Type="http://schemas.openxmlformats.org/officeDocument/2006/relationships/hyperlink" Target="http://msdn.microsoft.com/pt-br/library/system.windows.controls.border.aspx" TargetMode="External"/><Relationship Id="rId5" Type="http://schemas.openxmlformats.org/officeDocument/2006/relationships/hyperlink" Target="http://msdn.microsoft.com/pt-br/library/system.windows.controls.label.aspx" TargetMode="External"/><Relationship Id="rId4" Type="http://schemas.openxmlformats.org/officeDocument/2006/relationships/hyperlink" Target="http://msdn.microsoft.com/pt-br/library/system.windows.controls.dockpanel.aspx"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msdn.microsoft.com/pt-br/library/microsoft.windows.themes.buttonchrome.aspx" TargetMode="External"/><Relationship Id="rId2" Type="http://schemas.openxmlformats.org/officeDocument/2006/relationships/hyperlink" Target="http://msdn.microsoft.com/pt-br/library/system.windows.controls.button.aspx" TargetMode="External"/><Relationship Id="rId1" Type="http://schemas.openxmlformats.org/officeDocument/2006/relationships/slideLayout" Target="../slideLayouts/slideLayout7.xml"/><Relationship Id="rId4" Type="http://schemas.openxmlformats.org/officeDocument/2006/relationships/hyperlink" Target="http://msdn.microsoft.com/pt-br/library/system.windows.controls.contentpresenter.aspx"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msdn.microsoft.com/pt-br/library/system.windows.controls.controltemplate.aspx" TargetMode="External"/><Relationship Id="rId2" Type="http://schemas.openxmlformats.org/officeDocument/2006/relationships/hyperlink" Target="http://msdn.microsoft.com/pt-br/library/system.windows.controls.button.aspx" TargetMode="External"/><Relationship Id="rId1" Type="http://schemas.openxmlformats.org/officeDocument/2006/relationships/slideLayout" Target="../slideLayouts/slideLayout7.xml"/><Relationship Id="rId5" Type="http://schemas.openxmlformats.org/officeDocument/2006/relationships/hyperlink" Target="http://schemas.microsoft.com/winfx/2006/xaml" TargetMode="External"/><Relationship Id="rId4" Type="http://schemas.openxmlformats.org/officeDocument/2006/relationships/hyperlink" Target="http://schemas.microsoft.com/winfx/2006/xaml/presentation"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msdn.microsoft.com/pt-br/library/system.windows.controls.button.aspx"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msdn.microsoft.com/pt-br/library/system.windows.controls.label.aspx" TargetMode="External"/><Relationship Id="rId2" Type="http://schemas.openxmlformats.org/officeDocument/2006/relationships/hyperlink" Target="http://msdn.microsoft.com/pt-br/library/system.windows.controls.button.aspx"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msdn.microsoft.com/pt-br/library/system.windows.controls.page.aspx" TargetMode="External"/><Relationship Id="rId2" Type="http://schemas.openxmlformats.org/officeDocument/2006/relationships/hyperlink" Target="http://msdn.microsoft.com/pt-br/library/system.windows.window.aspx" TargetMode="External"/><Relationship Id="rId1" Type="http://schemas.openxmlformats.org/officeDocument/2006/relationships/slideLayout" Target="../slideLayouts/slideLayout7.xml"/><Relationship Id="rId6" Type="http://schemas.openxmlformats.org/officeDocument/2006/relationships/hyperlink" Target="http://msdn.microsoft.com/pt-br/library/system.windows.application.resources.aspx" TargetMode="External"/><Relationship Id="rId5" Type="http://schemas.openxmlformats.org/officeDocument/2006/relationships/hyperlink" Target="http://msdn.microsoft.com/pt-br/library/system.windows.application.aspx" TargetMode="External"/><Relationship Id="rId4" Type="http://schemas.openxmlformats.org/officeDocument/2006/relationships/hyperlink" Target="http://msdn.microsoft.com/pt-br/library/system.windows.frameworkelement.resources.aspx"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schemas.microsoft.com/winfx/2006/xaml" TargetMode="External"/><Relationship Id="rId2" Type="http://schemas.openxmlformats.org/officeDocument/2006/relationships/hyperlink" Target="http://schemas.microsoft.com/winfx/2006/xaml/presentation"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chemas.microsoft.com/winfx/2006/xaml/presentation" TargetMode="External"/><Relationship Id="rId2" Type="http://schemas.openxmlformats.org/officeDocument/2006/relationships/hyperlink" Target="http://msdn.microsoft.com/pt-br/library/system.windows.controls.usercontrol.aspx" TargetMode="External"/><Relationship Id="rId1" Type="http://schemas.openxmlformats.org/officeDocument/2006/relationships/slideLayout" Target="../slideLayouts/slideLayout7.xml"/><Relationship Id="rId4" Type="http://schemas.openxmlformats.org/officeDocument/2006/relationships/hyperlink" Target="http://schemas.microsoft.com/winfx/2006/xaml"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chemas.microsoft.com/winfx/2006/xaml/presentation" TargetMode="External"/><Relationship Id="rId2" Type="http://schemas.openxmlformats.org/officeDocument/2006/relationships/hyperlink" Target="http://msdn.microsoft.com/pt-br/library/system.windows.window.aspx"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msdn.microsoft.com/pt-br/library/system.windows.window.aspx"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3528" y="404664"/>
            <a:ext cx="6480048" cy="2301240"/>
          </a:xfrm>
        </p:spPr>
        <p:txBody>
          <a:bodyPr/>
          <a:lstStyle/>
          <a:p>
            <a:pPr algn="ctr"/>
            <a:r>
              <a:rPr lang="pt-BR" dirty="0" smtClean="0"/>
              <a:t>Windows </a:t>
            </a:r>
            <a:r>
              <a:rPr lang="pt-BR" dirty="0" err="1" smtClean="0"/>
              <a:t>Presentation</a:t>
            </a:r>
            <a:r>
              <a:rPr lang="pt-BR" dirty="0" smtClean="0"/>
              <a:t> </a:t>
            </a:r>
            <a:r>
              <a:rPr lang="pt-BR" dirty="0" err="1" smtClean="0"/>
              <a:t>Foundation</a:t>
            </a:r>
            <a:endParaRPr lang="pt-BR" dirty="0"/>
          </a:p>
        </p:txBody>
      </p:sp>
      <p:sp>
        <p:nvSpPr>
          <p:cNvPr id="3" name="Subtítulo 2"/>
          <p:cNvSpPr>
            <a:spLocks noGrp="1"/>
          </p:cNvSpPr>
          <p:nvPr>
            <p:ph type="subTitle" idx="1"/>
          </p:nvPr>
        </p:nvSpPr>
        <p:spPr>
          <a:xfrm>
            <a:off x="2411760" y="4365104"/>
            <a:ext cx="6480048" cy="1752600"/>
          </a:xfrm>
        </p:spPr>
        <p:txBody>
          <a:bodyPr/>
          <a:lstStyle/>
          <a:p>
            <a:r>
              <a:rPr lang="pt-BR" dirty="0" smtClean="0"/>
              <a:t>José Antônio da Cunha</a:t>
            </a:r>
          </a:p>
          <a:p>
            <a:r>
              <a:rPr lang="pt-BR" dirty="0" smtClean="0"/>
              <a:t>IFRN – Campus Central</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412776"/>
            <a:ext cx="8712968" cy="1200329"/>
          </a:xfrm>
          <a:prstGeom prst="rect">
            <a:avLst/>
          </a:prstGeom>
          <a:noFill/>
        </p:spPr>
        <p:txBody>
          <a:bodyPr wrap="square" rtlCol="0">
            <a:spAutoFit/>
          </a:bodyPr>
          <a:lstStyle/>
          <a:p>
            <a:r>
              <a:rPr lang="pt-BR" dirty="0" smtClean="0"/>
              <a:t>No exemplo anterior, o </a:t>
            </a:r>
            <a:r>
              <a:rPr lang="pt-BR" dirty="0" err="1" smtClean="0"/>
              <a:t>cod-behind</a:t>
            </a:r>
            <a:r>
              <a:rPr lang="pt-BR" dirty="0" smtClean="0"/>
              <a:t> implementa uma classe que é derivada da classe  </a:t>
            </a:r>
            <a:r>
              <a:rPr lang="pt-BR" dirty="0" err="1" smtClean="0">
                <a:hlinkClick r:id="rId2"/>
              </a:rPr>
              <a:t>Window</a:t>
            </a:r>
            <a:r>
              <a:rPr lang="pt-BR" dirty="0" smtClean="0"/>
              <a:t>. O </a:t>
            </a:r>
            <a:r>
              <a:rPr lang="pt-BR" dirty="0" err="1" smtClean="0"/>
              <a:t>cod-behind</a:t>
            </a:r>
            <a:r>
              <a:rPr lang="pt-BR" dirty="0" smtClean="0"/>
              <a:t> implementa um manipulador de eventos para o evento </a:t>
            </a:r>
            <a:r>
              <a:rPr lang="pt-BR" dirty="0" err="1" smtClean="0">
                <a:hlinkClick r:id="rId3"/>
              </a:rPr>
              <a:t>Click</a:t>
            </a:r>
            <a:r>
              <a:rPr lang="pt-BR" dirty="0" smtClean="0"/>
              <a:t> do botão. Quando o botão é clicado, o manipulador de eventos mostra um caixa de mensagem chamando o método </a:t>
            </a:r>
            <a:r>
              <a:rPr lang="pt-BR" dirty="0" err="1" smtClean="0">
                <a:hlinkClick r:id="rId4"/>
              </a:rPr>
              <a:t>MessageBox</a:t>
            </a:r>
            <a:r>
              <a:rPr lang="pt-BR" dirty="0" smtClean="0">
                <a:hlinkClick r:id="rId4"/>
              </a:rPr>
              <a:t>.Show</a:t>
            </a:r>
            <a:r>
              <a:rPr lang="pt-BR" dirty="0" smtClean="0"/>
              <a:t>.</a:t>
            </a:r>
            <a:endParaRPr lang="pt-BR" dirty="0"/>
          </a:p>
        </p:txBody>
      </p:sp>
      <p:pic>
        <p:nvPicPr>
          <p:cNvPr id="20482" name="Picture 2" descr="Uma caixa de mensagem"/>
          <p:cNvPicPr>
            <a:picLocks noChangeAspect="1" noChangeArrowheads="1"/>
          </p:cNvPicPr>
          <p:nvPr/>
        </p:nvPicPr>
        <p:blipFill>
          <a:blip r:embed="rId5" cstate="print"/>
          <a:srcRect/>
          <a:stretch>
            <a:fillRect/>
          </a:stretch>
        </p:blipFill>
        <p:spPr bwMode="auto">
          <a:xfrm>
            <a:off x="4427984" y="3645024"/>
            <a:ext cx="4524375" cy="2047876"/>
          </a:xfrm>
          <a:prstGeom prst="rect">
            <a:avLst/>
          </a:prstGeom>
          <a:noFill/>
        </p:spPr>
      </p:pic>
      <p:sp>
        <p:nvSpPr>
          <p:cNvPr id="10" name="CaixaDeTexto 9"/>
          <p:cNvSpPr txBox="1"/>
          <p:nvPr/>
        </p:nvSpPr>
        <p:spPr>
          <a:xfrm>
            <a:off x="323528" y="4725144"/>
            <a:ext cx="5040560" cy="307777"/>
          </a:xfrm>
          <a:prstGeom prst="rect">
            <a:avLst/>
          </a:prstGeom>
          <a:noFill/>
        </p:spPr>
        <p:txBody>
          <a:bodyPr wrap="square" rtlCol="0">
            <a:spAutoFit/>
          </a:bodyPr>
          <a:lstStyle/>
          <a:p>
            <a:r>
              <a:rPr lang="pt-BR" sz="1400" dirty="0" smtClean="0"/>
              <a:t>A figura ao lado mostra o resultado quando o botão é clicado.</a:t>
            </a:r>
            <a:endParaRPr lang="pt-BR" sz="1400" dirty="0"/>
          </a:p>
        </p:txBody>
      </p:sp>
      <p:cxnSp>
        <p:nvCxnSpPr>
          <p:cNvPr id="31" name="Conector angulado 30"/>
          <p:cNvCxnSpPr/>
          <p:nvPr/>
        </p:nvCxnSpPr>
        <p:spPr>
          <a:xfrm>
            <a:off x="395536" y="5085184"/>
            <a:ext cx="5400600" cy="2160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7" name="Espaço Reservado para Data 6"/>
          <p:cNvSpPr>
            <a:spLocks noGrp="1"/>
          </p:cNvSpPr>
          <p:nvPr>
            <p:ph type="dt" sz="half" idx="10"/>
          </p:nvPr>
        </p:nvSpPr>
        <p:spPr/>
        <p:txBody>
          <a:bodyPr/>
          <a:lstStyle/>
          <a:p>
            <a:fld id="{66E2EF8C-690C-4F0F-B7C7-ACD6DCDD298E}" type="datetime1">
              <a:rPr lang="pt-BR" smtClean="0"/>
              <a:pPr/>
              <a:t>11/09/2012</a:t>
            </a:fld>
            <a:endParaRPr lang="pt-BR"/>
          </a:p>
        </p:txBody>
      </p:sp>
      <p:sp>
        <p:nvSpPr>
          <p:cNvPr id="9" name="Espaço Reservado para Rodapé 8"/>
          <p:cNvSpPr>
            <a:spLocks noGrp="1"/>
          </p:cNvSpPr>
          <p:nvPr>
            <p:ph type="ftr" sz="quarter" idx="11"/>
          </p:nvPr>
        </p:nvSpPr>
        <p:spPr/>
        <p:txBody>
          <a:bodyPr/>
          <a:lstStyle/>
          <a:p>
            <a:r>
              <a:rPr lang="pt-BR" smtClean="0"/>
              <a:t>E-mail:jose.cunha@ifrn.edu.br</a:t>
            </a:r>
            <a:endParaRPr lang="pt-BR"/>
          </a:p>
        </p:txBody>
      </p:sp>
      <p:sp>
        <p:nvSpPr>
          <p:cNvPr id="8" name="Espaço Reservado para Número de Slide 7"/>
          <p:cNvSpPr>
            <a:spLocks noGrp="1"/>
          </p:cNvSpPr>
          <p:nvPr>
            <p:ph type="sldNum" sz="quarter" idx="12"/>
          </p:nvPr>
        </p:nvSpPr>
        <p:spPr/>
        <p:txBody>
          <a:bodyPr/>
          <a:lstStyle/>
          <a:p>
            <a:fld id="{1020B395-67EA-461A-9EAB-6FD6371207DB}" type="slidenum">
              <a:rPr lang="pt-BR" smtClean="0"/>
              <a:pPr/>
              <a:t>10</a:t>
            </a:fld>
            <a:endParaRPr lang="pt-B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628800"/>
            <a:ext cx="8712968" cy="369332"/>
          </a:xfrm>
          <a:prstGeom prst="rect">
            <a:avLst/>
          </a:prstGeom>
          <a:noFill/>
        </p:spPr>
        <p:txBody>
          <a:bodyPr wrap="square" rtlCol="0">
            <a:spAutoFit/>
          </a:bodyPr>
          <a:lstStyle/>
          <a:p>
            <a:r>
              <a:rPr lang="pt-BR" b="1" dirty="0" smtClean="0"/>
              <a:t>Aplicativos</a:t>
            </a:r>
            <a:endParaRPr lang="pt-BR" b="1" dirty="0"/>
          </a:p>
        </p:txBody>
      </p:sp>
      <p:sp>
        <p:nvSpPr>
          <p:cNvPr id="4" name="CaixaDeTexto 3"/>
          <p:cNvSpPr txBox="1"/>
          <p:nvPr/>
        </p:nvSpPr>
        <p:spPr>
          <a:xfrm>
            <a:off x="179512" y="1916832"/>
            <a:ext cx="8712968" cy="830997"/>
          </a:xfrm>
          <a:prstGeom prst="rect">
            <a:avLst/>
          </a:prstGeom>
          <a:noFill/>
        </p:spPr>
        <p:txBody>
          <a:bodyPr wrap="square" rtlCol="0">
            <a:spAutoFit/>
          </a:bodyPr>
          <a:lstStyle/>
          <a:p>
            <a:pPr algn="just"/>
            <a:r>
              <a:rPr lang="pt-BR" sz="1600" dirty="0" smtClean="0"/>
              <a:t>Para aplicativos autônomos, você pode usar a classe </a:t>
            </a:r>
            <a:r>
              <a:rPr lang="pt-BR" sz="1600" dirty="0" err="1" smtClean="0">
                <a:hlinkClick r:id="rId2"/>
              </a:rPr>
              <a:t>Window</a:t>
            </a:r>
            <a:r>
              <a:rPr lang="pt-BR" sz="1600" dirty="0" smtClean="0"/>
              <a:t> para criar janelas e caixas de diálogo que são acessadas através de barras de menus e barras ferramenta. A figura a seguir mostra um aplicativo autônomo com uma janela principal e um caixa de diálogo.</a:t>
            </a:r>
            <a:endParaRPr lang="pt-BR" sz="1600" dirty="0"/>
          </a:p>
        </p:txBody>
      </p:sp>
      <p:pic>
        <p:nvPicPr>
          <p:cNvPr id="23554" name="Picture 2" descr="Uma janela principal e uma caixa de diálogo"/>
          <p:cNvPicPr>
            <a:picLocks noChangeAspect="1" noChangeArrowheads="1"/>
          </p:cNvPicPr>
          <p:nvPr/>
        </p:nvPicPr>
        <p:blipFill>
          <a:blip r:embed="rId3" cstate="print"/>
          <a:srcRect/>
          <a:stretch>
            <a:fillRect/>
          </a:stretch>
        </p:blipFill>
        <p:spPr bwMode="auto">
          <a:xfrm>
            <a:off x="1979712" y="2780928"/>
            <a:ext cx="4762500" cy="3857625"/>
          </a:xfrm>
          <a:prstGeom prst="rect">
            <a:avLst/>
          </a:prstGeom>
          <a:noFill/>
        </p:spPr>
      </p:pic>
      <p:sp>
        <p:nvSpPr>
          <p:cNvPr id="6" name="Espaço Reservado para Data 5"/>
          <p:cNvSpPr>
            <a:spLocks noGrp="1"/>
          </p:cNvSpPr>
          <p:nvPr>
            <p:ph type="dt" sz="half" idx="10"/>
          </p:nvPr>
        </p:nvSpPr>
        <p:spPr/>
        <p:txBody>
          <a:bodyPr/>
          <a:lstStyle/>
          <a:p>
            <a:fld id="{35C457C8-505B-46E8-A575-1CD8A466C8A7}" type="datetime1">
              <a:rPr lang="pt-BR" smtClean="0"/>
              <a:pPr/>
              <a:t>11/09/2012</a:t>
            </a:fld>
            <a:endParaRPr lang="pt-BR"/>
          </a:p>
        </p:txBody>
      </p:sp>
      <p:sp>
        <p:nvSpPr>
          <p:cNvPr id="8" name="Espaço Reservado para Rodapé 7"/>
          <p:cNvSpPr>
            <a:spLocks noGrp="1"/>
          </p:cNvSpPr>
          <p:nvPr>
            <p:ph type="ftr" sz="quarter" idx="11"/>
          </p:nvPr>
        </p:nvSpPr>
        <p:spPr/>
        <p:txBody>
          <a:bodyPr/>
          <a:lstStyle/>
          <a:p>
            <a:r>
              <a:rPr lang="pt-BR" smtClean="0"/>
              <a:t>E-mail:jose.cunha@ifrn.edu.br</a:t>
            </a:r>
            <a:endParaRPr lang="pt-BR"/>
          </a:p>
        </p:txBody>
      </p:sp>
      <p:sp>
        <p:nvSpPr>
          <p:cNvPr id="7" name="Espaço Reservado para Número de Slide 6"/>
          <p:cNvSpPr>
            <a:spLocks noGrp="1"/>
          </p:cNvSpPr>
          <p:nvPr>
            <p:ph type="sldNum" sz="quarter" idx="12"/>
          </p:nvPr>
        </p:nvSpPr>
        <p:spPr/>
        <p:txBody>
          <a:bodyPr/>
          <a:lstStyle/>
          <a:p>
            <a:fld id="{1020B395-67EA-461A-9EAB-6FD6371207DB}" type="slidenum">
              <a:rPr lang="pt-BR" smtClean="0"/>
              <a:pPr/>
              <a:t>11</a:t>
            </a:fld>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196752"/>
            <a:ext cx="8712968" cy="369332"/>
          </a:xfrm>
          <a:prstGeom prst="rect">
            <a:avLst/>
          </a:prstGeom>
          <a:noFill/>
        </p:spPr>
        <p:txBody>
          <a:bodyPr wrap="square" rtlCol="0">
            <a:spAutoFit/>
          </a:bodyPr>
          <a:lstStyle/>
          <a:p>
            <a:r>
              <a:rPr lang="pt-BR" b="1" dirty="0" smtClean="0"/>
              <a:t>Aplicativos Online</a:t>
            </a:r>
            <a:endParaRPr lang="pt-BR" b="1" dirty="0"/>
          </a:p>
        </p:txBody>
      </p:sp>
      <p:sp>
        <p:nvSpPr>
          <p:cNvPr id="4" name="CaixaDeTexto 3"/>
          <p:cNvSpPr txBox="1"/>
          <p:nvPr/>
        </p:nvSpPr>
        <p:spPr>
          <a:xfrm>
            <a:off x="251520" y="1484784"/>
            <a:ext cx="8712968" cy="1077218"/>
          </a:xfrm>
          <a:prstGeom prst="rect">
            <a:avLst/>
          </a:prstGeom>
          <a:noFill/>
        </p:spPr>
        <p:txBody>
          <a:bodyPr wrap="square" rtlCol="0">
            <a:spAutoFit/>
          </a:bodyPr>
          <a:lstStyle/>
          <a:p>
            <a:pPr algn="just"/>
            <a:r>
              <a:rPr lang="pt-BR" sz="1600" dirty="0" smtClean="0"/>
              <a:t>Para aplicativos online, conhecido como aplicativos de navegador XAML (</a:t>
            </a:r>
            <a:r>
              <a:rPr lang="pt-BR" sz="1600" dirty="0" err="1" smtClean="0"/>
              <a:t>XBAPs</a:t>
            </a:r>
            <a:r>
              <a:rPr lang="pt-BR" sz="1600" dirty="0" smtClean="0"/>
              <a:t>), você pode criar páginas (</a:t>
            </a:r>
            <a:r>
              <a:rPr lang="pt-BR" sz="1600" dirty="0" smtClean="0">
                <a:hlinkClick r:id="rId2"/>
              </a:rPr>
              <a:t>Page</a:t>
            </a:r>
            <a:r>
              <a:rPr lang="pt-BR" sz="1600" dirty="0" smtClean="0"/>
              <a:t>) e funções da página (</a:t>
            </a:r>
            <a:r>
              <a:rPr lang="pt-BR" sz="1600" dirty="0" err="1" smtClean="0">
                <a:hlinkClick r:id="rId3"/>
              </a:rPr>
              <a:t>PageFunction</a:t>
            </a:r>
            <a:r>
              <a:rPr lang="pt-BR" sz="1600" dirty="0" smtClean="0">
                <a:hlinkClick r:id="rId3"/>
              </a:rPr>
              <a:t>&lt;T&gt;</a:t>
            </a:r>
            <a:r>
              <a:rPr lang="pt-BR" sz="1600" dirty="0" smtClean="0"/>
              <a:t>) e você pode navegar entre as mesmas, usando hiperlinks (</a:t>
            </a:r>
            <a:r>
              <a:rPr lang="pt-BR" sz="1600" dirty="0" smtClean="0">
                <a:hlinkClick r:id="rId4"/>
              </a:rPr>
              <a:t>Hyperlink</a:t>
            </a:r>
            <a:r>
              <a:rPr lang="pt-BR" sz="1600" dirty="0" smtClean="0"/>
              <a:t>). A figura a seguir mostra uma página em um XBAP hospedada no Internet Explorer 7.</a:t>
            </a:r>
            <a:endParaRPr lang="pt-BR" sz="1600" dirty="0"/>
          </a:p>
        </p:txBody>
      </p:sp>
      <p:pic>
        <p:nvPicPr>
          <p:cNvPr id="24578" name="Picture 2" descr="Duas páginas de um aplicativo hospedado"/>
          <p:cNvPicPr>
            <a:picLocks noChangeAspect="1" noChangeArrowheads="1"/>
          </p:cNvPicPr>
          <p:nvPr/>
        </p:nvPicPr>
        <p:blipFill>
          <a:blip r:embed="rId5" cstate="print"/>
          <a:srcRect/>
          <a:stretch>
            <a:fillRect/>
          </a:stretch>
        </p:blipFill>
        <p:spPr bwMode="auto">
          <a:xfrm>
            <a:off x="899592" y="2564904"/>
            <a:ext cx="7581900" cy="4104456"/>
          </a:xfrm>
          <a:prstGeom prst="rect">
            <a:avLst/>
          </a:prstGeom>
          <a:noFill/>
        </p:spPr>
      </p:pic>
      <p:sp>
        <p:nvSpPr>
          <p:cNvPr id="6" name="Espaço Reservado para Data 5"/>
          <p:cNvSpPr>
            <a:spLocks noGrp="1"/>
          </p:cNvSpPr>
          <p:nvPr>
            <p:ph type="dt" sz="half" idx="10"/>
          </p:nvPr>
        </p:nvSpPr>
        <p:spPr/>
        <p:txBody>
          <a:bodyPr/>
          <a:lstStyle/>
          <a:p>
            <a:fld id="{DBE714E1-9545-4CA7-B6D2-491BB8537A53}" type="datetime1">
              <a:rPr lang="pt-BR" smtClean="0"/>
              <a:pPr/>
              <a:t>11/09/2012</a:t>
            </a:fld>
            <a:endParaRPr lang="pt-BR"/>
          </a:p>
        </p:txBody>
      </p:sp>
      <p:sp>
        <p:nvSpPr>
          <p:cNvPr id="8" name="Espaço Reservado para Rodapé 7"/>
          <p:cNvSpPr>
            <a:spLocks noGrp="1"/>
          </p:cNvSpPr>
          <p:nvPr>
            <p:ph type="ftr" sz="quarter" idx="11"/>
          </p:nvPr>
        </p:nvSpPr>
        <p:spPr/>
        <p:txBody>
          <a:bodyPr/>
          <a:lstStyle/>
          <a:p>
            <a:r>
              <a:rPr lang="pt-BR" smtClean="0"/>
              <a:t>E-mail:jose.cunha@ifrn.edu.br</a:t>
            </a:r>
            <a:endParaRPr lang="pt-BR"/>
          </a:p>
        </p:txBody>
      </p:sp>
      <p:sp>
        <p:nvSpPr>
          <p:cNvPr id="7" name="Espaço Reservado para Número de Slide 6"/>
          <p:cNvSpPr>
            <a:spLocks noGrp="1"/>
          </p:cNvSpPr>
          <p:nvPr>
            <p:ph type="sldNum" sz="quarter" idx="12"/>
          </p:nvPr>
        </p:nvSpPr>
        <p:spPr/>
        <p:txBody>
          <a:bodyPr/>
          <a:lstStyle/>
          <a:p>
            <a:fld id="{1020B395-67EA-461A-9EAB-6FD6371207DB}" type="slidenum">
              <a:rPr lang="pt-BR" smtClean="0"/>
              <a:pPr/>
              <a:t>12</a:t>
            </a:fld>
            <a:endParaRPr lang="pt-B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484784"/>
            <a:ext cx="8640960" cy="369332"/>
          </a:xfrm>
          <a:prstGeom prst="rect">
            <a:avLst/>
          </a:prstGeom>
          <a:noFill/>
        </p:spPr>
        <p:txBody>
          <a:bodyPr wrap="square" rtlCol="0">
            <a:spAutoFit/>
          </a:bodyPr>
          <a:lstStyle/>
          <a:p>
            <a:r>
              <a:rPr lang="pt-BR" b="1" dirty="0" smtClean="0"/>
              <a:t>Controles</a:t>
            </a:r>
            <a:endParaRPr lang="pt-BR" b="1" dirty="0"/>
          </a:p>
        </p:txBody>
      </p:sp>
      <p:sp>
        <p:nvSpPr>
          <p:cNvPr id="4" name="CaixaDeTexto 3"/>
          <p:cNvSpPr txBox="1"/>
          <p:nvPr/>
        </p:nvSpPr>
        <p:spPr>
          <a:xfrm>
            <a:off x="179512" y="1772816"/>
            <a:ext cx="8712968" cy="830997"/>
          </a:xfrm>
          <a:prstGeom prst="rect">
            <a:avLst/>
          </a:prstGeom>
          <a:noFill/>
        </p:spPr>
        <p:txBody>
          <a:bodyPr wrap="square" rtlCol="0">
            <a:spAutoFit/>
          </a:bodyPr>
          <a:lstStyle/>
          <a:p>
            <a:r>
              <a:rPr lang="pt-BR" sz="1600" dirty="0" smtClean="0"/>
              <a:t>No WPF, "Controle" é um termo que se aplica a uma categoria de classes WPF que são hospedadas em uma janela ou uma página, tem uma interface do usuário (IU) e implementa algum comportamento. </a:t>
            </a:r>
          </a:p>
        </p:txBody>
      </p:sp>
      <p:sp>
        <p:nvSpPr>
          <p:cNvPr id="5" name="Espaço Reservado para Data 4"/>
          <p:cNvSpPr>
            <a:spLocks noGrp="1"/>
          </p:cNvSpPr>
          <p:nvPr>
            <p:ph type="dt" sz="half" idx="10"/>
          </p:nvPr>
        </p:nvSpPr>
        <p:spPr/>
        <p:txBody>
          <a:bodyPr/>
          <a:lstStyle/>
          <a:p>
            <a:fld id="{B4CBFB49-5865-4051-B159-AE403D3030FE}" type="datetime1">
              <a:rPr lang="pt-BR" smtClean="0"/>
              <a:pPr/>
              <a:t>11/09/2012</a:t>
            </a:fld>
            <a:endParaRPr lang="pt-BR"/>
          </a:p>
        </p:txBody>
      </p:sp>
      <p:sp>
        <p:nvSpPr>
          <p:cNvPr id="7" name="Espaço Reservado para Rodapé 6"/>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13</a:t>
            </a:fld>
            <a:endParaRPr lang="pt-B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484784"/>
            <a:ext cx="8640960" cy="369332"/>
          </a:xfrm>
          <a:prstGeom prst="rect">
            <a:avLst/>
          </a:prstGeom>
          <a:noFill/>
        </p:spPr>
        <p:txBody>
          <a:bodyPr wrap="square" rtlCol="0">
            <a:spAutoFit/>
          </a:bodyPr>
          <a:lstStyle/>
          <a:p>
            <a:r>
              <a:rPr lang="pt-BR" b="1" dirty="0" smtClean="0"/>
              <a:t>Controles WPF</a:t>
            </a:r>
            <a:endParaRPr lang="pt-BR" b="1" dirty="0"/>
          </a:p>
        </p:txBody>
      </p:sp>
      <p:sp>
        <p:nvSpPr>
          <p:cNvPr id="4" name="CaixaDeTexto 3"/>
          <p:cNvSpPr txBox="1"/>
          <p:nvPr/>
        </p:nvSpPr>
        <p:spPr>
          <a:xfrm>
            <a:off x="251520" y="1844824"/>
            <a:ext cx="8712968" cy="4247317"/>
          </a:xfrm>
          <a:prstGeom prst="rect">
            <a:avLst/>
          </a:prstGeom>
          <a:noFill/>
        </p:spPr>
        <p:txBody>
          <a:bodyPr wrap="square" rtlCol="0">
            <a:spAutoFit/>
          </a:bodyPr>
          <a:lstStyle/>
          <a:p>
            <a:pPr>
              <a:buFont typeface="Wingdings" pitchFamily="2" charset="2"/>
              <a:buChar char="ü"/>
            </a:pPr>
            <a:r>
              <a:rPr lang="pt-BR" dirty="0" smtClean="0"/>
              <a:t>Botões: </a:t>
            </a:r>
            <a:r>
              <a:rPr lang="pt-BR" dirty="0" smtClean="0">
                <a:hlinkClick r:id="rId2"/>
              </a:rPr>
              <a:t>Button</a:t>
            </a:r>
            <a:r>
              <a:rPr lang="pt-BR" dirty="0" smtClean="0"/>
              <a:t> e </a:t>
            </a:r>
            <a:r>
              <a:rPr lang="pt-BR" dirty="0" err="1" smtClean="0">
                <a:hlinkClick r:id="rId3"/>
              </a:rPr>
              <a:t>RepeatButton</a:t>
            </a:r>
            <a:r>
              <a:rPr lang="pt-BR" dirty="0" smtClean="0"/>
              <a:t>. </a:t>
            </a:r>
          </a:p>
          <a:p>
            <a:pPr>
              <a:buFont typeface="Wingdings" pitchFamily="2" charset="2"/>
              <a:buChar char="ü"/>
            </a:pPr>
            <a:r>
              <a:rPr lang="pt-BR" dirty="0" smtClean="0"/>
              <a:t>Caixas de diálogo: </a:t>
            </a:r>
            <a:r>
              <a:rPr lang="pt-BR" dirty="0" err="1" smtClean="0">
                <a:hlinkClick r:id="rId4"/>
              </a:rPr>
              <a:t>OpenFileDialog</a:t>
            </a:r>
            <a:r>
              <a:rPr lang="pt-BR" dirty="0" smtClean="0"/>
              <a:t>, </a:t>
            </a:r>
            <a:r>
              <a:rPr lang="pt-BR" dirty="0" err="1" smtClean="0">
                <a:hlinkClick r:id="rId5"/>
              </a:rPr>
              <a:t>PrintDialog</a:t>
            </a:r>
            <a:r>
              <a:rPr lang="pt-BR" dirty="0" smtClean="0"/>
              <a:t>, e </a:t>
            </a:r>
            <a:r>
              <a:rPr lang="pt-BR" dirty="0" err="1" smtClean="0">
                <a:hlinkClick r:id="rId6"/>
              </a:rPr>
              <a:t>SaveFileDialog</a:t>
            </a:r>
            <a:r>
              <a:rPr lang="pt-BR" dirty="0" smtClean="0"/>
              <a:t>. </a:t>
            </a:r>
          </a:p>
          <a:p>
            <a:pPr>
              <a:buFont typeface="Wingdings" pitchFamily="2" charset="2"/>
              <a:buChar char="ü"/>
            </a:pPr>
            <a:r>
              <a:rPr lang="pt-BR" dirty="0" smtClean="0"/>
              <a:t>Tinta digital: </a:t>
            </a:r>
            <a:r>
              <a:rPr lang="pt-BR" dirty="0" err="1" smtClean="0">
                <a:hlinkClick r:id="rId7"/>
              </a:rPr>
              <a:t>InkCanvas</a:t>
            </a:r>
            <a:r>
              <a:rPr lang="pt-BR" dirty="0" smtClean="0"/>
              <a:t> e </a:t>
            </a:r>
            <a:r>
              <a:rPr lang="pt-BR" dirty="0" err="1" smtClean="0">
                <a:hlinkClick r:id="rId8"/>
              </a:rPr>
              <a:t>InkPresenter</a:t>
            </a:r>
            <a:r>
              <a:rPr lang="pt-BR" dirty="0" smtClean="0"/>
              <a:t>.</a:t>
            </a:r>
          </a:p>
          <a:p>
            <a:pPr>
              <a:buFont typeface="Wingdings" pitchFamily="2" charset="2"/>
              <a:buChar char="ü"/>
            </a:pPr>
            <a:r>
              <a:rPr lang="pt-BR" dirty="0" smtClean="0"/>
              <a:t>Documentos: </a:t>
            </a:r>
            <a:r>
              <a:rPr lang="pt-BR" dirty="0" err="1" smtClean="0">
                <a:hlinkClick r:id="rId9"/>
              </a:rPr>
              <a:t>DocumentViewer</a:t>
            </a:r>
            <a:r>
              <a:rPr lang="pt-BR" dirty="0" smtClean="0"/>
              <a:t>, </a:t>
            </a:r>
            <a:r>
              <a:rPr lang="pt-BR" dirty="0" err="1" smtClean="0">
                <a:hlinkClick r:id="rId10"/>
              </a:rPr>
              <a:t>FlowDocumentPageViewer</a:t>
            </a:r>
            <a:r>
              <a:rPr lang="pt-BR" dirty="0" smtClean="0"/>
              <a:t>, </a:t>
            </a:r>
            <a:r>
              <a:rPr lang="pt-BR" dirty="0" err="1" smtClean="0">
                <a:hlinkClick r:id="rId11"/>
              </a:rPr>
              <a:t>FlowDocumentReader</a:t>
            </a:r>
            <a:r>
              <a:rPr lang="pt-BR" dirty="0" smtClean="0"/>
              <a:t>, </a:t>
            </a:r>
            <a:r>
              <a:rPr lang="pt-BR" dirty="0" err="1" smtClean="0">
                <a:hlinkClick r:id="rId12"/>
              </a:rPr>
              <a:t>FlowDocumentScrollViewer</a:t>
            </a:r>
            <a:r>
              <a:rPr lang="pt-BR" dirty="0" smtClean="0"/>
              <a:t>, e </a:t>
            </a:r>
            <a:r>
              <a:rPr lang="pt-BR" dirty="0" err="1" smtClean="0">
                <a:hlinkClick r:id="rId13"/>
              </a:rPr>
              <a:t>StickyNoteControl</a:t>
            </a:r>
            <a:r>
              <a:rPr lang="pt-BR" dirty="0" smtClean="0"/>
              <a:t>.</a:t>
            </a:r>
          </a:p>
          <a:p>
            <a:pPr>
              <a:buFont typeface="Wingdings" pitchFamily="2" charset="2"/>
              <a:buChar char="ü"/>
            </a:pPr>
            <a:r>
              <a:rPr lang="pt-BR" dirty="0" smtClean="0"/>
              <a:t>Entrada: </a:t>
            </a:r>
            <a:r>
              <a:rPr lang="pt-BR" dirty="0" err="1" smtClean="0">
                <a:hlinkClick r:id="rId14"/>
              </a:rPr>
              <a:t>TextBox</a:t>
            </a:r>
            <a:r>
              <a:rPr lang="pt-BR" dirty="0" smtClean="0"/>
              <a:t>,</a:t>
            </a:r>
            <a:r>
              <a:rPr lang="pt-BR" dirty="0" err="1" smtClean="0">
                <a:hlinkClick r:id="rId15"/>
              </a:rPr>
              <a:t>RichTextBox</a:t>
            </a:r>
            <a:r>
              <a:rPr lang="pt-BR" dirty="0" smtClean="0"/>
              <a:t>, e </a:t>
            </a:r>
            <a:r>
              <a:rPr lang="pt-BR" dirty="0" err="1" smtClean="0">
                <a:hlinkClick r:id="rId16"/>
              </a:rPr>
              <a:t>PasswordBox</a:t>
            </a:r>
            <a:r>
              <a:rPr lang="pt-BR" dirty="0" smtClean="0"/>
              <a:t>. </a:t>
            </a:r>
          </a:p>
          <a:p>
            <a:pPr>
              <a:buFont typeface="Wingdings" pitchFamily="2" charset="2"/>
              <a:buChar char="ü"/>
            </a:pPr>
            <a:r>
              <a:rPr lang="pt-BR" dirty="0" smtClean="0"/>
              <a:t>Layout: </a:t>
            </a:r>
            <a:r>
              <a:rPr lang="pt-BR" dirty="0" err="1" smtClean="0">
                <a:hlinkClick r:id="rId17"/>
              </a:rPr>
              <a:t>Border</a:t>
            </a:r>
            <a:r>
              <a:rPr lang="pt-BR" dirty="0" smtClean="0"/>
              <a:t>, </a:t>
            </a:r>
            <a:r>
              <a:rPr lang="pt-BR" dirty="0" err="1" smtClean="0">
                <a:hlinkClick r:id="rId18"/>
              </a:rPr>
              <a:t>BulletDecorator</a:t>
            </a:r>
            <a:r>
              <a:rPr lang="pt-BR" dirty="0" smtClean="0"/>
              <a:t>, </a:t>
            </a:r>
            <a:r>
              <a:rPr lang="pt-BR" dirty="0" err="1" smtClean="0">
                <a:hlinkClick r:id="rId19"/>
              </a:rPr>
              <a:t>Canvas</a:t>
            </a:r>
            <a:r>
              <a:rPr lang="pt-BR" dirty="0" smtClean="0"/>
              <a:t>, </a:t>
            </a:r>
            <a:r>
              <a:rPr lang="pt-BR" dirty="0" err="1" smtClean="0">
                <a:hlinkClick r:id="rId20"/>
              </a:rPr>
              <a:t>DockPanel</a:t>
            </a:r>
            <a:r>
              <a:rPr lang="pt-BR" dirty="0" smtClean="0"/>
              <a:t>, </a:t>
            </a:r>
            <a:r>
              <a:rPr lang="pt-BR" dirty="0" err="1" smtClean="0">
                <a:hlinkClick r:id="rId21"/>
              </a:rPr>
              <a:t>Expander</a:t>
            </a:r>
            <a:r>
              <a:rPr lang="pt-BR" dirty="0" smtClean="0"/>
              <a:t>, </a:t>
            </a:r>
            <a:r>
              <a:rPr lang="pt-BR" dirty="0" err="1" smtClean="0">
                <a:hlinkClick r:id="rId22"/>
              </a:rPr>
              <a:t>Grid</a:t>
            </a:r>
            <a:r>
              <a:rPr lang="pt-BR" dirty="0" smtClean="0"/>
              <a:t>, </a:t>
            </a:r>
            <a:r>
              <a:rPr lang="pt-BR" dirty="0" err="1" smtClean="0">
                <a:hlinkClick r:id="rId23"/>
              </a:rPr>
              <a:t>GridView</a:t>
            </a:r>
            <a:r>
              <a:rPr lang="pt-BR" dirty="0" smtClean="0"/>
              <a:t>, </a:t>
            </a:r>
            <a:r>
              <a:rPr lang="pt-BR" dirty="0" err="1" smtClean="0">
                <a:hlinkClick r:id="rId24"/>
              </a:rPr>
              <a:t>GridSplitter</a:t>
            </a:r>
            <a:r>
              <a:rPr lang="pt-BR" dirty="0" smtClean="0"/>
              <a:t>, </a:t>
            </a:r>
            <a:r>
              <a:rPr lang="pt-BR" dirty="0" err="1" smtClean="0">
                <a:hlinkClick r:id="rId25"/>
              </a:rPr>
              <a:t>GroupBox</a:t>
            </a:r>
            <a:r>
              <a:rPr lang="pt-BR" dirty="0" smtClean="0"/>
              <a:t>, </a:t>
            </a:r>
            <a:r>
              <a:rPr lang="pt-BR" dirty="0" err="1" smtClean="0">
                <a:hlinkClick r:id="rId26"/>
              </a:rPr>
              <a:t>Panel</a:t>
            </a:r>
            <a:r>
              <a:rPr lang="pt-BR" dirty="0" smtClean="0"/>
              <a:t>, </a:t>
            </a:r>
            <a:r>
              <a:rPr lang="pt-BR" dirty="0" err="1" smtClean="0">
                <a:hlinkClick r:id="rId27"/>
              </a:rPr>
              <a:t>ResizeGrip</a:t>
            </a:r>
            <a:r>
              <a:rPr lang="pt-BR" dirty="0" smtClean="0"/>
              <a:t>, </a:t>
            </a:r>
            <a:r>
              <a:rPr lang="pt-BR" dirty="0" err="1" smtClean="0">
                <a:hlinkClick r:id="rId28"/>
              </a:rPr>
              <a:t>Separator</a:t>
            </a:r>
            <a:r>
              <a:rPr lang="pt-BR" dirty="0" smtClean="0"/>
              <a:t>, </a:t>
            </a:r>
            <a:r>
              <a:rPr lang="pt-BR" dirty="0" err="1" smtClean="0">
                <a:hlinkClick r:id="rId29"/>
              </a:rPr>
              <a:t>ScrollBar</a:t>
            </a:r>
            <a:r>
              <a:rPr lang="pt-BR" dirty="0" smtClean="0"/>
              <a:t>, </a:t>
            </a:r>
            <a:r>
              <a:rPr lang="pt-BR" dirty="0" err="1" smtClean="0">
                <a:hlinkClick r:id="rId30"/>
              </a:rPr>
              <a:t>ScrollViewer</a:t>
            </a:r>
            <a:r>
              <a:rPr lang="pt-BR" dirty="0" smtClean="0"/>
              <a:t>, </a:t>
            </a:r>
            <a:r>
              <a:rPr lang="pt-BR" dirty="0" err="1" smtClean="0">
                <a:hlinkClick r:id="rId31"/>
              </a:rPr>
              <a:t>StackPanel</a:t>
            </a:r>
            <a:r>
              <a:rPr lang="pt-BR" dirty="0" smtClean="0"/>
              <a:t>, </a:t>
            </a:r>
            <a:r>
              <a:rPr lang="pt-BR" dirty="0" err="1" smtClean="0">
                <a:hlinkClick r:id="rId32"/>
              </a:rPr>
              <a:t>Thumb</a:t>
            </a:r>
            <a:r>
              <a:rPr lang="pt-BR" dirty="0" smtClean="0"/>
              <a:t>, </a:t>
            </a:r>
            <a:r>
              <a:rPr lang="pt-BR" dirty="0" err="1" smtClean="0">
                <a:hlinkClick r:id="rId33"/>
              </a:rPr>
              <a:t>Viewbox</a:t>
            </a:r>
            <a:r>
              <a:rPr lang="pt-BR" dirty="0" smtClean="0"/>
              <a:t>, </a:t>
            </a:r>
            <a:r>
              <a:rPr lang="pt-BR" dirty="0" err="1" smtClean="0">
                <a:hlinkClick r:id="rId34"/>
              </a:rPr>
              <a:t>VirtualizingStackPanel</a:t>
            </a:r>
            <a:r>
              <a:rPr lang="pt-BR" dirty="0" smtClean="0"/>
              <a:t>, </a:t>
            </a:r>
            <a:r>
              <a:rPr lang="pt-BR" dirty="0" err="1" smtClean="0">
                <a:hlinkClick r:id="rId35"/>
              </a:rPr>
              <a:t>Window</a:t>
            </a:r>
            <a:r>
              <a:rPr lang="pt-BR" dirty="0" smtClean="0"/>
              <a:t>, </a:t>
            </a:r>
            <a:r>
              <a:rPr lang="pt-BR" b="1" dirty="0" smtClean="0">
                <a:solidFill>
                  <a:srgbClr val="0070C0"/>
                </a:solidFill>
              </a:rPr>
              <a:t>e </a:t>
            </a:r>
            <a:r>
              <a:rPr lang="pt-BR" dirty="0" err="1" smtClean="0">
                <a:solidFill>
                  <a:srgbClr val="0070C0"/>
                </a:solidFill>
                <a:hlinkClick r:id="rId36"/>
              </a:rPr>
              <a:t>WrapPanel</a:t>
            </a:r>
            <a:r>
              <a:rPr lang="pt-BR" dirty="0" smtClean="0"/>
              <a:t>. </a:t>
            </a:r>
          </a:p>
          <a:p>
            <a:pPr>
              <a:buFont typeface="Wingdings" pitchFamily="2" charset="2"/>
              <a:buChar char="ü"/>
            </a:pPr>
            <a:r>
              <a:rPr lang="pt-BR" dirty="0" smtClean="0"/>
              <a:t>Mídia: </a:t>
            </a:r>
            <a:r>
              <a:rPr lang="pt-BR" dirty="0" err="1" smtClean="0">
                <a:hlinkClick r:id="rId37"/>
              </a:rPr>
              <a:t>Image</a:t>
            </a:r>
            <a:r>
              <a:rPr lang="pt-BR" dirty="0" smtClean="0"/>
              <a:t>, </a:t>
            </a:r>
            <a:r>
              <a:rPr lang="pt-BR" dirty="0" err="1" smtClean="0">
                <a:hlinkClick r:id="rId38"/>
              </a:rPr>
              <a:t>MediaElement</a:t>
            </a:r>
            <a:r>
              <a:rPr lang="pt-BR" dirty="0" smtClean="0"/>
              <a:t>, e </a:t>
            </a:r>
            <a:r>
              <a:rPr lang="pt-BR" dirty="0" err="1" smtClean="0">
                <a:hlinkClick r:id="rId39"/>
              </a:rPr>
              <a:t>SoundPlayerAction</a:t>
            </a:r>
            <a:r>
              <a:rPr lang="pt-BR" dirty="0" smtClean="0"/>
              <a:t>.</a:t>
            </a:r>
          </a:p>
          <a:p>
            <a:pPr>
              <a:buFont typeface="Wingdings" pitchFamily="2" charset="2"/>
              <a:buChar char="ü"/>
            </a:pPr>
            <a:r>
              <a:rPr lang="pt-BR" dirty="0" smtClean="0"/>
              <a:t>Menus: </a:t>
            </a:r>
            <a:r>
              <a:rPr lang="pt-BR" dirty="0" err="1" smtClean="0">
                <a:hlinkClick r:id="rId40"/>
              </a:rPr>
              <a:t>ContextMenu</a:t>
            </a:r>
            <a:r>
              <a:rPr lang="pt-BR" dirty="0" smtClean="0"/>
              <a:t>, </a:t>
            </a:r>
            <a:r>
              <a:rPr lang="pt-BR" dirty="0" smtClean="0">
                <a:hlinkClick r:id="rId41"/>
              </a:rPr>
              <a:t>Menu</a:t>
            </a:r>
            <a:r>
              <a:rPr lang="pt-BR" dirty="0" smtClean="0"/>
              <a:t>, e </a:t>
            </a:r>
            <a:r>
              <a:rPr lang="pt-BR" dirty="0" err="1" smtClean="0">
                <a:hlinkClick r:id="rId42"/>
              </a:rPr>
              <a:t>ToolBar</a:t>
            </a:r>
            <a:r>
              <a:rPr lang="pt-BR" dirty="0" smtClean="0"/>
              <a:t>. </a:t>
            </a:r>
          </a:p>
          <a:p>
            <a:pPr>
              <a:buFont typeface="Wingdings" pitchFamily="2" charset="2"/>
              <a:buChar char="ü"/>
            </a:pPr>
            <a:r>
              <a:rPr lang="pt-BR" dirty="0" smtClean="0"/>
              <a:t>Navegação: </a:t>
            </a:r>
            <a:r>
              <a:rPr lang="pt-BR" dirty="0" smtClean="0">
                <a:hlinkClick r:id="rId43"/>
              </a:rPr>
              <a:t>Frame</a:t>
            </a:r>
            <a:r>
              <a:rPr lang="pt-BR" dirty="0" smtClean="0"/>
              <a:t>, </a:t>
            </a:r>
            <a:r>
              <a:rPr lang="pt-BR" dirty="0" smtClean="0">
                <a:hlinkClick r:id="rId44"/>
              </a:rPr>
              <a:t>Hyperlink</a:t>
            </a:r>
            <a:r>
              <a:rPr lang="pt-BR" dirty="0" smtClean="0"/>
              <a:t>, </a:t>
            </a:r>
            <a:r>
              <a:rPr lang="pt-BR" dirty="0" smtClean="0">
                <a:hlinkClick r:id="rId45"/>
              </a:rPr>
              <a:t>Page</a:t>
            </a:r>
            <a:r>
              <a:rPr lang="pt-BR" dirty="0" smtClean="0"/>
              <a:t>, </a:t>
            </a:r>
            <a:r>
              <a:rPr lang="pt-BR" dirty="0" err="1" smtClean="0">
                <a:hlinkClick r:id="rId46"/>
              </a:rPr>
              <a:t>NavigationWindow</a:t>
            </a:r>
            <a:r>
              <a:rPr lang="pt-BR" dirty="0" smtClean="0"/>
              <a:t>, e </a:t>
            </a:r>
            <a:r>
              <a:rPr lang="pt-BR" dirty="0" err="1" smtClean="0">
                <a:hlinkClick r:id="rId47"/>
              </a:rPr>
              <a:t>TabControl</a:t>
            </a:r>
            <a:r>
              <a:rPr lang="pt-BR" dirty="0" smtClean="0"/>
              <a:t>.</a:t>
            </a:r>
          </a:p>
          <a:p>
            <a:pPr>
              <a:buFont typeface="Wingdings" pitchFamily="2" charset="2"/>
              <a:buChar char="ü"/>
            </a:pPr>
            <a:r>
              <a:rPr lang="pt-BR" dirty="0" smtClean="0"/>
              <a:t>Seleção: </a:t>
            </a:r>
            <a:r>
              <a:rPr lang="pt-BR" dirty="0" err="1" smtClean="0">
                <a:hlinkClick r:id="rId48"/>
              </a:rPr>
              <a:t>CheckBox</a:t>
            </a:r>
            <a:r>
              <a:rPr lang="pt-BR" dirty="0" smtClean="0"/>
              <a:t>, </a:t>
            </a:r>
            <a:r>
              <a:rPr lang="pt-BR" dirty="0" err="1" smtClean="0">
                <a:hlinkClick r:id="rId49"/>
              </a:rPr>
              <a:t>ComboBox</a:t>
            </a:r>
            <a:r>
              <a:rPr lang="pt-BR" dirty="0" smtClean="0"/>
              <a:t>, </a:t>
            </a:r>
            <a:r>
              <a:rPr lang="pt-BR" dirty="0" err="1" smtClean="0">
                <a:hlinkClick r:id="rId50"/>
              </a:rPr>
              <a:t>ListBox</a:t>
            </a:r>
            <a:r>
              <a:rPr lang="pt-BR" dirty="0" smtClean="0"/>
              <a:t>, </a:t>
            </a:r>
            <a:r>
              <a:rPr lang="pt-BR" dirty="0" err="1" smtClean="0">
                <a:hlinkClick r:id="rId51"/>
              </a:rPr>
              <a:t>TreeView</a:t>
            </a:r>
            <a:r>
              <a:rPr lang="pt-BR" dirty="0" smtClean="0"/>
              <a:t>, e </a:t>
            </a:r>
            <a:r>
              <a:rPr lang="pt-BR" dirty="0" err="1" smtClean="0">
                <a:hlinkClick r:id="rId52"/>
              </a:rPr>
              <a:t>RadioButton</a:t>
            </a:r>
            <a:r>
              <a:rPr lang="pt-BR" dirty="0" smtClean="0"/>
              <a:t>,</a:t>
            </a:r>
            <a:r>
              <a:rPr lang="pt-BR" dirty="0" err="1" smtClean="0">
                <a:hlinkClick r:id="rId53"/>
              </a:rPr>
              <a:t>Slider</a:t>
            </a:r>
            <a:r>
              <a:rPr lang="pt-BR" dirty="0" smtClean="0"/>
              <a:t>. </a:t>
            </a:r>
          </a:p>
          <a:p>
            <a:pPr>
              <a:buFont typeface="Wingdings" pitchFamily="2" charset="2"/>
              <a:buChar char="ü"/>
            </a:pPr>
            <a:r>
              <a:rPr lang="pt-BR" dirty="0" smtClean="0"/>
              <a:t>Informação do usuário: </a:t>
            </a:r>
            <a:r>
              <a:rPr lang="pt-BR" dirty="0" err="1" smtClean="0">
                <a:hlinkClick r:id="rId54"/>
              </a:rPr>
              <a:t>AccessText</a:t>
            </a:r>
            <a:r>
              <a:rPr lang="pt-BR" dirty="0" smtClean="0"/>
              <a:t>, </a:t>
            </a:r>
            <a:r>
              <a:rPr lang="pt-BR" dirty="0" err="1" smtClean="0">
                <a:hlinkClick r:id="rId55"/>
              </a:rPr>
              <a:t>Label</a:t>
            </a:r>
            <a:r>
              <a:rPr lang="pt-BR" dirty="0" smtClean="0"/>
              <a:t>, </a:t>
            </a:r>
            <a:r>
              <a:rPr lang="pt-BR" dirty="0" err="1" smtClean="0">
                <a:hlinkClick r:id="rId56"/>
              </a:rPr>
              <a:t>Popup</a:t>
            </a:r>
            <a:r>
              <a:rPr lang="pt-BR" dirty="0" smtClean="0"/>
              <a:t>, </a:t>
            </a:r>
            <a:r>
              <a:rPr lang="pt-BR" dirty="0" err="1" smtClean="0">
                <a:hlinkClick r:id="rId57"/>
              </a:rPr>
              <a:t>ProgressBar</a:t>
            </a:r>
            <a:r>
              <a:rPr lang="pt-BR" dirty="0" smtClean="0"/>
              <a:t>, </a:t>
            </a:r>
            <a:r>
              <a:rPr lang="pt-BR" dirty="0" err="1" smtClean="0">
                <a:hlinkClick r:id="rId58"/>
              </a:rPr>
              <a:t>StatusBar</a:t>
            </a:r>
            <a:r>
              <a:rPr lang="pt-BR" dirty="0" smtClean="0"/>
              <a:t>, </a:t>
            </a:r>
            <a:r>
              <a:rPr lang="pt-BR" dirty="0" err="1" smtClean="0">
                <a:hlinkClick r:id="rId59"/>
              </a:rPr>
              <a:t>TextBlock</a:t>
            </a:r>
            <a:r>
              <a:rPr lang="pt-BR" dirty="0" smtClean="0"/>
              <a:t>, e </a:t>
            </a:r>
            <a:r>
              <a:rPr lang="pt-BR" dirty="0" err="1" smtClean="0">
                <a:hlinkClick r:id="rId60"/>
              </a:rPr>
              <a:t>ToolTip</a:t>
            </a:r>
            <a:r>
              <a:rPr lang="pt-BR" dirty="0" smtClean="0"/>
              <a:t>.</a:t>
            </a:r>
            <a:endParaRPr lang="pt-BR" dirty="0"/>
          </a:p>
        </p:txBody>
      </p:sp>
      <p:sp>
        <p:nvSpPr>
          <p:cNvPr id="5" name="Espaço Reservado para Data 4"/>
          <p:cNvSpPr>
            <a:spLocks noGrp="1"/>
          </p:cNvSpPr>
          <p:nvPr>
            <p:ph type="dt" sz="half" idx="10"/>
          </p:nvPr>
        </p:nvSpPr>
        <p:spPr/>
        <p:txBody>
          <a:bodyPr/>
          <a:lstStyle/>
          <a:p>
            <a:fld id="{13FEB041-999D-4E2E-B1EC-86648AE8A9AD}" type="datetime1">
              <a:rPr lang="pt-BR" smtClean="0"/>
              <a:pPr/>
              <a:t>11/09/2012</a:t>
            </a:fld>
            <a:endParaRPr lang="pt-BR" dirty="0"/>
          </a:p>
        </p:txBody>
      </p:sp>
      <p:sp>
        <p:nvSpPr>
          <p:cNvPr id="7" name="Espaço Reservado para Rodapé 6"/>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14</a:t>
            </a:fld>
            <a:endParaRPr lang="pt-B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484784"/>
            <a:ext cx="8640960" cy="369332"/>
          </a:xfrm>
          <a:prstGeom prst="rect">
            <a:avLst/>
          </a:prstGeom>
          <a:noFill/>
        </p:spPr>
        <p:txBody>
          <a:bodyPr wrap="square" rtlCol="0">
            <a:spAutoFit/>
          </a:bodyPr>
          <a:lstStyle/>
          <a:p>
            <a:r>
              <a:rPr lang="pt-BR" b="1" dirty="0" smtClean="0"/>
              <a:t>Layout </a:t>
            </a:r>
            <a:endParaRPr lang="pt-BR" b="1" dirty="0"/>
          </a:p>
        </p:txBody>
      </p:sp>
      <p:sp>
        <p:nvSpPr>
          <p:cNvPr id="4" name="CaixaDeTexto 3"/>
          <p:cNvSpPr txBox="1"/>
          <p:nvPr/>
        </p:nvSpPr>
        <p:spPr>
          <a:xfrm>
            <a:off x="179512" y="1844824"/>
            <a:ext cx="8784976" cy="1077218"/>
          </a:xfrm>
          <a:prstGeom prst="rect">
            <a:avLst/>
          </a:prstGeom>
          <a:noFill/>
        </p:spPr>
        <p:txBody>
          <a:bodyPr wrap="square" rtlCol="0">
            <a:spAutoFit/>
          </a:bodyPr>
          <a:lstStyle/>
          <a:p>
            <a:r>
              <a:rPr lang="pt-BR" sz="1600" dirty="0" smtClean="0"/>
              <a:t>Quando você cria uma IU, você organiza os controles por local e tamanho para formar um layout. Um requisito chave de qualquer layout é se adaptar as alterações no tamanho da janela. Em vez de você escrever o código para adaptar um layout as novas circunstâncias, WPF faz isso para você. </a:t>
            </a:r>
          </a:p>
        </p:txBody>
      </p:sp>
      <p:sp>
        <p:nvSpPr>
          <p:cNvPr id="7" name="Espaço Reservado para Data 6"/>
          <p:cNvSpPr>
            <a:spLocks noGrp="1"/>
          </p:cNvSpPr>
          <p:nvPr>
            <p:ph type="dt" sz="half" idx="10"/>
          </p:nvPr>
        </p:nvSpPr>
        <p:spPr/>
        <p:txBody>
          <a:bodyPr/>
          <a:lstStyle/>
          <a:p>
            <a:fld id="{54799B3F-8E05-412E-A66A-DED7A99D61B2}" type="datetime1">
              <a:rPr lang="pt-BR" smtClean="0"/>
              <a:pPr/>
              <a:t>11/09/2012</a:t>
            </a:fld>
            <a:endParaRPr lang="pt-BR"/>
          </a:p>
        </p:txBody>
      </p:sp>
      <p:sp>
        <p:nvSpPr>
          <p:cNvPr id="9" name="Espaço Reservado para Rodapé 8"/>
          <p:cNvSpPr>
            <a:spLocks noGrp="1"/>
          </p:cNvSpPr>
          <p:nvPr>
            <p:ph type="ftr" sz="quarter" idx="11"/>
          </p:nvPr>
        </p:nvSpPr>
        <p:spPr/>
        <p:txBody>
          <a:bodyPr/>
          <a:lstStyle/>
          <a:p>
            <a:r>
              <a:rPr lang="pt-BR" smtClean="0"/>
              <a:t>E-mail:jose.cunha@ifrn.edu.br</a:t>
            </a:r>
            <a:endParaRPr lang="pt-BR"/>
          </a:p>
        </p:txBody>
      </p:sp>
      <p:sp>
        <p:nvSpPr>
          <p:cNvPr id="8" name="Espaço Reservado para Número de Slide 7"/>
          <p:cNvSpPr>
            <a:spLocks noGrp="1"/>
          </p:cNvSpPr>
          <p:nvPr>
            <p:ph type="sldNum" sz="quarter" idx="12"/>
          </p:nvPr>
        </p:nvSpPr>
        <p:spPr/>
        <p:txBody>
          <a:bodyPr/>
          <a:lstStyle/>
          <a:p>
            <a:fld id="{1020B395-67EA-461A-9EAB-6FD6371207DB}" type="slidenum">
              <a:rPr lang="pt-BR" smtClean="0"/>
              <a:pPr/>
              <a:t>15</a:t>
            </a:fld>
            <a:endParaRPr lang="pt-B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484784"/>
            <a:ext cx="8640960" cy="369332"/>
          </a:xfrm>
          <a:prstGeom prst="rect">
            <a:avLst/>
          </a:prstGeom>
          <a:noFill/>
        </p:spPr>
        <p:txBody>
          <a:bodyPr wrap="square" rtlCol="0">
            <a:spAutoFit/>
          </a:bodyPr>
          <a:lstStyle/>
          <a:p>
            <a:r>
              <a:rPr lang="pt-BR" b="1" dirty="0" smtClean="0"/>
              <a:t>Layout </a:t>
            </a:r>
            <a:endParaRPr lang="pt-BR" b="1" dirty="0"/>
          </a:p>
        </p:txBody>
      </p:sp>
      <p:sp>
        <p:nvSpPr>
          <p:cNvPr id="4" name="CaixaDeTexto 3"/>
          <p:cNvSpPr txBox="1"/>
          <p:nvPr/>
        </p:nvSpPr>
        <p:spPr>
          <a:xfrm>
            <a:off x="251520" y="1844824"/>
            <a:ext cx="8640960" cy="2062103"/>
          </a:xfrm>
          <a:prstGeom prst="rect">
            <a:avLst/>
          </a:prstGeom>
          <a:noFill/>
        </p:spPr>
        <p:txBody>
          <a:bodyPr wrap="square" rtlCol="0">
            <a:spAutoFit/>
          </a:bodyPr>
          <a:lstStyle/>
          <a:p>
            <a:pPr>
              <a:buFont typeface="Wingdings" pitchFamily="2" charset="2"/>
              <a:buChar char="ü"/>
            </a:pPr>
            <a:r>
              <a:rPr lang="pt-BR" sz="1600" dirty="0" err="1" smtClean="0">
                <a:hlinkClick r:id="rId2"/>
              </a:rPr>
              <a:t>Canvas</a:t>
            </a:r>
            <a:r>
              <a:rPr lang="pt-BR" sz="1600" dirty="0" smtClean="0"/>
              <a:t>: Controles filho fornecem seu próprio layout. </a:t>
            </a:r>
          </a:p>
          <a:p>
            <a:pPr>
              <a:buFont typeface="Wingdings" pitchFamily="2" charset="2"/>
              <a:buChar char="ü"/>
            </a:pPr>
            <a:r>
              <a:rPr lang="pt-BR" sz="1600" dirty="0" err="1" smtClean="0">
                <a:hlinkClick r:id="rId3"/>
              </a:rPr>
              <a:t>DockPanel</a:t>
            </a:r>
            <a:r>
              <a:rPr lang="pt-BR" sz="1600" dirty="0" smtClean="0"/>
              <a:t>: Controles filho: são alinhados com as bordas do painel.</a:t>
            </a:r>
          </a:p>
          <a:p>
            <a:pPr>
              <a:buFont typeface="Wingdings" pitchFamily="2" charset="2"/>
              <a:buChar char="ü"/>
            </a:pPr>
            <a:r>
              <a:rPr lang="pt-BR" sz="1600" dirty="0" err="1" smtClean="0">
                <a:hlinkClick r:id="rId4"/>
              </a:rPr>
              <a:t>Grid</a:t>
            </a:r>
            <a:r>
              <a:rPr lang="pt-BR" sz="1600" dirty="0" smtClean="0"/>
              <a:t>: Controles filho são posicionados por linhas e colunas. </a:t>
            </a:r>
          </a:p>
          <a:p>
            <a:pPr>
              <a:buFont typeface="Wingdings" pitchFamily="2" charset="2"/>
              <a:buChar char="ü"/>
            </a:pPr>
            <a:r>
              <a:rPr lang="pt-BR" sz="1600" dirty="0" err="1" smtClean="0">
                <a:hlinkClick r:id="rId5"/>
              </a:rPr>
              <a:t>StackPanel</a:t>
            </a:r>
            <a:r>
              <a:rPr lang="pt-BR" sz="1600" dirty="0" smtClean="0"/>
              <a:t>: Os controles filho são empilhados vertical ou horizontalmente. </a:t>
            </a:r>
          </a:p>
          <a:p>
            <a:pPr>
              <a:buFont typeface="Wingdings" pitchFamily="2" charset="2"/>
              <a:buChar char="ü"/>
            </a:pPr>
            <a:r>
              <a:rPr lang="pt-BR" sz="1600" dirty="0" err="1" smtClean="0">
                <a:hlinkClick r:id="rId6"/>
              </a:rPr>
              <a:t>VirtualizingStackPanel</a:t>
            </a:r>
            <a:r>
              <a:rPr lang="pt-BR" sz="1600" dirty="0" smtClean="0"/>
              <a:t>: Controles filho são </a:t>
            </a:r>
            <a:r>
              <a:rPr lang="pt-BR" sz="1600" dirty="0" err="1" smtClean="0"/>
              <a:t>virtualizados</a:t>
            </a:r>
            <a:r>
              <a:rPr lang="pt-BR" sz="1600" dirty="0" smtClean="0"/>
              <a:t> e organizados em uma única linha que é orientada tanto horizontal como verticalmente. </a:t>
            </a:r>
          </a:p>
          <a:p>
            <a:pPr>
              <a:buFont typeface="Wingdings" pitchFamily="2" charset="2"/>
              <a:buChar char="ü"/>
            </a:pPr>
            <a:r>
              <a:rPr lang="pt-BR" sz="1600" dirty="0" err="1" smtClean="0">
                <a:hlinkClick r:id="rId7"/>
              </a:rPr>
              <a:t>WrapPanel</a:t>
            </a:r>
            <a:r>
              <a:rPr lang="pt-BR" sz="1600" dirty="0" smtClean="0"/>
              <a:t>: Controles filho são posicionados em ordem da esquerda para a direita e quebradas para a próxima linha quando há mais controles na linha atual que o espaço permite. </a:t>
            </a:r>
          </a:p>
        </p:txBody>
      </p:sp>
      <p:sp>
        <p:nvSpPr>
          <p:cNvPr id="5" name="Espaço Reservado para Data 4"/>
          <p:cNvSpPr>
            <a:spLocks noGrp="1"/>
          </p:cNvSpPr>
          <p:nvPr>
            <p:ph type="dt" sz="half" idx="10"/>
          </p:nvPr>
        </p:nvSpPr>
        <p:spPr/>
        <p:txBody>
          <a:bodyPr/>
          <a:lstStyle/>
          <a:p>
            <a:fld id="{30FDE4E8-FBF8-489D-BED5-61AF3B55158C}" type="datetime1">
              <a:rPr lang="pt-BR" smtClean="0"/>
              <a:pPr/>
              <a:t>11/09/2012</a:t>
            </a:fld>
            <a:endParaRPr lang="pt-BR"/>
          </a:p>
        </p:txBody>
      </p:sp>
      <p:sp>
        <p:nvSpPr>
          <p:cNvPr id="7" name="Espaço Reservado para Rodapé 6"/>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16</a:t>
            </a:fld>
            <a:endParaRPr lang="pt-B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628800"/>
            <a:ext cx="8640960" cy="369332"/>
          </a:xfrm>
          <a:prstGeom prst="rect">
            <a:avLst/>
          </a:prstGeom>
          <a:noFill/>
        </p:spPr>
        <p:txBody>
          <a:bodyPr wrap="square" rtlCol="0">
            <a:spAutoFit/>
          </a:bodyPr>
          <a:lstStyle/>
          <a:p>
            <a:r>
              <a:rPr lang="pt-BR" dirty="0" smtClean="0"/>
              <a:t>O exemplo a seguir usa uma </a:t>
            </a:r>
            <a:r>
              <a:rPr lang="pt-BR" dirty="0" err="1" smtClean="0">
                <a:hlinkClick r:id="rId2"/>
              </a:rPr>
              <a:t>DockPanel</a:t>
            </a:r>
            <a:r>
              <a:rPr lang="pt-BR" dirty="0" smtClean="0"/>
              <a:t> para formatar vários </a:t>
            </a:r>
            <a:r>
              <a:rPr lang="pt-BR" dirty="0" smtClean="0"/>
              <a:t>controles </a:t>
            </a:r>
            <a:r>
              <a:rPr lang="pt-BR" dirty="0" err="1" smtClean="0">
                <a:hlinkClick r:id="rId3"/>
              </a:rPr>
              <a:t>TextBox</a:t>
            </a:r>
            <a:r>
              <a:rPr lang="pt-BR" dirty="0" smtClean="0"/>
              <a:t>. </a:t>
            </a:r>
            <a:r>
              <a:rPr lang="pt-BR" b="1" dirty="0" smtClean="0"/>
              <a:t> </a:t>
            </a:r>
            <a:endParaRPr lang="pt-BR" b="1" dirty="0"/>
          </a:p>
        </p:txBody>
      </p:sp>
      <p:sp>
        <p:nvSpPr>
          <p:cNvPr id="4" name="Retângulo 3"/>
          <p:cNvSpPr/>
          <p:nvPr/>
        </p:nvSpPr>
        <p:spPr>
          <a:xfrm>
            <a:off x="323528" y="2091620"/>
            <a:ext cx="8640960" cy="3785652"/>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sz="1600" dirty="0">
                <a:solidFill>
                  <a:srgbClr val="0070C0"/>
                </a:solidFill>
              </a:rPr>
              <a:t>&lt;</a:t>
            </a:r>
            <a:r>
              <a:rPr lang="en-US" sz="1600" dirty="0">
                <a:solidFill>
                  <a:srgbClr val="C00000"/>
                </a:solidFill>
              </a:rPr>
              <a:t>Window</a:t>
            </a:r>
            <a:r>
              <a:rPr lang="en-US" sz="1600" dirty="0"/>
              <a:t> </a:t>
            </a:r>
            <a:endParaRPr lang="en-US" sz="1600" dirty="0" smtClean="0"/>
          </a:p>
          <a:p>
            <a:r>
              <a:rPr lang="pt-BR" sz="1600" dirty="0" smtClean="0"/>
              <a:t>	</a:t>
            </a:r>
            <a:r>
              <a:rPr lang="pt-BR" sz="1600" dirty="0" err="1" smtClean="0">
                <a:solidFill>
                  <a:srgbClr val="FF0000"/>
                </a:solidFill>
              </a:rPr>
              <a:t>xmlns</a:t>
            </a:r>
            <a:r>
              <a:rPr lang="pt-BR" sz="1600" dirty="0" smtClean="0"/>
              <a:t>="</a:t>
            </a:r>
            <a:r>
              <a:rPr lang="pt-BR" sz="1600" dirty="0" smtClean="0">
                <a:solidFill>
                  <a:srgbClr val="00B0F0"/>
                </a:solidFill>
              </a:rPr>
              <a:t>http://schemas.microsoft.com/winfx/2006/xaml/presentation</a:t>
            </a:r>
            <a:r>
              <a:rPr lang="pt-BR" sz="1600" dirty="0" smtClean="0"/>
              <a:t>" 	</a:t>
            </a:r>
            <a:r>
              <a:rPr lang="pt-BR" sz="1600" dirty="0" err="1" smtClean="0">
                <a:solidFill>
                  <a:srgbClr val="FF0000"/>
                </a:solidFill>
              </a:rPr>
              <a:t>xmlns</a:t>
            </a:r>
            <a:r>
              <a:rPr lang="pt-BR" sz="1600" dirty="0" smtClean="0">
                <a:solidFill>
                  <a:srgbClr val="FF0000"/>
                </a:solidFill>
              </a:rPr>
              <a:t>:x</a:t>
            </a:r>
            <a:r>
              <a:rPr lang="pt-BR" sz="1600" dirty="0" smtClean="0"/>
              <a:t>="</a:t>
            </a:r>
            <a:r>
              <a:rPr lang="pt-BR" sz="1600" dirty="0" smtClean="0">
                <a:solidFill>
                  <a:srgbClr val="00B0F0"/>
                </a:solidFill>
              </a:rPr>
              <a:t>http://schemas.microsoft.com/winfx/2006/xaml</a:t>
            </a:r>
            <a:r>
              <a:rPr lang="pt-BR" sz="1600" dirty="0" smtClean="0"/>
              <a:t>" 	</a:t>
            </a:r>
            <a:r>
              <a:rPr lang="pt-BR" sz="1600" dirty="0" smtClean="0">
                <a:solidFill>
                  <a:srgbClr val="FF0000"/>
                </a:solidFill>
              </a:rPr>
              <a:t>x:Class</a:t>
            </a:r>
            <a:r>
              <a:rPr lang="pt-BR" sz="1600" dirty="0" smtClean="0"/>
              <a:t>="</a:t>
            </a:r>
            <a:r>
              <a:rPr lang="pt-BR" sz="1600" dirty="0" smtClean="0">
                <a:solidFill>
                  <a:srgbClr val="00B0F0"/>
                </a:solidFill>
              </a:rPr>
              <a:t>SDKSample.LayoutWindow</a:t>
            </a:r>
            <a:r>
              <a:rPr lang="pt-BR" sz="1600" dirty="0" smtClean="0"/>
              <a:t>" </a:t>
            </a:r>
          </a:p>
          <a:p>
            <a:r>
              <a:rPr lang="pt-BR" sz="1600" dirty="0" smtClean="0"/>
              <a:t>	</a:t>
            </a:r>
            <a:r>
              <a:rPr lang="pt-BR" sz="1600" dirty="0" err="1" smtClean="0">
                <a:solidFill>
                  <a:srgbClr val="FF0000"/>
                </a:solidFill>
              </a:rPr>
              <a:t>Title</a:t>
            </a:r>
            <a:r>
              <a:rPr lang="pt-BR" sz="1600" dirty="0" smtClean="0"/>
              <a:t>="</a:t>
            </a:r>
            <a:r>
              <a:rPr lang="pt-BR" sz="1600" dirty="0" smtClean="0">
                <a:solidFill>
                  <a:srgbClr val="00B0F0"/>
                </a:solidFill>
              </a:rPr>
              <a:t>Layout </a:t>
            </a:r>
            <a:r>
              <a:rPr lang="pt-BR" sz="1600" dirty="0" err="1" smtClean="0">
                <a:solidFill>
                  <a:srgbClr val="00B0F0"/>
                </a:solidFill>
              </a:rPr>
              <a:t>with</a:t>
            </a:r>
            <a:r>
              <a:rPr lang="pt-BR" sz="1600" dirty="0" smtClean="0">
                <a:solidFill>
                  <a:srgbClr val="00B0F0"/>
                </a:solidFill>
              </a:rPr>
              <a:t> </a:t>
            </a:r>
            <a:r>
              <a:rPr lang="pt-BR" sz="1600" dirty="0" err="1" smtClean="0">
                <a:solidFill>
                  <a:srgbClr val="00B0F0"/>
                </a:solidFill>
              </a:rPr>
              <a:t>the</a:t>
            </a:r>
            <a:r>
              <a:rPr lang="pt-BR" sz="1600" dirty="0" smtClean="0">
                <a:solidFill>
                  <a:srgbClr val="00B0F0"/>
                </a:solidFill>
              </a:rPr>
              <a:t> </a:t>
            </a:r>
            <a:r>
              <a:rPr lang="pt-BR" sz="1600" dirty="0" err="1" smtClean="0">
                <a:solidFill>
                  <a:srgbClr val="00B0F0"/>
                </a:solidFill>
              </a:rPr>
              <a:t>DockPanel</a:t>
            </a:r>
            <a:r>
              <a:rPr lang="pt-BR" sz="1600" dirty="0" smtClean="0"/>
              <a:t>" </a:t>
            </a:r>
          </a:p>
          <a:p>
            <a:r>
              <a:rPr lang="pt-BR" sz="1600" dirty="0" smtClean="0">
                <a:solidFill>
                  <a:srgbClr val="FF0000"/>
                </a:solidFill>
              </a:rPr>
              <a:t>	</a:t>
            </a:r>
            <a:r>
              <a:rPr lang="pt-BR" sz="1600" dirty="0" err="1" smtClean="0">
                <a:solidFill>
                  <a:srgbClr val="FF0000"/>
                </a:solidFill>
              </a:rPr>
              <a:t>Height</a:t>
            </a:r>
            <a:r>
              <a:rPr lang="pt-BR" sz="1600" dirty="0" smtClean="0"/>
              <a:t>="</a:t>
            </a:r>
            <a:r>
              <a:rPr lang="pt-BR" sz="1600" dirty="0" smtClean="0">
                <a:solidFill>
                  <a:srgbClr val="00B0F0"/>
                </a:solidFill>
              </a:rPr>
              <a:t>143</a:t>
            </a:r>
            <a:r>
              <a:rPr lang="pt-BR" sz="1600" dirty="0" smtClean="0"/>
              <a:t>" </a:t>
            </a:r>
          </a:p>
          <a:p>
            <a:r>
              <a:rPr lang="pt-BR" sz="1600" dirty="0" smtClean="0">
                <a:solidFill>
                  <a:srgbClr val="FF0000"/>
                </a:solidFill>
              </a:rPr>
              <a:t>	</a:t>
            </a:r>
            <a:r>
              <a:rPr lang="pt-BR" sz="1600" dirty="0" err="1" smtClean="0">
                <a:solidFill>
                  <a:srgbClr val="FF0000"/>
                </a:solidFill>
              </a:rPr>
              <a:t>Width</a:t>
            </a:r>
            <a:r>
              <a:rPr lang="pt-BR" sz="1600" dirty="0" smtClean="0"/>
              <a:t>="</a:t>
            </a:r>
            <a:r>
              <a:rPr lang="pt-BR" sz="1600" dirty="0" smtClean="0">
                <a:solidFill>
                  <a:srgbClr val="00B0F0"/>
                </a:solidFill>
              </a:rPr>
              <a:t>319</a:t>
            </a:r>
            <a:r>
              <a:rPr lang="pt-BR" sz="1600" dirty="0" smtClean="0"/>
              <a:t>"&gt; </a:t>
            </a:r>
          </a:p>
          <a:p>
            <a:r>
              <a:rPr lang="pt-BR" sz="1600" dirty="0" smtClean="0"/>
              <a:t>	</a:t>
            </a:r>
            <a:r>
              <a:rPr lang="pt-BR" sz="1600" dirty="0" smtClean="0">
                <a:solidFill>
                  <a:srgbClr val="00B050"/>
                </a:solidFill>
              </a:rPr>
              <a:t>&lt;!--</a:t>
            </a:r>
            <a:r>
              <a:rPr lang="pt-BR" sz="1600" dirty="0" err="1" smtClean="0">
                <a:solidFill>
                  <a:srgbClr val="00B050"/>
                </a:solidFill>
              </a:rPr>
              <a:t>DockPanel</a:t>
            </a:r>
            <a:r>
              <a:rPr lang="pt-BR" sz="1600" dirty="0" smtClean="0">
                <a:solidFill>
                  <a:srgbClr val="00B050"/>
                </a:solidFill>
              </a:rPr>
              <a:t> to layout four </a:t>
            </a:r>
            <a:r>
              <a:rPr lang="pt-BR" sz="1600" dirty="0" err="1" smtClean="0">
                <a:solidFill>
                  <a:srgbClr val="00B050"/>
                </a:solidFill>
              </a:rPr>
              <a:t>text</a:t>
            </a:r>
            <a:r>
              <a:rPr lang="pt-BR" sz="1600" dirty="0" smtClean="0">
                <a:solidFill>
                  <a:srgbClr val="00B050"/>
                </a:solidFill>
              </a:rPr>
              <a:t> boxes--&gt;</a:t>
            </a:r>
          </a:p>
          <a:p>
            <a:r>
              <a:rPr lang="pt-BR" sz="1600" dirty="0" smtClean="0"/>
              <a:t>&lt;</a:t>
            </a:r>
            <a:r>
              <a:rPr lang="pt-BR" sz="1600" dirty="0" err="1" smtClean="0">
                <a:solidFill>
                  <a:srgbClr val="C00000"/>
                </a:solidFill>
              </a:rPr>
              <a:t>DockPanel</a:t>
            </a:r>
            <a:r>
              <a:rPr lang="pt-BR" sz="1600" dirty="0" smtClean="0"/>
              <a:t>&gt; </a:t>
            </a:r>
          </a:p>
          <a:p>
            <a:r>
              <a:rPr lang="pt-BR" sz="1600" dirty="0" smtClean="0"/>
              <a:t>	&lt;</a:t>
            </a:r>
            <a:r>
              <a:rPr lang="pt-BR" sz="1600" dirty="0" err="1" smtClean="0">
                <a:solidFill>
                  <a:srgbClr val="FF0000"/>
                </a:solidFill>
              </a:rPr>
              <a:t>TextBox</a:t>
            </a:r>
            <a:r>
              <a:rPr lang="pt-BR" sz="1600" dirty="0" smtClean="0">
                <a:solidFill>
                  <a:srgbClr val="FF0000"/>
                </a:solidFill>
              </a:rPr>
              <a:t> </a:t>
            </a:r>
            <a:r>
              <a:rPr lang="pt-BR" sz="1600" dirty="0" err="1" smtClean="0">
                <a:solidFill>
                  <a:srgbClr val="FF0000"/>
                </a:solidFill>
              </a:rPr>
              <a:t>DockPanel</a:t>
            </a:r>
            <a:r>
              <a:rPr lang="pt-BR" sz="1600" dirty="0" smtClean="0">
                <a:solidFill>
                  <a:srgbClr val="FF0000"/>
                </a:solidFill>
              </a:rPr>
              <a:t>.</a:t>
            </a:r>
            <a:r>
              <a:rPr lang="pt-BR" sz="1600" dirty="0" err="1" smtClean="0">
                <a:solidFill>
                  <a:srgbClr val="FF0000"/>
                </a:solidFill>
              </a:rPr>
              <a:t>Dock</a:t>
            </a:r>
            <a:r>
              <a:rPr lang="pt-BR" sz="1600" dirty="0" smtClean="0"/>
              <a:t>="</a:t>
            </a:r>
            <a:r>
              <a:rPr lang="pt-BR" sz="1600" dirty="0" smtClean="0">
                <a:solidFill>
                  <a:srgbClr val="00B0F0"/>
                </a:solidFill>
              </a:rPr>
              <a:t>Top</a:t>
            </a:r>
            <a:r>
              <a:rPr lang="pt-BR" sz="1600" dirty="0" smtClean="0"/>
              <a:t>"&gt;</a:t>
            </a:r>
            <a:r>
              <a:rPr lang="pt-BR" sz="1600" dirty="0" err="1" smtClean="0"/>
              <a:t>Dock</a:t>
            </a:r>
            <a:r>
              <a:rPr lang="pt-BR" sz="1600" dirty="0" smtClean="0"/>
              <a:t> = "Top"&lt;</a:t>
            </a:r>
            <a:r>
              <a:rPr lang="pt-BR" sz="1600" dirty="0" smtClean="0">
                <a:solidFill>
                  <a:srgbClr val="00B0F0"/>
                </a:solidFill>
              </a:rPr>
              <a:t>/</a:t>
            </a:r>
            <a:r>
              <a:rPr lang="pt-BR" sz="1600" dirty="0" err="1" smtClean="0">
                <a:solidFill>
                  <a:srgbClr val="FF0000"/>
                </a:solidFill>
              </a:rPr>
              <a:t>TextBox</a:t>
            </a:r>
            <a:r>
              <a:rPr lang="pt-BR" sz="1600" dirty="0" smtClean="0"/>
              <a:t>&gt; </a:t>
            </a:r>
          </a:p>
          <a:p>
            <a:r>
              <a:rPr lang="pt-BR" sz="1600" dirty="0" smtClean="0"/>
              <a:t>	&lt;</a:t>
            </a:r>
            <a:r>
              <a:rPr lang="pt-BR" sz="1600" dirty="0" err="1" smtClean="0">
                <a:solidFill>
                  <a:srgbClr val="FF0000"/>
                </a:solidFill>
              </a:rPr>
              <a:t>TextBox</a:t>
            </a:r>
            <a:r>
              <a:rPr lang="pt-BR" sz="1600" dirty="0" smtClean="0">
                <a:solidFill>
                  <a:srgbClr val="FF0000"/>
                </a:solidFill>
              </a:rPr>
              <a:t> </a:t>
            </a:r>
            <a:r>
              <a:rPr lang="pt-BR" sz="1600" dirty="0" err="1" smtClean="0">
                <a:solidFill>
                  <a:srgbClr val="FF0000"/>
                </a:solidFill>
              </a:rPr>
              <a:t>DockPanel</a:t>
            </a:r>
            <a:r>
              <a:rPr lang="pt-BR" sz="1600" dirty="0" smtClean="0">
                <a:solidFill>
                  <a:srgbClr val="FF0000"/>
                </a:solidFill>
              </a:rPr>
              <a:t>.</a:t>
            </a:r>
            <a:r>
              <a:rPr lang="pt-BR" sz="1600" dirty="0" err="1" smtClean="0">
                <a:solidFill>
                  <a:srgbClr val="FF0000"/>
                </a:solidFill>
              </a:rPr>
              <a:t>Dock</a:t>
            </a:r>
            <a:r>
              <a:rPr lang="pt-BR" sz="1600" dirty="0" smtClean="0"/>
              <a:t>="</a:t>
            </a:r>
            <a:r>
              <a:rPr lang="pt-BR" sz="1600" dirty="0" err="1" smtClean="0">
                <a:solidFill>
                  <a:srgbClr val="00B0F0"/>
                </a:solidFill>
              </a:rPr>
              <a:t>Bottom</a:t>
            </a:r>
            <a:r>
              <a:rPr lang="pt-BR" sz="1600" dirty="0" smtClean="0"/>
              <a:t>"&gt;</a:t>
            </a:r>
            <a:r>
              <a:rPr lang="pt-BR" sz="1600" dirty="0" err="1" smtClean="0"/>
              <a:t>Dock</a:t>
            </a:r>
            <a:r>
              <a:rPr lang="pt-BR" sz="1600" dirty="0" smtClean="0"/>
              <a:t> = "</a:t>
            </a:r>
            <a:r>
              <a:rPr lang="pt-BR" sz="1600" dirty="0" err="1" smtClean="0"/>
              <a:t>Bottom</a:t>
            </a:r>
            <a:r>
              <a:rPr lang="pt-BR" sz="1600" dirty="0" smtClean="0"/>
              <a:t>"&lt;</a:t>
            </a:r>
            <a:r>
              <a:rPr lang="pt-BR" sz="1600" dirty="0" smtClean="0">
                <a:solidFill>
                  <a:srgbClr val="00B0F0"/>
                </a:solidFill>
              </a:rPr>
              <a:t>/</a:t>
            </a:r>
            <a:r>
              <a:rPr lang="pt-BR" sz="1600" dirty="0" err="1" smtClean="0">
                <a:solidFill>
                  <a:srgbClr val="FF0000"/>
                </a:solidFill>
              </a:rPr>
              <a:t>TextBox</a:t>
            </a:r>
            <a:r>
              <a:rPr lang="pt-BR" sz="1600" dirty="0" smtClean="0"/>
              <a:t>&gt; </a:t>
            </a:r>
          </a:p>
          <a:p>
            <a:r>
              <a:rPr lang="pt-BR" sz="1600" dirty="0" smtClean="0"/>
              <a:t>	&lt;</a:t>
            </a:r>
            <a:r>
              <a:rPr lang="pt-BR" sz="1600" dirty="0" err="1" smtClean="0">
                <a:solidFill>
                  <a:srgbClr val="FF0000"/>
                </a:solidFill>
              </a:rPr>
              <a:t>TextBox</a:t>
            </a:r>
            <a:r>
              <a:rPr lang="pt-BR" sz="1600" dirty="0" smtClean="0">
                <a:solidFill>
                  <a:srgbClr val="FF0000"/>
                </a:solidFill>
              </a:rPr>
              <a:t> </a:t>
            </a:r>
            <a:r>
              <a:rPr lang="pt-BR" sz="1600" dirty="0" err="1" smtClean="0">
                <a:solidFill>
                  <a:srgbClr val="FF0000"/>
                </a:solidFill>
              </a:rPr>
              <a:t>DockPanel</a:t>
            </a:r>
            <a:r>
              <a:rPr lang="pt-BR" sz="1600" dirty="0" smtClean="0">
                <a:solidFill>
                  <a:srgbClr val="FF0000"/>
                </a:solidFill>
              </a:rPr>
              <a:t>.</a:t>
            </a:r>
            <a:r>
              <a:rPr lang="pt-BR" sz="1600" dirty="0" err="1" smtClean="0">
                <a:solidFill>
                  <a:srgbClr val="FF0000"/>
                </a:solidFill>
              </a:rPr>
              <a:t>Dock</a:t>
            </a:r>
            <a:r>
              <a:rPr lang="pt-BR" sz="1600" dirty="0" smtClean="0"/>
              <a:t>="</a:t>
            </a:r>
            <a:r>
              <a:rPr lang="pt-BR" sz="1600" dirty="0" err="1" smtClean="0">
                <a:solidFill>
                  <a:srgbClr val="00B0F0"/>
                </a:solidFill>
              </a:rPr>
              <a:t>Left</a:t>
            </a:r>
            <a:r>
              <a:rPr lang="pt-BR" sz="1600" dirty="0" smtClean="0"/>
              <a:t>"&gt;</a:t>
            </a:r>
            <a:r>
              <a:rPr lang="pt-BR" sz="1600" dirty="0" err="1" smtClean="0"/>
              <a:t>Dock</a:t>
            </a:r>
            <a:r>
              <a:rPr lang="pt-BR" sz="1600" dirty="0" smtClean="0"/>
              <a:t> = "</a:t>
            </a:r>
            <a:r>
              <a:rPr lang="pt-BR" sz="1600" dirty="0" err="1" smtClean="0"/>
              <a:t>Left</a:t>
            </a:r>
            <a:r>
              <a:rPr lang="pt-BR" sz="1600" dirty="0" smtClean="0"/>
              <a:t>"&lt;</a:t>
            </a:r>
            <a:r>
              <a:rPr lang="pt-BR" sz="1600" dirty="0" smtClean="0">
                <a:solidFill>
                  <a:srgbClr val="00B0F0"/>
                </a:solidFill>
              </a:rPr>
              <a:t>/</a:t>
            </a:r>
            <a:r>
              <a:rPr lang="pt-BR" sz="1600" dirty="0" err="1" smtClean="0">
                <a:solidFill>
                  <a:srgbClr val="FF0000"/>
                </a:solidFill>
              </a:rPr>
              <a:t>TextBox</a:t>
            </a:r>
            <a:r>
              <a:rPr lang="pt-BR" sz="1600" dirty="0" smtClean="0"/>
              <a:t>&gt; </a:t>
            </a:r>
          </a:p>
          <a:p>
            <a:r>
              <a:rPr lang="pt-BR" sz="1600" dirty="0" smtClean="0"/>
              <a:t>	&lt;</a:t>
            </a:r>
            <a:r>
              <a:rPr lang="pt-BR" sz="1600" dirty="0" err="1" smtClean="0">
                <a:solidFill>
                  <a:srgbClr val="FF0000"/>
                </a:solidFill>
              </a:rPr>
              <a:t>TextBox</a:t>
            </a:r>
            <a:r>
              <a:rPr lang="pt-BR" sz="1600" dirty="0" smtClean="0">
                <a:solidFill>
                  <a:srgbClr val="FF0000"/>
                </a:solidFill>
              </a:rPr>
              <a:t> Background</a:t>
            </a:r>
            <a:r>
              <a:rPr lang="pt-BR" sz="1600" dirty="0" smtClean="0"/>
              <a:t>="</a:t>
            </a:r>
            <a:r>
              <a:rPr lang="pt-BR" sz="1600" dirty="0" smtClean="0">
                <a:solidFill>
                  <a:srgbClr val="00B0F0"/>
                </a:solidFill>
              </a:rPr>
              <a:t>White</a:t>
            </a:r>
            <a:r>
              <a:rPr lang="pt-BR" sz="1600" dirty="0" smtClean="0"/>
              <a:t>"&gt;</a:t>
            </a:r>
            <a:r>
              <a:rPr lang="pt-BR" sz="1600" dirty="0" err="1" smtClean="0"/>
              <a:t>This</a:t>
            </a:r>
            <a:r>
              <a:rPr lang="pt-BR" sz="1600" dirty="0" smtClean="0"/>
              <a:t> </a:t>
            </a:r>
            <a:r>
              <a:rPr lang="pt-BR" sz="1600" dirty="0" err="1" smtClean="0"/>
              <a:t>TextBox</a:t>
            </a:r>
            <a:r>
              <a:rPr lang="pt-BR" sz="1600" dirty="0" smtClean="0"/>
              <a:t> "</a:t>
            </a:r>
            <a:r>
              <a:rPr lang="pt-BR" sz="1600" dirty="0" err="1" smtClean="0"/>
              <a:t>fills</a:t>
            </a:r>
            <a:r>
              <a:rPr lang="pt-BR" sz="1600" dirty="0" smtClean="0"/>
              <a:t>" </a:t>
            </a:r>
            <a:r>
              <a:rPr lang="pt-BR" sz="1600" dirty="0" err="1" smtClean="0"/>
              <a:t>the</a:t>
            </a:r>
            <a:r>
              <a:rPr lang="pt-BR" sz="1600" dirty="0" smtClean="0"/>
              <a:t> </a:t>
            </a:r>
            <a:r>
              <a:rPr lang="pt-BR" sz="1600" dirty="0" err="1" smtClean="0"/>
              <a:t>remaining</a:t>
            </a:r>
            <a:r>
              <a:rPr lang="pt-BR" sz="1600" dirty="0" smtClean="0"/>
              <a:t> </a:t>
            </a:r>
            <a:r>
              <a:rPr lang="pt-BR" sz="1600" dirty="0" err="1" smtClean="0"/>
              <a:t>space</a:t>
            </a:r>
            <a:r>
              <a:rPr lang="pt-BR" sz="1600" dirty="0" smtClean="0"/>
              <a:t>.&lt;/</a:t>
            </a:r>
            <a:r>
              <a:rPr lang="pt-BR" sz="1600" dirty="0" err="1" smtClean="0">
                <a:solidFill>
                  <a:srgbClr val="FF0000"/>
                </a:solidFill>
              </a:rPr>
              <a:t>TextBox</a:t>
            </a:r>
            <a:r>
              <a:rPr lang="pt-BR" sz="1600" dirty="0" smtClean="0"/>
              <a:t>&gt;            &lt;</a:t>
            </a:r>
            <a:r>
              <a:rPr lang="pt-BR" sz="1600" dirty="0" smtClean="0">
                <a:solidFill>
                  <a:srgbClr val="00B0F0"/>
                </a:solidFill>
              </a:rPr>
              <a:t>/</a:t>
            </a:r>
            <a:r>
              <a:rPr lang="pt-BR" sz="1600" dirty="0" err="1" smtClean="0">
                <a:solidFill>
                  <a:srgbClr val="C00000"/>
                </a:solidFill>
              </a:rPr>
              <a:t>DockPanel</a:t>
            </a:r>
            <a:r>
              <a:rPr lang="pt-BR" sz="1600" dirty="0" smtClean="0"/>
              <a:t>&gt; </a:t>
            </a:r>
            <a:endParaRPr lang="en-US" sz="1600" dirty="0" smtClean="0"/>
          </a:p>
          <a:p>
            <a:r>
              <a:rPr lang="en-US" sz="1600" dirty="0" smtClean="0">
                <a:solidFill>
                  <a:srgbClr val="0070C0"/>
                </a:solidFill>
              </a:rPr>
              <a:t>&lt;/</a:t>
            </a:r>
            <a:r>
              <a:rPr lang="en-US" sz="1600" dirty="0">
                <a:solidFill>
                  <a:srgbClr val="C00000"/>
                </a:solidFill>
              </a:rPr>
              <a:t>Window</a:t>
            </a:r>
            <a:r>
              <a:rPr lang="en-US" sz="1600" dirty="0"/>
              <a:t>&gt;</a:t>
            </a:r>
            <a:endParaRPr lang="en-US" sz="1600" dirty="0" smtClean="0"/>
          </a:p>
        </p:txBody>
      </p:sp>
      <p:sp>
        <p:nvSpPr>
          <p:cNvPr id="5" name="Espaço Reservado para Data 4"/>
          <p:cNvSpPr>
            <a:spLocks noGrp="1"/>
          </p:cNvSpPr>
          <p:nvPr>
            <p:ph type="dt" sz="half" idx="10"/>
          </p:nvPr>
        </p:nvSpPr>
        <p:spPr/>
        <p:txBody>
          <a:bodyPr/>
          <a:lstStyle/>
          <a:p>
            <a:fld id="{EAEE2A65-DF84-45B1-BDFB-EE9EACE03359}" type="datetime1">
              <a:rPr lang="pt-BR" smtClean="0"/>
              <a:pPr/>
              <a:t>11/09/2012</a:t>
            </a:fld>
            <a:endParaRPr lang="pt-BR"/>
          </a:p>
        </p:txBody>
      </p:sp>
      <p:sp>
        <p:nvSpPr>
          <p:cNvPr id="7" name="Espaço Reservado para Rodapé 6"/>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17</a:t>
            </a:fld>
            <a:endParaRPr lang="pt-B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484784"/>
            <a:ext cx="8784976" cy="369332"/>
          </a:xfrm>
          <a:prstGeom prst="rect">
            <a:avLst/>
          </a:prstGeom>
          <a:noFill/>
        </p:spPr>
        <p:txBody>
          <a:bodyPr wrap="square" rtlCol="0">
            <a:spAutoFit/>
          </a:bodyPr>
          <a:lstStyle/>
          <a:p>
            <a:r>
              <a:rPr lang="pt-BR" dirty="0" smtClean="0"/>
              <a:t>A figura a seguir mostra o resultado da </a:t>
            </a:r>
            <a:r>
              <a:rPr lang="pt-BR" dirty="0" smtClean="0"/>
              <a:t>marcação XAML do </a:t>
            </a:r>
            <a:r>
              <a:rPr lang="pt-BR" dirty="0" smtClean="0"/>
              <a:t>exemplo anterior. </a:t>
            </a:r>
            <a:endParaRPr lang="pt-BR" dirty="0"/>
          </a:p>
        </p:txBody>
      </p:sp>
      <p:pic>
        <p:nvPicPr>
          <p:cNvPr id="1026" name="Picture 2" descr="Página DockPanel"/>
          <p:cNvPicPr>
            <a:picLocks noChangeAspect="1" noChangeArrowheads="1"/>
          </p:cNvPicPr>
          <p:nvPr/>
        </p:nvPicPr>
        <p:blipFill>
          <a:blip r:embed="rId2" cstate="print"/>
          <a:srcRect/>
          <a:stretch>
            <a:fillRect/>
          </a:stretch>
        </p:blipFill>
        <p:spPr bwMode="auto">
          <a:xfrm>
            <a:off x="1979712" y="2132856"/>
            <a:ext cx="4320480" cy="2304256"/>
          </a:xfrm>
          <a:prstGeom prst="rect">
            <a:avLst/>
          </a:prstGeom>
          <a:noFill/>
        </p:spPr>
      </p:pic>
      <p:sp>
        <p:nvSpPr>
          <p:cNvPr id="5" name="Espaço Reservado para Data 4"/>
          <p:cNvSpPr>
            <a:spLocks noGrp="1"/>
          </p:cNvSpPr>
          <p:nvPr>
            <p:ph type="dt" sz="half" idx="10"/>
          </p:nvPr>
        </p:nvSpPr>
        <p:spPr/>
        <p:txBody>
          <a:bodyPr/>
          <a:lstStyle/>
          <a:p>
            <a:fld id="{9AAAEA8F-C0D7-4ED3-994D-BE6EB49C7A1B}" type="datetime1">
              <a:rPr lang="pt-BR" smtClean="0"/>
              <a:pPr/>
              <a:t>11/09/2012</a:t>
            </a:fld>
            <a:endParaRPr lang="pt-BR"/>
          </a:p>
        </p:txBody>
      </p:sp>
      <p:sp>
        <p:nvSpPr>
          <p:cNvPr id="7" name="Espaço Reservado para Rodapé 6"/>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18</a:t>
            </a:fld>
            <a:endParaRPr lang="pt-B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700808"/>
            <a:ext cx="8712968" cy="369332"/>
          </a:xfrm>
          <a:prstGeom prst="rect">
            <a:avLst/>
          </a:prstGeom>
          <a:noFill/>
        </p:spPr>
        <p:txBody>
          <a:bodyPr wrap="square" rtlCol="0">
            <a:spAutoFit/>
          </a:bodyPr>
          <a:lstStyle/>
          <a:p>
            <a:r>
              <a:rPr lang="pt-BR" b="1" dirty="0" smtClean="0"/>
              <a:t>Ligação de Dados</a:t>
            </a:r>
            <a:endParaRPr lang="pt-BR" b="1" dirty="0"/>
          </a:p>
        </p:txBody>
      </p:sp>
      <p:sp>
        <p:nvSpPr>
          <p:cNvPr id="4" name="CaixaDeTexto 3"/>
          <p:cNvSpPr txBox="1"/>
          <p:nvPr/>
        </p:nvSpPr>
        <p:spPr>
          <a:xfrm>
            <a:off x="179512" y="2060848"/>
            <a:ext cx="8712968" cy="830997"/>
          </a:xfrm>
          <a:prstGeom prst="rect">
            <a:avLst/>
          </a:prstGeom>
          <a:noFill/>
        </p:spPr>
        <p:txBody>
          <a:bodyPr wrap="square" rtlCol="0">
            <a:spAutoFit/>
          </a:bodyPr>
          <a:lstStyle/>
          <a:p>
            <a:r>
              <a:rPr lang="pt-BR" sz="1600" dirty="0" smtClean="0"/>
              <a:t>A maioria dos aplicativos são criados para fornecer aos usuários os meios para exibir e editar dados. Para aplicativos WPF, o trabalho de armazenar e acessar dados já é fornecido por tecnologias, como Microsoft SQL Server e ADO.NET. Basicamente, isso envolve duas coisas: </a:t>
            </a:r>
          </a:p>
        </p:txBody>
      </p:sp>
      <p:sp>
        <p:nvSpPr>
          <p:cNvPr id="5" name="CaixaDeTexto 4"/>
          <p:cNvSpPr txBox="1"/>
          <p:nvPr/>
        </p:nvSpPr>
        <p:spPr>
          <a:xfrm>
            <a:off x="251520" y="2924944"/>
            <a:ext cx="8640960" cy="1077218"/>
          </a:xfrm>
          <a:prstGeom prst="rect">
            <a:avLst/>
          </a:prstGeom>
          <a:noFill/>
        </p:spPr>
        <p:txBody>
          <a:bodyPr wrap="square" rtlCol="0">
            <a:spAutoFit/>
          </a:bodyPr>
          <a:lstStyle/>
          <a:p>
            <a:pPr marL="342900" indent="-342900">
              <a:buFont typeface="+mj-lt"/>
              <a:buAutoNum type="arabicPeriod"/>
            </a:pPr>
            <a:r>
              <a:rPr lang="pt-BR" sz="1600" dirty="0" smtClean="0"/>
              <a:t>Copiar os dados dos objetos gerenciados para controles, onde os dados podem ser exibidos e editados. </a:t>
            </a:r>
          </a:p>
          <a:p>
            <a:pPr marL="342900" indent="-342900">
              <a:buFont typeface="+mj-lt"/>
              <a:buAutoNum type="arabicPeriod"/>
            </a:pPr>
            <a:r>
              <a:rPr lang="pt-BR" sz="1600" dirty="0" smtClean="0"/>
              <a:t>Garantindo que alterações feitas nos dados usando controles sejam copiadas de volta para os objetos gerenciados. </a:t>
            </a:r>
          </a:p>
        </p:txBody>
      </p:sp>
      <p:sp>
        <p:nvSpPr>
          <p:cNvPr id="6" name="Espaço Reservado para Data 5"/>
          <p:cNvSpPr>
            <a:spLocks noGrp="1"/>
          </p:cNvSpPr>
          <p:nvPr>
            <p:ph type="dt" sz="half" idx="10"/>
          </p:nvPr>
        </p:nvSpPr>
        <p:spPr/>
        <p:txBody>
          <a:bodyPr/>
          <a:lstStyle/>
          <a:p>
            <a:fld id="{073493AA-0641-412C-96C1-F4B8530FAF6E}" type="datetime1">
              <a:rPr lang="pt-BR" smtClean="0"/>
              <a:pPr/>
              <a:t>11/09/2012</a:t>
            </a:fld>
            <a:endParaRPr lang="pt-BR"/>
          </a:p>
        </p:txBody>
      </p:sp>
      <p:sp>
        <p:nvSpPr>
          <p:cNvPr id="8" name="Espaço Reservado para Rodapé 7"/>
          <p:cNvSpPr>
            <a:spLocks noGrp="1"/>
          </p:cNvSpPr>
          <p:nvPr>
            <p:ph type="ftr" sz="quarter" idx="11"/>
          </p:nvPr>
        </p:nvSpPr>
        <p:spPr/>
        <p:txBody>
          <a:bodyPr/>
          <a:lstStyle/>
          <a:p>
            <a:r>
              <a:rPr lang="pt-BR" smtClean="0"/>
              <a:t>E-mail:jose.cunha@ifrn.edu.br</a:t>
            </a:r>
            <a:endParaRPr lang="pt-BR"/>
          </a:p>
        </p:txBody>
      </p:sp>
      <p:sp>
        <p:nvSpPr>
          <p:cNvPr id="7" name="Espaço Reservado para Número de Slide 6"/>
          <p:cNvSpPr>
            <a:spLocks noGrp="1"/>
          </p:cNvSpPr>
          <p:nvPr>
            <p:ph type="sldNum" sz="quarter" idx="12"/>
          </p:nvPr>
        </p:nvSpPr>
        <p:spPr/>
        <p:txBody>
          <a:bodyPr/>
          <a:lstStyle/>
          <a:p>
            <a:fld id="{1020B395-67EA-461A-9EAB-6FD6371207DB}" type="slidenum">
              <a:rPr lang="pt-BR" smtClean="0"/>
              <a:pPr/>
              <a:t>19</a:t>
            </a:fld>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WPF</a:t>
            </a:r>
            <a:endParaRPr lang="pt-BR" dirty="0"/>
          </a:p>
        </p:txBody>
      </p:sp>
      <p:sp>
        <p:nvSpPr>
          <p:cNvPr id="6" name="Espaço Reservado para Data 5"/>
          <p:cNvSpPr>
            <a:spLocks noGrp="1"/>
          </p:cNvSpPr>
          <p:nvPr>
            <p:ph type="dt" sz="half" idx="10"/>
          </p:nvPr>
        </p:nvSpPr>
        <p:spPr/>
        <p:txBody>
          <a:bodyPr/>
          <a:lstStyle/>
          <a:p>
            <a:fld id="{E4F583A1-39C0-40EC-B26C-2FA4FE9C8330}" type="datetime1">
              <a:rPr lang="pt-BR" smtClean="0"/>
              <a:pPr/>
              <a:t>11/09/2012</a:t>
            </a:fld>
            <a:endParaRPr lang="pt-BR"/>
          </a:p>
        </p:txBody>
      </p:sp>
      <p:sp>
        <p:nvSpPr>
          <p:cNvPr id="7" name="Espaço Reservado para Número de Slide 6"/>
          <p:cNvSpPr>
            <a:spLocks noGrp="1"/>
          </p:cNvSpPr>
          <p:nvPr>
            <p:ph type="sldNum" sz="quarter" idx="11"/>
          </p:nvPr>
        </p:nvSpPr>
        <p:spPr/>
        <p:txBody>
          <a:bodyPr/>
          <a:lstStyle/>
          <a:p>
            <a:fld id="{1020B395-67EA-461A-9EAB-6FD6371207DB}" type="slidenum">
              <a:rPr lang="pt-BR" smtClean="0"/>
              <a:pPr/>
              <a:t>2</a:t>
            </a:fld>
            <a:endParaRPr lang="pt-BR"/>
          </a:p>
        </p:txBody>
      </p:sp>
      <p:sp>
        <p:nvSpPr>
          <p:cNvPr id="8" name="Espaço Reservado para Rodapé 7"/>
          <p:cNvSpPr>
            <a:spLocks noGrp="1"/>
          </p:cNvSpPr>
          <p:nvPr>
            <p:ph type="ftr" sz="quarter" idx="12"/>
          </p:nvPr>
        </p:nvSpPr>
        <p:spPr/>
        <p:txBody>
          <a:bodyPr/>
          <a:lstStyle/>
          <a:p>
            <a:r>
              <a:rPr lang="pt-BR" smtClean="0"/>
              <a:t>E-mail:jose.cunha@ifrn.edu.br</a:t>
            </a:r>
            <a:endParaRPr lang="pt-BR"/>
          </a:p>
        </p:txBody>
      </p:sp>
      <p:sp>
        <p:nvSpPr>
          <p:cNvPr id="3" name="CaixaDeTexto 2"/>
          <p:cNvSpPr txBox="1"/>
          <p:nvPr/>
        </p:nvSpPr>
        <p:spPr>
          <a:xfrm>
            <a:off x="179512" y="1484784"/>
            <a:ext cx="8784976" cy="369332"/>
          </a:xfrm>
          <a:prstGeom prst="rect">
            <a:avLst/>
          </a:prstGeom>
          <a:noFill/>
        </p:spPr>
        <p:txBody>
          <a:bodyPr wrap="square" rtlCol="0">
            <a:spAutoFit/>
          </a:bodyPr>
          <a:lstStyle/>
          <a:p>
            <a:r>
              <a:rPr lang="pt-BR" b="1" dirty="0" smtClean="0"/>
              <a:t>Apresentando o Windows </a:t>
            </a:r>
            <a:r>
              <a:rPr lang="pt-BR" b="1" dirty="0" err="1" smtClean="0"/>
              <a:t>Presentation</a:t>
            </a:r>
            <a:r>
              <a:rPr lang="pt-BR" b="1" dirty="0" smtClean="0"/>
              <a:t> </a:t>
            </a:r>
            <a:r>
              <a:rPr lang="pt-BR" b="1" dirty="0" err="1" smtClean="0"/>
              <a:t>Foundation</a:t>
            </a:r>
            <a:endParaRPr lang="pt-BR" b="1" dirty="0"/>
          </a:p>
        </p:txBody>
      </p:sp>
      <p:sp>
        <p:nvSpPr>
          <p:cNvPr id="4" name="CaixaDeTexto 3"/>
          <p:cNvSpPr txBox="1"/>
          <p:nvPr/>
        </p:nvSpPr>
        <p:spPr>
          <a:xfrm>
            <a:off x="179512" y="1988840"/>
            <a:ext cx="8784976" cy="369332"/>
          </a:xfrm>
          <a:prstGeom prst="rect">
            <a:avLst/>
          </a:prstGeom>
          <a:noFill/>
        </p:spPr>
        <p:txBody>
          <a:bodyPr wrap="square" rtlCol="0">
            <a:spAutoFit/>
          </a:bodyPr>
          <a:lstStyle/>
          <a:p>
            <a:r>
              <a:rPr lang="pt-BR" b="1" dirty="0" smtClean="0"/>
              <a:t>Agenda</a:t>
            </a:r>
            <a:endParaRPr lang="pt-BR" b="1" dirty="0"/>
          </a:p>
        </p:txBody>
      </p:sp>
      <p:sp>
        <p:nvSpPr>
          <p:cNvPr id="5" name="CaixaDeTexto 4"/>
          <p:cNvSpPr txBox="1"/>
          <p:nvPr/>
        </p:nvSpPr>
        <p:spPr>
          <a:xfrm>
            <a:off x="179512" y="2348880"/>
            <a:ext cx="8784976" cy="1754326"/>
          </a:xfrm>
          <a:prstGeom prst="rect">
            <a:avLst/>
          </a:prstGeom>
          <a:noFill/>
        </p:spPr>
        <p:txBody>
          <a:bodyPr wrap="square" rtlCol="0">
            <a:spAutoFit/>
          </a:bodyPr>
          <a:lstStyle/>
          <a:p>
            <a:pPr>
              <a:buFont typeface="Wingdings" pitchFamily="2" charset="2"/>
              <a:buChar char="ü"/>
            </a:pPr>
            <a:r>
              <a:rPr lang="pt-BR" dirty="0" smtClean="0"/>
              <a:t>Criar aplicativos Microsoft Windows </a:t>
            </a:r>
            <a:r>
              <a:rPr lang="pt-BR" dirty="0" err="1" smtClean="0"/>
              <a:t>Presentation</a:t>
            </a:r>
            <a:r>
              <a:rPr lang="pt-BR" dirty="0" smtClean="0"/>
              <a:t> </a:t>
            </a:r>
            <a:r>
              <a:rPr lang="pt-BR" dirty="0" err="1" smtClean="0"/>
              <a:t>Foundation</a:t>
            </a:r>
            <a:r>
              <a:rPr lang="pt-BR" dirty="0" smtClean="0"/>
              <a:t> (WPF).</a:t>
            </a:r>
          </a:p>
          <a:p>
            <a:pPr>
              <a:buFont typeface="Wingdings" pitchFamily="2" charset="2"/>
              <a:buChar char="ü"/>
            </a:pPr>
            <a:r>
              <a:rPr lang="pt-BR" dirty="0" smtClean="0"/>
              <a:t>Utilizar controles WPF comuns com rótulos, caixas de texto e botões.</a:t>
            </a:r>
          </a:p>
          <a:p>
            <a:pPr>
              <a:buFont typeface="Wingdings" pitchFamily="2" charset="2"/>
              <a:buChar char="ü"/>
            </a:pPr>
            <a:r>
              <a:rPr lang="pt-BR" dirty="0" smtClean="0"/>
              <a:t>Definir estilos para controles WPF.</a:t>
            </a:r>
          </a:p>
          <a:p>
            <a:pPr>
              <a:buFont typeface="Wingdings" pitchFamily="2" charset="2"/>
              <a:buChar char="ü"/>
            </a:pPr>
            <a:r>
              <a:rPr lang="pt-BR" dirty="0" smtClean="0"/>
              <a:t>Alterar as propriedades dos formulários WPF e dos controles em tempo de projeto e por meio de código em tempo de execução.</a:t>
            </a:r>
          </a:p>
          <a:p>
            <a:pPr>
              <a:buFont typeface="Wingdings" pitchFamily="2" charset="2"/>
              <a:buChar char="ü"/>
            </a:pPr>
            <a:r>
              <a:rPr lang="pt-BR" dirty="0" smtClean="0"/>
              <a:t>Tratar eventos expostos por formulários e controles WPF.</a:t>
            </a: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700808"/>
            <a:ext cx="8712968" cy="369332"/>
          </a:xfrm>
          <a:prstGeom prst="rect">
            <a:avLst/>
          </a:prstGeom>
          <a:noFill/>
        </p:spPr>
        <p:txBody>
          <a:bodyPr wrap="square" rtlCol="0">
            <a:spAutoFit/>
          </a:bodyPr>
          <a:lstStyle/>
          <a:p>
            <a:r>
              <a:rPr lang="pt-BR" b="1" dirty="0" smtClean="0"/>
              <a:t>Ligação de Dados</a:t>
            </a:r>
            <a:endParaRPr lang="pt-BR" b="1" dirty="0"/>
          </a:p>
        </p:txBody>
      </p:sp>
      <p:sp>
        <p:nvSpPr>
          <p:cNvPr id="4" name="CaixaDeTexto 3"/>
          <p:cNvSpPr txBox="1"/>
          <p:nvPr/>
        </p:nvSpPr>
        <p:spPr>
          <a:xfrm>
            <a:off x="179512" y="1988840"/>
            <a:ext cx="8784976" cy="1077218"/>
          </a:xfrm>
          <a:prstGeom prst="rect">
            <a:avLst/>
          </a:prstGeom>
          <a:noFill/>
        </p:spPr>
        <p:txBody>
          <a:bodyPr wrap="square" rtlCol="0">
            <a:spAutoFit/>
          </a:bodyPr>
          <a:lstStyle/>
          <a:p>
            <a:r>
              <a:rPr lang="pt-BR" sz="1600" dirty="0" smtClean="0"/>
              <a:t>Para simplificar o desenvolvimento de Aplicativo, WPF fornece um mecanismo de Ligar dados automaticamente. A unidade Núcleo do mecanismo de Ligar de dados é a classe  </a:t>
            </a:r>
            <a:r>
              <a:rPr lang="pt-BR" sz="1600" dirty="0" err="1" smtClean="0">
                <a:hlinkClick r:id="rId2"/>
              </a:rPr>
              <a:t>Binding</a:t>
            </a:r>
            <a:r>
              <a:rPr lang="pt-BR" sz="1600" dirty="0" smtClean="0"/>
              <a:t>, cuja função é Ligar um controle (o destino) para um objeto de dados (a Fonte). Esse relacionamento é ilustrado pela figura a seguir.</a:t>
            </a:r>
            <a:endParaRPr lang="pt-BR" sz="1600" dirty="0"/>
          </a:p>
        </p:txBody>
      </p:sp>
      <p:pic>
        <p:nvPicPr>
          <p:cNvPr id="31746" name="Picture 2" descr="Diagrama de associação de dados básica"/>
          <p:cNvPicPr>
            <a:picLocks noChangeAspect="1" noChangeArrowheads="1"/>
          </p:cNvPicPr>
          <p:nvPr/>
        </p:nvPicPr>
        <p:blipFill>
          <a:blip r:embed="rId3" cstate="print"/>
          <a:srcRect/>
          <a:stretch>
            <a:fillRect/>
          </a:stretch>
        </p:blipFill>
        <p:spPr bwMode="auto">
          <a:xfrm>
            <a:off x="1475656" y="3356992"/>
            <a:ext cx="5328592" cy="1872208"/>
          </a:xfrm>
          <a:prstGeom prst="rect">
            <a:avLst/>
          </a:prstGeom>
          <a:noFill/>
        </p:spPr>
      </p:pic>
      <p:sp>
        <p:nvSpPr>
          <p:cNvPr id="6" name="Espaço Reservado para Data 5"/>
          <p:cNvSpPr>
            <a:spLocks noGrp="1"/>
          </p:cNvSpPr>
          <p:nvPr>
            <p:ph type="dt" sz="half" idx="10"/>
          </p:nvPr>
        </p:nvSpPr>
        <p:spPr/>
        <p:txBody>
          <a:bodyPr/>
          <a:lstStyle/>
          <a:p>
            <a:fld id="{481622FB-7C4A-44BA-A720-F0E90147A4AF}" type="datetime1">
              <a:rPr lang="pt-BR" smtClean="0"/>
              <a:pPr/>
              <a:t>11/09/2012</a:t>
            </a:fld>
            <a:endParaRPr lang="pt-BR"/>
          </a:p>
        </p:txBody>
      </p:sp>
      <p:sp>
        <p:nvSpPr>
          <p:cNvPr id="8" name="Espaço Reservado para Rodapé 7"/>
          <p:cNvSpPr>
            <a:spLocks noGrp="1"/>
          </p:cNvSpPr>
          <p:nvPr>
            <p:ph type="ftr" sz="quarter" idx="11"/>
          </p:nvPr>
        </p:nvSpPr>
        <p:spPr/>
        <p:txBody>
          <a:bodyPr/>
          <a:lstStyle/>
          <a:p>
            <a:r>
              <a:rPr lang="pt-BR" smtClean="0"/>
              <a:t>E-mail:jose.cunha@ifrn.edu.br</a:t>
            </a:r>
            <a:endParaRPr lang="pt-BR"/>
          </a:p>
        </p:txBody>
      </p:sp>
      <p:sp>
        <p:nvSpPr>
          <p:cNvPr id="7" name="Espaço Reservado para Número de Slide 6"/>
          <p:cNvSpPr>
            <a:spLocks noGrp="1"/>
          </p:cNvSpPr>
          <p:nvPr>
            <p:ph type="sldNum" sz="quarter" idx="12"/>
          </p:nvPr>
        </p:nvSpPr>
        <p:spPr/>
        <p:txBody>
          <a:bodyPr/>
          <a:lstStyle/>
          <a:p>
            <a:fld id="{1020B395-67EA-461A-9EAB-6FD6371207DB}" type="slidenum">
              <a:rPr lang="pt-BR" smtClean="0"/>
              <a:pPr/>
              <a:t>20</a:t>
            </a:fld>
            <a:endParaRPr lang="pt-B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340768"/>
            <a:ext cx="8712968" cy="584775"/>
          </a:xfrm>
          <a:prstGeom prst="rect">
            <a:avLst/>
          </a:prstGeom>
          <a:noFill/>
        </p:spPr>
        <p:txBody>
          <a:bodyPr wrap="square" rtlCol="0">
            <a:spAutoFit/>
          </a:bodyPr>
          <a:lstStyle/>
          <a:p>
            <a:r>
              <a:rPr lang="pt-BR" sz="1600" dirty="0" smtClean="0"/>
              <a:t>O exemplo a seguir demonstra como vincular um </a:t>
            </a:r>
            <a:r>
              <a:rPr lang="pt-BR" sz="1600" dirty="0" err="1" smtClean="0">
                <a:hlinkClick r:id="rId2"/>
              </a:rPr>
              <a:t>TextBox</a:t>
            </a:r>
            <a:r>
              <a:rPr lang="pt-BR" sz="1600" dirty="0" smtClean="0"/>
              <a:t> a uma instância de um objeto </a:t>
            </a:r>
            <a:r>
              <a:rPr lang="pt-BR" sz="1600" dirty="0" err="1" smtClean="0"/>
              <a:t>Person</a:t>
            </a:r>
            <a:r>
              <a:rPr lang="pt-BR" sz="1600" dirty="0" smtClean="0"/>
              <a:t> personalizado. A implementação de </a:t>
            </a:r>
            <a:r>
              <a:rPr lang="pt-BR" sz="1600" dirty="0" err="1" smtClean="0"/>
              <a:t>Person</a:t>
            </a:r>
            <a:r>
              <a:rPr lang="pt-BR" sz="1600" dirty="0" smtClean="0"/>
              <a:t> é mostrada no código a seguir.</a:t>
            </a:r>
            <a:endParaRPr lang="pt-BR" sz="1600" b="1" dirty="0"/>
          </a:p>
        </p:txBody>
      </p:sp>
      <p:sp>
        <p:nvSpPr>
          <p:cNvPr id="4" name="Retângulo 3"/>
          <p:cNvSpPr/>
          <p:nvPr/>
        </p:nvSpPr>
        <p:spPr>
          <a:xfrm>
            <a:off x="251520" y="2060848"/>
            <a:ext cx="8640960" cy="4524315"/>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600" dirty="0" err="1" smtClean="0">
                <a:solidFill>
                  <a:srgbClr val="00B0F0"/>
                </a:solidFill>
              </a:rPr>
              <a:t>namespace</a:t>
            </a:r>
            <a:r>
              <a:rPr lang="pt-BR" sz="1600" dirty="0" smtClean="0"/>
              <a:t> </a:t>
            </a:r>
            <a:r>
              <a:rPr lang="pt-BR" sz="1600" dirty="0" err="1" smtClean="0"/>
              <a:t>SDKSample</a:t>
            </a:r>
            <a:r>
              <a:rPr lang="pt-BR" sz="1600" dirty="0" smtClean="0"/>
              <a:t> </a:t>
            </a:r>
          </a:p>
          <a:p>
            <a:r>
              <a:rPr lang="pt-BR" sz="1600" dirty="0" smtClean="0">
                <a:solidFill>
                  <a:srgbClr val="00B0F0"/>
                </a:solidFill>
              </a:rPr>
              <a:t>{ </a:t>
            </a:r>
          </a:p>
          <a:p>
            <a:r>
              <a:rPr lang="pt-BR" sz="1600" dirty="0" smtClean="0"/>
              <a:t>        </a:t>
            </a:r>
            <a:r>
              <a:rPr lang="pt-BR" sz="1600" dirty="0" err="1" smtClean="0">
                <a:solidFill>
                  <a:srgbClr val="00B0F0"/>
                </a:solidFill>
              </a:rPr>
              <a:t>class</a:t>
            </a:r>
            <a:r>
              <a:rPr lang="pt-BR" sz="1600" dirty="0" smtClean="0"/>
              <a:t> </a:t>
            </a:r>
            <a:r>
              <a:rPr lang="pt-BR" sz="1600" dirty="0" err="1" smtClean="0"/>
              <a:t>Person</a:t>
            </a:r>
            <a:r>
              <a:rPr lang="pt-BR" sz="1600" dirty="0" smtClean="0"/>
              <a:t> </a:t>
            </a:r>
          </a:p>
          <a:p>
            <a:r>
              <a:rPr lang="pt-BR" sz="1600" dirty="0" smtClean="0"/>
              <a:t>        </a:t>
            </a:r>
            <a:r>
              <a:rPr lang="pt-BR" sz="1600" dirty="0" smtClean="0">
                <a:solidFill>
                  <a:srgbClr val="00B0F0"/>
                </a:solidFill>
              </a:rPr>
              <a:t>{</a:t>
            </a:r>
            <a:r>
              <a:rPr lang="pt-BR" sz="1600" dirty="0" smtClean="0"/>
              <a:t> </a:t>
            </a:r>
          </a:p>
          <a:p>
            <a:r>
              <a:rPr lang="pt-BR" sz="1600" dirty="0" smtClean="0"/>
              <a:t>              </a:t>
            </a:r>
            <a:r>
              <a:rPr lang="pt-BR" sz="1600" dirty="0" smtClean="0">
                <a:solidFill>
                  <a:srgbClr val="00B0F0"/>
                </a:solidFill>
              </a:rPr>
              <a:t>string</a:t>
            </a:r>
            <a:r>
              <a:rPr lang="pt-BR" sz="1600" dirty="0" smtClean="0"/>
              <a:t> </a:t>
            </a:r>
            <a:r>
              <a:rPr lang="pt-BR" sz="1600" dirty="0" err="1" smtClean="0"/>
              <a:t>name</a:t>
            </a:r>
            <a:r>
              <a:rPr lang="pt-BR" sz="1600" dirty="0" smtClean="0"/>
              <a:t> = "</a:t>
            </a:r>
            <a:r>
              <a:rPr lang="pt-BR" sz="1600" dirty="0" smtClean="0">
                <a:solidFill>
                  <a:srgbClr val="FF0000"/>
                </a:solidFill>
              </a:rPr>
              <a:t>No </a:t>
            </a:r>
            <a:r>
              <a:rPr lang="pt-BR" sz="1600" dirty="0" err="1" smtClean="0">
                <a:solidFill>
                  <a:srgbClr val="FF0000"/>
                </a:solidFill>
              </a:rPr>
              <a:t>Name</a:t>
            </a:r>
            <a:r>
              <a:rPr lang="pt-BR" sz="1600" dirty="0" smtClean="0"/>
              <a:t>"; </a:t>
            </a:r>
          </a:p>
          <a:p>
            <a:r>
              <a:rPr lang="pt-BR" sz="1600" dirty="0" smtClean="0"/>
              <a:t>             </a:t>
            </a:r>
            <a:r>
              <a:rPr lang="pt-BR" sz="1600" dirty="0" err="1" smtClean="0">
                <a:solidFill>
                  <a:srgbClr val="00B0F0"/>
                </a:solidFill>
              </a:rPr>
              <a:t>public</a:t>
            </a:r>
            <a:r>
              <a:rPr lang="pt-BR" sz="1600" dirty="0" smtClean="0">
                <a:solidFill>
                  <a:srgbClr val="00B0F0"/>
                </a:solidFill>
              </a:rPr>
              <a:t> string </a:t>
            </a:r>
            <a:r>
              <a:rPr lang="pt-BR" sz="1600" dirty="0" err="1" smtClean="0"/>
              <a:t>Name</a:t>
            </a:r>
            <a:r>
              <a:rPr lang="pt-BR" sz="1600" dirty="0" smtClean="0"/>
              <a:t> </a:t>
            </a:r>
          </a:p>
          <a:p>
            <a:r>
              <a:rPr lang="pt-BR" sz="1600" dirty="0" smtClean="0"/>
              <a:t>            </a:t>
            </a:r>
            <a:r>
              <a:rPr lang="pt-BR" sz="1600" dirty="0" smtClean="0">
                <a:solidFill>
                  <a:srgbClr val="00B0F0"/>
                </a:solidFill>
              </a:rPr>
              <a:t>{</a:t>
            </a:r>
            <a:r>
              <a:rPr lang="pt-BR" sz="1600" dirty="0" smtClean="0"/>
              <a:t> </a:t>
            </a:r>
          </a:p>
          <a:p>
            <a:r>
              <a:rPr lang="pt-BR" sz="1600" dirty="0" smtClean="0"/>
              <a:t>                   </a:t>
            </a:r>
            <a:r>
              <a:rPr lang="pt-BR" sz="1600" dirty="0" err="1" smtClean="0">
                <a:solidFill>
                  <a:srgbClr val="00B0F0"/>
                </a:solidFill>
              </a:rPr>
              <a:t>get</a:t>
            </a:r>
            <a:r>
              <a:rPr lang="pt-BR" sz="1600" dirty="0" smtClean="0">
                <a:solidFill>
                  <a:srgbClr val="00B0F0"/>
                </a:solidFill>
              </a:rPr>
              <a:t> </a:t>
            </a:r>
          </a:p>
          <a:p>
            <a:r>
              <a:rPr lang="pt-BR" sz="1600" dirty="0" smtClean="0"/>
              <a:t>                      </a:t>
            </a:r>
            <a:r>
              <a:rPr lang="pt-BR" sz="1600" dirty="0" smtClean="0">
                <a:solidFill>
                  <a:srgbClr val="00B0F0"/>
                </a:solidFill>
              </a:rPr>
              <a:t> { </a:t>
            </a:r>
          </a:p>
          <a:p>
            <a:r>
              <a:rPr lang="pt-BR" sz="1600" dirty="0" smtClean="0"/>
              <a:t>                            </a:t>
            </a:r>
            <a:r>
              <a:rPr lang="pt-BR" sz="1600" dirty="0" err="1" smtClean="0">
                <a:solidFill>
                  <a:srgbClr val="00B0F0"/>
                </a:solidFill>
              </a:rPr>
              <a:t>return</a:t>
            </a:r>
            <a:r>
              <a:rPr lang="pt-BR" sz="1600" dirty="0" smtClean="0"/>
              <a:t> </a:t>
            </a:r>
            <a:r>
              <a:rPr lang="pt-BR" sz="1600" dirty="0" err="1" smtClean="0"/>
              <a:t>name</a:t>
            </a:r>
            <a:r>
              <a:rPr lang="pt-BR" sz="1600" dirty="0" smtClean="0"/>
              <a:t>; </a:t>
            </a:r>
          </a:p>
          <a:p>
            <a:r>
              <a:rPr lang="pt-BR" sz="1600" dirty="0" smtClean="0"/>
              <a:t>                       </a:t>
            </a:r>
            <a:r>
              <a:rPr lang="pt-BR" sz="1600" dirty="0" smtClean="0">
                <a:solidFill>
                  <a:srgbClr val="00B0F0"/>
                </a:solidFill>
              </a:rPr>
              <a:t>} </a:t>
            </a:r>
          </a:p>
          <a:p>
            <a:r>
              <a:rPr lang="pt-BR" sz="1600" dirty="0" smtClean="0"/>
              <a:t>                 </a:t>
            </a:r>
            <a:r>
              <a:rPr lang="pt-BR" sz="1600" dirty="0" smtClean="0">
                <a:solidFill>
                  <a:srgbClr val="00B0F0"/>
                </a:solidFill>
              </a:rPr>
              <a:t>set </a:t>
            </a:r>
          </a:p>
          <a:p>
            <a:r>
              <a:rPr lang="pt-BR" sz="1600" dirty="0" smtClean="0">
                <a:solidFill>
                  <a:srgbClr val="00B0F0"/>
                </a:solidFill>
              </a:rPr>
              <a:t>                      { </a:t>
            </a:r>
          </a:p>
          <a:p>
            <a:r>
              <a:rPr lang="pt-BR" sz="1600" dirty="0" smtClean="0"/>
              <a:t>                           </a:t>
            </a:r>
            <a:r>
              <a:rPr lang="pt-BR" sz="1600" dirty="0" err="1" smtClean="0"/>
              <a:t>name</a:t>
            </a:r>
            <a:r>
              <a:rPr lang="pt-BR" sz="1600" dirty="0" smtClean="0"/>
              <a:t> = </a:t>
            </a:r>
            <a:r>
              <a:rPr lang="pt-BR" sz="1600" dirty="0" err="1" smtClean="0"/>
              <a:t>value</a:t>
            </a:r>
            <a:r>
              <a:rPr lang="pt-BR" sz="1600" dirty="0" smtClean="0"/>
              <a:t>; </a:t>
            </a:r>
          </a:p>
          <a:p>
            <a:r>
              <a:rPr lang="pt-BR" sz="1600" dirty="0" smtClean="0"/>
              <a:t>                      </a:t>
            </a:r>
            <a:r>
              <a:rPr lang="pt-BR" sz="1600" dirty="0" smtClean="0">
                <a:solidFill>
                  <a:srgbClr val="00B0F0"/>
                </a:solidFill>
              </a:rPr>
              <a:t>}</a:t>
            </a:r>
            <a:r>
              <a:rPr lang="pt-BR" sz="1600" dirty="0" smtClean="0"/>
              <a:t> </a:t>
            </a:r>
          </a:p>
          <a:p>
            <a:r>
              <a:rPr lang="pt-BR" sz="1600" dirty="0" smtClean="0"/>
              <a:t>             </a:t>
            </a:r>
            <a:r>
              <a:rPr lang="pt-BR" sz="1600" dirty="0" smtClean="0">
                <a:solidFill>
                  <a:srgbClr val="00B0F0"/>
                </a:solidFill>
              </a:rPr>
              <a:t>}</a:t>
            </a:r>
          </a:p>
          <a:p>
            <a:r>
              <a:rPr lang="pt-BR" sz="1600" dirty="0" smtClean="0"/>
              <a:t>        </a:t>
            </a:r>
            <a:r>
              <a:rPr lang="pt-BR" sz="1600" dirty="0" smtClean="0">
                <a:solidFill>
                  <a:srgbClr val="00B0F0"/>
                </a:solidFill>
              </a:rPr>
              <a:t>}</a:t>
            </a:r>
            <a:r>
              <a:rPr lang="pt-BR" sz="1600" dirty="0" smtClean="0"/>
              <a:t> </a:t>
            </a:r>
          </a:p>
          <a:p>
            <a:r>
              <a:rPr lang="pt-BR" sz="1600" dirty="0" smtClean="0">
                <a:solidFill>
                  <a:srgbClr val="00B0F0"/>
                </a:solidFill>
              </a:rPr>
              <a:t>}</a:t>
            </a:r>
            <a:endParaRPr lang="en-US" sz="1600" dirty="0" smtClean="0">
              <a:solidFill>
                <a:srgbClr val="00B0F0"/>
              </a:solidFill>
            </a:endParaRPr>
          </a:p>
        </p:txBody>
      </p:sp>
      <p:sp>
        <p:nvSpPr>
          <p:cNvPr id="5" name="Espaço Reservado para Data 4"/>
          <p:cNvSpPr>
            <a:spLocks noGrp="1"/>
          </p:cNvSpPr>
          <p:nvPr>
            <p:ph type="dt" sz="half" idx="10"/>
          </p:nvPr>
        </p:nvSpPr>
        <p:spPr/>
        <p:txBody>
          <a:bodyPr/>
          <a:lstStyle/>
          <a:p>
            <a:fld id="{32461A79-DD99-4766-BB7D-15E3656BFF77}" type="datetime1">
              <a:rPr lang="pt-BR" smtClean="0"/>
              <a:pPr/>
              <a:t>11/09/2012</a:t>
            </a:fld>
            <a:endParaRPr lang="pt-BR"/>
          </a:p>
        </p:txBody>
      </p:sp>
      <p:sp>
        <p:nvSpPr>
          <p:cNvPr id="7" name="Espaço Reservado para Rodapé 6"/>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21</a:t>
            </a:fld>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628800"/>
            <a:ext cx="8784976" cy="369332"/>
          </a:xfrm>
          <a:prstGeom prst="rect">
            <a:avLst/>
          </a:prstGeom>
          <a:noFill/>
        </p:spPr>
        <p:txBody>
          <a:bodyPr wrap="square" rtlCol="0">
            <a:spAutoFit/>
          </a:bodyPr>
          <a:lstStyle/>
          <a:p>
            <a:r>
              <a:rPr lang="pt-BR" dirty="0" smtClean="0"/>
              <a:t>A marcação a seguir vincula a </a:t>
            </a:r>
            <a:r>
              <a:rPr lang="pt-BR" dirty="0" err="1" smtClean="0">
                <a:hlinkClick r:id="rId2"/>
              </a:rPr>
              <a:t>TextBox</a:t>
            </a:r>
            <a:r>
              <a:rPr lang="pt-BR" dirty="0" smtClean="0"/>
              <a:t> a uma instância de objeto </a:t>
            </a:r>
            <a:r>
              <a:rPr lang="pt-BR" dirty="0" err="1" smtClean="0"/>
              <a:t>Person</a:t>
            </a:r>
            <a:r>
              <a:rPr lang="pt-BR" dirty="0" smtClean="0"/>
              <a:t> personalizado.</a:t>
            </a:r>
            <a:endParaRPr lang="pt-BR" b="1" dirty="0"/>
          </a:p>
        </p:txBody>
      </p:sp>
      <p:sp>
        <p:nvSpPr>
          <p:cNvPr id="4" name="Retângulo 3"/>
          <p:cNvSpPr/>
          <p:nvPr/>
        </p:nvSpPr>
        <p:spPr>
          <a:xfrm>
            <a:off x="251520" y="2060848"/>
            <a:ext cx="8640960" cy="3293209"/>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600" dirty="0" smtClean="0">
                <a:solidFill>
                  <a:srgbClr val="00B0F0"/>
                </a:solidFill>
              </a:rPr>
              <a:t>&lt;</a:t>
            </a:r>
            <a:r>
              <a:rPr lang="pt-BR" sz="1600" dirty="0" err="1" smtClean="0">
                <a:solidFill>
                  <a:srgbClr val="C00000"/>
                </a:solidFill>
              </a:rPr>
              <a:t>Window</a:t>
            </a:r>
            <a:r>
              <a:rPr lang="pt-BR" sz="1600" dirty="0" smtClean="0"/>
              <a:t> </a:t>
            </a:r>
          </a:p>
          <a:p>
            <a:r>
              <a:rPr lang="pt-BR" sz="1600" dirty="0" smtClean="0"/>
              <a:t>          	</a:t>
            </a:r>
            <a:r>
              <a:rPr lang="pt-BR" sz="1600" dirty="0" err="1" smtClean="0">
                <a:solidFill>
                  <a:srgbClr val="FF0000"/>
                </a:solidFill>
              </a:rPr>
              <a:t>xmlns</a:t>
            </a:r>
            <a:r>
              <a:rPr lang="pt-BR" sz="1600" dirty="0" smtClean="0"/>
              <a:t>="</a:t>
            </a:r>
            <a:r>
              <a:rPr lang="pt-BR" sz="1600" dirty="0" smtClean="0">
                <a:solidFill>
                  <a:srgbClr val="00B0F0"/>
                </a:solidFill>
              </a:rPr>
              <a:t>http://schemas.microsoft.com/winfx/2006/xaml/presentation</a:t>
            </a:r>
            <a:r>
              <a:rPr lang="pt-BR" sz="1600" dirty="0" smtClean="0"/>
              <a:t>"      	</a:t>
            </a:r>
            <a:r>
              <a:rPr lang="pt-BR" sz="1600" dirty="0" err="1" smtClean="0">
                <a:solidFill>
                  <a:srgbClr val="FF0000"/>
                </a:solidFill>
              </a:rPr>
              <a:t>xmlns</a:t>
            </a:r>
            <a:r>
              <a:rPr lang="pt-BR" sz="1600" dirty="0" smtClean="0">
                <a:solidFill>
                  <a:srgbClr val="FF0000"/>
                </a:solidFill>
              </a:rPr>
              <a:t>:x</a:t>
            </a:r>
            <a:r>
              <a:rPr lang="pt-BR" sz="1600" dirty="0" smtClean="0"/>
              <a:t>="</a:t>
            </a:r>
            <a:r>
              <a:rPr lang="pt-BR" sz="1600" dirty="0" smtClean="0">
                <a:solidFill>
                  <a:srgbClr val="00B0F0"/>
                </a:solidFill>
              </a:rPr>
              <a:t>http://schemas.microsoft.com/winfx/2006/xaml</a:t>
            </a:r>
            <a:r>
              <a:rPr lang="pt-BR" sz="1600" dirty="0" smtClean="0"/>
              <a:t>" 	</a:t>
            </a:r>
            <a:r>
              <a:rPr lang="pt-BR" sz="1600" dirty="0" smtClean="0">
                <a:solidFill>
                  <a:srgbClr val="FF0000"/>
                </a:solidFill>
              </a:rPr>
              <a:t>x:Class</a:t>
            </a:r>
            <a:r>
              <a:rPr lang="pt-BR" sz="1600" dirty="0" smtClean="0"/>
              <a:t>="</a:t>
            </a:r>
            <a:r>
              <a:rPr lang="pt-BR" sz="1600" dirty="0" smtClean="0">
                <a:solidFill>
                  <a:srgbClr val="00B0F0"/>
                </a:solidFill>
              </a:rPr>
              <a:t>SDKSample.DataBindingWindow"&gt;</a:t>
            </a:r>
            <a:r>
              <a:rPr lang="pt-BR" sz="1600" dirty="0" smtClean="0"/>
              <a:t> </a:t>
            </a:r>
          </a:p>
          <a:p>
            <a:endParaRPr lang="pt-BR" sz="1600" dirty="0" smtClean="0"/>
          </a:p>
          <a:p>
            <a:r>
              <a:rPr lang="pt-BR" sz="1600" dirty="0" smtClean="0"/>
              <a:t>	...</a:t>
            </a:r>
          </a:p>
          <a:p>
            <a:endParaRPr lang="pt-BR" sz="1600" dirty="0" smtClean="0"/>
          </a:p>
          <a:p>
            <a:r>
              <a:rPr lang="pt-BR" sz="1600" dirty="0" smtClean="0"/>
              <a:t>	 &lt;!-- </a:t>
            </a:r>
            <a:r>
              <a:rPr lang="pt-BR" sz="1600" dirty="0" err="1" smtClean="0"/>
              <a:t>Bind</a:t>
            </a:r>
            <a:r>
              <a:rPr lang="pt-BR" sz="1600" dirty="0" smtClean="0"/>
              <a:t> </a:t>
            </a:r>
            <a:r>
              <a:rPr lang="pt-BR" sz="1600" dirty="0" err="1" smtClean="0"/>
              <a:t>the</a:t>
            </a:r>
            <a:r>
              <a:rPr lang="pt-BR" sz="1600" dirty="0" smtClean="0"/>
              <a:t> </a:t>
            </a:r>
            <a:r>
              <a:rPr lang="pt-BR" sz="1600" dirty="0" err="1" smtClean="0"/>
              <a:t>TextBox</a:t>
            </a:r>
            <a:r>
              <a:rPr lang="pt-BR" sz="1600" dirty="0" smtClean="0"/>
              <a:t> to </a:t>
            </a:r>
            <a:r>
              <a:rPr lang="pt-BR" sz="1600" dirty="0" err="1" smtClean="0"/>
              <a:t>the</a:t>
            </a:r>
            <a:r>
              <a:rPr lang="pt-BR" sz="1600" dirty="0" smtClean="0"/>
              <a:t> data source (</a:t>
            </a:r>
            <a:r>
              <a:rPr lang="pt-BR" sz="1600" dirty="0" err="1" smtClean="0"/>
              <a:t>TextBox</a:t>
            </a:r>
            <a:r>
              <a:rPr lang="pt-BR" sz="1600" dirty="0" smtClean="0"/>
              <a:t>.</a:t>
            </a:r>
            <a:r>
              <a:rPr lang="pt-BR" sz="1600" dirty="0" err="1" smtClean="0"/>
              <a:t>Text</a:t>
            </a:r>
            <a:r>
              <a:rPr lang="pt-BR" sz="1600" dirty="0" smtClean="0"/>
              <a:t> to </a:t>
            </a:r>
            <a:r>
              <a:rPr lang="pt-BR" sz="1600" dirty="0" err="1" smtClean="0"/>
              <a:t>Person</a:t>
            </a:r>
            <a:r>
              <a:rPr lang="pt-BR" sz="1600" dirty="0" smtClean="0"/>
              <a:t>.</a:t>
            </a:r>
            <a:r>
              <a:rPr lang="pt-BR" sz="1600" dirty="0" err="1" smtClean="0"/>
              <a:t>Name</a:t>
            </a:r>
            <a:r>
              <a:rPr lang="pt-BR" sz="1600" dirty="0" smtClean="0"/>
              <a:t>) --&gt; </a:t>
            </a:r>
          </a:p>
          <a:p>
            <a:r>
              <a:rPr lang="pt-BR" sz="1600" dirty="0" smtClean="0"/>
              <a:t>	&lt;</a:t>
            </a:r>
            <a:r>
              <a:rPr lang="pt-BR" sz="1600" dirty="0" err="1" smtClean="0">
                <a:solidFill>
                  <a:srgbClr val="C00000"/>
                </a:solidFill>
              </a:rPr>
              <a:t>TextBox</a:t>
            </a:r>
            <a:r>
              <a:rPr lang="pt-BR" sz="1600" dirty="0" smtClean="0"/>
              <a:t> </a:t>
            </a:r>
            <a:r>
              <a:rPr lang="pt-BR" sz="1600" dirty="0" err="1" smtClean="0">
                <a:solidFill>
                  <a:srgbClr val="FF0000"/>
                </a:solidFill>
              </a:rPr>
              <a:t>Name</a:t>
            </a:r>
            <a:r>
              <a:rPr lang="pt-BR" sz="1600" dirty="0" smtClean="0"/>
              <a:t>="</a:t>
            </a:r>
            <a:r>
              <a:rPr lang="pt-BR" sz="1600" dirty="0" err="1" smtClean="0">
                <a:solidFill>
                  <a:srgbClr val="00B0F0"/>
                </a:solidFill>
              </a:rPr>
              <a:t>personNameTextBox</a:t>
            </a:r>
            <a:r>
              <a:rPr lang="pt-BR" sz="1600" dirty="0" smtClean="0"/>
              <a:t>" </a:t>
            </a:r>
            <a:r>
              <a:rPr lang="pt-BR" sz="1600" dirty="0" err="1" smtClean="0">
                <a:solidFill>
                  <a:srgbClr val="FF0000"/>
                </a:solidFill>
              </a:rPr>
              <a:t>Text</a:t>
            </a:r>
            <a:r>
              <a:rPr lang="pt-BR" sz="1600" dirty="0" smtClean="0"/>
              <a:t>="{</a:t>
            </a:r>
            <a:r>
              <a:rPr lang="pt-BR" sz="1600" dirty="0" err="1" smtClean="0">
                <a:solidFill>
                  <a:srgbClr val="00B0F0"/>
                </a:solidFill>
              </a:rPr>
              <a:t>Binding</a:t>
            </a:r>
            <a:r>
              <a:rPr lang="pt-BR" sz="1600" dirty="0" smtClean="0">
                <a:solidFill>
                  <a:srgbClr val="00B0F0"/>
                </a:solidFill>
              </a:rPr>
              <a:t> Path=</a:t>
            </a:r>
            <a:r>
              <a:rPr lang="pt-BR" sz="1600" dirty="0" err="1" smtClean="0">
                <a:solidFill>
                  <a:srgbClr val="00B0F0"/>
                </a:solidFill>
              </a:rPr>
              <a:t>Name</a:t>
            </a:r>
            <a:r>
              <a:rPr lang="pt-BR" sz="1600" dirty="0" smtClean="0"/>
              <a:t>}" </a:t>
            </a:r>
            <a:r>
              <a:rPr lang="pt-BR" sz="1600" dirty="0" smtClean="0">
                <a:solidFill>
                  <a:srgbClr val="00B0F0"/>
                </a:solidFill>
              </a:rPr>
              <a:t>/&gt;</a:t>
            </a:r>
            <a:r>
              <a:rPr lang="pt-BR" sz="1600" dirty="0" smtClean="0"/>
              <a:t> </a:t>
            </a:r>
          </a:p>
          <a:p>
            <a:endParaRPr lang="pt-BR" sz="1600" dirty="0" smtClean="0"/>
          </a:p>
          <a:p>
            <a:r>
              <a:rPr lang="pt-BR" sz="1600" dirty="0" smtClean="0"/>
              <a:t>	... </a:t>
            </a:r>
          </a:p>
          <a:p>
            <a:endParaRPr lang="pt-BR" sz="1600" dirty="0" smtClean="0"/>
          </a:p>
          <a:p>
            <a:r>
              <a:rPr lang="pt-BR" sz="1600" dirty="0" smtClean="0">
                <a:solidFill>
                  <a:srgbClr val="00B0F0"/>
                </a:solidFill>
              </a:rPr>
              <a:t>&lt;/</a:t>
            </a:r>
            <a:r>
              <a:rPr lang="pt-BR" sz="1600" dirty="0" err="1" smtClean="0">
                <a:solidFill>
                  <a:srgbClr val="C00000"/>
                </a:solidFill>
              </a:rPr>
              <a:t>Window</a:t>
            </a:r>
            <a:r>
              <a:rPr lang="pt-BR" sz="1600" dirty="0" smtClean="0">
                <a:solidFill>
                  <a:srgbClr val="00B0F0"/>
                </a:solidFill>
              </a:rPr>
              <a:t>&gt;</a:t>
            </a:r>
            <a:r>
              <a:rPr lang="pt-BR" sz="1600" dirty="0" smtClean="0"/>
              <a:t> </a:t>
            </a:r>
            <a:endParaRPr lang="en-US" sz="1600" dirty="0" smtClean="0">
              <a:solidFill>
                <a:srgbClr val="00B0F0"/>
              </a:solidFill>
            </a:endParaRPr>
          </a:p>
        </p:txBody>
      </p:sp>
      <p:sp>
        <p:nvSpPr>
          <p:cNvPr id="5" name="Espaço Reservado para Data 4"/>
          <p:cNvSpPr>
            <a:spLocks noGrp="1"/>
          </p:cNvSpPr>
          <p:nvPr>
            <p:ph type="dt" sz="half" idx="10"/>
          </p:nvPr>
        </p:nvSpPr>
        <p:spPr/>
        <p:txBody>
          <a:bodyPr/>
          <a:lstStyle/>
          <a:p>
            <a:fld id="{D8678BE0-3331-4038-A552-5784A1B8ED7E}" type="datetime1">
              <a:rPr lang="pt-BR" smtClean="0"/>
              <a:pPr/>
              <a:t>11/09/2012</a:t>
            </a:fld>
            <a:endParaRPr lang="pt-BR"/>
          </a:p>
        </p:txBody>
      </p:sp>
      <p:sp>
        <p:nvSpPr>
          <p:cNvPr id="7" name="Espaço Reservado para Rodapé 6"/>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22</a:t>
            </a:fld>
            <a:endParaRPr lang="pt-B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412776"/>
            <a:ext cx="8784976" cy="369332"/>
          </a:xfrm>
          <a:prstGeom prst="rect">
            <a:avLst/>
          </a:prstGeom>
          <a:noFill/>
        </p:spPr>
        <p:txBody>
          <a:bodyPr wrap="square" rtlCol="0">
            <a:spAutoFit/>
          </a:bodyPr>
          <a:lstStyle/>
          <a:p>
            <a:r>
              <a:rPr lang="pt-BR" b="1" dirty="0" smtClean="0"/>
              <a:t>Código C#</a:t>
            </a:r>
            <a:endParaRPr lang="pt-BR" b="1" dirty="0"/>
          </a:p>
        </p:txBody>
      </p:sp>
      <p:sp>
        <p:nvSpPr>
          <p:cNvPr id="4" name="Retângulo 3"/>
          <p:cNvSpPr/>
          <p:nvPr/>
        </p:nvSpPr>
        <p:spPr>
          <a:xfrm>
            <a:off x="251520" y="2060848"/>
            <a:ext cx="8640960" cy="4031873"/>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600" dirty="0" err="1" smtClean="0">
                <a:solidFill>
                  <a:srgbClr val="00B0F0"/>
                </a:solidFill>
              </a:rPr>
              <a:t>using</a:t>
            </a:r>
            <a:r>
              <a:rPr lang="pt-BR" sz="1600" dirty="0" smtClean="0"/>
              <a:t> System.Windows; // </a:t>
            </a:r>
            <a:r>
              <a:rPr lang="pt-BR" sz="1600" dirty="0" err="1" smtClean="0"/>
              <a:t>Window</a:t>
            </a:r>
            <a:r>
              <a:rPr lang="pt-BR" sz="1600" dirty="0" smtClean="0"/>
              <a:t> </a:t>
            </a:r>
          </a:p>
          <a:p>
            <a:endParaRPr lang="pt-BR" sz="1600" dirty="0" smtClean="0"/>
          </a:p>
          <a:p>
            <a:r>
              <a:rPr lang="pt-BR" sz="1600" dirty="0" err="1" smtClean="0">
                <a:solidFill>
                  <a:srgbClr val="00B0F0"/>
                </a:solidFill>
              </a:rPr>
              <a:t>namespace</a:t>
            </a:r>
            <a:r>
              <a:rPr lang="pt-BR" sz="1600" dirty="0" smtClean="0"/>
              <a:t> </a:t>
            </a:r>
            <a:r>
              <a:rPr lang="pt-BR" sz="1600" dirty="0" err="1" smtClean="0"/>
              <a:t>SDKSample</a:t>
            </a:r>
            <a:endParaRPr lang="pt-BR" sz="1600" dirty="0" smtClean="0"/>
          </a:p>
          <a:p>
            <a:r>
              <a:rPr lang="pt-BR" sz="1600" dirty="0" smtClean="0">
                <a:solidFill>
                  <a:srgbClr val="00B0F0"/>
                </a:solidFill>
              </a:rPr>
              <a:t>{</a:t>
            </a:r>
          </a:p>
          <a:p>
            <a:r>
              <a:rPr lang="pt-BR" sz="1600" dirty="0" smtClean="0"/>
              <a:t> 	</a:t>
            </a:r>
            <a:r>
              <a:rPr lang="pt-BR" sz="1600" dirty="0" err="1" smtClean="0">
                <a:solidFill>
                  <a:srgbClr val="00B0F0"/>
                </a:solidFill>
              </a:rPr>
              <a:t>public</a:t>
            </a:r>
            <a:r>
              <a:rPr lang="pt-BR" sz="1600" dirty="0" smtClean="0">
                <a:solidFill>
                  <a:srgbClr val="00B0F0"/>
                </a:solidFill>
              </a:rPr>
              <a:t> </a:t>
            </a:r>
            <a:r>
              <a:rPr lang="pt-BR" sz="1600" dirty="0" err="1" smtClean="0">
                <a:solidFill>
                  <a:srgbClr val="00B0F0"/>
                </a:solidFill>
              </a:rPr>
              <a:t>partial</a:t>
            </a:r>
            <a:r>
              <a:rPr lang="pt-BR" sz="1600" dirty="0" smtClean="0">
                <a:solidFill>
                  <a:srgbClr val="00B0F0"/>
                </a:solidFill>
              </a:rPr>
              <a:t> </a:t>
            </a:r>
            <a:r>
              <a:rPr lang="pt-BR" sz="1600" dirty="0" err="1" smtClean="0">
                <a:solidFill>
                  <a:srgbClr val="00B0F0"/>
                </a:solidFill>
              </a:rPr>
              <a:t>class</a:t>
            </a:r>
            <a:r>
              <a:rPr lang="pt-BR" sz="1600" dirty="0" smtClean="0">
                <a:solidFill>
                  <a:srgbClr val="00B0F0"/>
                </a:solidFill>
              </a:rPr>
              <a:t> </a:t>
            </a:r>
            <a:r>
              <a:rPr lang="pt-BR" sz="1600" dirty="0" err="1" smtClean="0"/>
              <a:t>DataBindingWindow</a:t>
            </a:r>
            <a:r>
              <a:rPr lang="pt-BR" sz="1600" dirty="0" smtClean="0"/>
              <a:t> : </a:t>
            </a:r>
            <a:r>
              <a:rPr lang="pt-BR" sz="1600" dirty="0" err="1" smtClean="0"/>
              <a:t>Window</a:t>
            </a:r>
            <a:r>
              <a:rPr lang="pt-BR" sz="1600" dirty="0" smtClean="0"/>
              <a:t> </a:t>
            </a:r>
          </a:p>
          <a:p>
            <a:r>
              <a:rPr lang="pt-BR" sz="1600" dirty="0" smtClean="0"/>
              <a:t>                    { </a:t>
            </a:r>
          </a:p>
          <a:p>
            <a:r>
              <a:rPr lang="pt-BR" sz="1600" dirty="0" smtClean="0"/>
              <a:t>                         </a:t>
            </a:r>
            <a:r>
              <a:rPr lang="pt-BR" sz="1600" dirty="0" err="1" smtClean="0">
                <a:solidFill>
                  <a:srgbClr val="00B0F0"/>
                </a:solidFill>
              </a:rPr>
              <a:t>public</a:t>
            </a:r>
            <a:r>
              <a:rPr lang="pt-BR" sz="1600" dirty="0" smtClean="0"/>
              <a:t> </a:t>
            </a:r>
            <a:r>
              <a:rPr lang="pt-BR" sz="1600" dirty="0" err="1" smtClean="0"/>
              <a:t>DataBindingWindow</a:t>
            </a:r>
            <a:r>
              <a:rPr lang="pt-BR" sz="1600" dirty="0" smtClean="0"/>
              <a:t>() </a:t>
            </a:r>
          </a:p>
          <a:p>
            <a:r>
              <a:rPr lang="pt-BR" sz="1600" dirty="0" smtClean="0"/>
              <a:t>                         { </a:t>
            </a:r>
          </a:p>
          <a:p>
            <a:r>
              <a:rPr lang="pt-BR" sz="1600" dirty="0" smtClean="0"/>
              <a:t>                               </a:t>
            </a:r>
            <a:r>
              <a:rPr lang="pt-BR" sz="1600" dirty="0" err="1" smtClean="0"/>
              <a:t>InitializeComponent</a:t>
            </a:r>
            <a:r>
              <a:rPr lang="pt-BR" sz="1600" dirty="0" smtClean="0"/>
              <a:t>(); </a:t>
            </a:r>
          </a:p>
          <a:p>
            <a:r>
              <a:rPr lang="pt-BR" sz="1600" dirty="0" smtClean="0"/>
              <a:t>                               // </a:t>
            </a:r>
            <a:r>
              <a:rPr lang="pt-BR" sz="1600" dirty="0" err="1" smtClean="0"/>
              <a:t>Create</a:t>
            </a:r>
            <a:r>
              <a:rPr lang="pt-BR" sz="1600" dirty="0" smtClean="0"/>
              <a:t> </a:t>
            </a:r>
            <a:r>
              <a:rPr lang="pt-BR" sz="1600" dirty="0" err="1" smtClean="0"/>
              <a:t>Person</a:t>
            </a:r>
            <a:r>
              <a:rPr lang="pt-BR" sz="1600" dirty="0" smtClean="0"/>
              <a:t> data source </a:t>
            </a:r>
          </a:p>
          <a:p>
            <a:r>
              <a:rPr lang="pt-BR" sz="1600" dirty="0" smtClean="0"/>
              <a:t>                               </a:t>
            </a:r>
            <a:r>
              <a:rPr lang="pt-BR" sz="1600" dirty="0" err="1" smtClean="0"/>
              <a:t>Person</a:t>
            </a:r>
            <a:r>
              <a:rPr lang="pt-BR" sz="1600" dirty="0" smtClean="0"/>
              <a:t> </a:t>
            </a:r>
            <a:r>
              <a:rPr lang="pt-BR" sz="1600" dirty="0" err="1" smtClean="0"/>
              <a:t>person</a:t>
            </a:r>
            <a:r>
              <a:rPr lang="pt-BR" sz="1600" dirty="0" smtClean="0"/>
              <a:t> = </a:t>
            </a:r>
            <a:r>
              <a:rPr lang="pt-BR" sz="1600" dirty="0" err="1" smtClean="0">
                <a:solidFill>
                  <a:srgbClr val="00B0F0"/>
                </a:solidFill>
              </a:rPr>
              <a:t>new</a:t>
            </a:r>
            <a:r>
              <a:rPr lang="pt-BR" sz="1600" dirty="0" smtClean="0"/>
              <a:t> </a:t>
            </a:r>
            <a:r>
              <a:rPr lang="pt-BR" sz="1600" dirty="0" err="1" smtClean="0"/>
              <a:t>Person</a:t>
            </a:r>
            <a:r>
              <a:rPr lang="pt-BR" sz="1600" dirty="0" smtClean="0"/>
              <a:t>(); </a:t>
            </a:r>
          </a:p>
          <a:p>
            <a:r>
              <a:rPr lang="pt-BR" sz="1600" dirty="0" smtClean="0"/>
              <a:t>                              // </a:t>
            </a:r>
            <a:r>
              <a:rPr lang="pt-BR" sz="1600" dirty="0" err="1" smtClean="0"/>
              <a:t>Make</a:t>
            </a:r>
            <a:r>
              <a:rPr lang="pt-BR" sz="1600" dirty="0" smtClean="0"/>
              <a:t> data source </a:t>
            </a:r>
            <a:r>
              <a:rPr lang="pt-BR" sz="1600" dirty="0" err="1" smtClean="0"/>
              <a:t>available</a:t>
            </a:r>
            <a:r>
              <a:rPr lang="pt-BR" sz="1600" dirty="0" smtClean="0"/>
              <a:t> for </a:t>
            </a:r>
            <a:r>
              <a:rPr lang="pt-BR" sz="1600" dirty="0" err="1" smtClean="0"/>
              <a:t>binding</a:t>
            </a:r>
            <a:r>
              <a:rPr lang="pt-BR" sz="1600" dirty="0" smtClean="0"/>
              <a:t> </a:t>
            </a:r>
          </a:p>
          <a:p>
            <a:r>
              <a:rPr lang="pt-BR" sz="1600" dirty="0" smtClean="0"/>
              <a:t>                              </a:t>
            </a:r>
            <a:r>
              <a:rPr lang="pt-BR" sz="1600" dirty="0" err="1" smtClean="0">
                <a:solidFill>
                  <a:srgbClr val="00B0F0"/>
                </a:solidFill>
              </a:rPr>
              <a:t>this</a:t>
            </a:r>
            <a:r>
              <a:rPr lang="pt-BR" sz="1600" dirty="0" smtClean="0"/>
              <a:t>.</a:t>
            </a:r>
            <a:r>
              <a:rPr lang="pt-BR" sz="1600" dirty="0" err="1" smtClean="0"/>
              <a:t>DataContext</a:t>
            </a:r>
            <a:r>
              <a:rPr lang="pt-BR" sz="1600" dirty="0" smtClean="0"/>
              <a:t> = </a:t>
            </a:r>
            <a:r>
              <a:rPr lang="pt-BR" sz="1600" dirty="0" err="1" smtClean="0"/>
              <a:t>person</a:t>
            </a:r>
            <a:r>
              <a:rPr lang="pt-BR" sz="1600" dirty="0" smtClean="0"/>
              <a:t>; </a:t>
            </a:r>
          </a:p>
          <a:p>
            <a:r>
              <a:rPr lang="pt-BR" sz="1600" dirty="0" smtClean="0"/>
              <a:t>                         } </a:t>
            </a:r>
          </a:p>
          <a:p>
            <a:r>
              <a:rPr lang="pt-BR" sz="1600" dirty="0" smtClean="0"/>
              <a:t>                    } </a:t>
            </a:r>
          </a:p>
          <a:p>
            <a:r>
              <a:rPr lang="pt-BR" sz="1600" dirty="0" smtClean="0"/>
              <a:t>}</a:t>
            </a:r>
            <a:endParaRPr lang="en-US" sz="1600" dirty="0" smtClean="0">
              <a:solidFill>
                <a:srgbClr val="00B0F0"/>
              </a:solidFill>
            </a:endParaRPr>
          </a:p>
        </p:txBody>
      </p:sp>
      <p:sp>
        <p:nvSpPr>
          <p:cNvPr id="5" name="Espaço Reservado para Data 4"/>
          <p:cNvSpPr>
            <a:spLocks noGrp="1"/>
          </p:cNvSpPr>
          <p:nvPr>
            <p:ph type="dt" sz="half" idx="10"/>
          </p:nvPr>
        </p:nvSpPr>
        <p:spPr/>
        <p:txBody>
          <a:bodyPr/>
          <a:lstStyle/>
          <a:p>
            <a:fld id="{A24C8008-AB6C-485D-A124-85D640AAD1A3}" type="datetime1">
              <a:rPr lang="pt-BR" smtClean="0"/>
              <a:pPr/>
              <a:t>11/09/2012</a:t>
            </a:fld>
            <a:endParaRPr lang="pt-BR"/>
          </a:p>
        </p:txBody>
      </p:sp>
      <p:sp>
        <p:nvSpPr>
          <p:cNvPr id="7" name="Espaço Reservado para Rodapé 6"/>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23</a:t>
            </a:fld>
            <a:endParaRPr lang="pt-B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251520" y="1700808"/>
            <a:ext cx="8568952" cy="1323439"/>
          </a:xfrm>
          <a:prstGeom prst="rect">
            <a:avLst/>
          </a:prstGeom>
          <a:noFill/>
        </p:spPr>
        <p:txBody>
          <a:bodyPr wrap="square" rtlCol="0">
            <a:spAutoFit/>
          </a:bodyPr>
          <a:lstStyle/>
          <a:p>
            <a:pPr algn="just"/>
            <a:r>
              <a:rPr lang="pt-BR" sz="1600" dirty="0" smtClean="0"/>
              <a:t>Nesse exemplo, a classe </a:t>
            </a:r>
            <a:r>
              <a:rPr lang="pt-BR" sz="1600" dirty="0" err="1" smtClean="0"/>
              <a:t>Person</a:t>
            </a:r>
            <a:r>
              <a:rPr lang="pt-BR" sz="1600" dirty="0" smtClean="0"/>
              <a:t> é instanciada e é definida como o contexto de dados para o </a:t>
            </a:r>
            <a:r>
              <a:rPr lang="pt-BR" sz="1600" dirty="0" err="1" smtClean="0"/>
              <a:t>DataBindingWindow</a:t>
            </a:r>
            <a:r>
              <a:rPr lang="pt-BR" sz="1600" dirty="0" smtClean="0"/>
              <a:t>. No XAML, a propriedade </a:t>
            </a:r>
            <a:r>
              <a:rPr lang="pt-BR" sz="1600" dirty="0" err="1" smtClean="0">
                <a:hlinkClick r:id="rId2"/>
              </a:rPr>
              <a:t>Text</a:t>
            </a:r>
            <a:r>
              <a:rPr lang="pt-BR" sz="1600" dirty="0" smtClean="0"/>
              <a:t>  de </a:t>
            </a:r>
            <a:r>
              <a:rPr lang="pt-BR" sz="1600" dirty="0" err="1" smtClean="0">
                <a:hlinkClick r:id="rId3"/>
              </a:rPr>
              <a:t>TextBox</a:t>
            </a:r>
            <a:r>
              <a:rPr lang="pt-BR" sz="1600" dirty="0" smtClean="0"/>
              <a:t> está ligada à  propriedade </a:t>
            </a:r>
            <a:r>
              <a:rPr lang="pt-BR" sz="1600" dirty="0" err="1" smtClean="0"/>
              <a:t>Person</a:t>
            </a:r>
            <a:r>
              <a:rPr lang="pt-BR" sz="1600" dirty="0" smtClean="0"/>
              <a:t>.</a:t>
            </a:r>
            <a:r>
              <a:rPr lang="pt-BR" sz="1600" dirty="0" err="1" smtClean="0"/>
              <a:t>Name</a:t>
            </a:r>
            <a:r>
              <a:rPr lang="pt-BR" sz="1600" dirty="0" smtClean="0"/>
              <a:t>  (usando a sintaxe "{</a:t>
            </a:r>
            <a:r>
              <a:rPr lang="pt-BR" sz="1600" dirty="0" err="1" smtClean="0"/>
              <a:t>Binding</a:t>
            </a:r>
            <a:r>
              <a:rPr lang="pt-BR" sz="1600" dirty="0" smtClean="0"/>
              <a:t> ... }“ do XAM). Este XAML informa ao WPF para vincular o controle </a:t>
            </a:r>
            <a:r>
              <a:rPr lang="pt-BR" sz="1600" dirty="0" err="1" smtClean="0">
                <a:hlinkClick r:id="rId3"/>
              </a:rPr>
              <a:t>TextBox</a:t>
            </a:r>
            <a:r>
              <a:rPr lang="pt-BR" sz="1600" dirty="0" smtClean="0"/>
              <a:t> ao objeto </a:t>
            </a:r>
            <a:r>
              <a:rPr lang="pt-BR" sz="1600" dirty="0" err="1" smtClean="0"/>
              <a:t>Person</a:t>
            </a:r>
            <a:r>
              <a:rPr lang="pt-BR" sz="1600" dirty="0" smtClean="0"/>
              <a:t> que é armazenado na propriedade </a:t>
            </a:r>
            <a:r>
              <a:rPr lang="pt-BR" sz="1600" dirty="0" err="1" smtClean="0">
                <a:hlinkClick r:id="rId4"/>
              </a:rPr>
              <a:t>DataContext</a:t>
            </a:r>
            <a:r>
              <a:rPr lang="pt-BR" sz="1600" dirty="0" smtClean="0"/>
              <a:t> da janela. </a:t>
            </a:r>
            <a:endParaRPr lang="pt-BR" sz="1600" dirty="0"/>
          </a:p>
        </p:txBody>
      </p:sp>
      <p:sp>
        <p:nvSpPr>
          <p:cNvPr id="4" name="CaixaDeTexto 3"/>
          <p:cNvSpPr txBox="1"/>
          <p:nvPr/>
        </p:nvSpPr>
        <p:spPr>
          <a:xfrm>
            <a:off x="323528" y="3140968"/>
            <a:ext cx="8568952" cy="830997"/>
          </a:xfrm>
          <a:prstGeom prst="rect">
            <a:avLst/>
          </a:prstGeom>
          <a:noFill/>
        </p:spPr>
        <p:txBody>
          <a:bodyPr wrap="square" rtlCol="0">
            <a:spAutoFit/>
          </a:bodyPr>
          <a:lstStyle/>
          <a:p>
            <a:pPr algn="just"/>
            <a:r>
              <a:rPr lang="pt-BR" sz="1600" dirty="0" smtClean="0"/>
              <a:t>O mecanismo WPF para associação de dados oferece suporte adicional que inclui a validação, classificação, filtragem e agrupamento. Além disso, associação de dados suporta o uso de modelos de dados para criar UI personalizadas. </a:t>
            </a:r>
            <a:endParaRPr lang="pt-BR" sz="1600" dirty="0"/>
          </a:p>
        </p:txBody>
      </p:sp>
      <p:sp>
        <p:nvSpPr>
          <p:cNvPr id="5" name="Espaço Reservado para Data 4"/>
          <p:cNvSpPr>
            <a:spLocks noGrp="1"/>
          </p:cNvSpPr>
          <p:nvPr>
            <p:ph type="dt" sz="half" idx="10"/>
          </p:nvPr>
        </p:nvSpPr>
        <p:spPr/>
        <p:txBody>
          <a:bodyPr/>
          <a:lstStyle/>
          <a:p>
            <a:fld id="{CDAAF0EB-53AC-482F-BF69-DE4ECE5C0BA2}" type="datetime1">
              <a:rPr lang="pt-BR" smtClean="0"/>
              <a:pPr/>
              <a:t>11/09/2012</a:t>
            </a:fld>
            <a:endParaRPr lang="pt-BR"/>
          </a:p>
        </p:txBody>
      </p:sp>
      <p:sp>
        <p:nvSpPr>
          <p:cNvPr id="7" name="Espaço Reservado para Rodapé 6"/>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24</a:t>
            </a:fld>
            <a:endParaRPr lang="pt-B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251520" y="1700808"/>
            <a:ext cx="8712968" cy="369332"/>
          </a:xfrm>
          <a:prstGeom prst="rect">
            <a:avLst/>
          </a:prstGeom>
          <a:noFill/>
        </p:spPr>
        <p:txBody>
          <a:bodyPr wrap="square" rtlCol="0">
            <a:spAutoFit/>
          </a:bodyPr>
          <a:lstStyle/>
          <a:p>
            <a:r>
              <a:rPr lang="pt-BR" b="1" dirty="0" smtClean="0"/>
              <a:t>Elementos gráficos</a:t>
            </a:r>
            <a:endParaRPr lang="pt-BR" b="1" dirty="0"/>
          </a:p>
        </p:txBody>
      </p:sp>
      <p:sp>
        <p:nvSpPr>
          <p:cNvPr id="4" name="CaixaDeTexto 3"/>
          <p:cNvSpPr txBox="1"/>
          <p:nvPr/>
        </p:nvSpPr>
        <p:spPr>
          <a:xfrm>
            <a:off x="251520" y="2060848"/>
            <a:ext cx="8712968" cy="584775"/>
          </a:xfrm>
          <a:prstGeom prst="rect">
            <a:avLst/>
          </a:prstGeom>
          <a:noFill/>
        </p:spPr>
        <p:txBody>
          <a:bodyPr wrap="square" rtlCol="0">
            <a:spAutoFit/>
          </a:bodyPr>
          <a:lstStyle/>
          <a:p>
            <a:pPr algn="just"/>
            <a:r>
              <a:rPr lang="pt-BR" sz="1600" dirty="0" smtClean="0"/>
              <a:t>O WPF Apresenta um conjunto amplo, </a:t>
            </a:r>
            <a:r>
              <a:rPr lang="pt-BR" sz="1600" dirty="0" err="1" smtClean="0"/>
              <a:t>escalonável</a:t>
            </a:r>
            <a:r>
              <a:rPr lang="pt-BR" sz="1600" dirty="0" smtClean="0"/>
              <a:t> e flexível de recursos gráficos que possuem os seguintes benefícios: </a:t>
            </a:r>
          </a:p>
        </p:txBody>
      </p:sp>
      <p:sp>
        <p:nvSpPr>
          <p:cNvPr id="5" name="CaixaDeTexto 4"/>
          <p:cNvSpPr txBox="1"/>
          <p:nvPr/>
        </p:nvSpPr>
        <p:spPr>
          <a:xfrm>
            <a:off x="179512" y="2708920"/>
            <a:ext cx="8784976" cy="3046988"/>
          </a:xfrm>
          <a:prstGeom prst="rect">
            <a:avLst/>
          </a:prstGeom>
          <a:noFill/>
        </p:spPr>
        <p:txBody>
          <a:bodyPr wrap="square" rtlCol="0">
            <a:spAutoFit/>
          </a:bodyPr>
          <a:lstStyle/>
          <a:p>
            <a:pPr marL="342900" indent="-342900">
              <a:buFont typeface="Wingdings" pitchFamily="2" charset="2"/>
              <a:buChar char="ü"/>
            </a:pPr>
            <a:r>
              <a:rPr lang="pt-BR" sz="1600" b="1" dirty="0" smtClean="0"/>
              <a:t>Elementos gráficos de resolução e dispositivos independentes</a:t>
            </a:r>
            <a:r>
              <a:rPr lang="pt-BR" sz="1600" dirty="0" smtClean="0"/>
              <a:t>. A unidade básica de medida no sistema de WPF elementos gráficos é o Dispositivo Independente pixel , que é 1 / 96 de uma polegada, independentemente de resolução da tela. </a:t>
            </a:r>
          </a:p>
          <a:p>
            <a:pPr marL="342900" indent="-342900">
              <a:buFont typeface="Wingdings" pitchFamily="2" charset="2"/>
              <a:buChar char="ü"/>
            </a:pPr>
            <a:r>
              <a:rPr lang="pt-BR" sz="1600" b="1" dirty="0" smtClean="0"/>
              <a:t>Precisão aprimorada. </a:t>
            </a:r>
            <a:r>
              <a:rPr lang="pt-BR" sz="1600" dirty="0" smtClean="0"/>
              <a:t>O sistema de coordenadas do WPF é medido com números de ponto flutuante de precisão dupla em vez de precisão única. Valores de opacidade e transformações também são expressos em precisão dupla. O WPF também oferece suporte a uma gama de cores (</a:t>
            </a:r>
            <a:r>
              <a:rPr lang="pt-BR" sz="1600" dirty="0" err="1" smtClean="0"/>
              <a:t>scRGB</a:t>
            </a:r>
            <a:r>
              <a:rPr lang="pt-BR" sz="1600" dirty="0" smtClean="0"/>
              <a:t>). </a:t>
            </a:r>
          </a:p>
          <a:p>
            <a:pPr marL="342900" indent="-342900">
              <a:buFont typeface="Wingdings" pitchFamily="2" charset="2"/>
              <a:buChar char="ü"/>
            </a:pPr>
            <a:r>
              <a:rPr lang="pt-BR" sz="1600" b="1" dirty="0" smtClean="0"/>
              <a:t>Suporte de animação e elementos gráficos avançado</a:t>
            </a:r>
            <a:r>
              <a:rPr lang="pt-BR" sz="1600" dirty="0" smtClean="0"/>
              <a:t>. O WPF simplifica para você as cenas de animação utilizando elementos gráficos e você não se preocupa com processamento gerenciado da animação. </a:t>
            </a:r>
          </a:p>
          <a:p>
            <a:pPr marL="342900" indent="-342900">
              <a:buFont typeface="Wingdings" pitchFamily="2" charset="2"/>
              <a:buChar char="ü"/>
            </a:pPr>
            <a:r>
              <a:rPr lang="pt-BR" sz="1600" b="1" dirty="0" smtClean="0"/>
              <a:t>Aceleração de hardware</a:t>
            </a:r>
            <a:r>
              <a:rPr lang="pt-BR" sz="1600" dirty="0" smtClean="0"/>
              <a:t>. O sistema de elementos gráficos do WPF aproveita Hardware Gráficos Para Minimizar uso da CPU. </a:t>
            </a:r>
          </a:p>
        </p:txBody>
      </p:sp>
      <p:sp>
        <p:nvSpPr>
          <p:cNvPr id="6" name="Espaço Reservado para Data 5"/>
          <p:cNvSpPr>
            <a:spLocks noGrp="1"/>
          </p:cNvSpPr>
          <p:nvPr>
            <p:ph type="dt" sz="half" idx="10"/>
          </p:nvPr>
        </p:nvSpPr>
        <p:spPr/>
        <p:txBody>
          <a:bodyPr/>
          <a:lstStyle/>
          <a:p>
            <a:fld id="{F3E2782F-07C9-408F-AAA9-7B39C3AD63CE}" type="datetime1">
              <a:rPr lang="pt-BR" smtClean="0"/>
              <a:pPr/>
              <a:t>11/09/2012</a:t>
            </a:fld>
            <a:endParaRPr lang="pt-BR"/>
          </a:p>
        </p:txBody>
      </p:sp>
      <p:sp>
        <p:nvSpPr>
          <p:cNvPr id="8" name="Espaço Reservado para Rodapé 7"/>
          <p:cNvSpPr>
            <a:spLocks noGrp="1"/>
          </p:cNvSpPr>
          <p:nvPr>
            <p:ph type="ftr" sz="quarter" idx="11"/>
          </p:nvPr>
        </p:nvSpPr>
        <p:spPr/>
        <p:txBody>
          <a:bodyPr/>
          <a:lstStyle/>
          <a:p>
            <a:r>
              <a:rPr lang="pt-BR" smtClean="0"/>
              <a:t>E-mail:jose.cunha@ifrn.edu.br</a:t>
            </a:r>
            <a:endParaRPr lang="pt-BR"/>
          </a:p>
        </p:txBody>
      </p:sp>
      <p:sp>
        <p:nvSpPr>
          <p:cNvPr id="7" name="Espaço Reservado para Número de Slide 6"/>
          <p:cNvSpPr>
            <a:spLocks noGrp="1"/>
          </p:cNvSpPr>
          <p:nvPr>
            <p:ph type="sldNum" sz="quarter" idx="12"/>
          </p:nvPr>
        </p:nvSpPr>
        <p:spPr/>
        <p:txBody>
          <a:bodyPr/>
          <a:lstStyle/>
          <a:p>
            <a:fld id="{1020B395-67EA-461A-9EAB-6FD6371207DB}" type="slidenum">
              <a:rPr lang="pt-BR" smtClean="0"/>
              <a:pPr/>
              <a:t>25</a:t>
            </a:fld>
            <a:endParaRPr lang="pt-B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251520" y="1700808"/>
            <a:ext cx="8712968" cy="369332"/>
          </a:xfrm>
          <a:prstGeom prst="rect">
            <a:avLst/>
          </a:prstGeom>
          <a:noFill/>
        </p:spPr>
        <p:txBody>
          <a:bodyPr wrap="square" rtlCol="0">
            <a:spAutoFit/>
          </a:bodyPr>
          <a:lstStyle/>
          <a:p>
            <a:r>
              <a:rPr lang="pt-BR" b="1" dirty="0" smtClean="0"/>
              <a:t>Formas 2D</a:t>
            </a:r>
            <a:endParaRPr lang="pt-BR" b="1" dirty="0"/>
          </a:p>
        </p:txBody>
      </p:sp>
      <p:sp>
        <p:nvSpPr>
          <p:cNvPr id="4" name="CaixaDeTexto 3"/>
          <p:cNvSpPr txBox="1"/>
          <p:nvPr/>
        </p:nvSpPr>
        <p:spPr>
          <a:xfrm>
            <a:off x="323528" y="2060848"/>
            <a:ext cx="8568952" cy="584775"/>
          </a:xfrm>
          <a:prstGeom prst="rect">
            <a:avLst/>
          </a:prstGeom>
          <a:noFill/>
        </p:spPr>
        <p:txBody>
          <a:bodyPr wrap="square" rtlCol="0">
            <a:spAutoFit/>
          </a:bodyPr>
          <a:lstStyle/>
          <a:p>
            <a:r>
              <a:rPr lang="pt-BR" sz="1600" dirty="0" smtClean="0"/>
              <a:t>O WPF Fornece uma biblioteca de formas vetoriais comuns de desenhos 2D , como retângulos e elipses que são mostrados na ilustração a seguir. </a:t>
            </a:r>
          </a:p>
        </p:txBody>
      </p:sp>
      <p:pic>
        <p:nvPicPr>
          <p:cNvPr id="33794" name="Picture 2" descr="Elipses e retângulos"/>
          <p:cNvPicPr>
            <a:picLocks noChangeAspect="1" noChangeArrowheads="1"/>
          </p:cNvPicPr>
          <p:nvPr/>
        </p:nvPicPr>
        <p:blipFill>
          <a:blip r:embed="rId2" cstate="print"/>
          <a:srcRect/>
          <a:stretch>
            <a:fillRect/>
          </a:stretch>
        </p:blipFill>
        <p:spPr bwMode="auto">
          <a:xfrm>
            <a:off x="1403648" y="2852936"/>
            <a:ext cx="5048250" cy="2095501"/>
          </a:xfrm>
          <a:prstGeom prst="rect">
            <a:avLst/>
          </a:prstGeom>
          <a:noFill/>
        </p:spPr>
      </p:pic>
      <p:sp>
        <p:nvSpPr>
          <p:cNvPr id="6" name="Espaço Reservado para Data 5"/>
          <p:cNvSpPr>
            <a:spLocks noGrp="1"/>
          </p:cNvSpPr>
          <p:nvPr>
            <p:ph type="dt" sz="half" idx="10"/>
          </p:nvPr>
        </p:nvSpPr>
        <p:spPr/>
        <p:txBody>
          <a:bodyPr/>
          <a:lstStyle/>
          <a:p>
            <a:fld id="{B00C2104-68CE-48A4-96BB-ABABCCCD20DB}" type="datetime1">
              <a:rPr lang="pt-BR" smtClean="0"/>
              <a:pPr/>
              <a:t>11/09/2012</a:t>
            </a:fld>
            <a:endParaRPr lang="pt-BR"/>
          </a:p>
        </p:txBody>
      </p:sp>
      <p:sp>
        <p:nvSpPr>
          <p:cNvPr id="8" name="Espaço Reservado para Rodapé 7"/>
          <p:cNvSpPr>
            <a:spLocks noGrp="1"/>
          </p:cNvSpPr>
          <p:nvPr>
            <p:ph type="ftr" sz="quarter" idx="11"/>
          </p:nvPr>
        </p:nvSpPr>
        <p:spPr/>
        <p:txBody>
          <a:bodyPr/>
          <a:lstStyle/>
          <a:p>
            <a:r>
              <a:rPr lang="pt-BR" smtClean="0"/>
              <a:t>E-mail:jose.cunha@ifrn.edu.br</a:t>
            </a:r>
            <a:endParaRPr lang="pt-BR"/>
          </a:p>
        </p:txBody>
      </p:sp>
      <p:sp>
        <p:nvSpPr>
          <p:cNvPr id="7" name="Espaço Reservado para Número de Slide 6"/>
          <p:cNvSpPr>
            <a:spLocks noGrp="1"/>
          </p:cNvSpPr>
          <p:nvPr>
            <p:ph type="sldNum" sz="quarter" idx="12"/>
          </p:nvPr>
        </p:nvSpPr>
        <p:spPr/>
        <p:txBody>
          <a:bodyPr/>
          <a:lstStyle/>
          <a:p>
            <a:fld id="{1020B395-67EA-461A-9EAB-6FD6371207DB}" type="slidenum">
              <a:rPr lang="pt-BR" smtClean="0"/>
              <a:pPr/>
              <a:t>26</a:t>
            </a:fld>
            <a:endParaRPr lang="pt-B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251520" y="1412776"/>
            <a:ext cx="8712968" cy="830997"/>
          </a:xfrm>
          <a:prstGeom prst="rect">
            <a:avLst/>
          </a:prstGeom>
          <a:noFill/>
        </p:spPr>
        <p:txBody>
          <a:bodyPr wrap="square" rtlCol="0">
            <a:spAutoFit/>
          </a:bodyPr>
          <a:lstStyle/>
          <a:p>
            <a:pPr algn="just"/>
            <a:r>
              <a:rPr lang="pt-BR" sz="1600" dirty="0" smtClean="0"/>
              <a:t>Um recurso interessante de formas é que elas não são apenas para exibição; formas implementam muitos dos recursos que você espera de controles, incluindo entrada pelo Teclado e pelo mouse. O exemplo a seguir mostra o evento </a:t>
            </a:r>
            <a:r>
              <a:rPr lang="pt-BR" sz="1600" dirty="0" err="1" smtClean="0">
                <a:hlinkClick r:id="rId2"/>
              </a:rPr>
              <a:t>MouseUp</a:t>
            </a:r>
            <a:r>
              <a:rPr lang="pt-BR" sz="1600" dirty="0" smtClean="0"/>
              <a:t> de uma </a:t>
            </a:r>
            <a:r>
              <a:rPr lang="pt-BR" sz="1600" dirty="0" err="1" smtClean="0">
                <a:hlinkClick r:id="rId3"/>
              </a:rPr>
              <a:t>Ellipse</a:t>
            </a:r>
            <a:r>
              <a:rPr lang="pt-BR" sz="1600" dirty="0" smtClean="0"/>
              <a:t> sendo tratado. </a:t>
            </a:r>
          </a:p>
        </p:txBody>
      </p:sp>
      <p:sp>
        <p:nvSpPr>
          <p:cNvPr id="4" name="Retângulo 3"/>
          <p:cNvSpPr/>
          <p:nvPr/>
        </p:nvSpPr>
        <p:spPr>
          <a:xfrm>
            <a:off x="251520" y="3095089"/>
            <a:ext cx="8640960" cy="2062103"/>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600" dirty="0" smtClean="0">
                <a:solidFill>
                  <a:srgbClr val="00B0F0"/>
                </a:solidFill>
              </a:rPr>
              <a:t>&lt;</a:t>
            </a:r>
            <a:r>
              <a:rPr lang="pt-BR" sz="1600" dirty="0" err="1" smtClean="0">
                <a:solidFill>
                  <a:srgbClr val="C00000"/>
                </a:solidFill>
              </a:rPr>
              <a:t>Window</a:t>
            </a:r>
            <a:r>
              <a:rPr lang="pt-BR" sz="1600" dirty="0" smtClean="0"/>
              <a:t> </a:t>
            </a:r>
          </a:p>
          <a:p>
            <a:r>
              <a:rPr lang="pt-BR" sz="1600" dirty="0" smtClean="0"/>
              <a:t>   	</a:t>
            </a:r>
            <a:r>
              <a:rPr lang="pt-BR" sz="1600" dirty="0" err="1" smtClean="0"/>
              <a:t>xmlns</a:t>
            </a:r>
            <a:r>
              <a:rPr lang="pt-BR" sz="1600" dirty="0" smtClean="0"/>
              <a:t>="</a:t>
            </a:r>
            <a:r>
              <a:rPr lang="pt-BR" sz="1600" dirty="0" smtClean="0">
                <a:solidFill>
                  <a:srgbClr val="00B0F0"/>
                </a:solidFill>
              </a:rPr>
              <a:t>http://schemas.microsoft.com/winfx/2006/xaml/presentation</a:t>
            </a:r>
            <a:r>
              <a:rPr lang="pt-BR" sz="1600" dirty="0" smtClean="0"/>
              <a:t>" 	</a:t>
            </a:r>
            <a:r>
              <a:rPr lang="pt-BR" sz="1600" dirty="0" err="1" smtClean="0"/>
              <a:t>xmlns</a:t>
            </a:r>
            <a:r>
              <a:rPr lang="pt-BR" sz="1600" dirty="0" smtClean="0"/>
              <a:t>:x="</a:t>
            </a:r>
            <a:r>
              <a:rPr lang="pt-BR" sz="1600" dirty="0" smtClean="0">
                <a:solidFill>
                  <a:srgbClr val="00B0F0"/>
                </a:solidFill>
              </a:rPr>
              <a:t>http://schemas.microsoft.com/winfx/2006/xaml</a:t>
            </a:r>
            <a:r>
              <a:rPr lang="pt-BR" sz="1600" dirty="0" smtClean="0"/>
              <a:t>" 	x:Class="</a:t>
            </a:r>
            <a:r>
              <a:rPr lang="pt-BR" sz="1600" dirty="0" smtClean="0">
                <a:solidFill>
                  <a:srgbClr val="00B0F0"/>
                </a:solidFill>
              </a:rPr>
              <a:t>SDKSample.EllipseEventHandlingWindow</a:t>
            </a:r>
            <a:r>
              <a:rPr lang="pt-BR" sz="1600" dirty="0" smtClean="0"/>
              <a:t>" </a:t>
            </a:r>
          </a:p>
          <a:p>
            <a:r>
              <a:rPr lang="pt-BR" sz="1600" dirty="0" smtClean="0"/>
              <a:t>	</a:t>
            </a:r>
            <a:r>
              <a:rPr lang="pt-BR" sz="1600" dirty="0" err="1" smtClean="0"/>
              <a:t>Title</a:t>
            </a:r>
            <a:r>
              <a:rPr lang="pt-BR" sz="1600" dirty="0" smtClean="0"/>
              <a:t>="</a:t>
            </a:r>
            <a:r>
              <a:rPr lang="pt-BR" sz="1600" dirty="0" err="1" smtClean="0">
                <a:solidFill>
                  <a:srgbClr val="00B0F0"/>
                </a:solidFill>
              </a:rPr>
              <a:t>Click</a:t>
            </a:r>
            <a:r>
              <a:rPr lang="pt-BR" sz="1600" dirty="0" smtClean="0">
                <a:solidFill>
                  <a:srgbClr val="00B0F0"/>
                </a:solidFill>
              </a:rPr>
              <a:t> </a:t>
            </a:r>
            <a:r>
              <a:rPr lang="pt-BR" sz="1600" dirty="0" err="1" smtClean="0">
                <a:solidFill>
                  <a:srgbClr val="00B0F0"/>
                </a:solidFill>
              </a:rPr>
              <a:t>the</a:t>
            </a:r>
            <a:r>
              <a:rPr lang="pt-BR" sz="1600" dirty="0" smtClean="0">
                <a:solidFill>
                  <a:srgbClr val="00B0F0"/>
                </a:solidFill>
              </a:rPr>
              <a:t> </a:t>
            </a:r>
            <a:r>
              <a:rPr lang="pt-BR" sz="1600" dirty="0" err="1" smtClean="0">
                <a:solidFill>
                  <a:srgbClr val="00B0F0"/>
                </a:solidFill>
              </a:rPr>
              <a:t>Ellipse</a:t>
            </a:r>
            <a:r>
              <a:rPr lang="pt-BR" sz="1600" dirty="0" smtClean="0"/>
              <a:t>"</a:t>
            </a:r>
            <a:r>
              <a:rPr lang="pt-BR" sz="1600" dirty="0" smtClean="0">
                <a:solidFill>
                  <a:srgbClr val="00B0F0"/>
                </a:solidFill>
              </a:rPr>
              <a:t>&gt;</a:t>
            </a:r>
            <a:r>
              <a:rPr lang="pt-BR" sz="1600" dirty="0" smtClean="0"/>
              <a:t> </a:t>
            </a:r>
          </a:p>
          <a:p>
            <a:endParaRPr lang="pt-BR" sz="1600" dirty="0" smtClean="0"/>
          </a:p>
          <a:p>
            <a:r>
              <a:rPr lang="pt-BR" sz="1600" dirty="0" smtClean="0"/>
              <a:t>	</a:t>
            </a:r>
            <a:r>
              <a:rPr lang="pt-BR" sz="1600" dirty="0" smtClean="0">
                <a:solidFill>
                  <a:srgbClr val="00B0F0"/>
                </a:solidFill>
              </a:rPr>
              <a:t>&lt;</a:t>
            </a:r>
            <a:r>
              <a:rPr lang="pt-BR" sz="1600" dirty="0" err="1" smtClean="0">
                <a:solidFill>
                  <a:srgbClr val="C00000"/>
                </a:solidFill>
              </a:rPr>
              <a:t>Ellips</a:t>
            </a:r>
            <a:r>
              <a:rPr lang="pt-BR" sz="1600" dirty="0" err="1" smtClean="0"/>
              <a:t>e</a:t>
            </a:r>
            <a:r>
              <a:rPr lang="pt-BR" sz="1600" dirty="0" smtClean="0"/>
              <a:t> </a:t>
            </a:r>
            <a:r>
              <a:rPr lang="pt-BR" sz="1600" dirty="0" err="1" smtClean="0">
                <a:solidFill>
                  <a:srgbClr val="FF0000"/>
                </a:solidFill>
              </a:rPr>
              <a:t>Name</a:t>
            </a:r>
            <a:r>
              <a:rPr lang="pt-BR" sz="1600" dirty="0" smtClean="0"/>
              <a:t>="</a:t>
            </a:r>
            <a:r>
              <a:rPr lang="pt-BR" sz="1600" dirty="0" err="1" smtClean="0">
                <a:solidFill>
                  <a:srgbClr val="00B0F0"/>
                </a:solidFill>
              </a:rPr>
              <a:t>clickableEllipse</a:t>
            </a:r>
            <a:r>
              <a:rPr lang="pt-BR" sz="1600" dirty="0" smtClean="0"/>
              <a:t>" </a:t>
            </a:r>
            <a:r>
              <a:rPr lang="pt-BR" sz="1600" dirty="0" err="1" smtClean="0">
                <a:solidFill>
                  <a:srgbClr val="FF0000"/>
                </a:solidFill>
              </a:rPr>
              <a:t>Fill</a:t>
            </a:r>
            <a:r>
              <a:rPr lang="pt-BR" sz="1600" dirty="0" smtClean="0"/>
              <a:t>="</a:t>
            </a:r>
            <a:r>
              <a:rPr lang="pt-BR" sz="1600" dirty="0" err="1" smtClean="0">
                <a:solidFill>
                  <a:srgbClr val="00B0F0"/>
                </a:solidFill>
              </a:rPr>
              <a:t>Blue</a:t>
            </a:r>
            <a:r>
              <a:rPr lang="pt-BR" sz="1600" dirty="0" smtClean="0"/>
              <a:t>" </a:t>
            </a:r>
            <a:r>
              <a:rPr lang="pt-BR" sz="1600" dirty="0" err="1" smtClean="0">
                <a:solidFill>
                  <a:srgbClr val="FF0000"/>
                </a:solidFill>
              </a:rPr>
              <a:t>MouseUp</a:t>
            </a:r>
            <a:r>
              <a:rPr lang="pt-BR" sz="1600" dirty="0" smtClean="0"/>
              <a:t>="</a:t>
            </a:r>
            <a:r>
              <a:rPr lang="pt-BR" sz="1600" dirty="0" err="1" smtClean="0">
                <a:solidFill>
                  <a:srgbClr val="00B0F0"/>
                </a:solidFill>
              </a:rPr>
              <a:t>clickableEllipse_MouseUp</a:t>
            </a:r>
            <a:r>
              <a:rPr lang="pt-BR" sz="1600" dirty="0" smtClean="0"/>
              <a:t>"</a:t>
            </a:r>
            <a:r>
              <a:rPr lang="pt-BR" sz="1600" dirty="0" smtClean="0">
                <a:solidFill>
                  <a:srgbClr val="00B0F0"/>
                </a:solidFill>
              </a:rPr>
              <a:t> /&gt; &lt;/</a:t>
            </a:r>
            <a:r>
              <a:rPr lang="pt-BR" sz="1600" dirty="0" err="1" smtClean="0">
                <a:solidFill>
                  <a:srgbClr val="C00000"/>
                </a:solidFill>
              </a:rPr>
              <a:t>Window</a:t>
            </a:r>
            <a:r>
              <a:rPr lang="pt-BR" sz="1600" dirty="0" smtClean="0">
                <a:solidFill>
                  <a:srgbClr val="00B0F0"/>
                </a:solidFill>
              </a:rPr>
              <a:t>&gt;</a:t>
            </a:r>
            <a:r>
              <a:rPr lang="pt-BR" sz="1600" dirty="0" smtClean="0"/>
              <a:t> </a:t>
            </a:r>
            <a:endParaRPr lang="en-US" sz="1600" dirty="0" smtClean="0">
              <a:solidFill>
                <a:srgbClr val="00B0F0"/>
              </a:solidFill>
            </a:endParaRPr>
          </a:p>
        </p:txBody>
      </p:sp>
      <p:sp>
        <p:nvSpPr>
          <p:cNvPr id="5" name="CaixaDeTexto 4"/>
          <p:cNvSpPr txBox="1"/>
          <p:nvPr/>
        </p:nvSpPr>
        <p:spPr>
          <a:xfrm>
            <a:off x="179512" y="2564904"/>
            <a:ext cx="936104" cy="369332"/>
          </a:xfrm>
          <a:prstGeom prst="rect">
            <a:avLst/>
          </a:prstGeom>
          <a:noFill/>
        </p:spPr>
        <p:txBody>
          <a:bodyPr wrap="square" rtlCol="0">
            <a:spAutoFit/>
          </a:bodyPr>
          <a:lstStyle/>
          <a:p>
            <a:r>
              <a:rPr lang="pt-BR" dirty="0" smtClean="0"/>
              <a:t>XAML</a:t>
            </a:r>
            <a:endParaRPr lang="pt-BR" dirty="0"/>
          </a:p>
        </p:txBody>
      </p:sp>
      <p:sp>
        <p:nvSpPr>
          <p:cNvPr id="6" name="Espaço Reservado para Data 5"/>
          <p:cNvSpPr>
            <a:spLocks noGrp="1"/>
          </p:cNvSpPr>
          <p:nvPr>
            <p:ph type="dt" sz="half" idx="10"/>
          </p:nvPr>
        </p:nvSpPr>
        <p:spPr/>
        <p:txBody>
          <a:bodyPr/>
          <a:lstStyle/>
          <a:p>
            <a:fld id="{2A2F7993-28A5-488A-B13C-5BE69F74C3DB}" type="datetime1">
              <a:rPr lang="pt-BR" smtClean="0"/>
              <a:pPr/>
              <a:t>11/09/2012</a:t>
            </a:fld>
            <a:endParaRPr lang="pt-BR"/>
          </a:p>
        </p:txBody>
      </p:sp>
      <p:sp>
        <p:nvSpPr>
          <p:cNvPr id="8" name="Espaço Reservado para Rodapé 7"/>
          <p:cNvSpPr>
            <a:spLocks noGrp="1"/>
          </p:cNvSpPr>
          <p:nvPr>
            <p:ph type="ftr" sz="quarter" idx="11"/>
          </p:nvPr>
        </p:nvSpPr>
        <p:spPr/>
        <p:txBody>
          <a:bodyPr/>
          <a:lstStyle/>
          <a:p>
            <a:r>
              <a:rPr lang="pt-BR" smtClean="0"/>
              <a:t>E-mail:jose.cunha@ifrn.edu.br</a:t>
            </a:r>
            <a:endParaRPr lang="pt-BR"/>
          </a:p>
        </p:txBody>
      </p:sp>
      <p:sp>
        <p:nvSpPr>
          <p:cNvPr id="7" name="Espaço Reservado para Número de Slide 6"/>
          <p:cNvSpPr>
            <a:spLocks noGrp="1"/>
          </p:cNvSpPr>
          <p:nvPr>
            <p:ph type="sldNum" sz="quarter" idx="12"/>
          </p:nvPr>
        </p:nvSpPr>
        <p:spPr/>
        <p:txBody>
          <a:bodyPr/>
          <a:lstStyle/>
          <a:p>
            <a:fld id="{1020B395-67EA-461A-9EAB-6FD6371207DB}" type="slidenum">
              <a:rPr lang="pt-BR" smtClean="0"/>
              <a:pPr/>
              <a:t>27</a:t>
            </a:fld>
            <a:endParaRPr lang="pt-B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Retângulo 2"/>
          <p:cNvSpPr/>
          <p:nvPr/>
        </p:nvSpPr>
        <p:spPr>
          <a:xfrm>
            <a:off x="251520" y="1772816"/>
            <a:ext cx="8640960" cy="4770537"/>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600" dirty="0" err="1" smtClean="0">
                <a:solidFill>
                  <a:srgbClr val="00B0F0"/>
                </a:solidFill>
              </a:rPr>
              <a:t>using</a:t>
            </a:r>
            <a:r>
              <a:rPr lang="pt-BR" sz="1600" dirty="0" smtClean="0"/>
              <a:t> System.Windows; </a:t>
            </a:r>
            <a:r>
              <a:rPr lang="pt-BR" sz="1600" dirty="0" smtClean="0">
                <a:solidFill>
                  <a:srgbClr val="00B050"/>
                </a:solidFill>
              </a:rPr>
              <a:t>// </a:t>
            </a:r>
            <a:r>
              <a:rPr lang="pt-BR" sz="1600" dirty="0" err="1" smtClean="0">
                <a:solidFill>
                  <a:srgbClr val="00B050"/>
                </a:solidFill>
              </a:rPr>
              <a:t>Window</a:t>
            </a:r>
            <a:r>
              <a:rPr lang="pt-BR" sz="1600" dirty="0" smtClean="0">
                <a:solidFill>
                  <a:srgbClr val="00B050"/>
                </a:solidFill>
              </a:rPr>
              <a:t>, </a:t>
            </a:r>
            <a:r>
              <a:rPr lang="pt-BR" sz="1600" dirty="0" err="1" smtClean="0">
                <a:solidFill>
                  <a:srgbClr val="00B050"/>
                </a:solidFill>
              </a:rPr>
              <a:t>MessageBox</a:t>
            </a:r>
            <a:r>
              <a:rPr lang="pt-BR" sz="1600" dirty="0" smtClean="0">
                <a:solidFill>
                  <a:srgbClr val="00B050"/>
                </a:solidFill>
              </a:rPr>
              <a:t> </a:t>
            </a:r>
          </a:p>
          <a:p>
            <a:r>
              <a:rPr lang="pt-BR" sz="1600" dirty="0" err="1" smtClean="0">
                <a:solidFill>
                  <a:srgbClr val="00B0F0"/>
                </a:solidFill>
              </a:rPr>
              <a:t>using</a:t>
            </a:r>
            <a:r>
              <a:rPr lang="pt-BR" sz="1600" dirty="0" smtClean="0"/>
              <a:t> System.Windows.Input; </a:t>
            </a:r>
            <a:r>
              <a:rPr lang="pt-BR" sz="1600" dirty="0" smtClean="0">
                <a:solidFill>
                  <a:srgbClr val="00B050"/>
                </a:solidFill>
              </a:rPr>
              <a:t>// </a:t>
            </a:r>
            <a:r>
              <a:rPr lang="pt-BR" sz="1600" dirty="0" err="1" smtClean="0">
                <a:solidFill>
                  <a:srgbClr val="00B050"/>
                </a:solidFill>
              </a:rPr>
              <a:t>MouseButtonEventHandler</a:t>
            </a:r>
            <a:r>
              <a:rPr lang="pt-BR" sz="1600" dirty="0" smtClean="0">
                <a:solidFill>
                  <a:srgbClr val="00B050"/>
                </a:solidFill>
              </a:rPr>
              <a:t> </a:t>
            </a:r>
          </a:p>
          <a:p>
            <a:endParaRPr lang="pt-BR" sz="1600" dirty="0" smtClean="0"/>
          </a:p>
          <a:p>
            <a:r>
              <a:rPr lang="pt-BR" sz="1600" dirty="0" err="1" smtClean="0">
                <a:solidFill>
                  <a:srgbClr val="00B0F0"/>
                </a:solidFill>
              </a:rPr>
              <a:t>namespace</a:t>
            </a:r>
            <a:r>
              <a:rPr lang="pt-BR" sz="1600" dirty="0" smtClean="0"/>
              <a:t> </a:t>
            </a:r>
            <a:r>
              <a:rPr lang="pt-BR" sz="1600" dirty="0" err="1" smtClean="0"/>
              <a:t>SDKSample</a:t>
            </a:r>
            <a:r>
              <a:rPr lang="pt-BR" sz="1600" dirty="0" smtClean="0"/>
              <a:t> </a:t>
            </a:r>
          </a:p>
          <a:p>
            <a:r>
              <a:rPr lang="pt-BR" sz="1600" dirty="0" smtClean="0"/>
              <a:t>{ </a:t>
            </a:r>
          </a:p>
          <a:p>
            <a:r>
              <a:rPr lang="pt-BR" sz="1600" dirty="0" smtClean="0"/>
              <a:t>	</a:t>
            </a:r>
            <a:r>
              <a:rPr lang="pt-BR" sz="1600" dirty="0" err="1" smtClean="0">
                <a:solidFill>
                  <a:srgbClr val="00B0F0"/>
                </a:solidFill>
              </a:rPr>
              <a:t>public</a:t>
            </a:r>
            <a:r>
              <a:rPr lang="pt-BR" sz="1600" dirty="0" smtClean="0">
                <a:solidFill>
                  <a:srgbClr val="00B0F0"/>
                </a:solidFill>
              </a:rPr>
              <a:t> </a:t>
            </a:r>
            <a:r>
              <a:rPr lang="pt-BR" sz="1600" dirty="0" err="1" smtClean="0">
                <a:solidFill>
                  <a:srgbClr val="00B0F0"/>
                </a:solidFill>
              </a:rPr>
              <a:t>partial</a:t>
            </a:r>
            <a:r>
              <a:rPr lang="pt-BR" sz="1600" dirty="0" smtClean="0">
                <a:solidFill>
                  <a:srgbClr val="00B0F0"/>
                </a:solidFill>
              </a:rPr>
              <a:t> </a:t>
            </a:r>
            <a:r>
              <a:rPr lang="pt-BR" sz="1600" dirty="0" err="1" smtClean="0">
                <a:solidFill>
                  <a:srgbClr val="00B0F0"/>
                </a:solidFill>
              </a:rPr>
              <a:t>class</a:t>
            </a:r>
            <a:r>
              <a:rPr lang="pt-BR" sz="1600" dirty="0" smtClean="0">
                <a:solidFill>
                  <a:srgbClr val="00B0F0"/>
                </a:solidFill>
              </a:rPr>
              <a:t> </a:t>
            </a:r>
            <a:r>
              <a:rPr lang="pt-BR" sz="1600" dirty="0" err="1" smtClean="0"/>
              <a:t>EllipseEventHandlingWindow</a:t>
            </a:r>
            <a:r>
              <a:rPr lang="pt-BR" sz="1600" dirty="0" smtClean="0"/>
              <a:t> : </a:t>
            </a:r>
            <a:r>
              <a:rPr lang="pt-BR" sz="1600" dirty="0" err="1" smtClean="0"/>
              <a:t>Window</a:t>
            </a:r>
            <a:r>
              <a:rPr lang="pt-BR" sz="1600" dirty="0" smtClean="0"/>
              <a:t> </a:t>
            </a:r>
          </a:p>
          <a:p>
            <a:r>
              <a:rPr lang="pt-BR" sz="1600" dirty="0" smtClean="0"/>
              <a:t>	{ </a:t>
            </a:r>
          </a:p>
          <a:p>
            <a:r>
              <a:rPr lang="pt-BR" sz="1600" dirty="0" smtClean="0"/>
              <a:t>                             </a:t>
            </a:r>
            <a:r>
              <a:rPr lang="pt-BR" sz="1600" dirty="0" err="1" smtClean="0">
                <a:solidFill>
                  <a:srgbClr val="00B0F0"/>
                </a:solidFill>
              </a:rPr>
              <a:t>public</a:t>
            </a:r>
            <a:r>
              <a:rPr lang="pt-BR" sz="1600" dirty="0" smtClean="0"/>
              <a:t> </a:t>
            </a:r>
            <a:r>
              <a:rPr lang="pt-BR" sz="1600" dirty="0" err="1" smtClean="0"/>
              <a:t>EllipseEventHandlingWindow</a:t>
            </a:r>
            <a:r>
              <a:rPr lang="pt-BR" sz="1600" dirty="0" smtClean="0"/>
              <a:t>() </a:t>
            </a:r>
          </a:p>
          <a:p>
            <a:r>
              <a:rPr lang="pt-BR" sz="1600" dirty="0" smtClean="0"/>
              <a:t>                            { </a:t>
            </a:r>
          </a:p>
          <a:p>
            <a:r>
              <a:rPr lang="pt-BR" sz="1600" dirty="0" smtClean="0"/>
              <a:t>                                     </a:t>
            </a:r>
            <a:r>
              <a:rPr lang="pt-BR" sz="1600" dirty="0" err="1" smtClean="0"/>
              <a:t>InitializeComponent</a:t>
            </a:r>
            <a:r>
              <a:rPr lang="pt-BR" sz="1600" dirty="0" smtClean="0"/>
              <a:t>(); </a:t>
            </a:r>
          </a:p>
          <a:p>
            <a:r>
              <a:rPr lang="pt-BR" sz="1600" dirty="0" smtClean="0"/>
              <a:t>                            } </a:t>
            </a:r>
          </a:p>
          <a:p>
            <a:r>
              <a:rPr lang="pt-BR" sz="1600" dirty="0" smtClean="0"/>
              <a:t>                              </a:t>
            </a:r>
          </a:p>
          <a:p>
            <a:r>
              <a:rPr lang="pt-BR" sz="1600" dirty="0" smtClean="0"/>
              <a:t>                           </a:t>
            </a:r>
            <a:r>
              <a:rPr lang="pt-BR" sz="1600" dirty="0" err="1" smtClean="0">
                <a:solidFill>
                  <a:srgbClr val="00B0F0"/>
                </a:solidFill>
              </a:rPr>
              <a:t>void</a:t>
            </a:r>
            <a:r>
              <a:rPr lang="pt-BR" sz="1600" dirty="0" smtClean="0"/>
              <a:t> </a:t>
            </a:r>
            <a:r>
              <a:rPr lang="pt-BR" sz="1600" dirty="0" err="1" smtClean="0"/>
              <a:t>clickableEllipse_MouseUp</a:t>
            </a:r>
            <a:r>
              <a:rPr lang="pt-BR" sz="1600" dirty="0" smtClean="0"/>
              <a:t>(</a:t>
            </a:r>
            <a:r>
              <a:rPr lang="pt-BR" sz="1600" dirty="0" err="1" smtClean="0">
                <a:solidFill>
                  <a:srgbClr val="00B0F0"/>
                </a:solidFill>
              </a:rPr>
              <a:t>objec</a:t>
            </a:r>
            <a:r>
              <a:rPr lang="pt-BR" sz="1600" dirty="0" err="1" smtClean="0"/>
              <a:t>t</a:t>
            </a:r>
            <a:r>
              <a:rPr lang="pt-BR" sz="1600" dirty="0" smtClean="0"/>
              <a:t> </a:t>
            </a:r>
            <a:r>
              <a:rPr lang="pt-BR" sz="1600" dirty="0" err="1" smtClean="0"/>
              <a:t>sender</a:t>
            </a:r>
            <a:r>
              <a:rPr lang="pt-BR" sz="1600" dirty="0" smtClean="0"/>
              <a:t>, </a:t>
            </a:r>
            <a:r>
              <a:rPr lang="pt-BR" sz="1600" dirty="0" err="1" smtClean="0"/>
              <a:t>MouseButtonEventArgs</a:t>
            </a:r>
            <a:r>
              <a:rPr lang="pt-BR" sz="1600" dirty="0" smtClean="0"/>
              <a:t> e) </a:t>
            </a:r>
          </a:p>
          <a:p>
            <a:r>
              <a:rPr lang="pt-BR" sz="1600" dirty="0" smtClean="0"/>
              <a:t>                           { </a:t>
            </a:r>
          </a:p>
          <a:p>
            <a:r>
              <a:rPr lang="pt-BR" sz="1600" dirty="0" smtClean="0">
                <a:solidFill>
                  <a:srgbClr val="00B050"/>
                </a:solidFill>
              </a:rPr>
              <a:t>                                   // Display a </a:t>
            </a:r>
            <a:r>
              <a:rPr lang="pt-BR" sz="1600" dirty="0" err="1" smtClean="0">
                <a:solidFill>
                  <a:srgbClr val="00B050"/>
                </a:solidFill>
              </a:rPr>
              <a:t>message</a:t>
            </a:r>
            <a:r>
              <a:rPr lang="pt-BR" sz="1600" dirty="0" smtClean="0">
                <a:solidFill>
                  <a:srgbClr val="00B050"/>
                </a:solidFill>
              </a:rPr>
              <a:t> </a:t>
            </a:r>
          </a:p>
          <a:p>
            <a:r>
              <a:rPr lang="pt-BR" sz="1600" dirty="0" smtClean="0"/>
              <a:t>                                   </a:t>
            </a:r>
            <a:r>
              <a:rPr lang="pt-BR" sz="1600" dirty="0" err="1" smtClean="0"/>
              <a:t>MessageBox</a:t>
            </a:r>
            <a:r>
              <a:rPr lang="pt-BR" sz="1600" dirty="0" smtClean="0"/>
              <a:t>.Show("</a:t>
            </a:r>
            <a:r>
              <a:rPr lang="pt-BR" sz="1600" dirty="0" err="1" smtClean="0">
                <a:solidFill>
                  <a:srgbClr val="FF0000"/>
                </a:solidFill>
              </a:rPr>
              <a:t>You</a:t>
            </a:r>
            <a:r>
              <a:rPr lang="pt-BR" sz="1600" dirty="0" smtClean="0">
                <a:solidFill>
                  <a:srgbClr val="FF0000"/>
                </a:solidFill>
              </a:rPr>
              <a:t> </a:t>
            </a:r>
            <a:r>
              <a:rPr lang="pt-BR" sz="1600" dirty="0" err="1" smtClean="0">
                <a:solidFill>
                  <a:srgbClr val="FF0000"/>
                </a:solidFill>
              </a:rPr>
              <a:t>clicked</a:t>
            </a:r>
            <a:r>
              <a:rPr lang="pt-BR" sz="1600" dirty="0" smtClean="0">
                <a:solidFill>
                  <a:srgbClr val="FF0000"/>
                </a:solidFill>
              </a:rPr>
              <a:t> </a:t>
            </a:r>
            <a:r>
              <a:rPr lang="pt-BR" sz="1600" dirty="0" err="1" smtClean="0">
                <a:solidFill>
                  <a:srgbClr val="FF0000"/>
                </a:solidFill>
              </a:rPr>
              <a:t>the</a:t>
            </a:r>
            <a:r>
              <a:rPr lang="pt-BR" sz="1600" dirty="0" smtClean="0">
                <a:solidFill>
                  <a:srgbClr val="FF0000"/>
                </a:solidFill>
              </a:rPr>
              <a:t> </a:t>
            </a:r>
            <a:r>
              <a:rPr lang="pt-BR" sz="1600" dirty="0" err="1" smtClean="0">
                <a:solidFill>
                  <a:srgbClr val="FF0000"/>
                </a:solidFill>
              </a:rPr>
              <a:t>ellipse</a:t>
            </a:r>
            <a:r>
              <a:rPr lang="pt-BR" sz="1600" dirty="0" smtClean="0">
                <a:solidFill>
                  <a:srgbClr val="FF0000"/>
                </a:solidFill>
              </a:rPr>
              <a:t>!</a:t>
            </a:r>
            <a:r>
              <a:rPr lang="pt-BR" sz="1600" dirty="0" smtClean="0"/>
              <a:t>"); </a:t>
            </a:r>
          </a:p>
          <a:p>
            <a:r>
              <a:rPr lang="pt-BR" sz="1600" dirty="0" smtClean="0"/>
              <a:t>                           } </a:t>
            </a:r>
          </a:p>
          <a:p>
            <a:r>
              <a:rPr lang="pt-BR" sz="1600" dirty="0" smtClean="0"/>
              <a:t>                    } </a:t>
            </a:r>
          </a:p>
          <a:p>
            <a:r>
              <a:rPr lang="pt-BR" sz="1600" dirty="0" smtClean="0"/>
              <a:t>}</a:t>
            </a:r>
            <a:endParaRPr lang="en-US" sz="1600" dirty="0" smtClean="0">
              <a:solidFill>
                <a:srgbClr val="00B0F0"/>
              </a:solidFill>
            </a:endParaRPr>
          </a:p>
        </p:txBody>
      </p:sp>
      <p:sp>
        <p:nvSpPr>
          <p:cNvPr id="4" name="CaixaDeTexto 3"/>
          <p:cNvSpPr txBox="1"/>
          <p:nvPr/>
        </p:nvSpPr>
        <p:spPr>
          <a:xfrm>
            <a:off x="251520" y="1340768"/>
            <a:ext cx="648072" cy="369332"/>
          </a:xfrm>
          <a:prstGeom prst="rect">
            <a:avLst/>
          </a:prstGeom>
          <a:noFill/>
        </p:spPr>
        <p:txBody>
          <a:bodyPr wrap="square" rtlCol="0">
            <a:spAutoFit/>
          </a:bodyPr>
          <a:lstStyle/>
          <a:p>
            <a:r>
              <a:rPr lang="pt-BR" dirty="0" smtClean="0"/>
              <a:t>C#</a:t>
            </a:r>
            <a:endParaRPr lang="pt-BR" dirty="0"/>
          </a:p>
        </p:txBody>
      </p:sp>
      <p:sp>
        <p:nvSpPr>
          <p:cNvPr id="5" name="Espaço Reservado para Data 4"/>
          <p:cNvSpPr>
            <a:spLocks noGrp="1"/>
          </p:cNvSpPr>
          <p:nvPr>
            <p:ph type="dt" sz="half" idx="10"/>
          </p:nvPr>
        </p:nvSpPr>
        <p:spPr/>
        <p:txBody>
          <a:bodyPr/>
          <a:lstStyle/>
          <a:p>
            <a:fld id="{F39EDE1D-A122-46D4-A026-B7C83127A9B0}" type="datetime1">
              <a:rPr lang="pt-BR" smtClean="0"/>
              <a:pPr/>
              <a:t>11/09/2012</a:t>
            </a:fld>
            <a:endParaRPr lang="pt-BR"/>
          </a:p>
        </p:txBody>
      </p:sp>
      <p:sp>
        <p:nvSpPr>
          <p:cNvPr id="7" name="Espaço Reservado para Rodapé 6"/>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28</a:t>
            </a:fld>
            <a:endParaRPr lang="pt-B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556792"/>
            <a:ext cx="8784976" cy="369332"/>
          </a:xfrm>
          <a:prstGeom prst="rect">
            <a:avLst/>
          </a:prstGeom>
          <a:noFill/>
        </p:spPr>
        <p:txBody>
          <a:bodyPr wrap="square" rtlCol="0">
            <a:spAutoFit/>
          </a:bodyPr>
          <a:lstStyle/>
          <a:p>
            <a:r>
              <a:rPr lang="pt-BR" dirty="0" smtClean="0"/>
              <a:t>A figura a seguir mostra o que é produzido pelo código anterior. </a:t>
            </a:r>
            <a:endParaRPr lang="pt-BR" dirty="0"/>
          </a:p>
        </p:txBody>
      </p:sp>
      <p:pic>
        <p:nvPicPr>
          <p:cNvPr id="39938" name="Picture 2" descr="Uma janela com o texto &quot;você clicou na elipse!&quot;"/>
          <p:cNvPicPr>
            <a:picLocks noChangeAspect="1" noChangeArrowheads="1"/>
          </p:cNvPicPr>
          <p:nvPr/>
        </p:nvPicPr>
        <p:blipFill>
          <a:blip r:embed="rId2" cstate="print"/>
          <a:srcRect/>
          <a:stretch>
            <a:fillRect/>
          </a:stretch>
        </p:blipFill>
        <p:spPr bwMode="auto">
          <a:xfrm>
            <a:off x="2051720" y="2564904"/>
            <a:ext cx="4536504" cy="2952328"/>
          </a:xfrm>
          <a:prstGeom prst="rect">
            <a:avLst/>
          </a:prstGeom>
          <a:noFill/>
        </p:spPr>
      </p:pic>
      <p:sp>
        <p:nvSpPr>
          <p:cNvPr id="5" name="Espaço Reservado para Data 4"/>
          <p:cNvSpPr>
            <a:spLocks noGrp="1"/>
          </p:cNvSpPr>
          <p:nvPr>
            <p:ph type="dt" sz="half" idx="10"/>
          </p:nvPr>
        </p:nvSpPr>
        <p:spPr/>
        <p:txBody>
          <a:bodyPr/>
          <a:lstStyle/>
          <a:p>
            <a:fld id="{221B9234-561A-45A8-9431-0DE168FBE579}" type="datetime1">
              <a:rPr lang="pt-BR" smtClean="0"/>
              <a:pPr/>
              <a:t>11/09/2012</a:t>
            </a:fld>
            <a:endParaRPr lang="pt-BR"/>
          </a:p>
        </p:txBody>
      </p:sp>
      <p:sp>
        <p:nvSpPr>
          <p:cNvPr id="7" name="Espaço Reservado para Rodapé 6"/>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29</a:t>
            </a:fld>
            <a:endParaRPr lang="pt-B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484784"/>
            <a:ext cx="8784976" cy="369332"/>
          </a:xfrm>
          <a:prstGeom prst="rect">
            <a:avLst/>
          </a:prstGeom>
          <a:noFill/>
        </p:spPr>
        <p:txBody>
          <a:bodyPr wrap="square" rtlCol="0">
            <a:spAutoFit/>
          </a:bodyPr>
          <a:lstStyle/>
          <a:p>
            <a:r>
              <a:rPr lang="pt-BR" b="1" dirty="0" smtClean="0"/>
              <a:t>Desktop</a:t>
            </a:r>
            <a:endParaRPr lang="pt-BR" b="1" dirty="0"/>
          </a:p>
        </p:txBody>
      </p:sp>
      <p:sp>
        <p:nvSpPr>
          <p:cNvPr id="4" name="CaixaDeTexto 3"/>
          <p:cNvSpPr txBox="1"/>
          <p:nvPr/>
        </p:nvSpPr>
        <p:spPr>
          <a:xfrm>
            <a:off x="179512" y="1844824"/>
            <a:ext cx="8712968" cy="584775"/>
          </a:xfrm>
          <a:prstGeom prst="rect">
            <a:avLst/>
          </a:prstGeom>
          <a:noFill/>
        </p:spPr>
        <p:txBody>
          <a:bodyPr wrap="square" rtlCol="0">
            <a:spAutoFit/>
          </a:bodyPr>
          <a:lstStyle/>
          <a:p>
            <a:r>
              <a:rPr lang="pt-BR" sz="1600" dirty="0" smtClean="0"/>
              <a:t>Desenvolvimento para desktop é o processo de criar software que será executado em computadores padrão, incluindo seu desktop, laptop ou computador de uso geral.</a:t>
            </a:r>
            <a:endParaRPr lang="pt-BR" sz="1600" dirty="0"/>
          </a:p>
        </p:txBody>
      </p:sp>
      <p:sp>
        <p:nvSpPr>
          <p:cNvPr id="7" name="CaixaDeTexto 6"/>
          <p:cNvSpPr txBox="1"/>
          <p:nvPr/>
        </p:nvSpPr>
        <p:spPr>
          <a:xfrm>
            <a:off x="251520" y="2708920"/>
            <a:ext cx="8712968" cy="369332"/>
          </a:xfrm>
          <a:prstGeom prst="rect">
            <a:avLst/>
          </a:prstGeom>
          <a:noFill/>
        </p:spPr>
        <p:txBody>
          <a:bodyPr wrap="square" rtlCol="0">
            <a:spAutoFit/>
          </a:bodyPr>
          <a:lstStyle/>
          <a:p>
            <a:r>
              <a:rPr lang="pt-BR" b="1" dirty="0" smtClean="0"/>
              <a:t>WPF</a:t>
            </a:r>
            <a:endParaRPr lang="pt-BR" b="1" dirty="0"/>
          </a:p>
        </p:txBody>
      </p:sp>
      <p:sp>
        <p:nvSpPr>
          <p:cNvPr id="8" name="CaixaDeTexto 7"/>
          <p:cNvSpPr txBox="1"/>
          <p:nvPr/>
        </p:nvSpPr>
        <p:spPr>
          <a:xfrm>
            <a:off x="251520" y="3068960"/>
            <a:ext cx="8640960" cy="830997"/>
          </a:xfrm>
          <a:prstGeom prst="rect">
            <a:avLst/>
          </a:prstGeom>
          <a:noFill/>
        </p:spPr>
        <p:txBody>
          <a:bodyPr wrap="square" rtlCol="0">
            <a:spAutoFit/>
          </a:bodyPr>
          <a:lstStyle/>
          <a:p>
            <a:pPr algn="just"/>
            <a:r>
              <a:rPr lang="pt-BR" sz="1600" dirty="0" smtClean="0"/>
              <a:t>Windows </a:t>
            </a:r>
            <a:r>
              <a:rPr lang="pt-BR" sz="1600" dirty="0" err="1" smtClean="0"/>
              <a:t>Presentation</a:t>
            </a:r>
            <a:r>
              <a:rPr lang="pt-BR" sz="1600" dirty="0" smtClean="0"/>
              <a:t> </a:t>
            </a:r>
            <a:r>
              <a:rPr lang="pt-BR" sz="1600" dirty="0" err="1" smtClean="0"/>
              <a:t>Foundation</a:t>
            </a:r>
            <a:r>
              <a:rPr lang="pt-BR" sz="1600" dirty="0" smtClean="0"/>
              <a:t> (WPF) é um sistema de apresentação de última geração, para criar aplicativos clientes do Windows com aparência visual RICA. Com o WPF, você pode criar aplicativos autônomos e aplicativos hospedados por navegador.</a:t>
            </a:r>
            <a:endParaRPr lang="pt-BR" sz="1600" dirty="0"/>
          </a:p>
        </p:txBody>
      </p:sp>
      <p:sp>
        <p:nvSpPr>
          <p:cNvPr id="9" name="Espaço Reservado para Data 8"/>
          <p:cNvSpPr>
            <a:spLocks noGrp="1"/>
          </p:cNvSpPr>
          <p:nvPr>
            <p:ph type="dt" sz="half" idx="10"/>
          </p:nvPr>
        </p:nvSpPr>
        <p:spPr/>
        <p:txBody>
          <a:bodyPr/>
          <a:lstStyle/>
          <a:p>
            <a:fld id="{CFE0AA6B-5AF3-41B5-B99A-B75E44CE0FB2}" type="datetime1">
              <a:rPr lang="pt-BR" smtClean="0"/>
              <a:pPr/>
              <a:t>11/09/2012</a:t>
            </a:fld>
            <a:endParaRPr lang="pt-BR"/>
          </a:p>
        </p:txBody>
      </p:sp>
      <p:sp>
        <p:nvSpPr>
          <p:cNvPr id="11" name="Espaço Reservado para Rodapé 10"/>
          <p:cNvSpPr>
            <a:spLocks noGrp="1"/>
          </p:cNvSpPr>
          <p:nvPr>
            <p:ph type="ftr" sz="quarter" idx="11"/>
          </p:nvPr>
        </p:nvSpPr>
        <p:spPr/>
        <p:txBody>
          <a:bodyPr/>
          <a:lstStyle/>
          <a:p>
            <a:r>
              <a:rPr lang="pt-BR" smtClean="0"/>
              <a:t>E-mail:jose.cunha@ifrn.edu.br</a:t>
            </a:r>
            <a:endParaRPr lang="pt-BR"/>
          </a:p>
        </p:txBody>
      </p:sp>
      <p:sp>
        <p:nvSpPr>
          <p:cNvPr id="10" name="Espaço Reservado para Número de Slide 9"/>
          <p:cNvSpPr>
            <a:spLocks noGrp="1"/>
          </p:cNvSpPr>
          <p:nvPr>
            <p:ph type="sldNum" sz="quarter" idx="12"/>
          </p:nvPr>
        </p:nvSpPr>
        <p:spPr/>
        <p:txBody>
          <a:bodyPr/>
          <a:lstStyle/>
          <a:p>
            <a:fld id="{1020B395-67EA-461A-9EAB-6FD6371207DB}" type="slidenum">
              <a:rPr lang="pt-BR" smtClean="0"/>
              <a:pPr/>
              <a:t>3</a:t>
            </a:fld>
            <a:endParaRPr lang="pt-B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251520" y="1772816"/>
            <a:ext cx="8640960" cy="369332"/>
          </a:xfrm>
          <a:prstGeom prst="rect">
            <a:avLst/>
          </a:prstGeom>
          <a:noFill/>
        </p:spPr>
        <p:txBody>
          <a:bodyPr wrap="square" rtlCol="0">
            <a:spAutoFit/>
          </a:bodyPr>
          <a:lstStyle/>
          <a:p>
            <a:r>
              <a:rPr lang="pt-BR" b="1" dirty="0" smtClean="0"/>
              <a:t>Geometrias 2D</a:t>
            </a:r>
            <a:endParaRPr lang="pt-BR" dirty="0"/>
          </a:p>
        </p:txBody>
      </p:sp>
      <p:sp>
        <p:nvSpPr>
          <p:cNvPr id="4" name="Espaço Reservado para Data 3"/>
          <p:cNvSpPr>
            <a:spLocks noGrp="1"/>
          </p:cNvSpPr>
          <p:nvPr>
            <p:ph type="dt" sz="half" idx="10"/>
          </p:nvPr>
        </p:nvSpPr>
        <p:spPr/>
        <p:txBody>
          <a:bodyPr/>
          <a:lstStyle/>
          <a:p>
            <a:fld id="{B5A0A14A-C7C3-4C4E-9692-D6DF252A8E44}" type="datetime1">
              <a:rPr lang="pt-BR" smtClean="0"/>
              <a:pPr/>
              <a:t>11/09/2012</a:t>
            </a:fld>
            <a:endParaRPr lang="pt-BR"/>
          </a:p>
        </p:txBody>
      </p:sp>
      <p:sp>
        <p:nvSpPr>
          <p:cNvPr id="6" name="Espaço Reservado para Rodapé 5"/>
          <p:cNvSpPr>
            <a:spLocks noGrp="1"/>
          </p:cNvSpPr>
          <p:nvPr>
            <p:ph type="ftr" sz="quarter" idx="11"/>
          </p:nvPr>
        </p:nvSpPr>
        <p:spPr/>
        <p:txBody>
          <a:bodyPr/>
          <a:lstStyle/>
          <a:p>
            <a:r>
              <a:rPr lang="pt-BR" smtClean="0"/>
              <a:t>E-mail:jose.cunha@ifrn.edu.br</a:t>
            </a:r>
            <a:endParaRPr lang="pt-BR"/>
          </a:p>
        </p:txBody>
      </p:sp>
      <p:sp>
        <p:nvSpPr>
          <p:cNvPr id="5" name="Espaço Reservado para Número de Slide 4"/>
          <p:cNvSpPr>
            <a:spLocks noGrp="1"/>
          </p:cNvSpPr>
          <p:nvPr>
            <p:ph type="sldNum" sz="quarter" idx="12"/>
          </p:nvPr>
        </p:nvSpPr>
        <p:spPr/>
        <p:txBody>
          <a:bodyPr/>
          <a:lstStyle/>
          <a:p>
            <a:fld id="{1020B395-67EA-461A-9EAB-6FD6371207DB}" type="slidenum">
              <a:rPr lang="pt-BR" smtClean="0"/>
              <a:pPr/>
              <a:t>30</a:t>
            </a:fld>
            <a:endParaRPr lang="pt-BR"/>
          </a:p>
        </p:txBody>
      </p:sp>
      <p:sp>
        <p:nvSpPr>
          <p:cNvPr id="7" name="CaixaDeTexto 6"/>
          <p:cNvSpPr txBox="1"/>
          <p:nvPr/>
        </p:nvSpPr>
        <p:spPr>
          <a:xfrm>
            <a:off x="179512" y="2060848"/>
            <a:ext cx="8784976" cy="830997"/>
          </a:xfrm>
          <a:prstGeom prst="rect">
            <a:avLst/>
          </a:prstGeom>
          <a:noFill/>
        </p:spPr>
        <p:txBody>
          <a:bodyPr wrap="square" rtlCol="0">
            <a:spAutoFit/>
          </a:bodyPr>
          <a:lstStyle/>
          <a:p>
            <a:r>
              <a:rPr lang="en-US" sz="1600" dirty="0" smtClean="0"/>
              <a:t>Se </a:t>
            </a:r>
            <a:r>
              <a:rPr lang="en-US" sz="1600" dirty="0" err="1" smtClean="0"/>
              <a:t>você</a:t>
            </a:r>
            <a:r>
              <a:rPr lang="en-US" sz="1600" dirty="0" smtClean="0"/>
              <a:t> </a:t>
            </a:r>
            <a:r>
              <a:rPr lang="en-US" sz="1600" dirty="0" err="1" smtClean="0"/>
              <a:t>precisa</a:t>
            </a:r>
            <a:r>
              <a:rPr lang="en-US" sz="1600" dirty="0" smtClean="0"/>
              <a:t> </a:t>
            </a:r>
            <a:r>
              <a:rPr lang="en-US" sz="1600" dirty="0" err="1" smtClean="0"/>
              <a:t>criar</a:t>
            </a:r>
            <a:r>
              <a:rPr lang="en-US" sz="1600" dirty="0" smtClean="0"/>
              <a:t> </a:t>
            </a:r>
            <a:r>
              <a:rPr lang="en-US" sz="1600" dirty="0" err="1" smtClean="0"/>
              <a:t>formas</a:t>
            </a:r>
            <a:r>
              <a:rPr lang="en-US" sz="1600" dirty="0" smtClean="0"/>
              <a:t> </a:t>
            </a:r>
            <a:r>
              <a:rPr lang="en-US" sz="1600" dirty="0" err="1" smtClean="0"/>
              <a:t>personalizadas</a:t>
            </a:r>
            <a:r>
              <a:rPr lang="en-US" sz="1600" dirty="0" smtClean="0"/>
              <a:t> </a:t>
            </a:r>
            <a:r>
              <a:rPr lang="en-US" sz="1600" dirty="0" err="1" smtClean="0"/>
              <a:t>para</a:t>
            </a:r>
            <a:r>
              <a:rPr lang="en-US" sz="1600" dirty="0" smtClean="0"/>
              <a:t> </a:t>
            </a:r>
            <a:r>
              <a:rPr lang="en-US" sz="1600" dirty="0" err="1" smtClean="0"/>
              <a:t>facilitar</a:t>
            </a:r>
            <a:r>
              <a:rPr lang="en-US" sz="1600" dirty="0" smtClean="0"/>
              <a:t> o design de </a:t>
            </a:r>
            <a:r>
              <a:rPr lang="en-US" sz="1600" dirty="0" err="1" smtClean="0"/>
              <a:t>uma</a:t>
            </a:r>
            <a:r>
              <a:rPr lang="en-US" sz="1600" dirty="0" smtClean="0"/>
              <a:t> UI. O WPF </a:t>
            </a:r>
            <a:r>
              <a:rPr lang="en-US" sz="1600" dirty="0" err="1" smtClean="0"/>
              <a:t>fornece</a:t>
            </a:r>
            <a:r>
              <a:rPr lang="en-US" sz="1600" dirty="0" smtClean="0"/>
              <a:t>  </a:t>
            </a:r>
            <a:r>
              <a:rPr lang="en-US" sz="1600" dirty="0" err="1" smtClean="0"/>
              <a:t>geometrias</a:t>
            </a:r>
            <a:r>
              <a:rPr lang="en-US" sz="1600" dirty="0" smtClean="0"/>
              <a:t>. As </a:t>
            </a:r>
            <a:r>
              <a:rPr lang="en-US" sz="1600" dirty="0" err="1" smtClean="0"/>
              <a:t>seguintes</a:t>
            </a:r>
            <a:r>
              <a:rPr lang="en-US" sz="1600" dirty="0" smtClean="0"/>
              <a:t> </a:t>
            </a:r>
            <a:r>
              <a:rPr lang="en-US" sz="1600" dirty="0" err="1" smtClean="0"/>
              <a:t>figuras</a:t>
            </a:r>
            <a:r>
              <a:rPr lang="en-US" sz="1600" dirty="0" smtClean="0"/>
              <a:t> </a:t>
            </a:r>
            <a:r>
              <a:rPr lang="en-US" sz="1600" dirty="0" err="1" smtClean="0"/>
              <a:t>demonstram</a:t>
            </a:r>
            <a:r>
              <a:rPr lang="en-US" sz="1600" dirty="0" smtClean="0"/>
              <a:t> o </a:t>
            </a:r>
            <a:r>
              <a:rPr lang="en-US" sz="1600" dirty="0" err="1" smtClean="0"/>
              <a:t>uso</a:t>
            </a:r>
            <a:r>
              <a:rPr lang="en-US" sz="1600" dirty="0" smtClean="0"/>
              <a:t> de </a:t>
            </a:r>
            <a:r>
              <a:rPr lang="en-US" sz="1600" dirty="0" err="1" smtClean="0"/>
              <a:t>geometrias</a:t>
            </a:r>
            <a:r>
              <a:rPr lang="en-US" sz="1600" dirty="0" smtClean="0"/>
              <a:t> </a:t>
            </a:r>
            <a:r>
              <a:rPr lang="en-US" sz="1600" dirty="0" err="1" smtClean="0"/>
              <a:t>para</a:t>
            </a:r>
            <a:r>
              <a:rPr lang="en-US" sz="1600" dirty="0" smtClean="0"/>
              <a:t> </a:t>
            </a:r>
            <a:r>
              <a:rPr lang="en-US" sz="1600" dirty="0" err="1" smtClean="0"/>
              <a:t>criar</a:t>
            </a:r>
            <a:r>
              <a:rPr lang="en-US" sz="1600" dirty="0" smtClean="0"/>
              <a:t> </a:t>
            </a:r>
            <a:r>
              <a:rPr lang="en-US" sz="1600" dirty="0" err="1" smtClean="0"/>
              <a:t>uma</a:t>
            </a:r>
            <a:r>
              <a:rPr lang="en-US" sz="1600" dirty="0" smtClean="0"/>
              <a:t> forma </a:t>
            </a:r>
            <a:r>
              <a:rPr lang="en-US" sz="1600" dirty="0" err="1" smtClean="0"/>
              <a:t>personalizada</a:t>
            </a:r>
            <a:r>
              <a:rPr lang="en-US" sz="1600" dirty="0" smtClean="0"/>
              <a:t>.</a:t>
            </a:r>
            <a:endParaRPr lang="pt-BR" sz="1600" dirty="0"/>
          </a:p>
        </p:txBody>
      </p:sp>
      <p:sp>
        <p:nvSpPr>
          <p:cNvPr id="8" name="CaixaDeTexto 7"/>
          <p:cNvSpPr txBox="1"/>
          <p:nvPr/>
        </p:nvSpPr>
        <p:spPr>
          <a:xfrm>
            <a:off x="251520" y="3140968"/>
            <a:ext cx="8640960" cy="1077218"/>
          </a:xfrm>
          <a:prstGeom prst="rect">
            <a:avLst/>
          </a:prstGeom>
          <a:noFill/>
        </p:spPr>
        <p:txBody>
          <a:bodyPr wrap="square" rtlCol="0">
            <a:spAutoFit/>
          </a:bodyPr>
          <a:lstStyle/>
          <a:p>
            <a:pPr>
              <a:buFont typeface="Wingdings" pitchFamily="2" charset="2"/>
              <a:buChar char="ü"/>
            </a:pPr>
            <a:r>
              <a:rPr lang="en-US" sz="1600" dirty="0" smtClean="0">
                <a:hlinkClick r:id="rId2"/>
              </a:rPr>
              <a:t>Path</a:t>
            </a:r>
            <a:r>
              <a:rPr lang="en-US" sz="1600" dirty="0" smtClean="0"/>
              <a:t> </a:t>
            </a:r>
            <a:r>
              <a:rPr lang="en-US" sz="1600" dirty="0" err="1" smtClean="0"/>
              <a:t>pode</a:t>
            </a:r>
            <a:r>
              <a:rPr lang="en-US" sz="1600" dirty="0" smtClean="0"/>
              <a:t> ser </a:t>
            </a:r>
            <a:r>
              <a:rPr lang="en-US" sz="1600" dirty="0" err="1" smtClean="0"/>
              <a:t>usado</a:t>
            </a:r>
            <a:r>
              <a:rPr lang="en-US" sz="1600" dirty="0" smtClean="0"/>
              <a:t> </a:t>
            </a:r>
            <a:r>
              <a:rPr lang="en-US" sz="1600" dirty="0" err="1" smtClean="0"/>
              <a:t>para</a:t>
            </a:r>
            <a:r>
              <a:rPr lang="en-US" sz="1600" dirty="0" smtClean="0"/>
              <a:t> </a:t>
            </a:r>
            <a:r>
              <a:rPr lang="en-US" sz="1600" dirty="0" err="1" smtClean="0"/>
              <a:t>desenhar</a:t>
            </a:r>
            <a:r>
              <a:rPr lang="en-US" sz="1600" dirty="0" smtClean="0"/>
              <a:t> </a:t>
            </a:r>
            <a:r>
              <a:rPr lang="en-US" sz="1600" dirty="0" err="1" smtClean="0"/>
              <a:t>formas</a:t>
            </a:r>
            <a:r>
              <a:rPr lang="en-US" sz="1600" dirty="0" smtClean="0"/>
              <a:t> </a:t>
            </a:r>
            <a:r>
              <a:rPr lang="en-US" sz="1600" dirty="0" err="1" smtClean="0"/>
              <a:t>fechadas</a:t>
            </a:r>
            <a:r>
              <a:rPr lang="en-US" sz="1600" dirty="0" smtClean="0"/>
              <a:t> </a:t>
            </a:r>
            <a:r>
              <a:rPr lang="en-US" sz="1600" dirty="0" err="1" smtClean="0"/>
              <a:t>ou</a:t>
            </a:r>
            <a:r>
              <a:rPr lang="en-US" sz="1600" dirty="0" smtClean="0"/>
              <a:t> </a:t>
            </a:r>
            <a:r>
              <a:rPr lang="en-US" sz="1600" dirty="0" err="1" smtClean="0"/>
              <a:t>abertas</a:t>
            </a:r>
            <a:r>
              <a:rPr lang="en-US" sz="1600" dirty="0" smtClean="0"/>
              <a:t>, </a:t>
            </a:r>
            <a:r>
              <a:rPr lang="en-US" sz="1600" dirty="0" err="1" smtClean="0"/>
              <a:t>multiplas</a:t>
            </a:r>
            <a:r>
              <a:rPr lang="en-US" sz="1600" dirty="0" smtClean="0"/>
              <a:t> </a:t>
            </a:r>
            <a:r>
              <a:rPr lang="en-US" sz="1600" dirty="0" err="1" smtClean="0"/>
              <a:t>formas</a:t>
            </a:r>
            <a:r>
              <a:rPr lang="en-US" sz="1600" dirty="0" smtClean="0"/>
              <a:t>, e </a:t>
            </a:r>
            <a:r>
              <a:rPr lang="en-US" sz="1600" dirty="0" err="1" smtClean="0"/>
              <a:t>curvas</a:t>
            </a:r>
            <a:r>
              <a:rPr lang="en-US" sz="1600" dirty="0" smtClean="0"/>
              <a:t>.</a:t>
            </a:r>
          </a:p>
          <a:p>
            <a:pPr>
              <a:buFont typeface="Wingdings" pitchFamily="2" charset="2"/>
              <a:buChar char="ü"/>
            </a:pPr>
            <a:r>
              <a:rPr lang="pt-BR" sz="1600" dirty="0" err="1" smtClean="0">
                <a:hlinkClick r:id="rId3"/>
              </a:rPr>
              <a:t>Geometry</a:t>
            </a:r>
            <a:r>
              <a:rPr lang="pt-BR" sz="1600" dirty="0" smtClean="0"/>
              <a:t> estes objetos podem ser usados para recorte, teste de impacto, tornando os dados gráficos 2D.</a:t>
            </a:r>
            <a:endParaRPr lang="pt-BR" sz="1600" dirty="0"/>
          </a:p>
        </p:txBody>
      </p:sp>
      <p:pic>
        <p:nvPicPr>
          <p:cNvPr id="1026" name="Picture 2" descr="Vários usos de Path"/>
          <p:cNvPicPr>
            <a:picLocks noChangeAspect="1" noChangeArrowheads="1"/>
          </p:cNvPicPr>
          <p:nvPr/>
        </p:nvPicPr>
        <p:blipFill>
          <a:blip r:embed="rId4" cstate="print"/>
          <a:srcRect/>
          <a:stretch>
            <a:fillRect/>
          </a:stretch>
        </p:blipFill>
        <p:spPr bwMode="auto">
          <a:xfrm>
            <a:off x="1331640" y="4437112"/>
            <a:ext cx="5495925" cy="184785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31</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340768"/>
            <a:ext cx="8784976" cy="369332"/>
          </a:xfrm>
          <a:prstGeom prst="rect">
            <a:avLst/>
          </a:prstGeom>
          <a:noFill/>
        </p:spPr>
        <p:txBody>
          <a:bodyPr wrap="square" rtlCol="0">
            <a:spAutoFit/>
          </a:bodyPr>
          <a:lstStyle/>
          <a:p>
            <a:r>
              <a:rPr lang="pt-BR" b="1" dirty="0" smtClean="0"/>
              <a:t>2-D </a:t>
            </a:r>
            <a:r>
              <a:rPr lang="pt-BR" b="1" dirty="0" err="1" smtClean="0"/>
              <a:t>Effects</a:t>
            </a:r>
            <a:endParaRPr lang="pt-BR" dirty="0"/>
          </a:p>
        </p:txBody>
      </p:sp>
      <p:sp>
        <p:nvSpPr>
          <p:cNvPr id="7" name="CaixaDeTexto 6"/>
          <p:cNvSpPr txBox="1"/>
          <p:nvPr/>
        </p:nvSpPr>
        <p:spPr>
          <a:xfrm>
            <a:off x="179512" y="1628800"/>
            <a:ext cx="8784976" cy="584775"/>
          </a:xfrm>
          <a:prstGeom prst="rect">
            <a:avLst/>
          </a:prstGeom>
          <a:noFill/>
        </p:spPr>
        <p:txBody>
          <a:bodyPr wrap="square" rtlCol="0">
            <a:spAutoFit/>
          </a:bodyPr>
          <a:lstStyle/>
          <a:p>
            <a:r>
              <a:rPr lang="pt-BR" sz="1600" dirty="0" smtClean="0"/>
              <a:t>Um subconjunto de recursos WPF inclui efeitos visuais, como, por exemplo, gradientes, bitmaps, desenhos, pintura com vídeos, rotação, dimensionamento, e inclinação.</a:t>
            </a:r>
          </a:p>
        </p:txBody>
      </p:sp>
      <p:pic>
        <p:nvPicPr>
          <p:cNvPr id="45058" name="Picture 2" descr="Ilustração de diferentes pincéis"/>
          <p:cNvPicPr>
            <a:picLocks noChangeAspect="1" noChangeArrowheads="1"/>
          </p:cNvPicPr>
          <p:nvPr/>
        </p:nvPicPr>
        <p:blipFill>
          <a:blip r:embed="rId2" cstate="print"/>
          <a:srcRect/>
          <a:stretch>
            <a:fillRect/>
          </a:stretch>
        </p:blipFill>
        <p:spPr bwMode="auto">
          <a:xfrm>
            <a:off x="1331640" y="2708920"/>
            <a:ext cx="5495925" cy="30956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32</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340768"/>
            <a:ext cx="8784976" cy="369332"/>
          </a:xfrm>
          <a:prstGeom prst="rect">
            <a:avLst/>
          </a:prstGeom>
          <a:noFill/>
        </p:spPr>
        <p:txBody>
          <a:bodyPr wrap="square" rtlCol="0">
            <a:spAutoFit/>
          </a:bodyPr>
          <a:lstStyle/>
          <a:p>
            <a:r>
              <a:rPr lang="pt-BR" b="1" dirty="0" smtClean="0"/>
              <a:t>3-D </a:t>
            </a:r>
            <a:r>
              <a:rPr lang="pt-BR" b="1" dirty="0" err="1" smtClean="0"/>
              <a:t>Rendering</a:t>
            </a:r>
            <a:endParaRPr lang="pt-BR" dirty="0"/>
          </a:p>
        </p:txBody>
      </p:sp>
      <p:sp>
        <p:nvSpPr>
          <p:cNvPr id="8" name="CaixaDeTexto 7"/>
          <p:cNvSpPr txBox="1"/>
          <p:nvPr/>
        </p:nvSpPr>
        <p:spPr>
          <a:xfrm>
            <a:off x="179512" y="1700808"/>
            <a:ext cx="8712968" cy="830997"/>
          </a:xfrm>
          <a:prstGeom prst="rect">
            <a:avLst/>
          </a:prstGeom>
          <a:noFill/>
        </p:spPr>
        <p:txBody>
          <a:bodyPr wrap="square" rtlCol="0">
            <a:spAutoFit/>
          </a:bodyPr>
          <a:lstStyle/>
          <a:p>
            <a:r>
              <a:rPr lang="pt-BR" sz="1600" dirty="0" smtClean="0"/>
              <a:t>O WPF também inclui recursos de processamento 3-D que se integram com gráficos 2-D para permitir a criação de UI mais interessantes. Por exemplo, a figura a seguinte mostra imagens 2-D processadas em formas 3-D.</a:t>
            </a:r>
            <a:endParaRPr lang="pt-BR" sz="1600" dirty="0"/>
          </a:p>
        </p:txBody>
      </p:sp>
      <p:pic>
        <p:nvPicPr>
          <p:cNvPr id="46082" name="Picture 2" descr="Captura de tela de exemplo Visual3D"/>
          <p:cNvPicPr>
            <a:picLocks noChangeAspect="1" noChangeArrowheads="1"/>
          </p:cNvPicPr>
          <p:nvPr/>
        </p:nvPicPr>
        <p:blipFill>
          <a:blip r:embed="rId2" cstate="print"/>
          <a:srcRect/>
          <a:stretch>
            <a:fillRect/>
          </a:stretch>
        </p:blipFill>
        <p:spPr bwMode="auto">
          <a:xfrm>
            <a:off x="1043608" y="2780928"/>
            <a:ext cx="6086475" cy="33337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33</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340768"/>
            <a:ext cx="8784976" cy="369332"/>
          </a:xfrm>
          <a:prstGeom prst="rect">
            <a:avLst/>
          </a:prstGeom>
          <a:noFill/>
        </p:spPr>
        <p:txBody>
          <a:bodyPr wrap="square" rtlCol="0">
            <a:spAutoFit/>
          </a:bodyPr>
          <a:lstStyle/>
          <a:p>
            <a:r>
              <a:rPr lang="pt-BR" b="1" dirty="0" smtClean="0"/>
              <a:t>Animação</a:t>
            </a:r>
            <a:endParaRPr lang="pt-BR" b="1" dirty="0"/>
          </a:p>
        </p:txBody>
      </p:sp>
      <p:sp>
        <p:nvSpPr>
          <p:cNvPr id="7" name="CaixaDeTexto 6"/>
          <p:cNvSpPr txBox="1"/>
          <p:nvPr/>
        </p:nvSpPr>
        <p:spPr>
          <a:xfrm>
            <a:off x="179512" y="1700808"/>
            <a:ext cx="8784976" cy="830997"/>
          </a:xfrm>
          <a:prstGeom prst="rect">
            <a:avLst/>
          </a:prstGeom>
          <a:noFill/>
        </p:spPr>
        <p:txBody>
          <a:bodyPr wrap="square" rtlCol="0">
            <a:spAutoFit/>
          </a:bodyPr>
          <a:lstStyle/>
          <a:p>
            <a:r>
              <a:rPr lang="pt-BR" sz="1600" dirty="0" smtClean="0"/>
              <a:t>O WPF suporta animação, permitindo que você faça controles aumentar, vibrar, girar e desaparecer, </a:t>
            </a:r>
            <a:r>
              <a:rPr lang="pt-BR" sz="1600" dirty="0" err="1" smtClean="0"/>
              <a:t>etc</a:t>
            </a:r>
            <a:r>
              <a:rPr lang="pt-BR" sz="1600" dirty="0" smtClean="0"/>
              <a:t>, para criar interessante transições de página e muito mais. A figura a seguir mostra uma simples animação em ação.</a:t>
            </a:r>
            <a:endParaRPr lang="pt-BR" sz="1600" dirty="0"/>
          </a:p>
        </p:txBody>
      </p:sp>
      <p:pic>
        <p:nvPicPr>
          <p:cNvPr id="47106" name="Picture 2" descr="Imagens de um cubo animado"/>
          <p:cNvPicPr>
            <a:picLocks noChangeAspect="1" noChangeArrowheads="1"/>
          </p:cNvPicPr>
          <p:nvPr/>
        </p:nvPicPr>
        <p:blipFill>
          <a:blip r:embed="rId2" cstate="print"/>
          <a:srcRect/>
          <a:stretch>
            <a:fillRect/>
          </a:stretch>
        </p:blipFill>
        <p:spPr bwMode="auto">
          <a:xfrm>
            <a:off x="1331640" y="2924944"/>
            <a:ext cx="6315075" cy="27527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34</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340768"/>
            <a:ext cx="8784976" cy="369332"/>
          </a:xfrm>
          <a:prstGeom prst="rect">
            <a:avLst/>
          </a:prstGeom>
          <a:noFill/>
        </p:spPr>
        <p:txBody>
          <a:bodyPr wrap="square" rtlCol="0">
            <a:spAutoFit/>
          </a:bodyPr>
          <a:lstStyle/>
          <a:p>
            <a:r>
              <a:rPr lang="pt-BR" b="1" dirty="0" smtClean="0"/>
              <a:t>Mídia (Media)</a:t>
            </a:r>
            <a:endParaRPr lang="pt-BR" b="1" dirty="0"/>
          </a:p>
        </p:txBody>
      </p:sp>
      <p:sp>
        <p:nvSpPr>
          <p:cNvPr id="7" name="CaixaDeTexto 6"/>
          <p:cNvSpPr txBox="1"/>
          <p:nvPr/>
        </p:nvSpPr>
        <p:spPr>
          <a:xfrm>
            <a:off x="179512" y="1628800"/>
            <a:ext cx="8712968" cy="584775"/>
          </a:xfrm>
          <a:prstGeom prst="rect">
            <a:avLst/>
          </a:prstGeom>
          <a:noFill/>
        </p:spPr>
        <p:txBody>
          <a:bodyPr wrap="square" rtlCol="0">
            <a:spAutoFit/>
          </a:bodyPr>
          <a:lstStyle/>
          <a:p>
            <a:r>
              <a:rPr lang="pt-PT" sz="1600" dirty="0" smtClean="0"/>
              <a:t>Uma maneira de transmitir conteúdo é através do uso de audiovisual. O WPF fornece suporte especial para imagens, vídeo e áudio.</a:t>
            </a:r>
            <a:endParaRPr lang="pt-BR" sz="1600" dirty="0"/>
          </a:p>
        </p:txBody>
      </p:sp>
      <p:sp>
        <p:nvSpPr>
          <p:cNvPr id="8" name="CaixaDeTexto 7"/>
          <p:cNvSpPr txBox="1"/>
          <p:nvPr/>
        </p:nvSpPr>
        <p:spPr>
          <a:xfrm>
            <a:off x="179512" y="2276872"/>
            <a:ext cx="8712968" cy="369332"/>
          </a:xfrm>
          <a:prstGeom prst="rect">
            <a:avLst/>
          </a:prstGeom>
          <a:noFill/>
        </p:spPr>
        <p:txBody>
          <a:bodyPr wrap="square" rtlCol="0">
            <a:spAutoFit/>
          </a:bodyPr>
          <a:lstStyle/>
          <a:p>
            <a:r>
              <a:rPr lang="pt-BR" b="1" dirty="0" err="1" smtClean="0"/>
              <a:t>Images</a:t>
            </a:r>
            <a:endParaRPr lang="pt-BR" dirty="0"/>
          </a:p>
        </p:txBody>
      </p:sp>
      <p:sp>
        <p:nvSpPr>
          <p:cNvPr id="9" name="CaixaDeTexto 8"/>
          <p:cNvSpPr txBox="1"/>
          <p:nvPr/>
        </p:nvSpPr>
        <p:spPr>
          <a:xfrm>
            <a:off x="179512" y="2564904"/>
            <a:ext cx="8784976" cy="830997"/>
          </a:xfrm>
          <a:prstGeom prst="rect">
            <a:avLst/>
          </a:prstGeom>
          <a:noFill/>
        </p:spPr>
        <p:txBody>
          <a:bodyPr wrap="square" rtlCol="0">
            <a:spAutoFit/>
          </a:bodyPr>
          <a:lstStyle/>
          <a:p>
            <a:r>
              <a:rPr lang="pt-PT" sz="1600" dirty="0" smtClean="0"/>
              <a:t>Imagens São comuns na maioria dos Aplicativos, e o WPF fornece varias Maneiras de usá-las. A figura a seguir mostra uma interface do usuário com uma caixa de listagem que contém imagens em miniatura. Quando uma miniatura é selecionada, a imagem é mostrada em tamanho real.</a:t>
            </a:r>
            <a:endParaRPr lang="pt-BR" sz="1600" dirty="0"/>
          </a:p>
        </p:txBody>
      </p:sp>
      <p:pic>
        <p:nvPicPr>
          <p:cNvPr id="48130" name="Picture 2" descr="Imagens de miniatura de uma imagem de tamanho completo"/>
          <p:cNvPicPr>
            <a:picLocks noChangeAspect="1" noChangeArrowheads="1"/>
          </p:cNvPicPr>
          <p:nvPr/>
        </p:nvPicPr>
        <p:blipFill>
          <a:blip r:embed="rId2" cstate="print"/>
          <a:srcRect/>
          <a:stretch>
            <a:fillRect/>
          </a:stretch>
        </p:blipFill>
        <p:spPr bwMode="auto">
          <a:xfrm>
            <a:off x="3491880" y="3429000"/>
            <a:ext cx="4724400" cy="321297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35</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340768"/>
            <a:ext cx="8784976" cy="369332"/>
          </a:xfrm>
          <a:prstGeom prst="rect">
            <a:avLst/>
          </a:prstGeom>
          <a:noFill/>
        </p:spPr>
        <p:txBody>
          <a:bodyPr wrap="square" rtlCol="0">
            <a:spAutoFit/>
          </a:bodyPr>
          <a:lstStyle/>
          <a:p>
            <a:r>
              <a:rPr lang="pt-BR" b="1" dirty="0" err="1" smtClean="0"/>
              <a:t>Video</a:t>
            </a:r>
            <a:r>
              <a:rPr lang="pt-BR" b="1" dirty="0" smtClean="0"/>
              <a:t> e </a:t>
            </a:r>
            <a:r>
              <a:rPr lang="pt-BR" b="1" dirty="0" err="1" smtClean="0"/>
              <a:t>Audio</a:t>
            </a:r>
            <a:endParaRPr lang="pt-BR" b="1" dirty="0"/>
          </a:p>
        </p:txBody>
      </p:sp>
      <p:sp>
        <p:nvSpPr>
          <p:cNvPr id="7" name="CaixaDeTexto 6"/>
          <p:cNvSpPr txBox="1"/>
          <p:nvPr/>
        </p:nvSpPr>
        <p:spPr>
          <a:xfrm>
            <a:off x="179512" y="1700808"/>
            <a:ext cx="8784976" cy="584775"/>
          </a:xfrm>
          <a:prstGeom prst="rect">
            <a:avLst/>
          </a:prstGeom>
          <a:noFill/>
        </p:spPr>
        <p:txBody>
          <a:bodyPr wrap="square" rtlCol="0">
            <a:spAutoFit/>
          </a:bodyPr>
          <a:lstStyle/>
          <a:p>
            <a:r>
              <a:rPr lang="en-US" sz="1600" dirty="0" smtClean="0"/>
              <a:t>O </a:t>
            </a:r>
            <a:r>
              <a:rPr lang="en-US" sz="1600" dirty="0" err="1" smtClean="0"/>
              <a:t>controle</a:t>
            </a:r>
            <a:r>
              <a:rPr lang="en-US" sz="1600" dirty="0" smtClean="0"/>
              <a:t> </a:t>
            </a:r>
            <a:r>
              <a:rPr lang="en-US" sz="1600" dirty="0" err="1" smtClean="0">
                <a:hlinkClick r:id="rId2"/>
              </a:rPr>
              <a:t>MediaElement</a:t>
            </a:r>
            <a:r>
              <a:rPr lang="en-US" sz="1600" dirty="0" smtClean="0"/>
              <a:t> é </a:t>
            </a:r>
            <a:r>
              <a:rPr lang="en-US" sz="1600" dirty="0" err="1" smtClean="0"/>
              <a:t>capaz</a:t>
            </a:r>
            <a:r>
              <a:rPr lang="en-US" sz="1600" dirty="0" smtClean="0"/>
              <a:t> de </a:t>
            </a:r>
            <a:r>
              <a:rPr lang="en-US" sz="1600" dirty="0" err="1" smtClean="0"/>
              <a:t>executar</a:t>
            </a:r>
            <a:r>
              <a:rPr lang="en-US" sz="1600" dirty="0" smtClean="0"/>
              <a:t> ambos video e audio, </a:t>
            </a:r>
            <a:r>
              <a:rPr lang="pt-PT" sz="1600" dirty="0" smtClean="0"/>
              <a:t>e é flexível o suficiente para ser a base para um media player personalizado. A marcação XAML seguinte implementa um media player.</a:t>
            </a:r>
            <a:endParaRPr lang="pt-BR" sz="1600" dirty="0"/>
          </a:p>
        </p:txBody>
      </p:sp>
      <p:sp>
        <p:nvSpPr>
          <p:cNvPr id="9" name="Retângulo 8"/>
          <p:cNvSpPr/>
          <p:nvPr/>
        </p:nvSpPr>
        <p:spPr>
          <a:xfrm>
            <a:off x="251520" y="2651428"/>
            <a:ext cx="8640960" cy="1569660"/>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600" dirty="0" smtClean="0"/>
              <a:t>&lt;</a:t>
            </a:r>
            <a:r>
              <a:rPr lang="pt-BR" sz="1600" dirty="0" err="1" smtClean="0"/>
              <a:t>MediaElement</a:t>
            </a:r>
            <a:r>
              <a:rPr lang="pt-BR" sz="1600" dirty="0" smtClean="0"/>
              <a:t> </a:t>
            </a:r>
            <a:r>
              <a:rPr lang="pt-BR" sz="1600" dirty="0" err="1" smtClean="0"/>
              <a:t>Name</a:t>
            </a:r>
            <a:r>
              <a:rPr lang="pt-BR" sz="1600" dirty="0" smtClean="0"/>
              <a:t>="</a:t>
            </a:r>
            <a:r>
              <a:rPr lang="pt-BR" sz="1600" dirty="0" err="1" smtClean="0"/>
              <a:t>myMediaElement</a:t>
            </a:r>
            <a:r>
              <a:rPr lang="pt-BR" sz="1600" dirty="0" smtClean="0"/>
              <a:t>" </a:t>
            </a:r>
          </a:p>
          <a:p>
            <a:r>
              <a:rPr lang="pt-BR" sz="1600" dirty="0" smtClean="0"/>
              <a:t>                             Source="media/</a:t>
            </a:r>
            <a:r>
              <a:rPr lang="pt-BR" sz="1600" dirty="0" err="1" smtClean="0"/>
              <a:t>wpf</a:t>
            </a:r>
            <a:r>
              <a:rPr lang="pt-BR" sz="1600" dirty="0" smtClean="0"/>
              <a:t>.</a:t>
            </a:r>
            <a:r>
              <a:rPr lang="pt-BR" sz="1600" dirty="0" err="1" smtClean="0"/>
              <a:t>wmv</a:t>
            </a:r>
            <a:r>
              <a:rPr lang="pt-BR" sz="1600" dirty="0" smtClean="0"/>
              <a:t>" </a:t>
            </a:r>
          </a:p>
          <a:p>
            <a:r>
              <a:rPr lang="pt-BR" sz="1600" dirty="0" smtClean="0"/>
              <a:t>                             </a:t>
            </a:r>
            <a:r>
              <a:rPr lang="pt-BR" sz="1600" dirty="0" err="1" smtClean="0"/>
              <a:t>LoadedBehavior</a:t>
            </a:r>
            <a:r>
              <a:rPr lang="pt-BR" sz="1600" dirty="0" smtClean="0"/>
              <a:t>="Manual" </a:t>
            </a:r>
          </a:p>
          <a:p>
            <a:r>
              <a:rPr lang="pt-BR" sz="1600" dirty="0" smtClean="0"/>
              <a:t>                             </a:t>
            </a:r>
            <a:r>
              <a:rPr lang="pt-BR" sz="1600" dirty="0" err="1" smtClean="0"/>
              <a:t>Width</a:t>
            </a:r>
            <a:r>
              <a:rPr lang="pt-BR" sz="1600" dirty="0" smtClean="0"/>
              <a:t>="350" </a:t>
            </a:r>
          </a:p>
          <a:p>
            <a:r>
              <a:rPr lang="pt-BR" sz="1600" dirty="0" smtClean="0"/>
              <a:t>                             </a:t>
            </a:r>
            <a:r>
              <a:rPr lang="pt-BR" sz="1600" dirty="0" err="1" smtClean="0"/>
              <a:t>Height</a:t>
            </a:r>
            <a:r>
              <a:rPr lang="pt-BR" sz="1600" dirty="0" smtClean="0"/>
              <a:t>="250" </a:t>
            </a:r>
          </a:p>
          <a:p>
            <a:r>
              <a:rPr lang="pt-BR" sz="1600" dirty="0" smtClean="0"/>
              <a:t>/&gt;</a:t>
            </a:r>
            <a:endParaRPr lang="en-US" sz="1600" dirty="0" smtClean="0">
              <a:solidFill>
                <a:srgbClr val="00B0F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36</a:t>
            </a:fld>
            <a:endParaRPr lang="pt-BR"/>
          </a:p>
        </p:txBody>
      </p:sp>
      <p:pic>
        <p:nvPicPr>
          <p:cNvPr id="49154" name="Picture 2" descr="Um controle MediaElement com áudio e vídeo"/>
          <p:cNvPicPr>
            <a:picLocks noChangeAspect="1" noChangeArrowheads="1"/>
          </p:cNvPicPr>
          <p:nvPr/>
        </p:nvPicPr>
        <p:blipFill>
          <a:blip r:embed="rId2" cstate="print"/>
          <a:srcRect/>
          <a:stretch>
            <a:fillRect/>
          </a:stretch>
        </p:blipFill>
        <p:spPr bwMode="auto">
          <a:xfrm>
            <a:off x="1717865" y="2276872"/>
            <a:ext cx="3978879" cy="3647306"/>
          </a:xfrm>
          <a:prstGeom prst="rect">
            <a:avLst/>
          </a:prstGeom>
          <a:noFill/>
        </p:spPr>
      </p:pic>
      <p:sp>
        <p:nvSpPr>
          <p:cNvPr id="7"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8" name="CaixaDeTexto 7"/>
          <p:cNvSpPr txBox="1"/>
          <p:nvPr/>
        </p:nvSpPr>
        <p:spPr>
          <a:xfrm>
            <a:off x="179512" y="1340768"/>
            <a:ext cx="8784976" cy="369332"/>
          </a:xfrm>
          <a:prstGeom prst="rect">
            <a:avLst/>
          </a:prstGeom>
          <a:noFill/>
        </p:spPr>
        <p:txBody>
          <a:bodyPr wrap="square" rtlCol="0">
            <a:spAutoFit/>
          </a:bodyPr>
          <a:lstStyle/>
          <a:p>
            <a:r>
              <a:rPr lang="en-US" dirty="0" smtClean="0"/>
              <a:t>A </a:t>
            </a:r>
            <a:r>
              <a:rPr lang="en-US" dirty="0" err="1" smtClean="0"/>
              <a:t>figura</a:t>
            </a:r>
            <a:r>
              <a:rPr lang="en-US" dirty="0" smtClean="0"/>
              <a:t> a </a:t>
            </a:r>
            <a:r>
              <a:rPr lang="en-US" dirty="0" err="1" smtClean="0"/>
              <a:t>seguir</a:t>
            </a:r>
            <a:r>
              <a:rPr lang="en-US" dirty="0" smtClean="0"/>
              <a:t> </a:t>
            </a:r>
            <a:r>
              <a:rPr lang="en-US" dirty="0" err="1" smtClean="0"/>
              <a:t>mostra</a:t>
            </a:r>
            <a:r>
              <a:rPr lang="en-US" dirty="0" smtClean="0"/>
              <a:t> o </a:t>
            </a:r>
            <a:r>
              <a:rPr lang="en-US" dirty="0" err="1" smtClean="0"/>
              <a:t>controle</a:t>
            </a:r>
            <a:r>
              <a:rPr lang="en-US" dirty="0" smtClean="0"/>
              <a:t> </a:t>
            </a:r>
            <a:r>
              <a:rPr lang="en-US" dirty="0" err="1" smtClean="0">
                <a:hlinkClick r:id="rId3"/>
              </a:rPr>
              <a:t>MediaElement</a:t>
            </a:r>
            <a:r>
              <a:rPr lang="en-US" dirty="0" smtClean="0"/>
              <a:t> </a:t>
            </a:r>
            <a:r>
              <a:rPr lang="en-US" dirty="0" err="1" smtClean="0"/>
              <a:t>em</a:t>
            </a:r>
            <a:r>
              <a:rPr lang="en-US" dirty="0" smtClean="0"/>
              <a:t> </a:t>
            </a:r>
            <a:r>
              <a:rPr lang="en-US" dirty="0" err="1" smtClean="0"/>
              <a:t>ação</a:t>
            </a:r>
            <a:r>
              <a:rPr lang="en-US" dirty="0" smtClean="0"/>
              <a:t>.</a:t>
            </a:r>
            <a:endParaRPr lang="pt-BR"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37</a:t>
            </a:fld>
            <a:endParaRPr lang="pt-BR"/>
          </a:p>
        </p:txBody>
      </p:sp>
      <p:sp>
        <p:nvSpPr>
          <p:cNvPr id="6"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7" name="CaixaDeTexto 6"/>
          <p:cNvSpPr txBox="1"/>
          <p:nvPr/>
        </p:nvSpPr>
        <p:spPr>
          <a:xfrm>
            <a:off x="179512" y="1340768"/>
            <a:ext cx="8784976" cy="369332"/>
          </a:xfrm>
          <a:prstGeom prst="rect">
            <a:avLst/>
          </a:prstGeom>
          <a:noFill/>
        </p:spPr>
        <p:txBody>
          <a:bodyPr wrap="square" rtlCol="0">
            <a:spAutoFit/>
          </a:bodyPr>
          <a:lstStyle/>
          <a:p>
            <a:r>
              <a:rPr lang="pt-BR" b="1" dirty="0" smtClean="0"/>
              <a:t>Texto e Tipografia</a:t>
            </a:r>
            <a:endParaRPr lang="pt-BR" b="1" dirty="0"/>
          </a:p>
        </p:txBody>
      </p:sp>
      <p:sp>
        <p:nvSpPr>
          <p:cNvPr id="8" name="CaixaDeTexto 7"/>
          <p:cNvSpPr txBox="1"/>
          <p:nvPr/>
        </p:nvSpPr>
        <p:spPr>
          <a:xfrm>
            <a:off x="179512" y="1772816"/>
            <a:ext cx="8784976" cy="338554"/>
          </a:xfrm>
          <a:prstGeom prst="rect">
            <a:avLst/>
          </a:prstGeom>
          <a:noFill/>
        </p:spPr>
        <p:txBody>
          <a:bodyPr wrap="square" rtlCol="0">
            <a:spAutoFit/>
          </a:bodyPr>
          <a:lstStyle/>
          <a:p>
            <a:r>
              <a:rPr lang="en-US" sz="1600" dirty="0" smtClean="0"/>
              <a:t>Para </a:t>
            </a:r>
            <a:r>
              <a:rPr lang="en-US" sz="1600" dirty="0" err="1" smtClean="0"/>
              <a:t>facilitar</a:t>
            </a:r>
            <a:r>
              <a:rPr lang="en-US" sz="1600" dirty="0" smtClean="0"/>
              <a:t> o </a:t>
            </a:r>
            <a:r>
              <a:rPr lang="en-US" sz="1600" dirty="0" err="1" smtClean="0"/>
              <a:t>processamento</a:t>
            </a:r>
            <a:r>
              <a:rPr lang="en-US" sz="1600" dirty="0" smtClean="0"/>
              <a:t> de </a:t>
            </a:r>
            <a:r>
              <a:rPr lang="en-US" sz="1600" dirty="0" err="1" smtClean="0"/>
              <a:t>texto</a:t>
            </a:r>
            <a:r>
              <a:rPr lang="en-US" sz="1600" dirty="0" smtClean="0"/>
              <a:t> de </a:t>
            </a:r>
            <a:r>
              <a:rPr lang="en-US" sz="1600" dirty="0" err="1" smtClean="0"/>
              <a:t>alta</a:t>
            </a:r>
            <a:r>
              <a:rPr lang="en-US" sz="1600" dirty="0" smtClean="0"/>
              <a:t> </a:t>
            </a:r>
            <a:r>
              <a:rPr lang="en-US" sz="1600" dirty="0" err="1" smtClean="0"/>
              <a:t>qualidade</a:t>
            </a:r>
            <a:r>
              <a:rPr lang="en-US" sz="1600" dirty="0" smtClean="0"/>
              <a:t>, WPF </a:t>
            </a:r>
            <a:r>
              <a:rPr lang="en-US" sz="1600" dirty="0" err="1" smtClean="0"/>
              <a:t>oferece</a:t>
            </a:r>
            <a:r>
              <a:rPr lang="en-US" sz="1600" dirty="0" smtClean="0"/>
              <a:t> </a:t>
            </a:r>
            <a:r>
              <a:rPr lang="en-US" sz="1600" dirty="0" err="1" smtClean="0"/>
              <a:t>os</a:t>
            </a:r>
            <a:r>
              <a:rPr lang="en-US" sz="1600" dirty="0" smtClean="0"/>
              <a:t> </a:t>
            </a:r>
            <a:r>
              <a:rPr lang="en-US" sz="1600" dirty="0" err="1" smtClean="0"/>
              <a:t>seguintes</a:t>
            </a:r>
            <a:r>
              <a:rPr lang="en-US" sz="1600" dirty="0" smtClean="0"/>
              <a:t> </a:t>
            </a:r>
            <a:r>
              <a:rPr lang="en-US" sz="1600" dirty="0" err="1" smtClean="0"/>
              <a:t>recursos</a:t>
            </a:r>
            <a:r>
              <a:rPr lang="en-US" sz="1600" dirty="0" smtClean="0"/>
              <a:t>:</a:t>
            </a:r>
          </a:p>
        </p:txBody>
      </p:sp>
      <p:sp>
        <p:nvSpPr>
          <p:cNvPr id="9" name="CaixaDeTexto 8"/>
          <p:cNvSpPr txBox="1"/>
          <p:nvPr/>
        </p:nvSpPr>
        <p:spPr>
          <a:xfrm>
            <a:off x="251520" y="2204864"/>
            <a:ext cx="8640960" cy="1323439"/>
          </a:xfrm>
          <a:prstGeom prst="rect">
            <a:avLst/>
          </a:prstGeom>
          <a:noFill/>
        </p:spPr>
        <p:txBody>
          <a:bodyPr wrap="square" rtlCol="0">
            <a:spAutoFit/>
          </a:bodyPr>
          <a:lstStyle/>
          <a:p>
            <a:pPr>
              <a:buFont typeface="Arial" pitchFamily="34" charset="0"/>
              <a:buChar char="•"/>
            </a:pPr>
            <a:r>
              <a:rPr lang="pt-PT" sz="1600" dirty="0" smtClean="0"/>
              <a:t>Suporte para fonte OpenType</a:t>
            </a:r>
            <a:r>
              <a:rPr lang="en-US" sz="1600" dirty="0" smtClean="0"/>
              <a:t>.</a:t>
            </a:r>
          </a:p>
          <a:p>
            <a:pPr>
              <a:buFont typeface="Arial" pitchFamily="34" charset="0"/>
              <a:buChar char="•"/>
            </a:pPr>
            <a:r>
              <a:rPr lang="pt-PT" sz="1600" dirty="0" smtClean="0"/>
              <a:t>Melhorias ClearType.</a:t>
            </a:r>
          </a:p>
          <a:p>
            <a:pPr>
              <a:buFont typeface="Arial" pitchFamily="34" charset="0"/>
              <a:buChar char="•"/>
            </a:pPr>
            <a:r>
              <a:rPr lang="pt-PT" sz="1600" dirty="0" smtClean="0"/>
              <a:t>De alto desempenho que tira proveito da aceleração de hardware</a:t>
            </a:r>
            <a:r>
              <a:rPr lang="en-US" sz="1600" dirty="0" smtClean="0"/>
              <a:t>.</a:t>
            </a:r>
          </a:p>
          <a:p>
            <a:pPr>
              <a:buFont typeface="Arial" pitchFamily="34" charset="0"/>
              <a:buChar char="•"/>
            </a:pPr>
            <a:r>
              <a:rPr lang="pt-PT" sz="1600" dirty="0" smtClean="0"/>
              <a:t>Integração de texto com a mídia, gráficos e animação</a:t>
            </a:r>
            <a:r>
              <a:rPr lang="en-US" sz="1600" dirty="0" smtClean="0"/>
              <a:t>.</a:t>
            </a:r>
          </a:p>
          <a:p>
            <a:pPr>
              <a:buFont typeface="Arial" pitchFamily="34" charset="0"/>
              <a:buChar char="•"/>
            </a:pPr>
            <a:r>
              <a:rPr lang="en-US" sz="1600" dirty="0" err="1" smtClean="0"/>
              <a:t>Suporte</a:t>
            </a:r>
            <a:r>
              <a:rPr lang="en-US" sz="1600" dirty="0" smtClean="0"/>
              <a:t> a </a:t>
            </a:r>
            <a:r>
              <a:rPr lang="en-US" sz="1600" dirty="0" err="1" smtClean="0"/>
              <a:t>fonte</a:t>
            </a:r>
            <a:r>
              <a:rPr lang="en-US" sz="1600" dirty="0" smtClean="0"/>
              <a:t> </a:t>
            </a:r>
            <a:r>
              <a:rPr lang="en-US" sz="1600" dirty="0" err="1" smtClean="0"/>
              <a:t>internacional</a:t>
            </a:r>
            <a:r>
              <a:rPr lang="en-US" sz="1600" dirty="0" smtClean="0"/>
              <a:t> e </a:t>
            </a:r>
            <a:r>
              <a:rPr lang="en-US" sz="1600" dirty="0" err="1" smtClean="0"/>
              <a:t>mecanismo</a:t>
            </a:r>
            <a:r>
              <a:rPr lang="en-US" sz="1600" dirty="0" smtClean="0"/>
              <a:t> de fallback.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38</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340768"/>
            <a:ext cx="8784976" cy="584775"/>
          </a:xfrm>
          <a:prstGeom prst="rect">
            <a:avLst/>
          </a:prstGeom>
          <a:noFill/>
        </p:spPr>
        <p:txBody>
          <a:bodyPr wrap="square" rtlCol="0">
            <a:spAutoFit/>
          </a:bodyPr>
          <a:lstStyle/>
          <a:p>
            <a:r>
              <a:rPr lang="pt-PT" sz="1600" dirty="0" smtClean="0"/>
              <a:t>Como uma demonstração de integração de texto com gráficos, a figura a seguir mostra a aplicação de decoração de texto.</a:t>
            </a:r>
            <a:endParaRPr lang="en-US" sz="1600" dirty="0" smtClean="0"/>
          </a:p>
        </p:txBody>
      </p:sp>
      <p:pic>
        <p:nvPicPr>
          <p:cNvPr id="51202" name="Picture 2" descr="Texto com várias decorações de texto"/>
          <p:cNvPicPr>
            <a:picLocks noChangeAspect="1" noChangeArrowheads="1"/>
          </p:cNvPicPr>
          <p:nvPr/>
        </p:nvPicPr>
        <p:blipFill>
          <a:blip r:embed="rId2" cstate="print"/>
          <a:srcRect/>
          <a:stretch>
            <a:fillRect/>
          </a:stretch>
        </p:blipFill>
        <p:spPr bwMode="auto">
          <a:xfrm>
            <a:off x="1331640" y="2276872"/>
            <a:ext cx="6264696" cy="273630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39</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340768"/>
            <a:ext cx="8784976" cy="369332"/>
          </a:xfrm>
          <a:prstGeom prst="rect">
            <a:avLst/>
          </a:prstGeom>
          <a:noFill/>
        </p:spPr>
        <p:txBody>
          <a:bodyPr wrap="square" rtlCol="0">
            <a:spAutoFit/>
          </a:bodyPr>
          <a:lstStyle/>
          <a:p>
            <a:r>
              <a:rPr lang="pt-BR" b="1" dirty="0" smtClean="0"/>
              <a:t>Documentos</a:t>
            </a:r>
            <a:endParaRPr lang="en-US" b="1" dirty="0" smtClean="0"/>
          </a:p>
        </p:txBody>
      </p:sp>
      <p:sp>
        <p:nvSpPr>
          <p:cNvPr id="7" name="CaixaDeTexto 6"/>
          <p:cNvSpPr txBox="1"/>
          <p:nvPr/>
        </p:nvSpPr>
        <p:spPr>
          <a:xfrm>
            <a:off x="251520" y="1700808"/>
            <a:ext cx="8640960" cy="830997"/>
          </a:xfrm>
          <a:prstGeom prst="rect">
            <a:avLst/>
          </a:prstGeom>
          <a:noFill/>
        </p:spPr>
        <p:txBody>
          <a:bodyPr wrap="square" rtlCol="0">
            <a:spAutoFit/>
          </a:bodyPr>
          <a:lstStyle/>
          <a:p>
            <a:r>
              <a:rPr lang="pt-BR" sz="1600" dirty="0" smtClean="0"/>
              <a:t>O WPF tem suporte nativo para trabalhar com três tipos de documentos: o documento de fluxo, documentos fixo, e XML </a:t>
            </a:r>
            <a:r>
              <a:rPr lang="pt-BR" sz="1600" dirty="0" err="1" smtClean="0"/>
              <a:t>Paper</a:t>
            </a:r>
            <a:r>
              <a:rPr lang="pt-BR" sz="1600" dirty="0" smtClean="0"/>
              <a:t> </a:t>
            </a:r>
            <a:r>
              <a:rPr lang="pt-BR" sz="1600" dirty="0" err="1" smtClean="0"/>
              <a:t>Specification</a:t>
            </a:r>
            <a:r>
              <a:rPr lang="pt-BR" sz="1600" dirty="0" smtClean="0"/>
              <a:t> (XPS) documentos. O WPF também fornece serviços para criar, exibir, gerenciar, anotar, empacotar e imprimir documentos.</a:t>
            </a:r>
            <a:endParaRPr lang="pt-B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484784"/>
            <a:ext cx="8640960" cy="1815882"/>
          </a:xfrm>
          <a:prstGeom prst="rect">
            <a:avLst/>
          </a:prstGeom>
          <a:noFill/>
        </p:spPr>
        <p:txBody>
          <a:bodyPr wrap="square" rtlCol="0">
            <a:spAutoFit/>
          </a:bodyPr>
          <a:lstStyle/>
          <a:p>
            <a:pPr algn="just"/>
            <a:r>
              <a:rPr lang="pt-BR" sz="1600" dirty="0" smtClean="0"/>
              <a:t>O núcleo do WPF é um mecanismo de resolução independente e </a:t>
            </a:r>
            <a:r>
              <a:rPr lang="pt-BR" sz="1600" dirty="0" err="1" smtClean="0"/>
              <a:t>renderização</a:t>
            </a:r>
            <a:r>
              <a:rPr lang="pt-BR" sz="1600" dirty="0" smtClean="0"/>
              <a:t> vetorial que é criado para tirar proveito dos modernos hardwares gráficos . O WPF estende o núcleo com um conjunto abrangente de recursos de desenvolvimento de aplicativo que incluem </a:t>
            </a:r>
            <a:r>
              <a:rPr lang="pt-BR" sz="1600" dirty="0" err="1" smtClean="0"/>
              <a:t>Extensible</a:t>
            </a:r>
            <a:r>
              <a:rPr lang="pt-BR" sz="1600" dirty="0" smtClean="0"/>
              <a:t> Application Markup </a:t>
            </a:r>
            <a:r>
              <a:rPr lang="pt-BR" sz="1600" dirty="0" err="1" smtClean="0"/>
              <a:t>Language</a:t>
            </a:r>
            <a:r>
              <a:rPr lang="pt-BR" sz="1600" dirty="0" smtClean="0"/>
              <a:t> (</a:t>
            </a:r>
            <a:r>
              <a:rPr lang="pt-BR" sz="1600" b="1" dirty="0" smtClean="0">
                <a:solidFill>
                  <a:srgbClr val="0070C0"/>
                </a:solidFill>
              </a:rPr>
              <a:t>XAML</a:t>
            </a:r>
            <a:r>
              <a:rPr lang="pt-BR" sz="1600" dirty="0" smtClean="0"/>
              <a:t>), controles, associação de </a:t>
            </a:r>
            <a:r>
              <a:rPr lang="pt-BR" sz="1600" dirty="0" smtClean="0"/>
              <a:t>dados </a:t>
            </a:r>
            <a:r>
              <a:rPr lang="pt-BR" sz="1600" dirty="0" smtClean="0">
                <a:solidFill>
                  <a:srgbClr val="FF0000"/>
                </a:solidFill>
              </a:rPr>
              <a:t>(Data </a:t>
            </a:r>
            <a:r>
              <a:rPr lang="pt-BR" sz="1600" dirty="0" err="1" smtClean="0">
                <a:solidFill>
                  <a:srgbClr val="FF0000"/>
                </a:solidFill>
              </a:rPr>
              <a:t>Binding</a:t>
            </a:r>
            <a:r>
              <a:rPr lang="pt-BR" sz="1600" dirty="0" smtClean="0"/>
              <a:t>), </a:t>
            </a:r>
            <a:r>
              <a:rPr lang="pt-BR" sz="1600" dirty="0" smtClean="0"/>
              <a:t>layout, Elementos gráficos 2D e 3D, animação, estilos, modelos, documentos, </a:t>
            </a:r>
            <a:r>
              <a:rPr lang="pt-BR" sz="1600" dirty="0" smtClean="0"/>
              <a:t>mídias e texto. </a:t>
            </a:r>
            <a:r>
              <a:rPr lang="pt-BR" sz="1600" dirty="0" smtClean="0"/>
              <a:t>O WPF </a:t>
            </a:r>
            <a:r>
              <a:rPr lang="pt-BR" sz="1600" dirty="0" smtClean="0"/>
              <a:t>faz parte do </a:t>
            </a:r>
            <a:r>
              <a:rPr lang="pt-BR" sz="1600" dirty="0" smtClean="0"/>
              <a:t>Microsoft.NET Framework, portanto, você pode criar aplicativos que incorporam outros elementos da .NET Framework.</a:t>
            </a:r>
            <a:endParaRPr lang="pt-BR" sz="1600" dirty="0"/>
          </a:p>
        </p:txBody>
      </p:sp>
      <p:sp>
        <p:nvSpPr>
          <p:cNvPr id="4" name="Espaço Reservado para Data 3"/>
          <p:cNvSpPr>
            <a:spLocks noGrp="1"/>
          </p:cNvSpPr>
          <p:nvPr>
            <p:ph type="dt" sz="half" idx="10"/>
          </p:nvPr>
        </p:nvSpPr>
        <p:spPr/>
        <p:txBody>
          <a:bodyPr/>
          <a:lstStyle/>
          <a:p>
            <a:fld id="{7E0477E6-9182-44A9-8C4A-75F0DDA34607}" type="datetime1">
              <a:rPr lang="pt-BR" smtClean="0"/>
              <a:pPr/>
              <a:t>11/09/2012</a:t>
            </a:fld>
            <a:endParaRPr lang="pt-BR"/>
          </a:p>
        </p:txBody>
      </p:sp>
      <p:sp>
        <p:nvSpPr>
          <p:cNvPr id="6" name="Espaço Reservado para Rodapé 5"/>
          <p:cNvSpPr>
            <a:spLocks noGrp="1"/>
          </p:cNvSpPr>
          <p:nvPr>
            <p:ph type="ftr" sz="quarter" idx="11"/>
          </p:nvPr>
        </p:nvSpPr>
        <p:spPr/>
        <p:txBody>
          <a:bodyPr/>
          <a:lstStyle/>
          <a:p>
            <a:r>
              <a:rPr lang="pt-BR" smtClean="0"/>
              <a:t>E-mail:jose.cunha@ifrn.edu.br</a:t>
            </a:r>
            <a:endParaRPr lang="pt-BR"/>
          </a:p>
        </p:txBody>
      </p:sp>
      <p:sp>
        <p:nvSpPr>
          <p:cNvPr id="5" name="Espaço Reservado para Número de Slide 4"/>
          <p:cNvSpPr>
            <a:spLocks noGrp="1"/>
          </p:cNvSpPr>
          <p:nvPr>
            <p:ph type="sldNum" sz="quarter" idx="12"/>
          </p:nvPr>
        </p:nvSpPr>
        <p:spPr/>
        <p:txBody>
          <a:bodyPr/>
          <a:lstStyle/>
          <a:p>
            <a:fld id="{1020B395-67EA-461A-9EAB-6FD6371207DB}" type="slidenum">
              <a:rPr lang="pt-BR" smtClean="0"/>
              <a:pPr/>
              <a:t>4</a:t>
            </a:fld>
            <a:endParaRPr lang="pt-B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40</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340768"/>
            <a:ext cx="8784976" cy="369332"/>
          </a:xfrm>
          <a:prstGeom prst="rect">
            <a:avLst/>
          </a:prstGeom>
          <a:noFill/>
        </p:spPr>
        <p:txBody>
          <a:bodyPr wrap="square" rtlCol="0">
            <a:spAutoFit/>
          </a:bodyPr>
          <a:lstStyle/>
          <a:p>
            <a:r>
              <a:rPr lang="pt-BR" b="1" dirty="0" err="1" smtClean="0"/>
              <a:t>Flow</a:t>
            </a:r>
            <a:r>
              <a:rPr lang="pt-BR" b="1" dirty="0" smtClean="0"/>
              <a:t> </a:t>
            </a:r>
            <a:r>
              <a:rPr lang="pt-BR" b="1" dirty="0" err="1" smtClean="0"/>
              <a:t>Documents</a:t>
            </a:r>
            <a:endParaRPr lang="en-US" b="1" dirty="0" smtClean="0"/>
          </a:p>
        </p:txBody>
      </p:sp>
      <p:sp>
        <p:nvSpPr>
          <p:cNvPr id="7" name="CaixaDeTexto 6"/>
          <p:cNvSpPr txBox="1"/>
          <p:nvPr/>
        </p:nvSpPr>
        <p:spPr>
          <a:xfrm>
            <a:off x="179512" y="1700808"/>
            <a:ext cx="8712968" cy="584775"/>
          </a:xfrm>
          <a:prstGeom prst="rect">
            <a:avLst/>
          </a:prstGeom>
          <a:noFill/>
        </p:spPr>
        <p:txBody>
          <a:bodyPr wrap="square" rtlCol="0">
            <a:spAutoFit/>
          </a:bodyPr>
          <a:lstStyle/>
          <a:p>
            <a:r>
              <a:rPr lang="pt-PT" sz="1600" dirty="0" smtClean="0"/>
              <a:t>Documentos de fluxo são projetados para otimizar a visualização e leitura ajustando dinamicamente o conteúdo ao tamanho da janela</a:t>
            </a:r>
            <a:r>
              <a:rPr lang="pt-BR" sz="1600" dirty="0" smtClean="0"/>
              <a:t>. A marcação XAML seguinte mostra a definição de um </a:t>
            </a:r>
            <a:r>
              <a:rPr lang="pt-BR" sz="1600" dirty="0" err="1" smtClean="0">
                <a:hlinkClick r:id="rId2"/>
              </a:rPr>
              <a:t>FlowDocument</a:t>
            </a:r>
            <a:r>
              <a:rPr lang="pt-BR" sz="1600" dirty="0" smtClean="0"/>
              <a:t>.</a:t>
            </a:r>
            <a:endParaRPr lang="pt-BR" sz="1600" dirty="0"/>
          </a:p>
        </p:txBody>
      </p:sp>
      <p:sp>
        <p:nvSpPr>
          <p:cNvPr id="8" name="Retângulo 7"/>
          <p:cNvSpPr/>
          <p:nvPr/>
        </p:nvSpPr>
        <p:spPr>
          <a:xfrm>
            <a:off x="251520" y="2867452"/>
            <a:ext cx="8640960" cy="2800767"/>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600" dirty="0" smtClean="0"/>
              <a:t>&lt;</a:t>
            </a:r>
            <a:r>
              <a:rPr lang="pt-BR" sz="1600" dirty="0" err="1" smtClean="0"/>
              <a:t>FlowDocument</a:t>
            </a:r>
            <a:r>
              <a:rPr lang="pt-BR" sz="1600" dirty="0" smtClean="0"/>
              <a:t> </a:t>
            </a:r>
            <a:r>
              <a:rPr lang="pt-BR" sz="1600" dirty="0" err="1" smtClean="0"/>
              <a:t>xmlns</a:t>
            </a:r>
            <a:r>
              <a:rPr lang="pt-BR" sz="1600" dirty="0" smtClean="0"/>
              <a:t>="http://schemas.microsoft.com/winfx/2006/xaml/presentation"&gt; </a:t>
            </a:r>
          </a:p>
          <a:p>
            <a:r>
              <a:rPr lang="pt-BR" sz="1600" dirty="0" smtClean="0"/>
              <a:t>           &lt;</a:t>
            </a:r>
            <a:r>
              <a:rPr lang="pt-BR" sz="1600" dirty="0" err="1" smtClean="0"/>
              <a:t>Paragraph</a:t>
            </a:r>
            <a:r>
              <a:rPr lang="pt-BR" sz="1600" dirty="0" smtClean="0"/>
              <a:t> </a:t>
            </a:r>
            <a:r>
              <a:rPr lang="pt-BR" sz="1600" dirty="0" err="1" smtClean="0"/>
              <a:t>FontSize</a:t>
            </a:r>
            <a:r>
              <a:rPr lang="pt-BR" sz="1600" dirty="0" smtClean="0"/>
              <a:t>="18" </a:t>
            </a:r>
            <a:r>
              <a:rPr lang="pt-BR" sz="1600" dirty="0" err="1" smtClean="0"/>
              <a:t>FontWeight</a:t>
            </a:r>
            <a:r>
              <a:rPr lang="pt-BR" sz="1600" dirty="0" smtClean="0"/>
              <a:t>="</a:t>
            </a:r>
            <a:r>
              <a:rPr lang="pt-BR" sz="1600" dirty="0" err="1" smtClean="0"/>
              <a:t>Bold</a:t>
            </a:r>
            <a:r>
              <a:rPr lang="pt-BR" sz="1600" dirty="0" smtClean="0"/>
              <a:t>"&gt;</a:t>
            </a:r>
            <a:r>
              <a:rPr lang="pt-BR" sz="1600" dirty="0" err="1" smtClean="0"/>
              <a:t>Flow</a:t>
            </a:r>
            <a:r>
              <a:rPr lang="pt-BR" sz="1600" dirty="0" smtClean="0"/>
              <a:t> </a:t>
            </a:r>
            <a:r>
              <a:rPr lang="pt-BR" sz="1600" dirty="0" err="1" smtClean="0"/>
              <a:t>Document</a:t>
            </a:r>
            <a:r>
              <a:rPr lang="pt-BR" sz="1600" dirty="0" smtClean="0"/>
              <a:t>&lt;/</a:t>
            </a:r>
            <a:r>
              <a:rPr lang="pt-BR" sz="1600" dirty="0" err="1" smtClean="0"/>
              <a:t>Paragraph</a:t>
            </a:r>
            <a:r>
              <a:rPr lang="pt-BR" sz="1600" dirty="0" smtClean="0"/>
              <a:t>&gt; </a:t>
            </a:r>
          </a:p>
          <a:p>
            <a:endParaRPr lang="pt-BR" sz="1600" dirty="0" smtClean="0"/>
          </a:p>
          <a:p>
            <a:r>
              <a:rPr lang="pt-BR" sz="1600" dirty="0" smtClean="0"/>
              <a:t>          &lt;</a:t>
            </a:r>
            <a:r>
              <a:rPr lang="pt-BR" sz="1600" dirty="0" err="1" smtClean="0"/>
              <a:t>Paragraph</a:t>
            </a:r>
            <a:r>
              <a:rPr lang="pt-BR" sz="1600" dirty="0" smtClean="0"/>
              <a:t>&gt; </a:t>
            </a:r>
          </a:p>
          <a:p>
            <a:r>
              <a:rPr lang="pt-BR" sz="1600" dirty="0" smtClean="0"/>
              <a:t>                      </a:t>
            </a:r>
            <a:r>
              <a:rPr lang="pt-BR" sz="1600" dirty="0" err="1" smtClean="0"/>
              <a:t>Lorem</a:t>
            </a:r>
            <a:r>
              <a:rPr lang="pt-BR" sz="1600" dirty="0" smtClean="0"/>
              <a:t> </a:t>
            </a:r>
            <a:r>
              <a:rPr lang="pt-BR" sz="1600" dirty="0" err="1" smtClean="0"/>
              <a:t>ipsum</a:t>
            </a:r>
            <a:r>
              <a:rPr lang="pt-BR" sz="1600" dirty="0" smtClean="0"/>
              <a:t> </a:t>
            </a:r>
            <a:r>
              <a:rPr lang="pt-BR" sz="1600" dirty="0" err="1" smtClean="0"/>
              <a:t>dolor</a:t>
            </a:r>
            <a:r>
              <a:rPr lang="pt-BR" sz="1600" dirty="0" smtClean="0"/>
              <a:t> </a:t>
            </a:r>
            <a:r>
              <a:rPr lang="pt-BR" sz="1600" dirty="0" err="1" smtClean="0"/>
              <a:t>sit</a:t>
            </a:r>
            <a:r>
              <a:rPr lang="pt-BR" sz="1600" dirty="0" smtClean="0"/>
              <a:t> </a:t>
            </a:r>
            <a:r>
              <a:rPr lang="pt-BR" sz="1600" dirty="0" err="1" smtClean="0"/>
              <a:t>amet</a:t>
            </a:r>
            <a:r>
              <a:rPr lang="pt-BR" sz="1600" dirty="0" smtClean="0"/>
              <a:t>, </a:t>
            </a:r>
            <a:r>
              <a:rPr lang="pt-BR" sz="1600" dirty="0" err="1" smtClean="0"/>
              <a:t>consectetuer</a:t>
            </a:r>
            <a:r>
              <a:rPr lang="pt-BR" sz="1600" dirty="0" smtClean="0"/>
              <a:t> </a:t>
            </a:r>
            <a:r>
              <a:rPr lang="pt-BR" sz="1600" dirty="0" err="1" smtClean="0"/>
              <a:t>adipiscing</a:t>
            </a:r>
            <a:r>
              <a:rPr lang="pt-BR" sz="1600" dirty="0" smtClean="0"/>
              <a:t> </a:t>
            </a:r>
            <a:r>
              <a:rPr lang="pt-BR" sz="1600" dirty="0" err="1" smtClean="0"/>
              <a:t>elit</a:t>
            </a:r>
            <a:r>
              <a:rPr lang="pt-BR" sz="1600" dirty="0" smtClean="0"/>
              <a:t>, </a:t>
            </a:r>
            <a:r>
              <a:rPr lang="pt-BR" sz="1600" dirty="0" err="1" smtClean="0"/>
              <a:t>sed</a:t>
            </a:r>
            <a:r>
              <a:rPr lang="pt-BR" sz="1600" dirty="0" smtClean="0"/>
              <a:t> </a:t>
            </a:r>
            <a:r>
              <a:rPr lang="pt-BR" sz="1600" dirty="0" err="1" smtClean="0"/>
              <a:t>diam</a:t>
            </a:r>
            <a:r>
              <a:rPr lang="pt-BR" sz="1600" dirty="0" smtClean="0"/>
              <a:t> </a:t>
            </a:r>
            <a:r>
              <a:rPr lang="pt-BR" sz="1600" dirty="0" err="1" smtClean="0"/>
              <a:t>nonummy</a:t>
            </a:r>
            <a:r>
              <a:rPr lang="pt-BR" sz="1600" dirty="0" smtClean="0"/>
              <a:t> </a:t>
            </a:r>
            <a:r>
              <a:rPr lang="pt-BR" sz="1600" dirty="0" err="1" smtClean="0"/>
              <a:t>nibh</a:t>
            </a:r>
            <a:r>
              <a:rPr lang="pt-BR" sz="1600" dirty="0" smtClean="0"/>
              <a:t> 	</a:t>
            </a:r>
            <a:r>
              <a:rPr lang="pt-BR" sz="1600" dirty="0" err="1" smtClean="0"/>
              <a:t>euismod</a:t>
            </a:r>
            <a:r>
              <a:rPr lang="pt-BR" sz="1600" dirty="0" smtClean="0"/>
              <a:t> </a:t>
            </a:r>
            <a:r>
              <a:rPr lang="pt-BR" sz="1600" dirty="0" err="1" smtClean="0"/>
              <a:t>tincidunt</a:t>
            </a:r>
            <a:r>
              <a:rPr lang="pt-BR" sz="1600" dirty="0" smtClean="0"/>
              <a:t> ut </a:t>
            </a:r>
            <a:r>
              <a:rPr lang="pt-BR" sz="1600" dirty="0" err="1" smtClean="0"/>
              <a:t>laoreet</a:t>
            </a:r>
            <a:r>
              <a:rPr lang="pt-BR" sz="1600" dirty="0" smtClean="0"/>
              <a:t> </a:t>
            </a:r>
            <a:r>
              <a:rPr lang="pt-BR" sz="1600" dirty="0" err="1" smtClean="0"/>
              <a:t>dolore</a:t>
            </a:r>
            <a:r>
              <a:rPr lang="pt-BR" sz="1600" dirty="0" smtClean="0"/>
              <a:t> magna </a:t>
            </a:r>
            <a:r>
              <a:rPr lang="pt-BR" sz="1600" dirty="0" err="1" smtClean="0"/>
              <a:t>aliquam</a:t>
            </a:r>
            <a:r>
              <a:rPr lang="pt-BR" sz="1600" dirty="0" smtClean="0"/>
              <a:t> </a:t>
            </a:r>
            <a:r>
              <a:rPr lang="pt-BR" sz="1600" dirty="0" err="1" smtClean="0"/>
              <a:t>erat</a:t>
            </a:r>
            <a:r>
              <a:rPr lang="pt-BR" sz="1600" dirty="0" smtClean="0"/>
              <a:t> </a:t>
            </a:r>
            <a:r>
              <a:rPr lang="pt-BR" sz="1600" dirty="0" err="1" smtClean="0"/>
              <a:t>volutpat</a:t>
            </a:r>
            <a:r>
              <a:rPr lang="pt-BR" sz="1600" dirty="0" smtClean="0"/>
              <a:t>. Ut </a:t>
            </a:r>
            <a:r>
              <a:rPr lang="pt-BR" sz="1600" dirty="0" err="1" smtClean="0"/>
              <a:t>wisi</a:t>
            </a:r>
            <a:r>
              <a:rPr lang="pt-BR" sz="1600" dirty="0" smtClean="0"/>
              <a:t> </a:t>
            </a:r>
            <a:r>
              <a:rPr lang="pt-BR" sz="1600" dirty="0" err="1" smtClean="0"/>
              <a:t>enim</a:t>
            </a:r>
            <a:r>
              <a:rPr lang="pt-BR" sz="1600" dirty="0" smtClean="0"/>
              <a:t> ad </a:t>
            </a:r>
            <a:r>
              <a:rPr lang="pt-BR" sz="1600" dirty="0" err="1" smtClean="0"/>
              <a:t>minim</a:t>
            </a:r>
            <a:r>
              <a:rPr lang="pt-BR" sz="1600" dirty="0" smtClean="0"/>
              <a:t> 	</a:t>
            </a:r>
            <a:r>
              <a:rPr lang="pt-BR" sz="1600" dirty="0" err="1" smtClean="0"/>
              <a:t>veniam</a:t>
            </a:r>
            <a:r>
              <a:rPr lang="pt-BR" sz="1600" dirty="0" smtClean="0"/>
              <a:t>, quis </a:t>
            </a:r>
            <a:r>
              <a:rPr lang="pt-BR" sz="1600" dirty="0" err="1" smtClean="0"/>
              <a:t>nostrud</a:t>
            </a:r>
            <a:r>
              <a:rPr lang="pt-BR" sz="1600" dirty="0" smtClean="0"/>
              <a:t> exerci </a:t>
            </a:r>
            <a:r>
              <a:rPr lang="pt-BR" sz="1600" dirty="0" err="1" smtClean="0"/>
              <a:t>tation</a:t>
            </a:r>
            <a:r>
              <a:rPr lang="pt-BR" sz="1600" dirty="0" smtClean="0"/>
              <a:t> </a:t>
            </a:r>
            <a:r>
              <a:rPr lang="pt-BR" sz="1600" dirty="0" err="1" smtClean="0"/>
              <a:t>ullamcorper</a:t>
            </a:r>
            <a:r>
              <a:rPr lang="pt-BR" sz="1600" dirty="0" smtClean="0"/>
              <a:t> </a:t>
            </a:r>
            <a:r>
              <a:rPr lang="pt-BR" sz="1600" dirty="0" err="1" smtClean="0"/>
              <a:t>suscipit</a:t>
            </a:r>
            <a:r>
              <a:rPr lang="pt-BR" sz="1600" dirty="0" smtClean="0"/>
              <a:t> </a:t>
            </a:r>
            <a:r>
              <a:rPr lang="pt-BR" sz="1600" dirty="0" err="1" smtClean="0"/>
              <a:t>lobortis</a:t>
            </a:r>
            <a:r>
              <a:rPr lang="pt-BR" sz="1600" dirty="0" smtClean="0"/>
              <a:t> </a:t>
            </a:r>
            <a:r>
              <a:rPr lang="pt-BR" sz="1600" dirty="0" err="1" smtClean="0"/>
              <a:t>nisl</a:t>
            </a:r>
            <a:r>
              <a:rPr lang="pt-BR" sz="1600" dirty="0" smtClean="0"/>
              <a:t> ut </a:t>
            </a:r>
            <a:r>
              <a:rPr lang="pt-BR" sz="1600" dirty="0" err="1" smtClean="0"/>
              <a:t>aliquip</a:t>
            </a:r>
            <a:r>
              <a:rPr lang="pt-BR" sz="1600" dirty="0" smtClean="0"/>
              <a:t> ex </a:t>
            </a:r>
            <a:r>
              <a:rPr lang="pt-BR" sz="1600" dirty="0" err="1" smtClean="0"/>
              <a:t>ea</a:t>
            </a:r>
            <a:r>
              <a:rPr lang="pt-BR" sz="1600" dirty="0" smtClean="0"/>
              <a:t> 	</a:t>
            </a:r>
            <a:r>
              <a:rPr lang="pt-BR" sz="1600" dirty="0" err="1" smtClean="0"/>
              <a:t>commodo</a:t>
            </a:r>
            <a:r>
              <a:rPr lang="pt-BR" sz="1600" dirty="0" smtClean="0"/>
              <a:t> </a:t>
            </a:r>
            <a:r>
              <a:rPr lang="pt-BR" sz="1600" dirty="0" err="1" smtClean="0"/>
              <a:t>consequat</a:t>
            </a:r>
            <a:r>
              <a:rPr lang="pt-BR" sz="1600" dirty="0" smtClean="0"/>
              <a:t>. </a:t>
            </a:r>
            <a:r>
              <a:rPr lang="pt-BR" sz="1600" dirty="0" err="1" smtClean="0"/>
              <a:t>Duis</a:t>
            </a:r>
            <a:r>
              <a:rPr lang="pt-BR" sz="1600" dirty="0" smtClean="0"/>
              <a:t> </a:t>
            </a:r>
            <a:r>
              <a:rPr lang="pt-BR" sz="1600" dirty="0" err="1" smtClean="0"/>
              <a:t>autem</a:t>
            </a:r>
            <a:r>
              <a:rPr lang="pt-BR" sz="1600" dirty="0" smtClean="0"/>
              <a:t> </a:t>
            </a:r>
            <a:r>
              <a:rPr lang="pt-BR" sz="1600" dirty="0" err="1" smtClean="0"/>
              <a:t>vel</a:t>
            </a:r>
            <a:r>
              <a:rPr lang="pt-BR" sz="1600" dirty="0" smtClean="0"/>
              <a:t> </a:t>
            </a:r>
            <a:r>
              <a:rPr lang="pt-BR" sz="1600" dirty="0" err="1" smtClean="0"/>
              <a:t>eum</a:t>
            </a:r>
            <a:r>
              <a:rPr lang="pt-BR" sz="1600" dirty="0" smtClean="0"/>
              <a:t> </a:t>
            </a:r>
            <a:r>
              <a:rPr lang="pt-BR" sz="1600" dirty="0" err="1" smtClean="0"/>
              <a:t>iriure</a:t>
            </a:r>
            <a:r>
              <a:rPr lang="pt-BR" sz="1600" dirty="0" smtClean="0"/>
              <a:t>. </a:t>
            </a:r>
          </a:p>
          <a:p>
            <a:r>
              <a:rPr lang="pt-BR" sz="1600" dirty="0" smtClean="0"/>
              <a:t>&lt;/</a:t>
            </a:r>
            <a:r>
              <a:rPr lang="pt-BR" sz="1600" dirty="0" err="1" smtClean="0"/>
              <a:t>Paragraph</a:t>
            </a:r>
            <a:r>
              <a:rPr lang="pt-BR" sz="1600" dirty="0" smtClean="0"/>
              <a:t>&gt; </a:t>
            </a:r>
          </a:p>
          <a:p>
            <a:r>
              <a:rPr lang="pt-BR" sz="1600" dirty="0" smtClean="0"/>
              <a:t>	... </a:t>
            </a:r>
          </a:p>
          <a:p>
            <a:r>
              <a:rPr lang="pt-BR" sz="1600" dirty="0" smtClean="0"/>
              <a:t>&lt;/</a:t>
            </a:r>
            <a:r>
              <a:rPr lang="pt-BR" sz="1600" dirty="0" err="1" smtClean="0"/>
              <a:t>FlowDocument</a:t>
            </a:r>
            <a:r>
              <a:rPr lang="pt-BR" sz="1600" dirty="0" smtClean="0"/>
              <a:t>&gt; </a:t>
            </a:r>
            <a:endParaRPr lang="en-US" sz="1600" dirty="0" smtClean="0">
              <a:solidFill>
                <a:srgbClr val="00B0F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41</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340768"/>
            <a:ext cx="8784976" cy="584775"/>
          </a:xfrm>
          <a:prstGeom prst="rect">
            <a:avLst/>
          </a:prstGeom>
          <a:noFill/>
        </p:spPr>
        <p:txBody>
          <a:bodyPr wrap="square" rtlCol="0">
            <a:spAutoFit/>
          </a:bodyPr>
          <a:lstStyle/>
          <a:p>
            <a:r>
              <a:rPr lang="pt-PT" sz="1600" dirty="0" smtClean="0"/>
              <a:t>O exemplo a seguir demonstra como carregar um documento de fluxo em um FlowDocumentReader para visualizar, pesquisar e imprimir.</a:t>
            </a:r>
            <a:endParaRPr lang="en-US" sz="1600" b="1" dirty="0" smtClean="0"/>
          </a:p>
        </p:txBody>
      </p:sp>
      <p:sp>
        <p:nvSpPr>
          <p:cNvPr id="7" name="Retângulo 6"/>
          <p:cNvSpPr/>
          <p:nvPr/>
        </p:nvSpPr>
        <p:spPr>
          <a:xfrm>
            <a:off x="251520" y="2276872"/>
            <a:ext cx="8640960" cy="1569660"/>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600" dirty="0" smtClean="0"/>
              <a:t>&lt;</a:t>
            </a:r>
            <a:r>
              <a:rPr lang="pt-BR" sz="1600" dirty="0" err="1" smtClean="0"/>
              <a:t>Windowxmlns</a:t>
            </a:r>
            <a:r>
              <a:rPr lang="pt-BR" sz="1600" dirty="0" smtClean="0"/>
              <a:t>=</a:t>
            </a:r>
            <a:r>
              <a:rPr lang="pt-BR" sz="1600" dirty="0" smtClean="0">
                <a:hlinkClick r:id="rId2"/>
              </a:rPr>
              <a:t>http://schemas.microsoft.com/winfx/2006/xaml/presentation</a:t>
            </a:r>
            <a:endParaRPr lang="pt-BR" sz="1600" dirty="0" smtClean="0"/>
          </a:p>
          <a:p>
            <a:r>
              <a:rPr lang="pt-BR" sz="1600" dirty="0" smtClean="0"/>
              <a:t>   	</a:t>
            </a:r>
            <a:r>
              <a:rPr lang="pt-BR" sz="1600" dirty="0" err="1" smtClean="0"/>
              <a:t>xmlns</a:t>
            </a:r>
            <a:r>
              <a:rPr lang="pt-BR" sz="1600" dirty="0" smtClean="0"/>
              <a:t>:x=</a:t>
            </a:r>
            <a:r>
              <a:rPr lang="pt-BR" sz="1600" dirty="0" smtClean="0">
                <a:hlinkClick r:id="rId3"/>
              </a:rPr>
              <a:t>http://schemas.microsoft.com/winfx/2006/xaml</a:t>
            </a:r>
            <a:endParaRPr lang="pt-BR" sz="1600" dirty="0" smtClean="0"/>
          </a:p>
          <a:p>
            <a:r>
              <a:rPr lang="pt-BR" sz="1600" dirty="0" smtClean="0"/>
              <a:t>	x:Class="SDKSample.FlowDocumentReaderWindow“</a:t>
            </a:r>
          </a:p>
          <a:p>
            <a:r>
              <a:rPr lang="pt-BR" sz="1600" dirty="0" smtClean="0"/>
              <a:t>	</a:t>
            </a:r>
            <a:r>
              <a:rPr lang="pt-BR" sz="1600" dirty="0" err="1" smtClean="0"/>
              <a:t>Title</a:t>
            </a:r>
            <a:r>
              <a:rPr lang="pt-BR" sz="1600" dirty="0" smtClean="0"/>
              <a:t>="Flow </a:t>
            </a:r>
            <a:r>
              <a:rPr lang="pt-BR" sz="1600" dirty="0" err="1" smtClean="0"/>
              <a:t>Document</a:t>
            </a:r>
            <a:r>
              <a:rPr lang="pt-BR" sz="1600" dirty="0" smtClean="0"/>
              <a:t> </a:t>
            </a:r>
            <a:r>
              <a:rPr lang="pt-BR" sz="1600" dirty="0" err="1" smtClean="0"/>
              <a:t>Reader</a:t>
            </a:r>
            <a:r>
              <a:rPr lang="pt-BR" sz="1600" dirty="0" smtClean="0"/>
              <a:t>"&gt;</a:t>
            </a:r>
          </a:p>
          <a:p>
            <a:r>
              <a:rPr lang="pt-BR" sz="1600" dirty="0" smtClean="0"/>
              <a:t>                    &lt;</a:t>
            </a:r>
            <a:r>
              <a:rPr lang="pt-BR" sz="1600" dirty="0" err="1" smtClean="0"/>
              <a:t>FlowDocumentReaderName</a:t>
            </a:r>
            <a:r>
              <a:rPr lang="pt-BR" sz="1600" dirty="0" smtClean="0"/>
              <a:t>="</a:t>
            </a:r>
            <a:r>
              <a:rPr lang="pt-BR" sz="1600" dirty="0" err="1" smtClean="0"/>
              <a:t>flowDocumentReader</a:t>
            </a:r>
            <a:r>
              <a:rPr lang="pt-BR" sz="1600" dirty="0" smtClean="0"/>
              <a:t>"/&gt;</a:t>
            </a:r>
          </a:p>
          <a:p>
            <a:r>
              <a:rPr lang="pt-BR" sz="1600" dirty="0" smtClean="0"/>
              <a:t>&lt;/</a:t>
            </a:r>
            <a:r>
              <a:rPr lang="pt-BR" sz="1600" dirty="0" err="1" smtClean="0"/>
              <a:t>Window</a:t>
            </a:r>
            <a:r>
              <a:rPr lang="pt-BR" sz="1600" dirty="0" smtClean="0"/>
              <a:t>&gt;</a:t>
            </a:r>
            <a:endParaRPr lang="en-US" sz="1600" dirty="0" smtClean="0">
              <a:solidFill>
                <a:srgbClr val="00B0F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a:xfrm>
            <a:off x="6588224" y="6492875"/>
            <a:ext cx="2133600" cy="365125"/>
          </a:xfrm>
        </p:spPr>
        <p:txBody>
          <a:bodyPr/>
          <a:lstStyle/>
          <a:p>
            <a:fld id="{1020B395-67EA-461A-9EAB-6FD6371207DB}" type="slidenum">
              <a:rPr lang="pt-BR" smtClean="0"/>
              <a:pPr/>
              <a:t>42</a:t>
            </a:fld>
            <a:endParaRPr lang="pt-BR"/>
          </a:p>
        </p:txBody>
      </p:sp>
      <p:sp>
        <p:nvSpPr>
          <p:cNvPr id="5" name="Título 1"/>
          <p:cNvSpPr txBox="1">
            <a:spLocks/>
          </p:cNvSpPr>
          <p:nvPr/>
        </p:nvSpPr>
        <p:spPr>
          <a:xfrm>
            <a:off x="457200" y="58614"/>
            <a:ext cx="8229600" cy="77809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980728"/>
            <a:ext cx="8784976" cy="584775"/>
          </a:xfrm>
          <a:prstGeom prst="rect">
            <a:avLst/>
          </a:prstGeom>
          <a:noFill/>
        </p:spPr>
        <p:txBody>
          <a:bodyPr wrap="square" rtlCol="0">
            <a:spAutoFit/>
          </a:bodyPr>
          <a:lstStyle/>
          <a:p>
            <a:r>
              <a:rPr lang="pt-PT" sz="1600" dirty="0" smtClean="0"/>
              <a:t>O exemplo a seguir mostra o código C# para carregar um documento de fluxo em um FlowDocumentReader para visualizar, pesquisar e imprimir.</a:t>
            </a:r>
            <a:endParaRPr lang="en-US" sz="1600" b="1" dirty="0" smtClean="0"/>
          </a:p>
        </p:txBody>
      </p:sp>
      <p:sp>
        <p:nvSpPr>
          <p:cNvPr id="7" name="Retângulo 6"/>
          <p:cNvSpPr/>
          <p:nvPr/>
        </p:nvSpPr>
        <p:spPr>
          <a:xfrm>
            <a:off x="251520" y="1629375"/>
            <a:ext cx="8640960" cy="4401205"/>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400" dirty="0" err="1" smtClean="0"/>
              <a:t>using</a:t>
            </a:r>
            <a:r>
              <a:rPr lang="pt-BR" sz="1400" dirty="0" smtClean="0"/>
              <a:t> System.Windows; </a:t>
            </a:r>
          </a:p>
          <a:p>
            <a:r>
              <a:rPr lang="pt-BR" sz="1400" dirty="0" err="1" smtClean="0"/>
              <a:t>using</a:t>
            </a:r>
            <a:r>
              <a:rPr lang="pt-BR" sz="1400" dirty="0" smtClean="0"/>
              <a:t> System.Windows.</a:t>
            </a:r>
            <a:r>
              <a:rPr lang="pt-BR" sz="1400" dirty="0" err="1" smtClean="0"/>
              <a:t>Documents</a:t>
            </a:r>
            <a:r>
              <a:rPr lang="pt-BR" sz="1400" dirty="0" smtClean="0"/>
              <a:t>;</a:t>
            </a:r>
          </a:p>
          <a:p>
            <a:r>
              <a:rPr lang="pt-BR" sz="1400" dirty="0" smtClean="0"/>
              <a:t>System.IO; </a:t>
            </a:r>
          </a:p>
          <a:p>
            <a:r>
              <a:rPr lang="pt-BR" sz="1400" dirty="0" smtClean="0"/>
              <a:t>System.Windows.Markup; </a:t>
            </a:r>
          </a:p>
          <a:p>
            <a:r>
              <a:rPr lang="pt-BR" sz="1400" dirty="0" smtClean="0"/>
              <a:t>{ </a:t>
            </a:r>
          </a:p>
          <a:p>
            <a:r>
              <a:rPr lang="pt-BR" sz="1400" dirty="0" smtClean="0"/>
              <a:t>         </a:t>
            </a:r>
            <a:r>
              <a:rPr lang="pt-BR" sz="1400" dirty="0" err="1" smtClean="0"/>
              <a:t>publicpartialclass</a:t>
            </a:r>
            <a:r>
              <a:rPr lang="pt-BR" sz="1400" dirty="0" smtClean="0"/>
              <a:t> </a:t>
            </a:r>
            <a:r>
              <a:rPr lang="pt-BR" sz="1400" dirty="0" err="1" smtClean="0"/>
              <a:t>FlowDocumentReaderWindow</a:t>
            </a:r>
            <a:r>
              <a:rPr lang="pt-BR" sz="1400" dirty="0" smtClean="0"/>
              <a:t> : System.Windows.</a:t>
            </a:r>
            <a:r>
              <a:rPr lang="pt-BR" sz="1400" dirty="0" err="1" smtClean="0"/>
              <a:t>Window</a:t>
            </a:r>
            <a:r>
              <a:rPr lang="pt-BR" sz="1400" dirty="0" smtClean="0"/>
              <a:t> </a:t>
            </a:r>
          </a:p>
          <a:p>
            <a:r>
              <a:rPr lang="pt-BR" sz="1400" dirty="0" smtClean="0"/>
              <a:t>         { </a:t>
            </a:r>
          </a:p>
          <a:p>
            <a:r>
              <a:rPr lang="pt-BR" sz="1400" dirty="0" smtClean="0"/>
              <a:t>               </a:t>
            </a:r>
            <a:r>
              <a:rPr lang="pt-BR" sz="1400" dirty="0" err="1" smtClean="0"/>
              <a:t>public</a:t>
            </a:r>
            <a:r>
              <a:rPr lang="pt-BR" sz="1400" dirty="0" smtClean="0"/>
              <a:t> </a:t>
            </a:r>
            <a:r>
              <a:rPr lang="pt-BR" sz="1400" dirty="0" err="1" smtClean="0"/>
              <a:t>FlowDocumentReaderWindow</a:t>
            </a:r>
            <a:r>
              <a:rPr lang="pt-BR" sz="1400" dirty="0" smtClean="0"/>
              <a:t>() </a:t>
            </a:r>
          </a:p>
          <a:p>
            <a:r>
              <a:rPr lang="pt-BR" sz="1400" dirty="0" smtClean="0"/>
              <a:t>               { </a:t>
            </a:r>
          </a:p>
          <a:p>
            <a:r>
              <a:rPr lang="pt-BR" sz="1400" dirty="0" smtClean="0"/>
              <a:t>                    </a:t>
            </a:r>
            <a:r>
              <a:rPr lang="pt-BR" sz="1400" dirty="0" err="1" smtClean="0"/>
              <a:t>InitializeComponent</a:t>
            </a:r>
            <a:r>
              <a:rPr lang="pt-BR" sz="1400" dirty="0" smtClean="0"/>
              <a:t>(); </a:t>
            </a:r>
          </a:p>
          <a:p>
            <a:r>
              <a:rPr lang="pt-BR" sz="1400" dirty="0" smtClean="0"/>
              <a:t>                    </a:t>
            </a:r>
            <a:r>
              <a:rPr lang="pt-BR" sz="1400" dirty="0" err="1" smtClean="0"/>
              <a:t>using</a:t>
            </a:r>
            <a:r>
              <a:rPr lang="pt-BR" sz="1400" dirty="0" smtClean="0"/>
              <a:t> (</a:t>
            </a:r>
            <a:r>
              <a:rPr lang="pt-BR" sz="1400" dirty="0" err="1" smtClean="0"/>
              <a:t>FileStream</a:t>
            </a:r>
            <a:r>
              <a:rPr lang="pt-BR" sz="1400" dirty="0" smtClean="0"/>
              <a:t> </a:t>
            </a:r>
            <a:r>
              <a:rPr lang="pt-BR" sz="1400" dirty="0" err="1" smtClean="0"/>
              <a:t>xamlFile</a:t>
            </a:r>
            <a:r>
              <a:rPr lang="pt-BR" sz="1400" dirty="0" smtClean="0"/>
              <a:t> = </a:t>
            </a:r>
            <a:r>
              <a:rPr lang="pt-BR" sz="1400" dirty="0" err="1" smtClean="0"/>
              <a:t>new</a:t>
            </a:r>
            <a:r>
              <a:rPr lang="pt-BR" sz="1400" dirty="0" smtClean="0"/>
              <a:t> </a:t>
            </a:r>
            <a:r>
              <a:rPr lang="pt-BR" sz="1400" dirty="0" err="1" smtClean="0"/>
              <a:t>FileStream</a:t>
            </a:r>
            <a:r>
              <a:rPr lang="pt-BR" sz="1400" dirty="0" smtClean="0"/>
              <a:t>("</a:t>
            </a:r>
            <a:r>
              <a:rPr lang="pt-BR" sz="1400" dirty="0" err="1" smtClean="0"/>
              <a:t>AFlowDocument</a:t>
            </a:r>
            <a:r>
              <a:rPr lang="pt-BR" sz="1400" dirty="0" smtClean="0"/>
              <a:t>.</a:t>
            </a:r>
            <a:r>
              <a:rPr lang="pt-BR" sz="1400" dirty="0" err="1" smtClean="0"/>
              <a:t>xaml</a:t>
            </a:r>
            <a:r>
              <a:rPr lang="pt-BR" sz="1400" dirty="0" smtClean="0"/>
              <a:t>", </a:t>
            </a:r>
            <a:r>
              <a:rPr lang="pt-BR" sz="1400" dirty="0" err="1" smtClean="0"/>
              <a:t>FileMode</a:t>
            </a:r>
            <a:r>
              <a:rPr lang="pt-BR" sz="1400" dirty="0" smtClean="0"/>
              <a:t>.Open, </a:t>
            </a:r>
            <a:r>
              <a:rPr lang="pt-BR" sz="1400" dirty="0" err="1" smtClean="0"/>
              <a:t>FileAccess</a:t>
            </a:r>
            <a:r>
              <a:rPr lang="pt-BR" sz="1400" dirty="0" smtClean="0"/>
              <a:t>.</a:t>
            </a:r>
            <a:r>
              <a:rPr lang="pt-BR" sz="1400" dirty="0" err="1" smtClean="0"/>
              <a:t>Read</a:t>
            </a:r>
            <a:r>
              <a:rPr lang="pt-BR" sz="1400" dirty="0" smtClean="0"/>
              <a:t>)) </a:t>
            </a:r>
          </a:p>
          <a:p>
            <a:r>
              <a:rPr lang="pt-BR" sz="1400" dirty="0" smtClean="0"/>
              <a:t>                    { </a:t>
            </a:r>
          </a:p>
          <a:p>
            <a:r>
              <a:rPr lang="pt-BR" sz="1400" dirty="0" smtClean="0"/>
              <a:t>                       // Parse </a:t>
            </a:r>
            <a:r>
              <a:rPr lang="pt-BR" sz="1400" dirty="0" err="1" smtClean="0"/>
              <a:t>the</a:t>
            </a:r>
            <a:r>
              <a:rPr lang="pt-BR" sz="1400" dirty="0" smtClean="0"/>
              <a:t> file </a:t>
            </a:r>
            <a:r>
              <a:rPr lang="pt-BR" sz="1400" dirty="0" err="1" smtClean="0"/>
              <a:t>with</a:t>
            </a:r>
            <a:r>
              <a:rPr lang="pt-BR" sz="1400" dirty="0" smtClean="0"/>
              <a:t> </a:t>
            </a:r>
            <a:r>
              <a:rPr lang="pt-BR" sz="1400" dirty="0" err="1" smtClean="0"/>
              <a:t>the</a:t>
            </a:r>
            <a:r>
              <a:rPr lang="pt-BR" sz="1400" dirty="0" smtClean="0"/>
              <a:t> </a:t>
            </a:r>
            <a:r>
              <a:rPr lang="pt-BR" sz="1400" dirty="0" err="1" smtClean="0"/>
              <a:t>XamlReader</a:t>
            </a:r>
            <a:r>
              <a:rPr lang="pt-BR" sz="1400" dirty="0" smtClean="0"/>
              <a:t>.</a:t>
            </a:r>
            <a:r>
              <a:rPr lang="pt-BR" sz="1400" dirty="0" err="1" smtClean="0"/>
              <a:t>Load</a:t>
            </a:r>
            <a:r>
              <a:rPr lang="pt-BR" sz="1400" dirty="0" smtClean="0"/>
              <a:t> </a:t>
            </a:r>
            <a:r>
              <a:rPr lang="pt-BR" sz="1400" dirty="0" err="1" smtClean="0"/>
              <a:t>method</a:t>
            </a:r>
            <a:r>
              <a:rPr lang="pt-BR" sz="1400" dirty="0" smtClean="0"/>
              <a:t> </a:t>
            </a:r>
          </a:p>
          <a:p>
            <a:r>
              <a:rPr lang="pt-BR" sz="1400" dirty="0" smtClean="0"/>
              <a:t>                      </a:t>
            </a:r>
            <a:r>
              <a:rPr lang="pt-BR" sz="1400" dirty="0" err="1" smtClean="0"/>
              <a:t>FlowDocument</a:t>
            </a:r>
            <a:r>
              <a:rPr lang="pt-BR" sz="1400" dirty="0" smtClean="0"/>
              <a:t> </a:t>
            </a:r>
            <a:r>
              <a:rPr lang="pt-BR" sz="1400" dirty="0" err="1" smtClean="0"/>
              <a:t>content</a:t>
            </a:r>
            <a:r>
              <a:rPr lang="pt-BR" sz="1400" dirty="0" smtClean="0"/>
              <a:t> = </a:t>
            </a:r>
            <a:r>
              <a:rPr lang="pt-BR" sz="1400" dirty="0" err="1" smtClean="0"/>
              <a:t>XamlReader</a:t>
            </a:r>
            <a:r>
              <a:rPr lang="pt-BR" sz="1400" dirty="0" smtClean="0"/>
              <a:t>.</a:t>
            </a:r>
            <a:r>
              <a:rPr lang="pt-BR" sz="1400" dirty="0" err="1" smtClean="0"/>
              <a:t>Load</a:t>
            </a:r>
            <a:r>
              <a:rPr lang="pt-BR" sz="1400" dirty="0" smtClean="0"/>
              <a:t>(</a:t>
            </a:r>
            <a:r>
              <a:rPr lang="pt-BR" sz="1400" dirty="0" err="1" smtClean="0"/>
              <a:t>xamlFile</a:t>
            </a:r>
            <a:r>
              <a:rPr lang="pt-BR" sz="1400" dirty="0" smtClean="0"/>
              <a:t>) as </a:t>
            </a:r>
            <a:r>
              <a:rPr lang="pt-BR" sz="1400" dirty="0" err="1" smtClean="0"/>
              <a:t>FlowDocument</a:t>
            </a:r>
            <a:r>
              <a:rPr lang="pt-BR" sz="1400" dirty="0" smtClean="0"/>
              <a:t>; </a:t>
            </a:r>
          </a:p>
          <a:p>
            <a:r>
              <a:rPr lang="pt-BR" sz="1400" dirty="0" smtClean="0"/>
              <a:t>                      // Set </a:t>
            </a:r>
            <a:r>
              <a:rPr lang="pt-BR" sz="1400" dirty="0" err="1" smtClean="0"/>
              <a:t>the</a:t>
            </a:r>
            <a:r>
              <a:rPr lang="pt-BR" sz="1400" dirty="0" smtClean="0"/>
              <a:t> </a:t>
            </a:r>
            <a:r>
              <a:rPr lang="pt-BR" sz="1400" dirty="0" err="1" smtClean="0"/>
              <a:t>Document</a:t>
            </a:r>
            <a:r>
              <a:rPr lang="pt-BR" sz="1400" dirty="0" smtClean="0"/>
              <a:t> </a:t>
            </a:r>
            <a:r>
              <a:rPr lang="pt-BR" sz="1400" dirty="0" err="1" smtClean="0"/>
              <a:t>property</a:t>
            </a:r>
            <a:r>
              <a:rPr lang="pt-BR" sz="1400" dirty="0" smtClean="0"/>
              <a:t> to </a:t>
            </a:r>
            <a:r>
              <a:rPr lang="pt-BR" sz="1400" dirty="0" err="1" smtClean="0"/>
              <a:t>the</a:t>
            </a:r>
            <a:r>
              <a:rPr lang="pt-BR" sz="1400" dirty="0" smtClean="0"/>
              <a:t> </a:t>
            </a:r>
            <a:r>
              <a:rPr lang="pt-BR" sz="1400" dirty="0" err="1" smtClean="0"/>
              <a:t>parsed</a:t>
            </a:r>
            <a:r>
              <a:rPr lang="pt-BR" sz="1400" dirty="0" smtClean="0"/>
              <a:t> </a:t>
            </a:r>
            <a:r>
              <a:rPr lang="pt-BR" sz="1400" dirty="0" err="1" smtClean="0"/>
              <a:t>FlowDocument</a:t>
            </a:r>
            <a:r>
              <a:rPr lang="pt-BR" sz="1400" dirty="0" smtClean="0"/>
              <a:t> </a:t>
            </a:r>
            <a:r>
              <a:rPr lang="pt-BR" sz="1400" dirty="0" err="1" smtClean="0"/>
              <a:t>object</a:t>
            </a:r>
            <a:r>
              <a:rPr lang="pt-BR" sz="1400" dirty="0" smtClean="0"/>
              <a:t> 	</a:t>
            </a:r>
            <a:r>
              <a:rPr lang="pt-BR" sz="1400" dirty="0" err="1" smtClean="0"/>
              <a:t>this</a:t>
            </a:r>
            <a:r>
              <a:rPr lang="pt-BR" sz="1400" dirty="0" smtClean="0"/>
              <a:t>.</a:t>
            </a:r>
            <a:r>
              <a:rPr lang="pt-BR" sz="1400" dirty="0" err="1" smtClean="0"/>
              <a:t>flowDocumentReader</a:t>
            </a:r>
            <a:r>
              <a:rPr lang="pt-BR" sz="1400" dirty="0" smtClean="0"/>
              <a:t>.</a:t>
            </a:r>
            <a:r>
              <a:rPr lang="pt-BR" sz="1400" dirty="0" err="1" smtClean="0"/>
              <a:t>Document</a:t>
            </a:r>
            <a:r>
              <a:rPr lang="pt-BR" sz="1400" dirty="0" smtClean="0"/>
              <a:t> = </a:t>
            </a:r>
            <a:r>
              <a:rPr lang="pt-BR" sz="1400" dirty="0" err="1" smtClean="0"/>
              <a:t>content</a:t>
            </a:r>
            <a:r>
              <a:rPr lang="pt-BR" sz="1400" dirty="0" smtClean="0"/>
              <a:t>; </a:t>
            </a:r>
          </a:p>
          <a:p>
            <a:r>
              <a:rPr lang="pt-BR" sz="1400" dirty="0" smtClean="0"/>
              <a:t>	}</a:t>
            </a:r>
          </a:p>
          <a:p>
            <a:r>
              <a:rPr lang="pt-BR" sz="1400" dirty="0" smtClean="0"/>
              <a:t>              } </a:t>
            </a:r>
          </a:p>
          <a:p>
            <a:r>
              <a:rPr lang="pt-BR" sz="1400" dirty="0" smtClean="0"/>
              <a:t>         } </a:t>
            </a:r>
          </a:p>
          <a:p>
            <a:r>
              <a:rPr lang="pt-BR" sz="1400" dirty="0" smtClean="0"/>
              <a:t>}</a:t>
            </a:r>
            <a:endParaRPr lang="en-US" sz="1400" dirty="0" smtClean="0">
              <a:solidFill>
                <a:srgbClr val="00B0F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43</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484784"/>
            <a:ext cx="8712968" cy="338554"/>
          </a:xfrm>
          <a:prstGeom prst="rect">
            <a:avLst/>
          </a:prstGeom>
          <a:noFill/>
        </p:spPr>
        <p:txBody>
          <a:bodyPr wrap="square" rtlCol="0">
            <a:spAutoFit/>
          </a:bodyPr>
          <a:lstStyle/>
          <a:p>
            <a:r>
              <a:rPr lang="pt-PT" sz="1600" dirty="0" smtClean="0"/>
              <a:t>O exemplo a seguir mostra o resultado.</a:t>
            </a:r>
            <a:endParaRPr lang="pt-BR" sz="1600" dirty="0"/>
          </a:p>
        </p:txBody>
      </p:sp>
      <p:pic>
        <p:nvPicPr>
          <p:cNvPr id="53250" name="Picture 2" descr="Um FlowDocument em um controle FlowDocumentReader"/>
          <p:cNvPicPr>
            <a:picLocks noChangeAspect="1" noChangeArrowheads="1"/>
          </p:cNvPicPr>
          <p:nvPr/>
        </p:nvPicPr>
        <p:blipFill>
          <a:blip r:embed="rId2" cstate="print"/>
          <a:srcRect/>
          <a:stretch>
            <a:fillRect/>
          </a:stretch>
        </p:blipFill>
        <p:spPr bwMode="auto">
          <a:xfrm>
            <a:off x="1619672" y="2204864"/>
            <a:ext cx="5184576" cy="3168352"/>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44</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484784"/>
            <a:ext cx="8712968" cy="369332"/>
          </a:xfrm>
          <a:prstGeom prst="rect">
            <a:avLst/>
          </a:prstGeom>
          <a:noFill/>
        </p:spPr>
        <p:txBody>
          <a:bodyPr wrap="square" rtlCol="0">
            <a:spAutoFit/>
          </a:bodyPr>
          <a:lstStyle/>
          <a:p>
            <a:r>
              <a:rPr lang="pt-PT" dirty="0" smtClean="0"/>
              <a:t>Documentos fixos (</a:t>
            </a:r>
            <a:r>
              <a:rPr lang="pt-BR" b="1" dirty="0" err="1" smtClean="0"/>
              <a:t>Fixed</a:t>
            </a:r>
            <a:r>
              <a:rPr lang="pt-BR" b="1" dirty="0" smtClean="0"/>
              <a:t> </a:t>
            </a:r>
            <a:r>
              <a:rPr lang="pt-BR" b="1" dirty="0" err="1" smtClean="0"/>
              <a:t>Documents</a:t>
            </a:r>
            <a:r>
              <a:rPr lang="pt-BR" b="1" dirty="0" smtClean="0"/>
              <a:t>)</a:t>
            </a:r>
            <a:endParaRPr lang="pt-BR" dirty="0"/>
          </a:p>
        </p:txBody>
      </p:sp>
      <p:sp>
        <p:nvSpPr>
          <p:cNvPr id="7" name="CaixaDeTexto 6"/>
          <p:cNvSpPr txBox="1"/>
          <p:nvPr/>
        </p:nvSpPr>
        <p:spPr>
          <a:xfrm>
            <a:off x="179512" y="1844824"/>
            <a:ext cx="8712968" cy="1323439"/>
          </a:xfrm>
          <a:prstGeom prst="rect">
            <a:avLst/>
          </a:prstGeom>
          <a:noFill/>
        </p:spPr>
        <p:txBody>
          <a:bodyPr wrap="square" rtlCol="0">
            <a:spAutoFit/>
          </a:bodyPr>
          <a:lstStyle/>
          <a:p>
            <a:r>
              <a:rPr lang="pt-BR" sz="1600" dirty="0" smtClean="0"/>
              <a:t>XML </a:t>
            </a:r>
            <a:r>
              <a:rPr lang="pt-BR" sz="1600" dirty="0" err="1" smtClean="0"/>
              <a:t>Paper</a:t>
            </a:r>
            <a:r>
              <a:rPr lang="pt-BR" sz="1600" dirty="0" smtClean="0"/>
              <a:t> </a:t>
            </a:r>
            <a:r>
              <a:rPr lang="pt-BR" sz="1600" dirty="0" err="1" smtClean="0"/>
              <a:t>Specification</a:t>
            </a:r>
            <a:r>
              <a:rPr lang="pt-BR" sz="1600" dirty="0" smtClean="0"/>
              <a:t> (XPS) criar documentos WPF do tipo fixo documentos. XPS documentos são descritos com base em um esquema XML e é essencialmente uma representação paginada de um papel eletrônico. XPS é um formato de documento aberto, de plataforma híbrida e, é projetado para facilitar a criação, compartilhamento, impressão e arquivamento de documentos paginados. As Importantes características da tecnologia XPS </a:t>
            </a:r>
            <a:r>
              <a:rPr lang="pt-BR" sz="1600" dirty="0" err="1" smtClean="0"/>
              <a:t>technology</a:t>
            </a:r>
            <a:r>
              <a:rPr lang="pt-BR" sz="1600" dirty="0" smtClean="0"/>
              <a:t> são as seguintes:</a:t>
            </a:r>
            <a:endParaRPr lang="pt-BR" sz="1600" dirty="0"/>
          </a:p>
        </p:txBody>
      </p:sp>
      <p:sp>
        <p:nvSpPr>
          <p:cNvPr id="8" name="CaixaDeTexto 7"/>
          <p:cNvSpPr txBox="1"/>
          <p:nvPr/>
        </p:nvSpPr>
        <p:spPr>
          <a:xfrm>
            <a:off x="251520" y="3455129"/>
            <a:ext cx="8640960" cy="2062103"/>
          </a:xfrm>
          <a:prstGeom prst="rect">
            <a:avLst/>
          </a:prstGeom>
          <a:noFill/>
        </p:spPr>
        <p:txBody>
          <a:bodyPr wrap="square" rtlCol="0">
            <a:spAutoFit/>
          </a:bodyPr>
          <a:lstStyle/>
          <a:p>
            <a:pPr>
              <a:buFont typeface="Wingdings" pitchFamily="2" charset="2"/>
              <a:buChar char="ü"/>
            </a:pPr>
            <a:r>
              <a:rPr lang="pt-BR" sz="1600" dirty="0" smtClean="0"/>
              <a:t>Empacotamento de XPS documentos como </a:t>
            </a:r>
            <a:r>
              <a:rPr lang="pt-BR" sz="1600" dirty="0" err="1" smtClean="0">
                <a:hlinkClick r:id="rId2"/>
              </a:rPr>
              <a:t>ZipPackage</a:t>
            </a:r>
            <a:r>
              <a:rPr lang="pt-BR" sz="1600" dirty="0" smtClean="0"/>
              <a:t> arquivos estão de acordo com o </a:t>
            </a:r>
            <a:r>
              <a:rPr lang="pt-BR" sz="1600" dirty="0" smtClean="0">
                <a:hlinkClick r:id="rId3"/>
              </a:rPr>
              <a:t>Open </a:t>
            </a:r>
            <a:r>
              <a:rPr lang="pt-BR" sz="1600" dirty="0" err="1" smtClean="0">
                <a:hlinkClick r:id="rId3"/>
              </a:rPr>
              <a:t>Packaging</a:t>
            </a:r>
            <a:r>
              <a:rPr lang="pt-BR" sz="1600" dirty="0" smtClean="0">
                <a:hlinkClick r:id="rId3"/>
              </a:rPr>
              <a:t> </a:t>
            </a:r>
            <a:r>
              <a:rPr lang="pt-BR" sz="1600" dirty="0" err="1" smtClean="0">
                <a:hlinkClick r:id="rId3"/>
              </a:rPr>
              <a:t>Conventions</a:t>
            </a:r>
            <a:r>
              <a:rPr lang="pt-BR" sz="1600" dirty="0" smtClean="0"/>
              <a:t> (OPC).</a:t>
            </a:r>
          </a:p>
          <a:p>
            <a:pPr>
              <a:buFont typeface="Wingdings" pitchFamily="2" charset="2"/>
              <a:buChar char="ü"/>
            </a:pPr>
            <a:r>
              <a:rPr lang="pt-PT" sz="1600" dirty="0" smtClean="0"/>
              <a:t>Hospedagem em ambos aplicativos: os autônomo e os baseados em navegador</a:t>
            </a:r>
            <a:r>
              <a:rPr lang="pt-BR" sz="1600" dirty="0" smtClean="0"/>
              <a:t>.</a:t>
            </a:r>
          </a:p>
          <a:p>
            <a:pPr>
              <a:buFont typeface="Wingdings" pitchFamily="2" charset="2"/>
              <a:buChar char="ü"/>
            </a:pPr>
            <a:r>
              <a:rPr lang="pt-PT" sz="1600" dirty="0" smtClean="0"/>
              <a:t>Geração manual e manipulação de documentos XPS a partir de aplicações WPF.</a:t>
            </a:r>
          </a:p>
          <a:p>
            <a:pPr>
              <a:buFont typeface="Wingdings" pitchFamily="2" charset="2"/>
              <a:buChar char="ü"/>
            </a:pPr>
            <a:r>
              <a:rPr lang="pt-PT" sz="1600" dirty="0" smtClean="0"/>
              <a:t>Alta fidelidade renderização que visem a qualidade do dispositivo de saída máxima</a:t>
            </a:r>
            <a:r>
              <a:rPr lang="pt-BR" sz="1600" dirty="0" smtClean="0"/>
              <a:t>.</a:t>
            </a:r>
          </a:p>
          <a:p>
            <a:pPr>
              <a:buFont typeface="Wingdings" pitchFamily="2" charset="2"/>
              <a:buChar char="ü"/>
            </a:pPr>
            <a:r>
              <a:rPr lang="pt-BR" sz="1600" dirty="0" smtClean="0"/>
              <a:t>Windows Vista </a:t>
            </a:r>
            <a:r>
              <a:rPr lang="pt-BR" sz="1600" dirty="0" err="1" smtClean="0"/>
              <a:t>print</a:t>
            </a:r>
            <a:r>
              <a:rPr lang="pt-BR" sz="1600" dirty="0" smtClean="0"/>
              <a:t> </a:t>
            </a:r>
            <a:r>
              <a:rPr lang="pt-BR" sz="1600" dirty="0" err="1" smtClean="0"/>
              <a:t>spooling</a:t>
            </a:r>
            <a:r>
              <a:rPr lang="pt-BR" sz="1600" dirty="0" smtClean="0"/>
              <a:t>.</a:t>
            </a:r>
          </a:p>
          <a:p>
            <a:pPr>
              <a:buFont typeface="Wingdings" pitchFamily="2" charset="2"/>
              <a:buChar char="ü"/>
            </a:pPr>
            <a:r>
              <a:rPr lang="pt-PT" sz="1600" dirty="0" smtClean="0"/>
              <a:t>Roteamento direto de documentos XPS para impressoras compatíveis</a:t>
            </a:r>
            <a:r>
              <a:rPr lang="pt-BR" sz="1600" dirty="0" smtClean="0"/>
              <a:t>.</a:t>
            </a:r>
          </a:p>
          <a:p>
            <a:pPr>
              <a:buFont typeface="Wingdings" pitchFamily="2" charset="2"/>
              <a:buChar char="ü"/>
            </a:pPr>
            <a:r>
              <a:rPr lang="pt-BR" sz="1600" dirty="0" smtClean="0"/>
              <a:t>UI integração com </a:t>
            </a:r>
            <a:r>
              <a:rPr lang="pt-BR" sz="1600" dirty="0" err="1" smtClean="0">
                <a:hlinkClick r:id="rId4"/>
              </a:rPr>
              <a:t>DocumentViewer</a:t>
            </a:r>
            <a:r>
              <a:rPr lang="pt-BR" sz="1600" dirty="0" smtClean="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45</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484784"/>
            <a:ext cx="8712968" cy="338554"/>
          </a:xfrm>
          <a:prstGeom prst="rect">
            <a:avLst/>
          </a:prstGeom>
          <a:noFill/>
        </p:spPr>
        <p:txBody>
          <a:bodyPr wrap="square" rtlCol="0">
            <a:spAutoFit/>
          </a:bodyPr>
          <a:lstStyle/>
          <a:p>
            <a:r>
              <a:rPr lang="en-US" sz="1600" dirty="0" smtClean="0"/>
              <a:t>A </a:t>
            </a:r>
            <a:r>
              <a:rPr lang="en-US" sz="1600" dirty="0" err="1" smtClean="0"/>
              <a:t>figura</a:t>
            </a:r>
            <a:r>
              <a:rPr lang="en-US" sz="1600" dirty="0" smtClean="0"/>
              <a:t> a </a:t>
            </a:r>
            <a:r>
              <a:rPr lang="en-US" sz="1600" dirty="0" err="1" smtClean="0"/>
              <a:t>seguir</a:t>
            </a:r>
            <a:r>
              <a:rPr lang="en-US" sz="1600" dirty="0" smtClean="0"/>
              <a:t> </a:t>
            </a:r>
            <a:r>
              <a:rPr lang="en-US" sz="1600" dirty="0" err="1" smtClean="0"/>
              <a:t>mostra</a:t>
            </a:r>
            <a:r>
              <a:rPr lang="en-US" sz="1600" dirty="0" smtClean="0"/>
              <a:t> um </a:t>
            </a:r>
            <a:r>
              <a:rPr lang="en-US" sz="1600" dirty="0" err="1" smtClean="0"/>
              <a:t>documento</a:t>
            </a:r>
            <a:r>
              <a:rPr lang="en-US" sz="1600" dirty="0" smtClean="0"/>
              <a:t> XPS </a:t>
            </a:r>
            <a:r>
              <a:rPr lang="en-US" sz="1600" dirty="0" err="1" smtClean="0"/>
              <a:t>que</a:t>
            </a:r>
            <a:r>
              <a:rPr lang="en-US" sz="1600" dirty="0" smtClean="0"/>
              <a:t> é </a:t>
            </a:r>
            <a:r>
              <a:rPr lang="en-US" sz="1600" dirty="0" err="1" smtClean="0"/>
              <a:t>exibido</a:t>
            </a:r>
            <a:r>
              <a:rPr lang="en-US" sz="1600" dirty="0" smtClean="0"/>
              <a:t> </a:t>
            </a:r>
            <a:r>
              <a:rPr lang="en-US" sz="1600" dirty="0" err="1" smtClean="0"/>
              <a:t>por</a:t>
            </a:r>
            <a:r>
              <a:rPr lang="en-US" sz="1600" dirty="0" smtClean="0"/>
              <a:t> um </a:t>
            </a:r>
            <a:r>
              <a:rPr lang="en-US" sz="1600" dirty="0" err="1" smtClean="0">
                <a:hlinkClick r:id="rId2"/>
              </a:rPr>
              <a:t>DocumentViewer</a:t>
            </a:r>
            <a:r>
              <a:rPr lang="en-US" sz="1600" dirty="0" smtClean="0"/>
              <a:t>.</a:t>
            </a:r>
            <a:endParaRPr lang="pt-BR" sz="1600" dirty="0"/>
          </a:p>
        </p:txBody>
      </p:sp>
      <p:pic>
        <p:nvPicPr>
          <p:cNvPr id="58370" name="Picture 2" descr="Documento XPS com um controle DocumentViewer"/>
          <p:cNvPicPr>
            <a:picLocks noChangeAspect="1" noChangeArrowheads="1"/>
          </p:cNvPicPr>
          <p:nvPr/>
        </p:nvPicPr>
        <p:blipFill>
          <a:blip r:embed="rId3" cstate="print"/>
          <a:srcRect/>
          <a:stretch>
            <a:fillRect/>
          </a:stretch>
        </p:blipFill>
        <p:spPr bwMode="auto">
          <a:xfrm>
            <a:off x="1907704" y="2276872"/>
            <a:ext cx="4608512" cy="288032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46</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484784"/>
            <a:ext cx="8712968" cy="338554"/>
          </a:xfrm>
          <a:prstGeom prst="rect">
            <a:avLst/>
          </a:prstGeom>
          <a:noFill/>
        </p:spPr>
        <p:txBody>
          <a:bodyPr wrap="square" rtlCol="0">
            <a:spAutoFit/>
          </a:bodyPr>
          <a:lstStyle/>
          <a:p>
            <a:r>
              <a:rPr lang="pt-BR" sz="1600" b="1" dirty="0" smtClean="0"/>
              <a:t>Anotações</a:t>
            </a:r>
            <a:endParaRPr lang="pt-BR" sz="1600" dirty="0"/>
          </a:p>
        </p:txBody>
      </p:sp>
      <p:sp>
        <p:nvSpPr>
          <p:cNvPr id="7" name="CaixaDeTexto 6"/>
          <p:cNvSpPr txBox="1"/>
          <p:nvPr/>
        </p:nvSpPr>
        <p:spPr>
          <a:xfrm>
            <a:off x="179512" y="1772816"/>
            <a:ext cx="8712968" cy="1077218"/>
          </a:xfrm>
          <a:prstGeom prst="rect">
            <a:avLst/>
          </a:prstGeom>
          <a:noFill/>
        </p:spPr>
        <p:txBody>
          <a:bodyPr wrap="square" rtlCol="0">
            <a:spAutoFit/>
          </a:bodyPr>
          <a:lstStyle/>
          <a:p>
            <a:r>
              <a:rPr lang="pt-PT" sz="1600" dirty="0" smtClean="0"/>
              <a:t>As anotações são notas ou comentários que são adicionados aos documentos para sinalizar informações ou para destacar itens de interesse para referência posterior. Em WPF, existe um sistema de anotações para apoio de notas e destaques.  Além disso, essas anotações podem ser aplicados a documentos hospedados no controle DocumentViewer, como mostrado na figura a seguir.</a:t>
            </a:r>
            <a:endParaRPr lang="pt-BR" sz="1600" dirty="0"/>
          </a:p>
        </p:txBody>
      </p:sp>
      <p:pic>
        <p:nvPicPr>
          <p:cNvPr id="60418" name="Picture 2" descr="Aplicação de estilo de anotação"/>
          <p:cNvPicPr>
            <a:picLocks noChangeAspect="1" noChangeArrowheads="1"/>
          </p:cNvPicPr>
          <p:nvPr/>
        </p:nvPicPr>
        <p:blipFill>
          <a:blip r:embed="rId2" cstate="print"/>
          <a:srcRect/>
          <a:stretch>
            <a:fillRect/>
          </a:stretch>
        </p:blipFill>
        <p:spPr bwMode="auto">
          <a:xfrm>
            <a:off x="2123728" y="3212976"/>
            <a:ext cx="4248472" cy="302433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47</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484784"/>
            <a:ext cx="8712968" cy="338554"/>
          </a:xfrm>
          <a:prstGeom prst="rect">
            <a:avLst/>
          </a:prstGeom>
          <a:noFill/>
        </p:spPr>
        <p:txBody>
          <a:bodyPr wrap="square" rtlCol="0">
            <a:spAutoFit/>
          </a:bodyPr>
          <a:lstStyle/>
          <a:p>
            <a:r>
              <a:rPr lang="pt-BR" sz="1600" b="1" dirty="0" err="1" smtClean="0"/>
              <a:t>Packaging</a:t>
            </a:r>
            <a:endParaRPr lang="pt-BR" sz="1600" dirty="0"/>
          </a:p>
        </p:txBody>
      </p:sp>
      <p:sp>
        <p:nvSpPr>
          <p:cNvPr id="7" name="CaixaDeTexto 6"/>
          <p:cNvSpPr txBox="1"/>
          <p:nvPr/>
        </p:nvSpPr>
        <p:spPr>
          <a:xfrm>
            <a:off x="179512" y="1772816"/>
            <a:ext cx="8784976" cy="1077218"/>
          </a:xfrm>
          <a:prstGeom prst="rect">
            <a:avLst/>
          </a:prstGeom>
          <a:noFill/>
        </p:spPr>
        <p:txBody>
          <a:bodyPr wrap="square" rtlCol="0">
            <a:spAutoFit/>
          </a:bodyPr>
          <a:lstStyle/>
          <a:p>
            <a:pPr algn="just"/>
            <a:r>
              <a:rPr lang="pt-BR" sz="1600" dirty="0" smtClean="0"/>
              <a:t>As </a:t>
            </a:r>
            <a:r>
              <a:rPr lang="pt-BR" sz="1600" dirty="0" err="1" smtClean="0"/>
              <a:t>APIs</a:t>
            </a:r>
            <a:r>
              <a:rPr lang="pt-BR" sz="1600" dirty="0" smtClean="0"/>
              <a:t> </a:t>
            </a:r>
            <a:r>
              <a:rPr lang="pt-BR" sz="1600" dirty="0" smtClean="0">
                <a:hlinkClick r:id="rId2"/>
              </a:rPr>
              <a:t>System.IO.</a:t>
            </a:r>
            <a:r>
              <a:rPr lang="pt-BR" sz="1600" dirty="0" err="1" smtClean="0">
                <a:hlinkClick r:id="rId2"/>
              </a:rPr>
              <a:t>Packaging</a:t>
            </a:r>
            <a:r>
              <a:rPr lang="pt-BR" sz="1600" dirty="0" smtClean="0"/>
              <a:t> do WPF permitem que seus aplicativos, organize os dados, conteúdo e recursos em um único documento ZIP, de fácil acesso e distribuição. Assinatura Digital pode ser incluída para autenticação de itens que estejam contidos no pacote. Você pode também criptografar pacotes  proteger informações.</a:t>
            </a:r>
            <a:endParaRPr lang="pt-BR"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48</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484784"/>
            <a:ext cx="8712968" cy="338554"/>
          </a:xfrm>
          <a:prstGeom prst="rect">
            <a:avLst/>
          </a:prstGeom>
          <a:noFill/>
        </p:spPr>
        <p:txBody>
          <a:bodyPr wrap="square" rtlCol="0">
            <a:spAutoFit/>
          </a:bodyPr>
          <a:lstStyle/>
          <a:p>
            <a:r>
              <a:rPr lang="pt-BR" sz="1600" b="1" dirty="0" smtClean="0"/>
              <a:t>Impressão</a:t>
            </a:r>
            <a:endParaRPr lang="pt-BR" sz="1600" dirty="0"/>
          </a:p>
        </p:txBody>
      </p:sp>
      <p:sp>
        <p:nvSpPr>
          <p:cNvPr id="7" name="CaixaDeTexto 6"/>
          <p:cNvSpPr txBox="1"/>
          <p:nvPr/>
        </p:nvSpPr>
        <p:spPr>
          <a:xfrm>
            <a:off x="179512" y="1772816"/>
            <a:ext cx="8712968" cy="584775"/>
          </a:xfrm>
          <a:prstGeom prst="rect">
            <a:avLst/>
          </a:prstGeom>
          <a:noFill/>
        </p:spPr>
        <p:txBody>
          <a:bodyPr wrap="square" rtlCol="0">
            <a:spAutoFit/>
          </a:bodyPr>
          <a:lstStyle/>
          <a:p>
            <a:r>
              <a:rPr lang="pt-BR" sz="1600" dirty="0" smtClean="0"/>
              <a:t>O .NET Framework inclui um subsistema de impressão que amplia o suporte ao WPF para o controle do sistema de impressão Avançado. Os recursos de impressão são os seguintes:</a:t>
            </a:r>
            <a:endParaRPr lang="pt-BR" sz="1600" dirty="0"/>
          </a:p>
        </p:txBody>
      </p:sp>
      <p:sp>
        <p:nvSpPr>
          <p:cNvPr id="8" name="CaixaDeTexto 7"/>
          <p:cNvSpPr txBox="1"/>
          <p:nvPr/>
        </p:nvSpPr>
        <p:spPr>
          <a:xfrm>
            <a:off x="251520" y="2348880"/>
            <a:ext cx="8640960" cy="830997"/>
          </a:xfrm>
          <a:prstGeom prst="rect">
            <a:avLst/>
          </a:prstGeom>
          <a:noFill/>
        </p:spPr>
        <p:txBody>
          <a:bodyPr wrap="square" rtlCol="0">
            <a:spAutoFit/>
          </a:bodyPr>
          <a:lstStyle/>
          <a:p>
            <a:pPr>
              <a:buFont typeface="Wingdings" pitchFamily="2" charset="2"/>
              <a:buChar char="ü"/>
            </a:pPr>
            <a:r>
              <a:rPr lang="pt-PT" sz="1600" dirty="0" smtClean="0"/>
              <a:t>Em tempo real, instalação de servidores de impressão remota e em filas</a:t>
            </a:r>
            <a:r>
              <a:rPr lang="en-US" sz="1600" dirty="0" smtClean="0"/>
              <a:t>.</a:t>
            </a:r>
          </a:p>
          <a:p>
            <a:pPr>
              <a:buFont typeface="Wingdings" pitchFamily="2" charset="2"/>
              <a:buChar char="ü"/>
            </a:pPr>
            <a:r>
              <a:rPr lang="en-US" sz="1600" dirty="0" err="1" smtClean="0"/>
              <a:t>Recurso</a:t>
            </a:r>
            <a:r>
              <a:rPr lang="en-US" sz="1600" dirty="0" smtClean="0"/>
              <a:t> de </a:t>
            </a:r>
            <a:r>
              <a:rPr lang="en-US" sz="1600" dirty="0" err="1" smtClean="0"/>
              <a:t>impressão</a:t>
            </a:r>
            <a:r>
              <a:rPr lang="en-US" sz="1600" dirty="0" smtClean="0"/>
              <a:t> </a:t>
            </a:r>
            <a:r>
              <a:rPr lang="en-US" sz="1600" dirty="0" err="1" smtClean="0"/>
              <a:t>dinâmica</a:t>
            </a:r>
            <a:r>
              <a:rPr lang="en-US" sz="1600" dirty="0" smtClean="0"/>
              <a:t>.</a:t>
            </a:r>
          </a:p>
          <a:p>
            <a:pPr>
              <a:buFont typeface="Wingdings" pitchFamily="2" charset="2"/>
              <a:buChar char="ü"/>
            </a:pPr>
            <a:r>
              <a:rPr lang="pt-PT" sz="1600" dirty="0" smtClean="0"/>
              <a:t>Configuração dinâmica de opções da impressora</a:t>
            </a:r>
            <a:r>
              <a:rPr lang="en-US" sz="1600" dirty="0" smtClean="0"/>
              <a:t>.</a:t>
            </a:r>
          </a:p>
        </p:txBody>
      </p:sp>
      <p:sp>
        <p:nvSpPr>
          <p:cNvPr id="9" name="CaixaDeTexto 8"/>
          <p:cNvSpPr txBox="1"/>
          <p:nvPr/>
        </p:nvSpPr>
        <p:spPr>
          <a:xfrm>
            <a:off x="251520" y="3429000"/>
            <a:ext cx="8640960" cy="584775"/>
          </a:xfrm>
          <a:prstGeom prst="rect">
            <a:avLst/>
          </a:prstGeom>
          <a:noFill/>
        </p:spPr>
        <p:txBody>
          <a:bodyPr wrap="square" rtlCol="0">
            <a:spAutoFit/>
          </a:bodyPr>
          <a:lstStyle/>
          <a:p>
            <a:r>
              <a:rPr lang="pt-PT" sz="1600" dirty="0" smtClean="0"/>
              <a:t>Documentos XPS também têm um acessório-chave de desempenho. O actual Microsoft Windows Graphics Device Interface (GDI) requer duas conversões:</a:t>
            </a:r>
            <a:endParaRPr lang="pt-BR" sz="1600" dirty="0"/>
          </a:p>
        </p:txBody>
      </p:sp>
      <p:sp>
        <p:nvSpPr>
          <p:cNvPr id="10" name="CaixaDeTexto 9"/>
          <p:cNvSpPr txBox="1"/>
          <p:nvPr/>
        </p:nvSpPr>
        <p:spPr>
          <a:xfrm>
            <a:off x="323528" y="4077072"/>
            <a:ext cx="8568952" cy="1077218"/>
          </a:xfrm>
          <a:prstGeom prst="rect">
            <a:avLst/>
          </a:prstGeom>
          <a:noFill/>
        </p:spPr>
        <p:txBody>
          <a:bodyPr wrap="square" rtlCol="0">
            <a:spAutoFit/>
          </a:bodyPr>
          <a:lstStyle/>
          <a:p>
            <a:pPr>
              <a:buFont typeface="Wingdings" pitchFamily="2" charset="2"/>
              <a:buChar char="ü"/>
            </a:pPr>
            <a:r>
              <a:rPr lang="pt-PT" sz="1600" dirty="0" smtClean="0"/>
              <a:t>A primeira conversão de um documento em um formato de processador de impressão, tais como Enhanced Metafile</a:t>
            </a:r>
            <a:r>
              <a:rPr lang="en-US" sz="1600" dirty="0" smtClean="0"/>
              <a:t>(EMF).</a:t>
            </a:r>
          </a:p>
          <a:p>
            <a:pPr>
              <a:buFont typeface="Wingdings" pitchFamily="2" charset="2"/>
              <a:buChar char="ü"/>
            </a:pPr>
            <a:r>
              <a:rPr lang="pt-PT" sz="1600" dirty="0" smtClean="0"/>
              <a:t>A segunda conversão para a linguagem de descrição de página da impressora, como Printer Control Language (PCL) ou PostScript.</a:t>
            </a:r>
            <a:endParaRPr lang="en-US" sz="16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49</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484784"/>
            <a:ext cx="8712968" cy="338554"/>
          </a:xfrm>
          <a:prstGeom prst="rect">
            <a:avLst/>
          </a:prstGeom>
          <a:noFill/>
        </p:spPr>
        <p:txBody>
          <a:bodyPr wrap="square" rtlCol="0">
            <a:spAutoFit/>
          </a:bodyPr>
          <a:lstStyle/>
          <a:p>
            <a:r>
              <a:rPr lang="pt-PT" sz="1600" dirty="0" smtClean="0"/>
              <a:t>modelo de conteúdo (</a:t>
            </a:r>
            <a:r>
              <a:rPr lang="pt-BR" sz="1600" b="1" dirty="0" err="1" smtClean="0"/>
              <a:t>Content</a:t>
            </a:r>
            <a:r>
              <a:rPr lang="pt-BR" sz="1600" b="1" dirty="0" smtClean="0"/>
              <a:t> </a:t>
            </a:r>
            <a:r>
              <a:rPr lang="pt-BR" sz="1600" b="1" dirty="0" err="1" smtClean="0"/>
              <a:t>Model</a:t>
            </a:r>
            <a:r>
              <a:rPr lang="pt-BR" sz="1600" b="1" dirty="0" smtClean="0"/>
              <a:t>)</a:t>
            </a:r>
            <a:endParaRPr lang="pt-BR" sz="1600" b="1" dirty="0"/>
          </a:p>
        </p:txBody>
      </p:sp>
      <p:sp>
        <p:nvSpPr>
          <p:cNvPr id="7" name="CaixaDeTexto 6"/>
          <p:cNvSpPr txBox="1"/>
          <p:nvPr/>
        </p:nvSpPr>
        <p:spPr>
          <a:xfrm>
            <a:off x="179512" y="1844824"/>
            <a:ext cx="8784976" cy="1323439"/>
          </a:xfrm>
          <a:prstGeom prst="rect">
            <a:avLst/>
          </a:prstGeom>
          <a:noFill/>
        </p:spPr>
        <p:txBody>
          <a:bodyPr wrap="square" rtlCol="0">
            <a:spAutoFit/>
          </a:bodyPr>
          <a:lstStyle/>
          <a:p>
            <a:r>
              <a:rPr lang="en-US" sz="1600" dirty="0" smtClean="0"/>
              <a:t>O </a:t>
            </a:r>
            <a:r>
              <a:rPr lang="en-US" sz="1600" dirty="0" err="1" smtClean="0"/>
              <a:t>propósito</a:t>
            </a:r>
            <a:r>
              <a:rPr lang="en-US" sz="1600" dirty="0" smtClean="0"/>
              <a:t> </a:t>
            </a:r>
            <a:r>
              <a:rPr lang="en-US" sz="1600" dirty="0" err="1" smtClean="0"/>
              <a:t>da</a:t>
            </a:r>
            <a:r>
              <a:rPr lang="en-US" sz="1600" dirty="0" smtClean="0"/>
              <a:t> </a:t>
            </a:r>
            <a:r>
              <a:rPr lang="en-US" sz="1600" dirty="0" err="1" smtClean="0"/>
              <a:t>maioria</a:t>
            </a:r>
            <a:r>
              <a:rPr lang="en-US" sz="1600" dirty="0" smtClean="0"/>
              <a:t> dos </a:t>
            </a:r>
            <a:r>
              <a:rPr lang="en-US" sz="1600" dirty="0" err="1" smtClean="0"/>
              <a:t>controles</a:t>
            </a:r>
            <a:r>
              <a:rPr lang="en-US" sz="1600" dirty="0" smtClean="0"/>
              <a:t> WPF é </a:t>
            </a:r>
            <a:r>
              <a:rPr lang="en-US" sz="1600" dirty="0" err="1" smtClean="0"/>
              <a:t>mostrar</a:t>
            </a:r>
            <a:r>
              <a:rPr lang="en-US" sz="1600" dirty="0" smtClean="0"/>
              <a:t> </a:t>
            </a:r>
            <a:r>
              <a:rPr lang="en-US" sz="1600" dirty="0" err="1" smtClean="0"/>
              <a:t>conteúdo</a:t>
            </a:r>
            <a:r>
              <a:rPr lang="en-US" sz="1600" dirty="0" smtClean="0"/>
              <a:t>. No WPF, </a:t>
            </a:r>
            <a:r>
              <a:rPr lang="pt-PT" sz="1600" dirty="0" smtClean="0"/>
              <a:t>o tipo e o número de itens que podem constituir o conteúdo de um controle é referida como modelo de conteúdo do control. Alguns controles podem conter um único item e tipo de conteúdo, por exemplo, o conteúdo de um TextBox é um valor string que é atribuído à propriedade </a:t>
            </a:r>
            <a:r>
              <a:rPr lang="pt-PT" sz="1600" dirty="0" smtClean="0">
                <a:solidFill>
                  <a:srgbClr val="0070C0"/>
                </a:solidFill>
              </a:rPr>
              <a:t>Text</a:t>
            </a:r>
            <a:r>
              <a:rPr lang="pt-PT" sz="1600" dirty="0" smtClean="0"/>
              <a:t>. O exemplo a seguir define o conteúdo de um </a:t>
            </a:r>
            <a:r>
              <a:rPr lang="pt-PT" sz="1600" dirty="0" smtClean="0">
                <a:solidFill>
                  <a:srgbClr val="0070C0"/>
                </a:solidFill>
              </a:rPr>
              <a:t>TextBox</a:t>
            </a:r>
            <a:r>
              <a:rPr lang="pt-PT" sz="1600" dirty="0" smtClean="0"/>
              <a:t>.</a:t>
            </a:r>
            <a:endParaRPr lang="pt-BR" sz="1600" dirty="0"/>
          </a:p>
        </p:txBody>
      </p:sp>
      <p:sp>
        <p:nvSpPr>
          <p:cNvPr id="9" name="Retângulo 8"/>
          <p:cNvSpPr/>
          <p:nvPr/>
        </p:nvSpPr>
        <p:spPr>
          <a:xfrm>
            <a:off x="179512" y="3356992"/>
            <a:ext cx="8640960" cy="1815882"/>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sz="1400" dirty="0" smtClean="0"/>
              <a:t>&lt;Window </a:t>
            </a:r>
            <a:r>
              <a:rPr lang="en-US" sz="1400" dirty="0" err="1" smtClean="0"/>
              <a:t>xmlns</a:t>
            </a:r>
            <a:r>
              <a:rPr lang="en-US" sz="1400" dirty="0" smtClean="0"/>
              <a:t>="http://schemas.microsoft.com/winfx/2006/xaml/presentation" 	</a:t>
            </a:r>
            <a:r>
              <a:rPr lang="en-US" sz="1400" dirty="0" err="1" smtClean="0"/>
              <a:t>xmlns:x</a:t>
            </a:r>
            <a:r>
              <a:rPr lang="en-US" sz="1400" dirty="0" smtClean="0"/>
              <a:t>="http://schemas.microsoft.com/winfx/2006/xaml" 	x:Class="</a:t>
            </a:r>
            <a:r>
              <a:rPr lang="en-US" sz="1400" dirty="0" err="1" smtClean="0"/>
              <a:t>SDKSample.TextBoxContentWindow</a:t>
            </a:r>
            <a:r>
              <a:rPr lang="en-US" sz="1400" dirty="0" smtClean="0"/>
              <a:t>" 	</a:t>
            </a:r>
          </a:p>
          <a:p>
            <a:r>
              <a:rPr lang="en-US" sz="1400" dirty="0" smtClean="0"/>
              <a:t>	Title="</a:t>
            </a:r>
            <a:r>
              <a:rPr lang="en-US" sz="1400" dirty="0" err="1" smtClean="0"/>
              <a:t>TextBox</a:t>
            </a:r>
            <a:r>
              <a:rPr lang="en-US" sz="1400" dirty="0" smtClean="0"/>
              <a:t> Content"&gt; 	</a:t>
            </a:r>
          </a:p>
          <a:p>
            <a:r>
              <a:rPr lang="en-US" sz="1400" dirty="0" smtClean="0"/>
              <a:t>	... </a:t>
            </a:r>
          </a:p>
          <a:p>
            <a:r>
              <a:rPr lang="en-US" sz="1400" dirty="0" smtClean="0"/>
              <a:t>	&lt;</a:t>
            </a:r>
            <a:r>
              <a:rPr lang="en-US" sz="1400" dirty="0" err="1" smtClean="0"/>
              <a:t>TextBox</a:t>
            </a:r>
            <a:r>
              <a:rPr lang="en-US" sz="1400" dirty="0" smtClean="0"/>
              <a:t> Text="This is the content of a </a:t>
            </a:r>
            <a:r>
              <a:rPr lang="en-US" sz="1400" dirty="0" err="1" smtClean="0"/>
              <a:t>TextBox</a:t>
            </a:r>
            <a:r>
              <a:rPr lang="en-US" sz="1400" dirty="0" smtClean="0"/>
              <a:t>." /&gt; </a:t>
            </a:r>
          </a:p>
          <a:p>
            <a:r>
              <a:rPr lang="en-US" sz="1400" dirty="0" smtClean="0"/>
              <a:t>	... </a:t>
            </a:r>
          </a:p>
          <a:p>
            <a:r>
              <a:rPr lang="en-US" sz="1400" dirty="0" smtClean="0"/>
              <a:t>&lt;/Window&gt;</a:t>
            </a:r>
            <a:endParaRPr lang="en-US" sz="1400" dirty="0" smtClean="0">
              <a:solidFill>
                <a:srgbClr val="00B0F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412776"/>
            <a:ext cx="8784976" cy="369332"/>
          </a:xfrm>
          <a:prstGeom prst="rect">
            <a:avLst/>
          </a:prstGeom>
          <a:noFill/>
        </p:spPr>
        <p:txBody>
          <a:bodyPr wrap="square" rtlCol="0">
            <a:spAutoFit/>
          </a:bodyPr>
          <a:lstStyle/>
          <a:p>
            <a:r>
              <a:rPr lang="pt-BR" b="1" dirty="0" smtClean="0"/>
              <a:t>Programação com WPF</a:t>
            </a:r>
            <a:endParaRPr lang="pt-BR" b="1" dirty="0"/>
          </a:p>
        </p:txBody>
      </p:sp>
      <p:sp>
        <p:nvSpPr>
          <p:cNvPr id="4" name="CaixaDeTexto 3"/>
          <p:cNvSpPr txBox="1"/>
          <p:nvPr/>
        </p:nvSpPr>
        <p:spPr>
          <a:xfrm>
            <a:off x="179512" y="1772816"/>
            <a:ext cx="8712968" cy="584775"/>
          </a:xfrm>
          <a:prstGeom prst="rect">
            <a:avLst/>
          </a:prstGeom>
          <a:noFill/>
        </p:spPr>
        <p:txBody>
          <a:bodyPr wrap="square" rtlCol="0">
            <a:spAutoFit/>
          </a:bodyPr>
          <a:lstStyle/>
          <a:p>
            <a:r>
              <a:rPr lang="pt-BR" sz="1600" dirty="0" smtClean="0"/>
              <a:t>O WPF existe como um subconjunto do sistema .NET Framework localizados em grande parte no </a:t>
            </a:r>
            <a:r>
              <a:rPr lang="pt-BR" sz="1600" dirty="0" err="1" smtClean="0"/>
              <a:t>namespace</a:t>
            </a:r>
            <a:r>
              <a:rPr lang="pt-BR" sz="1600" dirty="0" smtClean="0"/>
              <a:t> </a:t>
            </a:r>
            <a:r>
              <a:rPr lang="pt-BR" sz="1600" dirty="0" smtClean="0">
                <a:hlinkClick r:id="rId2"/>
              </a:rPr>
              <a:t>System.Windows</a:t>
            </a:r>
            <a:r>
              <a:rPr lang="pt-BR" sz="1600" dirty="0" smtClean="0"/>
              <a:t>. </a:t>
            </a:r>
            <a:endParaRPr lang="pt-BR" sz="1600" dirty="0"/>
          </a:p>
        </p:txBody>
      </p:sp>
      <p:sp>
        <p:nvSpPr>
          <p:cNvPr id="5" name="Espaço Reservado para Data 4"/>
          <p:cNvSpPr>
            <a:spLocks noGrp="1"/>
          </p:cNvSpPr>
          <p:nvPr>
            <p:ph type="dt" sz="half" idx="10"/>
          </p:nvPr>
        </p:nvSpPr>
        <p:spPr/>
        <p:txBody>
          <a:bodyPr/>
          <a:lstStyle/>
          <a:p>
            <a:fld id="{02F227C5-B1D8-4E09-A8C3-014AD3B975A9}" type="datetime1">
              <a:rPr lang="pt-BR" smtClean="0"/>
              <a:pPr/>
              <a:t>11/09/2012</a:t>
            </a:fld>
            <a:endParaRPr lang="pt-BR"/>
          </a:p>
        </p:txBody>
      </p:sp>
      <p:sp>
        <p:nvSpPr>
          <p:cNvPr id="7" name="Espaço Reservado para Rodapé 6"/>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5</a:t>
            </a:fld>
            <a:endParaRPr lang="pt-B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50</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484784"/>
            <a:ext cx="8712968" cy="369332"/>
          </a:xfrm>
          <a:prstGeom prst="rect">
            <a:avLst/>
          </a:prstGeom>
          <a:noFill/>
        </p:spPr>
        <p:txBody>
          <a:bodyPr wrap="square" rtlCol="0">
            <a:spAutoFit/>
          </a:bodyPr>
          <a:lstStyle/>
          <a:p>
            <a:r>
              <a:rPr lang="en-US" dirty="0" smtClean="0"/>
              <a:t>A </a:t>
            </a:r>
            <a:r>
              <a:rPr lang="en-US" dirty="0" err="1" smtClean="0"/>
              <a:t>figura</a:t>
            </a:r>
            <a:r>
              <a:rPr lang="en-US" dirty="0" smtClean="0"/>
              <a:t> a </a:t>
            </a:r>
            <a:r>
              <a:rPr lang="en-US" dirty="0" err="1" smtClean="0"/>
              <a:t>seguir</a:t>
            </a:r>
            <a:r>
              <a:rPr lang="en-US" dirty="0" smtClean="0"/>
              <a:t> </a:t>
            </a:r>
            <a:r>
              <a:rPr lang="en-US" dirty="0" err="1" smtClean="0"/>
              <a:t>mostra</a:t>
            </a:r>
            <a:r>
              <a:rPr lang="en-US" dirty="0" smtClean="0"/>
              <a:t> o </a:t>
            </a:r>
            <a:r>
              <a:rPr lang="en-US" dirty="0" err="1" smtClean="0"/>
              <a:t>resultado</a:t>
            </a:r>
            <a:r>
              <a:rPr lang="en-US" dirty="0" smtClean="0"/>
              <a:t>.</a:t>
            </a:r>
            <a:endParaRPr lang="pt-BR" b="1" dirty="0"/>
          </a:p>
        </p:txBody>
      </p:sp>
      <p:pic>
        <p:nvPicPr>
          <p:cNvPr id="61442" name="Picture 2" descr="Um controle TextBox contendo texto"/>
          <p:cNvPicPr>
            <a:picLocks noChangeAspect="1" noChangeArrowheads="1"/>
          </p:cNvPicPr>
          <p:nvPr/>
        </p:nvPicPr>
        <p:blipFill>
          <a:blip r:embed="rId2" cstate="print"/>
          <a:srcRect/>
          <a:stretch>
            <a:fillRect/>
          </a:stretch>
        </p:blipFill>
        <p:spPr bwMode="auto">
          <a:xfrm>
            <a:off x="1763688" y="2132856"/>
            <a:ext cx="4032448" cy="1656184"/>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51</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484784"/>
            <a:ext cx="8712968" cy="1077218"/>
          </a:xfrm>
          <a:prstGeom prst="rect">
            <a:avLst/>
          </a:prstGeom>
          <a:noFill/>
        </p:spPr>
        <p:txBody>
          <a:bodyPr wrap="square" rtlCol="0">
            <a:spAutoFit/>
          </a:bodyPr>
          <a:lstStyle/>
          <a:p>
            <a:r>
              <a:rPr lang="en-US" sz="1600" dirty="0" err="1" smtClean="0"/>
              <a:t>Outros</a:t>
            </a:r>
            <a:r>
              <a:rPr lang="en-US" sz="1600" dirty="0" smtClean="0"/>
              <a:t> </a:t>
            </a:r>
            <a:r>
              <a:rPr lang="en-US" sz="1600" dirty="0" err="1" smtClean="0"/>
              <a:t>controles</a:t>
            </a:r>
            <a:r>
              <a:rPr lang="en-US" sz="1600" dirty="0" smtClean="0"/>
              <a:t>, </a:t>
            </a:r>
            <a:r>
              <a:rPr lang="en-US" sz="1600" dirty="0" err="1" smtClean="0"/>
              <a:t>podem</a:t>
            </a:r>
            <a:r>
              <a:rPr lang="en-US" sz="1600" dirty="0" smtClean="0"/>
              <a:t> </a:t>
            </a:r>
            <a:r>
              <a:rPr lang="en-US" sz="1600" dirty="0" err="1" smtClean="0"/>
              <a:t>conter</a:t>
            </a:r>
            <a:r>
              <a:rPr lang="en-US" sz="1600" dirty="0" smtClean="0"/>
              <a:t> </a:t>
            </a:r>
            <a:r>
              <a:rPr lang="en-US" sz="1600" dirty="0" err="1" smtClean="0"/>
              <a:t>multiplos</a:t>
            </a:r>
            <a:r>
              <a:rPr lang="en-US" sz="1600" dirty="0" smtClean="0"/>
              <a:t> </a:t>
            </a:r>
            <a:r>
              <a:rPr lang="en-US" sz="1600" dirty="0" err="1" smtClean="0"/>
              <a:t>itens</a:t>
            </a:r>
            <a:r>
              <a:rPr lang="en-US" sz="1600" dirty="0" smtClean="0"/>
              <a:t> de </a:t>
            </a:r>
            <a:r>
              <a:rPr lang="en-US" sz="1600" dirty="0" err="1" smtClean="0"/>
              <a:t>diferentes</a:t>
            </a:r>
            <a:r>
              <a:rPr lang="en-US" sz="1600" dirty="0" smtClean="0"/>
              <a:t> </a:t>
            </a:r>
            <a:r>
              <a:rPr lang="en-US" sz="1600" dirty="0" err="1" smtClean="0"/>
              <a:t>tipos</a:t>
            </a:r>
            <a:r>
              <a:rPr lang="en-US" sz="1600" dirty="0" smtClean="0"/>
              <a:t> de </a:t>
            </a:r>
            <a:r>
              <a:rPr lang="en-US" sz="1600" dirty="0" err="1" smtClean="0"/>
              <a:t>conteúdo</a:t>
            </a:r>
            <a:r>
              <a:rPr lang="en-US" sz="1600" dirty="0" smtClean="0"/>
              <a:t>; o </a:t>
            </a:r>
            <a:r>
              <a:rPr lang="en-US" sz="1600" dirty="0" err="1" smtClean="0"/>
              <a:t>conteúdo</a:t>
            </a:r>
            <a:r>
              <a:rPr lang="en-US" sz="1600" dirty="0" smtClean="0"/>
              <a:t> de um  </a:t>
            </a:r>
            <a:r>
              <a:rPr lang="en-US" sz="1600" dirty="0" smtClean="0">
                <a:hlinkClick r:id="rId2"/>
              </a:rPr>
              <a:t>Button</a:t>
            </a:r>
            <a:r>
              <a:rPr lang="en-US" sz="1600" dirty="0" smtClean="0"/>
              <a:t>, é </a:t>
            </a:r>
            <a:r>
              <a:rPr lang="en-US" sz="1600" dirty="0" err="1" smtClean="0"/>
              <a:t>especificado</a:t>
            </a:r>
            <a:r>
              <a:rPr lang="en-US" sz="1600" dirty="0" smtClean="0"/>
              <a:t> </a:t>
            </a:r>
            <a:r>
              <a:rPr lang="en-US" sz="1600" dirty="0" err="1" smtClean="0"/>
              <a:t>pela</a:t>
            </a:r>
            <a:r>
              <a:rPr lang="en-US" sz="1600" dirty="0" smtClean="0"/>
              <a:t> </a:t>
            </a:r>
            <a:r>
              <a:rPr lang="en-US" sz="1600" dirty="0" err="1" smtClean="0"/>
              <a:t>propriedade</a:t>
            </a:r>
            <a:r>
              <a:rPr lang="en-US" sz="1600" dirty="0" smtClean="0"/>
              <a:t> </a:t>
            </a:r>
            <a:r>
              <a:rPr lang="en-US" sz="1600" dirty="0" smtClean="0">
                <a:hlinkClick r:id="rId3"/>
              </a:rPr>
              <a:t>Content</a:t>
            </a:r>
            <a:r>
              <a:rPr lang="en-US" sz="1600" dirty="0" smtClean="0"/>
              <a:t>. No </a:t>
            </a:r>
            <a:r>
              <a:rPr lang="en-US" sz="1600" dirty="0" err="1" smtClean="0"/>
              <a:t>entanto</a:t>
            </a:r>
            <a:r>
              <a:rPr lang="en-US" sz="1600" dirty="0" smtClean="0"/>
              <a:t>, um </a:t>
            </a:r>
            <a:r>
              <a:rPr lang="en-US" sz="1600" dirty="0" err="1" smtClean="0"/>
              <a:t>botão</a:t>
            </a:r>
            <a:r>
              <a:rPr lang="en-US" sz="1600" dirty="0" smtClean="0"/>
              <a:t> </a:t>
            </a:r>
            <a:r>
              <a:rPr lang="en-US" sz="1600" dirty="0" err="1" smtClean="0"/>
              <a:t>pode</a:t>
            </a:r>
            <a:r>
              <a:rPr lang="en-US" sz="1600" dirty="0" smtClean="0"/>
              <a:t> </a:t>
            </a:r>
            <a:r>
              <a:rPr lang="en-US" sz="1600" dirty="0" err="1" smtClean="0"/>
              <a:t>conter</a:t>
            </a:r>
            <a:r>
              <a:rPr lang="en-US" sz="1600" dirty="0" smtClean="0"/>
              <a:t> </a:t>
            </a:r>
            <a:r>
              <a:rPr lang="en-US" sz="1600" dirty="0" err="1" smtClean="0"/>
              <a:t>uma</a:t>
            </a:r>
            <a:r>
              <a:rPr lang="en-US" sz="1600" dirty="0" smtClean="0"/>
              <a:t> </a:t>
            </a:r>
            <a:r>
              <a:rPr lang="en-US" sz="1600" dirty="0" err="1" smtClean="0"/>
              <a:t>variedade</a:t>
            </a:r>
            <a:r>
              <a:rPr lang="en-US" sz="1600" dirty="0" smtClean="0"/>
              <a:t> de </a:t>
            </a:r>
            <a:r>
              <a:rPr lang="en-US" sz="1600" dirty="0" err="1" smtClean="0"/>
              <a:t>itens</a:t>
            </a:r>
            <a:r>
              <a:rPr lang="en-US" sz="1600" dirty="0" smtClean="0"/>
              <a:t>, </a:t>
            </a:r>
            <a:r>
              <a:rPr lang="en-US" sz="1600" dirty="0" err="1" smtClean="0"/>
              <a:t>incluindo</a:t>
            </a:r>
            <a:r>
              <a:rPr lang="en-US" sz="1600" dirty="0" smtClean="0"/>
              <a:t> </a:t>
            </a:r>
            <a:r>
              <a:rPr lang="en-US" sz="1600" dirty="0" err="1" smtClean="0"/>
              <a:t>controles</a:t>
            </a:r>
            <a:r>
              <a:rPr lang="en-US" sz="1600" dirty="0" smtClean="0"/>
              <a:t> layout, text, images, and shapes. O </a:t>
            </a:r>
            <a:r>
              <a:rPr lang="en-US" sz="1600" dirty="0" err="1" smtClean="0"/>
              <a:t>exemplo</a:t>
            </a:r>
            <a:r>
              <a:rPr lang="en-US" sz="1600" dirty="0" smtClean="0"/>
              <a:t> a </a:t>
            </a:r>
            <a:r>
              <a:rPr lang="en-US" sz="1600" dirty="0" err="1" smtClean="0"/>
              <a:t>seguir</a:t>
            </a:r>
            <a:r>
              <a:rPr lang="en-US" sz="1600" dirty="0" smtClean="0"/>
              <a:t> </a:t>
            </a:r>
            <a:r>
              <a:rPr lang="en-US" sz="1600" dirty="0" err="1" smtClean="0"/>
              <a:t>mostra</a:t>
            </a:r>
            <a:r>
              <a:rPr lang="en-US" sz="1600" dirty="0" smtClean="0"/>
              <a:t> um </a:t>
            </a:r>
            <a:r>
              <a:rPr lang="en-US" sz="1600" dirty="0" smtClean="0">
                <a:hlinkClick r:id="rId2"/>
              </a:rPr>
              <a:t>Button</a:t>
            </a:r>
            <a:r>
              <a:rPr lang="en-US" sz="1600" dirty="0" smtClean="0"/>
              <a:t> com </a:t>
            </a:r>
            <a:r>
              <a:rPr lang="en-US" sz="1600" dirty="0" err="1" smtClean="0"/>
              <a:t>conteúdo</a:t>
            </a:r>
            <a:r>
              <a:rPr lang="en-US" sz="1600" dirty="0" smtClean="0"/>
              <a:t> </a:t>
            </a:r>
            <a:r>
              <a:rPr lang="en-US" sz="1600" dirty="0" err="1" smtClean="0"/>
              <a:t>que</a:t>
            </a:r>
            <a:r>
              <a:rPr lang="en-US" sz="1600" dirty="0" smtClean="0"/>
              <a:t> </a:t>
            </a:r>
            <a:r>
              <a:rPr lang="en-US" sz="1600" dirty="0" err="1" smtClean="0"/>
              <a:t>inclui</a:t>
            </a:r>
            <a:r>
              <a:rPr lang="en-US" sz="1600" dirty="0" smtClean="0"/>
              <a:t> um </a:t>
            </a:r>
            <a:r>
              <a:rPr lang="en-US" sz="1600" dirty="0" err="1" smtClean="0">
                <a:hlinkClick r:id="rId4"/>
              </a:rPr>
              <a:t>DockPanel</a:t>
            </a:r>
            <a:r>
              <a:rPr lang="en-US" sz="1600" dirty="0" smtClean="0"/>
              <a:t>, um </a:t>
            </a:r>
            <a:r>
              <a:rPr lang="en-US" sz="1600" dirty="0" smtClean="0">
                <a:hlinkClick r:id="rId5"/>
              </a:rPr>
              <a:t>Label</a:t>
            </a:r>
            <a:r>
              <a:rPr lang="en-US" sz="1600" dirty="0" smtClean="0"/>
              <a:t>, </a:t>
            </a:r>
            <a:r>
              <a:rPr lang="en-US" sz="1600" dirty="0" err="1" smtClean="0"/>
              <a:t>uma</a:t>
            </a:r>
            <a:r>
              <a:rPr lang="en-US" sz="1600" dirty="0" smtClean="0"/>
              <a:t> </a:t>
            </a:r>
            <a:r>
              <a:rPr lang="en-US" sz="1600" dirty="0" smtClean="0">
                <a:hlinkClick r:id="rId6"/>
              </a:rPr>
              <a:t>Border</a:t>
            </a:r>
            <a:r>
              <a:rPr lang="en-US" sz="1600" dirty="0" smtClean="0"/>
              <a:t>, e um </a:t>
            </a:r>
            <a:r>
              <a:rPr lang="en-US" sz="1600" dirty="0" err="1" smtClean="0">
                <a:hlinkClick r:id="rId7"/>
              </a:rPr>
              <a:t>MediaElement</a:t>
            </a:r>
            <a:r>
              <a:rPr lang="en-US" sz="1600" dirty="0" smtClean="0"/>
              <a:t>.</a:t>
            </a:r>
            <a:endParaRPr lang="pt-BR" sz="1600" b="1" dirty="0"/>
          </a:p>
        </p:txBody>
      </p:sp>
      <p:sp>
        <p:nvSpPr>
          <p:cNvPr id="7" name="Retângulo 6"/>
          <p:cNvSpPr/>
          <p:nvPr/>
        </p:nvSpPr>
        <p:spPr>
          <a:xfrm>
            <a:off x="179512" y="3212976"/>
            <a:ext cx="8640960" cy="2031325"/>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400" dirty="0" smtClean="0"/>
              <a:t>&lt;Button </a:t>
            </a:r>
            <a:r>
              <a:rPr lang="pt-BR" sz="1400" dirty="0" err="1" smtClean="0"/>
              <a:t>Margin</a:t>
            </a:r>
            <a:r>
              <a:rPr lang="pt-BR" sz="1400" dirty="0" smtClean="0"/>
              <a:t>="20"&gt; &lt;!-- Button </a:t>
            </a:r>
            <a:r>
              <a:rPr lang="pt-BR" sz="1400" dirty="0" err="1" smtClean="0"/>
              <a:t>Content</a:t>
            </a:r>
            <a:r>
              <a:rPr lang="pt-BR" sz="1400" dirty="0" smtClean="0"/>
              <a:t> --&gt; </a:t>
            </a:r>
          </a:p>
          <a:p>
            <a:r>
              <a:rPr lang="pt-BR" sz="1400" dirty="0" smtClean="0"/>
              <a:t>           &lt;</a:t>
            </a:r>
            <a:r>
              <a:rPr lang="pt-BR" sz="1400" dirty="0" err="1" smtClean="0"/>
              <a:t>DockPanel</a:t>
            </a:r>
            <a:r>
              <a:rPr lang="pt-BR" sz="1400" dirty="0" smtClean="0"/>
              <a:t> </a:t>
            </a:r>
            <a:r>
              <a:rPr lang="pt-BR" sz="1400" dirty="0" err="1" smtClean="0"/>
              <a:t>Width</a:t>
            </a:r>
            <a:r>
              <a:rPr lang="pt-BR" sz="1400" dirty="0" smtClean="0"/>
              <a:t>="200" </a:t>
            </a:r>
            <a:r>
              <a:rPr lang="pt-BR" sz="1400" dirty="0" err="1" smtClean="0"/>
              <a:t>Height</a:t>
            </a:r>
            <a:r>
              <a:rPr lang="pt-BR" sz="1400" dirty="0" smtClean="0"/>
              <a:t>="180"&gt; </a:t>
            </a:r>
          </a:p>
          <a:p>
            <a:r>
              <a:rPr lang="pt-BR" sz="1400" dirty="0" smtClean="0"/>
              <a:t>               	&lt;</a:t>
            </a:r>
            <a:r>
              <a:rPr lang="pt-BR" sz="1400" dirty="0" err="1" smtClean="0"/>
              <a:t>Label</a:t>
            </a:r>
            <a:r>
              <a:rPr lang="pt-BR" sz="1400" dirty="0" smtClean="0"/>
              <a:t> </a:t>
            </a:r>
            <a:r>
              <a:rPr lang="pt-BR" sz="1400" dirty="0" err="1" smtClean="0"/>
              <a:t>DockPanel</a:t>
            </a:r>
            <a:r>
              <a:rPr lang="pt-BR" sz="1400" dirty="0" smtClean="0"/>
              <a:t>.</a:t>
            </a:r>
            <a:r>
              <a:rPr lang="pt-BR" sz="1400" dirty="0" err="1" smtClean="0"/>
              <a:t>Dock</a:t>
            </a:r>
            <a:r>
              <a:rPr lang="pt-BR" sz="1400" dirty="0" smtClean="0"/>
              <a:t>="Top" </a:t>
            </a:r>
            <a:r>
              <a:rPr lang="pt-BR" sz="1400" dirty="0" err="1" smtClean="0"/>
              <a:t>HorizontalAlignment</a:t>
            </a:r>
            <a:r>
              <a:rPr lang="pt-BR" sz="1400" dirty="0" smtClean="0"/>
              <a:t>="Center"&gt;</a:t>
            </a:r>
            <a:r>
              <a:rPr lang="pt-BR" sz="1400" dirty="0" err="1" smtClean="0"/>
              <a:t>Click</a:t>
            </a:r>
            <a:r>
              <a:rPr lang="pt-BR" sz="1400" dirty="0" smtClean="0"/>
              <a:t> Me!&lt;/</a:t>
            </a:r>
            <a:r>
              <a:rPr lang="pt-BR" sz="1400" dirty="0" err="1" smtClean="0"/>
              <a:t>Label</a:t>
            </a:r>
            <a:r>
              <a:rPr lang="pt-BR" sz="1400" dirty="0" smtClean="0"/>
              <a:t>&gt; </a:t>
            </a:r>
          </a:p>
          <a:p>
            <a:r>
              <a:rPr lang="pt-BR" sz="1400" dirty="0" smtClean="0"/>
              <a:t>               	&lt;</a:t>
            </a:r>
            <a:r>
              <a:rPr lang="pt-BR" sz="1400" dirty="0" err="1" smtClean="0"/>
              <a:t>Border</a:t>
            </a:r>
            <a:r>
              <a:rPr lang="pt-BR" sz="1400" dirty="0" smtClean="0"/>
              <a:t> Background="Black" </a:t>
            </a:r>
            <a:r>
              <a:rPr lang="pt-BR" sz="1400" dirty="0" err="1" smtClean="0"/>
              <a:t>BorderBrush</a:t>
            </a:r>
            <a:r>
              <a:rPr lang="pt-BR" sz="1400" dirty="0" smtClean="0"/>
              <a:t>="</a:t>
            </a:r>
            <a:r>
              <a:rPr lang="pt-BR" sz="1400" dirty="0" err="1" smtClean="0"/>
              <a:t>Yellow</a:t>
            </a:r>
            <a:r>
              <a:rPr lang="pt-BR" sz="1400" dirty="0" smtClean="0"/>
              <a:t>" </a:t>
            </a:r>
            <a:r>
              <a:rPr lang="pt-BR" sz="1400" dirty="0" err="1" smtClean="0"/>
              <a:t>BorderThickness</a:t>
            </a:r>
            <a:r>
              <a:rPr lang="pt-BR" sz="1400" dirty="0" smtClean="0"/>
              <a:t>="2" </a:t>
            </a:r>
            <a:r>
              <a:rPr lang="pt-BR" sz="1400" dirty="0" err="1" smtClean="0"/>
              <a:t>CornerRadius</a:t>
            </a:r>
            <a:r>
              <a:rPr lang="pt-BR" sz="1400" dirty="0" smtClean="0"/>
              <a:t>="2" 	 		                              </a:t>
            </a:r>
            <a:r>
              <a:rPr lang="pt-BR" sz="1400" dirty="0" err="1" smtClean="0"/>
              <a:t>Margin</a:t>
            </a:r>
            <a:r>
              <a:rPr lang="pt-BR" sz="1400" dirty="0" smtClean="0"/>
              <a:t>="5"&gt;                	</a:t>
            </a:r>
          </a:p>
          <a:p>
            <a:r>
              <a:rPr lang="pt-BR" sz="1400" dirty="0" smtClean="0"/>
              <a:t>		&lt;</a:t>
            </a:r>
            <a:r>
              <a:rPr lang="pt-BR" sz="1400" dirty="0" err="1" smtClean="0"/>
              <a:t>MediaElement</a:t>
            </a:r>
            <a:r>
              <a:rPr lang="pt-BR" sz="1400" dirty="0" smtClean="0"/>
              <a:t> Source="media/</a:t>
            </a:r>
            <a:r>
              <a:rPr lang="pt-BR" sz="1400" dirty="0" err="1" smtClean="0"/>
              <a:t>wpf</a:t>
            </a:r>
            <a:r>
              <a:rPr lang="pt-BR" sz="1400" dirty="0" smtClean="0"/>
              <a:t>.</a:t>
            </a:r>
            <a:r>
              <a:rPr lang="pt-BR" sz="1400" dirty="0" err="1" smtClean="0"/>
              <a:t>wmv</a:t>
            </a:r>
            <a:r>
              <a:rPr lang="pt-BR" sz="1400" dirty="0" smtClean="0"/>
              <a:t>" </a:t>
            </a:r>
            <a:r>
              <a:rPr lang="pt-BR" sz="1400" dirty="0" err="1" smtClean="0"/>
              <a:t>Stretch</a:t>
            </a:r>
            <a:r>
              <a:rPr lang="pt-BR" sz="1400" dirty="0" smtClean="0"/>
              <a:t>="</a:t>
            </a:r>
            <a:r>
              <a:rPr lang="pt-BR" sz="1400" dirty="0" err="1" smtClean="0"/>
              <a:t>Fill</a:t>
            </a:r>
            <a:r>
              <a:rPr lang="pt-BR" sz="1400" dirty="0" smtClean="0"/>
              <a:t>" /&gt; </a:t>
            </a:r>
          </a:p>
          <a:p>
            <a:r>
              <a:rPr lang="pt-BR" sz="1400" dirty="0" smtClean="0"/>
              <a:t>	&lt;/</a:t>
            </a:r>
            <a:r>
              <a:rPr lang="pt-BR" sz="1400" dirty="0" err="1" smtClean="0"/>
              <a:t>Border</a:t>
            </a:r>
            <a:r>
              <a:rPr lang="pt-BR" sz="1400" dirty="0" smtClean="0"/>
              <a:t>&gt; </a:t>
            </a:r>
          </a:p>
          <a:p>
            <a:r>
              <a:rPr lang="pt-BR" sz="1400" dirty="0" smtClean="0"/>
              <a:t>           &lt;/</a:t>
            </a:r>
            <a:r>
              <a:rPr lang="pt-BR" sz="1400" dirty="0" err="1" smtClean="0"/>
              <a:t>DockPanel</a:t>
            </a:r>
            <a:r>
              <a:rPr lang="pt-BR" sz="1400" dirty="0" smtClean="0"/>
              <a:t>&gt; </a:t>
            </a:r>
          </a:p>
          <a:p>
            <a:r>
              <a:rPr lang="pt-BR" sz="1400" dirty="0" smtClean="0"/>
              <a:t>&lt;/Button&gt;</a:t>
            </a:r>
            <a:endParaRPr lang="en-US" sz="1400" dirty="0" smtClean="0">
              <a:solidFill>
                <a:srgbClr val="00B0F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52</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556792"/>
            <a:ext cx="8640960" cy="338554"/>
          </a:xfrm>
          <a:prstGeom prst="rect">
            <a:avLst/>
          </a:prstGeom>
          <a:noFill/>
        </p:spPr>
        <p:txBody>
          <a:bodyPr wrap="square" rtlCol="0">
            <a:spAutoFit/>
          </a:bodyPr>
          <a:lstStyle/>
          <a:p>
            <a:r>
              <a:rPr lang="en-US" sz="1600" dirty="0" smtClean="0"/>
              <a:t>A </a:t>
            </a:r>
            <a:r>
              <a:rPr lang="en-US" sz="1600" dirty="0" err="1" smtClean="0"/>
              <a:t>figura</a:t>
            </a:r>
            <a:r>
              <a:rPr lang="en-US" sz="1600" dirty="0" smtClean="0"/>
              <a:t> a </a:t>
            </a:r>
            <a:r>
              <a:rPr lang="en-US" sz="1600" dirty="0" err="1" smtClean="0"/>
              <a:t>seguir</a:t>
            </a:r>
            <a:r>
              <a:rPr lang="en-US" sz="1600" dirty="0" smtClean="0"/>
              <a:t> </a:t>
            </a:r>
            <a:r>
              <a:rPr lang="en-US" sz="1600" dirty="0" err="1" smtClean="0"/>
              <a:t>mostra</a:t>
            </a:r>
            <a:r>
              <a:rPr lang="en-US" sz="1600" dirty="0" smtClean="0"/>
              <a:t> o </a:t>
            </a:r>
            <a:r>
              <a:rPr lang="en-US" sz="1600" dirty="0" err="1" smtClean="0"/>
              <a:t>conteúdo</a:t>
            </a:r>
            <a:r>
              <a:rPr lang="en-US" sz="1600" dirty="0" smtClean="0"/>
              <a:t> </a:t>
            </a:r>
            <a:r>
              <a:rPr lang="en-US" sz="1600" dirty="0" err="1" smtClean="0"/>
              <a:t>deste</a:t>
            </a:r>
            <a:r>
              <a:rPr lang="en-US" sz="1600" dirty="0" smtClean="0"/>
              <a:t> </a:t>
            </a:r>
            <a:r>
              <a:rPr lang="en-US" sz="1600" dirty="0" err="1" smtClean="0"/>
              <a:t>botão</a:t>
            </a:r>
            <a:r>
              <a:rPr lang="en-US" sz="1600" dirty="0" smtClean="0"/>
              <a:t>.</a:t>
            </a:r>
            <a:endParaRPr lang="pt-BR" sz="1600" dirty="0"/>
          </a:p>
        </p:txBody>
      </p:sp>
      <p:pic>
        <p:nvPicPr>
          <p:cNvPr id="66562" name="Picture 2" descr="Um botão contendo vários tipos de conteúdo"/>
          <p:cNvPicPr>
            <a:picLocks noChangeAspect="1" noChangeArrowheads="1"/>
          </p:cNvPicPr>
          <p:nvPr/>
        </p:nvPicPr>
        <p:blipFill>
          <a:blip r:embed="rId2" cstate="print"/>
          <a:srcRect/>
          <a:stretch>
            <a:fillRect/>
          </a:stretch>
        </p:blipFill>
        <p:spPr bwMode="auto">
          <a:xfrm>
            <a:off x="2483768" y="2276872"/>
            <a:ext cx="2495550" cy="2505076"/>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53</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556792"/>
            <a:ext cx="8640960" cy="369332"/>
          </a:xfrm>
          <a:prstGeom prst="rect">
            <a:avLst/>
          </a:prstGeom>
          <a:noFill/>
        </p:spPr>
        <p:txBody>
          <a:bodyPr wrap="square" rtlCol="0">
            <a:spAutoFit/>
          </a:bodyPr>
          <a:lstStyle/>
          <a:p>
            <a:r>
              <a:rPr lang="pt-BR" b="1" dirty="0" err="1" smtClean="0"/>
              <a:t>Triggers</a:t>
            </a:r>
            <a:endParaRPr lang="pt-BR" dirty="0"/>
          </a:p>
        </p:txBody>
      </p:sp>
      <p:sp>
        <p:nvSpPr>
          <p:cNvPr id="7" name="CaixaDeTexto 6"/>
          <p:cNvSpPr txBox="1"/>
          <p:nvPr/>
        </p:nvSpPr>
        <p:spPr>
          <a:xfrm>
            <a:off x="179512" y="1988840"/>
            <a:ext cx="8712968" cy="1077218"/>
          </a:xfrm>
          <a:prstGeom prst="rect">
            <a:avLst/>
          </a:prstGeom>
          <a:noFill/>
        </p:spPr>
        <p:txBody>
          <a:bodyPr wrap="square" rtlCol="0">
            <a:spAutoFit/>
          </a:bodyPr>
          <a:lstStyle/>
          <a:p>
            <a:pPr algn="just"/>
            <a:r>
              <a:rPr lang="pt-PT" sz="1600" dirty="0" smtClean="0"/>
              <a:t>Embora o objetivo principal da marcaçã XAML é implementar a aparência de um aplicativo, você também pode usar XAML para implementar alguns aspectos do comportamento de um aplicativo. Um exemplo é o uso de gatilhos para alterar a aparência de um aplicativo baseado em interações do usuário.</a:t>
            </a:r>
            <a:endParaRPr lang="pt-BR" sz="1600" dirty="0"/>
          </a:p>
        </p:txBody>
      </p:sp>
      <p:sp>
        <p:nvSpPr>
          <p:cNvPr id="8" name="CaixaDeTexto 7"/>
          <p:cNvSpPr txBox="1"/>
          <p:nvPr/>
        </p:nvSpPr>
        <p:spPr>
          <a:xfrm>
            <a:off x="251520" y="3356992"/>
            <a:ext cx="8568952" cy="369332"/>
          </a:xfrm>
          <a:prstGeom prst="rect">
            <a:avLst/>
          </a:prstGeom>
          <a:noFill/>
        </p:spPr>
        <p:txBody>
          <a:bodyPr wrap="square" rtlCol="0">
            <a:spAutoFit/>
          </a:bodyPr>
          <a:lstStyle/>
          <a:p>
            <a:r>
              <a:rPr lang="pt-BR" b="1" dirty="0" err="1" smtClean="0"/>
              <a:t>Control</a:t>
            </a:r>
            <a:r>
              <a:rPr lang="pt-BR" b="1" dirty="0" smtClean="0"/>
              <a:t> </a:t>
            </a:r>
            <a:r>
              <a:rPr lang="pt-BR" b="1" dirty="0" err="1" smtClean="0"/>
              <a:t>Templates</a:t>
            </a:r>
            <a:endParaRPr lang="pt-BR" dirty="0"/>
          </a:p>
        </p:txBody>
      </p:sp>
      <p:sp>
        <p:nvSpPr>
          <p:cNvPr id="9" name="CaixaDeTexto 8"/>
          <p:cNvSpPr txBox="1"/>
          <p:nvPr/>
        </p:nvSpPr>
        <p:spPr>
          <a:xfrm>
            <a:off x="179512" y="3717032"/>
            <a:ext cx="8712968" cy="1077218"/>
          </a:xfrm>
          <a:prstGeom prst="rect">
            <a:avLst/>
          </a:prstGeom>
          <a:noFill/>
        </p:spPr>
        <p:txBody>
          <a:bodyPr wrap="square" rtlCol="0">
            <a:spAutoFit/>
          </a:bodyPr>
          <a:lstStyle/>
          <a:p>
            <a:r>
              <a:rPr lang="pt-BR" sz="1600" dirty="0" smtClean="0"/>
              <a:t>O padrão </a:t>
            </a:r>
            <a:r>
              <a:rPr lang="pt-BR" sz="1600" dirty="0" err="1" smtClean="0"/>
              <a:t>UIs</a:t>
            </a:r>
            <a:r>
              <a:rPr lang="pt-BR" sz="1600" dirty="0" smtClean="0"/>
              <a:t> para controles WPF geralmente são construídos a partir de outros controles e formas. Por exemplo, um </a:t>
            </a:r>
            <a:r>
              <a:rPr lang="pt-BR" sz="1600" dirty="0" smtClean="0">
                <a:hlinkClick r:id="rId2"/>
              </a:rPr>
              <a:t>Button</a:t>
            </a:r>
            <a:r>
              <a:rPr lang="pt-BR" sz="1600" dirty="0" smtClean="0"/>
              <a:t> é composto de dois </a:t>
            </a:r>
            <a:r>
              <a:rPr lang="pt-BR" sz="1600" dirty="0" err="1" smtClean="0">
                <a:hlinkClick r:id="rId3"/>
              </a:rPr>
              <a:t>ButtonChrome</a:t>
            </a:r>
            <a:r>
              <a:rPr lang="pt-BR" sz="1600" dirty="0" smtClean="0"/>
              <a:t> e </a:t>
            </a:r>
            <a:r>
              <a:rPr lang="pt-BR" sz="1600" dirty="0" err="1" smtClean="0">
                <a:hlinkClick r:id="rId4"/>
              </a:rPr>
              <a:t>ContentPresenter</a:t>
            </a:r>
            <a:r>
              <a:rPr lang="pt-BR" sz="1600" dirty="0" smtClean="0"/>
              <a:t> controles. </a:t>
            </a:r>
            <a:r>
              <a:rPr lang="pt-PT" sz="1600" dirty="0" smtClean="0"/>
              <a:t>O ButtonChrome fornece a aparência do botão padrão, enquanto o ContentPresenter exibe o conteúdo do botão, conforme especificado pela propriedade Content.</a:t>
            </a:r>
            <a:endParaRPr lang="pt-BR" sz="1600" dirty="0"/>
          </a:p>
        </p:txBody>
      </p:sp>
      <p:sp>
        <p:nvSpPr>
          <p:cNvPr id="10" name="CaixaDeTexto 9"/>
          <p:cNvSpPr txBox="1"/>
          <p:nvPr/>
        </p:nvSpPr>
        <p:spPr>
          <a:xfrm>
            <a:off x="251520" y="4869160"/>
            <a:ext cx="8640960" cy="830997"/>
          </a:xfrm>
          <a:prstGeom prst="rect">
            <a:avLst/>
          </a:prstGeom>
          <a:noFill/>
        </p:spPr>
        <p:txBody>
          <a:bodyPr wrap="square" rtlCol="0">
            <a:spAutoFit/>
          </a:bodyPr>
          <a:lstStyle/>
          <a:p>
            <a:r>
              <a:rPr lang="pt-PT" sz="1600" dirty="0" smtClean="0"/>
              <a:t>Às vezes, a aparência padrão de um controle pode ser incongruente com a aparência geral de uma aplicação. Neste caso, você pode usar um ControlTemplate para alterar a aparência da interface do usuário do controle sem alterar seu conteúdo e comportamento.</a:t>
            </a:r>
            <a:endParaRPr lang="pt-BR" sz="1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54</a:t>
            </a:fld>
            <a:endParaRPr lang="pt-BR"/>
          </a:p>
        </p:txBody>
      </p:sp>
      <p:sp>
        <p:nvSpPr>
          <p:cNvPr id="5" name="Título 1"/>
          <p:cNvSpPr txBox="1">
            <a:spLocks/>
          </p:cNvSpPr>
          <p:nvPr/>
        </p:nvSpPr>
        <p:spPr>
          <a:xfrm>
            <a:off x="457200" y="11663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966738"/>
            <a:ext cx="8640960" cy="584775"/>
          </a:xfrm>
          <a:prstGeom prst="rect">
            <a:avLst/>
          </a:prstGeom>
          <a:noFill/>
        </p:spPr>
        <p:txBody>
          <a:bodyPr wrap="square" rtlCol="0">
            <a:spAutoFit/>
          </a:bodyPr>
          <a:lstStyle/>
          <a:p>
            <a:r>
              <a:rPr lang="en-US" sz="1600" dirty="0" err="1" smtClean="0"/>
              <a:t>Por</a:t>
            </a:r>
            <a:r>
              <a:rPr lang="en-US" sz="1600" dirty="0" smtClean="0"/>
              <a:t> </a:t>
            </a:r>
            <a:r>
              <a:rPr lang="en-US" sz="1600" dirty="0" err="1" smtClean="0"/>
              <a:t>examplo</a:t>
            </a:r>
            <a:r>
              <a:rPr lang="en-US" sz="1600" dirty="0" smtClean="0"/>
              <a:t>, o </a:t>
            </a:r>
            <a:r>
              <a:rPr lang="en-US" sz="1600" dirty="0" err="1" smtClean="0"/>
              <a:t>exemplo</a:t>
            </a:r>
            <a:r>
              <a:rPr lang="en-US" sz="1600" dirty="0" smtClean="0"/>
              <a:t> </a:t>
            </a:r>
            <a:r>
              <a:rPr lang="en-US" sz="1600" dirty="0" err="1" smtClean="0"/>
              <a:t>seguinte</a:t>
            </a:r>
            <a:r>
              <a:rPr lang="en-US" sz="1600" dirty="0" smtClean="0"/>
              <a:t> </a:t>
            </a:r>
            <a:r>
              <a:rPr lang="en-US" sz="1600" dirty="0" err="1" smtClean="0"/>
              <a:t>mostra</a:t>
            </a:r>
            <a:r>
              <a:rPr lang="en-US" sz="1600" dirty="0" smtClean="0"/>
              <a:t> </a:t>
            </a:r>
            <a:r>
              <a:rPr lang="en-US" sz="1600" dirty="0" err="1" smtClean="0"/>
              <a:t>como</a:t>
            </a:r>
            <a:r>
              <a:rPr lang="en-US" sz="1600" dirty="0" smtClean="0"/>
              <a:t> </a:t>
            </a:r>
            <a:r>
              <a:rPr lang="en-US" sz="1600" dirty="0" err="1" smtClean="0"/>
              <a:t>mudar</a:t>
            </a:r>
            <a:r>
              <a:rPr lang="en-US" sz="1600" dirty="0" smtClean="0"/>
              <a:t> a </a:t>
            </a:r>
            <a:r>
              <a:rPr lang="en-US" sz="1600" dirty="0" err="1" smtClean="0"/>
              <a:t>aparência</a:t>
            </a:r>
            <a:r>
              <a:rPr lang="en-US" sz="1600" dirty="0" smtClean="0"/>
              <a:t> de um </a:t>
            </a:r>
            <a:r>
              <a:rPr lang="en-US" sz="1600" dirty="0" smtClean="0">
                <a:hlinkClick r:id="rId2"/>
              </a:rPr>
              <a:t>Button</a:t>
            </a:r>
            <a:r>
              <a:rPr lang="en-US" sz="1600" dirty="0" smtClean="0"/>
              <a:t> </a:t>
            </a:r>
            <a:r>
              <a:rPr lang="en-US" sz="1600" dirty="0" err="1" smtClean="0"/>
              <a:t>usando</a:t>
            </a:r>
            <a:r>
              <a:rPr lang="en-US" sz="1600" dirty="0" smtClean="0"/>
              <a:t> um </a:t>
            </a:r>
            <a:r>
              <a:rPr lang="en-US" sz="1600" dirty="0" err="1" smtClean="0">
                <a:hlinkClick r:id="rId3"/>
              </a:rPr>
              <a:t>ControlTemplate</a:t>
            </a:r>
            <a:r>
              <a:rPr lang="en-US" sz="1600" dirty="0" smtClean="0"/>
              <a:t>.</a:t>
            </a:r>
            <a:endParaRPr lang="pt-BR" sz="1600" dirty="0"/>
          </a:p>
        </p:txBody>
      </p:sp>
      <p:sp>
        <p:nvSpPr>
          <p:cNvPr id="7" name="Retângulo 6"/>
          <p:cNvSpPr/>
          <p:nvPr/>
        </p:nvSpPr>
        <p:spPr>
          <a:xfrm>
            <a:off x="251520" y="1686818"/>
            <a:ext cx="8640960" cy="4832092"/>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400" dirty="0" smtClean="0"/>
              <a:t>&lt;</a:t>
            </a:r>
            <a:r>
              <a:rPr lang="pt-BR" sz="1400" dirty="0" err="1" smtClean="0"/>
              <a:t>Windowxmlns</a:t>
            </a:r>
            <a:r>
              <a:rPr lang="pt-BR" sz="1400" dirty="0" smtClean="0"/>
              <a:t>=</a:t>
            </a:r>
            <a:r>
              <a:rPr lang="pt-BR" sz="1400" dirty="0" smtClean="0">
                <a:hlinkClick r:id="rId4"/>
              </a:rPr>
              <a:t>http://schemas.microsoft.com/winfx/2006/xaml/presentation</a:t>
            </a:r>
            <a:endParaRPr lang="pt-BR" sz="1400" dirty="0" smtClean="0"/>
          </a:p>
          <a:p>
            <a:r>
              <a:rPr lang="pt-BR" sz="1400" dirty="0" err="1" smtClean="0"/>
              <a:t>xmlns</a:t>
            </a:r>
            <a:r>
              <a:rPr lang="pt-BR" sz="1400" dirty="0" smtClean="0"/>
              <a:t>:x=</a:t>
            </a:r>
            <a:r>
              <a:rPr lang="pt-BR" sz="1400" dirty="0" smtClean="0">
                <a:hlinkClick r:id="rId5"/>
              </a:rPr>
              <a:t>http://schemas.microsoft.com/winfx/2006/xaml</a:t>
            </a:r>
            <a:endParaRPr lang="pt-BR" sz="1400" dirty="0" smtClean="0"/>
          </a:p>
          <a:p>
            <a:r>
              <a:rPr lang="pt-BR" sz="1400" dirty="0" smtClean="0"/>
              <a:t>x:Class="SDKSample.ControlTemplateButtonWindow“</a:t>
            </a:r>
          </a:p>
          <a:p>
            <a:r>
              <a:rPr lang="pt-BR" sz="1400" dirty="0" err="1" smtClean="0"/>
              <a:t>Title</a:t>
            </a:r>
            <a:r>
              <a:rPr lang="pt-BR" sz="1400" dirty="0" smtClean="0"/>
              <a:t>="Button </a:t>
            </a:r>
            <a:r>
              <a:rPr lang="pt-BR" sz="1400" dirty="0" err="1" smtClean="0"/>
              <a:t>with</a:t>
            </a:r>
            <a:r>
              <a:rPr lang="pt-BR" sz="1400" dirty="0" smtClean="0"/>
              <a:t> </a:t>
            </a:r>
            <a:r>
              <a:rPr lang="pt-BR" sz="1400" dirty="0" err="1" smtClean="0"/>
              <a:t>Control</a:t>
            </a:r>
            <a:r>
              <a:rPr lang="pt-BR" sz="1400" dirty="0" smtClean="0"/>
              <a:t> </a:t>
            </a:r>
            <a:r>
              <a:rPr lang="pt-BR" sz="1400" dirty="0" err="1" smtClean="0"/>
              <a:t>Template</a:t>
            </a:r>
            <a:r>
              <a:rPr lang="pt-BR" sz="1400" dirty="0" smtClean="0"/>
              <a:t>“ </a:t>
            </a:r>
            <a:r>
              <a:rPr lang="pt-BR" sz="1400" dirty="0" err="1" smtClean="0"/>
              <a:t>Height</a:t>
            </a:r>
            <a:r>
              <a:rPr lang="pt-BR" sz="1400" dirty="0" smtClean="0"/>
              <a:t>="158“ </a:t>
            </a:r>
            <a:r>
              <a:rPr lang="pt-BR" sz="1400" dirty="0" err="1" smtClean="0"/>
              <a:t>Width</a:t>
            </a:r>
            <a:r>
              <a:rPr lang="pt-BR" sz="1400" dirty="0" smtClean="0"/>
              <a:t>="290"&gt; </a:t>
            </a:r>
          </a:p>
          <a:p>
            <a:r>
              <a:rPr lang="pt-BR" sz="1400" dirty="0" smtClean="0"/>
              <a:t>&lt;Button </a:t>
            </a:r>
            <a:r>
              <a:rPr lang="pt-BR" sz="1400" dirty="0" err="1" smtClean="0"/>
              <a:t>Content</a:t>
            </a:r>
            <a:r>
              <a:rPr lang="pt-BR" sz="1400" dirty="0" smtClean="0"/>
              <a:t>="</a:t>
            </a:r>
            <a:r>
              <a:rPr lang="pt-BR" sz="1400" dirty="0" err="1" smtClean="0"/>
              <a:t>Click</a:t>
            </a:r>
            <a:r>
              <a:rPr lang="pt-BR" sz="1400" dirty="0" smtClean="0"/>
              <a:t> Me!“ </a:t>
            </a:r>
            <a:r>
              <a:rPr lang="pt-BR" sz="1400" dirty="0" err="1" smtClean="0"/>
              <a:t>Click</a:t>
            </a:r>
            <a:r>
              <a:rPr lang="pt-BR" sz="1400" dirty="0" smtClean="0"/>
              <a:t>="</a:t>
            </a:r>
            <a:r>
              <a:rPr lang="pt-BR" sz="1400" dirty="0" err="1" smtClean="0"/>
              <a:t>button_Click</a:t>
            </a:r>
            <a:r>
              <a:rPr lang="pt-BR" sz="1400" dirty="0" smtClean="0"/>
              <a:t>"&gt; </a:t>
            </a:r>
          </a:p>
          <a:p>
            <a:r>
              <a:rPr lang="pt-BR" sz="1400" dirty="0" smtClean="0"/>
              <a:t>             &lt;Button.</a:t>
            </a:r>
            <a:r>
              <a:rPr lang="pt-BR" sz="1400" dirty="0" err="1" smtClean="0"/>
              <a:t>Template</a:t>
            </a:r>
            <a:r>
              <a:rPr lang="pt-BR" sz="1400" dirty="0" smtClean="0"/>
              <a:t>&gt; </a:t>
            </a:r>
          </a:p>
          <a:p>
            <a:r>
              <a:rPr lang="pt-BR" sz="1400" dirty="0" smtClean="0"/>
              <a:t>                    &lt;</a:t>
            </a:r>
            <a:r>
              <a:rPr lang="pt-BR" sz="1400" dirty="0" err="1" smtClean="0"/>
              <a:t>ControlTemplateTargetType</a:t>
            </a:r>
            <a:r>
              <a:rPr lang="pt-BR" sz="1400" dirty="0" smtClean="0"/>
              <a:t>="{x:</a:t>
            </a:r>
            <a:r>
              <a:rPr lang="pt-BR" sz="1400" dirty="0" err="1" smtClean="0"/>
              <a:t>TypeButton</a:t>
            </a:r>
            <a:r>
              <a:rPr lang="pt-BR" sz="1400" dirty="0" smtClean="0"/>
              <a:t>}"&gt;</a:t>
            </a:r>
          </a:p>
          <a:p>
            <a:r>
              <a:rPr lang="pt-BR" sz="1400" dirty="0" smtClean="0"/>
              <a:t>                                 &lt;</a:t>
            </a:r>
            <a:r>
              <a:rPr lang="pt-BR" sz="1400" dirty="0" err="1" smtClean="0"/>
              <a:t>GridMargin</a:t>
            </a:r>
            <a:r>
              <a:rPr lang="pt-BR" sz="1400" dirty="0" smtClean="0"/>
              <a:t>="5"&gt;</a:t>
            </a:r>
          </a:p>
          <a:p>
            <a:r>
              <a:rPr lang="pt-BR" sz="1400" dirty="0" smtClean="0"/>
              <a:t>                                      &lt;</a:t>
            </a:r>
            <a:r>
              <a:rPr lang="pt-BR" sz="1400" dirty="0" err="1" smtClean="0"/>
              <a:t>EllipseStroke</a:t>
            </a:r>
            <a:r>
              <a:rPr lang="pt-BR" sz="1400" dirty="0" smtClean="0"/>
              <a:t>="</a:t>
            </a:r>
            <a:r>
              <a:rPr lang="pt-BR" sz="1400" dirty="0" err="1" smtClean="0"/>
              <a:t>DarkBlue</a:t>
            </a:r>
            <a:r>
              <a:rPr lang="pt-BR" sz="1400" dirty="0" smtClean="0"/>
              <a:t>"</a:t>
            </a:r>
            <a:r>
              <a:rPr lang="pt-BR" sz="1400" dirty="0" err="1" smtClean="0"/>
              <a:t>StrokeThickness</a:t>
            </a:r>
            <a:r>
              <a:rPr lang="pt-BR" sz="1400" dirty="0" smtClean="0"/>
              <a:t>="2"&gt;</a:t>
            </a:r>
          </a:p>
          <a:p>
            <a:r>
              <a:rPr lang="pt-BR" sz="1400" dirty="0" smtClean="0"/>
              <a:t>                                            &lt;</a:t>
            </a:r>
            <a:r>
              <a:rPr lang="pt-BR" sz="1400" dirty="0" err="1" smtClean="0"/>
              <a:t>Ellipse</a:t>
            </a:r>
            <a:r>
              <a:rPr lang="pt-BR" sz="1400" dirty="0" smtClean="0"/>
              <a:t>.</a:t>
            </a:r>
            <a:r>
              <a:rPr lang="pt-BR" sz="1400" dirty="0" err="1" smtClean="0"/>
              <a:t>Fill</a:t>
            </a:r>
            <a:r>
              <a:rPr lang="pt-BR" sz="1400" dirty="0" smtClean="0"/>
              <a:t>&gt;</a:t>
            </a:r>
          </a:p>
          <a:p>
            <a:r>
              <a:rPr lang="pt-BR" sz="1400" dirty="0" smtClean="0"/>
              <a:t>                                               &lt;</a:t>
            </a:r>
            <a:r>
              <a:rPr lang="pt-BR" sz="1400" dirty="0" err="1" smtClean="0"/>
              <a:t>RadialGradientBrushCenter</a:t>
            </a:r>
            <a:r>
              <a:rPr lang="pt-BR" sz="1400" dirty="0" smtClean="0"/>
              <a:t>="0.3,0.2"</a:t>
            </a:r>
            <a:r>
              <a:rPr lang="pt-BR" sz="1400" dirty="0" err="1" smtClean="0"/>
              <a:t>RadiusX</a:t>
            </a:r>
            <a:r>
              <a:rPr lang="pt-BR" sz="1400" dirty="0" smtClean="0"/>
              <a:t>="0.5"</a:t>
            </a:r>
            <a:r>
              <a:rPr lang="pt-BR" sz="1400" dirty="0" err="1" smtClean="0"/>
              <a:t>RadiusY</a:t>
            </a:r>
            <a:r>
              <a:rPr lang="pt-BR" sz="1400" dirty="0" smtClean="0"/>
              <a:t>="0.5"&gt;</a:t>
            </a:r>
          </a:p>
          <a:p>
            <a:r>
              <a:rPr lang="pt-BR" sz="1400" dirty="0" smtClean="0"/>
              <a:t>                                                    &lt;</a:t>
            </a:r>
            <a:r>
              <a:rPr lang="pt-BR" sz="1400" dirty="0" err="1" smtClean="0"/>
              <a:t>GradientStopColor</a:t>
            </a:r>
            <a:r>
              <a:rPr lang="pt-BR" sz="1400" dirty="0" smtClean="0"/>
              <a:t>="</a:t>
            </a:r>
            <a:r>
              <a:rPr lang="pt-BR" sz="1400" dirty="0" err="1" smtClean="0"/>
              <a:t>Azure</a:t>
            </a:r>
            <a:r>
              <a:rPr lang="pt-BR" sz="1400" dirty="0" smtClean="0"/>
              <a:t>"Offset="0.1"/&gt;</a:t>
            </a:r>
          </a:p>
          <a:p>
            <a:r>
              <a:rPr lang="pt-BR" sz="1400" dirty="0" smtClean="0"/>
              <a:t>                                                    &lt;</a:t>
            </a:r>
            <a:r>
              <a:rPr lang="pt-BR" sz="1400" dirty="0" err="1" smtClean="0"/>
              <a:t>GradientStopColor</a:t>
            </a:r>
            <a:r>
              <a:rPr lang="pt-BR" sz="1400" dirty="0" smtClean="0"/>
              <a:t>="</a:t>
            </a:r>
            <a:r>
              <a:rPr lang="pt-BR" sz="1400" dirty="0" err="1" smtClean="0"/>
              <a:t>CornflowerBlue</a:t>
            </a:r>
            <a:r>
              <a:rPr lang="pt-BR" sz="1400" dirty="0" smtClean="0"/>
              <a:t>"Offset="1.1"/&gt;</a:t>
            </a:r>
          </a:p>
          <a:p>
            <a:r>
              <a:rPr lang="pt-BR" sz="1400" dirty="0" smtClean="0"/>
              <a:t>                                               &lt;/</a:t>
            </a:r>
            <a:r>
              <a:rPr lang="pt-BR" sz="1400" dirty="0" err="1" smtClean="0"/>
              <a:t>RadialGradientBrush</a:t>
            </a:r>
            <a:r>
              <a:rPr lang="pt-BR" sz="1400" dirty="0" smtClean="0"/>
              <a:t>&gt;</a:t>
            </a:r>
          </a:p>
          <a:p>
            <a:r>
              <a:rPr lang="pt-BR" sz="1400" dirty="0" smtClean="0"/>
              <a:t>                                            &lt;/</a:t>
            </a:r>
            <a:r>
              <a:rPr lang="pt-BR" sz="1400" dirty="0" err="1" smtClean="0"/>
              <a:t>Ellipse</a:t>
            </a:r>
            <a:r>
              <a:rPr lang="pt-BR" sz="1400" dirty="0" smtClean="0"/>
              <a:t>.</a:t>
            </a:r>
            <a:r>
              <a:rPr lang="pt-BR" sz="1400" dirty="0" err="1" smtClean="0"/>
              <a:t>Fill</a:t>
            </a:r>
            <a:r>
              <a:rPr lang="pt-BR" sz="1400" dirty="0" smtClean="0"/>
              <a:t>&gt;</a:t>
            </a:r>
          </a:p>
          <a:p>
            <a:r>
              <a:rPr lang="pt-BR" sz="1400" dirty="0" smtClean="0"/>
              <a:t>                                       &lt;/</a:t>
            </a:r>
            <a:r>
              <a:rPr lang="pt-BR" sz="1400" dirty="0" err="1" smtClean="0"/>
              <a:t>Ellipse</a:t>
            </a:r>
            <a:r>
              <a:rPr lang="pt-BR" sz="1400" dirty="0" smtClean="0"/>
              <a:t>&gt;</a:t>
            </a:r>
          </a:p>
          <a:p>
            <a:r>
              <a:rPr lang="pt-BR" sz="1400" dirty="0" smtClean="0"/>
              <a:t>                                  &lt;</a:t>
            </a:r>
            <a:r>
              <a:rPr lang="pt-BR" sz="1400" dirty="0" err="1" smtClean="0"/>
              <a:t>ContentPresenterName</a:t>
            </a:r>
            <a:r>
              <a:rPr lang="pt-BR" sz="1400" dirty="0" smtClean="0"/>
              <a:t>="</a:t>
            </a:r>
            <a:r>
              <a:rPr lang="pt-BR" sz="1400" dirty="0" err="1" smtClean="0"/>
              <a:t>content</a:t>
            </a:r>
            <a:r>
              <a:rPr lang="pt-BR" sz="1400" dirty="0" smtClean="0"/>
              <a:t>"</a:t>
            </a:r>
            <a:r>
              <a:rPr lang="pt-BR" sz="1400" dirty="0" err="1" smtClean="0"/>
              <a:t>HorizontalAlignment</a:t>
            </a:r>
            <a:r>
              <a:rPr lang="pt-BR" sz="1400" dirty="0" smtClean="0"/>
              <a:t>="Center"</a:t>
            </a:r>
            <a:r>
              <a:rPr lang="pt-BR" sz="1400" dirty="0" err="1" smtClean="0"/>
              <a:t>VerticalAlignment</a:t>
            </a:r>
            <a:r>
              <a:rPr lang="pt-BR" sz="1400" dirty="0" smtClean="0"/>
              <a:t>="Center"/&gt;</a:t>
            </a:r>
          </a:p>
          <a:p>
            <a:r>
              <a:rPr lang="pt-BR" sz="1400" dirty="0" smtClean="0"/>
              <a:t>                                    &lt;/</a:t>
            </a:r>
            <a:r>
              <a:rPr lang="pt-BR" sz="1400" dirty="0" err="1" smtClean="0"/>
              <a:t>Grid</a:t>
            </a:r>
            <a:r>
              <a:rPr lang="pt-BR" sz="1400" dirty="0" smtClean="0"/>
              <a:t>&gt;</a:t>
            </a:r>
          </a:p>
          <a:p>
            <a:r>
              <a:rPr lang="pt-BR" sz="1400" dirty="0" smtClean="0"/>
              <a:t>                    &lt;/</a:t>
            </a:r>
            <a:r>
              <a:rPr lang="pt-BR" sz="1400" dirty="0" err="1" smtClean="0"/>
              <a:t>ControlTemplate</a:t>
            </a:r>
            <a:r>
              <a:rPr lang="pt-BR" sz="1400" dirty="0" smtClean="0"/>
              <a:t>&gt;</a:t>
            </a:r>
          </a:p>
          <a:p>
            <a:r>
              <a:rPr lang="pt-BR" sz="1400" dirty="0" smtClean="0"/>
              <a:t>             &lt;/Button.</a:t>
            </a:r>
            <a:r>
              <a:rPr lang="pt-BR" sz="1400" dirty="0" err="1" smtClean="0"/>
              <a:t>Template</a:t>
            </a:r>
            <a:r>
              <a:rPr lang="pt-BR" sz="1400" dirty="0" smtClean="0"/>
              <a:t>&gt;</a:t>
            </a:r>
          </a:p>
          <a:p>
            <a:r>
              <a:rPr lang="pt-BR" sz="1400" dirty="0" smtClean="0"/>
              <a:t> &lt;/Button&gt;</a:t>
            </a:r>
          </a:p>
          <a:p>
            <a:r>
              <a:rPr lang="pt-BR" sz="1400" dirty="0" smtClean="0"/>
              <a:t>&lt;/</a:t>
            </a:r>
            <a:r>
              <a:rPr lang="pt-BR" sz="1400" dirty="0" err="1" smtClean="0"/>
              <a:t>Window</a:t>
            </a:r>
            <a:r>
              <a:rPr lang="pt-BR" sz="1400" dirty="0" smtClean="0"/>
              <a:t>&gt;</a:t>
            </a:r>
            <a:endParaRPr lang="en-US" sz="1400" dirty="0" smtClean="0">
              <a:solidFill>
                <a:srgbClr val="00B0F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55</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556792"/>
            <a:ext cx="8640960" cy="369332"/>
          </a:xfrm>
          <a:prstGeom prst="rect">
            <a:avLst/>
          </a:prstGeom>
          <a:noFill/>
        </p:spPr>
        <p:txBody>
          <a:bodyPr wrap="square" rtlCol="0">
            <a:spAutoFit/>
          </a:bodyPr>
          <a:lstStyle/>
          <a:p>
            <a:r>
              <a:rPr lang="pt-BR" b="1" dirty="0" smtClean="0"/>
              <a:t>C#</a:t>
            </a:r>
            <a:endParaRPr lang="pt-BR" dirty="0"/>
          </a:p>
        </p:txBody>
      </p:sp>
      <p:sp>
        <p:nvSpPr>
          <p:cNvPr id="7" name="Retângulo 6"/>
          <p:cNvSpPr/>
          <p:nvPr/>
        </p:nvSpPr>
        <p:spPr>
          <a:xfrm>
            <a:off x="251520" y="1916832"/>
            <a:ext cx="8640960" cy="3539430"/>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400" dirty="0" err="1" smtClean="0"/>
              <a:t>using</a:t>
            </a:r>
            <a:r>
              <a:rPr lang="pt-BR" sz="1400" dirty="0" smtClean="0"/>
              <a:t> System.Windows; // </a:t>
            </a:r>
            <a:r>
              <a:rPr lang="pt-BR" sz="1400" dirty="0" err="1" smtClean="0"/>
              <a:t>Window</a:t>
            </a:r>
            <a:r>
              <a:rPr lang="pt-BR" sz="1400" dirty="0" smtClean="0"/>
              <a:t>, </a:t>
            </a:r>
            <a:r>
              <a:rPr lang="pt-BR" sz="1400" dirty="0" err="1" smtClean="0"/>
              <a:t>RoutedEventArgs</a:t>
            </a:r>
            <a:r>
              <a:rPr lang="pt-BR" sz="1400" dirty="0" smtClean="0"/>
              <a:t>, </a:t>
            </a:r>
            <a:r>
              <a:rPr lang="pt-BR" sz="1400" dirty="0" err="1" smtClean="0"/>
              <a:t>MessageBox</a:t>
            </a:r>
            <a:endParaRPr lang="pt-BR" sz="1400" dirty="0" smtClean="0"/>
          </a:p>
          <a:p>
            <a:r>
              <a:rPr lang="pt-BR" sz="1400" dirty="0" err="1" smtClean="0"/>
              <a:t>namespace</a:t>
            </a:r>
            <a:r>
              <a:rPr lang="pt-BR" sz="1400" dirty="0" smtClean="0"/>
              <a:t> </a:t>
            </a:r>
            <a:r>
              <a:rPr lang="pt-BR" sz="1400" dirty="0" err="1" smtClean="0"/>
              <a:t>SDKSample</a:t>
            </a:r>
            <a:r>
              <a:rPr lang="pt-BR" sz="1400" dirty="0" smtClean="0"/>
              <a:t> </a:t>
            </a:r>
          </a:p>
          <a:p>
            <a:r>
              <a:rPr lang="pt-BR" sz="1400" dirty="0" smtClean="0"/>
              <a:t>{ </a:t>
            </a:r>
          </a:p>
          <a:p>
            <a:r>
              <a:rPr lang="pt-BR" sz="1400" dirty="0" smtClean="0"/>
              <a:t>         </a:t>
            </a:r>
            <a:r>
              <a:rPr lang="pt-BR" sz="1400" dirty="0" err="1" smtClean="0"/>
              <a:t>publicpartialclass</a:t>
            </a:r>
            <a:r>
              <a:rPr lang="pt-BR" sz="1400" dirty="0" smtClean="0"/>
              <a:t> </a:t>
            </a:r>
            <a:r>
              <a:rPr lang="pt-BR" sz="1400" dirty="0" err="1" smtClean="0"/>
              <a:t>ControlTemplateButtonWindow</a:t>
            </a:r>
            <a:r>
              <a:rPr lang="pt-BR" sz="1400" dirty="0" smtClean="0"/>
              <a:t> : </a:t>
            </a:r>
            <a:r>
              <a:rPr lang="pt-BR" sz="1400" dirty="0" err="1" smtClean="0"/>
              <a:t>Window</a:t>
            </a:r>
            <a:r>
              <a:rPr lang="pt-BR" sz="1400" dirty="0" smtClean="0"/>
              <a:t> </a:t>
            </a:r>
          </a:p>
          <a:p>
            <a:r>
              <a:rPr lang="pt-BR" sz="1400" dirty="0" smtClean="0"/>
              <a:t>         { </a:t>
            </a:r>
          </a:p>
          <a:p>
            <a:r>
              <a:rPr lang="pt-BR" sz="1400" dirty="0" smtClean="0"/>
              <a:t>              </a:t>
            </a:r>
            <a:r>
              <a:rPr lang="pt-BR" sz="1400" dirty="0" err="1" smtClean="0"/>
              <a:t>public</a:t>
            </a:r>
            <a:r>
              <a:rPr lang="pt-BR" sz="1400" dirty="0" smtClean="0"/>
              <a:t> </a:t>
            </a:r>
            <a:r>
              <a:rPr lang="pt-BR" sz="1400" dirty="0" err="1" smtClean="0"/>
              <a:t>ControlTemplateButtonWindow</a:t>
            </a:r>
            <a:r>
              <a:rPr lang="pt-BR" sz="1400" dirty="0" smtClean="0"/>
              <a:t>() </a:t>
            </a:r>
          </a:p>
          <a:p>
            <a:r>
              <a:rPr lang="pt-BR" sz="1400" dirty="0" smtClean="0"/>
              <a:t>              { </a:t>
            </a:r>
          </a:p>
          <a:p>
            <a:r>
              <a:rPr lang="pt-BR" sz="1400" dirty="0" smtClean="0"/>
              <a:t>                    </a:t>
            </a:r>
            <a:r>
              <a:rPr lang="pt-BR" sz="1400" dirty="0" err="1" smtClean="0"/>
              <a:t>InitializeComponent</a:t>
            </a:r>
            <a:r>
              <a:rPr lang="pt-BR" sz="1400" dirty="0" smtClean="0"/>
              <a:t>(); </a:t>
            </a:r>
          </a:p>
          <a:p>
            <a:r>
              <a:rPr lang="pt-BR" sz="1400" dirty="0" smtClean="0"/>
              <a:t>              } </a:t>
            </a:r>
          </a:p>
          <a:p>
            <a:r>
              <a:rPr lang="pt-BR" sz="1400" dirty="0" smtClean="0"/>
              <a:t>             </a:t>
            </a:r>
            <a:r>
              <a:rPr lang="pt-BR" sz="1400" dirty="0" err="1" smtClean="0"/>
              <a:t>void</a:t>
            </a:r>
            <a:r>
              <a:rPr lang="pt-BR" sz="1400" dirty="0" smtClean="0"/>
              <a:t> </a:t>
            </a:r>
            <a:r>
              <a:rPr lang="pt-BR" sz="1400" dirty="0" err="1" smtClean="0"/>
              <a:t>button_Click</a:t>
            </a:r>
            <a:r>
              <a:rPr lang="pt-BR" sz="1400" dirty="0" smtClean="0"/>
              <a:t>(</a:t>
            </a:r>
            <a:r>
              <a:rPr lang="pt-BR" sz="1400" dirty="0" err="1" smtClean="0"/>
              <a:t>object</a:t>
            </a:r>
            <a:r>
              <a:rPr lang="pt-BR" sz="1400" dirty="0" smtClean="0"/>
              <a:t> </a:t>
            </a:r>
            <a:r>
              <a:rPr lang="pt-BR" sz="1400" dirty="0" err="1" smtClean="0"/>
              <a:t>sender</a:t>
            </a:r>
            <a:r>
              <a:rPr lang="pt-BR" sz="1400" dirty="0" smtClean="0"/>
              <a:t>, </a:t>
            </a:r>
            <a:r>
              <a:rPr lang="pt-BR" sz="1400" dirty="0" err="1" smtClean="0"/>
              <a:t>RoutedEventArgs</a:t>
            </a:r>
            <a:r>
              <a:rPr lang="pt-BR" sz="1400" dirty="0" smtClean="0"/>
              <a:t> e) </a:t>
            </a:r>
          </a:p>
          <a:p>
            <a:r>
              <a:rPr lang="pt-BR" sz="1400" dirty="0" smtClean="0"/>
              <a:t>             { </a:t>
            </a:r>
          </a:p>
          <a:p>
            <a:r>
              <a:rPr lang="pt-BR" sz="1400" dirty="0" smtClean="0"/>
              <a:t>                   // Show </a:t>
            </a:r>
            <a:r>
              <a:rPr lang="pt-BR" sz="1400" dirty="0" err="1" smtClean="0"/>
              <a:t>message</a:t>
            </a:r>
            <a:r>
              <a:rPr lang="pt-BR" sz="1400" dirty="0" smtClean="0"/>
              <a:t> </a:t>
            </a:r>
            <a:r>
              <a:rPr lang="pt-BR" sz="1400" dirty="0" err="1" smtClean="0"/>
              <a:t>box</a:t>
            </a:r>
            <a:r>
              <a:rPr lang="pt-BR" sz="1400" dirty="0" smtClean="0"/>
              <a:t> </a:t>
            </a:r>
            <a:r>
              <a:rPr lang="pt-BR" sz="1400" dirty="0" err="1" smtClean="0"/>
              <a:t>when</a:t>
            </a:r>
            <a:r>
              <a:rPr lang="pt-BR" sz="1400" dirty="0" smtClean="0"/>
              <a:t> </a:t>
            </a:r>
            <a:r>
              <a:rPr lang="pt-BR" sz="1400" dirty="0" err="1" smtClean="0"/>
              <a:t>button</a:t>
            </a:r>
            <a:r>
              <a:rPr lang="pt-BR" sz="1400" dirty="0" smtClean="0"/>
              <a:t> is </a:t>
            </a:r>
            <a:r>
              <a:rPr lang="pt-BR" sz="1400" dirty="0" err="1" smtClean="0"/>
              <a:t>clicked</a:t>
            </a:r>
            <a:r>
              <a:rPr lang="pt-BR" sz="1400" dirty="0" smtClean="0"/>
              <a:t> </a:t>
            </a:r>
          </a:p>
          <a:p>
            <a:r>
              <a:rPr lang="pt-BR" sz="1400" dirty="0" smtClean="0"/>
              <a:t>                   </a:t>
            </a:r>
            <a:r>
              <a:rPr lang="pt-BR" sz="1400" dirty="0" err="1" smtClean="0"/>
              <a:t>MessageBox</a:t>
            </a:r>
            <a:r>
              <a:rPr lang="pt-BR" sz="1400" dirty="0" smtClean="0"/>
              <a:t>.Show("</a:t>
            </a:r>
            <a:r>
              <a:rPr lang="pt-BR" sz="1400" dirty="0" err="1" smtClean="0"/>
              <a:t>Hello</a:t>
            </a:r>
            <a:r>
              <a:rPr lang="pt-BR" sz="1400" dirty="0" smtClean="0"/>
              <a:t>, Windows </a:t>
            </a:r>
            <a:r>
              <a:rPr lang="pt-BR" sz="1400" dirty="0" err="1" smtClean="0"/>
              <a:t>Presentation</a:t>
            </a:r>
            <a:r>
              <a:rPr lang="pt-BR" sz="1400" dirty="0" smtClean="0"/>
              <a:t> </a:t>
            </a:r>
            <a:r>
              <a:rPr lang="pt-BR" sz="1400" dirty="0" err="1" smtClean="0"/>
              <a:t>Foundation</a:t>
            </a:r>
            <a:r>
              <a:rPr lang="pt-BR" sz="1400" dirty="0" smtClean="0"/>
              <a:t>!"); </a:t>
            </a:r>
          </a:p>
          <a:p>
            <a:r>
              <a:rPr lang="pt-BR" sz="1400" dirty="0" smtClean="0"/>
              <a:t>             } </a:t>
            </a:r>
          </a:p>
          <a:p>
            <a:r>
              <a:rPr lang="pt-BR" sz="1400" dirty="0" smtClean="0"/>
              <a:t>         } </a:t>
            </a:r>
          </a:p>
          <a:p>
            <a:r>
              <a:rPr lang="pt-BR" sz="1400" dirty="0" smtClean="0"/>
              <a:t>} </a:t>
            </a:r>
            <a:endParaRPr lang="pt-BR" sz="1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56</a:t>
            </a:fld>
            <a:endParaRPr lang="pt-BR"/>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484784"/>
            <a:ext cx="8712968" cy="1077218"/>
          </a:xfrm>
          <a:prstGeom prst="rect">
            <a:avLst/>
          </a:prstGeom>
          <a:noFill/>
        </p:spPr>
        <p:txBody>
          <a:bodyPr wrap="square" rtlCol="0">
            <a:spAutoFit/>
          </a:bodyPr>
          <a:lstStyle/>
          <a:p>
            <a:pPr algn="just"/>
            <a:r>
              <a:rPr lang="pt-PT" sz="1600" dirty="0" smtClean="0"/>
              <a:t>Neste exemplo, a interface do usuário “botão padrão” foi substituído por uma elipse que tem uma borda azul escuro e é preenchido com um RadialGradientBrush. O controle ContentPresenter exibe o botão de Conteúdo, "Click Me"! Quando o botão é clicado, o evento Click ainda é gerado como parte do comportamento do botão do controle padrão. O resultado é mostrado na figura a seguir.</a:t>
            </a:r>
            <a:endParaRPr lang="pt-BR" sz="1600" dirty="0"/>
          </a:p>
        </p:txBody>
      </p:sp>
      <p:pic>
        <p:nvPicPr>
          <p:cNvPr id="68610" name="Picture 2" descr="Um botão elíptico e uma segunda janela"/>
          <p:cNvPicPr>
            <a:picLocks noChangeAspect="1" noChangeArrowheads="1"/>
          </p:cNvPicPr>
          <p:nvPr/>
        </p:nvPicPr>
        <p:blipFill>
          <a:blip r:embed="rId2" cstate="print"/>
          <a:srcRect/>
          <a:stretch>
            <a:fillRect/>
          </a:stretch>
        </p:blipFill>
        <p:spPr bwMode="auto">
          <a:xfrm>
            <a:off x="1907704" y="3068960"/>
            <a:ext cx="4619625" cy="212407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57</a:t>
            </a:fld>
            <a:endParaRPr lang="pt-BR" dirty="0"/>
          </a:p>
        </p:txBody>
      </p:sp>
      <p:sp>
        <p:nvSpPr>
          <p:cNvPr id="5"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628800"/>
            <a:ext cx="8496944" cy="369332"/>
          </a:xfrm>
          <a:prstGeom prst="rect">
            <a:avLst/>
          </a:prstGeom>
          <a:noFill/>
        </p:spPr>
        <p:txBody>
          <a:bodyPr wrap="square" rtlCol="0">
            <a:spAutoFit/>
          </a:bodyPr>
          <a:lstStyle/>
          <a:p>
            <a:r>
              <a:rPr lang="pt-PT" dirty="0" smtClean="0"/>
              <a:t>Modelos de dados (</a:t>
            </a:r>
            <a:r>
              <a:rPr lang="pt-BR" b="1" dirty="0" smtClean="0"/>
              <a:t>Data </a:t>
            </a:r>
            <a:r>
              <a:rPr lang="pt-BR" b="1" dirty="0" err="1" smtClean="0"/>
              <a:t>Templates</a:t>
            </a:r>
            <a:r>
              <a:rPr lang="pt-BR" b="1" dirty="0" smtClean="0"/>
              <a:t>)</a:t>
            </a:r>
            <a:endParaRPr lang="pt-BR" dirty="0"/>
          </a:p>
        </p:txBody>
      </p:sp>
      <p:sp>
        <p:nvSpPr>
          <p:cNvPr id="7" name="CaixaDeTexto 6"/>
          <p:cNvSpPr txBox="1"/>
          <p:nvPr/>
        </p:nvSpPr>
        <p:spPr>
          <a:xfrm>
            <a:off x="179512" y="1916832"/>
            <a:ext cx="8784976" cy="830997"/>
          </a:xfrm>
          <a:prstGeom prst="rect">
            <a:avLst/>
          </a:prstGeom>
          <a:noFill/>
        </p:spPr>
        <p:txBody>
          <a:bodyPr wrap="square" rtlCol="0">
            <a:spAutoFit/>
          </a:bodyPr>
          <a:lstStyle/>
          <a:p>
            <a:r>
              <a:rPr lang="pt-PT" sz="1600" dirty="0" smtClean="0"/>
              <a:t>Modelos de dados são freqüentemente usados ​​para melhorar a forma como os dados ligado é exibido. A figura a seguir mostra a aparência padrão para um </a:t>
            </a:r>
            <a:r>
              <a:rPr lang="pt-PT" sz="1600" dirty="0" smtClean="0">
                <a:solidFill>
                  <a:srgbClr val="0070C0"/>
                </a:solidFill>
              </a:rPr>
              <a:t>ListBox</a:t>
            </a:r>
            <a:r>
              <a:rPr lang="pt-PT" sz="1600" dirty="0" smtClean="0"/>
              <a:t> que está vinculado a uma coleção de objetos de tarefas, onde cada tarefa tem um nome, descrição e prioridade.</a:t>
            </a:r>
            <a:endParaRPr lang="pt-BR" sz="1600" dirty="0"/>
          </a:p>
        </p:txBody>
      </p:sp>
      <p:pic>
        <p:nvPicPr>
          <p:cNvPr id="72706" name="Picture 2" descr="Caixa de listagem com a aparência padrão"/>
          <p:cNvPicPr>
            <a:picLocks noChangeAspect="1" noChangeArrowheads="1"/>
          </p:cNvPicPr>
          <p:nvPr/>
        </p:nvPicPr>
        <p:blipFill>
          <a:blip r:embed="rId2" cstate="print"/>
          <a:srcRect/>
          <a:stretch>
            <a:fillRect/>
          </a:stretch>
        </p:blipFill>
        <p:spPr bwMode="auto">
          <a:xfrm>
            <a:off x="2267744" y="2852936"/>
            <a:ext cx="3528392" cy="2088232"/>
          </a:xfrm>
          <a:prstGeom prst="rect">
            <a:avLst/>
          </a:prstGeom>
          <a:noFill/>
        </p:spPr>
      </p:pic>
      <p:sp>
        <p:nvSpPr>
          <p:cNvPr id="9" name="CaixaDeTexto 8"/>
          <p:cNvSpPr txBox="1"/>
          <p:nvPr/>
        </p:nvSpPr>
        <p:spPr>
          <a:xfrm>
            <a:off x="179512" y="5118283"/>
            <a:ext cx="8496944" cy="830997"/>
          </a:xfrm>
          <a:prstGeom prst="rect">
            <a:avLst/>
          </a:prstGeom>
          <a:noFill/>
        </p:spPr>
        <p:txBody>
          <a:bodyPr wrap="square" rtlCol="0">
            <a:spAutoFit/>
          </a:bodyPr>
          <a:lstStyle/>
          <a:p>
            <a:r>
              <a:rPr lang="pt-PT" sz="1600" dirty="0" smtClean="0"/>
              <a:t>Para mostrar o nome da tarefa, a descrição e a prioridade, deve-se alterar a aparência da lista de itens da </a:t>
            </a:r>
            <a:r>
              <a:rPr lang="pt-PT" sz="1600" dirty="0" smtClean="0">
                <a:solidFill>
                  <a:srgbClr val="0070C0"/>
                </a:solidFill>
              </a:rPr>
              <a:t>ListBox</a:t>
            </a:r>
            <a:r>
              <a:rPr lang="pt-PT" sz="1600" dirty="0" smtClean="0"/>
              <a:t> usando um DataTemplate. O seguinte XAML Como definir um DataTemplate, Que é aplicado uma Tarefa usando o atributo ItemTemplate.</a:t>
            </a:r>
            <a:endParaRPr lang="pt-BR" sz="1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58</a:t>
            </a:fld>
            <a:endParaRPr lang="pt-BR"/>
          </a:p>
        </p:txBody>
      </p:sp>
      <p:sp>
        <p:nvSpPr>
          <p:cNvPr id="5" name="Título 1"/>
          <p:cNvSpPr txBox="1">
            <a:spLocks/>
          </p:cNvSpPr>
          <p:nvPr/>
        </p:nvSpPr>
        <p:spPr>
          <a:xfrm>
            <a:off x="457200" y="44624"/>
            <a:ext cx="8229600"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Retângulo 5"/>
          <p:cNvSpPr/>
          <p:nvPr/>
        </p:nvSpPr>
        <p:spPr>
          <a:xfrm>
            <a:off x="251520" y="1052736"/>
            <a:ext cx="8640960" cy="5262979"/>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400" dirty="0" smtClean="0"/>
              <a:t>&lt;</a:t>
            </a:r>
            <a:r>
              <a:rPr lang="pt-BR" sz="1400" dirty="0" err="1" smtClean="0"/>
              <a:t>Window</a:t>
            </a:r>
            <a:r>
              <a:rPr lang="pt-BR" sz="1400" dirty="0" smtClean="0"/>
              <a:t>.</a:t>
            </a:r>
            <a:r>
              <a:rPr lang="pt-BR" sz="1400" dirty="0" err="1" smtClean="0"/>
              <a:t>Resources</a:t>
            </a:r>
            <a:r>
              <a:rPr lang="pt-BR" sz="1400" dirty="0" smtClean="0"/>
              <a:t>&gt; </a:t>
            </a:r>
          </a:p>
          <a:p>
            <a:r>
              <a:rPr lang="pt-BR" sz="1400" dirty="0" smtClean="0"/>
              <a:t>              &lt;</a:t>
            </a:r>
            <a:r>
              <a:rPr lang="pt-BR" sz="1400" dirty="0" err="1" smtClean="0"/>
              <a:t>DataTemplate</a:t>
            </a:r>
            <a:r>
              <a:rPr lang="pt-BR" sz="1400" dirty="0" smtClean="0"/>
              <a:t> x:Key="myTaskTemplate"&gt; </a:t>
            </a:r>
          </a:p>
          <a:p>
            <a:r>
              <a:rPr lang="pt-BR" sz="1400" dirty="0" smtClean="0"/>
              <a:t>                        &lt;</a:t>
            </a:r>
            <a:r>
              <a:rPr lang="pt-BR" sz="1400" dirty="0" err="1" smtClean="0"/>
              <a:t>Border</a:t>
            </a:r>
            <a:r>
              <a:rPr lang="pt-BR" sz="1400" dirty="0" smtClean="0"/>
              <a:t> </a:t>
            </a:r>
            <a:r>
              <a:rPr lang="pt-BR" sz="1400" dirty="0" err="1" smtClean="0"/>
              <a:t>Name</a:t>
            </a:r>
            <a:r>
              <a:rPr lang="pt-BR" sz="1400" dirty="0" smtClean="0"/>
              <a:t>="</a:t>
            </a:r>
            <a:r>
              <a:rPr lang="pt-BR" sz="1400" dirty="0" err="1" smtClean="0"/>
              <a:t>border</a:t>
            </a:r>
            <a:r>
              <a:rPr lang="pt-BR" sz="1400" dirty="0" smtClean="0"/>
              <a:t>" </a:t>
            </a:r>
            <a:r>
              <a:rPr lang="pt-BR" sz="1400" dirty="0" err="1" smtClean="0"/>
              <a:t>BorderBrush</a:t>
            </a:r>
            <a:r>
              <a:rPr lang="pt-BR" sz="1400" dirty="0" smtClean="0"/>
              <a:t>="</a:t>
            </a:r>
            <a:r>
              <a:rPr lang="pt-BR" sz="1400" dirty="0" err="1" smtClean="0"/>
              <a:t>DarkSlateBlue</a:t>
            </a:r>
            <a:r>
              <a:rPr lang="pt-BR" sz="1400" dirty="0" smtClean="0"/>
              <a:t>" </a:t>
            </a:r>
            <a:r>
              <a:rPr lang="pt-BR" sz="1400" dirty="0" err="1" smtClean="0"/>
              <a:t>BorderThickness</a:t>
            </a:r>
            <a:r>
              <a:rPr lang="pt-BR" sz="1400" dirty="0" smtClean="0"/>
              <a:t>="2" </a:t>
            </a:r>
            <a:r>
              <a:rPr lang="pt-BR" sz="1400" dirty="0" err="1" smtClean="0"/>
              <a:t>CornerRadius</a:t>
            </a:r>
            <a:r>
              <a:rPr lang="pt-BR" sz="1400" dirty="0" smtClean="0"/>
              <a:t>="2"  	  		</a:t>
            </a:r>
            <a:r>
              <a:rPr lang="pt-BR" sz="1400" dirty="0" err="1" smtClean="0"/>
              <a:t>Padding</a:t>
            </a:r>
            <a:r>
              <a:rPr lang="pt-BR" sz="1400" dirty="0" smtClean="0"/>
              <a:t>="5" </a:t>
            </a:r>
            <a:r>
              <a:rPr lang="pt-BR" sz="1400" dirty="0" err="1" smtClean="0"/>
              <a:t>Margin</a:t>
            </a:r>
            <a:r>
              <a:rPr lang="pt-BR" sz="1400" dirty="0" smtClean="0"/>
              <a:t>="5"&gt; </a:t>
            </a:r>
          </a:p>
          <a:p>
            <a:r>
              <a:rPr lang="pt-BR" sz="1400" dirty="0" smtClean="0"/>
              <a:t>	         &lt;</a:t>
            </a:r>
            <a:r>
              <a:rPr lang="pt-BR" sz="1400" dirty="0" err="1" smtClean="0"/>
              <a:t>Grid</a:t>
            </a:r>
            <a:r>
              <a:rPr lang="pt-BR" sz="1400" dirty="0" smtClean="0"/>
              <a:t>&gt; </a:t>
            </a:r>
          </a:p>
          <a:p>
            <a:r>
              <a:rPr lang="pt-BR" sz="1400" dirty="0" smtClean="0"/>
              <a:t>	                &lt;</a:t>
            </a:r>
            <a:r>
              <a:rPr lang="pt-BR" sz="1400" dirty="0" err="1" smtClean="0"/>
              <a:t>Grid</a:t>
            </a:r>
            <a:r>
              <a:rPr lang="pt-BR" sz="1400" dirty="0" smtClean="0"/>
              <a:t>.</a:t>
            </a:r>
            <a:r>
              <a:rPr lang="pt-BR" sz="1400" dirty="0" err="1" smtClean="0"/>
              <a:t>RowDefinitions</a:t>
            </a:r>
            <a:r>
              <a:rPr lang="pt-BR" sz="1400" dirty="0" smtClean="0"/>
              <a:t>&gt; </a:t>
            </a:r>
          </a:p>
          <a:p>
            <a:r>
              <a:rPr lang="pt-BR" sz="1400" dirty="0" smtClean="0"/>
              <a:t>                                          &lt;</a:t>
            </a:r>
            <a:r>
              <a:rPr lang="pt-BR" sz="1400" dirty="0" err="1" smtClean="0"/>
              <a:t>RowDefinition</a:t>
            </a:r>
            <a:r>
              <a:rPr lang="pt-BR" sz="1400" dirty="0" smtClean="0"/>
              <a:t>/&gt; </a:t>
            </a:r>
          </a:p>
          <a:p>
            <a:r>
              <a:rPr lang="pt-BR" sz="1400" dirty="0" smtClean="0"/>
              <a:t>                                          &lt;</a:t>
            </a:r>
            <a:r>
              <a:rPr lang="pt-BR" sz="1400" dirty="0" err="1" smtClean="0"/>
              <a:t>RowDefinition</a:t>
            </a:r>
            <a:r>
              <a:rPr lang="pt-BR" sz="1400" dirty="0" smtClean="0"/>
              <a:t>/&gt; </a:t>
            </a:r>
          </a:p>
          <a:p>
            <a:r>
              <a:rPr lang="pt-BR" sz="1400" dirty="0" smtClean="0"/>
              <a:t>                                          &lt;</a:t>
            </a:r>
            <a:r>
              <a:rPr lang="pt-BR" sz="1400" dirty="0" err="1" smtClean="0"/>
              <a:t>RowDefinition</a:t>
            </a:r>
            <a:r>
              <a:rPr lang="pt-BR" sz="1400" dirty="0" smtClean="0"/>
              <a:t>/&gt; </a:t>
            </a:r>
          </a:p>
          <a:p>
            <a:r>
              <a:rPr lang="pt-BR" sz="1400" dirty="0" smtClean="0"/>
              <a:t>                                       &lt;/</a:t>
            </a:r>
            <a:r>
              <a:rPr lang="pt-BR" sz="1400" dirty="0" err="1" smtClean="0"/>
              <a:t>Grid</a:t>
            </a:r>
            <a:r>
              <a:rPr lang="pt-BR" sz="1400" dirty="0" smtClean="0"/>
              <a:t>.</a:t>
            </a:r>
            <a:r>
              <a:rPr lang="pt-BR" sz="1400" dirty="0" err="1" smtClean="0"/>
              <a:t>RowDefinitions</a:t>
            </a:r>
            <a:r>
              <a:rPr lang="pt-BR" sz="1400" dirty="0" smtClean="0"/>
              <a:t>&gt; </a:t>
            </a:r>
          </a:p>
          <a:p>
            <a:r>
              <a:rPr lang="pt-BR" sz="1400" dirty="0" smtClean="0"/>
              <a:t>                                       &lt;</a:t>
            </a:r>
            <a:r>
              <a:rPr lang="pt-BR" sz="1400" dirty="0" err="1" smtClean="0"/>
              <a:t>Grid</a:t>
            </a:r>
            <a:r>
              <a:rPr lang="pt-BR" sz="1400" dirty="0" smtClean="0"/>
              <a:t>.</a:t>
            </a:r>
            <a:r>
              <a:rPr lang="pt-BR" sz="1400" dirty="0" err="1" smtClean="0"/>
              <a:t>ColumnDefinitions</a:t>
            </a:r>
            <a:r>
              <a:rPr lang="pt-BR" sz="1400" dirty="0" smtClean="0"/>
              <a:t>&gt; </a:t>
            </a:r>
          </a:p>
          <a:p>
            <a:r>
              <a:rPr lang="pt-BR" sz="1400" dirty="0" smtClean="0"/>
              <a:t>                                                 &lt;</a:t>
            </a:r>
            <a:r>
              <a:rPr lang="pt-BR" sz="1400" dirty="0" err="1" smtClean="0"/>
              <a:t>ColumnDefinition</a:t>
            </a:r>
            <a:r>
              <a:rPr lang="pt-BR" sz="1400" dirty="0" smtClean="0"/>
              <a:t> </a:t>
            </a:r>
            <a:r>
              <a:rPr lang="pt-BR" sz="1400" dirty="0" err="1" smtClean="0"/>
              <a:t>Width</a:t>
            </a:r>
            <a:r>
              <a:rPr lang="pt-BR" sz="1400" dirty="0" smtClean="0"/>
              <a:t>="Auto" /&gt; </a:t>
            </a:r>
          </a:p>
          <a:p>
            <a:r>
              <a:rPr lang="pt-BR" sz="1400" dirty="0" smtClean="0"/>
              <a:t>                                                 &lt;</a:t>
            </a:r>
            <a:r>
              <a:rPr lang="pt-BR" sz="1400" dirty="0" err="1" smtClean="0"/>
              <a:t>ColumnDefinition</a:t>
            </a:r>
            <a:r>
              <a:rPr lang="pt-BR" sz="1400" dirty="0" smtClean="0"/>
              <a:t> /&gt; </a:t>
            </a:r>
          </a:p>
          <a:p>
            <a:r>
              <a:rPr lang="pt-BR" sz="1400" dirty="0" smtClean="0"/>
              <a:t>                                       &lt;/</a:t>
            </a:r>
            <a:r>
              <a:rPr lang="pt-BR" sz="1400" dirty="0" err="1" smtClean="0"/>
              <a:t>Grid</a:t>
            </a:r>
            <a:r>
              <a:rPr lang="pt-BR" sz="1400" dirty="0" smtClean="0"/>
              <a:t>.</a:t>
            </a:r>
            <a:r>
              <a:rPr lang="pt-BR" sz="1400" dirty="0" err="1" smtClean="0"/>
              <a:t>ColumnDefinitions</a:t>
            </a:r>
            <a:r>
              <a:rPr lang="pt-BR" sz="1400" dirty="0" smtClean="0"/>
              <a:t>&gt; </a:t>
            </a:r>
          </a:p>
          <a:p>
            <a:r>
              <a:rPr lang="pt-BR" sz="1400" dirty="0" smtClean="0"/>
              <a:t>                                       &lt;</a:t>
            </a:r>
            <a:r>
              <a:rPr lang="pt-BR" sz="1400" dirty="0" err="1" smtClean="0"/>
              <a:t>TextBlock</a:t>
            </a:r>
            <a:r>
              <a:rPr lang="pt-BR" sz="1400" dirty="0" smtClean="0"/>
              <a:t> </a:t>
            </a:r>
            <a:r>
              <a:rPr lang="pt-BR" sz="1400" dirty="0" err="1" smtClean="0"/>
              <a:t>Grid</a:t>
            </a:r>
            <a:r>
              <a:rPr lang="pt-BR" sz="1400" dirty="0" smtClean="0"/>
              <a:t>.</a:t>
            </a:r>
            <a:r>
              <a:rPr lang="pt-BR" sz="1400" dirty="0" err="1" smtClean="0"/>
              <a:t>Row</a:t>
            </a:r>
            <a:r>
              <a:rPr lang="pt-BR" sz="1400" dirty="0" smtClean="0"/>
              <a:t>="0" </a:t>
            </a:r>
            <a:r>
              <a:rPr lang="pt-BR" sz="1400" dirty="0" err="1" smtClean="0"/>
              <a:t>Grid</a:t>
            </a:r>
            <a:r>
              <a:rPr lang="pt-BR" sz="1400" dirty="0" smtClean="0"/>
              <a:t>.</a:t>
            </a:r>
            <a:r>
              <a:rPr lang="pt-BR" sz="1400" dirty="0" err="1" smtClean="0"/>
              <a:t>Column</a:t>
            </a:r>
            <a:r>
              <a:rPr lang="pt-BR" sz="1400" dirty="0" smtClean="0"/>
              <a:t>="0" </a:t>
            </a:r>
            <a:r>
              <a:rPr lang="pt-BR" sz="1400" dirty="0" err="1" smtClean="0"/>
              <a:t>Padding</a:t>
            </a:r>
            <a:r>
              <a:rPr lang="pt-BR" sz="1400" dirty="0" smtClean="0"/>
              <a:t>="0,0,5,0" </a:t>
            </a:r>
            <a:r>
              <a:rPr lang="pt-BR" sz="1400" dirty="0" err="1" smtClean="0"/>
              <a:t>Text</a:t>
            </a:r>
            <a:r>
              <a:rPr lang="pt-BR" sz="1400" dirty="0" smtClean="0"/>
              <a:t>="</a:t>
            </a:r>
            <a:r>
              <a:rPr lang="pt-BR" sz="1400" dirty="0" err="1" smtClean="0"/>
              <a:t>Task</a:t>
            </a:r>
            <a:r>
              <a:rPr lang="pt-BR" sz="1400" dirty="0" smtClean="0"/>
              <a:t> </a:t>
            </a:r>
            <a:r>
              <a:rPr lang="pt-BR" sz="1400" dirty="0" err="1" smtClean="0"/>
              <a:t>Name</a:t>
            </a:r>
            <a:r>
              <a:rPr lang="pt-BR" sz="1400" dirty="0" smtClean="0"/>
              <a:t>:"/&gt; </a:t>
            </a:r>
          </a:p>
          <a:p>
            <a:r>
              <a:rPr lang="pt-BR" sz="1400" dirty="0" smtClean="0"/>
              <a:t>                                       &lt;</a:t>
            </a:r>
            <a:r>
              <a:rPr lang="pt-BR" sz="1400" dirty="0" err="1" smtClean="0"/>
              <a:t>TextBlock</a:t>
            </a:r>
            <a:r>
              <a:rPr lang="pt-BR" sz="1400" dirty="0" smtClean="0"/>
              <a:t> </a:t>
            </a:r>
            <a:r>
              <a:rPr lang="pt-BR" sz="1400" dirty="0" err="1" smtClean="0"/>
              <a:t>Grid</a:t>
            </a:r>
            <a:r>
              <a:rPr lang="pt-BR" sz="1400" dirty="0" smtClean="0"/>
              <a:t>.</a:t>
            </a:r>
            <a:r>
              <a:rPr lang="pt-BR" sz="1400" dirty="0" err="1" smtClean="0"/>
              <a:t>Row</a:t>
            </a:r>
            <a:r>
              <a:rPr lang="pt-BR" sz="1400" dirty="0" smtClean="0"/>
              <a:t>="0" </a:t>
            </a:r>
            <a:r>
              <a:rPr lang="pt-BR" sz="1400" dirty="0" err="1" smtClean="0"/>
              <a:t>Grid</a:t>
            </a:r>
            <a:r>
              <a:rPr lang="pt-BR" sz="1400" dirty="0" smtClean="0"/>
              <a:t>.</a:t>
            </a:r>
            <a:r>
              <a:rPr lang="pt-BR" sz="1400" dirty="0" err="1" smtClean="0"/>
              <a:t>Column</a:t>
            </a:r>
            <a:r>
              <a:rPr lang="pt-BR" sz="1400" dirty="0" smtClean="0"/>
              <a:t>="1" </a:t>
            </a:r>
            <a:r>
              <a:rPr lang="pt-BR" sz="1400" dirty="0" err="1" smtClean="0"/>
              <a:t>Text</a:t>
            </a:r>
            <a:r>
              <a:rPr lang="pt-BR" sz="1400" dirty="0" smtClean="0"/>
              <a:t>="{</a:t>
            </a:r>
            <a:r>
              <a:rPr lang="pt-BR" sz="1400" dirty="0" err="1" smtClean="0"/>
              <a:t>Binding</a:t>
            </a:r>
            <a:r>
              <a:rPr lang="pt-BR" sz="1400" dirty="0" smtClean="0"/>
              <a:t> Path=</a:t>
            </a:r>
            <a:r>
              <a:rPr lang="pt-BR" sz="1400" dirty="0" err="1" smtClean="0"/>
              <a:t>TaskName</a:t>
            </a:r>
            <a:r>
              <a:rPr lang="pt-BR" sz="1400" dirty="0" smtClean="0"/>
              <a:t>}"/&gt; </a:t>
            </a:r>
          </a:p>
          <a:p>
            <a:r>
              <a:rPr lang="pt-BR" sz="1400" dirty="0" smtClean="0"/>
              <a:t>                                       &lt;</a:t>
            </a:r>
            <a:r>
              <a:rPr lang="pt-BR" sz="1400" dirty="0" err="1" smtClean="0"/>
              <a:t>TextBlock</a:t>
            </a:r>
            <a:r>
              <a:rPr lang="pt-BR" sz="1400" dirty="0" smtClean="0"/>
              <a:t> </a:t>
            </a:r>
            <a:r>
              <a:rPr lang="pt-BR" sz="1400" dirty="0" err="1" smtClean="0"/>
              <a:t>Grid</a:t>
            </a:r>
            <a:r>
              <a:rPr lang="pt-BR" sz="1400" dirty="0" smtClean="0"/>
              <a:t>.</a:t>
            </a:r>
            <a:r>
              <a:rPr lang="pt-BR" sz="1400" dirty="0" err="1" smtClean="0"/>
              <a:t>Row</a:t>
            </a:r>
            <a:r>
              <a:rPr lang="pt-BR" sz="1400" dirty="0" smtClean="0"/>
              <a:t>="1" </a:t>
            </a:r>
            <a:r>
              <a:rPr lang="pt-BR" sz="1400" dirty="0" err="1" smtClean="0"/>
              <a:t>Grid</a:t>
            </a:r>
            <a:r>
              <a:rPr lang="pt-BR" sz="1400" dirty="0" smtClean="0"/>
              <a:t>.</a:t>
            </a:r>
            <a:r>
              <a:rPr lang="pt-BR" sz="1400" dirty="0" err="1" smtClean="0"/>
              <a:t>Column</a:t>
            </a:r>
            <a:r>
              <a:rPr lang="pt-BR" sz="1400" dirty="0" smtClean="0"/>
              <a:t>="0" </a:t>
            </a:r>
            <a:r>
              <a:rPr lang="pt-BR" sz="1400" dirty="0" err="1" smtClean="0"/>
              <a:t>Padding</a:t>
            </a:r>
            <a:r>
              <a:rPr lang="pt-BR" sz="1400" dirty="0" smtClean="0"/>
              <a:t>="0,0,5,0" </a:t>
            </a:r>
            <a:r>
              <a:rPr lang="pt-BR" sz="1400" dirty="0" err="1" smtClean="0"/>
              <a:t>Text</a:t>
            </a:r>
            <a:r>
              <a:rPr lang="pt-BR" sz="1400" dirty="0" smtClean="0"/>
              <a:t>="</a:t>
            </a:r>
            <a:r>
              <a:rPr lang="pt-BR" sz="1400" dirty="0" err="1" smtClean="0"/>
              <a:t>Description</a:t>
            </a:r>
            <a:r>
              <a:rPr lang="pt-BR" sz="1400" dirty="0" smtClean="0"/>
              <a:t>:"/&gt; </a:t>
            </a:r>
          </a:p>
          <a:p>
            <a:r>
              <a:rPr lang="pt-BR" sz="1400" dirty="0" smtClean="0"/>
              <a:t>                                       &lt;</a:t>
            </a:r>
            <a:r>
              <a:rPr lang="pt-BR" sz="1400" dirty="0" err="1" smtClean="0"/>
              <a:t>TextBlock</a:t>
            </a:r>
            <a:r>
              <a:rPr lang="pt-BR" sz="1400" dirty="0" smtClean="0"/>
              <a:t> </a:t>
            </a:r>
            <a:r>
              <a:rPr lang="pt-BR" sz="1400" dirty="0" err="1" smtClean="0"/>
              <a:t>Grid</a:t>
            </a:r>
            <a:r>
              <a:rPr lang="pt-BR" sz="1400" dirty="0" smtClean="0"/>
              <a:t>.</a:t>
            </a:r>
            <a:r>
              <a:rPr lang="pt-BR" sz="1400" dirty="0" err="1" smtClean="0"/>
              <a:t>Row</a:t>
            </a:r>
            <a:r>
              <a:rPr lang="pt-BR" sz="1400" dirty="0" smtClean="0"/>
              <a:t>="1" </a:t>
            </a:r>
            <a:r>
              <a:rPr lang="pt-BR" sz="1400" dirty="0" err="1" smtClean="0"/>
              <a:t>Grid</a:t>
            </a:r>
            <a:r>
              <a:rPr lang="pt-BR" sz="1400" dirty="0" smtClean="0"/>
              <a:t>.</a:t>
            </a:r>
            <a:r>
              <a:rPr lang="pt-BR" sz="1400" dirty="0" err="1" smtClean="0"/>
              <a:t>Column</a:t>
            </a:r>
            <a:r>
              <a:rPr lang="pt-BR" sz="1400" dirty="0" smtClean="0"/>
              <a:t>="1" </a:t>
            </a:r>
            <a:r>
              <a:rPr lang="pt-BR" sz="1400" dirty="0" err="1" smtClean="0"/>
              <a:t>Text</a:t>
            </a:r>
            <a:r>
              <a:rPr lang="pt-BR" sz="1400" dirty="0" smtClean="0"/>
              <a:t>="{</a:t>
            </a:r>
            <a:r>
              <a:rPr lang="pt-BR" sz="1400" dirty="0" err="1" smtClean="0"/>
              <a:t>Binding</a:t>
            </a:r>
            <a:r>
              <a:rPr lang="pt-BR" sz="1400" dirty="0" smtClean="0"/>
              <a:t> Path=</a:t>
            </a:r>
            <a:r>
              <a:rPr lang="pt-BR" sz="1400" dirty="0" err="1" smtClean="0"/>
              <a:t>Description</a:t>
            </a:r>
            <a:r>
              <a:rPr lang="pt-BR" sz="1400" dirty="0" smtClean="0"/>
              <a:t>}"/&gt;</a:t>
            </a:r>
          </a:p>
          <a:p>
            <a:r>
              <a:rPr lang="pt-BR" sz="1400" dirty="0" smtClean="0"/>
              <a:t>                                       &lt;</a:t>
            </a:r>
            <a:r>
              <a:rPr lang="pt-BR" sz="1400" dirty="0" err="1" smtClean="0"/>
              <a:t>TextBlock</a:t>
            </a:r>
            <a:r>
              <a:rPr lang="pt-BR" sz="1400" dirty="0" smtClean="0"/>
              <a:t> </a:t>
            </a:r>
            <a:r>
              <a:rPr lang="pt-BR" sz="1400" dirty="0" err="1" smtClean="0"/>
              <a:t>Grid</a:t>
            </a:r>
            <a:r>
              <a:rPr lang="pt-BR" sz="1400" dirty="0" smtClean="0"/>
              <a:t>.</a:t>
            </a:r>
            <a:r>
              <a:rPr lang="pt-BR" sz="1400" dirty="0" err="1" smtClean="0"/>
              <a:t>Row</a:t>
            </a:r>
            <a:r>
              <a:rPr lang="pt-BR" sz="1400" dirty="0" smtClean="0"/>
              <a:t>="2" </a:t>
            </a:r>
            <a:r>
              <a:rPr lang="pt-BR" sz="1400" dirty="0" err="1" smtClean="0"/>
              <a:t>Grid</a:t>
            </a:r>
            <a:r>
              <a:rPr lang="pt-BR" sz="1400" dirty="0" smtClean="0"/>
              <a:t>.</a:t>
            </a:r>
            <a:r>
              <a:rPr lang="pt-BR" sz="1400" dirty="0" err="1" smtClean="0"/>
              <a:t>Column</a:t>
            </a:r>
            <a:r>
              <a:rPr lang="pt-BR" sz="1400" dirty="0" smtClean="0"/>
              <a:t>="0" </a:t>
            </a:r>
            <a:r>
              <a:rPr lang="pt-BR" sz="1400" dirty="0" err="1" smtClean="0"/>
              <a:t>Padding</a:t>
            </a:r>
            <a:r>
              <a:rPr lang="pt-BR" sz="1400" dirty="0" smtClean="0"/>
              <a:t>="0,0,5,0" </a:t>
            </a:r>
            <a:r>
              <a:rPr lang="pt-BR" sz="1400" dirty="0" err="1" smtClean="0"/>
              <a:t>Text</a:t>
            </a:r>
            <a:r>
              <a:rPr lang="pt-BR" sz="1400" dirty="0" smtClean="0"/>
              <a:t>="</a:t>
            </a:r>
            <a:r>
              <a:rPr lang="pt-BR" sz="1400" dirty="0" err="1" smtClean="0"/>
              <a:t>Priority</a:t>
            </a:r>
            <a:r>
              <a:rPr lang="pt-BR" sz="1400" dirty="0" smtClean="0"/>
              <a:t>:"/&gt; </a:t>
            </a:r>
          </a:p>
          <a:p>
            <a:r>
              <a:rPr lang="pt-BR" sz="1400" dirty="0" smtClean="0"/>
              <a:t>                                       &lt;</a:t>
            </a:r>
            <a:r>
              <a:rPr lang="pt-BR" sz="1400" dirty="0" err="1" smtClean="0"/>
              <a:t>TextBlock</a:t>
            </a:r>
            <a:r>
              <a:rPr lang="pt-BR" sz="1400" dirty="0" smtClean="0"/>
              <a:t> </a:t>
            </a:r>
            <a:r>
              <a:rPr lang="pt-BR" sz="1400" dirty="0" err="1" smtClean="0"/>
              <a:t>Grid</a:t>
            </a:r>
            <a:r>
              <a:rPr lang="pt-BR" sz="1400" dirty="0" smtClean="0"/>
              <a:t>.</a:t>
            </a:r>
            <a:r>
              <a:rPr lang="pt-BR" sz="1400" dirty="0" err="1" smtClean="0"/>
              <a:t>Row</a:t>
            </a:r>
            <a:r>
              <a:rPr lang="pt-BR" sz="1400" dirty="0" smtClean="0"/>
              <a:t>="2" </a:t>
            </a:r>
            <a:r>
              <a:rPr lang="pt-BR" sz="1400" dirty="0" err="1" smtClean="0"/>
              <a:t>Grid</a:t>
            </a:r>
            <a:r>
              <a:rPr lang="pt-BR" sz="1400" dirty="0" smtClean="0"/>
              <a:t>.</a:t>
            </a:r>
            <a:r>
              <a:rPr lang="pt-BR" sz="1400" dirty="0" err="1" smtClean="0"/>
              <a:t>Column</a:t>
            </a:r>
            <a:r>
              <a:rPr lang="pt-BR" sz="1400" dirty="0" smtClean="0"/>
              <a:t>="1" </a:t>
            </a:r>
            <a:r>
              <a:rPr lang="pt-BR" sz="1400" dirty="0" err="1" smtClean="0"/>
              <a:t>Text</a:t>
            </a:r>
            <a:r>
              <a:rPr lang="pt-BR" sz="1400" dirty="0" smtClean="0"/>
              <a:t>="{</a:t>
            </a:r>
            <a:r>
              <a:rPr lang="pt-BR" sz="1400" dirty="0" err="1" smtClean="0"/>
              <a:t>Binding</a:t>
            </a:r>
            <a:r>
              <a:rPr lang="pt-BR" sz="1400" dirty="0" smtClean="0"/>
              <a:t> Path=</a:t>
            </a:r>
            <a:r>
              <a:rPr lang="pt-BR" sz="1400" dirty="0" err="1" smtClean="0"/>
              <a:t>Priority</a:t>
            </a:r>
            <a:r>
              <a:rPr lang="pt-BR" sz="1400" dirty="0" smtClean="0"/>
              <a:t>}"/&gt; </a:t>
            </a:r>
          </a:p>
          <a:p>
            <a:r>
              <a:rPr lang="pt-BR" sz="1400" dirty="0" smtClean="0"/>
              <a:t>                             &lt;/</a:t>
            </a:r>
            <a:r>
              <a:rPr lang="pt-BR" sz="1400" dirty="0" err="1" smtClean="0"/>
              <a:t>Grid</a:t>
            </a:r>
            <a:r>
              <a:rPr lang="pt-BR" sz="1400" dirty="0" smtClean="0"/>
              <a:t>&gt; </a:t>
            </a:r>
          </a:p>
          <a:p>
            <a:r>
              <a:rPr lang="pt-BR" sz="1400" dirty="0" smtClean="0"/>
              <a:t>                      &lt;/</a:t>
            </a:r>
            <a:r>
              <a:rPr lang="pt-BR" sz="1400" dirty="0" err="1" smtClean="0"/>
              <a:t>Border</a:t>
            </a:r>
            <a:r>
              <a:rPr lang="pt-BR" sz="1400" dirty="0" smtClean="0"/>
              <a:t>&gt; </a:t>
            </a:r>
          </a:p>
          <a:p>
            <a:r>
              <a:rPr lang="pt-BR" sz="1400" dirty="0" smtClean="0"/>
              <a:t>               &lt;/</a:t>
            </a:r>
            <a:r>
              <a:rPr lang="pt-BR" sz="1400" dirty="0" err="1" smtClean="0"/>
              <a:t>DataTemplate</a:t>
            </a:r>
            <a:r>
              <a:rPr lang="pt-BR" sz="1400" dirty="0" smtClean="0"/>
              <a:t>&gt; </a:t>
            </a:r>
          </a:p>
          <a:p>
            <a:r>
              <a:rPr lang="pt-BR" sz="1400" dirty="0" smtClean="0"/>
              <a:t>&lt;/</a:t>
            </a:r>
            <a:r>
              <a:rPr lang="pt-BR" sz="1400" dirty="0" err="1" smtClean="0"/>
              <a:t>Window</a:t>
            </a:r>
            <a:r>
              <a:rPr lang="pt-BR" sz="1400" dirty="0" smtClean="0"/>
              <a:t>.</a:t>
            </a:r>
            <a:r>
              <a:rPr lang="pt-BR" sz="1400" dirty="0" err="1" smtClean="0"/>
              <a:t>Resources</a:t>
            </a:r>
            <a:r>
              <a:rPr lang="pt-BR" sz="1400" dirty="0" smtClean="0"/>
              <a:t>&gt;</a:t>
            </a:r>
            <a:endParaRPr lang="pt-BR" sz="1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59</a:t>
            </a:fld>
            <a:endParaRPr lang="pt-BR"/>
          </a:p>
        </p:txBody>
      </p:sp>
      <p:sp>
        <p:nvSpPr>
          <p:cNvPr id="5" name="Título 1"/>
          <p:cNvSpPr txBox="1">
            <a:spLocks/>
          </p:cNvSpPr>
          <p:nvPr/>
        </p:nvSpPr>
        <p:spPr>
          <a:xfrm>
            <a:off x="457200" y="188640"/>
            <a:ext cx="8229600"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484784"/>
            <a:ext cx="8640960" cy="369332"/>
          </a:xfrm>
          <a:prstGeom prst="rect">
            <a:avLst/>
          </a:prstGeom>
          <a:noFill/>
        </p:spPr>
        <p:txBody>
          <a:bodyPr wrap="square" rtlCol="0">
            <a:spAutoFit/>
          </a:bodyPr>
          <a:lstStyle/>
          <a:p>
            <a:r>
              <a:rPr lang="pt-BR" dirty="0" smtClean="0"/>
              <a:t>para usar o recurso definido anteriormente, faça:</a:t>
            </a:r>
            <a:endParaRPr lang="pt-BR" dirty="0"/>
          </a:p>
        </p:txBody>
      </p:sp>
      <p:sp>
        <p:nvSpPr>
          <p:cNvPr id="7" name="Retângulo 6"/>
          <p:cNvSpPr/>
          <p:nvPr/>
        </p:nvSpPr>
        <p:spPr>
          <a:xfrm>
            <a:off x="251520" y="1988840"/>
            <a:ext cx="8640960" cy="3108543"/>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400" dirty="0" smtClean="0"/>
              <a:t>&lt;</a:t>
            </a:r>
            <a:r>
              <a:rPr lang="pt-BR" sz="1400" dirty="0" err="1" smtClean="0"/>
              <a:t>Window</a:t>
            </a:r>
            <a:r>
              <a:rPr lang="pt-BR" sz="1400" dirty="0" smtClean="0"/>
              <a:t>.&gt;</a:t>
            </a:r>
          </a:p>
          <a:p>
            <a:r>
              <a:rPr lang="pt-BR" sz="1400" dirty="0" smtClean="0"/>
              <a:t>      ...</a:t>
            </a:r>
          </a:p>
          <a:p>
            <a:endParaRPr lang="pt-BR" sz="1400" dirty="0" smtClean="0"/>
          </a:p>
          <a:p>
            <a:r>
              <a:rPr lang="pt-BR" sz="1400" dirty="0" smtClean="0"/>
              <a:t>&lt;!-- UI --&gt; </a:t>
            </a:r>
          </a:p>
          <a:p>
            <a:r>
              <a:rPr lang="pt-BR" sz="1400" dirty="0" smtClean="0"/>
              <a:t>         &lt;</a:t>
            </a:r>
            <a:r>
              <a:rPr lang="pt-BR" sz="1400" dirty="0" err="1" smtClean="0"/>
              <a:t>DockPanel</a:t>
            </a:r>
            <a:r>
              <a:rPr lang="pt-BR" sz="1400" dirty="0" smtClean="0"/>
              <a:t>&gt;</a:t>
            </a:r>
          </a:p>
          <a:p>
            <a:r>
              <a:rPr lang="pt-BR" sz="1400" dirty="0" smtClean="0"/>
              <a:t>                 &lt;</a:t>
            </a:r>
            <a:r>
              <a:rPr lang="pt-BR" sz="1400" dirty="0" err="1" smtClean="0"/>
              <a:t>Label</a:t>
            </a:r>
            <a:r>
              <a:rPr lang="pt-BR" sz="1400" dirty="0" smtClean="0"/>
              <a:t> </a:t>
            </a:r>
            <a:r>
              <a:rPr lang="pt-BR" sz="1400" dirty="0" err="1" smtClean="0"/>
              <a:t>DockPanel</a:t>
            </a:r>
            <a:r>
              <a:rPr lang="pt-BR" sz="1400" dirty="0" smtClean="0"/>
              <a:t>.</a:t>
            </a:r>
            <a:r>
              <a:rPr lang="pt-BR" sz="1400" dirty="0" err="1" smtClean="0"/>
              <a:t>Dock</a:t>
            </a:r>
            <a:r>
              <a:rPr lang="pt-BR" sz="1400" dirty="0" smtClean="0"/>
              <a:t>="Top" </a:t>
            </a:r>
            <a:r>
              <a:rPr lang="pt-BR" sz="1400" dirty="0" err="1" smtClean="0"/>
              <a:t>FontSize</a:t>
            </a:r>
            <a:r>
              <a:rPr lang="pt-BR" sz="1400" dirty="0" smtClean="0"/>
              <a:t>="18" </a:t>
            </a:r>
            <a:r>
              <a:rPr lang="pt-BR" sz="1400" dirty="0" err="1" smtClean="0"/>
              <a:t>Margin</a:t>
            </a:r>
            <a:r>
              <a:rPr lang="pt-BR" sz="1400" dirty="0" smtClean="0"/>
              <a:t>="5" </a:t>
            </a:r>
            <a:r>
              <a:rPr lang="pt-BR" sz="1400" dirty="0" err="1" smtClean="0"/>
              <a:t>Content</a:t>
            </a:r>
            <a:r>
              <a:rPr lang="pt-BR" sz="1400" dirty="0" smtClean="0"/>
              <a:t>="</a:t>
            </a:r>
            <a:r>
              <a:rPr lang="pt-BR" sz="1400" dirty="0" err="1" smtClean="0"/>
              <a:t>My</a:t>
            </a:r>
            <a:r>
              <a:rPr lang="pt-BR" sz="1400" dirty="0" smtClean="0"/>
              <a:t> </a:t>
            </a:r>
            <a:r>
              <a:rPr lang="pt-BR" sz="1400" dirty="0" err="1" smtClean="0"/>
              <a:t>Task</a:t>
            </a:r>
            <a:r>
              <a:rPr lang="pt-BR" sz="1400" dirty="0" smtClean="0"/>
              <a:t> </a:t>
            </a:r>
            <a:r>
              <a:rPr lang="pt-BR" sz="1400" dirty="0" err="1" smtClean="0"/>
              <a:t>List</a:t>
            </a:r>
            <a:r>
              <a:rPr lang="pt-BR" sz="1400" dirty="0" smtClean="0"/>
              <a:t>:"/&gt; </a:t>
            </a:r>
          </a:p>
          <a:p>
            <a:r>
              <a:rPr lang="pt-BR" sz="1400" dirty="0" smtClean="0"/>
              <a:t>                  &lt;</a:t>
            </a:r>
            <a:r>
              <a:rPr lang="pt-BR" sz="1400" dirty="0" err="1" smtClean="0"/>
              <a:t>ListBox</a:t>
            </a:r>
            <a:r>
              <a:rPr lang="pt-BR" sz="1400" dirty="0" smtClean="0"/>
              <a:t> </a:t>
            </a:r>
            <a:r>
              <a:rPr lang="pt-BR" sz="1400" dirty="0" err="1" smtClean="0"/>
              <a:t>ItemsSource</a:t>
            </a:r>
            <a:r>
              <a:rPr lang="pt-BR" sz="1400" dirty="0" smtClean="0"/>
              <a:t>="{</a:t>
            </a:r>
            <a:r>
              <a:rPr lang="pt-BR" sz="1400" dirty="0" err="1" smtClean="0"/>
              <a:t>Binding</a:t>
            </a:r>
            <a:r>
              <a:rPr lang="pt-BR" sz="1400" dirty="0" smtClean="0"/>
              <a:t>}" </a:t>
            </a:r>
          </a:p>
          <a:p>
            <a:r>
              <a:rPr lang="pt-BR" sz="1400" dirty="0" smtClean="0"/>
              <a:t>                                  </a:t>
            </a:r>
            <a:r>
              <a:rPr lang="pt-BR" sz="1400" dirty="0" err="1" smtClean="0"/>
              <a:t>ItemTemplate</a:t>
            </a:r>
            <a:r>
              <a:rPr lang="pt-BR" sz="1400" dirty="0" smtClean="0"/>
              <a:t>="{</a:t>
            </a:r>
            <a:r>
              <a:rPr lang="pt-BR" sz="1400" dirty="0" err="1" smtClean="0"/>
              <a:t>StaticResource</a:t>
            </a:r>
            <a:r>
              <a:rPr lang="pt-BR" sz="1400" dirty="0" smtClean="0"/>
              <a:t> </a:t>
            </a:r>
            <a:r>
              <a:rPr lang="pt-BR" sz="1400" dirty="0" err="1" smtClean="0"/>
              <a:t>myTaskTemplate</a:t>
            </a:r>
            <a:r>
              <a:rPr lang="pt-BR" sz="1400" dirty="0" smtClean="0"/>
              <a:t>}" </a:t>
            </a:r>
          </a:p>
          <a:p>
            <a:r>
              <a:rPr lang="pt-BR" sz="1400" dirty="0" smtClean="0"/>
              <a:t>                                  </a:t>
            </a:r>
            <a:r>
              <a:rPr lang="pt-BR" sz="1400" dirty="0" err="1" smtClean="0"/>
              <a:t>HorizontalContentAlignment</a:t>
            </a:r>
            <a:r>
              <a:rPr lang="pt-BR" sz="1400" dirty="0" smtClean="0"/>
              <a:t>="</a:t>
            </a:r>
            <a:r>
              <a:rPr lang="pt-BR" sz="1400" dirty="0" err="1" smtClean="0"/>
              <a:t>Stretch</a:t>
            </a:r>
            <a:r>
              <a:rPr lang="pt-BR" sz="1400" dirty="0" smtClean="0"/>
              <a:t>" </a:t>
            </a:r>
          </a:p>
          <a:p>
            <a:r>
              <a:rPr lang="pt-BR" sz="1400" dirty="0" smtClean="0"/>
              <a:t>                                  </a:t>
            </a:r>
            <a:r>
              <a:rPr lang="pt-BR" sz="1400" dirty="0" err="1" smtClean="0"/>
              <a:t>IsSynchronizedWithCurrentItem</a:t>
            </a:r>
            <a:r>
              <a:rPr lang="pt-BR" sz="1400" dirty="0" smtClean="0"/>
              <a:t>="</a:t>
            </a:r>
            <a:r>
              <a:rPr lang="pt-BR" sz="1400" dirty="0" err="1" smtClean="0"/>
              <a:t>True</a:t>
            </a:r>
            <a:r>
              <a:rPr lang="pt-BR" sz="1400" dirty="0" smtClean="0"/>
              <a:t>" </a:t>
            </a:r>
          </a:p>
          <a:p>
            <a:r>
              <a:rPr lang="pt-BR" sz="1400" dirty="0" smtClean="0"/>
              <a:t>                                 </a:t>
            </a:r>
            <a:r>
              <a:rPr lang="pt-BR" sz="1400" dirty="0" err="1" smtClean="0"/>
              <a:t>Margin</a:t>
            </a:r>
            <a:r>
              <a:rPr lang="pt-BR" sz="1400" dirty="0" smtClean="0"/>
              <a:t>="5,0,5,5" /&gt; </a:t>
            </a:r>
          </a:p>
          <a:p>
            <a:r>
              <a:rPr lang="pt-BR" sz="1400" dirty="0" smtClean="0"/>
              <a:t>         &lt;/</a:t>
            </a:r>
            <a:r>
              <a:rPr lang="pt-BR" sz="1400" dirty="0" err="1" smtClean="0"/>
              <a:t>DockPanel</a:t>
            </a:r>
            <a:r>
              <a:rPr lang="pt-BR" sz="1400" dirty="0" smtClean="0"/>
              <a:t>&gt; </a:t>
            </a:r>
          </a:p>
          <a:p>
            <a:r>
              <a:rPr lang="pt-BR" sz="1400" dirty="0" smtClean="0"/>
              <a:t>        ... </a:t>
            </a:r>
          </a:p>
          <a:p>
            <a:r>
              <a:rPr lang="pt-BR" sz="1400" dirty="0" smtClean="0"/>
              <a:t>&lt;/</a:t>
            </a:r>
            <a:r>
              <a:rPr lang="pt-BR" sz="1400" dirty="0" err="1" smtClean="0"/>
              <a:t>Window</a:t>
            </a:r>
            <a:r>
              <a:rPr lang="pt-BR" sz="1400" dirty="0" smtClean="0"/>
              <a:t>&gt;</a:t>
            </a:r>
            <a:endParaRPr lang="pt-BR"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412776"/>
            <a:ext cx="8784976" cy="369332"/>
          </a:xfrm>
          <a:prstGeom prst="rect">
            <a:avLst/>
          </a:prstGeom>
          <a:noFill/>
        </p:spPr>
        <p:txBody>
          <a:bodyPr wrap="square" rtlCol="0">
            <a:spAutoFit/>
          </a:bodyPr>
          <a:lstStyle/>
          <a:p>
            <a:r>
              <a:rPr lang="pt-BR" b="1" dirty="0" smtClean="0"/>
              <a:t>Marcação e código</a:t>
            </a:r>
            <a:endParaRPr lang="pt-BR" b="1" dirty="0"/>
          </a:p>
        </p:txBody>
      </p:sp>
      <p:sp>
        <p:nvSpPr>
          <p:cNvPr id="4" name="CaixaDeTexto 3"/>
          <p:cNvSpPr txBox="1"/>
          <p:nvPr/>
        </p:nvSpPr>
        <p:spPr>
          <a:xfrm>
            <a:off x="179512" y="1772816"/>
            <a:ext cx="8784976" cy="1569660"/>
          </a:xfrm>
          <a:prstGeom prst="rect">
            <a:avLst/>
          </a:prstGeom>
          <a:noFill/>
        </p:spPr>
        <p:txBody>
          <a:bodyPr wrap="square" rtlCol="0">
            <a:spAutoFit/>
          </a:bodyPr>
          <a:lstStyle/>
          <a:p>
            <a:pPr algn="just"/>
            <a:r>
              <a:rPr lang="pt-BR" sz="1600" dirty="0" smtClean="0"/>
              <a:t>O WPF oferece aprimoramentos adicionais de programação para o desenvolvimento de aplicativos baseado em clientes Windows. Um aperfeiçoamento óbvio é a capacidade para desenvolver um aplicativo usando  XAML e </a:t>
            </a:r>
            <a:r>
              <a:rPr lang="pt-BR" sz="1600" dirty="0" err="1" smtClean="0"/>
              <a:t>code-behind</a:t>
            </a:r>
            <a:r>
              <a:rPr lang="pt-BR" sz="1600" dirty="0" smtClean="0"/>
              <a:t>. Geralmente você usa XAML para implementar a aparência de um aplicativo e, usa linguagens gerenciadas de programação (C#) para implementar seu comportamento. Essa separação de aparência e comportamento apresenta os seguintes benefícios:</a:t>
            </a:r>
            <a:endParaRPr lang="pt-BR" sz="1600" dirty="0"/>
          </a:p>
        </p:txBody>
      </p:sp>
      <p:sp>
        <p:nvSpPr>
          <p:cNvPr id="5" name="CaixaDeTexto 4"/>
          <p:cNvSpPr txBox="1"/>
          <p:nvPr/>
        </p:nvSpPr>
        <p:spPr>
          <a:xfrm>
            <a:off x="251520" y="3501008"/>
            <a:ext cx="8712968" cy="2062103"/>
          </a:xfrm>
          <a:prstGeom prst="rect">
            <a:avLst/>
          </a:prstGeom>
          <a:noFill/>
        </p:spPr>
        <p:txBody>
          <a:bodyPr wrap="square" rtlCol="0">
            <a:spAutoFit/>
          </a:bodyPr>
          <a:lstStyle/>
          <a:p>
            <a:pPr>
              <a:buFont typeface="Wingdings" pitchFamily="2" charset="2"/>
              <a:buChar char="ü"/>
            </a:pPr>
            <a:r>
              <a:rPr lang="pt-BR" sz="1600" dirty="0" smtClean="0"/>
              <a:t>Os custos de desenvolvimento e manutenção são reduzidos pois a marcação específica da UI não é rigidamente aliada ao comportamento específico do código.</a:t>
            </a:r>
          </a:p>
          <a:p>
            <a:pPr>
              <a:buFont typeface="Wingdings" pitchFamily="2" charset="2"/>
              <a:buChar char="ü"/>
            </a:pPr>
            <a:r>
              <a:rPr lang="pt-BR" sz="1600" dirty="0" smtClean="0"/>
              <a:t>Desenvolvimento é mais eficiente porque os designers podem implementar a UI de um aplicativo simultaneamente com os desenvolvedores que estiverem implementando o comportamento do aplicativo.</a:t>
            </a:r>
          </a:p>
          <a:p>
            <a:pPr>
              <a:buFont typeface="Wingdings" pitchFamily="2" charset="2"/>
              <a:buChar char="ü"/>
            </a:pPr>
            <a:r>
              <a:rPr lang="pt-BR" sz="1600" dirty="0" smtClean="0"/>
              <a:t>Várias ferramentas de design podem ser usadas para implementar e Compartilhar XAML, que contribuem para o desenvolvimento do aplicativo;</a:t>
            </a:r>
          </a:p>
          <a:p>
            <a:pPr>
              <a:buFont typeface="Wingdings" pitchFamily="2" charset="2"/>
              <a:buChar char="ü"/>
            </a:pPr>
            <a:r>
              <a:rPr lang="pt-BR" sz="1600" dirty="0" smtClean="0"/>
              <a:t>Globalização e localização para aplicações WPF é bastante simplificada.</a:t>
            </a:r>
          </a:p>
        </p:txBody>
      </p:sp>
      <p:sp>
        <p:nvSpPr>
          <p:cNvPr id="6" name="Espaço Reservado para Data 5"/>
          <p:cNvSpPr>
            <a:spLocks noGrp="1"/>
          </p:cNvSpPr>
          <p:nvPr>
            <p:ph type="dt" sz="half" idx="10"/>
          </p:nvPr>
        </p:nvSpPr>
        <p:spPr/>
        <p:txBody>
          <a:bodyPr/>
          <a:lstStyle/>
          <a:p>
            <a:fld id="{BAFF424C-DB67-4583-9791-AE50EC1B80D1}" type="datetime1">
              <a:rPr lang="pt-BR" smtClean="0"/>
              <a:pPr/>
              <a:t>11/09/2012</a:t>
            </a:fld>
            <a:endParaRPr lang="pt-BR"/>
          </a:p>
        </p:txBody>
      </p:sp>
      <p:sp>
        <p:nvSpPr>
          <p:cNvPr id="8" name="Espaço Reservado para Rodapé 7"/>
          <p:cNvSpPr>
            <a:spLocks noGrp="1"/>
          </p:cNvSpPr>
          <p:nvPr>
            <p:ph type="ftr" sz="quarter" idx="11"/>
          </p:nvPr>
        </p:nvSpPr>
        <p:spPr/>
        <p:txBody>
          <a:bodyPr/>
          <a:lstStyle/>
          <a:p>
            <a:r>
              <a:rPr lang="pt-BR" smtClean="0"/>
              <a:t>E-mail:jose.cunha@ifrn.edu.br</a:t>
            </a:r>
            <a:endParaRPr lang="pt-BR"/>
          </a:p>
        </p:txBody>
      </p:sp>
      <p:sp>
        <p:nvSpPr>
          <p:cNvPr id="7" name="Espaço Reservado para Número de Slide 6"/>
          <p:cNvSpPr>
            <a:spLocks noGrp="1"/>
          </p:cNvSpPr>
          <p:nvPr>
            <p:ph type="sldNum" sz="quarter" idx="12"/>
          </p:nvPr>
        </p:nvSpPr>
        <p:spPr/>
        <p:txBody>
          <a:bodyPr/>
          <a:lstStyle/>
          <a:p>
            <a:fld id="{1020B395-67EA-461A-9EAB-6FD6371207DB}" type="slidenum">
              <a:rPr lang="pt-BR" smtClean="0"/>
              <a:pPr/>
              <a:t>6</a:t>
            </a:fld>
            <a:endParaRPr lang="pt-B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60</a:t>
            </a:fld>
            <a:endParaRPr lang="pt-BR"/>
          </a:p>
        </p:txBody>
      </p:sp>
      <p:sp>
        <p:nvSpPr>
          <p:cNvPr id="5" name="Título 1"/>
          <p:cNvSpPr txBox="1">
            <a:spLocks/>
          </p:cNvSpPr>
          <p:nvPr/>
        </p:nvSpPr>
        <p:spPr>
          <a:xfrm>
            <a:off x="457200" y="188640"/>
            <a:ext cx="8229600"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484784"/>
            <a:ext cx="8640960" cy="369332"/>
          </a:xfrm>
          <a:prstGeom prst="rect">
            <a:avLst/>
          </a:prstGeom>
          <a:noFill/>
        </p:spPr>
        <p:txBody>
          <a:bodyPr wrap="square" rtlCol="0">
            <a:spAutoFit/>
          </a:bodyPr>
          <a:lstStyle/>
          <a:p>
            <a:r>
              <a:rPr lang="en-US" dirty="0" smtClean="0"/>
              <a:t>A </a:t>
            </a:r>
            <a:r>
              <a:rPr lang="en-US" dirty="0" err="1" smtClean="0"/>
              <a:t>figura</a:t>
            </a:r>
            <a:r>
              <a:rPr lang="en-US" dirty="0" smtClean="0"/>
              <a:t> a </a:t>
            </a:r>
            <a:r>
              <a:rPr lang="en-US" dirty="0" err="1" smtClean="0"/>
              <a:t>seguir</a:t>
            </a:r>
            <a:r>
              <a:rPr lang="en-US" dirty="0" smtClean="0"/>
              <a:t> </a:t>
            </a:r>
            <a:r>
              <a:rPr lang="en-US" dirty="0" err="1" smtClean="0"/>
              <a:t>mostra</a:t>
            </a:r>
            <a:r>
              <a:rPr lang="en-US" dirty="0" smtClean="0"/>
              <a:t> o </a:t>
            </a:r>
            <a:r>
              <a:rPr lang="en-US" dirty="0" err="1" smtClean="0"/>
              <a:t>efeito</a:t>
            </a:r>
            <a:r>
              <a:rPr lang="en-US" dirty="0" smtClean="0"/>
              <a:t> do </a:t>
            </a:r>
            <a:r>
              <a:rPr lang="en-US" dirty="0" err="1" smtClean="0"/>
              <a:t>código</a:t>
            </a:r>
            <a:r>
              <a:rPr lang="en-US" dirty="0" smtClean="0"/>
              <a:t> anterior.</a:t>
            </a:r>
            <a:endParaRPr lang="pt-BR" dirty="0"/>
          </a:p>
        </p:txBody>
      </p:sp>
      <p:pic>
        <p:nvPicPr>
          <p:cNvPr id="73730" name="Picture 2" descr="Caixa de listagem que usa um modelo de dados"/>
          <p:cNvPicPr>
            <a:picLocks noChangeAspect="1" noChangeArrowheads="1"/>
          </p:cNvPicPr>
          <p:nvPr/>
        </p:nvPicPr>
        <p:blipFill>
          <a:blip r:embed="rId2" cstate="print"/>
          <a:srcRect/>
          <a:stretch>
            <a:fillRect/>
          </a:stretch>
        </p:blipFill>
        <p:spPr bwMode="auto">
          <a:xfrm>
            <a:off x="2411760" y="2204864"/>
            <a:ext cx="3312368" cy="2376264"/>
          </a:xfrm>
          <a:prstGeom prst="rect">
            <a:avLst/>
          </a:prstGeom>
          <a:noFill/>
        </p:spPr>
      </p:pic>
      <p:sp>
        <p:nvSpPr>
          <p:cNvPr id="8" name="CaixaDeTexto 7"/>
          <p:cNvSpPr txBox="1"/>
          <p:nvPr/>
        </p:nvSpPr>
        <p:spPr>
          <a:xfrm>
            <a:off x="323528" y="4941168"/>
            <a:ext cx="8568952" cy="584775"/>
          </a:xfrm>
          <a:prstGeom prst="rect">
            <a:avLst/>
          </a:prstGeom>
          <a:noFill/>
        </p:spPr>
        <p:txBody>
          <a:bodyPr wrap="square" rtlCol="0">
            <a:spAutoFit/>
          </a:bodyPr>
          <a:lstStyle/>
          <a:p>
            <a:r>
              <a:rPr lang="pt-PT" sz="1600" dirty="0" smtClean="0"/>
              <a:t>Note que o ListBox manteve o seu comportamento e aparência geral, apenas a aparência do conteúdo que está sendo exibido pela caixa de lista foi alterado.</a:t>
            </a:r>
            <a:endParaRPr lang="pt-BR" sz="16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61</a:t>
            </a:fld>
            <a:endParaRPr lang="pt-BR"/>
          </a:p>
        </p:txBody>
      </p:sp>
      <p:sp>
        <p:nvSpPr>
          <p:cNvPr id="5" name="Título 1"/>
          <p:cNvSpPr txBox="1">
            <a:spLocks/>
          </p:cNvSpPr>
          <p:nvPr/>
        </p:nvSpPr>
        <p:spPr>
          <a:xfrm>
            <a:off x="457200" y="188640"/>
            <a:ext cx="8229600"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980728"/>
            <a:ext cx="8640960" cy="338554"/>
          </a:xfrm>
          <a:prstGeom prst="rect">
            <a:avLst/>
          </a:prstGeom>
          <a:noFill/>
        </p:spPr>
        <p:txBody>
          <a:bodyPr wrap="square" rtlCol="0">
            <a:spAutoFit/>
          </a:bodyPr>
          <a:lstStyle/>
          <a:p>
            <a:r>
              <a:rPr lang="pt-BR" sz="1600" b="1" dirty="0" smtClean="0"/>
              <a:t>Styles</a:t>
            </a:r>
            <a:endParaRPr lang="pt-BR" sz="1600" dirty="0"/>
          </a:p>
        </p:txBody>
      </p:sp>
      <p:sp>
        <p:nvSpPr>
          <p:cNvPr id="7" name="CaixaDeTexto 6"/>
          <p:cNvSpPr txBox="1"/>
          <p:nvPr/>
        </p:nvSpPr>
        <p:spPr>
          <a:xfrm>
            <a:off x="179512" y="1268760"/>
            <a:ext cx="8784976" cy="830997"/>
          </a:xfrm>
          <a:prstGeom prst="rect">
            <a:avLst/>
          </a:prstGeom>
          <a:noFill/>
        </p:spPr>
        <p:txBody>
          <a:bodyPr wrap="square" rtlCol="0">
            <a:spAutoFit/>
          </a:bodyPr>
          <a:lstStyle/>
          <a:p>
            <a:r>
              <a:rPr lang="pt-BR" sz="1600" dirty="0" smtClean="0"/>
              <a:t>Os estilos permitem aos desenvolvedores e designers padronizar uma aparência específica para seu produto. O exemplo a seguir, cria um estilo que configura as propriedades background e </a:t>
            </a:r>
            <a:r>
              <a:rPr lang="pt-BR" sz="1600" dirty="0" err="1" smtClean="0"/>
              <a:t>color</a:t>
            </a:r>
            <a:r>
              <a:rPr lang="pt-BR" sz="1600" dirty="0" smtClean="0"/>
              <a:t> de </a:t>
            </a:r>
            <a:r>
              <a:rPr lang="pt-BR" sz="1600" dirty="0" smtClean="0">
                <a:hlinkClick r:id="rId2"/>
              </a:rPr>
              <a:t>Button</a:t>
            </a:r>
            <a:r>
              <a:rPr lang="pt-BR" sz="1600" dirty="0" smtClean="0"/>
              <a:t>.</a:t>
            </a:r>
            <a:endParaRPr lang="pt-BR" sz="1600" dirty="0"/>
          </a:p>
        </p:txBody>
      </p:sp>
      <p:sp>
        <p:nvSpPr>
          <p:cNvPr id="8" name="Retângulo 7"/>
          <p:cNvSpPr/>
          <p:nvPr/>
        </p:nvSpPr>
        <p:spPr>
          <a:xfrm>
            <a:off x="251520" y="2132856"/>
            <a:ext cx="8640960" cy="4401205"/>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400" dirty="0" smtClean="0"/>
              <a:t>&lt;</a:t>
            </a:r>
            <a:r>
              <a:rPr lang="pt-BR" sz="1400" dirty="0" err="1" smtClean="0"/>
              <a:t>Window</a:t>
            </a:r>
            <a:r>
              <a:rPr lang="pt-BR" sz="1400" dirty="0" smtClean="0"/>
              <a:t>.&gt;</a:t>
            </a:r>
          </a:p>
          <a:p>
            <a:r>
              <a:rPr lang="pt-BR" sz="1400" dirty="0" smtClean="0"/>
              <a:t>      ...</a:t>
            </a:r>
          </a:p>
          <a:p>
            <a:endParaRPr lang="pt-BR" sz="1400" dirty="0" smtClean="0"/>
          </a:p>
          <a:p>
            <a:r>
              <a:rPr lang="en-US" sz="1400" dirty="0" smtClean="0"/>
              <a:t>      &lt;!-- Style that will be applied to all buttons --&gt; </a:t>
            </a:r>
          </a:p>
          <a:p>
            <a:r>
              <a:rPr lang="en-US" sz="1400" dirty="0" smtClean="0"/>
              <a:t>      &lt;Style </a:t>
            </a:r>
            <a:r>
              <a:rPr lang="en-US" sz="1400" dirty="0" err="1" smtClean="0"/>
              <a:t>TargetType</a:t>
            </a:r>
            <a:r>
              <a:rPr lang="en-US" sz="1400" dirty="0" smtClean="0"/>
              <a:t>="{x:Type Button}"&gt; </a:t>
            </a:r>
          </a:p>
          <a:p>
            <a:r>
              <a:rPr lang="en-US" sz="1400" dirty="0" smtClean="0"/>
              <a:t>                &lt;Setter Property="Background" Value="Orange" /&gt; </a:t>
            </a:r>
          </a:p>
          <a:p>
            <a:r>
              <a:rPr lang="en-US" sz="1400" dirty="0" smtClean="0"/>
              <a:t>                &lt;Setter Property="</a:t>
            </a:r>
            <a:r>
              <a:rPr lang="en-US" sz="1400" dirty="0" err="1" smtClean="0"/>
              <a:t>BorderBrush</a:t>
            </a:r>
            <a:r>
              <a:rPr lang="en-US" sz="1400" dirty="0" smtClean="0"/>
              <a:t>" Value="Crimson" /&gt; </a:t>
            </a:r>
          </a:p>
          <a:p>
            <a:r>
              <a:rPr lang="en-US" sz="1400" dirty="0" smtClean="0"/>
              <a:t>                &lt;Setter Property="</a:t>
            </a:r>
            <a:r>
              <a:rPr lang="en-US" sz="1400" dirty="0" err="1" smtClean="0"/>
              <a:t>FontSize</a:t>
            </a:r>
            <a:r>
              <a:rPr lang="en-US" sz="1400" dirty="0" smtClean="0"/>
              <a:t>" Value="20" /&gt;</a:t>
            </a:r>
          </a:p>
          <a:p>
            <a:r>
              <a:rPr lang="en-US" sz="1400" dirty="0" smtClean="0"/>
              <a:t>                &lt;Setter Property="</a:t>
            </a:r>
            <a:r>
              <a:rPr lang="en-US" sz="1400" dirty="0" err="1" smtClean="0"/>
              <a:t>FontWeight</a:t>
            </a:r>
            <a:r>
              <a:rPr lang="en-US" sz="1400" dirty="0" smtClean="0"/>
              <a:t>" Value="Bold" /&gt; </a:t>
            </a:r>
          </a:p>
          <a:p>
            <a:r>
              <a:rPr lang="en-US" sz="1400" dirty="0" smtClean="0"/>
              <a:t>                &lt;Setter Property="Margin" Value="5" /&gt; </a:t>
            </a:r>
          </a:p>
          <a:p>
            <a:r>
              <a:rPr lang="en-US" sz="1400" dirty="0" smtClean="0"/>
              <a:t>       &lt;/Style&gt; </a:t>
            </a:r>
          </a:p>
          <a:p>
            <a:r>
              <a:rPr lang="en-US" sz="1400" dirty="0" smtClean="0"/>
              <a:t>          ... </a:t>
            </a:r>
          </a:p>
          <a:p>
            <a:r>
              <a:rPr lang="en-US" sz="1400" dirty="0" smtClean="0"/>
              <a:t>       &lt;!-- This button will have the style applied to it --&gt; </a:t>
            </a:r>
          </a:p>
          <a:p>
            <a:r>
              <a:rPr lang="en-US" sz="1400" dirty="0" smtClean="0"/>
              <a:t>       &lt;Button&gt;Click Me!&lt;/Button&gt; </a:t>
            </a:r>
          </a:p>
          <a:p>
            <a:r>
              <a:rPr lang="en-US" sz="1400" dirty="0" smtClean="0"/>
              <a:t>        &lt;!-- This label will not have the style applied to it --&gt; </a:t>
            </a:r>
          </a:p>
          <a:p>
            <a:r>
              <a:rPr lang="en-US" sz="1400" dirty="0" smtClean="0"/>
              <a:t>        &lt;Label&gt;Don't Click Me!&lt;/Label&gt; </a:t>
            </a:r>
          </a:p>
          <a:p>
            <a:r>
              <a:rPr lang="en-US" sz="1400" dirty="0" smtClean="0"/>
              <a:t>        &lt;!-- This button will have the style applied to it --&gt; </a:t>
            </a:r>
          </a:p>
          <a:p>
            <a:r>
              <a:rPr lang="en-US" sz="1400" dirty="0" smtClean="0"/>
              <a:t>        &lt;Button&gt;Click Me!&lt;/Button&gt; </a:t>
            </a:r>
            <a:r>
              <a:rPr lang="pt-BR" sz="1400" dirty="0" smtClean="0"/>
              <a:t>        </a:t>
            </a:r>
          </a:p>
          <a:p>
            <a:r>
              <a:rPr lang="pt-BR" sz="1400" dirty="0" smtClean="0"/>
              <a:t>         ... </a:t>
            </a:r>
          </a:p>
          <a:p>
            <a:r>
              <a:rPr lang="pt-BR" sz="1400" dirty="0" smtClean="0"/>
              <a:t>&lt;/</a:t>
            </a:r>
            <a:r>
              <a:rPr lang="pt-BR" sz="1400" dirty="0" err="1" smtClean="0"/>
              <a:t>Window</a:t>
            </a:r>
            <a:r>
              <a:rPr lang="pt-BR" sz="1400" dirty="0" smtClean="0"/>
              <a:t>&gt;</a:t>
            </a:r>
            <a:endParaRPr lang="pt-BR" sz="1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62</a:t>
            </a:fld>
            <a:endParaRPr lang="pt-BR"/>
          </a:p>
        </p:txBody>
      </p:sp>
      <p:sp>
        <p:nvSpPr>
          <p:cNvPr id="5" name="Título 1"/>
          <p:cNvSpPr txBox="1">
            <a:spLocks/>
          </p:cNvSpPr>
          <p:nvPr/>
        </p:nvSpPr>
        <p:spPr>
          <a:xfrm>
            <a:off x="457200" y="188640"/>
            <a:ext cx="8229600"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332057"/>
            <a:ext cx="8640960" cy="584775"/>
          </a:xfrm>
          <a:prstGeom prst="rect">
            <a:avLst/>
          </a:prstGeom>
          <a:noFill/>
        </p:spPr>
        <p:txBody>
          <a:bodyPr wrap="square" rtlCol="0">
            <a:spAutoFit/>
          </a:bodyPr>
          <a:lstStyle/>
          <a:p>
            <a:r>
              <a:rPr lang="pt-PT" sz="1600" dirty="0" smtClean="0"/>
              <a:t>Os controles alvo para este estilo são os Buttons, o estilo é aplicado automaticamente a todos os botões na janela, como mostrado na figura a seguir</a:t>
            </a:r>
            <a:r>
              <a:rPr lang="en-US" sz="1600" dirty="0" smtClean="0"/>
              <a:t>.</a:t>
            </a:r>
            <a:endParaRPr lang="pt-BR" sz="1600" dirty="0"/>
          </a:p>
        </p:txBody>
      </p:sp>
      <p:pic>
        <p:nvPicPr>
          <p:cNvPr id="77826" name="Picture 2" descr="Dois botões laranjas"/>
          <p:cNvPicPr>
            <a:picLocks noChangeAspect="1" noChangeArrowheads="1"/>
          </p:cNvPicPr>
          <p:nvPr/>
        </p:nvPicPr>
        <p:blipFill>
          <a:blip r:embed="rId2" cstate="print"/>
          <a:srcRect/>
          <a:stretch>
            <a:fillRect/>
          </a:stretch>
        </p:blipFill>
        <p:spPr bwMode="auto">
          <a:xfrm>
            <a:off x="2123728" y="2348880"/>
            <a:ext cx="3816424" cy="1400175"/>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63</a:t>
            </a:fld>
            <a:endParaRPr lang="pt-BR"/>
          </a:p>
        </p:txBody>
      </p:sp>
      <p:sp>
        <p:nvSpPr>
          <p:cNvPr id="5" name="Título 1"/>
          <p:cNvSpPr txBox="1">
            <a:spLocks/>
          </p:cNvSpPr>
          <p:nvPr/>
        </p:nvSpPr>
        <p:spPr>
          <a:xfrm>
            <a:off x="457200" y="188640"/>
            <a:ext cx="8229600"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332057"/>
            <a:ext cx="8640960" cy="338554"/>
          </a:xfrm>
          <a:prstGeom prst="rect">
            <a:avLst/>
          </a:prstGeom>
          <a:noFill/>
        </p:spPr>
        <p:txBody>
          <a:bodyPr wrap="square" rtlCol="0">
            <a:spAutoFit/>
          </a:bodyPr>
          <a:lstStyle/>
          <a:p>
            <a:r>
              <a:rPr lang="pt-PT" sz="1600" dirty="0" smtClean="0"/>
              <a:t>Recursos (</a:t>
            </a:r>
            <a:r>
              <a:rPr lang="pt-BR" sz="1600" b="1" dirty="0" err="1" smtClean="0"/>
              <a:t>Resources</a:t>
            </a:r>
            <a:r>
              <a:rPr lang="pt-BR" sz="1600" b="1" dirty="0" smtClean="0"/>
              <a:t>)</a:t>
            </a:r>
            <a:endParaRPr lang="pt-BR" sz="1600" dirty="0"/>
          </a:p>
        </p:txBody>
      </p:sp>
      <p:sp>
        <p:nvSpPr>
          <p:cNvPr id="7" name="CaixaDeTexto 6"/>
          <p:cNvSpPr txBox="1"/>
          <p:nvPr/>
        </p:nvSpPr>
        <p:spPr>
          <a:xfrm>
            <a:off x="179512" y="1700808"/>
            <a:ext cx="8712968" cy="830997"/>
          </a:xfrm>
          <a:prstGeom prst="rect">
            <a:avLst/>
          </a:prstGeom>
          <a:noFill/>
        </p:spPr>
        <p:txBody>
          <a:bodyPr wrap="square" rtlCol="0">
            <a:spAutoFit/>
          </a:bodyPr>
          <a:lstStyle/>
          <a:p>
            <a:r>
              <a:rPr lang="pt-PT" sz="1600" dirty="0" smtClean="0"/>
              <a:t>Os Controles em um mesmo aplicativo, devem compartilhar a mesma aparência, o que pode incluir qualquer coisa a partir de fontes e cores de fundo para controlar modelos, modelos de dados, e estilos. </a:t>
            </a:r>
            <a:r>
              <a:rPr lang="pt-BR" sz="1600" dirty="0" smtClean="0"/>
              <a:t>Você pode encapsular esses recursos em um único local para reutilização.</a:t>
            </a:r>
            <a:endParaRPr lang="pt-BR" sz="1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64</a:t>
            </a:fld>
            <a:endParaRPr lang="pt-BR"/>
          </a:p>
        </p:txBody>
      </p:sp>
      <p:sp>
        <p:nvSpPr>
          <p:cNvPr id="5" name="Título 1"/>
          <p:cNvSpPr txBox="1">
            <a:spLocks/>
          </p:cNvSpPr>
          <p:nvPr/>
        </p:nvSpPr>
        <p:spPr>
          <a:xfrm>
            <a:off x="457200" y="188640"/>
            <a:ext cx="8229600"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332057"/>
            <a:ext cx="8640960" cy="338554"/>
          </a:xfrm>
          <a:prstGeom prst="rect">
            <a:avLst/>
          </a:prstGeom>
          <a:noFill/>
        </p:spPr>
        <p:txBody>
          <a:bodyPr wrap="square" rtlCol="0">
            <a:spAutoFit/>
          </a:bodyPr>
          <a:lstStyle/>
          <a:p>
            <a:r>
              <a:rPr lang="en-US" sz="1600" dirty="0" smtClean="0"/>
              <a:t>O </a:t>
            </a:r>
            <a:r>
              <a:rPr lang="en-US" sz="1600" dirty="0" err="1" smtClean="0"/>
              <a:t>exemplo</a:t>
            </a:r>
            <a:r>
              <a:rPr lang="en-US" sz="1600" dirty="0" smtClean="0"/>
              <a:t> a </a:t>
            </a:r>
            <a:r>
              <a:rPr lang="en-US" sz="1600" dirty="0" err="1" smtClean="0"/>
              <a:t>seguir</a:t>
            </a:r>
            <a:r>
              <a:rPr lang="en-US" sz="1600" dirty="0" smtClean="0"/>
              <a:t> define um background </a:t>
            </a:r>
            <a:r>
              <a:rPr lang="en-US" sz="1600" dirty="0" err="1" smtClean="0"/>
              <a:t>que</a:t>
            </a:r>
            <a:r>
              <a:rPr lang="en-US" sz="1600" dirty="0" smtClean="0"/>
              <a:t> é </a:t>
            </a:r>
            <a:r>
              <a:rPr lang="en-US" sz="1600" dirty="0" err="1" smtClean="0"/>
              <a:t>compartilhado</a:t>
            </a:r>
            <a:r>
              <a:rPr lang="en-US" sz="1600" dirty="0" smtClean="0"/>
              <a:t> com um </a:t>
            </a:r>
            <a:r>
              <a:rPr lang="en-US" sz="1600" dirty="0" smtClean="0">
                <a:hlinkClick r:id="rId2"/>
              </a:rPr>
              <a:t>Button</a:t>
            </a:r>
            <a:r>
              <a:rPr lang="en-US" sz="1600" dirty="0" smtClean="0"/>
              <a:t> e um </a:t>
            </a:r>
            <a:r>
              <a:rPr lang="en-US" sz="1600" dirty="0" smtClean="0">
                <a:hlinkClick r:id="rId3"/>
              </a:rPr>
              <a:t>Label</a:t>
            </a:r>
            <a:r>
              <a:rPr lang="en-US" sz="1600" dirty="0" smtClean="0"/>
              <a:t>.</a:t>
            </a:r>
            <a:endParaRPr lang="pt-BR" sz="1600" dirty="0"/>
          </a:p>
        </p:txBody>
      </p:sp>
      <p:sp>
        <p:nvSpPr>
          <p:cNvPr id="7" name="Retângulo 6"/>
          <p:cNvSpPr/>
          <p:nvPr/>
        </p:nvSpPr>
        <p:spPr>
          <a:xfrm>
            <a:off x="251520" y="1916832"/>
            <a:ext cx="8640960" cy="3754874"/>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400" dirty="0" smtClean="0"/>
              <a:t>&lt;</a:t>
            </a:r>
            <a:r>
              <a:rPr lang="pt-BR" sz="1400" dirty="0" err="1" smtClean="0"/>
              <a:t>Window</a:t>
            </a:r>
            <a:r>
              <a:rPr lang="pt-BR" sz="1400" dirty="0" smtClean="0"/>
              <a:t>.&gt;</a:t>
            </a:r>
          </a:p>
          <a:p>
            <a:r>
              <a:rPr lang="pt-BR" sz="1400" dirty="0" smtClean="0"/>
              <a:t>      ...</a:t>
            </a:r>
          </a:p>
          <a:p>
            <a:endParaRPr lang="pt-BR" sz="1400" dirty="0" smtClean="0"/>
          </a:p>
          <a:p>
            <a:r>
              <a:rPr lang="pt-BR" sz="1400" dirty="0" smtClean="0"/>
              <a:t>          &lt;!-- Define </a:t>
            </a:r>
            <a:r>
              <a:rPr lang="pt-BR" sz="1400" dirty="0" err="1" smtClean="0"/>
              <a:t>window-scoped</a:t>
            </a:r>
            <a:r>
              <a:rPr lang="pt-BR" sz="1400" dirty="0" smtClean="0"/>
              <a:t> background </a:t>
            </a:r>
            <a:r>
              <a:rPr lang="pt-BR" sz="1400" dirty="0" err="1" smtClean="0"/>
              <a:t>color</a:t>
            </a:r>
            <a:r>
              <a:rPr lang="pt-BR" sz="1400" dirty="0" smtClean="0"/>
              <a:t> </a:t>
            </a:r>
            <a:r>
              <a:rPr lang="pt-BR" sz="1400" dirty="0" err="1" smtClean="0"/>
              <a:t>resource</a:t>
            </a:r>
            <a:r>
              <a:rPr lang="pt-BR" sz="1400" dirty="0" smtClean="0"/>
              <a:t> --&gt; </a:t>
            </a:r>
          </a:p>
          <a:p>
            <a:r>
              <a:rPr lang="pt-BR" sz="1400" b="1" dirty="0" smtClean="0"/>
              <a:t>         &lt;</a:t>
            </a:r>
            <a:r>
              <a:rPr lang="pt-BR" sz="1400" b="1" dirty="0" err="1" smtClean="0"/>
              <a:t>Window</a:t>
            </a:r>
            <a:r>
              <a:rPr lang="pt-BR" sz="1400" b="1" dirty="0" smtClean="0"/>
              <a:t>.</a:t>
            </a:r>
            <a:r>
              <a:rPr lang="pt-BR" sz="1400" b="1" dirty="0" err="1" smtClean="0"/>
              <a:t>Resources</a:t>
            </a:r>
            <a:r>
              <a:rPr lang="pt-BR" sz="1400" b="1" dirty="0" smtClean="0"/>
              <a:t>&gt; </a:t>
            </a:r>
          </a:p>
          <a:p>
            <a:r>
              <a:rPr lang="pt-BR" sz="1400" b="1" dirty="0" smtClean="0"/>
              <a:t>                  &lt;</a:t>
            </a:r>
            <a:r>
              <a:rPr lang="pt-BR" sz="1400" b="1" dirty="0" err="1" smtClean="0"/>
              <a:t>SolidColorBrush</a:t>
            </a:r>
            <a:r>
              <a:rPr lang="pt-BR" sz="1400" b="1" dirty="0" smtClean="0"/>
              <a:t> x:Key="defaultBackground" </a:t>
            </a:r>
            <a:r>
              <a:rPr lang="pt-BR" sz="1400" b="1" dirty="0" err="1" smtClean="0"/>
              <a:t>Color</a:t>
            </a:r>
            <a:r>
              <a:rPr lang="pt-BR" sz="1400" b="1" dirty="0" smtClean="0"/>
              <a:t>="</a:t>
            </a:r>
            <a:r>
              <a:rPr lang="pt-BR" sz="1400" b="1" dirty="0" err="1" smtClean="0"/>
              <a:t>Red</a:t>
            </a:r>
            <a:r>
              <a:rPr lang="pt-BR" sz="1400" b="1" dirty="0" smtClean="0"/>
              <a:t>" /&gt; </a:t>
            </a:r>
          </a:p>
          <a:p>
            <a:r>
              <a:rPr lang="pt-BR" sz="1400" b="1" dirty="0" smtClean="0"/>
              <a:t>         &lt;/</a:t>
            </a:r>
            <a:r>
              <a:rPr lang="pt-BR" sz="1400" b="1" dirty="0" err="1" smtClean="0"/>
              <a:t>Window</a:t>
            </a:r>
            <a:r>
              <a:rPr lang="pt-BR" sz="1400" b="1" dirty="0" smtClean="0"/>
              <a:t>.</a:t>
            </a:r>
            <a:r>
              <a:rPr lang="pt-BR" sz="1400" b="1" dirty="0" err="1" smtClean="0"/>
              <a:t>Resources</a:t>
            </a:r>
            <a:r>
              <a:rPr lang="pt-BR" sz="1400" b="1" dirty="0" smtClean="0"/>
              <a:t>&gt; </a:t>
            </a:r>
          </a:p>
          <a:p>
            <a:r>
              <a:rPr lang="pt-BR" sz="1400" dirty="0" smtClean="0"/>
              <a:t>        </a:t>
            </a:r>
          </a:p>
          <a:p>
            <a:r>
              <a:rPr lang="pt-BR" sz="1400" dirty="0" smtClean="0"/>
              <a:t>        ... </a:t>
            </a:r>
          </a:p>
          <a:p>
            <a:r>
              <a:rPr lang="pt-BR" sz="1400" dirty="0" smtClean="0"/>
              <a:t>          </a:t>
            </a:r>
          </a:p>
          <a:p>
            <a:r>
              <a:rPr lang="pt-BR" sz="1400" dirty="0" smtClean="0"/>
              <a:t>        &lt;!-- Button background is </a:t>
            </a:r>
            <a:r>
              <a:rPr lang="pt-BR" sz="1400" dirty="0" err="1" smtClean="0"/>
              <a:t>defined</a:t>
            </a:r>
            <a:r>
              <a:rPr lang="pt-BR" sz="1400" dirty="0" smtClean="0"/>
              <a:t> </a:t>
            </a:r>
            <a:r>
              <a:rPr lang="pt-BR" sz="1400" dirty="0" err="1" smtClean="0"/>
              <a:t>by</a:t>
            </a:r>
            <a:r>
              <a:rPr lang="pt-BR" sz="1400" dirty="0" smtClean="0"/>
              <a:t> </a:t>
            </a:r>
            <a:r>
              <a:rPr lang="pt-BR" sz="1400" dirty="0" err="1" smtClean="0"/>
              <a:t>window-scoped</a:t>
            </a:r>
            <a:r>
              <a:rPr lang="pt-BR" sz="1400" dirty="0" smtClean="0"/>
              <a:t> </a:t>
            </a:r>
            <a:r>
              <a:rPr lang="pt-BR" sz="1400" dirty="0" err="1" smtClean="0"/>
              <a:t>resource</a:t>
            </a:r>
            <a:r>
              <a:rPr lang="pt-BR" sz="1400" dirty="0" smtClean="0"/>
              <a:t> --&gt; </a:t>
            </a:r>
          </a:p>
          <a:p>
            <a:r>
              <a:rPr lang="pt-BR" sz="1400" dirty="0" smtClean="0"/>
              <a:t>       &lt;Button Background="{</a:t>
            </a:r>
            <a:r>
              <a:rPr lang="pt-BR" sz="1400" dirty="0" err="1" smtClean="0"/>
              <a:t>StaticResource</a:t>
            </a:r>
            <a:r>
              <a:rPr lang="pt-BR" sz="1400" dirty="0" smtClean="0"/>
              <a:t> </a:t>
            </a:r>
            <a:r>
              <a:rPr lang="pt-BR" sz="1400" dirty="0" err="1" smtClean="0"/>
              <a:t>defaultBackground</a:t>
            </a:r>
            <a:r>
              <a:rPr lang="pt-BR" sz="1400" dirty="0" smtClean="0"/>
              <a:t>}"&gt;</a:t>
            </a:r>
            <a:r>
              <a:rPr lang="pt-BR" sz="1400" dirty="0" err="1" smtClean="0"/>
              <a:t>One</a:t>
            </a:r>
            <a:r>
              <a:rPr lang="pt-BR" sz="1400" dirty="0" smtClean="0"/>
              <a:t> Button&lt;/Button&gt; </a:t>
            </a:r>
          </a:p>
          <a:p>
            <a:r>
              <a:rPr lang="pt-BR" sz="1400" dirty="0" smtClean="0"/>
              <a:t>       &lt;!-- </a:t>
            </a:r>
            <a:r>
              <a:rPr lang="pt-BR" sz="1400" dirty="0" err="1" smtClean="0"/>
              <a:t>Label</a:t>
            </a:r>
            <a:r>
              <a:rPr lang="pt-BR" sz="1400" dirty="0" smtClean="0"/>
              <a:t> background is </a:t>
            </a:r>
            <a:r>
              <a:rPr lang="pt-BR" sz="1400" dirty="0" err="1" smtClean="0"/>
              <a:t>defined</a:t>
            </a:r>
            <a:r>
              <a:rPr lang="pt-BR" sz="1400" dirty="0" smtClean="0"/>
              <a:t> </a:t>
            </a:r>
            <a:r>
              <a:rPr lang="pt-BR" sz="1400" dirty="0" err="1" smtClean="0"/>
              <a:t>by</a:t>
            </a:r>
            <a:r>
              <a:rPr lang="pt-BR" sz="1400" dirty="0" smtClean="0"/>
              <a:t> </a:t>
            </a:r>
            <a:r>
              <a:rPr lang="pt-BR" sz="1400" dirty="0" err="1" smtClean="0"/>
              <a:t>window-scoped</a:t>
            </a:r>
            <a:r>
              <a:rPr lang="pt-BR" sz="1400" dirty="0" smtClean="0"/>
              <a:t> </a:t>
            </a:r>
            <a:r>
              <a:rPr lang="pt-BR" sz="1400" dirty="0" err="1" smtClean="0"/>
              <a:t>resource</a:t>
            </a:r>
            <a:r>
              <a:rPr lang="pt-BR" sz="1400" dirty="0" smtClean="0"/>
              <a:t> --&gt; </a:t>
            </a:r>
          </a:p>
          <a:p>
            <a:r>
              <a:rPr lang="pt-BR" sz="1400" dirty="0" smtClean="0"/>
              <a:t>       &lt;</a:t>
            </a:r>
            <a:r>
              <a:rPr lang="pt-BR" sz="1400" dirty="0" err="1" smtClean="0"/>
              <a:t>Label</a:t>
            </a:r>
            <a:r>
              <a:rPr lang="pt-BR" sz="1400" dirty="0" smtClean="0"/>
              <a:t> Background="{</a:t>
            </a:r>
            <a:r>
              <a:rPr lang="pt-BR" sz="1400" dirty="0" err="1" smtClean="0"/>
              <a:t>StaticResource</a:t>
            </a:r>
            <a:r>
              <a:rPr lang="pt-BR" sz="1400" dirty="0" smtClean="0"/>
              <a:t> </a:t>
            </a:r>
            <a:r>
              <a:rPr lang="pt-BR" sz="1400" dirty="0" err="1" smtClean="0"/>
              <a:t>defaultBackground</a:t>
            </a:r>
            <a:r>
              <a:rPr lang="pt-BR" sz="1400" dirty="0" smtClean="0"/>
              <a:t>}"&gt;</a:t>
            </a:r>
            <a:r>
              <a:rPr lang="pt-BR" sz="1400" dirty="0" err="1" smtClean="0"/>
              <a:t>One</a:t>
            </a:r>
            <a:r>
              <a:rPr lang="pt-BR" sz="1400" dirty="0" smtClean="0"/>
              <a:t> </a:t>
            </a:r>
            <a:r>
              <a:rPr lang="pt-BR" sz="1400" dirty="0" err="1" smtClean="0"/>
              <a:t>Label</a:t>
            </a:r>
            <a:r>
              <a:rPr lang="pt-BR" sz="1400" dirty="0" smtClean="0"/>
              <a:t>&lt;/</a:t>
            </a:r>
            <a:r>
              <a:rPr lang="pt-BR" sz="1400" dirty="0" err="1" smtClean="0"/>
              <a:t>Label</a:t>
            </a:r>
            <a:r>
              <a:rPr lang="pt-BR" sz="1400" dirty="0" smtClean="0"/>
              <a:t>&gt; </a:t>
            </a:r>
          </a:p>
          <a:p>
            <a:endParaRPr lang="pt-BR" sz="1400" dirty="0" smtClean="0"/>
          </a:p>
          <a:p>
            <a:r>
              <a:rPr lang="pt-BR" sz="1400" dirty="0" smtClean="0"/>
              <a:t>       ... </a:t>
            </a:r>
          </a:p>
          <a:p>
            <a:r>
              <a:rPr lang="pt-BR" sz="1400" dirty="0" smtClean="0"/>
              <a:t>&lt;/</a:t>
            </a:r>
            <a:r>
              <a:rPr lang="pt-BR" sz="1400" dirty="0" err="1" smtClean="0"/>
              <a:t>Window</a:t>
            </a:r>
            <a:r>
              <a:rPr lang="pt-BR" sz="1400" dirty="0" smtClean="0"/>
              <a:t>&gt;</a:t>
            </a:r>
            <a:endParaRPr lang="pt-BR" sz="1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65</a:t>
            </a:fld>
            <a:endParaRPr lang="pt-BR"/>
          </a:p>
        </p:txBody>
      </p:sp>
      <p:sp>
        <p:nvSpPr>
          <p:cNvPr id="5" name="Título 1"/>
          <p:cNvSpPr txBox="1">
            <a:spLocks/>
          </p:cNvSpPr>
          <p:nvPr/>
        </p:nvSpPr>
        <p:spPr>
          <a:xfrm>
            <a:off x="457200" y="188640"/>
            <a:ext cx="8229600"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332057"/>
            <a:ext cx="8640960" cy="830997"/>
          </a:xfrm>
          <a:prstGeom prst="rect">
            <a:avLst/>
          </a:prstGeom>
          <a:noFill/>
        </p:spPr>
        <p:txBody>
          <a:bodyPr wrap="square" rtlCol="0">
            <a:spAutoFit/>
          </a:bodyPr>
          <a:lstStyle/>
          <a:p>
            <a:r>
              <a:rPr lang="pt-PT" sz="1600" dirty="0" smtClean="0"/>
              <a:t>O exemplo anterior implementou um recurso de cor. Este recurso está disponível para todos os elementos filhos da janela (</a:t>
            </a:r>
            <a:r>
              <a:rPr lang="pt-PT" sz="1600" dirty="0" smtClean="0">
                <a:solidFill>
                  <a:srgbClr val="0070C0"/>
                </a:solidFill>
              </a:rPr>
              <a:t>Window</a:t>
            </a:r>
            <a:r>
              <a:rPr lang="pt-PT" sz="1600" dirty="0" smtClean="0"/>
              <a:t>). Há uma variedade de escopos de recursos, incluindo os seguintes:</a:t>
            </a:r>
            <a:endParaRPr lang="pt-BR" sz="1600" dirty="0"/>
          </a:p>
        </p:txBody>
      </p:sp>
      <p:sp>
        <p:nvSpPr>
          <p:cNvPr id="7" name="CaixaDeTexto 6"/>
          <p:cNvSpPr txBox="1"/>
          <p:nvPr/>
        </p:nvSpPr>
        <p:spPr>
          <a:xfrm>
            <a:off x="251520" y="2204864"/>
            <a:ext cx="8640960" cy="1077218"/>
          </a:xfrm>
          <a:prstGeom prst="rect">
            <a:avLst/>
          </a:prstGeom>
          <a:noFill/>
        </p:spPr>
        <p:txBody>
          <a:bodyPr wrap="square" rtlCol="0">
            <a:spAutoFit/>
          </a:bodyPr>
          <a:lstStyle/>
          <a:p>
            <a:pPr marL="342900" indent="-342900">
              <a:buFont typeface="+mj-lt"/>
              <a:buAutoNum type="arabicPeriod"/>
            </a:pPr>
            <a:r>
              <a:rPr lang="pt-PT" sz="1600" dirty="0" smtClean="0"/>
              <a:t>Um controle individual (usando a propriedade FrameworkElement.Resources).</a:t>
            </a:r>
          </a:p>
          <a:p>
            <a:pPr marL="342900" indent="-342900">
              <a:buFont typeface="+mj-lt"/>
              <a:buAutoNum type="arabicPeriod"/>
            </a:pPr>
            <a:r>
              <a:rPr lang="en-US" sz="1600" dirty="0" err="1" smtClean="0"/>
              <a:t>Uma</a:t>
            </a:r>
            <a:r>
              <a:rPr lang="en-US" sz="1600" dirty="0" smtClean="0"/>
              <a:t> </a:t>
            </a:r>
            <a:r>
              <a:rPr lang="en-US" sz="1600" dirty="0" err="1" smtClean="0"/>
              <a:t>janela</a:t>
            </a:r>
            <a:r>
              <a:rPr lang="en-US" sz="1600" dirty="0" smtClean="0"/>
              <a:t>  (</a:t>
            </a:r>
            <a:r>
              <a:rPr lang="en-US" sz="1600" dirty="0" smtClean="0">
                <a:hlinkClick r:id="rId2"/>
              </a:rPr>
              <a:t>Window</a:t>
            </a:r>
            <a:r>
              <a:rPr lang="en-US" sz="1600" dirty="0" smtClean="0"/>
              <a:t>) </a:t>
            </a:r>
            <a:r>
              <a:rPr lang="en-US" sz="1600" dirty="0" err="1" smtClean="0"/>
              <a:t>ou</a:t>
            </a:r>
            <a:r>
              <a:rPr lang="en-US" sz="1600" dirty="0" smtClean="0"/>
              <a:t> </a:t>
            </a:r>
            <a:r>
              <a:rPr lang="en-US" sz="1600" dirty="0" err="1" smtClean="0"/>
              <a:t>uma</a:t>
            </a:r>
            <a:r>
              <a:rPr lang="en-US" sz="1600" dirty="0" smtClean="0"/>
              <a:t> </a:t>
            </a:r>
            <a:r>
              <a:rPr lang="en-US" sz="1600" dirty="0" err="1" smtClean="0"/>
              <a:t>página</a:t>
            </a:r>
            <a:r>
              <a:rPr lang="en-US" sz="1600" dirty="0" smtClean="0"/>
              <a:t> (</a:t>
            </a:r>
            <a:r>
              <a:rPr lang="en-US" sz="1600" dirty="0" smtClean="0">
                <a:hlinkClick r:id="rId3"/>
              </a:rPr>
              <a:t>Page</a:t>
            </a:r>
            <a:r>
              <a:rPr lang="en-US" sz="1600" dirty="0" smtClean="0"/>
              <a:t>) (</a:t>
            </a:r>
            <a:r>
              <a:rPr lang="en-US" sz="1600" dirty="0" err="1" smtClean="0"/>
              <a:t>também</a:t>
            </a:r>
            <a:r>
              <a:rPr lang="en-US" sz="1600" dirty="0" smtClean="0"/>
              <a:t> </a:t>
            </a:r>
            <a:r>
              <a:rPr lang="en-US" sz="1600" dirty="0" err="1" smtClean="0"/>
              <a:t>ysando</a:t>
            </a:r>
            <a:r>
              <a:rPr lang="en-US" sz="1600" dirty="0" smtClean="0"/>
              <a:t> a </a:t>
            </a:r>
            <a:r>
              <a:rPr lang="en-US" sz="1600" dirty="0" err="1" smtClean="0"/>
              <a:t>propriedade</a:t>
            </a:r>
            <a:r>
              <a:rPr lang="en-US" sz="1600" dirty="0" smtClean="0"/>
              <a:t>  </a:t>
            </a:r>
            <a:r>
              <a:rPr lang="en-US" sz="1600" dirty="0" err="1" smtClean="0">
                <a:hlinkClick r:id="rId4"/>
              </a:rPr>
              <a:t>FrameworkElement.Resources</a:t>
            </a:r>
            <a:r>
              <a:rPr lang="en-US" sz="1600" dirty="0" smtClean="0"/>
              <a:t> ).</a:t>
            </a:r>
          </a:p>
          <a:p>
            <a:pPr marL="342900" indent="-342900">
              <a:buFont typeface="+mj-lt"/>
              <a:buAutoNum type="arabicPeriod"/>
            </a:pPr>
            <a:r>
              <a:rPr lang="en-US" sz="1600" dirty="0" err="1" smtClean="0"/>
              <a:t>Uma</a:t>
            </a:r>
            <a:r>
              <a:rPr lang="en-US" sz="1600" dirty="0" smtClean="0"/>
              <a:t> </a:t>
            </a:r>
            <a:r>
              <a:rPr lang="en-US" sz="1600" dirty="0" err="1" smtClean="0"/>
              <a:t>aplicação</a:t>
            </a:r>
            <a:r>
              <a:rPr lang="en-US" sz="1600" dirty="0" smtClean="0"/>
              <a:t> (</a:t>
            </a:r>
            <a:r>
              <a:rPr lang="en-US" sz="1600" dirty="0" smtClean="0">
                <a:hlinkClick r:id="rId5"/>
              </a:rPr>
              <a:t>Application</a:t>
            </a:r>
            <a:r>
              <a:rPr lang="en-US" sz="1600" dirty="0" smtClean="0"/>
              <a:t>) (</a:t>
            </a:r>
            <a:r>
              <a:rPr lang="en-US" sz="1600" dirty="0" err="1" smtClean="0"/>
              <a:t>usando</a:t>
            </a:r>
            <a:r>
              <a:rPr lang="en-US" sz="1600" dirty="0" smtClean="0"/>
              <a:t> a </a:t>
            </a:r>
            <a:r>
              <a:rPr lang="en-US" sz="1600" dirty="0" err="1" smtClean="0"/>
              <a:t>propriedade</a:t>
            </a:r>
            <a:r>
              <a:rPr lang="en-US" sz="1600" dirty="0" smtClean="0"/>
              <a:t> </a:t>
            </a:r>
            <a:r>
              <a:rPr lang="en-US" sz="1600" dirty="0" err="1" smtClean="0">
                <a:hlinkClick r:id="rId6"/>
              </a:rPr>
              <a:t>Application.Resources</a:t>
            </a:r>
            <a:r>
              <a:rPr lang="en-US" sz="1600" dirty="0" smtClean="0"/>
              <a:t>).</a:t>
            </a:r>
          </a:p>
        </p:txBody>
      </p:sp>
      <p:sp>
        <p:nvSpPr>
          <p:cNvPr id="8" name="CaixaDeTexto 7"/>
          <p:cNvSpPr txBox="1"/>
          <p:nvPr/>
        </p:nvSpPr>
        <p:spPr>
          <a:xfrm>
            <a:off x="179512" y="3645024"/>
            <a:ext cx="8640960" cy="1569660"/>
          </a:xfrm>
          <a:prstGeom prst="rect">
            <a:avLst/>
          </a:prstGeom>
          <a:noFill/>
        </p:spPr>
        <p:txBody>
          <a:bodyPr wrap="square" rtlCol="0">
            <a:spAutoFit/>
          </a:bodyPr>
          <a:lstStyle/>
          <a:p>
            <a:r>
              <a:rPr lang="pt-PT" sz="1600" dirty="0" smtClean="0"/>
              <a:t>Tal variedade de escopos lhe dá flexibilidade no que diz respeito à maneira em que você vai definir e compartilhar seus recursos.</a:t>
            </a:r>
          </a:p>
          <a:p>
            <a:r>
              <a:rPr lang="pt-PT" sz="1600" dirty="0" smtClean="0"/>
              <a:t>Como uma alternativa para associar diretamente seus recursos com um escopo específico, você pode compactar um ou mais recursos usando um </a:t>
            </a:r>
            <a:r>
              <a:rPr lang="pt-PT" sz="1600" b="1" dirty="0" smtClean="0">
                <a:solidFill>
                  <a:srgbClr val="0070C0"/>
                </a:solidFill>
              </a:rPr>
              <a:t>ResourceDictionary</a:t>
            </a:r>
            <a:r>
              <a:rPr lang="pt-PT" sz="1600" dirty="0" smtClean="0"/>
              <a:t> separado que pode ser referenciado em outras partes de um aplicativo. Por exemplo, o exemplo a seguir define uma cor de fundo padrão em um dicionário de recursos.</a:t>
            </a:r>
            <a:endParaRPr lang="en-US" sz="1600"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66</a:t>
            </a:fld>
            <a:endParaRPr lang="pt-BR"/>
          </a:p>
        </p:txBody>
      </p:sp>
      <p:sp>
        <p:nvSpPr>
          <p:cNvPr id="5" name="Título 1"/>
          <p:cNvSpPr txBox="1">
            <a:spLocks/>
          </p:cNvSpPr>
          <p:nvPr/>
        </p:nvSpPr>
        <p:spPr>
          <a:xfrm>
            <a:off x="457200" y="188640"/>
            <a:ext cx="8229600"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Retângulo 5"/>
          <p:cNvSpPr/>
          <p:nvPr/>
        </p:nvSpPr>
        <p:spPr>
          <a:xfrm>
            <a:off x="251520" y="1628800"/>
            <a:ext cx="8640960" cy="2677656"/>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sz="1400" b="1" dirty="0" smtClean="0"/>
              <a:t>&lt;</a:t>
            </a:r>
            <a:r>
              <a:rPr lang="en-US" sz="1400" b="1" dirty="0" err="1" smtClean="0">
                <a:solidFill>
                  <a:srgbClr val="C00000"/>
                </a:solidFill>
              </a:rPr>
              <a:t>ResourceDictionary</a:t>
            </a:r>
            <a:r>
              <a:rPr lang="en-US" sz="1400" b="1" dirty="0" smtClean="0">
                <a:solidFill>
                  <a:srgbClr val="C00000"/>
                </a:solidFill>
              </a:rPr>
              <a:t> </a:t>
            </a:r>
          </a:p>
          <a:p>
            <a:r>
              <a:rPr lang="en-US" sz="1400" dirty="0" smtClean="0"/>
              <a:t>                 	</a:t>
            </a:r>
            <a:r>
              <a:rPr lang="en-US" sz="1400" dirty="0" err="1" smtClean="0">
                <a:solidFill>
                  <a:srgbClr val="FF0000"/>
                </a:solidFill>
              </a:rPr>
              <a:t>xmlns</a:t>
            </a:r>
            <a:r>
              <a:rPr lang="en-US" sz="1400" dirty="0" smtClean="0"/>
              <a:t>="</a:t>
            </a:r>
            <a:r>
              <a:rPr lang="en-US" sz="1400" dirty="0" smtClean="0">
                <a:solidFill>
                  <a:srgbClr val="0070C0"/>
                </a:solidFill>
              </a:rPr>
              <a:t>http://schemas.microsoft.com/winfx/2006/xaml/presentation</a:t>
            </a:r>
            <a:r>
              <a:rPr lang="en-US" sz="1400" dirty="0" smtClean="0"/>
              <a:t>" 	</a:t>
            </a:r>
            <a:r>
              <a:rPr lang="en-US" sz="1400" dirty="0" err="1" smtClean="0">
                <a:solidFill>
                  <a:srgbClr val="FF0000"/>
                </a:solidFill>
              </a:rPr>
              <a:t>xmlns:x</a:t>
            </a:r>
            <a:r>
              <a:rPr lang="en-US" sz="1400" dirty="0" smtClean="0"/>
              <a:t>="</a:t>
            </a:r>
            <a:r>
              <a:rPr lang="en-US" sz="1400" dirty="0" smtClean="0">
                <a:solidFill>
                  <a:srgbClr val="0070C0"/>
                </a:solidFill>
              </a:rPr>
              <a:t>http://schemas.microsoft.com/winfx/2006/xaml</a:t>
            </a:r>
            <a:r>
              <a:rPr lang="en-US" sz="1400" dirty="0" smtClean="0"/>
              <a:t>"&gt; </a:t>
            </a:r>
          </a:p>
          <a:p>
            <a:endParaRPr lang="en-US" sz="1400" dirty="0" smtClean="0"/>
          </a:p>
          <a:p>
            <a:r>
              <a:rPr lang="en-US" sz="1400" dirty="0" smtClean="0"/>
              <a:t>	</a:t>
            </a:r>
            <a:r>
              <a:rPr lang="en-US" sz="1400" dirty="0" smtClean="0">
                <a:solidFill>
                  <a:srgbClr val="00B050"/>
                </a:solidFill>
              </a:rPr>
              <a:t>&lt;!-- Define background color resource --&gt; </a:t>
            </a:r>
          </a:p>
          <a:p>
            <a:endParaRPr lang="en-US" sz="1400" dirty="0" smtClean="0"/>
          </a:p>
          <a:p>
            <a:r>
              <a:rPr lang="en-US" sz="1400" dirty="0" smtClean="0"/>
              <a:t>	&lt;</a:t>
            </a:r>
            <a:r>
              <a:rPr lang="en-US" sz="1400" dirty="0" err="1" smtClean="0">
                <a:solidFill>
                  <a:srgbClr val="C00000"/>
                </a:solidFill>
              </a:rPr>
              <a:t>SolidColorBrush</a:t>
            </a:r>
            <a:r>
              <a:rPr lang="en-US" sz="1400" dirty="0" smtClean="0"/>
              <a:t> </a:t>
            </a:r>
            <a:r>
              <a:rPr lang="en-US" sz="1400" dirty="0" smtClean="0">
                <a:solidFill>
                  <a:srgbClr val="FF0000"/>
                </a:solidFill>
              </a:rPr>
              <a:t>x:Key</a:t>
            </a:r>
            <a:r>
              <a:rPr lang="en-US" sz="1400" dirty="0" smtClean="0"/>
              <a:t>="</a:t>
            </a:r>
            <a:r>
              <a:rPr lang="en-US" sz="1400" dirty="0" err="1" smtClean="0">
                <a:solidFill>
                  <a:srgbClr val="0070C0"/>
                </a:solidFill>
              </a:rPr>
              <a:t>defaultBackground</a:t>
            </a:r>
            <a:r>
              <a:rPr lang="en-US" sz="1400" dirty="0" smtClean="0"/>
              <a:t>" </a:t>
            </a:r>
            <a:r>
              <a:rPr lang="en-US" sz="1400" dirty="0" smtClean="0">
                <a:solidFill>
                  <a:srgbClr val="FF0000"/>
                </a:solidFill>
              </a:rPr>
              <a:t>Color</a:t>
            </a:r>
            <a:r>
              <a:rPr lang="en-US" sz="1400" dirty="0" smtClean="0"/>
              <a:t>="</a:t>
            </a:r>
            <a:r>
              <a:rPr lang="en-US" sz="1400" dirty="0" smtClean="0">
                <a:solidFill>
                  <a:srgbClr val="0070C0"/>
                </a:solidFill>
              </a:rPr>
              <a:t>Red</a:t>
            </a:r>
            <a:r>
              <a:rPr lang="en-US" sz="1400" dirty="0" smtClean="0"/>
              <a:t>" /&gt; </a:t>
            </a:r>
          </a:p>
          <a:p>
            <a:endParaRPr lang="en-US" sz="1400" dirty="0" smtClean="0"/>
          </a:p>
          <a:p>
            <a:r>
              <a:rPr lang="en-US" sz="1400" dirty="0" smtClean="0"/>
              <a:t>		</a:t>
            </a:r>
            <a:r>
              <a:rPr lang="en-US" sz="1400" dirty="0" smtClean="0">
                <a:solidFill>
                  <a:srgbClr val="00B050"/>
                </a:solidFill>
              </a:rPr>
              <a:t>&lt;!-- Define other resources --&gt; </a:t>
            </a:r>
          </a:p>
          <a:p>
            <a:r>
              <a:rPr lang="en-US" sz="1400" dirty="0" smtClean="0"/>
              <a:t>	... </a:t>
            </a:r>
          </a:p>
          <a:p>
            <a:endParaRPr lang="en-US" sz="1400" dirty="0" smtClean="0"/>
          </a:p>
          <a:p>
            <a:r>
              <a:rPr lang="en-US" sz="1400" dirty="0" smtClean="0"/>
              <a:t>&lt;</a:t>
            </a:r>
            <a:r>
              <a:rPr lang="en-US" sz="1400" b="1" dirty="0" smtClean="0">
                <a:solidFill>
                  <a:srgbClr val="C00000"/>
                </a:solidFill>
              </a:rPr>
              <a:t>/</a:t>
            </a:r>
            <a:r>
              <a:rPr lang="en-US" sz="1400" b="1" dirty="0" err="1" smtClean="0">
                <a:solidFill>
                  <a:srgbClr val="C00000"/>
                </a:solidFill>
              </a:rPr>
              <a:t>ResourceDictionary</a:t>
            </a:r>
            <a:r>
              <a:rPr lang="en-US" sz="1400" dirty="0" smtClean="0"/>
              <a:t>&gt;</a:t>
            </a:r>
            <a:endParaRPr lang="pt-BR" sz="1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67</a:t>
            </a:fld>
            <a:endParaRPr lang="pt-BR"/>
          </a:p>
        </p:txBody>
      </p:sp>
      <p:sp>
        <p:nvSpPr>
          <p:cNvPr id="5" name="Título 1"/>
          <p:cNvSpPr txBox="1">
            <a:spLocks/>
          </p:cNvSpPr>
          <p:nvPr/>
        </p:nvSpPr>
        <p:spPr>
          <a:xfrm>
            <a:off x="457200" y="188640"/>
            <a:ext cx="8229600"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Retângulo 5"/>
          <p:cNvSpPr/>
          <p:nvPr/>
        </p:nvSpPr>
        <p:spPr>
          <a:xfrm>
            <a:off x="251520" y="2263512"/>
            <a:ext cx="8640960" cy="2893100"/>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400" dirty="0" smtClean="0"/>
              <a:t>&lt;Application </a:t>
            </a:r>
          </a:p>
          <a:p>
            <a:r>
              <a:rPr lang="pt-BR" sz="1400" dirty="0" smtClean="0"/>
              <a:t>           	</a:t>
            </a:r>
            <a:r>
              <a:rPr lang="pt-BR" sz="1400" dirty="0" err="1" smtClean="0"/>
              <a:t>xmlns</a:t>
            </a:r>
            <a:r>
              <a:rPr lang="pt-BR" sz="1400" dirty="0" smtClean="0"/>
              <a:t>="http://schemas.microsoft.com/winfx/2006/xaml/presentation" 	</a:t>
            </a:r>
            <a:r>
              <a:rPr lang="pt-BR" sz="1400" dirty="0" err="1" smtClean="0"/>
              <a:t>xmlns</a:t>
            </a:r>
            <a:r>
              <a:rPr lang="pt-BR" sz="1400" dirty="0" smtClean="0"/>
              <a:t>:x="http://schemas.microsoft.com/winfx/2006/xaml" x:Class="SDKSample.App"&gt;     	&lt;Application.</a:t>
            </a:r>
            <a:r>
              <a:rPr lang="pt-BR" sz="1400" dirty="0" err="1" smtClean="0"/>
              <a:t>Resources</a:t>
            </a:r>
            <a:r>
              <a:rPr lang="pt-BR" sz="1400" dirty="0" smtClean="0"/>
              <a:t>&gt; </a:t>
            </a:r>
          </a:p>
          <a:p>
            <a:r>
              <a:rPr lang="pt-BR" sz="1400" dirty="0" smtClean="0"/>
              <a:t>	              &lt;</a:t>
            </a:r>
            <a:r>
              <a:rPr lang="pt-BR" sz="1400" dirty="0" err="1" smtClean="0"/>
              <a:t>ResourceDictionary</a:t>
            </a:r>
            <a:r>
              <a:rPr lang="pt-BR" sz="1400" dirty="0" smtClean="0"/>
              <a:t>&gt;</a:t>
            </a:r>
          </a:p>
          <a:p>
            <a:r>
              <a:rPr lang="pt-BR" sz="1400" dirty="0" smtClean="0"/>
              <a:t>		 &lt;</a:t>
            </a:r>
            <a:r>
              <a:rPr lang="pt-BR" sz="1400" dirty="0" err="1" smtClean="0"/>
              <a:t>ResourceDictionary</a:t>
            </a:r>
            <a:r>
              <a:rPr lang="pt-BR" sz="1400" dirty="0" smtClean="0"/>
              <a:t>.</a:t>
            </a:r>
            <a:r>
              <a:rPr lang="pt-BR" sz="1400" dirty="0" err="1" smtClean="0"/>
              <a:t>MergedDictionaries</a:t>
            </a:r>
            <a:r>
              <a:rPr lang="pt-BR" sz="1400" dirty="0" smtClean="0"/>
              <a:t>&gt; </a:t>
            </a:r>
          </a:p>
          <a:p>
            <a:r>
              <a:rPr lang="pt-BR" sz="1400" dirty="0" smtClean="0"/>
              <a:t>                                                     &lt;</a:t>
            </a:r>
            <a:r>
              <a:rPr lang="pt-BR" sz="1400" dirty="0" err="1" smtClean="0"/>
              <a:t>ResourceDictionary</a:t>
            </a:r>
            <a:r>
              <a:rPr lang="pt-BR" sz="1400" dirty="0" smtClean="0"/>
              <a:t> Source="</a:t>
            </a:r>
            <a:r>
              <a:rPr lang="pt-BR" sz="1400" dirty="0" err="1" smtClean="0"/>
              <a:t>BackgroundColorResources</a:t>
            </a:r>
            <a:r>
              <a:rPr lang="pt-BR" sz="1400" dirty="0" smtClean="0"/>
              <a:t>.</a:t>
            </a:r>
            <a:r>
              <a:rPr lang="pt-BR" sz="1400" dirty="0" err="1" smtClean="0"/>
              <a:t>xaml</a:t>
            </a:r>
            <a:r>
              <a:rPr lang="pt-BR" sz="1400" dirty="0" smtClean="0"/>
              <a:t>"/&gt; 	      			&lt;/</a:t>
            </a:r>
            <a:r>
              <a:rPr lang="pt-BR" sz="1400" dirty="0" err="1" smtClean="0"/>
              <a:t>ResourceDictionary</a:t>
            </a:r>
            <a:r>
              <a:rPr lang="pt-BR" sz="1400" dirty="0" smtClean="0"/>
              <a:t>.</a:t>
            </a:r>
            <a:r>
              <a:rPr lang="pt-BR" sz="1400" dirty="0" err="1" smtClean="0"/>
              <a:t>MergedDictionaries</a:t>
            </a:r>
            <a:r>
              <a:rPr lang="pt-BR" sz="1400" dirty="0" smtClean="0"/>
              <a:t>&gt; </a:t>
            </a:r>
          </a:p>
          <a:p>
            <a:r>
              <a:rPr lang="pt-BR" sz="1400" dirty="0" smtClean="0"/>
              <a:t>	             &lt;/</a:t>
            </a:r>
            <a:r>
              <a:rPr lang="pt-BR" sz="1400" dirty="0" err="1" smtClean="0"/>
              <a:t>ResourceDictionary</a:t>
            </a:r>
            <a:r>
              <a:rPr lang="pt-BR" sz="1400" dirty="0" smtClean="0"/>
              <a:t>&gt; </a:t>
            </a:r>
          </a:p>
          <a:p>
            <a:r>
              <a:rPr lang="pt-BR" sz="1400" dirty="0" smtClean="0"/>
              <a:t>  	&lt;/Application.</a:t>
            </a:r>
            <a:r>
              <a:rPr lang="pt-BR" sz="1400" dirty="0" err="1" smtClean="0"/>
              <a:t>Resources</a:t>
            </a:r>
            <a:r>
              <a:rPr lang="pt-BR" sz="1400" dirty="0" smtClean="0"/>
              <a:t>&gt;</a:t>
            </a:r>
          </a:p>
          <a:p>
            <a:endParaRPr lang="pt-BR" sz="1400" dirty="0" smtClean="0"/>
          </a:p>
          <a:p>
            <a:r>
              <a:rPr lang="pt-BR" sz="1400" dirty="0" smtClean="0"/>
              <a:t>	 ... </a:t>
            </a:r>
          </a:p>
          <a:p>
            <a:r>
              <a:rPr lang="pt-BR" sz="1400" dirty="0" smtClean="0"/>
              <a:t>&lt;/Application&gt; </a:t>
            </a:r>
            <a:endParaRPr lang="pt-BR" sz="1400" dirty="0"/>
          </a:p>
        </p:txBody>
      </p:sp>
      <p:sp>
        <p:nvSpPr>
          <p:cNvPr id="7" name="CaixaDeTexto 6"/>
          <p:cNvSpPr txBox="1"/>
          <p:nvPr/>
        </p:nvSpPr>
        <p:spPr>
          <a:xfrm>
            <a:off x="251520" y="1556792"/>
            <a:ext cx="8640960" cy="584775"/>
          </a:xfrm>
          <a:prstGeom prst="rect">
            <a:avLst/>
          </a:prstGeom>
          <a:noFill/>
        </p:spPr>
        <p:txBody>
          <a:bodyPr wrap="square" rtlCol="0">
            <a:spAutoFit/>
          </a:bodyPr>
          <a:lstStyle/>
          <a:p>
            <a:r>
              <a:rPr lang="en-US" sz="1600" dirty="0" smtClean="0"/>
              <a:t>O </a:t>
            </a:r>
            <a:r>
              <a:rPr lang="en-US" sz="1600" dirty="0" err="1" smtClean="0"/>
              <a:t>exemplo</a:t>
            </a:r>
            <a:r>
              <a:rPr lang="en-US" sz="1600" dirty="0" smtClean="0"/>
              <a:t> a </a:t>
            </a:r>
            <a:r>
              <a:rPr lang="en-US" sz="1600" dirty="0" err="1" smtClean="0"/>
              <a:t>seguir</a:t>
            </a:r>
            <a:r>
              <a:rPr lang="en-US" sz="1600" dirty="0" smtClean="0"/>
              <a:t> </a:t>
            </a:r>
            <a:r>
              <a:rPr lang="en-US" sz="1600" dirty="0" err="1" smtClean="0"/>
              <a:t>faz</a:t>
            </a:r>
            <a:r>
              <a:rPr lang="en-US" sz="1600" dirty="0" smtClean="0"/>
              <a:t> </a:t>
            </a:r>
            <a:r>
              <a:rPr lang="en-US" sz="1600" dirty="0" err="1" smtClean="0"/>
              <a:t>uma</a:t>
            </a:r>
            <a:r>
              <a:rPr lang="en-US" sz="1600" dirty="0" smtClean="0"/>
              <a:t> </a:t>
            </a:r>
            <a:r>
              <a:rPr lang="en-US" sz="1600" dirty="0" err="1" smtClean="0"/>
              <a:t>referência</a:t>
            </a:r>
            <a:r>
              <a:rPr lang="en-US" sz="1600" dirty="0" smtClean="0"/>
              <a:t> </a:t>
            </a:r>
            <a:r>
              <a:rPr lang="en-US" sz="1600" dirty="0" err="1" smtClean="0"/>
              <a:t>ao</a:t>
            </a:r>
            <a:r>
              <a:rPr lang="en-US" sz="1600" dirty="0" smtClean="0"/>
              <a:t> </a:t>
            </a:r>
            <a:r>
              <a:rPr lang="en-US" sz="1600" dirty="0" err="1" smtClean="0"/>
              <a:t>dicionário</a:t>
            </a:r>
            <a:r>
              <a:rPr lang="en-US" sz="1600" dirty="0" smtClean="0"/>
              <a:t> de </a:t>
            </a:r>
            <a:r>
              <a:rPr lang="en-US" sz="1600" dirty="0" err="1" smtClean="0"/>
              <a:t>recursos</a:t>
            </a:r>
            <a:r>
              <a:rPr lang="en-US" sz="1600" dirty="0" smtClean="0"/>
              <a:t> </a:t>
            </a:r>
            <a:r>
              <a:rPr lang="en-US" sz="1600" dirty="0" err="1" smtClean="0"/>
              <a:t>definido</a:t>
            </a:r>
            <a:r>
              <a:rPr lang="en-US" sz="1600" dirty="0" smtClean="0"/>
              <a:t> </a:t>
            </a:r>
            <a:r>
              <a:rPr lang="en-US" sz="1600" dirty="0" err="1" smtClean="0"/>
              <a:t>anteriormente</a:t>
            </a:r>
            <a:r>
              <a:rPr lang="en-US" sz="1600" dirty="0" smtClean="0"/>
              <a:t> </a:t>
            </a:r>
            <a:r>
              <a:rPr lang="en-US" sz="1600" dirty="0" err="1" smtClean="0"/>
              <a:t>para</a:t>
            </a:r>
            <a:r>
              <a:rPr lang="en-US" sz="1600" dirty="0" smtClean="0"/>
              <a:t> ser </a:t>
            </a:r>
            <a:r>
              <a:rPr lang="en-US" sz="1600" dirty="0" err="1" smtClean="0"/>
              <a:t>compartilhado</a:t>
            </a:r>
            <a:r>
              <a:rPr lang="en-US" sz="1600" dirty="0" smtClean="0"/>
              <a:t> </a:t>
            </a:r>
            <a:r>
              <a:rPr lang="en-US" sz="1600" dirty="0" err="1" smtClean="0"/>
              <a:t>pela</a:t>
            </a:r>
            <a:r>
              <a:rPr lang="en-US" sz="1600" dirty="0" smtClean="0"/>
              <a:t> </a:t>
            </a:r>
            <a:r>
              <a:rPr lang="en-US" sz="1600" dirty="0" err="1" smtClean="0"/>
              <a:t>aplicação</a:t>
            </a:r>
            <a:r>
              <a:rPr lang="en-US" sz="1600" dirty="0" smtClean="0"/>
              <a:t>.</a:t>
            </a:r>
            <a:endParaRPr lang="pt-BR" sz="1600" dirty="0"/>
          </a:p>
        </p:txBody>
      </p:sp>
      <p:sp>
        <p:nvSpPr>
          <p:cNvPr id="8" name="CaixaDeTexto 7"/>
          <p:cNvSpPr txBox="1"/>
          <p:nvPr/>
        </p:nvSpPr>
        <p:spPr>
          <a:xfrm>
            <a:off x="251520" y="5373216"/>
            <a:ext cx="8712968" cy="338554"/>
          </a:xfrm>
          <a:prstGeom prst="rect">
            <a:avLst/>
          </a:prstGeom>
          <a:noFill/>
        </p:spPr>
        <p:txBody>
          <a:bodyPr wrap="square" rtlCol="0">
            <a:spAutoFit/>
          </a:bodyPr>
          <a:lstStyle/>
          <a:p>
            <a:r>
              <a:rPr lang="pt-PT" sz="1600" dirty="0" smtClean="0"/>
              <a:t>Recursos e dicionários de recursos são a base do WPF para temas e skins.</a:t>
            </a:r>
            <a:endParaRPr lang="pt-BR" sz="16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68</a:t>
            </a:fld>
            <a:endParaRPr lang="pt-BR"/>
          </a:p>
        </p:txBody>
      </p:sp>
      <p:sp>
        <p:nvSpPr>
          <p:cNvPr id="5" name="Título 1"/>
          <p:cNvSpPr txBox="1">
            <a:spLocks/>
          </p:cNvSpPr>
          <p:nvPr/>
        </p:nvSpPr>
        <p:spPr>
          <a:xfrm>
            <a:off x="457200" y="188640"/>
            <a:ext cx="8229600"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7" name="CaixaDeTexto 6"/>
          <p:cNvSpPr txBox="1"/>
          <p:nvPr/>
        </p:nvSpPr>
        <p:spPr>
          <a:xfrm>
            <a:off x="251520" y="1556792"/>
            <a:ext cx="8640960" cy="338554"/>
          </a:xfrm>
          <a:prstGeom prst="rect">
            <a:avLst/>
          </a:prstGeom>
          <a:noFill/>
        </p:spPr>
        <p:txBody>
          <a:bodyPr wrap="square" rtlCol="0">
            <a:spAutoFit/>
          </a:bodyPr>
          <a:lstStyle/>
          <a:p>
            <a:r>
              <a:rPr lang="pt-BR" sz="1600" b="1" dirty="0" err="1" smtClean="0"/>
              <a:t>Themes</a:t>
            </a:r>
            <a:r>
              <a:rPr lang="pt-BR" sz="1600" b="1" dirty="0" smtClean="0"/>
              <a:t> e </a:t>
            </a:r>
            <a:r>
              <a:rPr lang="pt-BR" sz="1600" b="1" dirty="0" err="1" smtClean="0"/>
              <a:t>Skins</a:t>
            </a:r>
            <a:endParaRPr lang="pt-BR" sz="1600" dirty="0"/>
          </a:p>
        </p:txBody>
      </p:sp>
      <p:sp>
        <p:nvSpPr>
          <p:cNvPr id="8" name="CaixaDeTexto 7"/>
          <p:cNvSpPr txBox="1"/>
          <p:nvPr/>
        </p:nvSpPr>
        <p:spPr>
          <a:xfrm>
            <a:off x="251520" y="1844824"/>
            <a:ext cx="8712968" cy="830997"/>
          </a:xfrm>
          <a:prstGeom prst="rect">
            <a:avLst/>
          </a:prstGeom>
          <a:noFill/>
        </p:spPr>
        <p:txBody>
          <a:bodyPr wrap="square" rtlCol="0">
            <a:spAutoFit/>
          </a:bodyPr>
          <a:lstStyle/>
          <a:p>
            <a:r>
              <a:rPr lang="pt-BR" sz="1600" dirty="0" smtClean="0"/>
              <a:t>De uma perspectiva visual, um tema define a aparência global de uma janela (Windows) . Esses temas são empacotados como dicionários de recurso. Muitos aplicativos dependem desses temas para definir sua aparência visual. O </a:t>
            </a:r>
            <a:r>
              <a:rPr lang="pt-BR" sz="1600" dirty="0" err="1" smtClean="0"/>
              <a:t>skin</a:t>
            </a:r>
            <a:r>
              <a:rPr lang="pt-BR" sz="1600" dirty="0" smtClean="0"/>
              <a:t>, por outro lado, modificam a aparência de cada controle.</a:t>
            </a:r>
            <a:endParaRPr lang="pt-BR" sz="1600" dirty="0"/>
          </a:p>
        </p:txBody>
      </p:sp>
      <p:sp>
        <p:nvSpPr>
          <p:cNvPr id="9" name="CaixaDeTexto 8"/>
          <p:cNvSpPr txBox="1"/>
          <p:nvPr/>
        </p:nvSpPr>
        <p:spPr>
          <a:xfrm>
            <a:off x="323528" y="2852936"/>
            <a:ext cx="8496944" cy="584775"/>
          </a:xfrm>
          <a:prstGeom prst="rect">
            <a:avLst/>
          </a:prstGeom>
          <a:noFill/>
        </p:spPr>
        <p:txBody>
          <a:bodyPr wrap="square" rtlCol="0">
            <a:spAutoFit/>
          </a:bodyPr>
          <a:lstStyle/>
          <a:p>
            <a:r>
              <a:rPr lang="en-US" sz="1600" dirty="0" smtClean="0"/>
              <a:t>Ambos themes e skins no WPF </a:t>
            </a:r>
            <a:r>
              <a:rPr lang="en-US" sz="1600" dirty="0" err="1" smtClean="0"/>
              <a:t>são</a:t>
            </a:r>
            <a:r>
              <a:rPr lang="en-US" sz="1600" dirty="0" smtClean="0"/>
              <a:t> </a:t>
            </a:r>
            <a:r>
              <a:rPr lang="en-US" sz="1600" dirty="0" err="1" smtClean="0"/>
              <a:t>facilemente</a:t>
            </a:r>
            <a:r>
              <a:rPr lang="en-US" sz="1600" dirty="0" smtClean="0"/>
              <a:t> </a:t>
            </a:r>
            <a:r>
              <a:rPr lang="en-US" sz="1600" dirty="0" err="1" smtClean="0"/>
              <a:t>definidos</a:t>
            </a:r>
            <a:r>
              <a:rPr lang="en-US" sz="1600" dirty="0" smtClean="0"/>
              <a:t> </a:t>
            </a:r>
            <a:r>
              <a:rPr lang="en-US" sz="1600" dirty="0" err="1" smtClean="0"/>
              <a:t>usando</a:t>
            </a:r>
            <a:r>
              <a:rPr lang="en-US" sz="1600" dirty="0" smtClean="0"/>
              <a:t> </a:t>
            </a:r>
            <a:r>
              <a:rPr lang="en-US" sz="1600" dirty="0" err="1" smtClean="0"/>
              <a:t>dicionário</a:t>
            </a:r>
            <a:r>
              <a:rPr lang="en-US" sz="1600" dirty="0" smtClean="0"/>
              <a:t> de </a:t>
            </a:r>
            <a:r>
              <a:rPr lang="en-US" sz="1600" dirty="0" err="1" smtClean="0"/>
              <a:t>recursos</a:t>
            </a:r>
            <a:r>
              <a:rPr lang="en-US" sz="1600" dirty="0" smtClean="0"/>
              <a:t>. O </a:t>
            </a:r>
            <a:r>
              <a:rPr lang="en-US" sz="1600" dirty="0" err="1" smtClean="0"/>
              <a:t>exemplo</a:t>
            </a:r>
            <a:r>
              <a:rPr lang="en-US" sz="1600" dirty="0" smtClean="0"/>
              <a:t> a </a:t>
            </a:r>
            <a:r>
              <a:rPr lang="en-US" sz="1600" dirty="0" err="1" smtClean="0"/>
              <a:t>seguir</a:t>
            </a:r>
            <a:r>
              <a:rPr lang="en-US" sz="1600" dirty="0" smtClean="0"/>
              <a:t> </a:t>
            </a:r>
            <a:r>
              <a:rPr lang="en-US" sz="1600" dirty="0" err="1" smtClean="0"/>
              <a:t>mostra</a:t>
            </a:r>
            <a:r>
              <a:rPr lang="en-US" sz="1600" dirty="0" smtClean="0"/>
              <a:t> a </a:t>
            </a:r>
            <a:r>
              <a:rPr lang="en-US" sz="1600" dirty="0" err="1" smtClean="0"/>
              <a:t>definição</a:t>
            </a:r>
            <a:r>
              <a:rPr lang="en-US" sz="1600" dirty="0" smtClean="0"/>
              <a:t> de um skin.</a:t>
            </a:r>
          </a:p>
        </p:txBody>
      </p:sp>
      <p:sp>
        <p:nvSpPr>
          <p:cNvPr id="10" name="Retângulo 9"/>
          <p:cNvSpPr/>
          <p:nvPr/>
        </p:nvSpPr>
        <p:spPr>
          <a:xfrm>
            <a:off x="251520" y="3488228"/>
            <a:ext cx="8640960" cy="2893100"/>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sz="1400" dirty="0" smtClean="0">
                <a:solidFill>
                  <a:srgbClr val="00B050"/>
                </a:solidFill>
              </a:rPr>
              <a:t>&lt;!-- Blue Skin –-&gt;</a:t>
            </a:r>
          </a:p>
          <a:p>
            <a:endParaRPr lang="en-US" sz="1400" dirty="0" smtClean="0"/>
          </a:p>
          <a:p>
            <a:r>
              <a:rPr lang="en-US" sz="1400" dirty="0" smtClean="0"/>
              <a:t>&lt;</a:t>
            </a:r>
            <a:r>
              <a:rPr lang="en-US" sz="1400" dirty="0" err="1" smtClean="0">
                <a:solidFill>
                  <a:srgbClr val="C00000"/>
                </a:solidFill>
              </a:rPr>
              <a:t>ResourceDictionary</a:t>
            </a:r>
            <a:endParaRPr lang="en-US" sz="1400" dirty="0" smtClean="0">
              <a:solidFill>
                <a:srgbClr val="C00000"/>
              </a:solidFill>
            </a:endParaRPr>
          </a:p>
          <a:p>
            <a:r>
              <a:rPr lang="en-US" sz="1400" dirty="0" smtClean="0"/>
              <a:t>    	</a:t>
            </a:r>
            <a:r>
              <a:rPr lang="en-US" sz="1400" dirty="0" err="1" smtClean="0">
                <a:solidFill>
                  <a:srgbClr val="FF0000"/>
                </a:solidFill>
              </a:rPr>
              <a:t>xmlns</a:t>
            </a:r>
            <a:r>
              <a:rPr lang="en-US" sz="1400" dirty="0" smtClean="0"/>
              <a:t>=</a:t>
            </a:r>
            <a:r>
              <a:rPr lang="en-US" sz="1400" dirty="0" smtClean="0">
                <a:hlinkClick r:id="rId2"/>
              </a:rPr>
              <a:t>http://schemas.microsoft.com/winfx/2006/xaml/presentation</a:t>
            </a:r>
            <a:endParaRPr lang="en-US" sz="1400" dirty="0" smtClean="0"/>
          </a:p>
          <a:p>
            <a:r>
              <a:rPr lang="en-US" sz="1400" dirty="0" smtClean="0"/>
              <a:t>	</a:t>
            </a:r>
            <a:r>
              <a:rPr lang="en-US" sz="1400" dirty="0" err="1" smtClean="0">
                <a:solidFill>
                  <a:srgbClr val="FF0000"/>
                </a:solidFill>
              </a:rPr>
              <a:t>xmlns:x</a:t>
            </a:r>
            <a:r>
              <a:rPr lang="en-US" sz="1400" dirty="0" smtClean="0"/>
              <a:t>=</a:t>
            </a:r>
            <a:r>
              <a:rPr lang="en-US" sz="1400" dirty="0" smtClean="0">
                <a:hlinkClick r:id="rId3"/>
              </a:rPr>
              <a:t>http://schemas.microsoft.com/winfx/2006/xaml</a:t>
            </a:r>
            <a:endParaRPr lang="en-US" sz="1400" dirty="0" smtClean="0"/>
          </a:p>
          <a:p>
            <a:r>
              <a:rPr lang="en-US" sz="1400" dirty="0" smtClean="0"/>
              <a:t>	</a:t>
            </a:r>
            <a:r>
              <a:rPr lang="en-US" sz="1400" dirty="0" err="1" smtClean="0">
                <a:solidFill>
                  <a:srgbClr val="FF0000"/>
                </a:solidFill>
              </a:rPr>
              <a:t>xmlns:local</a:t>
            </a:r>
            <a:r>
              <a:rPr lang="en-US" sz="1400" dirty="0" smtClean="0"/>
              <a:t>="</a:t>
            </a:r>
            <a:r>
              <a:rPr lang="en-US" sz="1400" dirty="0" err="1" smtClean="0"/>
              <a:t>clr-namespace:SDKSample</a:t>
            </a:r>
            <a:r>
              <a:rPr lang="en-US" sz="1400" dirty="0" smtClean="0"/>
              <a:t>"&gt;</a:t>
            </a:r>
          </a:p>
          <a:p>
            <a:endParaRPr lang="en-US" sz="1400" dirty="0" smtClean="0"/>
          </a:p>
          <a:p>
            <a:r>
              <a:rPr lang="en-US" sz="1400" dirty="0" smtClean="0"/>
              <a:t>	&lt;</a:t>
            </a:r>
            <a:r>
              <a:rPr lang="en-US" sz="1400" dirty="0" smtClean="0">
                <a:solidFill>
                  <a:srgbClr val="C00000"/>
                </a:solidFill>
              </a:rPr>
              <a:t>Style </a:t>
            </a:r>
            <a:r>
              <a:rPr lang="en-US" sz="1400" dirty="0" err="1" smtClean="0">
                <a:solidFill>
                  <a:srgbClr val="FF0000"/>
                </a:solidFill>
              </a:rPr>
              <a:t>TargetType</a:t>
            </a:r>
            <a:r>
              <a:rPr lang="en-US" sz="1400" dirty="0" smtClean="0"/>
              <a:t>="{</a:t>
            </a:r>
            <a:r>
              <a:rPr lang="en-US" sz="1400" dirty="0" smtClean="0">
                <a:solidFill>
                  <a:srgbClr val="0070C0"/>
                </a:solidFill>
              </a:rPr>
              <a:t>x:Type Button</a:t>
            </a:r>
            <a:r>
              <a:rPr lang="en-US" sz="1400" dirty="0" smtClean="0"/>
              <a:t>}"&gt;</a:t>
            </a:r>
          </a:p>
          <a:p>
            <a:r>
              <a:rPr lang="en-US" sz="1400" dirty="0" smtClean="0"/>
              <a:t>	          &lt;</a:t>
            </a:r>
            <a:r>
              <a:rPr lang="en-US" sz="1400" dirty="0" smtClean="0">
                <a:solidFill>
                  <a:srgbClr val="C00000"/>
                </a:solidFill>
              </a:rPr>
              <a:t>Setter</a:t>
            </a:r>
            <a:r>
              <a:rPr lang="en-US" sz="1400" dirty="0" smtClean="0"/>
              <a:t> </a:t>
            </a:r>
            <a:r>
              <a:rPr lang="en-US" sz="1400" dirty="0" smtClean="0">
                <a:solidFill>
                  <a:srgbClr val="FF0000"/>
                </a:solidFill>
              </a:rPr>
              <a:t>Property</a:t>
            </a:r>
            <a:r>
              <a:rPr lang="en-US" sz="1400" dirty="0" smtClean="0"/>
              <a:t>="</a:t>
            </a:r>
            <a:r>
              <a:rPr lang="en-US" sz="1400" dirty="0" smtClean="0">
                <a:solidFill>
                  <a:srgbClr val="0070C0"/>
                </a:solidFill>
              </a:rPr>
              <a:t>Background</a:t>
            </a:r>
            <a:r>
              <a:rPr lang="en-US" sz="1400" dirty="0" smtClean="0"/>
              <a:t>“ Value="</a:t>
            </a:r>
            <a:r>
              <a:rPr lang="en-US" sz="1400" dirty="0" smtClean="0">
                <a:solidFill>
                  <a:srgbClr val="0070C0"/>
                </a:solidFill>
              </a:rPr>
              <a:t>Blue</a:t>
            </a:r>
            <a:r>
              <a:rPr lang="en-US" sz="1400" dirty="0" smtClean="0"/>
              <a:t>"/&gt;&lt;/</a:t>
            </a:r>
            <a:r>
              <a:rPr lang="en-US" sz="1400" dirty="0" smtClean="0">
                <a:solidFill>
                  <a:srgbClr val="C00000"/>
                </a:solidFill>
              </a:rPr>
              <a:t>Style</a:t>
            </a:r>
            <a:r>
              <a:rPr lang="en-US" sz="1400" dirty="0" smtClean="0"/>
              <a:t>&gt; </a:t>
            </a:r>
          </a:p>
          <a:p>
            <a:r>
              <a:rPr lang="en-US" sz="1400" dirty="0" smtClean="0"/>
              <a:t>	       </a:t>
            </a:r>
          </a:p>
          <a:p>
            <a:r>
              <a:rPr lang="en-US" sz="1400" dirty="0" smtClean="0"/>
              <a:t>	        ... </a:t>
            </a:r>
          </a:p>
          <a:p>
            <a:endParaRPr lang="en-US" sz="1400" dirty="0" smtClean="0"/>
          </a:p>
          <a:p>
            <a:r>
              <a:rPr lang="en-US" sz="1400" dirty="0" smtClean="0"/>
              <a:t>&lt;</a:t>
            </a:r>
            <a:r>
              <a:rPr lang="en-US" sz="1400" dirty="0" smtClean="0">
                <a:solidFill>
                  <a:srgbClr val="C00000"/>
                </a:solidFill>
              </a:rPr>
              <a:t>/</a:t>
            </a:r>
            <a:r>
              <a:rPr lang="en-US" sz="1400" dirty="0" err="1" smtClean="0">
                <a:solidFill>
                  <a:srgbClr val="C00000"/>
                </a:solidFill>
              </a:rPr>
              <a:t>ResourceDictionary</a:t>
            </a:r>
            <a:r>
              <a:rPr lang="en-US" sz="1400" dirty="0" smtClean="0"/>
              <a:t>&gt;</a:t>
            </a:r>
            <a:endParaRPr lang="pt-BR" sz="1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69</a:t>
            </a:fld>
            <a:endParaRPr lang="pt-BR"/>
          </a:p>
        </p:txBody>
      </p:sp>
      <p:sp>
        <p:nvSpPr>
          <p:cNvPr id="5" name="Título 1"/>
          <p:cNvSpPr txBox="1">
            <a:spLocks/>
          </p:cNvSpPr>
          <p:nvPr/>
        </p:nvSpPr>
        <p:spPr>
          <a:xfrm>
            <a:off x="457200" y="188640"/>
            <a:ext cx="8229600"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251520" y="1412776"/>
            <a:ext cx="8640960" cy="369332"/>
          </a:xfrm>
          <a:prstGeom prst="rect">
            <a:avLst/>
          </a:prstGeom>
          <a:noFill/>
        </p:spPr>
        <p:txBody>
          <a:bodyPr wrap="square" rtlCol="0">
            <a:spAutoFit/>
          </a:bodyPr>
          <a:lstStyle/>
          <a:p>
            <a:r>
              <a:rPr lang="pt-BR" b="1" dirty="0" smtClean="0"/>
              <a:t>Controles personalizados (</a:t>
            </a:r>
            <a:r>
              <a:rPr lang="pt-BR" b="1" dirty="0" err="1" smtClean="0"/>
              <a:t>Custom</a:t>
            </a:r>
            <a:r>
              <a:rPr lang="pt-BR" b="1" dirty="0" smtClean="0"/>
              <a:t> </a:t>
            </a:r>
            <a:r>
              <a:rPr lang="pt-BR" b="1" dirty="0" err="1" smtClean="0"/>
              <a:t>Controls</a:t>
            </a:r>
            <a:r>
              <a:rPr lang="pt-BR" b="1" dirty="0" smtClean="0"/>
              <a:t>)</a:t>
            </a:r>
            <a:endParaRPr lang="pt-BR" dirty="0"/>
          </a:p>
        </p:txBody>
      </p:sp>
      <p:sp>
        <p:nvSpPr>
          <p:cNvPr id="7" name="CaixaDeTexto 6"/>
          <p:cNvSpPr txBox="1"/>
          <p:nvPr/>
        </p:nvSpPr>
        <p:spPr>
          <a:xfrm>
            <a:off x="179512" y="1772816"/>
            <a:ext cx="8784976" cy="830997"/>
          </a:xfrm>
          <a:prstGeom prst="rect">
            <a:avLst/>
          </a:prstGeom>
          <a:noFill/>
        </p:spPr>
        <p:txBody>
          <a:bodyPr wrap="square" rtlCol="0">
            <a:spAutoFit/>
          </a:bodyPr>
          <a:lstStyle/>
          <a:p>
            <a:r>
              <a:rPr lang="pt-BR" sz="1600" dirty="0" smtClean="0"/>
              <a:t>Embora WPF fornece um grande suporte de personalização, você pode encontrar situações onde não exista controles WPF que não atenda às necessidades do seu aplicativo ou usuários. Isto pode correr quando:</a:t>
            </a:r>
            <a:endParaRPr lang="pt-BR" sz="1600" dirty="0"/>
          </a:p>
        </p:txBody>
      </p:sp>
      <p:sp>
        <p:nvSpPr>
          <p:cNvPr id="8" name="CaixaDeTexto 7"/>
          <p:cNvSpPr txBox="1"/>
          <p:nvPr/>
        </p:nvSpPr>
        <p:spPr>
          <a:xfrm>
            <a:off x="251520" y="2636912"/>
            <a:ext cx="8640960" cy="830997"/>
          </a:xfrm>
          <a:prstGeom prst="rect">
            <a:avLst/>
          </a:prstGeom>
          <a:noFill/>
        </p:spPr>
        <p:txBody>
          <a:bodyPr wrap="square" rtlCol="0">
            <a:spAutoFit/>
          </a:bodyPr>
          <a:lstStyle/>
          <a:p>
            <a:pPr>
              <a:buFont typeface="Wingdings" pitchFamily="2" charset="2"/>
              <a:buChar char="ü"/>
            </a:pPr>
            <a:r>
              <a:rPr lang="en-US" sz="1600" dirty="0" smtClean="0"/>
              <a:t>A UI </a:t>
            </a:r>
            <a:r>
              <a:rPr lang="en-US" sz="1600" dirty="0" err="1" smtClean="0"/>
              <a:t>que</a:t>
            </a:r>
            <a:r>
              <a:rPr lang="en-US" sz="1600" dirty="0" smtClean="0"/>
              <a:t> </a:t>
            </a:r>
            <a:r>
              <a:rPr lang="en-US" sz="1600" dirty="0" err="1" smtClean="0"/>
              <a:t>você</a:t>
            </a:r>
            <a:r>
              <a:rPr lang="en-US" sz="1600" dirty="0" smtClean="0"/>
              <a:t> </a:t>
            </a:r>
            <a:r>
              <a:rPr lang="en-US" sz="1600" dirty="0" err="1" smtClean="0"/>
              <a:t>requer</a:t>
            </a:r>
            <a:r>
              <a:rPr lang="en-US" sz="1600" dirty="0" smtClean="0"/>
              <a:t> </a:t>
            </a:r>
            <a:r>
              <a:rPr lang="en-US" sz="1600" dirty="0" err="1" smtClean="0"/>
              <a:t>não</a:t>
            </a:r>
            <a:r>
              <a:rPr lang="en-US" sz="1600" dirty="0" smtClean="0"/>
              <a:t> </a:t>
            </a:r>
            <a:r>
              <a:rPr lang="en-US" sz="1600" dirty="0" err="1" smtClean="0"/>
              <a:t>pode</a:t>
            </a:r>
            <a:r>
              <a:rPr lang="en-US" sz="1600" dirty="0" smtClean="0"/>
              <a:t> ser </a:t>
            </a:r>
            <a:r>
              <a:rPr lang="en-US" sz="1600" dirty="0" err="1" smtClean="0"/>
              <a:t>criada</a:t>
            </a:r>
            <a:r>
              <a:rPr lang="en-US" sz="1600" dirty="0" smtClean="0"/>
              <a:t> </a:t>
            </a:r>
            <a:r>
              <a:rPr lang="en-US" sz="1600" dirty="0" err="1" smtClean="0"/>
              <a:t>os</a:t>
            </a:r>
            <a:r>
              <a:rPr lang="en-US" sz="1600" dirty="0" smtClean="0"/>
              <a:t> </a:t>
            </a:r>
            <a:r>
              <a:rPr lang="en-US" sz="1600" dirty="0" err="1" smtClean="0"/>
              <a:t>recursos</a:t>
            </a:r>
            <a:r>
              <a:rPr lang="en-US" sz="1600" dirty="0" smtClean="0"/>
              <a:t> </a:t>
            </a:r>
            <a:r>
              <a:rPr lang="en-US" sz="1600" dirty="0" err="1" smtClean="0"/>
              <a:t>disponíveis</a:t>
            </a:r>
            <a:r>
              <a:rPr lang="en-US" sz="1600" dirty="0" smtClean="0"/>
              <a:t> no WPF.</a:t>
            </a:r>
          </a:p>
          <a:p>
            <a:pPr>
              <a:buFont typeface="Wingdings" pitchFamily="2" charset="2"/>
              <a:buChar char="ü"/>
            </a:pPr>
            <a:r>
              <a:rPr lang="pt-PT" sz="1600" dirty="0" smtClean="0"/>
              <a:t>O comportamento que você precisa não é suportado (ou não facilmente suportados) por implementações existentes WPF.</a:t>
            </a:r>
            <a:endParaRPr lang="pt-BR" sz="1600" dirty="0"/>
          </a:p>
        </p:txBody>
      </p:sp>
      <p:sp>
        <p:nvSpPr>
          <p:cNvPr id="9" name="CaixaDeTexto 8"/>
          <p:cNvSpPr txBox="1"/>
          <p:nvPr/>
        </p:nvSpPr>
        <p:spPr>
          <a:xfrm>
            <a:off x="251520" y="3861048"/>
            <a:ext cx="8640960" cy="830997"/>
          </a:xfrm>
          <a:prstGeom prst="rect">
            <a:avLst/>
          </a:prstGeom>
          <a:noFill/>
        </p:spPr>
        <p:txBody>
          <a:bodyPr wrap="square" rtlCol="0">
            <a:spAutoFit/>
          </a:bodyPr>
          <a:lstStyle/>
          <a:p>
            <a:r>
              <a:rPr lang="pt-PT" sz="1600" dirty="0" smtClean="0"/>
              <a:t>Neste ponto, no entanto, você pode tirar proveito de um dos três modelos WPF para criar um novo controle. Cada modelo tem como alvo um cenário específico e deriva de uma classe particular de base WPF. Os três modelos estão listadas a seguir:</a:t>
            </a:r>
            <a:endParaRPr lang="pt-B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412776"/>
            <a:ext cx="8784976" cy="369332"/>
          </a:xfrm>
          <a:prstGeom prst="rect">
            <a:avLst/>
          </a:prstGeom>
          <a:noFill/>
        </p:spPr>
        <p:txBody>
          <a:bodyPr wrap="square" rtlCol="0">
            <a:spAutoFit/>
          </a:bodyPr>
          <a:lstStyle/>
          <a:p>
            <a:r>
              <a:rPr lang="pt-BR" b="1" dirty="0" smtClean="0"/>
              <a:t>A Marcação</a:t>
            </a:r>
            <a:endParaRPr lang="pt-BR" b="1" dirty="0"/>
          </a:p>
        </p:txBody>
      </p:sp>
      <p:sp>
        <p:nvSpPr>
          <p:cNvPr id="4" name="CaixaDeTexto 3"/>
          <p:cNvSpPr txBox="1"/>
          <p:nvPr/>
        </p:nvSpPr>
        <p:spPr>
          <a:xfrm>
            <a:off x="179512" y="1772816"/>
            <a:ext cx="8712968" cy="1077218"/>
          </a:xfrm>
          <a:prstGeom prst="rect">
            <a:avLst/>
          </a:prstGeom>
          <a:noFill/>
        </p:spPr>
        <p:txBody>
          <a:bodyPr wrap="square" rtlCol="0">
            <a:spAutoFit/>
          </a:bodyPr>
          <a:lstStyle/>
          <a:p>
            <a:pPr algn="just"/>
            <a:r>
              <a:rPr lang="pt-BR" sz="1600" dirty="0" smtClean="0"/>
              <a:t>XAML é uma linguagem de marcação baseada em XML. É usada para implementar a UI do aplicativo declarativamente. Ela costuma ser usada para criar janelas, Caixa de Diálogo, páginas e controles de usuário e a preenchê-los com controles, formas e gráficos. O exemplo a seguir usa XAML para implementar a UI de uma janela que contém um único botão.</a:t>
            </a:r>
            <a:endParaRPr lang="pt-BR" sz="1600" dirty="0"/>
          </a:p>
        </p:txBody>
      </p:sp>
      <p:sp>
        <p:nvSpPr>
          <p:cNvPr id="5" name="Retângulo 4"/>
          <p:cNvSpPr/>
          <p:nvPr/>
        </p:nvSpPr>
        <p:spPr>
          <a:xfrm>
            <a:off x="395536" y="3068960"/>
            <a:ext cx="8424936" cy="2062103"/>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sz="1600" dirty="0"/>
              <a:t>&lt;</a:t>
            </a:r>
            <a:r>
              <a:rPr lang="en-US" sz="1600" dirty="0">
                <a:solidFill>
                  <a:srgbClr val="C00000"/>
                </a:solidFill>
              </a:rPr>
              <a:t>Window</a:t>
            </a:r>
            <a:r>
              <a:rPr lang="en-US" sz="1600" dirty="0"/>
              <a:t> </a:t>
            </a:r>
            <a:endParaRPr lang="en-US" sz="1600" dirty="0" smtClean="0"/>
          </a:p>
          <a:p>
            <a:r>
              <a:rPr lang="en-US" sz="1600" dirty="0"/>
              <a:t> </a:t>
            </a:r>
            <a:r>
              <a:rPr lang="en-US" sz="1600" dirty="0" smtClean="0"/>
              <a:t>       </a:t>
            </a:r>
            <a:r>
              <a:rPr lang="en-US" sz="1600" dirty="0" err="1" smtClean="0">
                <a:solidFill>
                  <a:srgbClr val="FF0000"/>
                </a:solidFill>
              </a:rPr>
              <a:t>xmlns</a:t>
            </a:r>
            <a:r>
              <a:rPr lang="en-US" sz="1600" dirty="0"/>
              <a:t>="</a:t>
            </a:r>
            <a:r>
              <a:rPr lang="en-US" sz="1600" dirty="0">
                <a:solidFill>
                  <a:srgbClr val="00B0F0"/>
                </a:solidFill>
              </a:rPr>
              <a:t>http://schemas.microsoft.com/winfx/2006/xaml/presentation</a:t>
            </a:r>
            <a:r>
              <a:rPr lang="en-US" sz="1600" dirty="0"/>
              <a:t>" </a:t>
            </a:r>
            <a:r>
              <a:rPr lang="en-US" sz="1600" dirty="0" smtClean="0"/>
              <a:t>             </a:t>
            </a:r>
            <a:r>
              <a:rPr lang="en-US" sz="1600" dirty="0"/>
              <a:t> </a:t>
            </a:r>
            <a:r>
              <a:rPr lang="en-US" sz="1600" dirty="0" smtClean="0"/>
              <a:t>       	</a:t>
            </a:r>
            <a:r>
              <a:rPr lang="en-US" sz="1600" dirty="0" smtClean="0">
                <a:solidFill>
                  <a:srgbClr val="FF0000"/>
                </a:solidFill>
              </a:rPr>
              <a:t>Title</a:t>
            </a:r>
            <a:r>
              <a:rPr lang="en-US" sz="1600" dirty="0"/>
              <a:t>="</a:t>
            </a:r>
            <a:r>
              <a:rPr lang="en-US" sz="1600" dirty="0">
                <a:solidFill>
                  <a:srgbClr val="00B0F0"/>
                </a:solidFill>
              </a:rPr>
              <a:t>Window with Button</a:t>
            </a:r>
            <a:r>
              <a:rPr lang="en-US" sz="1600" dirty="0"/>
              <a:t>" </a:t>
            </a:r>
            <a:endParaRPr lang="en-US" sz="1600" dirty="0" smtClean="0"/>
          </a:p>
          <a:p>
            <a:r>
              <a:rPr lang="en-US" sz="1600" dirty="0"/>
              <a:t> </a:t>
            </a:r>
            <a:r>
              <a:rPr lang="en-US" sz="1600" dirty="0" smtClean="0"/>
              <a:t>                 </a:t>
            </a:r>
            <a:r>
              <a:rPr lang="en-US" sz="1600" dirty="0" smtClean="0">
                <a:solidFill>
                  <a:srgbClr val="FF0000"/>
                </a:solidFill>
              </a:rPr>
              <a:t>Width</a:t>
            </a:r>
            <a:r>
              <a:rPr lang="en-US" sz="1600" dirty="0"/>
              <a:t>="</a:t>
            </a:r>
            <a:r>
              <a:rPr lang="en-US" sz="1600" dirty="0">
                <a:solidFill>
                  <a:srgbClr val="00B0F0"/>
                </a:solidFill>
              </a:rPr>
              <a:t>250</a:t>
            </a:r>
            <a:r>
              <a:rPr lang="en-US" sz="1600" dirty="0"/>
              <a:t>" </a:t>
            </a:r>
            <a:endParaRPr lang="en-US" sz="1600" dirty="0" smtClean="0"/>
          </a:p>
          <a:p>
            <a:r>
              <a:rPr lang="en-US" sz="1600" dirty="0"/>
              <a:t> </a:t>
            </a:r>
            <a:r>
              <a:rPr lang="en-US" sz="1600" dirty="0" smtClean="0"/>
              <a:t>                 </a:t>
            </a:r>
            <a:r>
              <a:rPr lang="en-US" sz="1600" dirty="0" smtClean="0">
                <a:solidFill>
                  <a:srgbClr val="FF0000"/>
                </a:solidFill>
              </a:rPr>
              <a:t>Height</a:t>
            </a:r>
            <a:r>
              <a:rPr lang="en-US" sz="1600" dirty="0"/>
              <a:t>="</a:t>
            </a:r>
            <a:r>
              <a:rPr lang="en-US" sz="1600" dirty="0">
                <a:solidFill>
                  <a:srgbClr val="00B0F0"/>
                </a:solidFill>
              </a:rPr>
              <a:t>100</a:t>
            </a:r>
            <a:r>
              <a:rPr lang="en-US" sz="1600" dirty="0" smtClean="0"/>
              <a:t>"&gt;</a:t>
            </a:r>
          </a:p>
          <a:p>
            <a:r>
              <a:rPr lang="en-US" sz="1600" dirty="0">
                <a:solidFill>
                  <a:srgbClr val="00B050"/>
                </a:solidFill>
              </a:rPr>
              <a:t> </a:t>
            </a:r>
            <a:r>
              <a:rPr lang="en-US" sz="1600" dirty="0" smtClean="0">
                <a:solidFill>
                  <a:srgbClr val="00B050"/>
                </a:solidFill>
              </a:rPr>
              <a:t>      </a:t>
            </a:r>
            <a:r>
              <a:rPr lang="en-US" sz="1600" dirty="0">
                <a:solidFill>
                  <a:srgbClr val="00B050"/>
                </a:solidFill>
              </a:rPr>
              <a:t>&lt;!-- Add button to window </a:t>
            </a:r>
            <a:r>
              <a:rPr lang="en-US" sz="1600" dirty="0" smtClean="0">
                <a:solidFill>
                  <a:srgbClr val="00B050"/>
                </a:solidFill>
              </a:rPr>
              <a:t>--&gt;</a:t>
            </a:r>
          </a:p>
          <a:p>
            <a:r>
              <a:rPr lang="en-US" sz="1600" dirty="0"/>
              <a:t> </a:t>
            </a:r>
            <a:r>
              <a:rPr lang="en-US" sz="1600" dirty="0" smtClean="0"/>
              <a:t>     </a:t>
            </a:r>
            <a:r>
              <a:rPr lang="en-US" sz="1600" dirty="0"/>
              <a:t>&lt;</a:t>
            </a:r>
            <a:r>
              <a:rPr lang="en-US" sz="1600" dirty="0">
                <a:solidFill>
                  <a:srgbClr val="C00000"/>
                </a:solidFill>
              </a:rPr>
              <a:t>Button</a:t>
            </a:r>
            <a:r>
              <a:rPr lang="en-US" sz="1600" dirty="0"/>
              <a:t> </a:t>
            </a:r>
            <a:r>
              <a:rPr lang="en-US" sz="1600" dirty="0">
                <a:solidFill>
                  <a:srgbClr val="FF0000"/>
                </a:solidFill>
              </a:rPr>
              <a:t>Name</a:t>
            </a:r>
            <a:r>
              <a:rPr lang="en-US" sz="1600" dirty="0"/>
              <a:t>="</a:t>
            </a:r>
            <a:r>
              <a:rPr lang="en-US" sz="1600" dirty="0">
                <a:solidFill>
                  <a:srgbClr val="00B0F0"/>
                </a:solidFill>
              </a:rPr>
              <a:t>button</a:t>
            </a:r>
            <a:r>
              <a:rPr lang="en-US" sz="1600" dirty="0"/>
              <a:t>"&gt;Click Me!&lt;</a:t>
            </a:r>
            <a:r>
              <a:rPr lang="en-US" sz="1600" dirty="0">
                <a:solidFill>
                  <a:srgbClr val="C00000"/>
                </a:solidFill>
              </a:rPr>
              <a:t>/Button</a:t>
            </a:r>
            <a:r>
              <a:rPr lang="en-US" sz="1600" dirty="0"/>
              <a:t>&gt; </a:t>
            </a:r>
            <a:endParaRPr lang="en-US" sz="1600" dirty="0" smtClean="0"/>
          </a:p>
          <a:p>
            <a:r>
              <a:rPr lang="en-US" sz="1600" dirty="0" smtClean="0"/>
              <a:t>&lt;</a:t>
            </a:r>
            <a:r>
              <a:rPr lang="en-US" sz="1600" dirty="0" smtClean="0">
                <a:solidFill>
                  <a:srgbClr val="C00000"/>
                </a:solidFill>
              </a:rPr>
              <a:t>/</a:t>
            </a:r>
            <a:r>
              <a:rPr lang="en-US" sz="1600" dirty="0">
                <a:solidFill>
                  <a:srgbClr val="C00000"/>
                </a:solidFill>
              </a:rPr>
              <a:t>Window</a:t>
            </a:r>
            <a:r>
              <a:rPr lang="en-US" sz="1600" dirty="0"/>
              <a:t>&gt;</a:t>
            </a:r>
            <a:endParaRPr lang="en-US" sz="1600" dirty="0" smtClean="0"/>
          </a:p>
        </p:txBody>
      </p:sp>
      <p:pic>
        <p:nvPicPr>
          <p:cNvPr id="1026" name="Picture 2" descr="Uma janela contendo um botão"/>
          <p:cNvPicPr>
            <a:picLocks noChangeAspect="1" noChangeArrowheads="1"/>
          </p:cNvPicPr>
          <p:nvPr/>
        </p:nvPicPr>
        <p:blipFill>
          <a:blip r:embed="rId2" cstate="print"/>
          <a:srcRect/>
          <a:stretch>
            <a:fillRect/>
          </a:stretch>
        </p:blipFill>
        <p:spPr bwMode="auto">
          <a:xfrm>
            <a:off x="5364088" y="5373216"/>
            <a:ext cx="3456384" cy="1296144"/>
          </a:xfrm>
          <a:prstGeom prst="rect">
            <a:avLst/>
          </a:prstGeom>
          <a:noFill/>
        </p:spPr>
      </p:pic>
      <p:cxnSp>
        <p:nvCxnSpPr>
          <p:cNvPr id="9" name="Conector angulado 8"/>
          <p:cNvCxnSpPr/>
          <p:nvPr/>
        </p:nvCxnSpPr>
        <p:spPr>
          <a:xfrm>
            <a:off x="1979712" y="5517232"/>
            <a:ext cx="3096344" cy="720080"/>
          </a:xfrm>
          <a:prstGeom prst="bentConnector3">
            <a:avLst>
              <a:gd name="adj1" fmla="val -504"/>
            </a:avLst>
          </a:prstGeom>
          <a:ln>
            <a:tailEnd type="arrow"/>
          </a:ln>
        </p:spPr>
        <p:style>
          <a:lnRef idx="1">
            <a:schemeClr val="accent1"/>
          </a:lnRef>
          <a:fillRef idx="0">
            <a:schemeClr val="accent1"/>
          </a:fillRef>
          <a:effectRef idx="0">
            <a:schemeClr val="accent1"/>
          </a:effectRef>
          <a:fontRef idx="minor">
            <a:schemeClr val="tx1"/>
          </a:fontRef>
        </p:style>
      </p:cxnSp>
      <p:sp>
        <p:nvSpPr>
          <p:cNvPr id="8" name="Espaço Reservado para Data 7"/>
          <p:cNvSpPr>
            <a:spLocks noGrp="1"/>
          </p:cNvSpPr>
          <p:nvPr>
            <p:ph type="dt" sz="half" idx="10"/>
          </p:nvPr>
        </p:nvSpPr>
        <p:spPr/>
        <p:txBody>
          <a:bodyPr/>
          <a:lstStyle/>
          <a:p>
            <a:fld id="{9BEA3D25-B19F-48F2-B53D-3FB6C35198A8}" type="datetime1">
              <a:rPr lang="pt-BR" smtClean="0"/>
              <a:pPr/>
              <a:t>11/09/2012</a:t>
            </a:fld>
            <a:endParaRPr lang="pt-BR"/>
          </a:p>
        </p:txBody>
      </p:sp>
      <p:sp>
        <p:nvSpPr>
          <p:cNvPr id="11" name="Espaço Reservado para Rodapé 10"/>
          <p:cNvSpPr>
            <a:spLocks noGrp="1"/>
          </p:cNvSpPr>
          <p:nvPr>
            <p:ph type="ftr" sz="quarter" idx="11"/>
          </p:nvPr>
        </p:nvSpPr>
        <p:spPr/>
        <p:txBody>
          <a:bodyPr/>
          <a:lstStyle/>
          <a:p>
            <a:r>
              <a:rPr lang="pt-BR" smtClean="0"/>
              <a:t>E-mail:jose.cunha@ifrn.edu.br</a:t>
            </a:r>
            <a:endParaRPr lang="pt-BR"/>
          </a:p>
        </p:txBody>
      </p:sp>
      <p:sp>
        <p:nvSpPr>
          <p:cNvPr id="10" name="Espaço Reservado para Número de Slide 9"/>
          <p:cNvSpPr>
            <a:spLocks noGrp="1"/>
          </p:cNvSpPr>
          <p:nvPr>
            <p:ph type="sldNum" sz="quarter" idx="12"/>
          </p:nvPr>
        </p:nvSpPr>
        <p:spPr/>
        <p:txBody>
          <a:bodyPr/>
          <a:lstStyle/>
          <a:p>
            <a:fld id="{1020B395-67EA-461A-9EAB-6FD6371207DB}" type="slidenum">
              <a:rPr lang="pt-BR" smtClean="0"/>
              <a:pPr/>
              <a:t>7</a:t>
            </a:fld>
            <a:endParaRPr lang="pt-B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70</a:t>
            </a:fld>
            <a:endParaRPr lang="pt-BR"/>
          </a:p>
        </p:txBody>
      </p:sp>
      <p:sp>
        <p:nvSpPr>
          <p:cNvPr id="5" name="Título 1"/>
          <p:cNvSpPr txBox="1">
            <a:spLocks/>
          </p:cNvSpPr>
          <p:nvPr/>
        </p:nvSpPr>
        <p:spPr>
          <a:xfrm>
            <a:off x="457200" y="188640"/>
            <a:ext cx="8229600"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251520" y="1628800"/>
            <a:ext cx="8640960" cy="1815882"/>
          </a:xfrm>
          <a:prstGeom prst="rect">
            <a:avLst/>
          </a:prstGeom>
          <a:noFill/>
        </p:spPr>
        <p:txBody>
          <a:bodyPr wrap="square" rtlCol="0">
            <a:spAutoFit/>
          </a:bodyPr>
          <a:lstStyle/>
          <a:p>
            <a:pPr>
              <a:buFont typeface="Wingdings" pitchFamily="2" charset="2"/>
              <a:buChar char="ü"/>
            </a:pPr>
            <a:r>
              <a:rPr lang="pt-PT" sz="1600" b="1" dirty="0" smtClean="0"/>
              <a:t>UserControl</a:t>
            </a:r>
            <a:r>
              <a:rPr lang="pt-PT" sz="1600" dirty="0" smtClean="0"/>
              <a:t>. Um controle personalizado deriva de </a:t>
            </a:r>
            <a:r>
              <a:rPr lang="pt-PT" sz="1600" b="1" dirty="0" smtClean="0">
                <a:solidFill>
                  <a:srgbClr val="0070C0"/>
                </a:solidFill>
              </a:rPr>
              <a:t>UserContro</a:t>
            </a:r>
            <a:r>
              <a:rPr lang="pt-PT" sz="1600" dirty="0" smtClean="0"/>
              <a:t>l e é composto de um ou mais outros controles.</a:t>
            </a:r>
          </a:p>
          <a:p>
            <a:pPr>
              <a:buFont typeface="Wingdings" pitchFamily="2" charset="2"/>
              <a:buChar char="ü"/>
            </a:pPr>
            <a:r>
              <a:rPr lang="en-US" sz="1600" b="1" dirty="0" smtClean="0"/>
              <a:t>Control Model</a:t>
            </a:r>
            <a:r>
              <a:rPr lang="en-US" sz="1600" dirty="0" smtClean="0"/>
              <a:t>. </a:t>
            </a:r>
            <a:r>
              <a:rPr lang="pt-PT" sz="1600" dirty="0" smtClean="0"/>
              <a:t>Um controle personalizado, derivado de </a:t>
            </a:r>
            <a:r>
              <a:rPr lang="pt-PT" sz="1600" dirty="0" smtClean="0">
                <a:solidFill>
                  <a:srgbClr val="0070C0"/>
                </a:solidFill>
              </a:rPr>
              <a:t>Control</a:t>
            </a:r>
            <a:r>
              <a:rPr lang="pt-PT" sz="1600" dirty="0" smtClean="0"/>
              <a:t> e é usado para criar implementações que separam seu comportamento a partir de sua aparência usando modelos, assim como ocorre com a maioria dos controles WPF</a:t>
            </a:r>
            <a:endParaRPr lang="en-US" sz="1600" dirty="0" smtClean="0"/>
          </a:p>
          <a:p>
            <a:pPr>
              <a:buFont typeface="Wingdings" pitchFamily="2" charset="2"/>
              <a:buChar char="ü"/>
            </a:pPr>
            <a:r>
              <a:rPr lang="en-US" sz="1600" b="1" dirty="0" smtClean="0"/>
              <a:t>Framework Element Model</a:t>
            </a:r>
            <a:r>
              <a:rPr lang="en-US" sz="1600" dirty="0" smtClean="0"/>
              <a:t>. </a:t>
            </a:r>
            <a:r>
              <a:rPr lang="pt-PT" sz="1600" dirty="0" smtClean="0"/>
              <a:t>Um controle personalizado é derivado de FrameworkElement quando sua aparência é definida pela lógica de processamento personalizado (não modelos).</a:t>
            </a:r>
            <a:endParaRPr lang="pt-BR" sz="16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71</a:t>
            </a:fld>
            <a:endParaRPr lang="pt-BR"/>
          </a:p>
        </p:txBody>
      </p:sp>
      <p:sp>
        <p:nvSpPr>
          <p:cNvPr id="5" name="Título 1"/>
          <p:cNvSpPr txBox="1">
            <a:spLocks/>
          </p:cNvSpPr>
          <p:nvPr/>
        </p:nvSpPr>
        <p:spPr>
          <a:xfrm>
            <a:off x="457200" y="116632"/>
            <a:ext cx="8229600"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251520" y="908720"/>
            <a:ext cx="8640960" cy="338554"/>
          </a:xfrm>
          <a:prstGeom prst="rect">
            <a:avLst/>
          </a:prstGeom>
          <a:noFill/>
        </p:spPr>
        <p:txBody>
          <a:bodyPr wrap="square" rtlCol="0">
            <a:spAutoFit/>
          </a:bodyPr>
          <a:lstStyle/>
          <a:p>
            <a:r>
              <a:rPr lang="pt-PT" sz="1600" dirty="0" smtClean="0"/>
              <a:t>O exemplo a seguir mostra um controle numérico personalizado up / down que deriva </a:t>
            </a:r>
            <a:r>
              <a:rPr lang="en-US" sz="1600" dirty="0" err="1" smtClean="0">
                <a:hlinkClick r:id="rId2"/>
              </a:rPr>
              <a:t>UserControl</a:t>
            </a:r>
            <a:r>
              <a:rPr lang="en-US" sz="1600" dirty="0" smtClean="0"/>
              <a:t>.</a:t>
            </a:r>
            <a:endParaRPr lang="pt-BR" sz="1600" dirty="0"/>
          </a:p>
        </p:txBody>
      </p:sp>
      <p:sp>
        <p:nvSpPr>
          <p:cNvPr id="7" name="Retângulo 6"/>
          <p:cNvSpPr/>
          <p:nvPr/>
        </p:nvSpPr>
        <p:spPr>
          <a:xfrm>
            <a:off x="251520" y="1268760"/>
            <a:ext cx="8640960" cy="5262979"/>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400" dirty="0" smtClean="0"/>
              <a:t>&lt;</a:t>
            </a:r>
            <a:r>
              <a:rPr lang="pt-BR" sz="1400" dirty="0" err="1" smtClean="0"/>
              <a:t>UserControl</a:t>
            </a:r>
            <a:endParaRPr lang="pt-BR" sz="1400" dirty="0" smtClean="0"/>
          </a:p>
          <a:p>
            <a:r>
              <a:rPr lang="pt-BR" sz="1400" dirty="0" smtClean="0"/>
              <a:t>	</a:t>
            </a:r>
            <a:r>
              <a:rPr lang="pt-BR" sz="1400" dirty="0" err="1" smtClean="0"/>
              <a:t>xmlns</a:t>
            </a:r>
            <a:r>
              <a:rPr lang="pt-BR" sz="1400" dirty="0" smtClean="0"/>
              <a:t>=</a:t>
            </a:r>
            <a:r>
              <a:rPr lang="pt-BR" sz="1400" dirty="0" smtClean="0">
                <a:hlinkClick r:id="rId3"/>
              </a:rPr>
              <a:t>http://schemas.microsoft.com/winfx/2006/xaml/presentation</a:t>
            </a:r>
            <a:endParaRPr lang="pt-BR" sz="1400" dirty="0" smtClean="0"/>
          </a:p>
          <a:p>
            <a:r>
              <a:rPr lang="pt-BR" sz="1400" dirty="0" smtClean="0"/>
              <a:t>	</a:t>
            </a:r>
            <a:r>
              <a:rPr lang="pt-BR" sz="1400" dirty="0" err="1" smtClean="0"/>
              <a:t>xmlns</a:t>
            </a:r>
            <a:r>
              <a:rPr lang="pt-BR" sz="1400" dirty="0" smtClean="0"/>
              <a:t>:x=</a:t>
            </a:r>
            <a:r>
              <a:rPr lang="pt-BR" sz="1400" dirty="0" smtClean="0">
                <a:hlinkClick r:id="rId4"/>
              </a:rPr>
              <a:t>http://schemas.microsoft.com/winfx/2006/xaml</a:t>
            </a:r>
            <a:endParaRPr lang="pt-BR" sz="1400" dirty="0" smtClean="0"/>
          </a:p>
          <a:p>
            <a:r>
              <a:rPr lang="pt-BR" sz="1400" dirty="0" smtClean="0"/>
              <a:t>	x:Class="SDKSample.NumericUpDown"&gt;</a:t>
            </a:r>
          </a:p>
          <a:p>
            <a:endParaRPr lang="pt-BR" sz="1400" dirty="0" smtClean="0"/>
          </a:p>
          <a:p>
            <a:r>
              <a:rPr lang="pt-BR" sz="1400" dirty="0" smtClean="0"/>
              <a:t>&lt;</a:t>
            </a:r>
            <a:r>
              <a:rPr lang="pt-BR" sz="1400" dirty="0" err="1" smtClean="0"/>
              <a:t>Grid</a:t>
            </a:r>
            <a:r>
              <a:rPr lang="pt-BR" sz="1400" dirty="0" smtClean="0"/>
              <a:t>&gt;</a:t>
            </a:r>
          </a:p>
          <a:p>
            <a:r>
              <a:rPr lang="pt-BR" sz="1400" dirty="0" smtClean="0"/>
              <a:t>            &lt;</a:t>
            </a:r>
            <a:r>
              <a:rPr lang="pt-BR" sz="1400" dirty="0" err="1" smtClean="0"/>
              <a:t>Grid</a:t>
            </a:r>
            <a:r>
              <a:rPr lang="pt-BR" sz="1400" dirty="0" smtClean="0"/>
              <a:t>.</a:t>
            </a:r>
            <a:r>
              <a:rPr lang="pt-BR" sz="1400" dirty="0" err="1" smtClean="0"/>
              <a:t>RowDefinitions</a:t>
            </a:r>
            <a:r>
              <a:rPr lang="pt-BR" sz="1400" dirty="0" smtClean="0"/>
              <a:t>&gt;</a:t>
            </a:r>
          </a:p>
          <a:p>
            <a:r>
              <a:rPr lang="pt-BR" sz="1400" dirty="0" smtClean="0"/>
              <a:t>	&lt;</a:t>
            </a:r>
            <a:r>
              <a:rPr lang="pt-BR" sz="1400" dirty="0" err="1" smtClean="0"/>
              <a:t>RowDefinition</a:t>
            </a:r>
            <a:r>
              <a:rPr lang="pt-BR" sz="1400" dirty="0" smtClean="0"/>
              <a:t>/&gt;&lt;</a:t>
            </a:r>
            <a:r>
              <a:rPr lang="pt-BR" sz="1400" dirty="0" err="1" smtClean="0"/>
              <a:t>RowDefinition</a:t>
            </a:r>
            <a:r>
              <a:rPr lang="pt-BR" sz="1400" dirty="0" smtClean="0"/>
              <a:t>/&gt;</a:t>
            </a:r>
          </a:p>
          <a:p>
            <a:r>
              <a:rPr lang="pt-BR" sz="1400" dirty="0" smtClean="0"/>
              <a:t>            &lt;/</a:t>
            </a:r>
            <a:r>
              <a:rPr lang="pt-BR" sz="1400" dirty="0" err="1" smtClean="0"/>
              <a:t>Grid</a:t>
            </a:r>
            <a:r>
              <a:rPr lang="pt-BR" sz="1400" dirty="0" smtClean="0"/>
              <a:t>.</a:t>
            </a:r>
            <a:r>
              <a:rPr lang="pt-BR" sz="1400" dirty="0" err="1" smtClean="0"/>
              <a:t>RowDefinitions</a:t>
            </a:r>
            <a:r>
              <a:rPr lang="pt-BR" sz="1400" dirty="0" smtClean="0"/>
              <a:t>&gt;</a:t>
            </a:r>
          </a:p>
          <a:p>
            <a:r>
              <a:rPr lang="pt-BR" sz="1400" dirty="0" smtClean="0"/>
              <a:t>            &lt;</a:t>
            </a:r>
            <a:r>
              <a:rPr lang="pt-BR" sz="1400" dirty="0" err="1" smtClean="0"/>
              <a:t>Grid</a:t>
            </a:r>
            <a:r>
              <a:rPr lang="pt-BR" sz="1400" dirty="0" smtClean="0"/>
              <a:t>.</a:t>
            </a:r>
            <a:r>
              <a:rPr lang="pt-BR" sz="1400" dirty="0" err="1" smtClean="0"/>
              <a:t>ColumnDefinitions</a:t>
            </a:r>
            <a:r>
              <a:rPr lang="pt-BR" sz="1400" dirty="0" smtClean="0"/>
              <a:t>&gt;&lt;</a:t>
            </a:r>
            <a:r>
              <a:rPr lang="pt-BR" sz="1400" dirty="0" err="1" smtClean="0"/>
              <a:t>ColumnDefinition</a:t>
            </a:r>
            <a:r>
              <a:rPr lang="pt-BR" sz="1400" dirty="0" smtClean="0"/>
              <a:t>/&gt;</a:t>
            </a:r>
          </a:p>
          <a:p>
            <a:r>
              <a:rPr lang="pt-BR" sz="1400" dirty="0" smtClean="0"/>
              <a:t>                      &lt;</a:t>
            </a:r>
            <a:r>
              <a:rPr lang="pt-BR" sz="1400" dirty="0" err="1" smtClean="0"/>
              <a:t>ColumnDefinition</a:t>
            </a:r>
            <a:r>
              <a:rPr lang="pt-BR" sz="1400" dirty="0" smtClean="0"/>
              <a:t>/&gt;</a:t>
            </a:r>
          </a:p>
          <a:p>
            <a:r>
              <a:rPr lang="pt-BR" sz="1400" dirty="0" smtClean="0"/>
              <a:t>           &lt;/</a:t>
            </a:r>
            <a:r>
              <a:rPr lang="pt-BR" sz="1400" dirty="0" err="1" smtClean="0"/>
              <a:t>Grid</a:t>
            </a:r>
            <a:r>
              <a:rPr lang="pt-BR" sz="1400" dirty="0" smtClean="0"/>
              <a:t>.</a:t>
            </a:r>
            <a:r>
              <a:rPr lang="pt-BR" sz="1400" dirty="0" err="1" smtClean="0"/>
              <a:t>ColumnDefinitions</a:t>
            </a:r>
            <a:r>
              <a:rPr lang="pt-BR" sz="1400" dirty="0" smtClean="0"/>
              <a:t>&gt;</a:t>
            </a:r>
          </a:p>
          <a:p>
            <a:r>
              <a:rPr lang="pt-BR" sz="1400" dirty="0" smtClean="0"/>
              <a:t>           &lt;!-- </a:t>
            </a:r>
            <a:r>
              <a:rPr lang="pt-BR" sz="1400" dirty="0" err="1" smtClean="0"/>
              <a:t>Value</a:t>
            </a:r>
            <a:r>
              <a:rPr lang="pt-BR" sz="1400" dirty="0" smtClean="0"/>
              <a:t> </a:t>
            </a:r>
            <a:r>
              <a:rPr lang="pt-BR" sz="1400" dirty="0" err="1" smtClean="0"/>
              <a:t>text</a:t>
            </a:r>
            <a:r>
              <a:rPr lang="pt-BR" sz="1400" dirty="0" smtClean="0"/>
              <a:t> </a:t>
            </a:r>
            <a:r>
              <a:rPr lang="pt-BR" sz="1400" dirty="0" err="1" smtClean="0"/>
              <a:t>box</a:t>
            </a:r>
            <a:r>
              <a:rPr lang="pt-BR" sz="1400" dirty="0" smtClean="0"/>
              <a:t> --&gt;       </a:t>
            </a:r>
          </a:p>
          <a:p>
            <a:r>
              <a:rPr lang="pt-BR" sz="1400" dirty="0" smtClean="0"/>
              <a:t>           &lt;</a:t>
            </a:r>
            <a:r>
              <a:rPr lang="pt-BR" sz="1400" dirty="0" err="1" smtClean="0"/>
              <a:t>Border</a:t>
            </a:r>
            <a:r>
              <a:rPr lang="pt-BR" sz="1400" dirty="0" smtClean="0"/>
              <a:t> </a:t>
            </a:r>
            <a:r>
              <a:rPr lang="pt-BR" sz="1400" dirty="0" err="1" smtClean="0"/>
              <a:t>BorderThickness</a:t>
            </a:r>
            <a:r>
              <a:rPr lang="pt-BR" sz="1400" dirty="0" smtClean="0"/>
              <a:t>="1“ </a:t>
            </a:r>
            <a:r>
              <a:rPr lang="pt-BR" sz="1400" dirty="0" err="1" smtClean="0"/>
              <a:t>BorderBrush</a:t>
            </a:r>
            <a:r>
              <a:rPr lang="pt-BR" sz="1400" dirty="0" smtClean="0"/>
              <a:t>="Gray“ </a:t>
            </a:r>
            <a:r>
              <a:rPr lang="pt-BR" sz="1400" dirty="0" err="1" smtClean="0"/>
              <a:t>Margin</a:t>
            </a:r>
            <a:r>
              <a:rPr lang="pt-BR" sz="1400" dirty="0" smtClean="0"/>
              <a:t>="2“ </a:t>
            </a:r>
            <a:r>
              <a:rPr lang="pt-BR" sz="1400" dirty="0" err="1" smtClean="0"/>
              <a:t>Grid</a:t>
            </a:r>
            <a:r>
              <a:rPr lang="pt-BR" sz="1400" dirty="0" smtClean="0"/>
              <a:t>.</a:t>
            </a:r>
            <a:r>
              <a:rPr lang="pt-BR" sz="1400" dirty="0" err="1" smtClean="0"/>
              <a:t>RowSpan</a:t>
            </a:r>
            <a:r>
              <a:rPr lang="pt-BR" sz="1400" dirty="0" smtClean="0"/>
              <a:t>="2“ </a:t>
            </a:r>
            <a:r>
              <a:rPr lang="pt-BR" sz="1400" dirty="0" err="1" smtClean="0"/>
              <a:t>VerticalAlignment</a:t>
            </a:r>
            <a:r>
              <a:rPr lang="pt-BR" sz="1400" dirty="0" smtClean="0"/>
              <a:t>="Center“       	   	</a:t>
            </a:r>
            <a:r>
              <a:rPr lang="pt-BR" sz="1400" dirty="0" err="1" smtClean="0"/>
              <a:t>HorizontalAlignment</a:t>
            </a:r>
            <a:r>
              <a:rPr lang="pt-BR" sz="1400" dirty="0" smtClean="0"/>
              <a:t>="</a:t>
            </a:r>
            <a:r>
              <a:rPr lang="pt-BR" sz="1400" dirty="0" err="1" smtClean="0"/>
              <a:t>Stretch</a:t>
            </a:r>
            <a:r>
              <a:rPr lang="pt-BR" sz="1400" dirty="0" smtClean="0"/>
              <a:t>"&gt;</a:t>
            </a:r>
          </a:p>
          <a:p>
            <a:r>
              <a:rPr lang="pt-BR" sz="1400" dirty="0" smtClean="0"/>
              <a:t>                      &lt;</a:t>
            </a:r>
            <a:r>
              <a:rPr lang="pt-BR" sz="1400" dirty="0" err="1" smtClean="0"/>
              <a:t>TextBlock</a:t>
            </a:r>
            <a:r>
              <a:rPr lang="pt-BR" sz="1400" dirty="0" smtClean="0"/>
              <a:t> </a:t>
            </a:r>
            <a:r>
              <a:rPr lang="pt-BR" sz="1400" dirty="0" err="1" smtClean="0"/>
              <a:t>Name</a:t>
            </a:r>
            <a:r>
              <a:rPr lang="pt-BR" sz="1400" dirty="0" smtClean="0"/>
              <a:t>="</a:t>
            </a:r>
            <a:r>
              <a:rPr lang="pt-BR" sz="1400" dirty="0" err="1" smtClean="0"/>
              <a:t>valueText</a:t>
            </a:r>
            <a:r>
              <a:rPr lang="pt-BR" sz="1400" dirty="0" smtClean="0"/>
              <a:t>“ </a:t>
            </a:r>
            <a:r>
              <a:rPr lang="pt-BR" sz="1400" dirty="0" err="1" smtClean="0"/>
              <a:t>Width</a:t>
            </a:r>
            <a:r>
              <a:rPr lang="pt-BR" sz="1400" dirty="0" smtClean="0"/>
              <a:t>="60“ </a:t>
            </a:r>
            <a:r>
              <a:rPr lang="pt-BR" sz="1400" dirty="0" err="1" smtClean="0"/>
              <a:t>TextAlignment</a:t>
            </a:r>
            <a:r>
              <a:rPr lang="pt-BR" sz="1400" dirty="0" smtClean="0"/>
              <a:t>="</a:t>
            </a:r>
            <a:r>
              <a:rPr lang="pt-BR" sz="1400" dirty="0" err="1" smtClean="0"/>
              <a:t>Right</a:t>
            </a:r>
            <a:r>
              <a:rPr lang="pt-BR" sz="1400" dirty="0" smtClean="0"/>
              <a:t>“ </a:t>
            </a:r>
            <a:r>
              <a:rPr lang="pt-BR" sz="1400" dirty="0" err="1" smtClean="0"/>
              <a:t>Padding</a:t>
            </a:r>
            <a:r>
              <a:rPr lang="pt-BR" sz="1400" dirty="0" smtClean="0"/>
              <a:t>="5"/&gt;</a:t>
            </a:r>
          </a:p>
          <a:p>
            <a:r>
              <a:rPr lang="pt-BR" sz="1400" dirty="0" smtClean="0"/>
              <a:t>           &lt;/</a:t>
            </a:r>
            <a:r>
              <a:rPr lang="pt-BR" sz="1400" dirty="0" err="1" smtClean="0"/>
              <a:t>Border</a:t>
            </a:r>
            <a:r>
              <a:rPr lang="pt-BR" sz="1400" dirty="0" smtClean="0"/>
              <a:t>&gt;</a:t>
            </a:r>
          </a:p>
          <a:p>
            <a:r>
              <a:rPr lang="pt-BR" sz="1400" dirty="0" smtClean="0"/>
              <a:t>           &lt;!-- </a:t>
            </a:r>
            <a:r>
              <a:rPr lang="pt-BR" sz="1400" dirty="0" err="1" smtClean="0"/>
              <a:t>Up</a:t>
            </a:r>
            <a:r>
              <a:rPr lang="pt-BR" sz="1400" dirty="0" smtClean="0"/>
              <a:t>/</a:t>
            </a:r>
            <a:r>
              <a:rPr lang="pt-BR" sz="1400" dirty="0" err="1" smtClean="0"/>
              <a:t>Down</a:t>
            </a:r>
            <a:r>
              <a:rPr lang="pt-BR" sz="1400" dirty="0" smtClean="0"/>
              <a:t> </a:t>
            </a:r>
            <a:r>
              <a:rPr lang="pt-BR" sz="1400" dirty="0" err="1" smtClean="0"/>
              <a:t>buttons</a:t>
            </a:r>
            <a:r>
              <a:rPr lang="pt-BR" sz="1400" dirty="0" smtClean="0"/>
              <a:t> --&gt;</a:t>
            </a:r>
          </a:p>
          <a:p>
            <a:r>
              <a:rPr lang="pt-BR" sz="1400" dirty="0" smtClean="0"/>
              <a:t>           &lt;</a:t>
            </a:r>
            <a:r>
              <a:rPr lang="pt-BR" sz="1400" dirty="0" err="1" smtClean="0"/>
              <a:t>RepeatButton</a:t>
            </a:r>
            <a:r>
              <a:rPr lang="pt-BR" sz="1400" dirty="0" smtClean="0"/>
              <a:t> </a:t>
            </a:r>
            <a:r>
              <a:rPr lang="pt-BR" sz="1400" dirty="0" err="1" smtClean="0"/>
              <a:t>Name</a:t>
            </a:r>
            <a:r>
              <a:rPr lang="pt-BR" sz="1400" dirty="0" smtClean="0"/>
              <a:t>="</a:t>
            </a:r>
            <a:r>
              <a:rPr lang="pt-BR" sz="1400" dirty="0" err="1" smtClean="0"/>
              <a:t>upButton</a:t>
            </a:r>
            <a:r>
              <a:rPr lang="pt-BR" sz="1400" dirty="0" smtClean="0"/>
              <a:t>“ </a:t>
            </a:r>
            <a:r>
              <a:rPr lang="pt-BR" sz="1400" dirty="0" err="1" smtClean="0"/>
              <a:t>Click</a:t>
            </a:r>
            <a:r>
              <a:rPr lang="pt-BR" sz="1400" dirty="0" smtClean="0"/>
              <a:t>="</a:t>
            </a:r>
            <a:r>
              <a:rPr lang="pt-BR" sz="1400" dirty="0" err="1" smtClean="0"/>
              <a:t>upButton_Click</a:t>
            </a:r>
            <a:r>
              <a:rPr lang="pt-BR" sz="1400" dirty="0" smtClean="0"/>
              <a:t>“ </a:t>
            </a:r>
            <a:r>
              <a:rPr lang="pt-BR" sz="1400" dirty="0" err="1" smtClean="0"/>
              <a:t>Grid</a:t>
            </a:r>
            <a:r>
              <a:rPr lang="pt-BR" sz="1400" dirty="0" smtClean="0"/>
              <a:t>.</a:t>
            </a:r>
            <a:r>
              <a:rPr lang="pt-BR" sz="1400" dirty="0" err="1" smtClean="0"/>
              <a:t>Column</a:t>
            </a:r>
            <a:r>
              <a:rPr lang="pt-BR" sz="1400" dirty="0" smtClean="0"/>
              <a:t>="1“      	</a:t>
            </a:r>
            <a:r>
              <a:rPr lang="pt-BR" sz="1400" dirty="0" err="1" smtClean="0"/>
              <a:t>Grid</a:t>
            </a:r>
            <a:r>
              <a:rPr lang="pt-BR" sz="1400" dirty="0" smtClean="0"/>
              <a:t>.</a:t>
            </a:r>
            <a:r>
              <a:rPr lang="pt-BR" sz="1400" dirty="0" err="1" smtClean="0"/>
              <a:t>Row</a:t>
            </a:r>
            <a:r>
              <a:rPr lang="pt-BR" sz="1400" dirty="0" smtClean="0"/>
              <a:t>="0"&gt;</a:t>
            </a:r>
            <a:r>
              <a:rPr lang="pt-BR" sz="1400" dirty="0" err="1" smtClean="0"/>
              <a:t>Up</a:t>
            </a:r>
            <a:r>
              <a:rPr lang="pt-BR" sz="1400" dirty="0" smtClean="0"/>
              <a:t>&lt;/</a:t>
            </a:r>
            <a:r>
              <a:rPr lang="pt-BR" sz="1400" dirty="0" err="1" smtClean="0"/>
              <a:t>RepeatButton</a:t>
            </a:r>
            <a:r>
              <a:rPr lang="pt-BR" sz="1400" dirty="0" smtClean="0"/>
              <a:t>&gt;</a:t>
            </a:r>
          </a:p>
          <a:p>
            <a:r>
              <a:rPr lang="pt-BR" sz="1400" dirty="0" smtClean="0"/>
              <a:t>           &lt;</a:t>
            </a:r>
            <a:r>
              <a:rPr lang="pt-BR" sz="1400" dirty="0" err="1" smtClean="0"/>
              <a:t>RepeatButton</a:t>
            </a:r>
            <a:r>
              <a:rPr lang="pt-BR" sz="1400" dirty="0" smtClean="0"/>
              <a:t> </a:t>
            </a:r>
            <a:r>
              <a:rPr lang="pt-BR" sz="1400" dirty="0" err="1" smtClean="0"/>
              <a:t>Name</a:t>
            </a:r>
            <a:r>
              <a:rPr lang="pt-BR" sz="1400" dirty="0" smtClean="0"/>
              <a:t>="</a:t>
            </a:r>
            <a:r>
              <a:rPr lang="pt-BR" sz="1400" dirty="0" err="1" smtClean="0"/>
              <a:t>downButton</a:t>
            </a:r>
            <a:r>
              <a:rPr lang="pt-BR" sz="1400" dirty="0" smtClean="0"/>
              <a:t>“ </a:t>
            </a:r>
            <a:r>
              <a:rPr lang="pt-BR" sz="1400" dirty="0" err="1" smtClean="0"/>
              <a:t>Click</a:t>
            </a:r>
            <a:r>
              <a:rPr lang="pt-BR" sz="1400" dirty="0" smtClean="0"/>
              <a:t>="</a:t>
            </a:r>
            <a:r>
              <a:rPr lang="pt-BR" sz="1400" dirty="0" err="1" smtClean="0"/>
              <a:t>downButton_Click</a:t>
            </a:r>
            <a:r>
              <a:rPr lang="pt-BR" sz="1400" dirty="0" smtClean="0"/>
              <a:t>“ </a:t>
            </a:r>
            <a:r>
              <a:rPr lang="pt-BR" sz="1400" dirty="0" err="1" smtClean="0"/>
              <a:t>Grid</a:t>
            </a:r>
            <a:r>
              <a:rPr lang="pt-BR" sz="1400" dirty="0" smtClean="0"/>
              <a:t>.</a:t>
            </a:r>
            <a:r>
              <a:rPr lang="pt-BR" sz="1400" dirty="0" err="1" smtClean="0"/>
              <a:t>Column</a:t>
            </a:r>
            <a:r>
              <a:rPr lang="pt-BR" sz="1400" dirty="0" smtClean="0"/>
              <a:t>="1“ 	</a:t>
            </a:r>
            <a:r>
              <a:rPr lang="pt-BR" sz="1400" dirty="0" err="1" smtClean="0"/>
              <a:t>Grid</a:t>
            </a:r>
            <a:r>
              <a:rPr lang="pt-BR" sz="1400" dirty="0" smtClean="0"/>
              <a:t>.</a:t>
            </a:r>
            <a:r>
              <a:rPr lang="pt-BR" sz="1400" dirty="0" err="1" smtClean="0"/>
              <a:t>Row</a:t>
            </a:r>
            <a:r>
              <a:rPr lang="pt-BR" sz="1400" dirty="0" smtClean="0"/>
              <a:t>="1"&gt;</a:t>
            </a:r>
            <a:r>
              <a:rPr lang="pt-BR" sz="1400" dirty="0" err="1" smtClean="0"/>
              <a:t>Down</a:t>
            </a:r>
            <a:r>
              <a:rPr lang="pt-BR" sz="1400" dirty="0" smtClean="0"/>
              <a:t>&lt;/</a:t>
            </a:r>
            <a:r>
              <a:rPr lang="pt-BR" sz="1400" dirty="0" err="1" smtClean="0"/>
              <a:t>RepeatButton</a:t>
            </a:r>
            <a:r>
              <a:rPr lang="pt-BR" sz="1400" dirty="0" smtClean="0"/>
              <a:t>&gt;</a:t>
            </a:r>
          </a:p>
          <a:p>
            <a:r>
              <a:rPr lang="pt-BR" sz="1400" dirty="0" smtClean="0"/>
              <a:t>&lt;/</a:t>
            </a:r>
            <a:r>
              <a:rPr lang="pt-BR" sz="1400" dirty="0" err="1" smtClean="0"/>
              <a:t>Grid</a:t>
            </a:r>
            <a:r>
              <a:rPr lang="pt-BR" sz="1400" dirty="0" smtClean="0"/>
              <a:t>&gt;</a:t>
            </a:r>
          </a:p>
          <a:p>
            <a:r>
              <a:rPr lang="pt-BR" sz="1400" dirty="0" smtClean="0"/>
              <a:t>&lt;/</a:t>
            </a:r>
            <a:r>
              <a:rPr lang="pt-BR" sz="1400" dirty="0" err="1" smtClean="0"/>
              <a:t>UserControl</a:t>
            </a:r>
            <a:r>
              <a:rPr lang="pt-BR" sz="1400" dirty="0" smtClean="0"/>
              <a:t>&gt;</a:t>
            </a:r>
            <a:endParaRPr lang="pt-BR" sz="1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72</a:t>
            </a:fld>
            <a:endParaRPr lang="pt-BR"/>
          </a:p>
        </p:txBody>
      </p:sp>
      <p:sp>
        <p:nvSpPr>
          <p:cNvPr id="5" name="Título 1"/>
          <p:cNvSpPr txBox="1">
            <a:spLocks/>
          </p:cNvSpPr>
          <p:nvPr/>
        </p:nvSpPr>
        <p:spPr>
          <a:xfrm>
            <a:off x="457200" y="116632"/>
            <a:ext cx="8229600"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412776"/>
            <a:ext cx="8712968" cy="338554"/>
          </a:xfrm>
          <a:prstGeom prst="rect">
            <a:avLst/>
          </a:prstGeom>
          <a:noFill/>
        </p:spPr>
        <p:txBody>
          <a:bodyPr wrap="square" rtlCol="0">
            <a:spAutoFit/>
          </a:bodyPr>
          <a:lstStyle/>
          <a:p>
            <a:r>
              <a:rPr lang="en-US" sz="1600" dirty="0" smtClean="0"/>
              <a:t>O </a:t>
            </a:r>
            <a:r>
              <a:rPr lang="en-US" sz="1600" dirty="0" err="1" smtClean="0"/>
              <a:t>próximo</a:t>
            </a:r>
            <a:r>
              <a:rPr lang="en-US" sz="1600" dirty="0" smtClean="0"/>
              <a:t> </a:t>
            </a:r>
            <a:r>
              <a:rPr lang="en-US" sz="1600" dirty="0" err="1" smtClean="0"/>
              <a:t>exemplo</a:t>
            </a:r>
            <a:r>
              <a:rPr lang="en-US" sz="1600" dirty="0" smtClean="0"/>
              <a:t> </a:t>
            </a:r>
            <a:r>
              <a:rPr lang="en-US" sz="1600" dirty="0" err="1" smtClean="0"/>
              <a:t>ilustra</a:t>
            </a:r>
            <a:r>
              <a:rPr lang="en-US" sz="1600" dirty="0" smtClean="0"/>
              <a:t> o XAML </a:t>
            </a:r>
            <a:r>
              <a:rPr lang="en-US" sz="1600" dirty="0" err="1" smtClean="0"/>
              <a:t>que</a:t>
            </a:r>
            <a:r>
              <a:rPr lang="en-US" sz="1600" dirty="0" smtClean="0"/>
              <a:t> é </a:t>
            </a:r>
            <a:r>
              <a:rPr lang="en-US" sz="1600" dirty="0" err="1" smtClean="0"/>
              <a:t>requirido</a:t>
            </a:r>
            <a:r>
              <a:rPr lang="en-US" sz="1600" dirty="0" smtClean="0"/>
              <a:t> </a:t>
            </a:r>
            <a:r>
              <a:rPr lang="en-US" sz="1600" dirty="0" err="1" smtClean="0"/>
              <a:t>para</a:t>
            </a:r>
            <a:r>
              <a:rPr lang="en-US" sz="1600" dirty="0" smtClean="0"/>
              <a:t> </a:t>
            </a:r>
            <a:r>
              <a:rPr lang="en-US" sz="1600" dirty="0" err="1" smtClean="0"/>
              <a:t>incorporar</a:t>
            </a:r>
            <a:r>
              <a:rPr lang="en-US" sz="1600" dirty="0" smtClean="0"/>
              <a:t> o </a:t>
            </a:r>
            <a:r>
              <a:rPr lang="en-US" sz="1600" dirty="0" err="1" smtClean="0"/>
              <a:t>UserControl</a:t>
            </a:r>
            <a:r>
              <a:rPr lang="en-US" sz="1600" dirty="0" smtClean="0"/>
              <a:t> </a:t>
            </a:r>
            <a:r>
              <a:rPr lang="en-US" sz="1600" dirty="0" err="1" smtClean="0"/>
              <a:t>na</a:t>
            </a:r>
            <a:r>
              <a:rPr lang="en-US" sz="1600" dirty="0" smtClean="0"/>
              <a:t> </a:t>
            </a:r>
            <a:r>
              <a:rPr lang="en-US" sz="1600" dirty="0" err="1" smtClean="0"/>
              <a:t>janela</a:t>
            </a:r>
            <a:r>
              <a:rPr lang="en-US" sz="1600" dirty="0" smtClean="0"/>
              <a:t> </a:t>
            </a:r>
            <a:r>
              <a:rPr lang="en-US" sz="1600" dirty="0" smtClean="0">
                <a:hlinkClick r:id="rId2"/>
              </a:rPr>
              <a:t>Window</a:t>
            </a:r>
            <a:r>
              <a:rPr lang="en-US" sz="1600" dirty="0" smtClean="0"/>
              <a:t>.</a:t>
            </a:r>
            <a:endParaRPr lang="pt-BR" sz="1600" dirty="0"/>
          </a:p>
        </p:txBody>
      </p:sp>
      <p:sp>
        <p:nvSpPr>
          <p:cNvPr id="7" name="Retângulo 6"/>
          <p:cNvSpPr/>
          <p:nvPr/>
        </p:nvSpPr>
        <p:spPr>
          <a:xfrm>
            <a:off x="251520" y="1898829"/>
            <a:ext cx="8640960" cy="3323987"/>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pt-BR" sz="1400" dirty="0" smtClean="0"/>
              <a:t>&lt;</a:t>
            </a:r>
            <a:r>
              <a:rPr lang="pt-BR" sz="1400" dirty="0" err="1" smtClean="0">
                <a:solidFill>
                  <a:srgbClr val="C00000"/>
                </a:solidFill>
              </a:rPr>
              <a:t>Window</a:t>
            </a:r>
            <a:r>
              <a:rPr lang="pt-BR" sz="1400" dirty="0" smtClean="0">
                <a:solidFill>
                  <a:srgbClr val="C00000"/>
                </a:solidFill>
              </a:rPr>
              <a:t> </a:t>
            </a:r>
          </a:p>
          <a:p>
            <a:r>
              <a:rPr lang="pt-BR" sz="1400" dirty="0" smtClean="0"/>
              <a:t>	</a:t>
            </a:r>
            <a:r>
              <a:rPr lang="pt-BR" sz="1400" dirty="0" err="1" smtClean="0">
                <a:solidFill>
                  <a:srgbClr val="FF0000"/>
                </a:solidFill>
              </a:rPr>
              <a:t>xmlns</a:t>
            </a:r>
            <a:r>
              <a:rPr lang="pt-BR" sz="1400" dirty="0" smtClean="0"/>
              <a:t>=</a:t>
            </a:r>
            <a:r>
              <a:rPr lang="pt-BR" sz="1400" dirty="0" smtClean="0">
                <a:hlinkClick r:id="rId3"/>
              </a:rPr>
              <a:t>http://schemas.microsoft.com/winfx/2006/xaml/presentation</a:t>
            </a:r>
            <a:endParaRPr lang="pt-BR" sz="1400" dirty="0" smtClean="0"/>
          </a:p>
          <a:p>
            <a:r>
              <a:rPr lang="pt-BR" sz="1400" dirty="0" smtClean="0"/>
              <a:t>	 </a:t>
            </a:r>
            <a:r>
              <a:rPr lang="pt-BR" sz="1400" dirty="0" err="1" smtClean="0">
                <a:solidFill>
                  <a:srgbClr val="FF0000"/>
                </a:solidFill>
              </a:rPr>
              <a:t>xmlns</a:t>
            </a:r>
            <a:r>
              <a:rPr lang="pt-BR" sz="1400" dirty="0" smtClean="0">
                <a:solidFill>
                  <a:srgbClr val="FF0000"/>
                </a:solidFill>
              </a:rPr>
              <a:t>:x</a:t>
            </a:r>
            <a:r>
              <a:rPr lang="pt-BR" sz="1400" dirty="0" smtClean="0"/>
              <a:t>="</a:t>
            </a:r>
            <a:r>
              <a:rPr lang="pt-BR" sz="1400" dirty="0" smtClean="0">
                <a:solidFill>
                  <a:srgbClr val="0070C0"/>
                </a:solidFill>
              </a:rPr>
              <a:t>http://schemas.microsoft.com/winfx/2006/xaml</a:t>
            </a:r>
            <a:r>
              <a:rPr lang="pt-BR" sz="1400" dirty="0" smtClean="0"/>
              <a:t>" </a:t>
            </a:r>
          </a:p>
          <a:p>
            <a:r>
              <a:rPr lang="pt-BR" sz="1400" dirty="0" smtClean="0"/>
              <a:t>	</a:t>
            </a:r>
            <a:r>
              <a:rPr lang="pt-BR" sz="1400" dirty="0" smtClean="0">
                <a:solidFill>
                  <a:srgbClr val="FF0000"/>
                </a:solidFill>
              </a:rPr>
              <a:t>x:Class</a:t>
            </a:r>
            <a:r>
              <a:rPr lang="pt-BR" sz="1400" dirty="0" smtClean="0"/>
              <a:t>="</a:t>
            </a:r>
            <a:r>
              <a:rPr lang="pt-BR" sz="1400" dirty="0" smtClean="0">
                <a:solidFill>
                  <a:srgbClr val="0070C0"/>
                </a:solidFill>
              </a:rPr>
              <a:t>SDKSample.UserControlWindow</a:t>
            </a:r>
            <a:r>
              <a:rPr lang="pt-BR" sz="1400" dirty="0" smtClean="0"/>
              <a:t>" </a:t>
            </a:r>
          </a:p>
          <a:p>
            <a:r>
              <a:rPr lang="pt-BR" sz="1400" dirty="0" smtClean="0"/>
              <a:t>	</a:t>
            </a:r>
            <a:r>
              <a:rPr lang="pt-BR" sz="1400" dirty="0" err="1" smtClean="0">
                <a:solidFill>
                  <a:srgbClr val="FF0000"/>
                </a:solidFill>
              </a:rPr>
              <a:t>xmlns</a:t>
            </a:r>
            <a:r>
              <a:rPr lang="pt-BR" sz="1400" dirty="0" smtClean="0">
                <a:solidFill>
                  <a:srgbClr val="FF0000"/>
                </a:solidFill>
              </a:rPr>
              <a:t>:local</a:t>
            </a:r>
            <a:r>
              <a:rPr lang="pt-BR" sz="1400" dirty="0" smtClean="0"/>
              <a:t>="</a:t>
            </a:r>
            <a:r>
              <a:rPr lang="pt-BR" sz="1400" dirty="0" err="1" smtClean="0">
                <a:solidFill>
                  <a:srgbClr val="0070C0"/>
                </a:solidFill>
              </a:rPr>
              <a:t>clr-namespace</a:t>
            </a:r>
            <a:r>
              <a:rPr lang="pt-BR" sz="1400" dirty="0" smtClean="0">
                <a:solidFill>
                  <a:srgbClr val="0070C0"/>
                </a:solidFill>
              </a:rPr>
              <a:t>:</a:t>
            </a:r>
            <a:r>
              <a:rPr lang="pt-BR" sz="1400" dirty="0" err="1" smtClean="0">
                <a:solidFill>
                  <a:srgbClr val="0070C0"/>
                </a:solidFill>
              </a:rPr>
              <a:t>SDKSample</a:t>
            </a:r>
            <a:r>
              <a:rPr lang="pt-BR" sz="1400" dirty="0" smtClean="0"/>
              <a:t>" </a:t>
            </a:r>
          </a:p>
          <a:p>
            <a:r>
              <a:rPr lang="pt-BR" sz="1400" dirty="0" smtClean="0"/>
              <a:t>	</a:t>
            </a:r>
            <a:r>
              <a:rPr lang="pt-BR" sz="1400" dirty="0" err="1" smtClean="0">
                <a:solidFill>
                  <a:srgbClr val="FF0000"/>
                </a:solidFill>
              </a:rPr>
              <a:t>Title</a:t>
            </a:r>
            <a:r>
              <a:rPr lang="pt-BR" sz="1400" dirty="0" smtClean="0"/>
              <a:t>="</a:t>
            </a:r>
            <a:r>
              <a:rPr lang="pt-BR" sz="1400" dirty="0" err="1" smtClean="0">
                <a:solidFill>
                  <a:srgbClr val="0070C0"/>
                </a:solidFill>
              </a:rPr>
              <a:t>User</a:t>
            </a:r>
            <a:r>
              <a:rPr lang="pt-BR" sz="1400" dirty="0" smtClean="0">
                <a:solidFill>
                  <a:srgbClr val="0070C0"/>
                </a:solidFill>
              </a:rPr>
              <a:t> </a:t>
            </a:r>
            <a:r>
              <a:rPr lang="pt-BR" sz="1400" dirty="0" err="1" smtClean="0">
                <a:solidFill>
                  <a:srgbClr val="0070C0"/>
                </a:solidFill>
              </a:rPr>
              <a:t>Control</a:t>
            </a:r>
            <a:r>
              <a:rPr lang="pt-BR" sz="1400" dirty="0" smtClean="0">
                <a:solidFill>
                  <a:srgbClr val="0070C0"/>
                </a:solidFill>
              </a:rPr>
              <a:t> </a:t>
            </a:r>
            <a:r>
              <a:rPr lang="pt-BR" sz="1400" dirty="0" err="1" smtClean="0">
                <a:solidFill>
                  <a:srgbClr val="0070C0"/>
                </a:solidFill>
              </a:rPr>
              <a:t>Window</a:t>
            </a:r>
            <a:r>
              <a:rPr lang="pt-BR" sz="1400" dirty="0" smtClean="0"/>
              <a:t>"&gt; .</a:t>
            </a:r>
          </a:p>
          <a:p>
            <a:endParaRPr lang="pt-BR" sz="1400" dirty="0" smtClean="0"/>
          </a:p>
          <a:p>
            <a:r>
              <a:rPr lang="pt-BR" sz="1400" dirty="0" smtClean="0"/>
              <a:t>	.. </a:t>
            </a:r>
          </a:p>
          <a:p>
            <a:r>
              <a:rPr lang="pt-BR" sz="1400" dirty="0" smtClean="0"/>
              <a:t>	</a:t>
            </a:r>
          </a:p>
          <a:p>
            <a:r>
              <a:rPr lang="pt-BR" sz="1400" dirty="0" smtClean="0"/>
              <a:t>	</a:t>
            </a:r>
            <a:r>
              <a:rPr lang="pt-BR" sz="1400" dirty="0" smtClean="0">
                <a:solidFill>
                  <a:srgbClr val="00B050"/>
                </a:solidFill>
              </a:rPr>
              <a:t>&lt;!-- </a:t>
            </a:r>
            <a:r>
              <a:rPr lang="pt-BR" sz="1400" dirty="0" err="1" smtClean="0">
                <a:solidFill>
                  <a:srgbClr val="00B050"/>
                </a:solidFill>
              </a:rPr>
              <a:t>Numeric</a:t>
            </a:r>
            <a:r>
              <a:rPr lang="pt-BR" sz="1400" dirty="0" smtClean="0">
                <a:solidFill>
                  <a:srgbClr val="00B050"/>
                </a:solidFill>
              </a:rPr>
              <a:t> </a:t>
            </a:r>
            <a:r>
              <a:rPr lang="pt-BR" sz="1400" dirty="0" err="1" smtClean="0">
                <a:solidFill>
                  <a:srgbClr val="00B050"/>
                </a:solidFill>
              </a:rPr>
              <a:t>Up</a:t>
            </a:r>
            <a:r>
              <a:rPr lang="pt-BR" sz="1400" dirty="0" smtClean="0">
                <a:solidFill>
                  <a:srgbClr val="00B050"/>
                </a:solidFill>
              </a:rPr>
              <a:t>/</a:t>
            </a:r>
            <a:r>
              <a:rPr lang="pt-BR" sz="1400" dirty="0" err="1" smtClean="0">
                <a:solidFill>
                  <a:srgbClr val="00B050"/>
                </a:solidFill>
              </a:rPr>
              <a:t>Down</a:t>
            </a:r>
            <a:r>
              <a:rPr lang="pt-BR" sz="1400" dirty="0" smtClean="0">
                <a:solidFill>
                  <a:srgbClr val="00B050"/>
                </a:solidFill>
              </a:rPr>
              <a:t> </a:t>
            </a:r>
            <a:r>
              <a:rPr lang="pt-BR" sz="1400" dirty="0" err="1" smtClean="0">
                <a:solidFill>
                  <a:srgbClr val="00B050"/>
                </a:solidFill>
              </a:rPr>
              <a:t>user</a:t>
            </a:r>
            <a:r>
              <a:rPr lang="pt-BR" sz="1400" dirty="0" smtClean="0">
                <a:solidFill>
                  <a:srgbClr val="00B050"/>
                </a:solidFill>
              </a:rPr>
              <a:t> </a:t>
            </a:r>
            <a:r>
              <a:rPr lang="pt-BR" sz="1400" dirty="0" err="1" smtClean="0">
                <a:solidFill>
                  <a:srgbClr val="00B050"/>
                </a:solidFill>
              </a:rPr>
              <a:t>control</a:t>
            </a:r>
            <a:r>
              <a:rPr lang="pt-BR" sz="1400" dirty="0" smtClean="0">
                <a:solidFill>
                  <a:srgbClr val="00B050"/>
                </a:solidFill>
              </a:rPr>
              <a:t> --&gt; </a:t>
            </a:r>
          </a:p>
          <a:p>
            <a:r>
              <a:rPr lang="pt-BR" sz="1400" dirty="0" smtClean="0"/>
              <a:t>	&lt;</a:t>
            </a:r>
            <a:r>
              <a:rPr lang="pt-BR" sz="1400" dirty="0" smtClean="0">
                <a:solidFill>
                  <a:srgbClr val="C00000"/>
                </a:solidFill>
              </a:rPr>
              <a:t>local:</a:t>
            </a:r>
            <a:r>
              <a:rPr lang="pt-BR" sz="1400" dirty="0" err="1" smtClean="0">
                <a:solidFill>
                  <a:srgbClr val="C00000"/>
                </a:solidFill>
              </a:rPr>
              <a:t>NumericUpDown</a:t>
            </a:r>
            <a:r>
              <a:rPr lang="pt-BR" sz="1400" dirty="0" smtClean="0"/>
              <a:t> /&gt; </a:t>
            </a:r>
          </a:p>
          <a:p>
            <a:endParaRPr lang="pt-BR" sz="1400" dirty="0" smtClean="0"/>
          </a:p>
          <a:p>
            <a:r>
              <a:rPr lang="pt-BR" sz="1400" dirty="0" smtClean="0"/>
              <a:t>	... </a:t>
            </a:r>
          </a:p>
          <a:p>
            <a:endParaRPr lang="pt-BR" sz="1400" dirty="0" smtClean="0"/>
          </a:p>
          <a:p>
            <a:r>
              <a:rPr lang="pt-BR" sz="1400" dirty="0" smtClean="0"/>
              <a:t>&lt;/</a:t>
            </a:r>
            <a:r>
              <a:rPr lang="pt-BR" sz="1400" dirty="0" err="1" smtClean="0">
                <a:solidFill>
                  <a:srgbClr val="C00000"/>
                </a:solidFill>
              </a:rPr>
              <a:t>Window</a:t>
            </a:r>
            <a:r>
              <a:rPr lang="pt-BR" sz="1400" dirty="0" smtClean="0"/>
              <a:t>&gt;</a:t>
            </a:r>
            <a:endParaRPr lang="pt-BR" sz="1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27BA7D8-B345-46CC-B28D-EC7063D7F032}" type="datetime1">
              <a:rPr lang="pt-BR" smtClean="0"/>
              <a:pPr/>
              <a:t>11/09/2012</a:t>
            </a:fld>
            <a:endParaRPr lang="pt-BR"/>
          </a:p>
        </p:txBody>
      </p:sp>
      <p:sp>
        <p:nvSpPr>
          <p:cNvPr id="3" name="Espaço Reservado para Rodapé 2"/>
          <p:cNvSpPr>
            <a:spLocks noGrp="1"/>
          </p:cNvSpPr>
          <p:nvPr>
            <p:ph type="ftr" sz="quarter" idx="11"/>
          </p:nvPr>
        </p:nvSpPr>
        <p:spPr/>
        <p:txBody>
          <a:bodyPr/>
          <a:lstStyle/>
          <a:p>
            <a:r>
              <a:rPr lang="pt-BR" smtClean="0"/>
              <a:t>E-mail:jose.cunha@ifrn.edu.br</a:t>
            </a:r>
            <a:endParaRPr lang="pt-BR"/>
          </a:p>
        </p:txBody>
      </p:sp>
      <p:sp>
        <p:nvSpPr>
          <p:cNvPr id="4" name="Espaço Reservado para Número de Slide 3"/>
          <p:cNvSpPr>
            <a:spLocks noGrp="1"/>
          </p:cNvSpPr>
          <p:nvPr>
            <p:ph type="sldNum" sz="quarter" idx="12"/>
          </p:nvPr>
        </p:nvSpPr>
        <p:spPr/>
        <p:txBody>
          <a:bodyPr/>
          <a:lstStyle/>
          <a:p>
            <a:fld id="{1020B395-67EA-461A-9EAB-6FD6371207DB}" type="slidenum">
              <a:rPr lang="pt-BR" smtClean="0"/>
              <a:pPr/>
              <a:t>73</a:t>
            </a:fld>
            <a:endParaRPr lang="pt-BR"/>
          </a:p>
        </p:txBody>
      </p:sp>
      <p:sp>
        <p:nvSpPr>
          <p:cNvPr id="5" name="Título 1"/>
          <p:cNvSpPr txBox="1">
            <a:spLocks/>
          </p:cNvSpPr>
          <p:nvPr/>
        </p:nvSpPr>
        <p:spPr>
          <a:xfrm>
            <a:off x="457200" y="116632"/>
            <a:ext cx="8229600" cy="57606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6" name="CaixaDeTexto 5"/>
          <p:cNvSpPr txBox="1"/>
          <p:nvPr/>
        </p:nvSpPr>
        <p:spPr>
          <a:xfrm>
            <a:off x="179512" y="1556792"/>
            <a:ext cx="8640960" cy="338554"/>
          </a:xfrm>
          <a:prstGeom prst="rect">
            <a:avLst/>
          </a:prstGeom>
          <a:noFill/>
        </p:spPr>
        <p:txBody>
          <a:bodyPr wrap="square" rtlCol="0">
            <a:spAutoFit/>
          </a:bodyPr>
          <a:lstStyle/>
          <a:p>
            <a:r>
              <a:rPr lang="en-US" sz="1600" dirty="0" smtClean="0"/>
              <a:t>A </a:t>
            </a:r>
            <a:r>
              <a:rPr lang="en-US" sz="1600" dirty="0" err="1" smtClean="0"/>
              <a:t>figura</a:t>
            </a:r>
            <a:r>
              <a:rPr lang="en-US" sz="1600" dirty="0" smtClean="0"/>
              <a:t> a </a:t>
            </a:r>
            <a:r>
              <a:rPr lang="en-US" sz="1600" dirty="0" err="1" smtClean="0"/>
              <a:t>seguir</a:t>
            </a:r>
            <a:r>
              <a:rPr lang="en-US" sz="1600" dirty="0" smtClean="0"/>
              <a:t> </a:t>
            </a:r>
            <a:r>
              <a:rPr lang="en-US" sz="1600" dirty="0" err="1" smtClean="0"/>
              <a:t>mostra</a:t>
            </a:r>
            <a:r>
              <a:rPr lang="en-US" sz="1600" dirty="0" smtClean="0"/>
              <a:t> o </a:t>
            </a:r>
            <a:r>
              <a:rPr lang="en-US" sz="1600" dirty="0" err="1" smtClean="0"/>
              <a:t>controle</a:t>
            </a:r>
            <a:r>
              <a:rPr lang="en-US" sz="1600" dirty="0" smtClean="0"/>
              <a:t> </a:t>
            </a:r>
            <a:r>
              <a:rPr lang="en-US" sz="1600" dirty="0" err="1" smtClean="0"/>
              <a:t>NumericUpDown</a:t>
            </a:r>
            <a:r>
              <a:rPr lang="en-US" sz="1600" dirty="0" smtClean="0"/>
              <a:t> </a:t>
            </a:r>
            <a:r>
              <a:rPr lang="en-US" sz="1600" dirty="0" err="1" smtClean="0"/>
              <a:t>em</a:t>
            </a:r>
            <a:r>
              <a:rPr lang="en-US" sz="1600" dirty="0" smtClean="0"/>
              <a:t> </a:t>
            </a:r>
            <a:r>
              <a:rPr lang="en-US" sz="1600" dirty="0" err="1" smtClean="0"/>
              <a:t>uma</a:t>
            </a:r>
            <a:r>
              <a:rPr lang="en-US" sz="1600" dirty="0" smtClean="0"/>
              <a:t> </a:t>
            </a:r>
            <a:r>
              <a:rPr lang="en-US" sz="1600" dirty="0" err="1" smtClean="0"/>
              <a:t>janela</a:t>
            </a:r>
            <a:r>
              <a:rPr lang="en-US" sz="1600" dirty="0" smtClean="0"/>
              <a:t> (</a:t>
            </a:r>
            <a:r>
              <a:rPr lang="en-US" sz="1600" dirty="0" smtClean="0">
                <a:hlinkClick r:id="rId2"/>
              </a:rPr>
              <a:t>Window</a:t>
            </a:r>
            <a:r>
              <a:rPr lang="en-US" sz="1600" dirty="0" smtClean="0"/>
              <a:t>).</a:t>
            </a:r>
            <a:endParaRPr lang="pt-BR" sz="1600" dirty="0"/>
          </a:p>
        </p:txBody>
      </p:sp>
      <p:pic>
        <p:nvPicPr>
          <p:cNvPr id="1026" name="Picture 2" descr="Um UserControl personalizado"/>
          <p:cNvPicPr>
            <a:picLocks noChangeAspect="1" noChangeArrowheads="1"/>
          </p:cNvPicPr>
          <p:nvPr/>
        </p:nvPicPr>
        <p:blipFill>
          <a:blip r:embed="rId3" cstate="print"/>
          <a:srcRect/>
          <a:stretch>
            <a:fillRect/>
          </a:stretch>
        </p:blipFill>
        <p:spPr bwMode="auto">
          <a:xfrm>
            <a:off x="2411760" y="2636912"/>
            <a:ext cx="3240360" cy="15121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412776"/>
            <a:ext cx="8784976" cy="369332"/>
          </a:xfrm>
          <a:prstGeom prst="rect">
            <a:avLst/>
          </a:prstGeom>
          <a:noFill/>
        </p:spPr>
        <p:txBody>
          <a:bodyPr wrap="square" rtlCol="0">
            <a:spAutoFit/>
          </a:bodyPr>
          <a:lstStyle/>
          <a:p>
            <a:r>
              <a:rPr lang="pt-BR" b="1" dirty="0" smtClean="0"/>
              <a:t>Código</a:t>
            </a:r>
            <a:endParaRPr lang="pt-BR" b="1" dirty="0"/>
          </a:p>
        </p:txBody>
      </p:sp>
      <p:sp>
        <p:nvSpPr>
          <p:cNvPr id="4" name="CaixaDeTexto 3"/>
          <p:cNvSpPr txBox="1"/>
          <p:nvPr/>
        </p:nvSpPr>
        <p:spPr>
          <a:xfrm>
            <a:off x="251520" y="1700808"/>
            <a:ext cx="8640960" cy="1569660"/>
          </a:xfrm>
          <a:prstGeom prst="rect">
            <a:avLst/>
          </a:prstGeom>
          <a:noFill/>
        </p:spPr>
        <p:txBody>
          <a:bodyPr wrap="square" rtlCol="0">
            <a:spAutoFit/>
          </a:bodyPr>
          <a:lstStyle/>
          <a:p>
            <a:pPr algn="just"/>
            <a:r>
              <a:rPr lang="pt-BR" sz="1600" dirty="0" smtClean="0"/>
              <a:t>O comportamento principal de um aplicativo é implementar a funcionalidade que responde às interações do usuário, incluindo a manipulação de eventos (por exemplo, clicar em um menu, barra de ferramentas ou botão). No WPF, esse comportamento geralmente é implementado no código que é associado com a marcação. Esse tipo de código é conhecido como </a:t>
            </a:r>
            <a:r>
              <a:rPr lang="pt-BR" sz="1600" dirty="0" err="1" smtClean="0"/>
              <a:t>cod-behind</a:t>
            </a:r>
            <a:r>
              <a:rPr lang="pt-BR" sz="1600" dirty="0" smtClean="0"/>
              <a:t>. O exemplo a seguir mostra o </a:t>
            </a:r>
            <a:r>
              <a:rPr lang="pt-BR" sz="1600" dirty="0" err="1" smtClean="0"/>
              <a:t>cod-behind</a:t>
            </a:r>
            <a:r>
              <a:rPr lang="pt-BR" sz="1600" dirty="0" smtClean="0"/>
              <a:t> e a marcação atualizada do exemplo anterior.</a:t>
            </a:r>
            <a:endParaRPr lang="pt-BR" sz="1600" dirty="0"/>
          </a:p>
        </p:txBody>
      </p:sp>
      <p:sp>
        <p:nvSpPr>
          <p:cNvPr id="5" name="Retângulo 4"/>
          <p:cNvSpPr/>
          <p:nvPr/>
        </p:nvSpPr>
        <p:spPr>
          <a:xfrm>
            <a:off x="395536" y="3455129"/>
            <a:ext cx="8424936" cy="2092881"/>
          </a:xfrm>
          <a:prstGeom prst="rect">
            <a:avLst/>
          </a:prstGeom>
          <a:ln>
            <a:solidFill>
              <a:schemeClr val="tx2">
                <a:lumMod val="20000"/>
                <a:lumOff val="80000"/>
              </a:schemeClr>
            </a:solidFill>
          </a:ln>
          <a:effectLst>
            <a:glow rad="101600">
              <a:schemeClr val="accent2">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sz="1600" dirty="0"/>
              <a:t>&lt;</a:t>
            </a:r>
            <a:r>
              <a:rPr lang="en-US" sz="1600" dirty="0">
                <a:solidFill>
                  <a:srgbClr val="C00000"/>
                </a:solidFill>
              </a:rPr>
              <a:t>Window</a:t>
            </a:r>
            <a:r>
              <a:rPr lang="en-US" sz="1600" dirty="0"/>
              <a:t> </a:t>
            </a:r>
            <a:endParaRPr lang="en-US" sz="1600" dirty="0" smtClean="0"/>
          </a:p>
          <a:p>
            <a:r>
              <a:rPr lang="en-US" sz="1600" dirty="0"/>
              <a:t> </a:t>
            </a:r>
            <a:r>
              <a:rPr lang="en-US" sz="1600" dirty="0" smtClean="0"/>
              <a:t>       </a:t>
            </a:r>
            <a:r>
              <a:rPr lang="en-US" sz="1600" dirty="0" err="1" smtClean="0">
                <a:solidFill>
                  <a:srgbClr val="FF0000"/>
                </a:solidFill>
              </a:rPr>
              <a:t>xmlns</a:t>
            </a:r>
            <a:r>
              <a:rPr lang="en-US" sz="1600" dirty="0"/>
              <a:t>="</a:t>
            </a:r>
            <a:r>
              <a:rPr lang="en-US" sz="1600" dirty="0">
                <a:solidFill>
                  <a:srgbClr val="00B0F0"/>
                </a:solidFill>
              </a:rPr>
              <a:t>http://schemas.microsoft.com/winfx/2006/xaml/presentation</a:t>
            </a:r>
            <a:r>
              <a:rPr lang="en-US" sz="1600" dirty="0"/>
              <a:t>" </a:t>
            </a:r>
            <a:r>
              <a:rPr lang="en-US" sz="1600" dirty="0" smtClean="0"/>
              <a:t>             </a:t>
            </a:r>
            <a:r>
              <a:rPr lang="en-US" sz="1600" dirty="0"/>
              <a:t> </a:t>
            </a:r>
            <a:r>
              <a:rPr lang="en-US" sz="1600" dirty="0" smtClean="0"/>
              <a:t>       	</a:t>
            </a:r>
            <a:r>
              <a:rPr lang="en-US" sz="1600" dirty="0" smtClean="0">
                <a:solidFill>
                  <a:srgbClr val="FF0000"/>
                </a:solidFill>
              </a:rPr>
              <a:t>Title</a:t>
            </a:r>
            <a:r>
              <a:rPr lang="en-US" sz="1600" dirty="0"/>
              <a:t>="</a:t>
            </a:r>
            <a:r>
              <a:rPr lang="en-US" sz="1600" dirty="0">
                <a:solidFill>
                  <a:srgbClr val="00B0F0"/>
                </a:solidFill>
              </a:rPr>
              <a:t>Window with Button</a:t>
            </a:r>
            <a:r>
              <a:rPr lang="en-US" sz="1600" dirty="0"/>
              <a:t>" </a:t>
            </a:r>
            <a:endParaRPr lang="en-US" sz="1600" dirty="0" smtClean="0"/>
          </a:p>
          <a:p>
            <a:r>
              <a:rPr lang="en-US" sz="1600" dirty="0"/>
              <a:t> </a:t>
            </a:r>
            <a:r>
              <a:rPr lang="en-US" sz="1600" dirty="0" smtClean="0"/>
              <a:t>                 </a:t>
            </a:r>
            <a:r>
              <a:rPr lang="en-US" sz="1600" dirty="0" smtClean="0">
                <a:solidFill>
                  <a:srgbClr val="FF0000"/>
                </a:solidFill>
              </a:rPr>
              <a:t>Width</a:t>
            </a:r>
            <a:r>
              <a:rPr lang="en-US" sz="1600" dirty="0"/>
              <a:t>="</a:t>
            </a:r>
            <a:r>
              <a:rPr lang="en-US" sz="1600" dirty="0">
                <a:solidFill>
                  <a:srgbClr val="00B0F0"/>
                </a:solidFill>
              </a:rPr>
              <a:t>250</a:t>
            </a:r>
            <a:r>
              <a:rPr lang="en-US" sz="1600" dirty="0"/>
              <a:t>" </a:t>
            </a:r>
            <a:endParaRPr lang="en-US" sz="1600" dirty="0" smtClean="0"/>
          </a:p>
          <a:p>
            <a:r>
              <a:rPr lang="en-US" sz="1600" dirty="0"/>
              <a:t> </a:t>
            </a:r>
            <a:r>
              <a:rPr lang="en-US" sz="1600" dirty="0" smtClean="0"/>
              <a:t>                 </a:t>
            </a:r>
            <a:r>
              <a:rPr lang="en-US" sz="1600" dirty="0" smtClean="0">
                <a:solidFill>
                  <a:srgbClr val="FF0000"/>
                </a:solidFill>
              </a:rPr>
              <a:t>Height</a:t>
            </a:r>
            <a:r>
              <a:rPr lang="en-US" sz="1600" dirty="0"/>
              <a:t>="</a:t>
            </a:r>
            <a:r>
              <a:rPr lang="en-US" sz="1600" dirty="0">
                <a:solidFill>
                  <a:srgbClr val="00B0F0"/>
                </a:solidFill>
              </a:rPr>
              <a:t>100</a:t>
            </a:r>
            <a:r>
              <a:rPr lang="en-US" sz="1600" dirty="0" smtClean="0"/>
              <a:t>"&gt;</a:t>
            </a:r>
          </a:p>
          <a:p>
            <a:r>
              <a:rPr lang="en-US" sz="1600" dirty="0">
                <a:solidFill>
                  <a:srgbClr val="00B050"/>
                </a:solidFill>
              </a:rPr>
              <a:t> </a:t>
            </a:r>
            <a:r>
              <a:rPr lang="en-US" sz="1600" dirty="0" smtClean="0">
                <a:solidFill>
                  <a:srgbClr val="00B050"/>
                </a:solidFill>
              </a:rPr>
              <a:t>      </a:t>
            </a:r>
            <a:r>
              <a:rPr lang="en-US" sz="1600" dirty="0">
                <a:solidFill>
                  <a:srgbClr val="00B050"/>
                </a:solidFill>
              </a:rPr>
              <a:t>&lt;!-- Add button to window </a:t>
            </a:r>
            <a:r>
              <a:rPr lang="en-US" sz="1600" dirty="0" smtClean="0">
                <a:solidFill>
                  <a:srgbClr val="00B050"/>
                </a:solidFill>
              </a:rPr>
              <a:t>--&gt;</a:t>
            </a:r>
          </a:p>
          <a:p>
            <a:r>
              <a:rPr lang="en-US" sz="1600" dirty="0"/>
              <a:t> </a:t>
            </a:r>
            <a:r>
              <a:rPr lang="en-US" sz="1600" dirty="0" smtClean="0"/>
              <a:t>     </a:t>
            </a:r>
            <a:r>
              <a:rPr lang="en-US" sz="1600" dirty="0"/>
              <a:t>&lt;</a:t>
            </a:r>
            <a:r>
              <a:rPr lang="en-US" sz="1600" dirty="0">
                <a:solidFill>
                  <a:srgbClr val="C00000"/>
                </a:solidFill>
              </a:rPr>
              <a:t>Button</a:t>
            </a:r>
            <a:r>
              <a:rPr lang="en-US" sz="1600" dirty="0"/>
              <a:t> </a:t>
            </a:r>
            <a:r>
              <a:rPr lang="en-US" sz="1600" dirty="0">
                <a:solidFill>
                  <a:srgbClr val="FF0000"/>
                </a:solidFill>
              </a:rPr>
              <a:t>Name</a:t>
            </a:r>
            <a:r>
              <a:rPr lang="en-US" sz="1600" dirty="0"/>
              <a:t>="</a:t>
            </a:r>
            <a:r>
              <a:rPr lang="en-US" sz="1600" dirty="0" smtClean="0">
                <a:solidFill>
                  <a:srgbClr val="00B0F0"/>
                </a:solidFill>
              </a:rPr>
              <a:t>button</a:t>
            </a:r>
            <a:r>
              <a:rPr lang="en-US" sz="1600" dirty="0" smtClean="0"/>
              <a:t>“  </a:t>
            </a:r>
            <a:r>
              <a:rPr lang="pt-BR" sz="1600" dirty="0" err="1" smtClean="0">
                <a:solidFill>
                  <a:srgbClr val="FF0000"/>
                </a:solidFill>
              </a:rPr>
              <a:t>Click</a:t>
            </a:r>
            <a:r>
              <a:rPr lang="pt-BR" sz="1600" dirty="0"/>
              <a:t>="</a:t>
            </a:r>
            <a:r>
              <a:rPr lang="pt-BR" sz="1600" dirty="0" err="1">
                <a:solidFill>
                  <a:srgbClr val="00B0F0"/>
                </a:solidFill>
              </a:rPr>
              <a:t>button_Click</a:t>
            </a:r>
            <a:r>
              <a:rPr lang="pt-BR" sz="1600" dirty="0"/>
              <a:t>"</a:t>
            </a:r>
            <a:r>
              <a:rPr lang="en-US" sz="1600" dirty="0" smtClean="0"/>
              <a:t>&gt;</a:t>
            </a:r>
            <a:r>
              <a:rPr lang="en-US" sz="1600" dirty="0"/>
              <a:t>Click Me!&lt;</a:t>
            </a:r>
            <a:r>
              <a:rPr lang="en-US" sz="1600" dirty="0">
                <a:solidFill>
                  <a:srgbClr val="C00000"/>
                </a:solidFill>
              </a:rPr>
              <a:t>/Button</a:t>
            </a:r>
            <a:r>
              <a:rPr lang="en-US" sz="1600" dirty="0"/>
              <a:t>&gt; </a:t>
            </a:r>
            <a:endParaRPr lang="en-US" sz="1600" dirty="0" smtClean="0"/>
          </a:p>
          <a:p>
            <a:r>
              <a:rPr lang="en-US" sz="1600" dirty="0" smtClean="0"/>
              <a:t>&lt;</a:t>
            </a:r>
            <a:r>
              <a:rPr lang="en-US" sz="1600" dirty="0" smtClean="0">
                <a:solidFill>
                  <a:srgbClr val="C00000"/>
                </a:solidFill>
              </a:rPr>
              <a:t>/</a:t>
            </a:r>
            <a:r>
              <a:rPr lang="en-US" sz="1600" dirty="0">
                <a:solidFill>
                  <a:srgbClr val="C00000"/>
                </a:solidFill>
              </a:rPr>
              <a:t>Window</a:t>
            </a:r>
            <a:r>
              <a:rPr lang="en-US" sz="1600" dirty="0"/>
              <a:t>&gt;</a:t>
            </a:r>
            <a:endParaRPr lang="en-US" sz="1600" dirty="0" smtClean="0"/>
          </a:p>
        </p:txBody>
      </p:sp>
      <p:sp>
        <p:nvSpPr>
          <p:cNvPr id="6" name="CaixaDeTexto 5"/>
          <p:cNvSpPr txBox="1"/>
          <p:nvPr/>
        </p:nvSpPr>
        <p:spPr>
          <a:xfrm>
            <a:off x="323528" y="5877272"/>
            <a:ext cx="8496944" cy="369332"/>
          </a:xfrm>
          <a:prstGeom prst="rect">
            <a:avLst/>
          </a:prstGeom>
          <a:noFill/>
        </p:spPr>
        <p:txBody>
          <a:bodyPr wrap="square" rtlCol="0">
            <a:spAutoFit/>
          </a:bodyPr>
          <a:lstStyle/>
          <a:p>
            <a:r>
              <a:rPr lang="pt-BR" dirty="0" smtClean="0"/>
              <a:t>Veja a seguir o código C# para implementar o evento </a:t>
            </a:r>
            <a:r>
              <a:rPr lang="pt-BR" dirty="0" err="1" smtClean="0">
                <a:solidFill>
                  <a:srgbClr val="00B0F0"/>
                </a:solidFill>
              </a:rPr>
              <a:t>button_Click</a:t>
            </a:r>
            <a:endParaRPr lang="pt-BR" dirty="0">
              <a:solidFill>
                <a:srgbClr val="00B0F0"/>
              </a:solidFill>
            </a:endParaRPr>
          </a:p>
        </p:txBody>
      </p:sp>
      <p:sp>
        <p:nvSpPr>
          <p:cNvPr id="7" name="Espaço Reservado para Data 6"/>
          <p:cNvSpPr>
            <a:spLocks noGrp="1"/>
          </p:cNvSpPr>
          <p:nvPr>
            <p:ph type="dt" sz="half" idx="10"/>
          </p:nvPr>
        </p:nvSpPr>
        <p:spPr/>
        <p:txBody>
          <a:bodyPr/>
          <a:lstStyle/>
          <a:p>
            <a:fld id="{12379B33-390C-436F-AD4B-9088ED6C8A7B}" type="datetime1">
              <a:rPr lang="pt-BR" smtClean="0"/>
              <a:pPr/>
              <a:t>11/09/2012</a:t>
            </a:fld>
            <a:endParaRPr lang="pt-BR"/>
          </a:p>
        </p:txBody>
      </p:sp>
      <p:sp>
        <p:nvSpPr>
          <p:cNvPr id="9" name="Espaço Reservado para Rodapé 8"/>
          <p:cNvSpPr>
            <a:spLocks noGrp="1"/>
          </p:cNvSpPr>
          <p:nvPr>
            <p:ph type="ftr" sz="quarter" idx="11"/>
          </p:nvPr>
        </p:nvSpPr>
        <p:spPr/>
        <p:txBody>
          <a:bodyPr/>
          <a:lstStyle/>
          <a:p>
            <a:r>
              <a:rPr lang="pt-BR" smtClean="0"/>
              <a:t>E-mail:jose.cunha@ifrn.edu.br</a:t>
            </a:r>
            <a:endParaRPr lang="pt-BR"/>
          </a:p>
        </p:txBody>
      </p:sp>
      <p:sp>
        <p:nvSpPr>
          <p:cNvPr id="8" name="Espaço Reservado para Número de Slide 7"/>
          <p:cNvSpPr>
            <a:spLocks noGrp="1"/>
          </p:cNvSpPr>
          <p:nvPr>
            <p:ph type="sldNum" sz="quarter" idx="12"/>
          </p:nvPr>
        </p:nvSpPr>
        <p:spPr/>
        <p:txBody>
          <a:bodyPr/>
          <a:lstStyle/>
          <a:p>
            <a:fld id="{1020B395-67EA-461A-9EAB-6FD6371207DB}" type="slidenum">
              <a:rPr lang="pt-BR" smtClean="0"/>
              <a:pPr/>
              <a:t>8</a:t>
            </a:fld>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WPF</a:t>
            </a:r>
          </a:p>
        </p:txBody>
      </p:sp>
      <p:sp>
        <p:nvSpPr>
          <p:cNvPr id="3" name="CaixaDeTexto 2"/>
          <p:cNvSpPr txBox="1"/>
          <p:nvPr/>
        </p:nvSpPr>
        <p:spPr>
          <a:xfrm>
            <a:off x="179512" y="1412776"/>
            <a:ext cx="8784976" cy="369332"/>
          </a:xfrm>
          <a:prstGeom prst="rect">
            <a:avLst/>
          </a:prstGeom>
          <a:noFill/>
        </p:spPr>
        <p:txBody>
          <a:bodyPr wrap="square" rtlCol="0">
            <a:spAutoFit/>
          </a:bodyPr>
          <a:lstStyle/>
          <a:p>
            <a:r>
              <a:rPr lang="pt-BR" b="1" dirty="0" smtClean="0"/>
              <a:t>Código</a:t>
            </a:r>
            <a:endParaRPr lang="pt-BR" b="1" dirty="0"/>
          </a:p>
        </p:txBody>
      </p:sp>
      <p:sp>
        <p:nvSpPr>
          <p:cNvPr id="4" name="CaixaDeTexto 3"/>
          <p:cNvSpPr txBox="1"/>
          <p:nvPr/>
        </p:nvSpPr>
        <p:spPr>
          <a:xfrm>
            <a:off x="179512" y="1772816"/>
            <a:ext cx="8712968" cy="4524315"/>
          </a:xfrm>
          <a:prstGeom prst="rect">
            <a:avLst/>
          </a:prstGeom>
          <a:noFill/>
          <a:ln>
            <a:solidFill>
              <a:schemeClr val="tx2">
                <a:lumMod val="40000"/>
                <a:lumOff val="60000"/>
              </a:schemeClr>
            </a:solidFill>
          </a:ln>
          <a:effectLst>
            <a:glow rad="101600">
              <a:schemeClr val="accent2">
                <a:satMod val="175000"/>
                <a:alpha val="40000"/>
              </a:schemeClr>
            </a:glow>
            <a:outerShdw blurRad="50800" dist="38100" dir="16200000" rotWithShape="0">
              <a:prstClr val="black">
                <a:alpha val="40000"/>
              </a:prstClr>
            </a:outerShdw>
          </a:effectLst>
        </p:spPr>
        <p:txBody>
          <a:bodyPr wrap="square" rtlCol="0">
            <a:spAutoFit/>
          </a:bodyPr>
          <a:lstStyle/>
          <a:p>
            <a:r>
              <a:rPr lang="en-US" dirty="0">
                <a:solidFill>
                  <a:srgbClr val="00B0F0"/>
                </a:solidFill>
              </a:rPr>
              <a:t>using</a:t>
            </a:r>
            <a:r>
              <a:rPr lang="en-US" dirty="0"/>
              <a:t> </a:t>
            </a:r>
            <a:r>
              <a:rPr lang="en-US" dirty="0" err="1"/>
              <a:t>System.Windows</a:t>
            </a:r>
            <a:r>
              <a:rPr lang="en-US" dirty="0"/>
              <a:t>; </a:t>
            </a:r>
            <a:r>
              <a:rPr lang="en-US" dirty="0">
                <a:solidFill>
                  <a:srgbClr val="00B050"/>
                </a:solidFill>
              </a:rPr>
              <a:t>// Window, </a:t>
            </a:r>
            <a:r>
              <a:rPr lang="en-US" dirty="0" err="1">
                <a:solidFill>
                  <a:srgbClr val="00B050"/>
                </a:solidFill>
              </a:rPr>
              <a:t>RoutedEventArgs</a:t>
            </a:r>
            <a:r>
              <a:rPr lang="en-US" dirty="0">
                <a:solidFill>
                  <a:srgbClr val="00B050"/>
                </a:solidFill>
              </a:rPr>
              <a:t>, </a:t>
            </a:r>
            <a:r>
              <a:rPr lang="en-US" dirty="0" err="1">
                <a:solidFill>
                  <a:srgbClr val="00B050"/>
                </a:solidFill>
              </a:rPr>
              <a:t>MessageBox</a:t>
            </a:r>
            <a:r>
              <a:rPr lang="en-US" dirty="0">
                <a:solidFill>
                  <a:srgbClr val="00B050"/>
                </a:solidFill>
              </a:rPr>
              <a:t> </a:t>
            </a:r>
            <a:endParaRPr lang="en-US" dirty="0" smtClean="0">
              <a:solidFill>
                <a:srgbClr val="00B050"/>
              </a:solidFill>
            </a:endParaRPr>
          </a:p>
          <a:p>
            <a:endParaRPr lang="pt-BR" dirty="0" smtClean="0"/>
          </a:p>
          <a:p>
            <a:r>
              <a:rPr lang="pt-BR" dirty="0" err="1">
                <a:solidFill>
                  <a:srgbClr val="00B0F0"/>
                </a:solidFill>
              </a:rPr>
              <a:t>namespace</a:t>
            </a:r>
            <a:r>
              <a:rPr lang="pt-BR" dirty="0"/>
              <a:t> </a:t>
            </a:r>
            <a:r>
              <a:rPr lang="pt-BR" dirty="0" err="1"/>
              <a:t>SDKSample</a:t>
            </a:r>
            <a:r>
              <a:rPr lang="pt-BR" dirty="0"/>
              <a:t> </a:t>
            </a:r>
            <a:endParaRPr lang="pt-BR" dirty="0" smtClean="0"/>
          </a:p>
          <a:p>
            <a:r>
              <a:rPr lang="pt-BR" dirty="0" smtClean="0"/>
              <a:t>{ </a:t>
            </a:r>
          </a:p>
          <a:p>
            <a:r>
              <a:rPr lang="pt-BR" dirty="0"/>
              <a:t> </a:t>
            </a:r>
            <a:r>
              <a:rPr lang="pt-BR" dirty="0" smtClean="0"/>
              <a:t>   </a:t>
            </a:r>
            <a:r>
              <a:rPr lang="pt-BR" dirty="0" err="1" smtClean="0">
                <a:solidFill>
                  <a:srgbClr val="00B0F0"/>
                </a:solidFill>
              </a:rPr>
              <a:t>public</a:t>
            </a:r>
            <a:r>
              <a:rPr lang="pt-BR" dirty="0" smtClean="0">
                <a:solidFill>
                  <a:srgbClr val="00B0F0"/>
                </a:solidFill>
              </a:rPr>
              <a:t> </a:t>
            </a:r>
            <a:r>
              <a:rPr lang="pt-BR" dirty="0" err="1">
                <a:solidFill>
                  <a:srgbClr val="00B0F0"/>
                </a:solidFill>
              </a:rPr>
              <a:t>partial</a:t>
            </a:r>
            <a:r>
              <a:rPr lang="pt-BR" dirty="0">
                <a:solidFill>
                  <a:srgbClr val="00B0F0"/>
                </a:solidFill>
              </a:rPr>
              <a:t> </a:t>
            </a:r>
            <a:r>
              <a:rPr lang="pt-BR" dirty="0" err="1">
                <a:solidFill>
                  <a:srgbClr val="00B0F0"/>
                </a:solidFill>
              </a:rPr>
              <a:t>class</a:t>
            </a:r>
            <a:r>
              <a:rPr lang="pt-BR" dirty="0"/>
              <a:t> </a:t>
            </a:r>
            <a:r>
              <a:rPr lang="pt-BR" dirty="0" err="1"/>
              <a:t>AWindow</a:t>
            </a:r>
            <a:r>
              <a:rPr lang="pt-BR" dirty="0"/>
              <a:t> : </a:t>
            </a:r>
            <a:r>
              <a:rPr lang="pt-BR" dirty="0" err="1"/>
              <a:t>Window</a:t>
            </a:r>
            <a:r>
              <a:rPr lang="pt-BR" dirty="0"/>
              <a:t> </a:t>
            </a:r>
            <a:endParaRPr lang="pt-BR" dirty="0" smtClean="0"/>
          </a:p>
          <a:p>
            <a:r>
              <a:rPr lang="pt-BR" dirty="0"/>
              <a:t> </a:t>
            </a:r>
            <a:r>
              <a:rPr lang="pt-BR" dirty="0" smtClean="0"/>
              <a:t>   { </a:t>
            </a:r>
          </a:p>
          <a:p>
            <a:r>
              <a:rPr lang="pt-BR" dirty="0"/>
              <a:t> </a:t>
            </a:r>
            <a:r>
              <a:rPr lang="pt-BR" dirty="0" smtClean="0"/>
              <a:t>       </a:t>
            </a:r>
            <a:r>
              <a:rPr lang="pt-BR" dirty="0" err="1" smtClean="0">
                <a:solidFill>
                  <a:srgbClr val="00B0F0"/>
                </a:solidFill>
              </a:rPr>
              <a:t>public</a:t>
            </a:r>
            <a:r>
              <a:rPr lang="pt-BR" dirty="0" smtClean="0"/>
              <a:t> </a:t>
            </a:r>
            <a:r>
              <a:rPr lang="pt-BR" dirty="0" err="1"/>
              <a:t>AWindow</a:t>
            </a:r>
            <a:r>
              <a:rPr lang="pt-BR" dirty="0"/>
              <a:t>() </a:t>
            </a:r>
            <a:endParaRPr lang="pt-BR" dirty="0" smtClean="0"/>
          </a:p>
          <a:p>
            <a:r>
              <a:rPr lang="pt-BR" dirty="0"/>
              <a:t> </a:t>
            </a:r>
            <a:r>
              <a:rPr lang="pt-BR" dirty="0" smtClean="0"/>
              <a:t>      {  </a:t>
            </a:r>
          </a:p>
          <a:p>
            <a:r>
              <a:rPr lang="pt-BR" dirty="0"/>
              <a:t> </a:t>
            </a:r>
            <a:r>
              <a:rPr lang="pt-BR" dirty="0" smtClean="0"/>
              <a:t>            </a:t>
            </a:r>
            <a:r>
              <a:rPr lang="pt-BR" dirty="0" err="1" smtClean="0"/>
              <a:t>InitializeComponent</a:t>
            </a:r>
            <a:r>
              <a:rPr lang="pt-BR" dirty="0"/>
              <a:t>(); </a:t>
            </a:r>
            <a:endParaRPr lang="pt-BR" dirty="0" smtClean="0"/>
          </a:p>
          <a:p>
            <a:r>
              <a:rPr lang="pt-BR" dirty="0"/>
              <a:t> </a:t>
            </a:r>
            <a:r>
              <a:rPr lang="pt-BR" dirty="0" smtClean="0"/>
              <a:t>      } </a:t>
            </a:r>
          </a:p>
          <a:p>
            <a:r>
              <a:rPr lang="pt-BR" dirty="0"/>
              <a:t> </a:t>
            </a:r>
            <a:r>
              <a:rPr lang="pt-BR" dirty="0" smtClean="0"/>
              <a:t>   </a:t>
            </a:r>
            <a:r>
              <a:rPr lang="pt-BR" dirty="0" err="1" smtClean="0">
                <a:solidFill>
                  <a:srgbClr val="00B0F0"/>
                </a:solidFill>
              </a:rPr>
              <a:t>void</a:t>
            </a:r>
            <a:r>
              <a:rPr lang="pt-BR" dirty="0" smtClean="0"/>
              <a:t> </a:t>
            </a:r>
            <a:r>
              <a:rPr lang="pt-BR" dirty="0" err="1"/>
              <a:t>button_Click</a:t>
            </a:r>
            <a:r>
              <a:rPr lang="pt-BR" dirty="0"/>
              <a:t>(</a:t>
            </a:r>
            <a:r>
              <a:rPr lang="pt-BR" dirty="0" err="1">
                <a:solidFill>
                  <a:srgbClr val="00B0F0"/>
                </a:solidFill>
              </a:rPr>
              <a:t>object</a:t>
            </a:r>
            <a:r>
              <a:rPr lang="pt-BR" dirty="0"/>
              <a:t> </a:t>
            </a:r>
            <a:r>
              <a:rPr lang="pt-BR" dirty="0" err="1"/>
              <a:t>sender</a:t>
            </a:r>
            <a:r>
              <a:rPr lang="pt-BR" dirty="0"/>
              <a:t>, </a:t>
            </a:r>
            <a:r>
              <a:rPr lang="pt-BR" dirty="0" err="1"/>
              <a:t>RoutedEventArgs</a:t>
            </a:r>
            <a:r>
              <a:rPr lang="pt-BR" dirty="0"/>
              <a:t> e) </a:t>
            </a:r>
            <a:endParaRPr lang="pt-BR" dirty="0" smtClean="0"/>
          </a:p>
          <a:p>
            <a:r>
              <a:rPr lang="pt-BR" dirty="0"/>
              <a:t> </a:t>
            </a:r>
            <a:r>
              <a:rPr lang="pt-BR" dirty="0" smtClean="0"/>
              <a:t>   { </a:t>
            </a:r>
          </a:p>
          <a:p>
            <a:r>
              <a:rPr lang="pt-BR" dirty="0"/>
              <a:t> </a:t>
            </a:r>
            <a:r>
              <a:rPr lang="pt-BR" dirty="0" smtClean="0"/>
              <a:t>     </a:t>
            </a:r>
            <a:r>
              <a:rPr lang="pt-BR" dirty="0" err="1" smtClean="0"/>
              <a:t>MessageBox</a:t>
            </a:r>
            <a:r>
              <a:rPr lang="pt-BR" dirty="0" smtClean="0"/>
              <a:t>.Show</a:t>
            </a:r>
            <a:r>
              <a:rPr lang="pt-BR" dirty="0"/>
              <a:t>("</a:t>
            </a:r>
            <a:r>
              <a:rPr lang="pt-BR" dirty="0" err="1">
                <a:solidFill>
                  <a:srgbClr val="FF0000"/>
                </a:solidFill>
              </a:rPr>
              <a:t>Hello</a:t>
            </a:r>
            <a:r>
              <a:rPr lang="pt-BR" dirty="0">
                <a:solidFill>
                  <a:srgbClr val="FF0000"/>
                </a:solidFill>
              </a:rPr>
              <a:t>, Windows </a:t>
            </a:r>
            <a:r>
              <a:rPr lang="pt-BR" dirty="0" err="1">
                <a:solidFill>
                  <a:srgbClr val="FF0000"/>
                </a:solidFill>
              </a:rPr>
              <a:t>Presentation</a:t>
            </a:r>
            <a:r>
              <a:rPr lang="pt-BR" dirty="0">
                <a:solidFill>
                  <a:srgbClr val="FF0000"/>
                </a:solidFill>
              </a:rPr>
              <a:t> </a:t>
            </a:r>
            <a:r>
              <a:rPr lang="pt-BR" dirty="0" err="1">
                <a:solidFill>
                  <a:srgbClr val="FF0000"/>
                </a:solidFill>
              </a:rPr>
              <a:t>Foundation</a:t>
            </a:r>
            <a:r>
              <a:rPr lang="pt-BR" dirty="0">
                <a:solidFill>
                  <a:srgbClr val="FF0000"/>
                </a:solidFill>
              </a:rPr>
              <a:t>!</a:t>
            </a:r>
            <a:r>
              <a:rPr lang="pt-BR" dirty="0"/>
              <a:t>"); </a:t>
            </a:r>
            <a:endParaRPr lang="pt-BR" dirty="0" smtClean="0"/>
          </a:p>
          <a:p>
            <a:r>
              <a:rPr lang="pt-BR" dirty="0"/>
              <a:t> </a:t>
            </a:r>
            <a:r>
              <a:rPr lang="pt-BR" dirty="0" smtClean="0"/>
              <a:t>    } </a:t>
            </a:r>
          </a:p>
          <a:p>
            <a:r>
              <a:rPr lang="pt-BR" dirty="0"/>
              <a:t> </a:t>
            </a:r>
            <a:r>
              <a:rPr lang="pt-BR" dirty="0" smtClean="0"/>
              <a:t>  } </a:t>
            </a:r>
          </a:p>
          <a:p>
            <a:r>
              <a:rPr lang="pt-BR" dirty="0" smtClean="0"/>
              <a:t>} </a:t>
            </a:r>
            <a:endParaRPr lang="pt-BR" dirty="0"/>
          </a:p>
        </p:txBody>
      </p:sp>
      <p:sp>
        <p:nvSpPr>
          <p:cNvPr id="5" name="Espaço Reservado para Data 4"/>
          <p:cNvSpPr>
            <a:spLocks noGrp="1"/>
          </p:cNvSpPr>
          <p:nvPr>
            <p:ph type="dt" sz="half" idx="10"/>
          </p:nvPr>
        </p:nvSpPr>
        <p:spPr/>
        <p:txBody>
          <a:bodyPr/>
          <a:lstStyle/>
          <a:p>
            <a:fld id="{900E46FE-96BA-4631-9DB7-00B1FCAA6912}" type="datetime1">
              <a:rPr lang="pt-BR" smtClean="0"/>
              <a:pPr/>
              <a:t>11/09/2012</a:t>
            </a:fld>
            <a:endParaRPr lang="pt-BR"/>
          </a:p>
        </p:txBody>
      </p:sp>
      <p:sp>
        <p:nvSpPr>
          <p:cNvPr id="7" name="Espaço Reservado para Rodapé 6"/>
          <p:cNvSpPr>
            <a:spLocks noGrp="1"/>
          </p:cNvSpPr>
          <p:nvPr>
            <p:ph type="ftr" sz="quarter" idx="11"/>
          </p:nvPr>
        </p:nvSpPr>
        <p:spPr/>
        <p:txBody>
          <a:bodyPr/>
          <a:lstStyle/>
          <a:p>
            <a:r>
              <a:rPr lang="pt-BR" smtClean="0"/>
              <a:t>E-mail:jose.cunha@ifrn.edu.br</a:t>
            </a:r>
            <a:endParaRPr lang="pt-BR"/>
          </a:p>
        </p:txBody>
      </p:sp>
      <p:sp>
        <p:nvSpPr>
          <p:cNvPr id="6" name="Espaço Reservado para Número de Slide 5"/>
          <p:cNvSpPr>
            <a:spLocks noGrp="1"/>
          </p:cNvSpPr>
          <p:nvPr>
            <p:ph type="sldNum" sz="quarter" idx="12"/>
          </p:nvPr>
        </p:nvSpPr>
        <p:spPr/>
        <p:txBody>
          <a:bodyPr/>
          <a:lstStyle/>
          <a:p>
            <a:fld id="{1020B395-67EA-461A-9EAB-6FD6371207DB}" type="slidenum">
              <a:rPr lang="pt-BR" smtClean="0"/>
              <a:pPr/>
              <a:t>9</a:t>
            </a:fld>
            <a:endParaRPr lang="pt-B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écnica">
  <a:themeElements>
    <a:clrScheme name="Técnic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1532</TotalTime>
  <Words>5017</Words>
  <Application>Microsoft Office PowerPoint</Application>
  <PresentationFormat>Apresentação na tela (4:3)</PresentationFormat>
  <Paragraphs>818</Paragraphs>
  <Slides>73</Slides>
  <Notes>0</Notes>
  <HiddenSlides>0</HiddenSlides>
  <MMClips>0</MMClips>
  <ScaleCrop>false</ScaleCrop>
  <HeadingPairs>
    <vt:vector size="4" baseType="variant">
      <vt:variant>
        <vt:lpstr>Tema</vt:lpstr>
      </vt:variant>
      <vt:variant>
        <vt:i4>1</vt:i4>
      </vt:variant>
      <vt:variant>
        <vt:lpstr>Títulos de slides</vt:lpstr>
      </vt:variant>
      <vt:variant>
        <vt:i4>73</vt:i4>
      </vt:variant>
    </vt:vector>
  </HeadingPairs>
  <TitlesOfParts>
    <vt:vector size="74" baseType="lpstr">
      <vt:lpstr>Técnica</vt:lpstr>
      <vt:lpstr>Windows Presentation Foundation</vt:lpstr>
      <vt:lpstr>WPF</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Presentation Foundation</dc:title>
  <dc:creator>Cunha</dc:creator>
  <cp:lastModifiedBy>Cunha</cp:lastModifiedBy>
  <cp:revision>184</cp:revision>
  <dcterms:created xsi:type="dcterms:W3CDTF">2011-08-03T18:52:28Z</dcterms:created>
  <dcterms:modified xsi:type="dcterms:W3CDTF">2012-09-11T14:25:23Z</dcterms:modified>
</cp:coreProperties>
</file>