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B1BB1CA-EC8E-4E53-B1B7-EE1AEDFDF83A}" type="datetimeFigureOut">
              <a:rPr lang="pt-BR" smtClean="0"/>
              <a:pPr/>
              <a:t>07/01/2013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58DFB2-8CA5-4DD2-B7E0-A59D52A16F9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Antônio da Cunha</a:t>
            </a:r>
          </a:p>
          <a:p>
            <a:r>
              <a:rPr lang="pt-BR" dirty="0" smtClean="0"/>
              <a:t>IFRN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Silverlight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928802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Como você viu, o Grid fornece a capacidade para criar uma coleção de linhas e colunas proporcionais, que muitas vezes é bastante útil. No entanto, você pode mudar a maneira como cada linha e coluna é dimensionada.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000372"/>
            <a:ext cx="8715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</a:t>
            </a:r>
            <a:r>
              <a:rPr lang="pt-BR" sz="1600" dirty="0" err="1" smtClean="0"/>
              <a:t>Grid</a:t>
            </a:r>
            <a:r>
              <a:rPr lang="pt-BR" sz="1600" dirty="0" smtClean="0"/>
              <a:t> suporta estratégias de tamanho: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Absoluto</a:t>
            </a:r>
            <a:r>
              <a:rPr lang="pt-BR" sz="1600" dirty="0" smtClean="0"/>
              <a:t>: Você indica o tamanho exato usando pixels.</a:t>
            </a:r>
          </a:p>
          <a:p>
            <a:pPr>
              <a:buFont typeface="Arial" pitchFamily="34" charset="0"/>
              <a:buChar char="•"/>
            </a:pPr>
            <a:r>
              <a:rPr lang="pt-BR" sz="1600" b="1" dirty="0" smtClean="0"/>
              <a:t>Automático</a:t>
            </a:r>
            <a:r>
              <a:rPr lang="pt-BR" sz="1600" dirty="0" smtClean="0"/>
              <a:t>: </a:t>
            </a:r>
            <a:r>
              <a:rPr lang="pt-PT" sz="1600" dirty="0" smtClean="0"/>
              <a:t>Cada linha ou coluna é exatamente a quantidade de espaço que ele precisa e não mais.</a:t>
            </a:r>
          </a:p>
          <a:p>
            <a:pPr>
              <a:buFont typeface="Arial" pitchFamily="34" charset="0"/>
              <a:buChar char="•"/>
            </a:pPr>
            <a:r>
              <a:rPr lang="pt-PT" sz="1600" b="1" dirty="0" smtClean="0"/>
              <a:t>Proporciona</a:t>
            </a:r>
            <a:r>
              <a:rPr lang="pt-PT" sz="1600" dirty="0" smtClean="0"/>
              <a:t>l</a:t>
            </a:r>
            <a:r>
              <a:rPr lang="pt-PT" sz="1600" smtClean="0"/>
              <a:t>: O espaço </a:t>
            </a:r>
            <a:r>
              <a:rPr lang="pt-PT" sz="1600" dirty="0" smtClean="0"/>
              <a:t>é dividido entre um grupo de linhas ou colunas.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</a:t>
            </a:r>
            <a:endParaRPr lang="pt-BR" b="1" dirty="0"/>
          </a:p>
        </p:txBody>
      </p:sp>
      <p:sp>
        <p:nvSpPr>
          <p:cNvPr id="4" name="Retângulo 3"/>
          <p:cNvSpPr/>
          <p:nvPr/>
        </p:nvSpPr>
        <p:spPr>
          <a:xfrm>
            <a:off x="403862" y="2428868"/>
            <a:ext cx="8168665" cy="369332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dirty="0" smtClean="0"/>
              <a:t> &lt;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Width</a:t>
            </a:r>
            <a:r>
              <a:rPr lang="pt-BR" dirty="0" smtClean="0"/>
              <a:t>=“100”&gt;&lt;/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200024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Definir o tamanho da coluna em valor absoluto de 100 </a:t>
            </a:r>
            <a:r>
              <a:rPr lang="pt-BR" dirty="0" err="1" smtClean="0"/>
              <a:t>pixes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75300" y="3500438"/>
            <a:ext cx="8168665" cy="369332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dirty="0" smtClean="0"/>
              <a:t> &lt;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Width</a:t>
            </a:r>
            <a:r>
              <a:rPr lang="pt-BR" dirty="0" smtClean="0"/>
              <a:t>=“Auto”&gt;&lt;/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7158" y="307181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Para usar o tamanho automático, você deve usar o valor Auto: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403863" y="4572008"/>
            <a:ext cx="8240103" cy="369332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dirty="0" smtClean="0"/>
              <a:t> &lt;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Width</a:t>
            </a:r>
            <a:r>
              <a:rPr lang="pt-BR" dirty="0" smtClean="0"/>
              <a:t>=“*”&gt;&lt;/</a:t>
            </a:r>
            <a:r>
              <a:rPr lang="pt-BR" dirty="0" err="1" smtClean="0">
                <a:solidFill>
                  <a:schemeClr val="accent2"/>
                </a:solidFill>
              </a:rPr>
              <a:t>ColumnDefinition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85720" y="414338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Finalmente, para usar o tamanho proporcional, você usa um asterisco (*):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428628" y="5282999"/>
            <a:ext cx="8215338" cy="646331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dirty="0" smtClean="0"/>
              <a:t> &lt;</a:t>
            </a:r>
            <a:r>
              <a:rPr lang="pt-BR" dirty="0" err="1" smtClean="0">
                <a:solidFill>
                  <a:schemeClr val="accent2"/>
                </a:solidFill>
              </a:rPr>
              <a:t>RowDefinition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Heigh</a:t>
            </a:r>
            <a:r>
              <a:rPr lang="pt-BR" dirty="0" err="1" smtClean="0"/>
              <a:t>t</a:t>
            </a:r>
            <a:r>
              <a:rPr lang="pt-BR" dirty="0" smtClean="0"/>
              <a:t>=*&gt;&lt;/</a:t>
            </a:r>
            <a:r>
              <a:rPr lang="pt-BR" dirty="0" err="1" smtClean="0">
                <a:solidFill>
                  <a:schemeClr val="accent2"/>
                </a:solidFill>
              </a:rPr>
              <a:t>RowDefinition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 &lt;</a:t>
            </a:r>
            <a:r>
              <a:rPr lang="pt-BR" dirty="0" err="1" smtClean="0">
                <a:solidFill>
                  <a:schemeClr val="accent2"/>
                </a:solidFill>
              </a:rPr>
              <a:t>RowDefinition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Height</a:t>
            </a:r>
            <a:r>
              <a:rPr lang="pt-BR" dirty="0" smtClean="0"/>
              <a:t>=2*&gt;&lt;/</a:t>
            </a:r>
            <a:r>
              <a:rPr lang="pt-BR" dirty="0" err="1" smtClean="0">
                <a:solidFill>
                  <a:schemeClr val="accent2"/>
                </a:solidFill>
              </a:rPr>
              <a:t>RowDefinition</a:t>
            </a:r>
            <a:r>
              <a:rPr lang="pt-BR" dirty="0" smtClean="0"/>
              <a:t>&gt;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Aninhando </a:t>
            </a:r>
            <a:r>
              <a:rPr lang="pt-BR" b="1" dirty="0" err="1" smtClean="0"/>
              <a:t>Grid</a:t>
            </a:r>
            <a:r>
              <a:rPr lang="pt-BR" b="1" dirty="0" smtClean="0"/>
              <a:t> e </a:t>
            </a:r>
            <a:r>
              <a:rPr lang="pt-BR" b="1" dirty="0" err="1" smtClean="0"/>
              <a:t>StackPanel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2000240"/>
            <a:ext cx="8429684" cy="28931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 x:Name="LayoutRoot" Background="</a:t>
            </a:r>
            <a:r>
              <a:rPr lang="pt-BR" sz="1400" dirty="0" err="1" smtClean="0"/>
              <a:t>SteelBlue</a:t>
            </a:r>
            <a:r>
              <a:rPr lang="pt-BR" sz="1400" dirty="0" smtClean="0"/>
              <a:t>"  </a:t>
            </a:r>
            <a:r>
              <a:rPr lang="pt-BR" sz="1400" dirty="0" err="1" smtClean="0"/>
              <a:t>ShowGridLines</a:t>
            </a:r>
            <a:r>
              <a:rPr lang="pt-BR" sz="1400" dirty="0" smtClean="0"/>
              <a:t>="</a:t>
            </a:r>
            <a:r>
              <a:rPr lang="pt-BR" sz="1400" dirty="0" err="1" smtClean="0"/>
              <a:t>True</a:t>
            </a:r>
            <a:r>
              <a:rPr lang="pt-BR" sz="1400" dirty="0" smtClean="0"/>
              <a:t>" 	</a:t>
            </a:r>
            <a:r>
              <a:rPr lang="pt-BR" sz="1400" dirty="0" err="1" smtClean="0"/>
              <a:t>HorizontalAlignment</a:t>
            </a:r>
            <a:r>
              <a:rPr lang="pt-BR" sz="1400" dirty="0" smtClean="0"/>
              <a:t>="Center" </a:t>
            </a:r>
            <a:r>
              <a:rPr lang="pt-BR" sz="1400" dirty="0" err="1" smtClean="0"/>
              <a:t>VerticalAlignment</a:t>
            </a:r>
            <a:r>
              <a:rPr lang="pt-BR" sz="1400" dirty="0" smtClean="0"/>
              <a:t>="Center"&gt;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="*"&gt;&lt;/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&lt;</a:t>
            </a:r>
            <a:r>
              <a:rPr lang="en-US" sz="1400" dirty="0" err="1" smtClean="0"/>
              <a:t>TextBlock</a:t>
            </a:r>
            <a:r>
              <a:rPr lang="en-US" sz="1400" dirty="0" smtClean="0"/>
              <a:t> Margin="10" </a:t>
            </a:r>
            <a:r>
              <a:rPr lang="en-US" sz="1400" dirty="0" err="1" smtClean="0"/>
              <a:t>Grid.Row</a:t>
            </a:r>
            <a:r>
              <a:rPr lang="en-US" sz="1400" dirty="0" smtClean="0"/>
              <a:t>="0" Foreground="White" Text="</a:t>
            </a:r>
            <a:r>
              <a:rPr lang="en-US" sz="1400" dirty="0" err="1" smtClean="0"/>
              <a:t>Isto</a:t>
            </a:r>
            <a:r>
              <a:rPr lang="en-US" sz="1400" dirty="0" smtClean="0"/>
              <a:t> é 	um simples </a:t>
            </a:r>
            <a:r>
              <a:rPr lang="en-US" sz="1400" dirty="0" err="1" smtClean="0"/>
              <a:t>teste</a:t>
            </a:r>
            <a:r>
              <a:rPr lang="en-US" sz="1400" dirty="0" smtClean="0"/>
              <a:t> de layout."&gt;&lt;/</a:t>
            </a:r>
            <a:r>
              <a:rPr lang="en-US" sz="1400" dirty="0" err="1" smtClean="0"/>
              <a:t>TextBlock</a:t>
            </a:r>
            <a:r>
              <a:rPr lang="en-US" sz="1400" dirty="0" smtClean="0"/>
              <a:t>&gt;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       &lt;</a:t>
            </a:r>
            <a:r>
              <a:rPr lang="en-US" sz="1400" dirty="0" err="1" smtClean="0">
                <a:solidFill>
                  <a:srgbClr val="FF0000"/>
                </a:solidFill>
              </a:rPr>
              <a:t>StackPanel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Grid.Row</a:t>
            </a:r>
            <a:r>
              <a:rPr lang="en-US" sz="1400" dirty="0" smtClean="0">
                <a:solidFill>
                  <a:srgbClr val="FF0000"/>
                </a:solidFill>
              </a:rPr>
              <a:t>="1" </a:t>
            </a:r>
            <a:r>
              <a:rPr lang="en-US" sz="1400" dirty="0" err="1" smtClean="0">
                <a:solidFill>
                  <a:srgbClr val="FF0000"/>
                </a:solidFill>
              </a:rPr>
              <a:t>HorizontalAlignment</a:t>
            </a:r>
            <a:r>
              <a:rPr lang="en-US" sz="1400" dirty="0" smtClean="0">
                <a:solidFill>
                  <a:srgbClr val="FF0000"/>
                </a:solidFill>
              </a:rPr>
              <a:t>="Right" 	Orientation="Horizontal" &gt;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&lt;Button </a:t>
            </a:r>
            <a:r>
              <a:rPr lang="pt-BR" sz="1400" dirty="0" err="1" smtClean="0">
                <a:solidFill>
                  <a:srgbClr val="FF0000"/>
                </a:solidFill>
              </a:rPr>
              <a:t>Margin</a:t>
            </a:r>
            <a:r>
              <a:rPr lang="pt-BR" sz="1400" dirty="0" smtClean="0">
                <a:solidFill>
                  <a:srgbClr val="FF0000"/>
                </a:solidFill>
              </a:rPr>
              <a:t>="10,10,2,10" </a:t>
            </a:r>
            <a:r>
              <a:rPr lang="pt-BR" sz="1400" dirty="0" err="1" smtClean="0">
                <a:solidFill>
                  <a:srgbClr val="FF0000"/>
                </a:solidFill>
              </a:rPr>
              <a:t>Padding</a:t>
            </a:r>
            <a:r>
              <a:rPr lang="pt-BR" sz="1400" dirty="0" smtClean="0">
                <a:solidFill>
                  <a:srgbClr val="FF0000"/>
                </a:solidFill>
              </a:rPr>
              <a:t>="3" </a:t>
            </a:r>
            <a:r>
              <a:rPr lang="pt-BR" sz="1400" dirty="0" err="1" smtClean="0">
                <a:solidFill>
                  <a:srgbClr val="FF0000"/>
                </a:solidFill>
              </a:rPr>
              <a:t>Content</a:t>
            </a:r>
            <a:r>
              <a:rPr lang="pt-BR" sz="1400" dirty="0" smtClean="0">
                <a:solidFill>
                  <a:srgbClr val="FF0000"/>
                </a:solidFill>
              </a:rPr>
              <a:t>="OK"&gt;&lt;/Button&gt;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&lt;Button </a:t>
            </a:r>
            <a:r>
              <a:rPr lang="pt-BR" sz="1400" dirty="0" err="1" smtClean="0">
                <a:solidFill>
                  <a:srgbClr val="FF0000"/>
                </a:solidFill>
              </a:rPr>
              <a:t>Margin</a:t>
            </a:r>
            <a:r>
              <a:rPr lang="pt-BR" sz="1400" dirty="0" smtClean="0">
                <a:solidFill>
                  <a:srgbClr val="FF0000"/>
                </a:solidFill>
              </a:rPr>
              <a:t>="2,10,10,10" </a:t>
            </a:r>
            <a:r>
              <a:rPr lang="pt-BR" sz="1400" dirty="0" err="1" smtClean="0">
                <a:solidFill>
                  <a:srgbClr val="FF0000"/>
                </a:solidFill>
              </a:rPr>
              <a:t>Padding</a:t>
            </a:r>
            <a:r>
              <a:rPr lang="pt-BR" sz="1400" dirty="0" smtClean="0">
                <a:solidFill>
                  <a:srgbClr val="FF0000"/>
                </a:solidFill>
              </a:rPr>
              <a:t>="3" </a:t>
            </a:r>
            <a:r>
              <a:rPr lang="pt-BR" sz="1400" dirty="0" err="1" smtClean="0">
                <a:solidFill>
                  <a:srgbClr val="FF0000"/>
                </a:solidFill>
              </a:rPr>
              <a:t>Content</a:t>
            </a:r>
            <a:r>
              <a:rPr lang="pt-BR" sz="1400" dirty="0" smtClean="0">
                <a:solidFill>
                  <a:srgbClr val="FF0000"/>
                </a:solidFill>
              </a:rPr>
              <a:t>="</a:t>
            </a:r>
            <a:r>
              <a:rPr lang="pt-BR" sz="1400" dirty="0" err="1" smtClean="0">
                <a:solidFill>
                  <a:srgbClr val="FF0000"/>
                </a:solidFill>
              </a:rPr>
              <a:t>Cancel</a:t>
            </a:r>
            <a:r>
              <a:rPr lang="pt-BR" sz="1400" dirty="0" smtClean="0">
                <a:solidFill>
                  <a:srgbClr val="FF0000"/>
                </a:solidFill>
              </a:rPr>
              <a:t>"&gt;&lt;/Button&gt;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&lt;/</a:t>
            </a:r>
            <a:r>
              <a:rPr lang="pt-BR" sz="1400" dirty="0" err="1" smtClean="0">
                <a:solidFill>
                  <a:srgbClr val="FF0000"/>
                </a:solidFill>
              </a:rPr>
              <a:t>StackPanel</a:t>
            </a:r>
            <a:r>
              <a:rPr lang="pt-BR" sz="14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071546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Span</a:t>
            </a:r>
            <a:r>
              <a:rPr lang="pt-BR" b="1" dirty="0" smtClean="0"/>
              <a:t> de </a:t>
            </a:r>
            <a:r>
              <a:rPr lang="pt-BR" b="1" dirty="0" err="1" smtClean="0"/>
              <a:t>Row</a:t>
            </a:r>
            <a:r>
              <a:rPr lang="pt-BR" b="1" dirty="0" smtClean="0"/>
              <a:t> e Colunas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1500174"/>
            <a:ext cx="8501122" cy="397031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 x:Name="LayoutRoot" Background="</a:t>
            </a:r>
            <a:r>
              <a:rPr lang="pt-BR" sz="1400" dirty="0" err="1" smtClean="0"/>
              <a:t>SteelBlue</a:t>
            </a:r>
            <a:r>
              <a:rPr lang="pt-BR" sz="1400" dirty="0" smtClean="0"/>
              <a:t>" </a:t>
            </a:r>
            <a:r>
              <a:rPr lang="pt-BR" sz="1400" dirty="0" err="1" smtClean="0"/>
              <a:t>HorizontalAlignment</a:t>
            </a:r>
            <a:r>
              <a:rPr lang="pt-BR" sz="1400" dirty="0" smtClean="0"/>
              <a:t>="Center" </a:t>
            </a:r>
            <a:r>
              <a:rPr lang="pt-BR" sz="1400" dirty="0" err="1" smtClean="0"/>
              <a:t>VerticalAlignment</a:t>
            </a:r>
            <a:r>
              <a:rPr lang="pt-BR" sz="1400" dirty="0" smtClean="0"/>
              <a:t>="Center"&gt;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="*"&gt;&lt;/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="*"&gt;&lt;/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TextBlock</a:t>
            </a:r>
            <a:r>
              <a:rPr lang="pt-BR" sz="1400" dirty="0" smtClean="0"/>
              <a:t>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="10"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</a:t>
            </a:r>
            <a:r>
              <a:rPr lang="pt-BR" sz="1400" dirty="0" smtClean="0"/>
              <a:t>="0"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="0" </a:t>
            </a:r>
            <a:r>
              <a:rPr lang="pt-BR" sz="1400" dirty="0" err="1" smtClean="0">
                <a:solidFill>
                  <a:srgbClr val="FF0000"/>
                </a:solidFill>
              </a:rPr>
              <a:t>Grid</a:t>
            </a:r>
            <a:r>
              <a:rPr lang="pt-BR" sz="1400" dirty="0" smtClean="0">
                <a:solidFill>
                  <a:srgbClr val="FF0000"/>
                </a:solidFill>
              </a:rPr>
              <a:t>.</a:t>
            </a:r>
            <a:r>
              <a:rPr lang="pt-BR" sz="1400" dirty="0" err="1" smtClean="0">
                <a:solidFill>
                  <a:srgbClr val="FF0000"/>
                </a:solidFill>
              </a:rPr>
              <a:t>ColumnSpan</a:t>
            </a:r>
            <a:r>
              <a:rPr lang="pt-BR" sz="1400" dirty="0" smtClean="0">
                <a:solidFill>
                  <a:srgbClr val="FF0000"/>
                </a:solidFill>
              </a:rPr>
              <a:t>="3" 	</a:t>
            </a:r>
            <a:r>
              <a:rPr lang="pt-BR" sz="1400" dirty="0" err="1" smtClean="0"/>
              <a:t>Foreground</a:t>
            </a:r>
            <a:r>
              <a:rPr lang="pt-BR" sz="1400" dirty="0" smtClean="0"/>
              <a:t>="White" </a:t>
            </a:r>
            <a:r>
              <a:rPr lang="pt-BR" sz="1400" dirty="0" err="1" smtClean="0"/>
              <a:t>Text</a:t>
            </a:r>
            <a:r>
              <a:rPr lang="pt-BR" sz="1400" dirty="0" smtClean="0"/>
              <a:t>="Isto é um exemplo de layout simples."&gt;&lt;/</a:t>
            </a:r>
            <a:r>
              <a:rPr lang="pt-BR" sz="1400" dirty="0" err="1" smtClean="0"/>
              <a:t>TextBlock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="10,10,2,10" </a:t>
            </a:r>
            <a:r>
              <a:rPr lang="pt-BR" sz="1400" dirty="0" err="1" smtClean="0"/>
              <a:t>Padding</a:t>
            </a:r>
            <a:r>
              <a:rPr lang="pt-BR" sz="1400" dirty="0" smtClean="0"/>
              <a:t>="3"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</a:t>
            </a:r>
            <a:r>
              <a:rPr lang="pt-BR" sz="1400" dirty="0" smtClean="0"/>
              <a:t>="1"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="1" 	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="OK"&gt;&lt;/Button&gt;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="2,10,10,10" </a:t>
            </a:r>
            <a:r>
              <a:rPr lang="pt-BR" sz="1400" dirty="0" err="1" smtClean="0"/>
              <a:t>Padding</a:t>
            </a:r>
            <a:r>
              <a:rPr lang="pt-BR" sz="1400" dirty="0" smtClean="0"/>
              <a:t>="3"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</a:t>
            </a:r>
            <a:r>
              <a:rPr lang="pt-BR" sz="1400" dirty="0" smtClean="0"/>
              <a:t>="1"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="2" 	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</a:t>
            </a:r>
            <a:r>
              <a:rPr lang="pt-BR" sz="1400" dirty="0" err="1" smtClean="0"/>
              <a:t>Cancel</a:t>
            </a:r>
            <a:r>
              <a:rPr lang="pt-BR" sz="1400" dirty="0" smtClean="0"/>
              <a:t>"&gt;&lt;/Button&gt;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071546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GridSplitter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1428736"/>
            <a:ext cx="86439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Todo usuário do Windows tem visto janelas com barras de separação arrastáveis. Por exemplo, quando você usa o Windows Explorer, você tem do lado esquerdo uma lista de pastas e, do lado direito uma lista com os arquivos da pasta selecionada. Você pode arrastar a barra de separação entre os painéis, aumentando ou diminuindo o espaço de cada painel. 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3071810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você pode criar algo similar, adicionando um </a:t>
            </a:r>
            <a:r>
              <a:rPr lang="pt-BR" sz="1600" dirty="0" err="1" smtClean="0"/>
              <a:t>Splitter</a:t>
            </a:r>
            <a:r>
              <a:rPr lang="pt-BR" sz="1600" dirty="0" smtClean="0"/>
              <a:t> bar para um </a:t>
            </a:r>
            <a:r>
              <a:rPr lang="pt-BR" sz="1600" dirty="0" err="1" smtClean="0"/>
              <a:t>Grid</a:t>
            </a:r>
            <a:r>
              <a:rPr lang="pt-BR" sz="1600" dirty="0" smtClean="0"/>
              <a:t>. Veja o exemplo a seguir: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80927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GridSplitter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1950259"/>
            <a:ext cx="8572560" cy="310854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&lt;Grid x:Name="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Background="White"&gt;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MinWidth</a:t>
            </a:r>
            <a:r>
              <a:rPr lang="pt-BR" sz="1400" dirty="0" smtClean="0"/>
              <a:t>="100"&gt;&lt;/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MinWidth</a:t>
            </a:r>
            <a:r>
              <a:rPr lang="pt-BR" sz="1400" dirty="0" smtClean="0"/>
              <a:t>="50"&gt;&lt;/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="0"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="3"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="Lado esquerdo do </a:t>
            </a:r>
            <a:r>
              <a:rPr lang="pt-BR" sz="1400" dirty="0" err="1" smtClean="0"/>
              <a:t>Grid“Height</a:t>
            </a:r>
            <a:r>
              <a:rPr lang="pt-BR" sz="1400" dirty="0" smtClean="0"/>
              <a:t>="50"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="100&gt;&lt;/Button&gt;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sdk</a:t>
            </a:r>
            <a:r>
              <a:rPr lang="pt-BR" sz="1400" dirty="0" smtClean="0"/>
              <a:t>:</a:t>
            </a:r>
            <a:r>
              <a:rPr lang="pt-BR" sz="1400" dirty="0" err="1" smtClean="0"/>
              <a:t>GridSplitter</a:t>
            </a:r>
            <a:r>
              <a:rPr lang="pt-BR" sz="1400" dirty="0" smtClean="0"/>
              <a:t>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="1"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RowSpan</a:t>
            </a:r>
            <a:r>
              <a:rPr lang="pt-BR" sz="1400" dirty="0" smtClean="0"/>
              <a:t>="2" Background="</a:t>
            </a:r>
            <a:r>
              <a:rPr lang="pt-BR" sz="1400" dirty="0" err="1" smtClean="0"/>
              <a:t>LightGray</a:t>
            </a:r>
            <a:r>
              <a:rPr lang="pt-BR" sz="1400" dirty="0" smtClean="0"/>
              <a:t>" 	</a:t>
            </a:r>
            <a:r>
              <a:rPr lang="pt-BR" sz="1400" dirty="0" err="1" smtClean="0"/>
              <a:t>Width</a:t>
            </a:r>
            <a:r>
              <a:rPr lang="pt-BR" sz="1400" dirty="0" smtClean="0"/>
              <a:t>="3“   </a:t>
            </a:r>
            <a:r>
              <a:rPr lang="pt-BR" sz="1400" dirty="0" err="1" smtClean="0"/>
              <a:t>VerticalAlignment</a:t>
            </a:r>
            <a:r>
              <a:rPr lang="pt-BR" sz="1400" dirty="0" smtClean="0"/>
              <a:t>="</a:t>
            </a:r>
            <a:r>
              <a:rPr lang="pt-BR" sz="1400" dirty="0" err="1" smtClean="0"/>
              <a:t>Stretch</a:t>
            </a:r>
            <a:r>
              <a:rPr lang="pt-BR" sz="1400" dirty="0" smtClean="0"/>
              <a:t>" </a:t>
            </a:r>
            <a:r>
              <a:rPr lang="pt-BR" sz="1400" dirty="0" err="1" smtClean="0"/>
              <a:t>HorizontalAlignment</a:t>
            </a:r>
            <a:r>
              <a:rPr lang="pt-BR" sz="1400" dirty="0" smtClean="0"/>
              <a:t>="Center" 	</a:t>
            </a:r>
            <a:r>
              <a:rPr lang="pt-BR" sz="1400" dirty="0" err="1" smtClean="0"/>
              <a:t>ShowsPreview</a:t>
            </a:r>
            <a:r>
              <a:rPr lang="pt-BR" sz="1400" dirty="0" smtClean="0"/>
              <a:t>="</a:t>
            </a:r>
            <a:r>
              <a:rPr lang="pt-BR" sz="1400" dirty="0" err="1" smtClean="0"/>
              <a:t>False</a:t>
            </a:r>
            <a:r>
              <a:rPr lang="pt-BR" sz="1400" dirty="0" smtClean="0"/>
              <a:t>"&gt;&lt;/</a:t>
            </a:r>
            <a:r>
              <a:rPr lang="pt-BR" sz="1400" dirty="0" err="1" smtClean="0"/>
              <a:t>sdk</a:t>
            </a:r>
            <a:r>
              <a:rPr lang="pt-BR" sz="1400" dirty="0" smtClean="0"/>
              <a:t>:</a:t>
            </a:r>
            <a:r>
              <a:rPr lang="pt-BR" sz="1400" dirty="0" err="1" smtClean="0"/>
              <a:t>GridSplitter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="2"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="3"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="Lado direito do </a:t>
            </a:r>
            <a:r>
              <a:rPr lang="pt-BR" sz="1400" dirty="0" err="1" smtClean="0"/>
              <a:t>Grid</a:t>
            </a:r>
            <a:r>
              <a:rPr lang="pt-BR" sz="1400" dirty="0" smtClean="0"/>
              <a:t>“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=“50” </a:t>
            </a:r>
            <a:r>
              <a:rPr lang="pt-BR" sz="1400" dirty="0" err="1" smtClean="0"/>
              <a:t>Width</a:t>
            </a:r>
            <a:r>
              <a:rPr lang="pt-BR" sz="1400" dirty="0" smtClean="0"/>
              <a:t>=“100”&gt;&lt;/Button&gt;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8803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Camadas com </a:t>
            </a:r>
            <a:r>
              <a:rPr lang="pt-BR" b="1" dirty="0" err="1" smtClean="0"/>
              <a:t>Zindex</a:t>
            </a:r>
            <a:r>
              <a:rPr lang="pt-BR" b="1" dirty="0" smtClean="0"/>
              <a:t> - </a:t>
            </a:r>
            <a:r>
              <a:rPr lang="pt-BR" b="1" dirty="0" err="1" smtClean="0"/>
              <a:t>Canvas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857364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Todo elemento tem seu </a:t>
            </a:r>
            <a:r>
              <a:rPr lang="pt-BR" sz="1600" dirty="0" err="1" smtClean="0"/>
              <a:t>Zindex</a:t>
            </a:r>
            <a:r>
              <a:rPr lang="pt-BR" sz="1600" dirty="0" smtClean="0"/>
              <a:t> = 0. Você pode promover um elemento para um nível mais alto incrementando seu </a:t>
            </a:r>
            <a:r>
              <a:rPr lang="pt-BR" sz="1600" dirty="0" err="1" smtClean="0"/>
              <a:t>Zindex</a:t>
            </a:r>
            <a:r>
              <a:rPr lang="pt-BR" sz="1600" dirty="0" smtClean="0"/>
              <a:t>. Veja o exemplo a seguir: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2714620"/>
            <a:ext cx="8429684" cy="138499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 &lt;Canvas x:Name="</a:t>
            </a:r>
            <a:r>
              <a:rPr lang="en-US" sz="1400" dirty="0" err="1" smtClean="0"/>
              <a:t>canvasBackground</a:t>
            </a:r>
            <a:r>
              <a:rPr lang="en-US" sz="1400" dirty="0" smtClean="0"/>
              <a:t>" Width="200" Height="500" Background="</a:t>
            </a:r>
            <a:r>
              <a:rPr lang="en-US" sz="1400" dirty="0" err="1" smtClean="0"/>
              <a:t>AliceBlue</a:t>
            </a:r>
            <a:r>
              <a:rPr lang="en-US" sz="1400" dirty="0" smtClean="0"/>
              <a:t>"&gt;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Canvas</a:t>
            </a:r>
            <a:r>
              <a:rPr lang="pt-BR" sz="1400" dirty="0" smtClean="0"/>
              <a:t>.</a:t>
            </a:r>
            <a:r>
              <a:rPr lang="pt-BR" sz="1400" dirty="0" err="1" smtClean="0"/>
              <a:t>Left</a:t>
            </a:r>
            <a:r>
              <a:rPr lang="pt-BR" sz="1400" dirty="0" smtClean="0"/>
              <a:t>="60" </a:t>
            </a:r>
            <a:r>
              <a:rPr lang="pt-BR" sz="1400" dirty="0" err="1" smtClean="0"/>
              <a:t>Canvas</a:t>
            </a:r>
            <a:r>
              <a:rPr lang="pt-BR" sz="1400" dirty="0" smtClean="0"/>
              <a:t>.Top="80" </a:t>
            </a:r>
            <a:r>
              <a:rPr lang="pt-BR" sz="1400" dirty="0" err="1" smtClean="0"/>
              <a:t>Canvas</a:t>
            </a:r>
            <a:r>
              <a:rPr lang="pt-BR" sz="1400" dirty="0" smtClean="0"/>
              <a:t>.</a:t>
            </a:r>
            <a:r>
              <a:rPr lang="pt-BR" sz="1400" dirty="0" err="1" smtClean="0"/>
              <a:t>ZIndex</a:t>
            </a:r>
            <a:r>
              <a:rPr lang="pt-BR" sz="1400" dirty="0" smtClean="0"/>
              <a:t>="1"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="50"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="50"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="(60,80)"&gt;&lt;/Button&gt;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Canvas.Left</a:t>
            </a:r>
            <a:r>
              <a:rPr lang="en-US" sz="1400" dirty="0" smtClean="0"/>
              <a:t>="70" </a:t>
            </a:r>
            <a:r>
              <a:rPr lang="en-US" sz="1400" dirty="0" err="1" smtClean="0"/>
              <a:t>Canvas.Top</a:t>
            </a:r>
            <a:r>
              <a:rPr lang="en-US" sz="1400" dirty="0" smtClean="0"/>
              <a:t>="120" Width="100" Height="50" Content="(70,120)"&gt;&lt;/Button&gt;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Canvas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285860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Scrolling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1583754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Nenhum dos </a:t>
            </a:r>
            <a:r>
              <a:rPr lang="pt-BR" sz="1600" dirty="0" err="1" smtClean="0"/>
              <a:t>containers</a:t>
            </a:r>
            <a:r>
              <a:rPr lang="pt-BR" sz="1600" dirty="0" smtClean="0"/>
              <a:t> tem suporte direto a </a:t>
            </a:r>
            <a:r>
              <a:rPr lang="pt-BR" sz="1600" dirty="0" err="1" smtClean="0"/>
              <a:t>scrolling</a:t>
            </a:r>
            <a:r>
              <a:rPr lang="pt-BR" sz="1600" dirty="0" smtClean="0"/>
              <a:t>. Para que você consiga o efeito de </a:t>
            </a:r>
            <a:r>
              <a:rPr lang="pt-BR" sz="1600" dirty="0" err="1" smtClean="0"/>
              <a:t>scrolling</a:t>
            </a:r>
            <a:r>
              <a:rPr lang="pt-BR" sz="1600" dirty="0" smtClean="0"/>
              <a:t> você deve utilizar o controle </a:t>
            </a:r>
            <a:r>
              <a:rPr lang="pt-BR" sz="1600" dirty="0" err="1" smtClean="0"/>
              <a:t>ScrollViewer</a:t>
            </a:r>
            <a:r>
              <a:rPr lang="pt-BR" sz="1600" dirty="0" smtClean="0"/>
              <a:t>. Veja o exemplo a seguir: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2214554"/>
            <a:ext cx="8715436" cy="332398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</a:t>
            </a:r>
            <a:r>
              <a:rPr lang="pt-BR" sz="1400" dirty="0" err="1" smtClean="0"/>
              <a:t>ScrollViewer</a:t>
            </a:r>
            <a:r>
              <a:rPr lang="pt-BR" sz="1400" dirty="0" smtClean="0"/>
              <a:t> Background="</a:t>
            </a:r>
            <a:r>
              <a:rPr lang="pt-BR" sz="1400" dirty="0" err="1" smtClean="0"/>
              <a:t>AliceBlue</a:t>
            </a:r>
            <a:r>
              <a:rPr lang="pt-BR" sz="1400" dirty="0" smtClean="0"/>
              <a:t>" &gt;</a:t>
            </a:r>
          </a:p>
          <a:p>
            <a:r>
              <a:rPr lang="en-US" sz="1400" dirty="0" smtClean="0"/>
              <a:t>    &lt;Grid x:Name="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Background="White" Margin="3,3,10,3"&gt;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="*"&gt;&lt;/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 </a:t>
            </a:r>
            <a:r>
              <a:rPr lang="pt-BR" sz="1400" dirty="0" err="1" smtClean="0"/>
              <a:t>Width</a:t>
            </a:r>
            <a:r>
              <a:rPr lang="pt-BR" sz="1400" dirty="0" smtClean="0"/>
              <a:t>="Auto"&gt;&lt;/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TextBox</a:t>
            </a:r>
            <a:r>
              <a:rPr lang="pt-BR" sz="1400" dirty="0" smtClean="0"/>
              <a:t> 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</a:t>
            </a:r>
            <a:r>
              <a:rPr lang="pt-BR" sz="1400" dirty="0" smtClean="0"/>
              <a:t>="0"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="0"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="3" </a:t>
            </a:r>
            <a:r>
              <a:rPr lang="pt-BR" sz="1400" dirty="0" err="1" smtClean="0"/>
              <a:t>Height</a:t>
            </a:r>
            <a:r>
              <a:rPr lang="pt-BR" sz="1400" dirty="0" smtClean="0"/>
              <a:t>="Auto" 		                </a:t>
            </a:r>
            <a:r>
              <a:rPr lang="pt-BR" sz="1400" dirty="0" err="1" smtClean="0"/>
              <a:t>VerticalAlignment</a:t>
            </a:r>
            <a:r>
              <a:rPr lang="pt-BR" sz="1400" dirty="0" smtClean="0"/>
              <a:t>="Center"&gt;&lt;/</a:t>
            </a:r>
            <a:r>
              <a:rPr lang="pt-BR" sz="1400" dirty="0" err="1" smtClean="0"/>
              <a:t>TextBox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&lt;Button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</a:t>
            </a:r>
            <a:r>
              <a:rPr lang="pt-BR" sz="1400" dirty="0" smtClean="0"/>
              <a:t>="0"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="1" </a:t>
            </a:r>
            <a:r>
              <a:rPr lang="pt-BR" sz="1400" dirty="0" err="1" smtClean="0"/>
              <a:t>Margin</a:t>
            </a:r>
            <a:r>
              <a:rPr lang="pt-BR" sz="1400" dirty="0" smtClean="0"/>
              <a:t>="3" </a:t>
            </a:r>
            <a:r>
              <a:rPr lang="pt-BR" sz="1400" dirty="0" err="1" smtClean="0"/>
              <a:t>Padding</a:t>
            </a:r>
            <a:r>
              <a:rPr lang="pt-BR" sz="1400" dirty="0" smtClean="0"/>
              <a:t>="2" 		           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</a:t>
            </a:r>
            <a:r>
              <a:rPr lang="pt-BR" sz="1400" dirty="0" err="1" smtClean="0"/>
              <a:t>Brwose</a:t>
            </a:r>
            <a:r>
              <a:rPr lang="pt-BR" sz="1400" dirty="0" smtClean="0"/>
              <a:t>"&gt;&lt;/Button&gt;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ScrollViewer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8803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ViewBox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85720" y="1857364"/>
            <a:ext cx="8643998" cy="427809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 &lt;</a:t>
            </a:r>
            <a:r>
              <a:rPr lang="pt-BR" sz="1600" dirty="0" err="1" smtClean="0"/>
              <a:t>Viewbox</a:t>
            </a:r>
            <a:r>
              <a:rPr lang="pt-BR" sz="1600" dirty="0" smtClean="0"/>
              <a:t>&gt; </a:t>
            </a:r>
          </a:p>
          <a:p>
            <a:r>
              <a:rPr lang="en-US" sz="1600" dirty="0" smtClean="0"/>
              <a:t>    &lt;Grid x:Name="</a:t>
            </a:r>
            <a:r>
              <a:rPr lang="en-US" sz="1600" dirty="0" err="1" smtClean="0"/>
              <a:t>LayoutRoot</a:t>
            </a:r>
            <a:r>
              <a:rPr lang="en-US" sz="1600" dirty="0" smtClean="0"/>
              <a:t>" Background="White" Width="200" Height="225" 	Margin="3,3,10,3"&gt;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    </a:t>
            </a:r>
          </a:p>
          <a:p>
            <a:r>
              <a:rPr lang="pt-BR" sz="1600" dirty="0" smtClean="0"/>
              <a:t>        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ColumnDefinitions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    &lt;</a:t>
            </a:r>
            <a:r>
              <a:rPr lang="pt-BR" sz="1600" dirty="0" err="1" smtClean="0"/>
              <a:t>ColumnDefinition</a:t>
            </a:r>
            <a:r>
              <a:rPr lang="pt-BR" sz="1600" dirty="0" smtClean="0"/>
              <a:t> </a:t>
            </a:r>
            <a:r>
              <a:rPr lang="pt-BR" sz="1600" dirty="0" err="1" smtClean="0"/>
              <a:t>Width</a:t>
            </a:r>
            <a:r>
              <a:rPr lang="pt-BR" sz="1600" dirty="0" smtClean="0"/>
              <a:t>="*"&gt;&lt;/</a:t>
            </a:r>
            <a:r>
              <a:rPr lang="pt-BR" sz="1600" dirty="0" err="1" smtClean="0"/>
              <a:t>ColumnDefinition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    &lt;</a:t>
            </a:r>
            <a:r>
              <a:rPr lang="pt-BR" sz="1600" dirty="0" err="1" smtClean="0"/>
              <a:t>ColumnDefinition</a:t>
            </a:r>
            <a:r>
              <a:rPr lang="pt-BR" sz="1600" dirty="0" smtClean="0"/>
              <a:t> </a:t>
            </a:r>
            <a:r>
              <a:rPr lang="pt-BR" sz="1600" dirty="0" err="1" smtClean="0"/>
              <a:t>Width</a:t>
            </a:r>
            <a:r>
              <a:rPr lang="pt-BR" sz="1600" dirty="0" smtClean="0"/>
              <a:t>="Auto"&gt;&lt;/</a:t>
            </a:r>
            <a:r>
              <a:rPr lang="pt-BR" sz="1600" dirty="0" err="1" smtClean="0"/>
              <a:t>ColumnDefinition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ColumnDefinitions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        &lt;</a:t>
            </a:r>
            <a:r>
              <a:rPr lang="pt-BR" sz="1600" dirty="0" err="1" smtClean="0"/>
              <a:t>TextBox</a:t>
            </a:r>
            <a:r>
              <a:rPr lang="pt-BR" sz="1600" dirty="0" smtClean="0"/>
              <a:t> 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Row</a:t>
            </a:r>
            <a:r>
              <a:rPr lang="pt-BR" sz="1600" dirty="0" smtClean="0"/>
              <a:t>="0" </a:t>
            </a:r>
            <a:r>
              <a:rPr lang="pt-BR" sz="1600" dirty="0" err="1" smtClean="0"/>
              <a:t>Grid</a:t>
            </a:r>
            <a:r>
              <a:rPr lang="pt-BR" sz="1600" dirty="0" smtClean="0"/>
              <a:t>.</a:t>
            </a:r>
            <a:r>
              <a:rPr lang="pt-BR" sz="1600" dirty="0" err="1" smtClean="0"/>
              <a:t>Column</a:t>
            </a:r>
            <a:r>
              <a:rPr lang="pt-BR" sz="1600" dirty="0" smtClean="0"/>
              <a:t>="0" </a:t>
            </a:r>
            <a:r>
              <a:rPr lang="pt-BR" sz="1600" dirty="0" err="1" smtClean="0"/>
              <a:t>Margin</a:t>
            </a:r>
            <a:r>
              <a:rPr lang="pt-BR" sz="1600" dirty="0" smtClean="0"/>
              <a:t>="3" </a:t>
            </a:r>
            <a:r>
              <a:rPr lang="pt-BR" sz="1600" dirty="0" err="1" smtClean="0"/>
              <a:t>Height</a:t>
            </a:r>
            <a:r>
              <a:rPr lang="pt-BR" sz="1600" dirty="0" smtClean="0"/>
              <a:t>="auto" 	</a:t>
            </a:r>
            <a:r>
              <a:rPr lang="pt-BR" sz="1600" dirty="0" err="1" smtClean="0"/>
              <a:t>VerticalAlignment</a:t>
            </a:r>
            <a:r>
              <a:rPr lang="pt-BR" sz="1600" dirty="0" smtClean="0"/>
              <a:t>="Center" </a:t>
            </a:r>
          </a:p>
          <a:p>
            <a:r>
              <a:rPr lang="pt-BR" sz="1600" dirty="0" smtClean="0"/>
              <a:t>                     </a:t>
            </a:r>
            <a:r>
              <a:rPr lang="pt-BR" sz="1600" dirty="0" err="1" smtClean="0"/>
              <a:t>Text</a:t>
            </a:r>
            <a:r>
              <a:rPr lang="pt-BR" sz="1600" dirty="0" smtClean="0"/>
              <a:t>="Exemplo Texto"&gt;&lt;/</a:t>
            </a:r>
            <a:r>
              <a:rPr lang="pt-BR" sz="1600" dirty="0" err="1" smtClean="0"/>
              <a:t>TextBox</a:t>
            </a:r>
            <a:r>
              <a:rPr lang="pt-BR" sz="1600" dirty="0" smtClean="0"/>
              <a:t>&gt;</a:t>
            </a:r>
          </a:p>
          <a:p>
            <a:r>
              <a:rPr lang="en-US" sz="1600" dirty="0" smtClean="0"/>
              <a:t>            &lt;Button </a:t>
            </a:r>
            <a:r>
              <a:rPr lang="en-US" sz="1600" dirty="0" err="1" smtClean="0"/>
              <a:t>Grid.Row</a:t>
            </a:r>
            <a:r>
              <a:rPr lang="en-US" sz="1600" dirty="0" smtClean="0"/>
              <a:t>="0" </a:t>
            </a:r>
            <a:r>
              <a:rPr lang="en-US" sz="1600" dirty="0" err="1" smtClean="0"/>
              <a:t>Grid.Column</a:t>
            </a:r>
            <a:r>
              <a:rPr lang="en-US" sz="1600" dirty="0" smtClean="0"/>
              <a:t>="1" Margin="3" Padding="2" 	Content="Browse"&gt;&lt;/Button&gt;</a:t>
            </a:r>
          </a:p>
          <a:p>
            <a:r>
              <a:rPr lang="pt-BR" sz="1600" dirty="0" smtClean="0"/>
              <a:t>    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   &lt;/</a:t>
            </a:r>
            <a:r>
              <a:rPr lang="pt-BR" sz="1600" dirty="0" err="1" smtClean="0"/>
              <a:t>Viewbox</a:t>
            </a:r>
            <a:r>
              <a:rPr lang="pt-BR" sz="16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8803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ViewBox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928802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Viewbox</a:t>
            </a:r>
            <a:r>
              <a:rPr lang="pt-BR" dirty="0" smtClean="0"/>
              <a:t> é um controle disponível em WPF. O mesmo controle é fornecido também no </a:t>
            </a:r>
            <a:r>
              <a:rPr lang="pt-BR" dirty="0" err="1" smtClean="0"/>
              <a:t>Silverlight</a:t>
            </a:r>
            <a:r>
              <a:rPr lang="pt-BR" dirty="0" smtClean="0"/>
              <a:t>. </a:t>
            </a:r>
            <a:r>
              <a:rPr lang="pt-BR" dirty="0" err="1" smtClean="0"/>
              <a:t>Viewbox</a:t>
            </a:r>
            <a:r>
              <a:rPr lang="pt-BR" dirty="0" smtClean="0"/>
              <a:t> define um decorador de conteúdo que pode se  ajustar de acordo com a escala de um único filho para preencher o espaço disponível.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Layout com Painéis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42844" y="1785926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Roteiro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2143116"/>
            <a:ext cx="87154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dirty="0" err="1" smtClean="0"/>
              <a:t>Canvas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err="1" smtClean="0"/>
              <a:t>StackPanel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err="1" smtClean="0"/>
              <a:t>WrapPanel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err="1" smtClean="0"/>
              <a:t>DockPanel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err="1" smtClean="0"/>
              <a:t>Grid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smtClean="0"/>
              <a:t>GridSplitter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48803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Full</a:t>
            </a:r>
            <a:r>
              <a:rPr lang="pt-BR" b="1" dirty="0" smtClean="0"/>
              <a:t> Screen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2214554"/>
            <a:ext cx="8786874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Application.</a:t>
            </a:r>
            <a:r>
              <a:rPr lang="pt-BR" dirty="0" err="1" smtClean="0"/>
              <a:t>Current</a:t>
            </a:r>
            <a:r>
              <a:rPr lang="pt-BR" dirty="0" smtClean="0"/>
              <a:t>.Host.</a:t>
            </a:r>
            <a:r>
              <a:rPr lang="pt-BR" dirty="0" err="1" smtClean="0"/>
              <a:t>Content</a:t>
            </a:r>
            <a:r>
              <a:rPr lang="pt-BR" dirty="0" smtClean="0"/>
              <a:t>.</a:t>
            </a:r>
            <a:r>
              <a:rPr lang="pt-BR" dirty="0" err="1" smtClean="0"/>
              <a:t>IsFullScreen</a:t>
            </a:r>
            <a:r>
              <a:rPr lang="pt-BR" dirty="0" smtClean="0"/>
              <a:t> = </a:t>
            </a:r>
            <a:r>
              <a:rPr lang="pt-BR" dirty="0" err="1" smtClean="0"/>
              <a:t>true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Layout Painéis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14282" y="1500174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A janela do </a:t>
            </a:r>
            <a:r>
              <a:rPr lang="pt-BR" sz="1600" dirty="0" err="1"/>
              <a:t>Silverlight</a:t>
            </a:r>
            <a:r>
              <a:rPr lang="pt-BR" sz="1600" dirty="0"/>
              <a:t> pode conter apenas um único elemento. Para caber </a:t>
            </a:r>
            <a:r>
              <a:rPr lang="pt-BR" sz="1600" dirty="0" smtClean="0"/>
              <a:t>mais </a:t>
            </a:r>
            <a:r>
              <a:rPr lang="pt-BR" sz="1600" dirty="0"/>
              <a:t>de um elemento e criar uma interface de usuário mais </a:t>
            </a:r>
            <a:r>
              <a:rPr lang="pt-BR" sz="1600" dirty="0" smtClean="0"/>
              <a:t>prática, </a:t>
            </a:r>
            <a:r>
              <a:rPr lang="pt-BR" sz="1600" dirty="0"/>
              <a:t>você precisa colocar um recipiente na sua página e, em seguida, adicionar outros elementos para </a:t>
            </a:r>
            <a:r>
              <a:rPr lang="pt-BR" sz="1600" dirty="0" smtClean="0"/>
              <a:t>o recipiente. </a:t>
            </a:r>
            <a:r>
              <a:rPr lang="pt-BR" sz="1600" dirty="0"/>
              <a:t>Seu layout é </a:t>
            </a:r>
            <a:r>
              <a:rPr lang="pt-BR" sz="1600" dirty="0" smtClean="0"/>
              <a:t>determinado </a:t>
            </a:r>
            <a:r>
              <a:rPr lang="pt-BR" sz="1600" dirty="0"/>
              <a:t>pelo recipiente que você usa.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14282" y="3000372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Todos os recipientes de layout </a:t>
            </a:r>
            <a:r>
              <a:rPr lang="pt-BR" sz="1600" dirty="0" err="1"/>
              <a:t>Silverlight</a:t>
            </a:r>
            <a:r>
              <a:rPr lang="pt-BR" sz="1600" dirty="0"/>
              <a:t> são painéis que derivam da classe abstrata </a:t>
            </a:r>
            <a:r>
              <a:rPr lang="pt-BR" sz="1600" b="1" dirty="0"/>
              <a:t>System.Windows.</a:t>
            </a:r>
            <a:r>
              <a:rPr lang="pt-BR" sz="1600" b="1" dirty="0" err="1"/>
              <a:t>Controls</a:t>
            </a:r>
            <a:r>
              <a:rPr lang="pt-BR" sz="1600" b="1" dirty="0"/>
              <a:t>.</a:t>
            </a:r>
            <a:r>
              <a:rPr lang="pt-BR" sz="1600" b="1" dirty="0" err="1"/>
              <a:t>Panel</a:t>
            </a:r>
            <a:r>
              <a:rPr lang="pt-BR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Canvas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928802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 smtClean="0"/>
              <a:t>Canvas</a:t>
            </a:r>
            <a:r>
              <a:rPr lang="pt-BR" sz="1600" dirty="0" smtClean="0"/>
              <a:t> é o painel mais básico. </a:t>
            </a:r>
            <a:r>
              <a:rPr lang="pt-BR" sz="1600" dirty="0" err="1" smtClean="0"/>
              <a:t>Canvas</a:t>
            </a:r>
            <a:r>
              <a:rPr lang="pt-BR" sz="1600" dirty="0" smtClean="0"/>
              <a:t> oferece suporte somente para a notação “clássica” do posicionamento de elementos com coordenadas explícitas. Você posiciona elementos em um </a:t>
            </a:r>
            <a:r>
              <a:rPr lang="pt-BR" sz="1600" dirty="0" err="1" smtClean="0"/>
              <a:t>Canvas</a:t>
            </a:r>
            <a:r>
              <a:rPr lang="pt-BR" sz="1600" dirty="0" smtClean="0"/>
              <a:t> usando propriedades: </a:t>
            </a:r>
            <a:r>
              <a:rPr lang="pt-BR" sz="1600" dirty="0" err="1" smtClean="0"/>
              <a:t>Left</a:t>
            </a:r>
            <a:r>
              <a:rPr lang="pt-BR" sz="1600" dirty="0" smtClean="0"/>
              <a:t>, Top.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429000"/>
            <a:ext cx="8715436" cy="95410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 &lt;</a:t>
            </a:r>
            <a:r>
              <a:rPr lang="pt-BR" sz="1400" dirty="0" err="1" smtClean="0"/>
              <a:t>Canvas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&lt;Button Background="Red"&gt;Left=0, Top=0&lt;/Button&gt;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Canvas.Left</a:t>
            </a:r>
            <a:r>
              <a:rPr lang="en-US" sz="1400" dirty="0" smtClean="0"/>
              <a:t>="18" </a:t>
            </a:r>
            <a:r>
              <a:rPr lang="en-US" sz="1400" dirty="0" err="1" smtClean="0"/>
              <a:t>Canvas.Top</a:t>
            </a:r>
            <a:r>
              <a:rPr lang="en-US" sz="1400" dirty="0" smtClean="0"/>
              <a:t>="18" Background="Orange"&gt;Left=18, Top=18&lt;/Button&gt;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Canvas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StackPanel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2844" y="1928802"/>
            <a:ext cx="8643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 smtClean="0"/>
              <a:t>StackPanel</a:t>
            </a:r>
            <a:r>
              <a:rPr lang="pt-BR" sz="1600" dirty="0" smtClean="0"/>
              <a:t> é um painel popular pela sua simplicidade e utilidade. Como seu nome sugere, ele simplesmente empilha seus filhos seqüencialmente.  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714620"/>
            <a:ext cx="8715436" cy="181588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&lt;</a:t>
            </a:r>
            <a:r>
              <a:rPr lang="pt-BR" sz="1600" dirty="0" err="1" smtClean="0"/>
              <a:t>StackPanel</a:t>
            </a:r>
            <a:r>
              <a:rPr lang="pt-BR" sz="1600" dirty="0" smtClean="0"/>
              <a:t> </a:t>
            </a:r>
            <a:r>
              <a:rPr lang="pt-BR" sz="1600" dirty="0" err="1" smtClean="0"/>
              <a:t>Orientation</a:t>
            </a:r>
            <a:r>
              <a:rPr lang="pt-BR" sz="1600" dirty="0" smtClean="0"/>
              <a:t>="Horizontal" &gt;</a:t>
            </a:r>
          </a:p>
          <a:p>
            <a:r>
              <a:rPr lang="en-US" sz="1600" dirty="0" smtClean="0"/>
              <a:t>        &lt;Button Background="Red"&gt;1&lt;/Button&gt;</a:t>
            </a:r>
          </a:p>
          <a:p>
            <a:r>
              <a:rPr lang="en-US" sz="1600" dirty="0" smtClean="0"/>
              <a:t>        &lt;Button Background="Red"&gt;2&lt;/Button&gt;</a:t>
            </a:r>
          </a:p>
          <a:p>
            <a:r>
              <a:rPr lang="en-US" sz="1600" dirty="0" smtClean="0"/>
              <a:t>        &lt;Button Background="Red"&gt;3&lt;/Button&gt;</a:t>
            </a:r>
          </a:p>
          <a:p>
            <a:r>
              <a:rPr lang="en-US" sz="1600" dirty="0" smtClean="0"/>
              <a:t>        &lt;Button Background="Red"&gt;4&lt;/Button&gt;</a:t>
            </a:r>
          </a:p>
          <a:p>
            <a:r>
              <a:rPr lang="en-US" sz="1600" dirty="0" smtClean="0"/>
              <a:t>        &lt;Button Background="Red"&gt;5&lt;/Button&gt;</a:t>
            </a:r>
          </a:p>
          <a:p>
            <a:r>
              <a:rPr lang="pt-BR" sz="1600" dirty="0" smtClean="0"/>
              <a:t>    &lt;/</a:t>
            </a:r>
            <a:r>
              <a:rPr lang="pt-BR" sz="1600" dirty="0" err="1" smtClean="0"/>
              <a:t>StackPanel</a:t>
            </a:r>
            <a:r>
              <a:rPr lang="pt-BR" sz="1600" dirty="0" smtClean="0"/>
              <a:t>&gt;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WrapPanel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928802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 smtClean="0"/>
              <a:t>WrapPanel</a:t>
            </a:r>
            <a:r>
              <a:rPr lang="pt-BR" sz="1600" dirty="0" smtClean="0"/>
              <a:t> é similar a </a:t>
            </a:r>
            <a:r>
              <a:rPr lang="pt-BR" sz="1600" dirty="0" err="1" smtClean="0"/>
              <a:t>StackPanel</a:t>
            </a:r>
            <a:r>
              <a:rPr lang="pt-BR" sz="1600" dirty="0" smtClean="0"/>
              <a:t>. Mas além de empilhar seus elementos filhos, distribui-os em linhas ou colunas adicionais quando não houver espaço suficiente para um única pilha.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3214686"/>
            <a:ext cx="8715436" cy="181588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 smtClean="0"/>
              <a:t> &lt;toolkit:</a:t>
            </a:r>
            <a:r>
              <a:rPr lang="pt-BR" sz="1600" dirty="0" err="1" smtClean="0"/>
              <a:t>WrapPanel</a:t>
            </a:r>
            <a:r>
              <a:rPr lang="pt-BR" sz="1600" dirty="0" smtClean="0"/>
              <a:t> </a:t>
            </a:r>
            <a:r>
              <a:rPr lang="pt-BR" sz="1600" dirty="0" err="1" smtClean="0"/>
              <a:t>Margin</a:t>
            </a:r>
            <a:r>
              <a:rPr lang="pt-BR" sz="1600" dirty="0" smtClean="0"/>
              <a:t>="3"&gt;</a:t>
            </a:r>
          </a:p>
          <a:p>
            <a:r>
              <a:rPr lang="en-US" sz="1600" dirty="0" smtClean="0"/>
              <a:t>        &lt;Button </a:t>
            </a:r>
            <a:r>
              <a:rPr lang="en-US" sz="1600" dirty="0" err="1" smtClean="0"/>
              <a:t>VerticalAlignment</a:t>
            </a:r>
            <a:r>
              <a:rPr lang="en-US" sz="1600" dirty="0" smtClean="0"/>
              <a:t>="Top" Content="Top Button"&gt;&lt;/Button&gt;</a:t>
            </a:r>
          </a:p>
          <a:p>
            <a:r>
              <a:rPr lang="en-US" sz="1600" dirty="0" smtClean="0"/>
              <a:t>        &lt;Button </a:t>
            </a:r>
            <a:r>
              <a:rPr lang="en-US" sz="1600" dirty="0" err="1" smtClean="0"/>
              <a:t>MinHeight</a:t>
            </a:r>
            <a:r>
              <a:rPr lang="en-US" sz="1600" dirty="0" smtClean="0"/>
              <a:t>="60" Content="Tall Button"&gt;&lt;/Button&gt;</a:t>
            </a:r>
          </a:p>
          <a:p>
            <a:r>
              <a:rPr lang="pt-BR" sz="1600" dirty="0" smtClean="0"/>
              <a:t>        &lt;Button </a:t>
            </a:r>
            <a:r>
              <a:rPr lang="pt-BR" sz="1600" dirty="0" err="1" smtClean="0"/>
              <a:t>VerticalAlignment</a:t>
            </a:r>
            <a:r>
              <a:rPr lang="pt-BR" sz="1600" dirty="0" smtClean="0"/>
              <a:t>="</a:t>
            </a:r>
            <a:r>
              <a:rPr lang="pt-BR" sz="1600" dirty="0" err="1" smtClean="0"/>
              <a:t>Bottom</a:t>
            </a:r>
            <a:r>
              <a:rPr lang="pt-BR" sz="1600" dirty="0" smtClean="0"/>
              <a:t>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</a:t>
            </a:r>
            <a:r>
              <a:rPr lang="pt-BR" sz="1600" dirty="0" err="1" smtClean="0"/>
              <a:t>Bottom</a:t>
            </a:r>
            <a:r>
              <a:rPr lang="pt-BR" sz="1600" dirty="0" smtClean="0"/>
              <a:t> Button"&gt;&lt;/Button&gt;</a:t>
            </a:r>
          </a:p>
          <a:p>
            <a:r>
              <a:rPr lang="en-US" sz="1600" dirty="0" smtClean="0"/>
              <a:t>        &lt;Button Content="Stretch </a:t>
            </a:r>
            <a:r>
              <a:rPr lang="en-US" sz="1600" dirty="0" err="1" smtClean="0"/>
              <a:t>Buttom</a:t>
            </a:r>
            <a:r>
              <a:rPr lang="en-US" sz="1600" dirty="0" smtClean="0"/>
              <a:t>"&gt;&lt;/Button&gt;</a:t>
            </a:r>
          </a:p>
          <a:p>
            <a:r>
              <a:rPr lang="pt-BR" sz="1600" dirty="0" smtClean="0"/>
              <a:t>        &lt;Button </a:t>
            </a:r>
            <a:r>
              <a:rPr lang="pt-BR" sz="1600" dirty="0" err="1" smtClean="0"/>
              <a:t>VerticalAlignment</a:t>
            </a:r>
            <a:r>
              <a:rPr lang="pt-BR" sz="1600" dirty="0" smtClean="0"/>
              <a:t>="Center"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</a:t>
            </a:r>
            <a:r>
              <a:rPr lang="pt-BR" sz="1600" dirty="0" err="1" smtClean="0"/>
              <a:t>Centered</a:t>
            </a:r>
            <a:r>
              <a:rPr lang="pt-BR" sz="1600" dirty="0" smtClean="0"/>
              <a:t> </a:t>
            </a:r>
            <a:r>
              <a:rPr lang="pt-BR" sz="1600" dirty="0" err="1" smtClean="0"/>
              <a:t>Buttom</a:t>
            </a:r>
            <a:r>
              <a:rPr lang="pt-BR" sz="1600" dirty="0" smtClean="0"/>
              <a:t>"&gt;&lt;/Button&gt;</a:t>
            </a:r>
          </a:p>
          <a:p>
            <a:r>
              <a:rPr lang="pt-BR" sz="1600" dirty="0" smtClean="0"/>
              <a:t>    &lt;/toolkit:</a:t>
            </a:r>
            <a:r>
              <a:rPr lang="pt-BR" sz="1600" dirty="0" err="1" smtClean="0"/>
              <a:t>WrapPanel</a:t>
            </a:r>
            <a:r>
              <a:rPr lang="pt-BR" sz="16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DockPanel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4282" y="200024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toolkit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 também inclui um recipiente de layout, chamado de </a:t>
            </a:r>
            <a:r>
              <a:rPr lang="pt-BR" sz="1600" dirty="0" err="1" smtClean="0"/>
              <a:t>DockPanel</a:t>
            </a:r>
            <a:r>
              <a:rPr lang="pt-BR" sz="1600" dirty="0" smtClean="0"/>
              <a:t>. Ele estende os controles ao longo de suas bordas. Como exemplo de </a:t>
            </a:r>
            <a:r>
              <a:rPr lang="pt-BR" sz="1600" dirty="0" err="1" smtClean="0"/>
              <a:t>DockPanel</a:t>
            </a:r>
            <a:r>
              <a:rPr lang="pt-BR" sz="1600" dirty="0" smtClean="0"/>
              <a:t>, podemos citar os toolbar, ou seja, um toolbar é um </a:t>
            </a:r>
            <a:r>
              <a:rPr lang="pt-BR" sz="1600" dirty="0" err="1" smtClean="0"/>
              <a:t>DockPanel</a:t>
            </a:r>
            <a:r>
              <a:rPr lang="pt-BR" sz="1600" dirty="0" smtClean="0"/>
              <a:t>.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85720" y="2928934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A questão óbvia é esta. Como elementos filho sabe o lado onde se deseja encaixar?  A resposta é através de uma propriedade anexada Dock, que pode ser definida para a esquerda, direita, superior ou inferior. 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7158" y="3857628"/>
            <a:ext cx="8572560" cy="160043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&lt;toolkit:</a:t>
            </a:r>
            <a:r>
              <a:rPr lang="pt-BR" sz="1400" dirty="0" err="1" smtClean="0"/>
              <a:t>DockPanel</a:t>
            </a:r>
            <a:r>
              <a:rPr lang="pt-BR" sz="1400" dirty="0" smtClean="0"/>
              <a:t> </a:t>
            </a:r>
            <a:r>
              <a:rPr lang="pt-BR" sz="1400" dirty="0" err="1" smtClean="0"/>
              <a:t>LastChildFill</a:t>
            </a:r>
            <a:r>
              <a:rPr lang="pt-BR" sz="1400" dirty="0" smtClean="0"/>
              <a:t>="</a:t>
            </a:r>
            <a:r>
              <a:rPr lang="pt-BR" sz="1400" dirty="0" err="1" smtClean="0"/>
              <a:t>True</a:t>
            </a:r>
            <a:r>
              <a:rPr lang="pt-BR" sz="1400" dirty="0" smtClean="0"/>
              <a:t>"&gt;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toolkit:DockPanel.Dock</a:t>
            </a:r>
            <a:r>
              <a:rPr lang="en-US" sz="1400" dirty="0" smtClean="0"/>
              <a:t>="Top" Content="Top </a:t>
            </a:r>
            <a:r>
              <a:rPr lang="en-US" sz="1400" dirty="0" err="1" smtClean="0"/>
              <a:t>Buttom</a:t>
            </a:r>
            <a:r>
              <a:rPr lang="en-US" sz="1400" dirty="0" smtClean="0"/>
              <a:t>"&gt;&lt;/Button&gt;</a:t>
            </a:r>
          </a:p>
          <a:p>
            <a:r>
              <a:rPr lang="pt-BR" sz="1400" dirty="0" smtClean="0"/>
              <a:t>        &lt;Button toolkit:</a:t>
            </a:r>
            <a:r>
              <a:rPr lang="pt-BR" sz="1400" dirty="0" err="1" smtClean="0"/>
              <a:t>DockPanel</a:t>
            </a:r>
            <a:r>
              <a:rPr lang="pt-BR" sz="1400" dirty="0" smtClean="0"/>
              <a:t>.</a:t>
            </a:r>
            <a:r>
              <a:rPr lang="pt-BR" sz="1400" dirty="0" err="1" smtClean="0"/>
              <a:t>Dock</a:t>
            </a:r>
            <a:r>
              <a:rPr lang="pt-BR" sz="1400" dirty="0" smtClean="0"/>
              <a:t>="</a:t>
            </a:r>
            <a:r>
              <a:rPr lang="pt-BR" sz="1400" dirty="0" err="1" smtClean="0"/>
              <a:t>Bottom</a:t>
            </a:r>
            <a:r>
              <a:rPr lang="pt-BR" sz="1400" dirty="0" smtClean="0"/>
              <a:t>"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</a:t>
            </a:r>
            <a:r>
              <a:rPr lang="pt-BR" sz="1400" dirty="0" err="1" smtClean="0"/>
              <a:t>Bottom</a:t>
            </a:r>
            <a:r>
              <a:rPr lang="pt-BR" sz="1400" dirty="0" smtClean="0"/>
              <a:t> </a:t>
            </a:r>
            <a:r>
              <a:rPr lang="pt-BR" sz="1400" dirty="0" err="1" smtClean="0"/>
              <a:t>Buttom</a:t>
            </a:r>
            <a:r>
              <a:rPr lang="pt-BR" sz="1400" dirty="0" smtClean="0"/>
              <a:t>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toolkit:DockPanel.Dock</a:t>
            </a:r>
            <a:r>
              <a:rPr lang="en-US" sz="1400" dirty="0" smtClean="0"/>
              <a:t>="Left" Content="Left </a:t>
            </a:r>
            <a:r>
              <a:rPr lang="en-US" sz="1400" dirty="0" err="1" smtClean="0"/>
              <a:t>Buttom</a:t>
            </a:r>
            <a:r>
              <a:rPr lang="en-US" sz="1400" dirty="0" smtClean="0"/>
              <a:t>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toolkit:DockPanel.Dock</a:t>
            </a:r>
            <a:r>
              <a:rPr lang="en-US" sz="1400" dirty="0" smtClean="0"/>
              <a:t>="Right" Content="Right </a:t>
            </a:r>
            <a:r>
              <a:rPr lang="en-US" sz="1400" dirty="0" err="1" smtClean="0"/>
              <a:t>Buttom</a:t>
            </a:r>
            <a:r>
              <a:rPr lang="en-US" sz="1400" dirty="0" smtClean="0"/>
              <a:t>"&gt;&lt;/Button&gt;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</a:t>
            </a:r>
            <a:r>
              <a:rPr lang="pt-BR" sz="1400" dirty="0" err="1" smtClean="0"/>
              <a:t>Ramining</a:t>
            </a:r>
            <a:r>
              <a:rPr lang="pt-BR" sz="1400" dirty="0" smtClean="0"/>
              <a:t> </a:t>
            </a:r>
            <a:r>
              <a:rPr lang="pt-BR" sz="1400" dirty="0" err="1" smtClean="0"/>
              <a:t>Space</a:t>
            </a:r>
            <a:r>
              <a:rPr lang="pt-BR" sz="1400" dirty="0" smtClean="0"/>
              <a:t>"&gt;&lt;/Button&gt;</a:t>
            </a:r>
          </a:p>
          <a:p>
            <a:r>
              <a:rPr lang="pt-BR" sz="1400" dirty="0" smtClean="0"/>
              <a:t>    &lt;/toolkit:</a:t>
            </a:r>
            <a:r>
              <a:rPr lang="pt-BR" sz="1400" dirty="0" err="1" smtClean="0"/>
              <a:t>DockPanel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1928802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</a:t>
            </a:r>
            <a:r>
              <a:rPr lang="pt-BR" sz="1600" dirty="0" err="1" smtClean="0"/>
              <a:t>Grid</a:t>
            </a:r>
            <a:r>
              <a:rPr lang="pt-BR" sz="1600" dirty="0" smtClean="0"/>
              <a:t> é o recipiente de layout mais poderoso do </a:t>
            </a:r>
            <a:r>
              <a:rPr lang="pt-BR" sz="1600" dirty="0" err="1" smtClean="0"/>
              <a:t>Silverlight</a:t>
            </a:r>
            <a:r>
              <a:rPr lang="pt-BR" sz="1600" dirty="0" smtClean="0"/>
              <a:t>. Na verdade, o </a:t>
            </a:r>
            <a:r>
              <a:rPr lang="pt-BR" sz="1600" dirty="0" err="1" smtClean="0"/>
              <a:t>Grid</a:t>
            </a:r>
            <a:r>
              <a:rPr lang="pt-BR" sz="1600" dirty="0" smtClean="0"/>
              <a:t> é tão útil que, quando você adicionar um documento XAML novo para uma página no Visual Studio, ele automaticamente adiciona as </a:t>
            </a:r>
            <a:r>
              <a:rPr lang="pt-BR" sz="1600" dirty="0" err="1" smtClean="0"/>
              <a:t>tags</a:t>
            </a:r>
            <a:r>
              <a:rPr lang="pt-BR" sz="1600" dirty="0" smtClean="0"/>
              <a:t> </a:t>
            </a:r>
            <a:r>
              <a:rPr lang="pt-BR" sz="1600" dirty="0" err="1" smtClean="0"/>
              <a:t>Grid</a:t>
            </a:r>
            <a:r>
              <a:rPr lang="pt-BR" sz="1600" dirty="0" smtClean="0"/>
              <a:t> como o contêiner de primeiro nível, aninhado dentro do elemento </a:t>
            </a:r>
            <a:r>
              <a:rPr lang="pt-BR" sz="1600" dirty="0" err="1" smtClean="0"/>
              <a:t>UserControls</a:t>
            </a:r>
            <a:r>
              <a:rPr lang="pt-BR" sz="1600" dirty="0" smtClean="0"/>
              <a:t> raiz.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85720" y="321468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O </a:t>
            </a:r>
            <a:r>
              <a:rPr lang="pt-BR" sz="1600" dirty="0" err="1" smtClean="0"/>
              <a:t>Grid</a:t>
            </a:r>
            <a:r>
              <a:rPr lang="pt-BR" sz="1600" dirty="0" smtClean="0"/>
              <a:t> separa os elementos em uma grade invisível de linhas e colunas. Você pode colocar mais de uma elemento por célula. No entanto, o bom senso pede que você coloque apenas um elemento por célula.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357158" y="4714884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Veja o exemplo a seguir: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7158" y="2071678"/>
            <a:ext cx="8429684" cy="3323987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&lt;Grid x:Name="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Background="White" </a:t>
            </a:r>
            <a:r>
              <a:rPr lang="en-US" sz="1400" dirty="0" err="1" smtClean="0"/>
              <a:t>ShowGridLines</a:t>
            </a:r>
            <a:r>
              <a:rPr lang="en-US" sz="1400" dirty="0" smtClean="0"/>
              <a:t>="True" 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RowDefinition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RowDefinitions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Grid.Row</a:t>
            </a:r>
            <a:r>
              <a:rPr lang="en-US" sz="1400" dirty="0" smtClean="0"/>
              <a:t>="0" </a:t>
            </a:r>
            <a:r>
              <a:rPr lang="en-US" sz="1400" dirty="0" err="1" smtClean="0"/>
              <a:t>Grid.Column</a:t>
            </a:r>
            <a:r>
              <a:rPr lang="en-US" sz="1400" dirty="0" smtClean="0"/>
              <a:t>="0" Content="Top Left"&gt;&lt;/Button&gt;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Grid.Row</a:t>
            </a:r>
            <a:r>
              <a:rPr lang="en-US" sz="1400" dirty="0" smtClean="0"/>
              <a:t>="0" </a:t>
            </a:r>
            <a:r>
              <a:rPr lang="en-US" sz="1400" dirty="0" err="1" smtClean="0"/>
              <a:t>Grid.Column</a:t>
            </a:r>
            <a:r>
              <a:rPr lang="en-US" sz="1400" dirty="0" smtClean="0"/>
              <a:t>="1" Content="Middle Left"&gt;&lt;/Button&gt;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Grid.Row</a:t>
            </a:r>
            <a:r>
              <a:rPr lang="en-US" sz="1400" dirty="0" smtClean="0"/>
              <a:t>="1" </a:t>
            </a:r>
            <a:r>
              <a:rPr lang="en-US" sz="1400" dirty="0" err="1" smtClean="0"/>
              <a:t>Grid.Column</a:t>
            </a:r>
            <a:r>
              <a:rPr lang="en-US" sz="1400" dirty="0" smtClean="0"/>
              <a:t>="2" Content="Bottom Right"&gt;&lt;/Button&gt;</a:t>
            </a:r>
          </a:p>
          <a:p>
            <a:r>
              <a:rPr lang="en-US" sz="1400" dirty="0" smtClean="0"/>
              <a:t>        &lt;Button </a:t>
            </a:r>
            <a:r>
              <a:rPr lang="en-US" sz="1400" dirty="0" err="1" smtClean="0"/>
              <a:t>Grid.Row</a:t>
            </a:r>
            <a:r>
              <a:rPr lang="en-US" sz="1400" dirty="0" smtClean="0"/>
              <a:t>="1" </a:t>
            </a:r>
            <a:r>
              <a:rPr lang="en-US" sz="1400" dirty="0" err="1" smtClean="0"/>
              <a:t>Grid.Column</a:t>
            </a:r>
            <a:r>
              <a:rPr lang="en-US" sz="1400" dirty="0" smtClean="0"/>
              <a:t>="1" Content="Bottom Middle"&gt;&lt;/Button&gt;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Layout Painéis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282" y="1571612"/>
            <a:ext cx="871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Grid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853</TotalTime>
  <Words>1564</Words>
  <Application>Microsoft Office PowerPoint</Application>
  <PresentationFormat>Apresentação na tela (4:3)</PresentationFormat>
  <Paragraphs>181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Cívico</vt:lpstr>
      <vt:lpstr>Silverlight</vt:lpstr>
      <vt:lpstr>Layout com Painéis</vt:lpstr>
      <vt:lpstr>Layout Painéis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Silverlight</dc:title>
  <dc:creator>cunha</dc:creator>
  <cp:lastModifiedBy>Cunha</cp:lastModifiedBy>
  <cp:revision>87</cp:revision>
  <dcterms:created xsi:type="dcterms:W3CDTF">2010-08-20T13:58:41Z</dcterms:created>
  <dcterms:modified xsi:type="dcterms:W3CDTF">2013-01-07T12:12:34Z</dcterms:modified>
</cp:coreProperties>
</file>