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3E82C-E984-4B20-9F8A-A59C9EF360F9}" type="datetimeFigureOut">
              <a:rPr lang="pt-BR" smtClean="0"/>
              <a:pPr/>
              <a:t>27/06/2013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AAC15-8E63-4ECE-8916-7B93E167FA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073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54CE-4271-449B-8742-67B34609176E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4FB-E564-43E3-B07C-70F85F87AEF4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A209-E429-4B25-99E5-C60BA30640E0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5C4B-1A2D-49FE-A92A-1C1544DDFC19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539A-65E2-4743-BF69-7AABA0D38842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58A8-5532-4DA8-8853-DC778EF796DF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1F86-F4D8-4692-8F4C-2F80BBDB3E8A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79231-96EA-4166-AFD4-A8F79342C816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3846-6E6E-4AFC-81E9-1B8873AFAD0C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0A8A-66B4-4D10-A240-D6496E8006CF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1253D-73F5-4BD0-B895-3A5A58903AC4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A911CE-692D-4FF0-9FB9-73FD1FF0210D}" type="datetime1">
              <a:rPr lang="pt-BR" smtClean="0"/>
              <a:pPr/>
              <a:t>27/06/2013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C5AEC7-5A70-4373-9918-F8E1E21FF51D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chemas.openxmlformats.org/markup-compatibility/2006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chemas.microsoft.com/winfx/2006/xaml/presentation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expression/blend/2008" TargetMode="External"/><Relationship Id="rId2" Type="http://schemas.openxmlformats.org/officeDocument/2006/relationships/hyperlink" Target="http://schemas.openxmlformats.org/markup-compatibility/2006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Silverlight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Antônio da Cunha</a:t>
            </a:r>
          </a:p>
          <a:p>
            <a:r>
              <a:rPr lang="pt-BR" dirty="0" smtClean="0"/>
              <a:t>IFRN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643050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 declaração de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XML define três conjuntos de informações:</a:t>
            </a:r>
          </a:p>
          <a:p>
            <a:endParaRPr lang="pt-BR" sz="1600" dirty="0" smtClean="0"/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O prefixo XML </a:t>
            </a:r>
            <a:r>
              <a:rPr lang="pt-BR" sz="1600" b="1" dirty="0" err="1" smtClean="0"/>
              <a:t>namespace</a:t>
            </a:r>
            <a:r>
              <a:rPr lang="pt-BR" sz="1600" dirty="0" smtClean="0"/>
              <a:t>: você usará o prefixo para referenciar o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nas páginas XAML. No exemplo, o prefixo utilizado foi “w”.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O .NET </a:t>
            </a:r>
            <a:r>
              <a:rPr lang="pt-BR" sz="1600" b="1" dirty="0" err="1" smtClean="0"/>
              <a:t>namespace</a:t>
            </a:r>
            <a:r>
              <a:rPr lang="pt-BR" sz="1600" dirty="0" smtClean="0"/>
              <a:t>: neste caso, as classes estão localizadas no </a:t>
            </a:r>
            <a:r>
              <a:rPr lang="pt-BR" sz="1600" dirty="0" err="1" smtClean="0"/>
              <a:t>Widgets</a:t>
            </a:r>
            <a:r>
              <a:rPr lang="pt-BR" sz="1600" dirty="0" smtClean="0"/>
              <a:t>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O </a:t>
            </a:r>
            <a:r>
              <a:rPr lang="pt-BR" sz="1600" b="1" dirty="0" err="1" smtClean="0"/>
              <a:t>assembly</a:t>
            </a:r>
            <a:r>
              <a:rPr lang="pt-BR" sz="1600" dirty="0" smtClean="0"/>
              <a:t>: neste caso, as classes são partes do </a:t>
            </a:r>
            <a:r>
              <a:rPr lang="pt-BR" sz="1600" dirty="0" err="1" smtClean="0"/>
              <a:t>assembly</a:t>
            </a:r>
            <a:r>
              <a:rPr lang="pt-BR" sz="1600" dirty="0" smtClean="0"/>
              <a:t> </a:t>
            </a:r>
            <a:r>
              <a:rPr lang="pt-BR" sz="1600" dirty="0" err="1" smtClean="0"/>
              <a:t>WidgetsLibrary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3786190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Se você deseja usar um controle que está localizado na aplicação corrente, então, você pode omitir o </a:t>
            </a:r>
            <a:r>
              <a:rPr lang="pt-BR" sz="1600" dirty="0" err="1" smtClean="0"/>
              <a:t>assembly</a:t>
            </a:r>
            <a:r>
              <a:rPr lang="pt-BR" sz="1600" dirty="0" smtClean="0"/>
              <a:t>, como você pode vê a seguir: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5720" y="4643446"/>
            <a:ext cx="8572560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xmlns</a:t>
            </a:r>
            <a:r>
              <a:rPr lang="pt-BR" sz="1600" dirty="0" smtClean="0">
                <a:solidFill>
                  <a:srgbClr val="FF0000"/>
                </a:solidFill>
              </a:rPr>
              <a:t>:w</a:t>
            </a:r>
            <a:r>
              <a:rPr lang="pt-BR" sz="1600" dirty="0" smtClean="0"/>
              <a:t>=“</a:t>
            </a:r>
            <a:r>
              <a:rPr lang="pt-BR" sz="1600" dirty="0" err="1" smtClean="0"/>
              <a:t>c</a:t>
            </a:r>
            <a:r>
              <a:rPr lang="pt-BR" sz="1600" smtClean="0"/>
              <a:t>lr-namespace</a:t>
            </a:r>
            <a:r>
              <a:rPr lang="pt-BR" sz="1600" dirty="0" smtClean="0"/>
              <a:t>:</a:t>
            </a:r>
            <a:r>
              <a:rPr lang="pt-BR" sz="1600" dirty="0" err="1" smtClean="0"/>
              <a:t>Widgets</a:t>
            </a:r>
            <a:r>
              <a:rPr lang="pt-BR" sz="1600" dirty="0" smtClean="0"/>
              <a:t>“</a:t>
            </a:r>
            <a:endParaRPr lang="pt-BR" sz="16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Uma vez que você tenha mapeado o seu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.NET para um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XML, você pode usá-lo em qualquer lugar em seu documento XAML. Por exemplo, se o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</a:t>
            </a:r>
            <a:r>
              <a:rPr lang="pt-BR" sz="1600" dirty="0" err="1" smtClean="0"/>
              <a:t>Widgets</a:t>
            </a:r>
            <a:r>
              <a:rPr lang="pt-BR" sz="1600" dirty="0" smtClean="0"/>
              <a:t> contém um controle denominado </a:t>
            </a:r>
            <a:r>
              <a:rPr lang="pt-BR" sz="1600" dirty="0" err="1" smtClean="0"/>
              <a:t>HotButton</a:t>
            </a:r>
            <a:r>
              <a:rPr lang="pt-BR" sz="1600" dirty="0" smtClean="0"/>
              <a:t>, você poderia criar um exemplo como este: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2857496"/>
            <a:ext cx="864399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&lt;</a:t>
            </a:r>
            <a:r>
              <a:rPr lang="pt-BR" dirty="0" smtClean="0">
                <a:solidFill>
                  <a:schemeClr val="accent2"/>
                </a:solidFill>
              </a:rPr>
              <a:t>w:</a:t>
            </a:r>
            <a:r>
              <a:rPr lang="pt-BR" dirty="0" err="1" smtClean="0">
                <a:solidFill>
                  <a:schemeClr val="accent2"/>
                </a:solidFill>
              </a:rPr>
              <a:t>HotButton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/>
              <a:t>=“</a:t>
            </a:r>
            <a:r>
              <a:rPr lang="pt-BR" dirty="0" err="1" smtClean="0"/>
              <a:t>Click</a:t>
            </a:r>
            <a:r>
              <a:rPr lang="pt-BR" dirty="0" smtClean="0"/>
              <a:t> Me</a:t>
            </a:r>
            <a:r>
              <a:rPr lang="pt-BR" dirty="0" smtClean="0">
                <a:solidFill>
                  <a:srgbClr val="FF0000"/>
                </a:solidFill>
              </a:rPr>
              <a:t>!” </a:t>
            </a:r>
            <a:r>
              <a:rPr lang="pt-BR" dirty="0" err="1" smtClean="0">
                <a:solidFill>
                  <a:srgbClr val="FF0000"/>
                </a:solidFill>
              </a:rPr>
              <a:t>Click</a:t>
            </a:r>
            <a:r>
              <a:rPr lang="pt-BR" dirty="0" smtClean="0"/>
              <a:t>=“</a:t>
            </a:r>
            <a:r>
              <a:rPr lang="pt-BR" dirty="0" err="1" smtClean="0"/>
              <a:t>DoSomething</a:t>
            </a:r>
            <a:r>
              <a:rPr lang="pt-BR" dirty="0" smtClean="0"/>
              <a:t>”&gt;&lt;/</a:t>
            </a:r>
            <a:r>
              <a:rPr lang="pt-BR" dirty="0" smtClean="0">
                <a:solidFill>
                  <a:schemeClr val="accent2"/>
                </a:solidFill>
              </a:rPr>
              <a:t>w:</a:t>
            </a:r>
            <a:r>
              <a:rPr lang="pt-BR" dirty="0" err="1" smtClean="0">
                <a:solidFill>
                  <a:schemeClr val="accent2"/>
                </a:solidFill>
              </a:rPr>
              <a:t>HotButton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643050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 smtClean="0"/>
              <a:t>The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Code-Behind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Class</a:t>
            </a:r>
            <a:endParaRPr lang="pt-BR" sz="2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207167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Normalmente, cada arquivo XAML terá um correspondente </a:t>
            </a:r>
            <a:r>
              <a:rPr lang="pt-BR" sz="1600" dirty="0" err="1" smtClean="0"/>
              <a:t>code-behind</a:t>
            </a:r>
            <a:r>
              <a:rPr lang="pt-BR" sz="1600" dirty="0" smtClean="0"/>
              <a:t> do lado do cliente com o código C#. O Visual Studio cria uma classe </a:t>
            </a:r>
            <a:r>
              <a:rPr lang="pt-BR" sz="1600" dirty="0" err="1" smtClean="0"/>
              <a:t>code-behind</a:t>
            </a:r>
            <a:r>
              <a:rPr lang="pt-BR" sz="1600" dirty="0" smtClean="0"/>
              <a:t> para o arquivo nomeado </a:t>
            </a:r>
            <a:r>
              <a:rPr lang="pt-BR" sz="1600" dirty="0" err="1" smtClean="0"/>
              <a:t>MainPage</a:t>
            </a:r>
            <a:r>
              <a:rPr lang="pt-BR" sz="1600" dirty="0" smtClean="0"/>
              <a:t>.</a:t>
            </a:r>
            <a:r>
              <a:rPr lang="pt-BR" sz="1600" dirty="0" err="1" smtClean="0"/>
              <a:t>xaml</a:t>
            </a:r>
            <a:r>
              <a:rPr lang="pt-BR" sz="1600" dirty="0" smtClean="0"/>
              <a:t> </a:t>
            </a:r>
            <a:r>
              <a:rPr lang="pt-BR" sz="1600" dirty="0" err="1" smtClean="0"/>
              <a:t>MainPage</a:t>
            </a:r>
            <a:r>
              <a:rPr lang="pt-BR" sz="1600" dirty="0" smtClean="0"/>
              <a:t>.</a:t>
            </a:r>
            <a:r>
              <a:rPr lang="pt-BR" sz="1600" dirty="0" err="1" smtClean="0"/>
              <a:t>xaml</a:t>
            </a:r>
            <a:r>
              <a:rPr lang="pt-BR" sz="1600" dirty="0" smtClean="0"/>
              <a:t>.</a:t>
            </a:r>
            <a:r>
              <a:rPr lang="pt-BR" sz="1600" dirty="0" err="1" smtClean="0"/>
              <a:t>cs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28596" y="0"/>
            <a:ext cx="8229600" cy="5825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642918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Aqui está o que você vê na </a:t>
            </a:r>
            <a:r>
              <a:rPr lang="pt-BR" sz="2400" dirty="0" err="1" smtClean="0"/>
              <a:t>MainPage</a:t>
            </a:r>
            <a:r>
              <a:rPr lang="pt-BR" sz="2400" dirty="0" smtClean="0"/>
              <a:t>.</a:t>
            </a:r>
            <a:r>
              <a:rPr lang="pt-BR" sz="2400" dirty="0" err="1" smtClean="0"/>
              <a:t>xaml</a:t>
            </a:r>
            <a:r>
              <a:rPr lang="pt-BR" sz="2400" dirty="0" smtClean="0"/>
              <a:t>.</a:t>
            </a:r>
            <a:r>
              <a:rPr lang="pt-BR" sz="2400" dirty="0" err="1" smtClean="0"/>
              <a:t>cs</a:t>
            </a:r>
            <a:r>
              <a:rPr lang="pt-BR" sz="2400" dirty="0" smtClean="0"/>
              <a:t> arquivo:</a:t>
            </a:r>
            <a:endParaRPr lang="pt-BR" sz="2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1142984"/>
            <a:ext cx="8572560" cy="55092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/>
              <a:t>using</a:t>
            </a:r>
            <a:r>
              <a:rPr lang="pt-BR" sz="1600" dirty="0" smtClean="0"/>
              <a:t> System;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.</a:t>
            </a:r>
            <a:r>
              <a:rPr lang="pt-BR" sz="1600" dirty="0" err="1" smtClean="0"/>
              <a:t>Generic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Linq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System.Net;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</a:t>
            </a:r>
            <a:r>
              <a:rPr lang="pt-BR" sz="1600" dirty="0" err="1" smtClean="0"/>
              <a:t>Controls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</a:t>
            </a:r>
            <a:r>
              <a:rPr lang="pt-BR" sz="1600" dirty="0" err="1" smtClean="0"/>
              <a:t>Documents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System.Windows.Input;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System.Windows.Media;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System.Windows.Media.</a:t>
            </a:r>
            <a:r>
              <a:rPr lang="pt-BR" sz="1600" dirty="0" err="1" smtClean="0"/>
              <a:t>Animation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using</a:t>
            </a:r>
            <a:r>
              <a:rPr lang="pt-BR" sz="1600" dirty="0" smtClean="0"/>
              <a:t> System.Windows.</a:t>
            </a:r>
            <a:r>
              <a:rPr lang="pt-BR" sz="1600" dirty="0" err="1" smtClean="0"/>
              <a:t>Shapes</a:t>
            </a:r>
            <a:r>
              <a:rPr lang="pt-BR" sz="1600" dirty="0" smtClean="0"/>
              <a:t>;</a:t>
            </a:r>
          </a:p>
          <a:p>
            <a:endParaRPr lang="pt-BR" sz="1600" dirty="0" smtClean="0"/>
          </a:p>
          <a:p>
            <a:r>
              <a:rPr lang="pt-BR" sz="1600" dirty="0" err="1" smtClean="0"/>
              <a:t>namespace</a:t>
            </a:r>
            <a:r>
              <a:rPr lang="pt-BR" sz="1600" dirty="0" smtClean="0"/>
              <a:t> SilverlightCH12</a:t>
            </a:r>
          </a:p>
          <a:p>
            <a:r>
              <a:rPr lang="pt-BR" sz="1600" dirty="0" smtClean="0"/>
              <a:t>{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partial</a:t>
            </a:r>
            <a:r>
              <a:rPr lang="pt-BR" sz="1600" dirty="0" smtClean="0"/>
              <a:t> </a:t>
            </a:r>
            <a:r>
              <a:rPr lang="pt-BR" sz="1600" dirty="0" err="1" smtClean="0"/>
              <a:t>class</a:t>
            </a:r>
            <a:r>
              <a:rPr lang="pt-BR" sz="1600" dirty="0" smtClean="0"/>
              <a:t> </a:t>
            </a:r>
            <a:r>
              <a:rPr lang="pt-BR" sz="1600" dirty="0" err="1" smtClean="0"/>
              <a:t>MainPage</a:t>
            </a:r>
            <a:r>
              <a:rPr lang="pt-BR" sz="1600" dirty="0" smtClean="0"/>
              <a:t> : </a:t>
            </a:r>
            <a:r>
              <a:rPr lang="pt-BR" sz="1600" dirty="0" err="1" smtClean="0"/>
              <a:t>UserControl</a:t>
            </a:r>
            <a:endParaRPr lang="pt-BR" sz="1600" dirty="0" smtClean="0"/>
          </a:p>
          <a:p>
            <a:r>
              <a:rPr lang="pt-BR" sz="1600" dirty="0" smtClean="0"/>
              <a:t>    {</a:t>
            </a:r>
          </a:p>
          <a:p>
            <a:r>
              <a:rPr lang="pt-BR" sz="1600" dirty="0" smtClean="0"/>
              <a:t>        </a:t>
            </a: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MainPage</a:t>
            </a:r>
            <a:r>
              <a:rPr lang="pt-BR" sz="1600" dirty="0" smtClean="0"/>
              <a:t>()</a:t>
            </a:r>
          </a:p>
          <a:p>
            <a:r>
              <a:rPr lang="pt-BR" sz="1600" dirty="0" smtClean="0"/>
              <a:t>        {</a:t>
            </a:r>
          </a:p>
          <a:p>
            <a:r>
              <a:rPr lang="pt-BR" sz="1600" dirty="0" smtClean="0"/>
              <a:t>            </a:t>
            </a:r>
            <a:r>
              <a:rPr lang="pt-BR" sz="1600" dirty="0" err="1" smtClean="0"/>
              <a:t>InitializeComponent</a:t>
            </a:r>
            <a:r>
              <a:rPr lang="pt-BR" sz="1600" dirty="0" smtClean="0"/>
              <a:t>();</a:t>
            </a:r>
          </a:p>
          <a:p>
            <a:r>
              <a:rPr lang="pt-BR" sz="1600" dirty="0" smtClean="0"/>
              <a:t>        }</a:t>
            </a:r>
          </a:p>
          <a:p>
            <a:r>
              <a:rPr lang="pt-BR" sz="1600" dirty="0" smtClean="0"/>
              <a:t>    }</a:t>
            </a:r>
          </a:p>
          <a:p>
            <a:r>
              <a:rPr lang="pt-BR" sz="1600" dirty="0" smtClean="0"/>
              <a:t>}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00174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Nomeando Elementos </a:t>
            </a:r>
            <a:r>
              <a:rPr lang="pt-BR" dirty="0" smtClean="0"/>
              <a:t>(</a:t>
            </a:r>
            <a:r>
              <a:rPr lang="pt-BR" dirty="0" err="1" smtClean="0"/>
              <a:t>Naming</a:t>
            </a:r>
            <a:r>
              <a:rPr lang="pt-BR" dirty="0" smtClean="0"/>
              <a:t> </a:t>
            </a:r>
            <a:r>
              <a:rPr lang="pt-BR" dirty="0" err="1" smtClean="0"/>
              <a:t>Elements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17550"/>
            <a:ext cx="8715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Há mais um detalhe a considerar. Em sua classe </a:t>
            </a:r>
            <a:r>
              <a:rPr lang="pt-BR" sz="1600" dirty="0" err="1" smtClean="0"/>
              <a:t>code-behind</a:t>
            </a:r>
            <a:r>
              <a:rPr lang="pt-BR" sz="1600" dirty="0" smtClean="0"/>
              <a:t>, você muitas vezes, quer manipular os elementos programaticamente. Por exemplo, você pode querer ler ou alterar as propriedades ou ligar e desligar os manipuladores de eventos em tempo real. Para tornar isso possível, o controle deve incluir um atributo de nome XAML. No exemplo anterior, o controle </a:t>
            </a:r>
            <a:r>
              <a:rPr lang="pt-BR" sz="1600" dirty="0" err="1" smtClean="0"/>
              <a:t>Grid</a:t>
            </a:r>
            <a:r>
              <a:rPr lang="pt-BR" sz="1600" dirty="0" smtClean="0"/>
              <a:t> já inclui o atributo </a:t>
            </a:r>
            <a:r>
              <a:rPr lang="pt-BR" sz="1600" b="1" dirty="0" err="1" smtClean="0"/>
              <a:t>Name</a:t>
            </a:r>
            <a:r>
              <a:rPr lang="pt-BR" sz="1600" dirty="0" smtClean="0"/>
              <a:t>, então você pode manipulá-lo em seu arquivo </a:t>
            </a:r>
            <a:r>
              <a:rPr lang="pt-BR" sz="1600" dirty="0" err="1" smtClean="0"/>
              <a:t>code-behind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3571876"/>
            <a:ext cx="8572560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</a:t>
            </a:r>
            <a:r>
              <a:rPr lang="en-US" dirty="0" smtClean="0">
                <a:solidFill>
                  <a:srgbClr val="C00000"/>
                </a:solidFill>
              </a:rPr>
              <a:t>Grid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x:Name</a:t>
            </a:r>
            <a:r>
              <a:rPr lang="en-US" dirty="0" smtClean="0"/>
              <a:t>="</a:t>
            </a:r>
            <a:r>
              <a:rPr lang="en-US" dirty="0" err="1" smtClean="0"/>
              <a:t>LayoutRoot</a:t>
            </a:r>
            <a:r>
              <a:rPr lang="en-US" dirty="0" smtClean="0"/>
              <a:t>“ &gt;</a:t>
            </a:r>
            <a:endParaRPr lang="pt-BR" dirty="0" smtClean="0"/>
          </a:p>
          <a:p>
            <a:r>
              <a:rPr lang="pt-BR" dirty="0" smtClean="0"/>
              <a:t> &lt;</a:t>
            </a:r>
            <a:r>
              <a:rPr lang="pt-BR" dirty="0" smtClean="0">
                <a:solidFill>
                  <a:srgbClr val="C00000"/>
                </a:solidFill>
              </a:rPr>
              <a:t>/</a:t>
            </a:r>
            <a:r>
              <a:rPr lang="pt-BR" dirty="0" err="1" smtClean="0">
                <a:solidFill>
                  <a:srgbClr val="C00000"/>
                </a:solidFill>
              </a:rPr>
              <a:t>Grid</a:t>
            </a:r>
            <a:r>
              <a:rPr lang="pt-BR" dirty="0" smtClean="0"/>
              <a:t>&gt;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14282" y="4500570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atributo </a:t>
            </a:r>
            <a:r>
              <a:rPr lang="pt-BR" sz="1600" dirty="0" err="1" smtClean="0"/>
              <a:t>Name</a:t>
            </a:r>
            <a:r>
              <a:rPr lang="pt-BR" sz="1600" dirty="0" smtClean="0"/>
              <a:t> informa ao analisador XAML para adicionar um campo como este para a parte gerada automaticamente da classe Principal: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14282" y="5357826"/>
            <a:ext cx="8715436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chemeClr val="tx2"/>
                </a:solidFill>
              </a:rPr>
              <a:t>private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chemeClr val="accent1"/>
                </a:solidFill>
              </a:rPr>
              <a:t>System.Windows.</a:t>
            </a:r>
            <a:r>
              <a:rPr lang="pt-BR" sz="1600" dirty="0" err="1" smtClean="0">
                <a:solidFill>
                  <a:schemeClr val="accent1"/>
                </a:solidFill>
              </a:rPr>
              <a:t>Controls</a:t>
            </a:r>
            <a:r>
              <a:rPr lang="pt-BR" sz="1600" dirty="0" smtClean="0">
                <a:solidFill>
                  <a:schemeClr val="accent1"/>
                </a:solidFill>
              </a:rPr>
              <a:t>.</a:t>
            </a:r>
            <a:r>
              <a:rPr lang="pt-BR" sz="1600" dirty="0" err="1" smtClean="0">
                <a:solidFill>
                  <a:schemeClr val="accent1"/>
                </a:solidFill>
              </a:rPr>
              <a:t>Grid</a:t>
            </a:r>
            <a:r>
              <a:rPr lang="pt-BR" sz="1600" dirty="0" smtClean="0"/>
              <a:t> </a:t>
            </a:r>
            <a:r>
              <a:rPr lang="pt-BR" sz="1600" dirty="0" err="1" smtClean="0"/>
              <a:t>LayoutRoot</a:t>
            </a:r>
            <a:r>
              <a:rPr lang="pt-BR" sz="1600" dirty="0" smtClean="0"/>
              <a:t>;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14282" y="6000768"/>
            <a:ext cx="8643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Agora você pode interagir com o </a:t>
            </a:r>
            <a:r>
              <a:rPr lang="pt-BR" sz="1600" dirty="0" err="1" smtClean="0"/>
              <a:t>grid</a:t>
            </a:r>
            <a:r>
              <a:rPr lang="pt-BR" sz="1600" dirty="0" smtClean="0"/>
              <a:t> em seu código da classe página usando o nome </a:t>
            </a:r>
            <a:r>
              <a:rPr lang="pt-BR" sz="1600" dirty="0" err="1" smtClean="0"/>
              <a:t>LayoutRoot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500034" y="214290"/>
            <a:ext cx="8229600" cy="5825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2844" y="85723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e Eventos em XAML </a:t>
            </a:r>
            <a:r>
              <a:rPr lang="pt-BR" dirty="0" smtClean="0"/>
              <a:t>(</a:t>
            </a:r>
            <a:r>
              <a:rPr lang="pt-BR" dirty="0" err="1" smtClean="0"/>
              <a:t>Properties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Events</a:t>
            </a:r>
            <a:r>
              <a:rPr lang="pt-BR" dirty="0" smtClean="0"/>
              <a:t> in XAML)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214423"/>
            <a:ext cx="8715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 A Figura 2-1 a seguir, mostra um exemplo com vários elementos: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1571612"/>
            <a:ext cx="8715436" cy="501675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 x:Class="SilverlightCH12.MainPage"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="http://schemas.microsoft.com/winfx/2006/xaml/presentation"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:x="http://schemas.microsoft.com/winfx/2006/xaml"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:d="http://schemas.microsoft.com/expression/blend/2008"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:mc="http://schemas.openxmlformats.org/markup-compatibility/2006"</a:t>
            </a:r>
          </a:p>
          <a:p>
            <a:r>
              <a:rPr lang="pt-BR" sz="1600" dirty="0" smtClean="0"/>
              <a:t>    mc:</a:t>
            </a:r>
            <a:r>
              <a:rPr lang="pt-BR" sz="1600" dirty="0" err="1" smtClean="0"/>
              <a:t>Ignorable</a:t>
            </a:r>
            <a:r>
              <a:rPr lang="pt-BR" sz="1600" dirty="0" smtClean="0"/>
              <a:t>="d"</a:t>
            </a:r>
          </a:p>
          <a:p>
            <a:r>
              <a:rPr lang="pt-BR" sz="1600" dirty="0" smtClean="0"/>
              <a:t>    d:DesignHeight="300" d:DesignWidth="400"&gt;</a:t>
            </a:r>
          </a:p>
          <a:p>
            <a:endParaRPr lang="pt-BR" sz="1600" dirty="0" smtClean="0"/>
          </a:p>
          <a:p>
            <a:r>
              <a:rPr lang="pt-BR" sz="1600" dirty="0" smtClean="0"/>
              <a:t>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 x:Name="grid1"&gt;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.Background&gt;</a:t>
            </a:r>
          </a:p>
          <a:p>
            <a:r>
              <a:rPr lang="pt-BR" sz="1600" dirty="0" smtClean="0"/>
              <a:t>            </a:t>
            </a:r>
          </a:p>
          <a:p>
            <a:r>
              <a:rPr lang="pt-BR" sz="1600" dirty="0" smtClean="0"/>
              <a:t>    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.Background&gt;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</a:t>
            </a:r>
          </a:p>
          <a:p>
            <a:r>
              <a:rPr lang="pt-BR" sz="1600" dirty="0" smtClean="0"/>
              <a:t>    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/>
              <a:t>TextBox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x:Name</a:t>
            </a:r>
            <a:r>
              <a:rPr lang="pt-BR" sz="1600" dirty="0" smtClean="0"/>
              <a:t>="txtQuestion"&gt;&lt;/TextBox&gt;</a:t>
            </a:r>
          </a:p>
          <a:p>
            <a:r>
              <a:rPr lang="pt-BR" sz="1600" dirty="0" smtClean="0"/>
              <a:t>        &lt;Button </a:t>
            </a:r>
            <a:r>
              <a:rPr lang="pt-BR" sz="1600" dirty="0" smtClean="0">
                <a:solidFill>
                  <a:srgbClr val="FF0000"/>
                </a:solidFill>
              </a:rPr>
              <a:t>x:Name</a:t>
            </a:r>
            <a:r>
              <a:rPr lang="pt-BR" sz="1600" dirty="0" smtClean="0"/>
              <a:t>="cmdAswerer"&gt;&lt;/Button&gt;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/>
              <a:t>TextBox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x:Name</a:t>
            </a:r>
            <a:r>
              <a:rPr lang="pt-BR" sz="1600" dirty="0" smtClean="0"/>
              <a:t>="txtAswerer"&gt;&lt;/TextBox&gt;</a:t>
            </a:r>
          </a:p>
          <a:p>
            <a:r>
              <a:rPr lang="pt-BR" sz="1600" dirty="0" smtClean="0"/>
              <a:t>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&lt;/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&gt;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simples</a:t>
            </a:r>
            <a:r>
              <a:rPr lang="pt-BR" dirty="0" smtClean="0"/>
              <a:t> (</a:t>
            </a:r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1448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Como você já viu, os atributos de um elemento XML define as propriedades do objeto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correspondente. Por exemplo, vamos configurar o alinhamento, a margem e a fonte das caixas de texto no exemplo.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714620"/>
            <a:ext cx="8715436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x:Name</a:t>
            </a:r>
            <a:r>
              <a:rPr lang="pt-BR" sz="1600" dirty="0" smtClean="0"/>
              <a:t>="txtQuestion</a:t>
            </a:r>
            <a:r>
              <a:rPr lang="pt-BR" sz="1600" dirty="0" smtClean="0">
                <a:solidFill>
                  <a:srgbClr val="FF0000"/>
                </a:solidFill>
              </a:rPr>
              <a:t>" </a:t>
            </a:r>
            <a:r>
              <a:rPr lang="pt-BR" sz="1600" dirty="0" err="1" smtClean="0">
                <a:solidFill>
                  <a:srgbClr val="FF0000"/>
                </a:solidFill>
              </a:rPr>
              <a:t>VerticalAlignment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   		</a:t>
            </a:r>
            <a:r>
              <a:rPr lang="pt-BR" sz="1600" dirty="0" err="1" smtClean="0">
                <a:solidFill>
                  <a:srgbClr val="FF0000"/>
                </a:solidFill>
              </a:rPr>
              <a:t>HorizontalAlignment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                 </a:t>
            </a:r>
            <a:r>
              <a:rPr lang="en-US" sz="1600" dirty="0" err="1" smtClean="0">
                <a:solidFill>
                  <a:srgbClr val="FF0000"/>
                </a:solidFill>
              </a:rPr>
              <a:t>FontFamily</a:t>
            </a:r>
            <a:r>
              <a:rPr lang="en-US" sz="1600" dirty="0" smtClean="0"/>
              <a:t>="Verdana</a:t>
            </a:r>
            <a:r>
              <a:rPr lang="en-US" sz="1600" dirty="0" smtClean="0">
                <a:solidFill>
                  <a:srgbClr val="FF0000"/>
                </a:solidFill>
              </a:rPr>
              <a:t>" </a:t>
            </a:r>
            <a:r>
              <a:rPr lang="en-US" sz="1600" dirty="0" err="1" smtClean="0">
                <a:solidFill>
                  <a:srgbClr val="FF0000"/>
                </a:solidFill>
              </a:rPr>
              <a:t>FontSize</a:t>
            </a:r>
            <a:r>
              <a:rPr lang="en-US" sz="1600" dirty="0" smtClean="0"/>
              <a:t>="24" </a:t>
            </a:r>
            <a:r>
              <a:rPr lang="en-US" sz="1600" dirty="0" smtClean="0">
                <a:solidFill>
                  <a:srgbClr val="FF0000"/>
                </a:solidFill>
              </a:rPr>
              <a:t>Foreground</a:t>
            </a:r>
            <a:r>
              <a:rPr lang="en-US" sz="1600" dirty="0" smtClean="0"/>
              <a:t>="Green" &gt;&lt;/</a:t>
            </a:r>
            <a:r>
              <a:rPr lang="en-US" sz="1600" dirty="0" err="1" smtClean="0">
                <a:solidFill>
                  <a:srgbClr val="C00000"/>
                </a:solidFill>
              </a:rPr>
              <a:t>TextBox</a:t>
            </a:r>
            <a:r>
              <a:rPr lang="en-US" sz="1600" dirty="0" smtClean="0"/>
              <a:t>&gt;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4282" y="3929066"/>
            <a:ext cx="8715436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x:Name</a:t>
            </a:r>
            <a:r>
              <a:rPr lang="pt-BR" sz="1600" dirty="0" smtClean="0"/>
              <a:t>="txtAswerer" </a:t>
            </a:r>
            <a:r>
              <a:rPr lang="pt-BR" sz="1600" dirty="0" err="1" smtClean="0">
                <a:solidFill>
                  <a:srgbClr val="FF0000"/>
                </a:solidFill>
              </a:rPr>
              <a:t>VerticalAlignment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</a:t>
            </a:r>
          </a:p>
          <a:p>
            <a:r>
              <a:rPr lang="pt-BR" sz="1600" dirty="0" smtClean="0"/>
              <a:t>	</a:t>
            </a:r>
            <a:r>
              <a:rPr lang="pt-BR" sz="1600" dirty="0" err="1" smtClean="0">
                <a:solidFill>
                  <a:srgbClr val="FF0000"/>
                </a:solidFill>
              </a:rPr>
              <a:t>HorizontalAlignment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</a:t>
            </a:r>
          </a:p>
          <a:p>
            <a:r>
              <a:rPr lang="en-US" sz="1600" dirty="0" smtClean="0"/>
              <a:t>                 </a:t>
            </a:r>
            <a:r>
              <a:rPr lang="en-US" sz="1600" dirty="0" err="1" smtClean="0">
                <a:solidFill>
                  <a:srgbClr val="FF0000"/>
                </a:solidFill>
              </a:rPr>
              <a:t>FontFamily</a:t>
            </a:r>
            <a:r>
              <a:rPr lang="en-US" sz="1600" dirty="0" smtClean="0"/>
              <a:t>="Verdana</a:t>
            </a:r>
            <a:r>
              <a:rPr lang="en-US" sz="1600" dirty="0" smtClean="0">
                <a:solidFill>
                  <a:srgbClr val="FF0000"/>
                </a:solidFill>
              </a:rPr>
              <a:t>" </a:t>
            </a:r>
            <a:r>
              <a:rPr lang="en-US" sz="1600" dirty="0" err="1" smtClean="0">
                <a:solidFill>
                  <a:srgbClr val="FF0000"/>
                </a:solidFill>
              </a:rPr>
              <a:t>FontSize</a:t>
            </a:r>
            <a:r>
              <a:rPr lang="en-US" sz="1600" dirty="0" smtClean="0"/>
              <a:t>="24" </a:t>
            </a:r>
            <a:r>
              <a:rPr lang="en-US" sz="1600" dirty="0" smtClean="0">
                <a:solidFill>
                  <a:srgbClr val="FF0000"/>
                </a:solidFill>
              </a:rPr>
              <a:t>Foreground</a:t>
            </a:r>
            <a:r>
              <a:rPr lang="en-US" sz="1600" dirty="0" smtClean="0"/>
              <a:t>="Green"&gt;&lt;/</a:t>
            </a:r>
            <a:r>
              <a:rPr lang="en-US" sz="1600" dirty="0" err="1" smtClean="0">
                <a:solidFill>
                  <a:srgbClr val="C00000"/>
                </a:solidFill>
              </a:rPr>
              <a:t>TextBox</a:t>
            </a:r>
            <a:r>
              <a:rPr lang="en-US" sz="1600" dirty="0" smtClean="0"/>
              <a:t>&gt;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complexas</a:t>
            </a:r>
            <a:r>
              <a:rPr lang="pt-BR" dirty="0" smtClean="0"/>
              <a:t> (</a:t>
            </a:r>
            <a:r>
              <a:rPr lang="pt-BR" dirty="0" err="1" smtClean="0"/>
              <a:t>Complex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14488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XAML oferece uma outra opção: a sintaxe da propriedade elemento. Com a sintaxe da propriedade elemento, você adiciona um elemento filho com um nome na forma </a:t>
            </a:r>
            <a:r>
              <a:rPr lang="pt-BR" sz="1600" dirty="0" err="1" smtClean="0"/>
              <a:t>Parent</a:t>
            </a:r>
            <a:r>
              <a:rPr lang="pt-BR" sz="1600" dirty="0" smtClean="0"/>
              <a:t>.</a:t>
            </a:r>
            <a:r>
              <a:rPr lang="pt-BR" sz="1600" dirty="0" err="1" smtClean="0"/>
              <a:t>Propertyname</a:t>
            </a:r>
            <a:r>
              <a:rPr lang="pt-BR" sz="1600" dirty="0" smtClean="0"/>
              <a:t>. Por exemplo, o </a:t>
            </a:r>
            <a:r>
              <a:rPr lang="pt-BR" sz="1600" dirty="0" err="1" smtClean="0"/>
              <a:t>Grid</a:t>
            </a:r>
            <a:r>
              <a:rPr lang="pt-BR" sz="1600" dirty="0" smtClean="0"/>
              <a:t> tem uma propriedade Background, que permite que você pinte a área por trás dos elementos.  Entretanto, Se você precisar de algo mais avançada do que um preenchimento de cor sólida - você vai precisar adicionar uma etiqueta filho chamada </a:t>
            </a:r>
            <a:r>
              <a:rPr lang="pt-BR" sz="1600" dirty="0" err="1" smtClean="0"/>
              <a:t>Grid</a:t>
            </a:r>
            <a:r>
              <a:rPr lang="pt-BR" sz="1600" dirty="0" smtClean="0"/>
              <a:t>.Background, conforme mostrado aqui: 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5006000"/>
            <a:ext cx="8572560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</a:t>
            </a:r>
          </a:p>
          <a:p>
            <a:r>
              <a:rPr lang="pt-BR" sz="1600" dirty="0" smtClean="0"/>
              <a:t>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85720" y="3571876"/>
            <a:ext cx="8429684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FF0000"/>
                </a:solidFill>
              </a:rPr>
              <a:t>Grid</a:t>
            </a:r>
            <a:r>
              <a:rPr lang="pt-BR" sz="1600" dirty="0" smtClean="0">
                <a:solidFill>
                  <a:srgbClr val="FF0000"/>
                </a:solidFill>
              </a:rPr>
              <a:t> x:Name</a:t>
            </a:r>
            <a:r>
              <a:rPr lang="pt-BR" sz="1600" dirty="0" smtClean="0"/>
              <a:t>=“grid1</a:t>
            </a:r>
            <a:r>
              <a:rPr lang="pt-BR" sz="1600" dirty="0" smtClean="0">
                <a:solidFill>
                  <a:srgbClr val="FF0000"/>
                </a:solidFill>
              </a:rPr>
              <a:t>” Background</a:t>
            </a:r>
            <a:r>
              <a:rPr lang="pt-BR" sz="1600" dirty="0" smtClean="0"/>
              <a:t>=“White”&gt;</a:t>
            </a:r>
          </a:p>
          <a:p>
            <a:r>
              <a:rPr lang="pt-BR" sz="1600" dirty="0" smtClean="0"/>
              <a:t>            </a:t>
            </a:r>
          </a:p>
          <a:p>
            <a:r>
              <a:rPr lang="pt-BR" sz="1600" dirty="0" smtClean="0"/>
              <a:t>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/>
              <a:t>&gt;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complexas</a:t>
            </a:r>
            <a:r>
              <a:rPr lang="pt-BR" dirty="0" smtClean="0"/>
              <a:t> (</a:t>
            </a:r>
            <a:r>
              <a:rPr lang="pt-BR" dirty="0" err="1" smtClean="0"/>
              <a:t>Complex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85926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Usando a regra do XAML, você pode criar o 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 objeto usando um elemento com o nome 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500306"/>
            <a:ext cx="8643998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C00000"/>
                </a:solidFill>
              </a:rPr>
              <a:t>&gt;&lt;/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complexas</a:t>
            </a:r>
            <a:r>
              <a:rPr lang="pt-BR" dirty="0" smtClean="0"/>
              <a:t> (</a:t>
            </a:r>
            <a:r>
              <a:rPr lang="pt-BR" dirty="0" err="1" smtClean="0"/>
              <a:t>Complex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674674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 entanto, não basta simplesmente criar o 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 - você também precisará especificar as cores do Gradiente. Você pode fazer isso preenchendo a propriedade 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 com uma coleção de objetos </a:t>
            </a:r>
            <a:r>
              <a:rPr lang="pt-BR" sz="1600" dirty="0" err="1" smtClean="0"/>
              <a:t>GradientStop</a:t>
            </a:r>
            <a:r>
              <a:rPr lang="pt-BR" sz="1600" dirty="0" smtClean="0"/>
              <a:t>. No entanto, a propriedade 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 é </a:t>
            </a:r>
            <a:r>
              <a:rPr lang="pt-BR" sz="1600" smtClean="0"/>
              <a:t>demasiado complexa </a:t>
            </a:r>
            <a:r>
              <a:rPr lang="pt-BR" sz="1600" dirty="0" smtClean="0"/>
              <a:t>para ser definido com um valor de atributo sozinho. Em vez disso, você precisará contar com a sintaxe da propriedade elemento: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3500438"/>
            <a:ext cx="8643998" cy="181588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/>
              <a:t> &gt;</a:t>
            </a:r>
          </a:p>
          <a:p>
            <a:r>
              <a:rPr lang="pt-BR" sz="1600" dirty="0" smtClean="0"/>
              <a:t>                </a:t>
            </a:r>
            <a:r>
              <a:rPr lang="pt-BR" sz="1600" dirty="0" smtClean="0">
                <a:solidFill>
                  <a:srgbClr val="C00000"/>
                </a:solidFill>
              </a:rPr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>
                <a:solidFill>
                  <a:srgbClr val="C00000"/>
                </a:solidFill>
              </a:rPr>
              <a:t>.</a:t>
            </a:r>
            <a:r>
              <a:rPr lang="pt-BR" sz="1600" dirty="0" err="1" smtClean="0">
                <a:solidFill>
                  <a:srgbClr val="C00000"/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        </a:t>
            </a:r>
          </a:p>
          <a:p>
            <a:r>
              <a:rPr lang="pt-BR" sz="1600" dirty="0" smtClean="0"/>
              <a:t>                </a:t>
            </a:r>
            <a:r>
              <a:rPr lang="pt-BR" sz="1600" dirty="0" smtClean="0">
                <a:solidFill>
                  <a:srgbClr val="C00000"/>
                </a:solidFill>
              </a:rPr>
              <a:t>&lt;/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>
                <a:solidFill>
                  <a:srgbClr val="C00000"/>
                </a:solidFill>
              </a:rPr>
              <a:t>.</a:t>
            </a:r>
            <a:r>
              <a:rPr lang="pt-BR" sz="1600" dirty="0" err="1" smtClean="0">
                <a:solidFill>
                  <a:srgbClr val="C00000"/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</a:t>
            </a:r>
            <a:r>
              <a:rPr lang="pt-BR" sz="1600" dirty="0" smtClean="0">
                <a:solidFill>
                  <a:srgbClr val="C00000"/>
                </a:solidFill>
              </a:rPr>
              <a:t>&lt;/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>
                <a:solidFill>
                  <a:srgbClr val="C00000"/>
                </a:solidFill>
              </a:rPr>
              <a:t>&lt;/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.Background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/>
          <a:lstStyle/>
          <a:p>
            <a:r>
              <a:rPr lang="pt-BR" dirty="0" smtClean="0"/>
              <a:t>XAML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85720" y="1357298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XAML</a:t>
            </a:r>
            <a:r>
              <a:rPr lang="pt-BR" sz="1600" dirty="0" smtClean="0"/>
              <a:t> – </a:t>
            </a:r>
            <a:r>
              <a:rPr lang="pt-BR" sz="1600" dirty="0" err="1" smtClean="0"/>
              <a:t>Extensible</a:t>
            </a:r>
            <a:r>
              <a:rPr lang="pt-BR" sz="1600" dirty="0" smtClean="0"/>
              <a:t> Application Markup </a:t>
            </a:r>
            <a:r>
              <a:rPr lang="pt-BR" sz="1600" dirty="0" err="1" smtClean="0"/>
              <a:t>Language</a:t>
            </a:r>
            <a:r>
              <a:rPr lang="pt-BR" sz="1600" dirty="0" smtClean="0"/>
              <a:t> e pronuncia-se </a:t>
            </a:r>
            <a:r>
              <a:rPr lang="pt-BR" sz="1600" dirty="0" err="1" smtClean="0"/>
              <a:t>zammel</a:t>
            </a:r>
            <a:r>
              <a:rPr lang="pt-BR" sz="1600" dirty="0" smtClean="0"/>
              <a:t> é uma linguagem de marcação usada para instanciar objetos .NET. (Windows </a:t>
            </a:r>
            <a:r>
              <a:rPr lang="pt-BR" sz="1600" dirty="0" err="1"/>
              <a:t>Presentation</a:t>
            </a:r>
            <a:r>
              <a:rPr lang="pt-BR" sz="1600" dirty="0"/>
              <a:t> </a:t>
            </a:r>
            <a:r>
              <a:rPr lang="pt-BR" sz="1600" dirty="0" err="1"/>
              <a:t>Foundation</a:t>
            </a:r>
            <a:r>
              <a:rPr lang="pt-BR" sz="1600" dirty="0"/>
              <a:t> </a:t>
            </a:r>
            <a:r>
              <a:rPr lang="pt-BR" sz="1600" dirty="0" smtClean="0"/>
              <a:t>– WPF).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57158" y="2571744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Conceitualmente</a:t>
            </a:r>
            <a:r>
              <a:rPr lang="pt-BR" sz="1600" dirty="0"/>
              <a:t>, XAML desempenha um papel </a:t>
            </a:r>
            <a:r>
              <a:rPr lang="pt-BR" sz="1600" dirty="0" smtClean="0"/>
              <a:t>muito </a:t>
            </a:r>
            <a:r>
              <a:rPr lang="pt-BR" sz="1600" dirty="0"/>
              <a:t>semelhante ao HTML, e está ainda mais perto de </a:t>
            </a:r>
            <a:r>
              <a:rPr lang="pt-BR" sz="1600" dirty="0" smtClean="0"/>
              <a:t>seus primos </a:t>
            </a:r>
            <a:r>
              <a:rPr lang="pt-BR" sz="1600" dirty="0"/>
              <a:t>mais </a:t>
            </a:r>
            <a:r>
              <a:rPr lang="pt-BR" sz="1600" dirty="0" smtClean="0"/>
              <a:t>rigorosos, </a:t>
            </a:r>
            <a:r>
              <a:rPr lang="pt-BR" sz="1600" dirty="0"/>
              <a:t>XHTML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8596" y="3571876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Para manipular elementos XHTML, você pode usar o </a:t>
            </a:r>
            <a:r>
              <a:rPr lang="pt-BR" sz="1600" dirty="0" err="1"/>
              <a:t>Javascript</a:t>
            </a:r>
            <a:r>
              <a:rPr lang="pt-BR" sz="1600" dirty="0"/>
              <a:t> no lado do cliente. Para manipular elementos XAML, você escreve </a:t>
            </a:r>
            <a:r>
              <a:rPr lang="pt-BR" sz="1600" dirty="0" smtClean="0"/>
              <a:t>código C # do </a:t>
            </a:r>
            <a:r>
              <a:rPr lang="pt-BR" sz="1600" dirty="0"/>
              <a:t>lado do </a:t>
            </a:r>
            <a:r>
              <a:rPr lang="pt-BR" sz="1600" dirty="0" smtClean="0"/>
              <a:t>cliente.</a:t>
            </a:r>
            <a:r>
              <a:rPr lang="pt-BR" sz="1600" dirty="0"/>
              <a:t> 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complexas</a:t>
            </a:r>
            <a:r>
              <a:rPr lang="pt-BR" dirty="0" smtClean="0"/>
              <a:t> (</a:t>
            </a:r>
            <a:r>
              <a:rPr lang="pt-BR" dirty="0" err="1" smtClean="0"/>
              <a:t>Complex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1448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Finalmente, você pode preencher a coleção 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 com uma série de objetos </a:t>
            </a:r>
            <a:r>
              <a:rPr lang="pt-BR" sz="1600" dirty="0" err="1" smtClean="0"/>
              <a:t>GradientStop</a:t>
            </a:r>
            <a:r>
              <a:rPr lang="pt-BR" sz="1600" dirty="0" smtClean="0"/>
              <a:t>. Cada objeto tem um </a:t>
            </a:r>
            <a:r>
              <a:rPr lang="pt-BR" sz="1600" dirty="0" err="1" smtClean="0"/>
              <a:t>GradientStop</a:t>
            </a:r>
            <a:r>
              <a:rPr lang="pt-BR" sz="1600" dirty="0" smtClean="0"/>
              <a:t> Offset e propriedade </a:t>
            </a:r>
            <a:r>
              <a:rPr lang="pt-BR" sz="1600" dirty="0" err="1" smtClean="0"/>
              <a:t>Color</a:t>
            </a:r>
            <a:r>
              <a:rPr lang="pt-BR" sz="1600" dirty="0" smtClean="0"/>
              <a:t>. você pode fornecer estes dois valores usando a sintaxe de atributo de propriedade comum: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857496"/>
            <a:ext cx="8643998" cy="230832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chemeClr val="accent2"/>
                </a:solidFill>
              </a:rPr>
              <a:t>Grid</a:t>
            </a:r>
            <a:r>
              <a:rPr lang="pt-BR" sz="1600" dirty="0" smtClean="0">
                <a:solidFill>
                  <a:schemeClr val="accent2"/>
                </a:solidFill>
              </a:rPr>
              <a:t>.Background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>
                <a:solidFill>
                  <a:schemeClr val="accent2"/>
                </a:solidFill>
              </a:rPr>
              <a:t>LinearGradientBrush</a:t>
            </a:r>
            <a:r>
              <a:rPr lang="pt-BR" sz="1600" dirty="0" smtClean="0"/>
              <a:t> &gt;</a:t>
            </a:r>
          </a:p>
          <a:p>
            <a:r>
              <a:rPr lang="pt-BR" sz="1600" dirty="0" smtClean="0"/>
              <a:t>                &lt;</a:t>
            </a:r>
            <a:r>
              <a:rPr lang="pt-BR" sz="1600" dirty="0" err="1" smtClean="0">
                <a:solidFill>
                  <a:schemeClr val="accent2"/>
                </a:solidFill>
              </a:rPr>
              <a:t>LinearGradientBrush</a:t>
            </a:r>
            <a:r>
              <a:rPr lang="pt-BR" sz="1600" dirty="0" smtClean="0">
                <a:solidFill>
                  <a:schemeClr val="accent2"/>
                </a:solidFill>
              </a:rPr>
              <a:t>.</a:t>
            </a:r>
            <a:r>
              <a:rPr lang="pt-BR" sz="1600" dirty="0" err="1" smtClean="0">
                <a:solidFill>
                  <a:schemeClr val="accent2"/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>
                <a:solidFill>
                  <a:schemeClr val="accent2"/>
                </a:solidFill>
              </a:rPr>
              <a:t>GradientStop</a:t>
            </a:r>
            <a:r>
              <a:rPr lang="en-US" sz="1600" dirty="0" smtClean="0">
                <a:solidFill>
                  <a:srgbClr val="FF0000"/>
                </a:solidFill>
              </a:rPr>
              <a:t> Offset</a:t>
            </a:r>
            <a:r>
              <a:rPr lang="en-US" sz="1600" dirty="0" smtClean="0"/>
              <a:t>="0.00" </a:t>
            </a:r>
            <a:r>
              <a:rPr lang="en-US" sz="1600" dirty="0" smtClean="0">
                <a:solidFill>
                  <a:srgbClr val="FF0000"/>
                </a:solidFill>
              </a:rPr>
              <a:t>Color</a:t>
            </a:r>
            <a:r>
              <a:rPr lang="en-US" sz="1600" dirty="0" smtClean="0"/>
              <a:t>="Yellow" /&gt;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>
                <a:solidFill>
                  <a:schemeClr val="accent2"/>
                </a:solidFill>
              </a:rPr>
              <a:t>GradientSto</a:t>
            </a:r>
            <a:r>
              <a:rPr lang="en-US" sz="1600" dirty="0" err="1" smtClean="0">
                <a:solidFill>
                  <a:srgbClr val="C00000"/>
                </a:solidFill>
              </a:rPr>
              <a:t>p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Offset</a:t>
            </a:r>
            <a:r>
              <a:rPr lang="en-US" sz="1600" dirty="0" smtClean="0"/>
              <a:t>="0.50</a:t>
            </a:r>
            <a:r>
              <a:rPr lang="en-US" sz="1600" dirty="0" smtClean="0">
                <a:solidFill>
                  <a:srgbClr val="FF0000"/>
                </a:solidFill>
              </a:rPr>
              <a:t>" Color</a:t>
            </a:r>
            <a:r>
              <a:rPr lang="en-US" sz="1600" dirty="0" smtClean="0"/>
              <a:t>="White" /&gt;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>
                <a:solidFill>
                  <a:schemeClr val="accent2"/>
                </a:solidFill>
              </a:rPr>
              <a:t>GradientStop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Offset</a:t>
            </a:r>
            <a:r>
              <a:rPr lang="en-US" sz="1600" dirty="0" smtClean="0"/>
              <a:t>="1.00</a:t>
            </a:r>
            <a:r>
              <a:rPr lang="en-US" sz="1600" dirty="0" smtClean="0">
                <a:solidFill>
                  <a:srgbClr val="FF0000"/>
                </a:solidFill>
              </a:rPr>
              <a:t>" Color</a:t>
            </a:r>
            <a:r>
              <a:rPr lang="en-US" sz="1600" dirty="0" smtClean="0"/>
              <a:t>="Purple" /&gt;</a:t>
            </a:r>
          </a:p>
          <a:p>
            <a:r>
              <a:rPr lang="pt-BR" sz="1600" dirty="0" smtClean="0"/>
              <a:t>                </a:t>
            </a:r>
            <a:r>
              <a:rPr lang="pt-BR" sz="1600" dirty="0" smtClean="0">
                <a:solidFill>
                  <a:srgbClr val="C00000"/>
                </a:solidFill>
              </a:rPr>
              <a:t>&lt;</a:t>
            </a:r>
            <a:r>
              <a:rPr lang="pt-BR" sz="1600" dirty="0" smtClean="0">
                <a:solidFill>
                  <a:schemeClr val="accent2"/>
                </a:solidFill>
              </a:rPr>
              <a:t>/</a:t>
            </a:r>
            <a:r>
              <a:rPr lang="pt-BR" sz="1600" dirty="0" err="1" smtClean="0">
                <a:solidFill>
                  <a:schemeClr val="accent2"/>
                </a:solidFill>
              </a:rPr>
              <a:t>LinearGradientBrush</a:t>
            </a:r>
            <a:r>
              <a:rPr lang="pt-BR" sz="1600" dirty="0" smtClean="0">
                <a:solidFill>
                  <a:schemeClr val="accent2"/>
                </a:solidFill>
              </a:rPr>
              <a:t>.</a:t>
            </a:r>
            <a:r>
              <a:rPr lang="pt-BR" sz="1600" dirty="0" err="1" smtClean="0">
                <a:solidFill>
                  <a:schemeClr val="accent2"/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</a:t>
            </a:r>
            <a:r>
              <a:rPr lang="pt-BR" sz="1600" dirty="0" smtClean="0">
                <a:solidFill>
                  <a:srgbClr val="C00000"/>
                </a:solidFill>
              </a:rPr>
              <a:t>&lt;</a:t>
            </a:r>
            <a:r>
              <a:rPr lang="pt-BR" sz="1600" dirty="0" smtClean="0">
                <a:solidFill>
                  <a:schemeClr val="accent2"/>
                </a:solidFill>
              </a:rPr>
              <a:t>/</a:t>
            </a:r>
            <a:r>
              <a:rPr lang="pt-BR" sz="1600" dirty="0" err="1" smtClean="0">
                <a:solidFill>
                  <a:schemeClr val="accent2"/>
                </a:solidFill>
              </a:rPr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>
                <a:solidFill>
                  <a:srgbClr val="C00000"/>
                </a:solidFill>
              </a:rPr>
              <a:t>&lt;</a:t>
            </a:r>
            <a:r>
              <a:rPr lang="pt-BR" sz="1600" dirty="0" smtClean="0">
                <a:solidFill>
                  <a:schemeClr val="accent2"/>
                </a:solidFill>
              </a:rPr>
              <a:t>/</a:t>
            </a:r>
            <a:r>
              <a:rPr lang="pt-BR" sz="1600" dirty="0" err="1" smtClean="0">
                <a:solidFill>
                  <a:schemeClr val="accent2"/>
                </a:solidFill>
              </a:rPr>
              <a:t>Grid</a:t>
            </a:r>
            <a:r>
              <a:rPr lang="pt-BR" sz="1600" dirty="0" smtClean="0">
                <a:solidFill>
                  <a:schemeClr val="accent2"/>
                </a:solidFill>
              </a:rPr>
              <a:t>.Background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071546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Fazendo tudo no código: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357298"/>
            <a:ext cx="8643998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LinearGradientBrush</a:t>
            </a:r>
            <a:r>
              <a:rPr lang="pt-BR" sz="1600" dirty="0" smtClean="0"/>
              <a:t> </a:t>
            </a:r>
            <a:r>
              <a:rPr lang="pt-BR" sz="1600" dirty="0" err="1" smtClean="0"/>
              <a:t>brush</a:t>
            </a:r>
            <a:r>
              <a:rPr lang="pt-BR" sz="1600" dirty="0" smtClean="0"/>
              <a:t> =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new</a:t>
            </a:r>
            <a:r>
              <a:rPr lang="pt-B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LinearGradientBrush</a:t>
            </a:r>
            <a:r>
              <a:rPr lang="pt-B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pt-BR" sz="1600" dirty="0" smtClean="0"/>
              <a:t>;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1928802"/>
            <a:ext cx="8643998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/>
              <a:t> gradientStop1 = </a:t>
            </a:r>
            <a:r>
              <a:rPr lang="pt-BR" sz="1600" dirty="0" err="1" smtClean="0"/>
              <a:t>new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pt-BR" sz="1600" dirty="0" smtClean="0"/>
              <a:t>;</a:t>
            </a:r>
          </a:p>
          <a:p>
            <a:r>
              <a:rPr lang="pt-BR" sz="1600" dirty="0" smtClean="0"/>
              <a:t>gradientStop1.Offset = 0;</a:t>
            </a:r>
          </a:p>
          <a:p>
            <a:r>
              <a:rPr lang="pt-BR" sz="1600" dirty="0" smtClean="0"/>
              <a:t>gradientStop1.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Colors</a:t>
            </a:r>
            <a:r>
              <a:rPr lang="pt-BR" sz="1600" dirty="0" smtClean="0"/>
              <a:t>.</a:t>
            </a:r>
            <a:r>
              <a:rPr lang="pt-BR" sz="1600" dirty="0" err="1" smtClean="0"/>
              <a:t>Yellow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.</a:t>
            </a:r>
            <a:r>
              <a:rPr lang="pt-BR" sz="1600" dirty="0" err="1" smtClean="0"/>
              <a:t>Add</a:t>
            </a:r>
            <a:r>
              <a:rPr lang="pt-BR" sz="1600" dirty="0" smtClean="0"/>
              <a:t>(gradientStop1);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4282" y="3300241"/>
            <a:ext cx="8643998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/>
              <a:t> gradientStop2 = </a:t>
            </a:r>
            <a:r>
              <a:rPr lang="pt-BR" sz="1600" dirty="0" err="1" smtClean="0"/>
              <a:t>new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pt-BR" sz="1600" dirty="0" smtClean="0"/>
              <a:t>;</a:t>
            </a:r>
          </a:p>
          <a:p>
            <a:r>
              <a:rPr lang="pt-BR" sz="1600" dirty="0" smtClean="0"/>
              <a:t>gradientStop2.Offset = 0.5;</a:t>
            </a:r>
          </a:p>
          <a:p>
            <a:r>
              <a:rPr lang="pt-BR" sz="1600" dirty="0" smtClean="0"/>
              <a:t>gradientStop2.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Colors</a:t>
            </a:r>
            <a:r>
              <a:rPr lang="pt-BR" sz="1600" dirty="0" smtClean="0"/>
              <a:t>.White;</a:t>
            </a:r>
          </a:p>
          <a:p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.</a:t>
            </a:r>
            <a:r>
              <a:rPr lang="pt-BR" sz="1600" dirty="0" err="1" smtClean="0"/>
              <a:t>Add</a:t>
            </a:r>
            <a:r>
              <a:rPr lang="pt-BR" sz="1600" dirty="0" smtClean="0"/>
              <a:t>(gradientStop2);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14282" y="4657563"/>
            <a:ext cx="8643998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/>
              <a:t> gradientStop3 = </a:t>
            </a:r>
            <a:r>
              <a:rPr lang="pt-BR" sz="1600" dirty="0" err="1" smtClean="0"/>
              <a:t>new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GradientStop</a:t>
            </a:r>
            <a:r>
              <a:rPr lang="pt-B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pt-BR" sz="1600" dirty="0" smtClean="0"/>
              <a:t>;</a:t>
            </a:r>
          </a:p>
          <a:p>
            <a:r>
              <a:rPr lang="pt-BR" sz="1600" dirty="0" smtClean="0"/>
              <a:t>gradientStop3.Offset = 1;</a:t>
            </a:r>
          </a:p>
          <a:p>
            <a:r>
              <a:rPr lang="pt-BR" sz="1600" dirty="0" smtClean="0"/>
              <a:t>gradientStop3.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Colors</a:t>
            </a:r>
            <a:r>
              <a:rPr lang="pt-BR" sz="1600" dirty="0" smtClean="0"/>
              <a:t>.</a:t>
            </a:r>
            <a:r>
              <a:rPr lang="pt-BR" sz="1600" dirty="0" err="1" smtClean="0"/>
              <a:t>Purple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.</a:t>
            </a:r>
            <a:r>
              <a:rPr lang="pt-BR" sz="1600" dirty="0" err="1" smtClean="0"/>
              <a:t>Add</a:t>
            </a:r>
            <a:r>
              <a:rPr lang="pt-BR" sz="1600" dirty="0" smtClean="0"/>
              <a:t>(gradientStop3);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14282" y="6072206"/>
            <a:ext cx="8643998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grid1.</a:t>
            </a:r>
            <a:r>
              <a:rPr lang="pt-BR" sz="1600" dirty="0" err="1" smtClean="0"/>
              <a:t>Backgroung</a:t>
            </a:r>
            <a:r>
              <a:rPr lang="pt-BR" sz="1600" dirty="0" smtClean="0"/>
              <a:t> = </a:t>
            </a:r>
            <a:r>
              <a:rPr lang="pt-BR" sz="1600" dirty="0" err="1" smtClean="0"/>
              <a:t>brush</a:t>
            </a:r>
            <a:r>
              <a:rPr lang="pt-BR" sz="1600" dirty="0" smtClean="0"/>
              <a:t>;</a:t>
            </a:r>
            <a:endParaRPr lang="pt-BR" sz="1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28736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Falta definir as linhas do </a:t>
            </a:r>
            <a:r>
              <a:rPr lang="pt-BR" b="1" dirty="0" err="1" smtClean="0"/>
              <a:t>Grid</a:t>
            </a:r>
            <a:r>
              <a:rPr lang="pt-BR" b="1" dirty="0" smtClean="0"/>
              <a:t>: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57364"/>
            <a:ext cx="8715436" cy="132343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</a:t>
            </a:r>
            <a:r>
              <a:rPr lang="pt-BR" sz="1600" dirty="0" err="1" smtClean="0">
                <a:solidFill>
                  <a:srgbClr val="C00000"/>
                </a:solidFill>
              </a:rPr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>
                <a:solidFill>
                  <a:srgbClr val="C00000"/>
                </a:solidFill>
              </a:rPr>
              <a:t>RowDefinition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Height</a:t>
            </a:r>
            <a:r>
              <a:rPr lang="pt-BR" sz="1600" dirty="0" smtClean="0"/>
              <a:t>="*"/&gt;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>
                <a:solidFill>
                  <a:srgbClr val="C00000"/>
                </a:solidFill>
              </a:rPr>
              <a:t>RowDefinition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Heigh</a:t>
            </a:r>
            <a:r>
              <a:rPr lang="pt-BR" sz="1600" dirty="0" err="1" smtClean="0"/>
              <a:t>t</a:t>
            </a:r>
            <a:r>
              <a:rPr lang="pt-BR" sz="1600" dirty="0" smtClean="0"/>
              <a:t>="Auto"/&gt;</a:t>
            </a:r>
          </a:p>
          <a:p>
            <a:r>
              <a:rPr lang="pt-BR" sz="1600" dirty="0" smtClean="0"/>
              <a:t>           </a:t>
            </a:r>
            <a:r>
              <a:rPr lang="pt-BR" sz="1600" dirty="0" smtClean="0">
                <a:solidFill>
                  <a:srgbClr val="C00000"/>
                </a:solidFill>
              </a:rPr>
              <a:t> </a:t>
            </a:r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RowDefinition</a:t>
            </a:r>
            <a:r>
              <a:rPr lang="pt-BR" sz="1600" dirty="0" smtClean="0">
                <a:solidFill>
                  <a:srgbClr val="C00000"/>
                </a:solidFill>
              </a:rPr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Heigh</a:t>
            </a:r>
            <a:r>
              <a:rPr lang="pt-BR" sz="1600" dirty="0" err="1" smtClean="0"/>
              <a:t>t</a:t>
            </a:r>
            <a:r>
              <a:rPr lang="pt-BR" sz="1600" dirty="0" smtClean="0"/>
              <a:t>="*"/&gt;</a:t>
            </a:r>
          </a:p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>
                <a:solidFill>
                  <a:srgbClr val="C00000"/>
                </a:solidFill>
              </a:rPr>
              <a:t>.</a:t>
            </a:r>
            <a:r>
              <a:rPr lang="pt-BR" sz="1600" dirty="0" err="1" smtClean="0">
                <a:solidFill>
                  <a:srgbClr val="C00000"/>
                </a:solidFill>
              </a:rPr>
              <a:t>RowDefinitions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28736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Propriedades anexadas </a:t>
            </a:r>
            <a:r>
              <a:rPr lang="pt-BR" dirty="0" smtClean="0"/>
              <a:t>(</a:t>
            </a:r>
            <a:r>
              <a:rPr lang="pt-BR" dirty="0" err="1" smtClean="0"/>
              <a:t>Attached</a:t>
            </a:r>
            <a:r>
              <a:rPr lang="pt-BR" dirty="0" smtClean="0"/>
              <a:t> </a:t>
            </a:r>
            <a:r>
              <a:rPr lang="pt-BR" dirty="0" err="1" smtClean="0"/>
              <a:t>Properties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85926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Propriedades anexadas sempre usa um nome de duas partes da seguinte forma: </a:t>
            </a:r>
            <a:r>
              <a:rPr lang="pt-BR" sz="1600" dirty="0" err="1" smtClean="0"/>
              <a:t>DefiningType</a:t>
            </a:r>
            <a:r>
              <a:rPr lang="pt-BR" sz="1600" dirty="0" smtClean="0"/>
              <a:t>.</a:t>
            </a:r>
            <a:r>
              <a:rPr lang="pt-BR" sz="1600" dirty="0" err="1" smtClean="0"/>
              <a:t>PropertyName</a:t>
            </a:r>
            <a:r>
              <a:rPr lang="pt-BR" sz="1600" dirty="0" smtClean="0"/>
              <a:t>. Essa sintaxe de nomeação de duas partes permite que o analisador de XAML distinguir entre uma propriedade normal e uma propriedade anexada.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786058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 nosso exemplo, as propriedades anexadas permitir que os elementos individuais sejam colocados em linhas separadas no 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5720" y="3643314"/>
            <a:ext cx="8572560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 ... </a:t>
            </a:r>
            <a:r>
              <a:rPr lang="pt-BR" sz="1600" dirty="0" err="1" smtClean="0">
                <a:solidFill>
                  <a:srgbClr val="FF0000"/>
                </a:solidFill>
              </a:rPr>
              <a:t>Grid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Row</a:t>
            </a:r>
            <a:r>
              <a:rPr lang="pt-BR" sz="1600" dirty="0" smtClean="0"/>
              <a:t> = “0”&gt;&lt;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85720" y="4345552"/>
            <a:ext cx="8572560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Button</a:t>
            </a:r>
            <a:r>
              <a:rPr lang="pt-BR" sz="1600" dirty="0" smtClean="0"/>
              <a:t> ... </a:t>
            </a:r>
            <a:r>
              <a:rPr lang="pt-BR" sz="1600" dirty="0" err="1" smtClean="0">
                <a:solidFill>
                  <a:srgbClr val="FF0000"/>
                </a:solidFill>
              </a:rPr>
              <a:t>Grid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Row</a:t>
            </a:r>
            <a:r>
              <a:rPr lang="pt-BR" sz="1600" dirty="0" smtClean="0"/>
              <a:t> = “1”&gt;&lt;</a:t>
            </a:r>
            <a:r>
              <a:rPr lang="pt-BR" sz="1600" dirty="0" smtClean="0">
                <a:solidFill>
                  <a:srgbClr val="C00000"/>
                </a:solidFill>
              </a:rPr>
              <a:t>/Button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85720" y="5059932"/>
            <a:ext cx="8572560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 ... </a:t>
            </a:r>
            <a:r>
              <a:rPr lang="pt-BR" sz="1600" dirty="0" err="1" smtClean="0">
                <a:solidFill>
                  <a:srgbClr val="FF0000"/>
                </a:solidFill>
              </a:rPr>
              <a:t>Grid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Row</a:t>
            </a:r>
            <a:r>
              <a:rPr lang="pt-BR" sz="1600" dirty="0" smtClean="0"/>
              <a:t> = “2”&gt;&lt;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TextBox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28736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Como fica nosso exemplo: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57364"/>
            <a:ext cx="8715436" cy="156966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 x:Name="grid1"&gt;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RowDefinition</a:t>
            </a:r>
            <a:r>
              <a:rPr lang="pt-BR" sz="1600" dirty="0" smtClean="0"/>
              <a:t> </a:t>
            </a:r>
            <a:r>
              <a:rPr lang="pt-BR" sz="1600" dirty="0" err="1" smtClean="0"/>
              <a:t>Height</a:t>
            </a:r>
            <a:r>
              <a:rPr lang="pt-BR" sz="1600" dirty="0" smtClean="0"/>
              <a:t>="*"/&gt;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RowDefinition</a:t>
            </a:r>
            <a:r>
              <a:rPr lang="pt-BR" sz="1600" dirty="0" smtClean="0"/>
              <a:t> </a:t>
            </a:r>
            <a:r>
              <a:rPr lang="pt-BR" sz="1600" dirty="0" err="1" smtClean="0"/>
              <a:t>Height</a:t>
            </a:r>
            <a:r>
              <a:rPr lang="pt-BR" sz="1600" dirty="0" smtClean="0"/>
              <a:t>="Auto"/&gt;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RowDefinition</a:t>
            </a:r>
            <a:r>
              <a:rPr lang="pt-BR" sz="1600" dirty="0" smtClean="0"/>
              <a:t> </a:t>
            </a:r>
            <a:r>
              <a:rPr lang="pt-BR" sz="1600" dirty="0" err="1" smtClean="0"/>
              <a:t>Height</a:t>
            </a:r>
            <a:r>
              <a:rPr lang="pt-BR" sz="1600" dirty="0" smtClean="0"/>
              <a:t>="*"/&gt;</a:t>
            </a:r>
          </a:p>
          <a:p>
            <a:r>
              <a:rPr lang="pt-BR" sz="1600" dirty="0" smtClean="0"/>
              <a:t>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714752"/>
            <a:ext cx="8715436" cy="25545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TextBox</a:t>
            </a:r>
            <a:r>
              <a:rPr lang="pt-BR" sz="1600" dirty="0" smtClean="0"/>
              <a:t> x:Name="txtQuestion" </a:t>
            </a:r>
            <a:r>
              <a:rPr lang="pt-BR" sz="1600" dirty="0" err="1" smtClean="0"/>
              <a:t>VerticalAlignment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“   	</a:t>
            </a:r>
            <a:r>
              <a:rPr lang="pt-BR" sz="1600" dirty="0" err="1" smtClean="0"/>
              <a:t>HorizontalAlignment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 </a:t>
            </a:r>
            <a:r>
              <a:rPr lang="pt-BR" sz="1600" dirty="0" err="1" smtClean="0"/>
              <a:t>Margin</a:t>
            </a:r>
            <a:r>
              <a:rPr lang="pt-BR" sz="1600" dirty="0" smtClean="0"/>
              <a:t>="10,10,13,10“  </a:t>
            </a:r>
            <a:r>
              <a:rPr lang="pt-BR" sz="1600" dirty="0" err="1" smtClean="0"/>
              <a:t>FontFamily</a:t>
            </a:r>
            <a:r>
              <a:rPr lang="pt-BR" sz="1600" dirty="0" smtClean="0"/>
              <a:t>="</a:t>
            </a:r>
            <a:r>
              <a:rPr lang="pt-BR" sz="1600" dirty="0" err="1" smtClean="0"/>
              <a:t>Verdana</a:t>
            </a:r>
            <a:r>
              <a:rPr lang="pt-BR" sz="1600" dirty="0" smtClean="0"/>
              <a:t>" 	</a:t>
            </a:r>
            <a:r>
              <a:rPr lang="pt-BR" sz="1600" dirty="0" err="1" smtClean="0"/>
              <a:t>FontSize</a:t>
            </a:r>
            <a:r>
              <a:rPr lang="pt-BR" sz="1600" dirty="0" smtClean="0"/>
              <a:t>="24" </a:t>
            </a:r>
            <a:r>
              <a:rPr lang="pt-BR" sz="1600" dirty="0" err="1" smtClean="0"/>
              <a:t>Foreground</a:t>
            </a:r>
            <a:r>
              <a:rPr lang="pt-BR" sz="1600" dirty="0" smtClean="0"/>
              <a:t>="Green" 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</a:t>
            </a:r>
            <a:r>
              <a:rPr lang="pt-BR" sz="1600" dirty="0" smtClean="0"/>
              <a:t>="0"&gt;&lt;/</a:t>
            </a:r>
            <a:r>
              <a:rPr lang="pt-BR" sz="1600" dirty="0" err="1" smtClean="0"/>
              <a:t>TextBox</a:t>
            </a:r>
            <a:r>
              <a:rPr lang="pt-BR" sz="1600" dirty="0" smtClean="0"/>
              <a:t>&gt;</a:t>
            </a:r>
          </a:p>
          <a:p>
            <a:r>
              <a:rPr lang="en-US" sz="1600" dirty="0" smtClean="0"/>
              <a:t>&lt;Button x:Name="</a:t>
            </a:r>
            <a:r>
              <a:rPr lang="en-US" sz="1600" dirty="0" err="1" smtClean="0"/>
              <a:t>cmdAswerer</a:t>
            </a:r>
            <a:r>
              <a:rPr lang="en-US" sz="1600" dirty="0" smtClean="0"/>
              <a:t>" </a:t>
            </a:r>
            <a:r>
              <a:rPr lang="en-US" sz="1600" dirty="0" err="1" smtClean="0"/>
              <a:t>VerticalAlignment</a:t>
            </a:r>
            <a:r>
              <a:rPr lang="en-US" sz="1600" dirty="0" smtClean="0"/>
              <a:t>="Top" </a:t>
            </a:r>
            <a:r>
              <a:rPr lang="en-US" sz="1600" dirty="0" err="1" smtClean="0"/>
              <a:t>HorizontalAlignment</a:t>
            </a:r>
            <a:r>
              <a:rPr lang="en-US" sz="1600" dirty="0" smtClean="0"/>
              <a:t>="Left" </a:t>
            </a:r>
          </a:p>
          <a:p>
            <a:r>
              <a:rPr lang="pt-BR" sz="1600" dirty="0" smtClean="0"/>
              <a:t>                </a:t>
            </a:r>
            <a:r>
              <a:rPr lang="pt-BR" sz="1600" dirty="0" err="1" smtClean="0"/>
              <a:t>Margin</a:t>
            </a:r>
            <a:r>
              <a:rPr lang="pt-BR" sz="1600" dirty="0" smtClean="0"/>
              <a:t>="10,0,0,20" </a:t>
            </a:r>
            <a:r>
              <a:rPr lang="pt-BR" sz="1600" dirty="0" err="1" smtClean="0"/>
              <a:t>Width</a:t>
            </a:r>
            <a:r>
              <a:rPr lang="pt-BR" sz="1600" dirty="0" smtClean="0"/>
              <a:t>="127" </a:t>
            </a:r>
            <a:r>
              <a:rPr lang="pt-BR" sz="1600" dirty="0" err="1" smtClean="0"/>
              <a:t>Height</a:t>
            </a:r>
            <a:r>
              <a:rPr lang="pt-BR" sz="1600" dirty="0" smtClean="0"/>
              <a:t>="23" </a:t>
            </a:r>
            <a:r>
              <a:rPr lang="pt-BR" sz="1600" dirty="0" err="1" smtClean="0"/>
              <a:t>Click</a:t>
            </a:r>
            <a:r>
              <a:rPr lang="pt-BR" sz="1600" dirty="0" smtClean="0"/>
              <a:t>="</a:t>
            </a:r>
            <a:r>
              <a:rPr lang="pt-BR" sz="1600" dirty="0" err="1" smtClean="0"/>
              <a:t>cmdAswerer_Click</a:t>
            </a:r>
            <a:r>
              <a:rPr lang="pt-BR" sz="1600" dirty="0" smtClean="0"/>
              <a:t>" 	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</a:t>
            </a:r>
            <a:r>
              <a:rPr lang="pt-BR" sz="1600" dirty="0" smtClean="0"/>
              <a:t>="1"  </a:t>
            </a:r>
            <a:r>
              <a:rPr lang="en-US" sz="1600" dirty="0" smtClean="0"/>
              <a:t>Content="Ask the Eight Ball"&gt;&lt;/Button&gt;</a:t>
            </a:r>
          </a:p>
          <a:p>
            <a:r>
              <a:rPr lang="pt-BR" sz="1600" dirty="0" smtClean="0"/>
              <a:t>&lt;</a:t>
            </a:r>
            <a:r>
              <a:rPr lang="pt-BR" sz="1600" dirty="0" err="1" smtClean="0"/>
              <a:t>TextBox</a:t>
            </a:r>
            <a:r>
              <a:rPr lang="pt-BR" sz="1600" dirty="0" smtClean="0"/>
              <a:t> x:Name="txtAswerer" </a:t>
            </a:r>
            <a:r>
              <a:rPr lang="pt-BR" sz="1600" dirty="0" err="1" smtClean="0"/>
              <a:t>VerticalAlignment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 </a:t>
            </a:r>
            <a:r>
              <a:rPr lang="pt-BR" sz="1600" dirty="0" err="1" smtClean="0"/>
              <a:t>HorizontalAlignment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Stretch</a:t>
            </a:r>
            <a:r>
              <a:rPr lang="pt-BR" sz="1600" dirty="0" smtClean="0"/>
              <a:t>"</a:t>
            </a:r>
          </a:p>
          <a:p>
            <a:r>
              <a:rPr lang="en-US" sz="1600" dirty="0" smtClean="0"/>
              <a:t>                 Margin="10,10,13,10" </a:t>
            </a:r>
            <a:r>
              <a:rPr lang="en-US" sz="1600" dirty="0" err="1" smtClean="0"/>
              <a:t>TextWrapping</a:t>
            </a:r>
            <a:r>
              <a:rPr lang="en-US" sz="1600" dirty="0" smtClean="0"/>
              <a:t>="Wrap" </a:t>
            </a:r>
            <a:r>
              <a:rPr lang="en-US" sz="1600" dirty="0" err="1" smtClean="0"/>
              <a:t>IsReadOnly</a:t>
            </a:r>
            <a:r>
              <a:rPr lang="en-US" sz="1600" dirty="0" smtClean="0"/>
              <a:t>="True" </a:t>
            </a:r>
          </a:p>
          <a:p>
            <a:r>
              <a:rPr lang="en-US" sz="1600" dirty="0" smtClean="0"/>
              <a:t>	Text="[Answer will appear here.]“ </a:t>
            </a:r>
            <a:r>
              <a:rPr lang="pt-BR" sz="1600" dirty="0" err="1" smtClean="0"/>
              <a:t>FontFamily</a:t>
            </a:r>
            <a:r>
              <a:rPr lang="pt-BR" sz="1600" dirty="0" smtClean="0"/>
              <a:t>="</a:t>
            </a:r>
            <a:r>
              <a:rPr lang="pt-BR" sz="1600" dirty="0" err="1" smtClean="0"/>
              <a:t>Verdana</a:t>
            </a:r>
            <a:r>
              <a:rPr lang="pt-BR" sz="1600" dirty="0" smtClean="0"/>
              <a:t>" </a:t>
            </a:r>
            <a:r>
              <a:rPr lang="pt-BR" sz="1600" dirty="0" err="1" smtClean="0"/>
              <a:t>FontSize</a:t>
            </a:r>
            <a:r>
              <a:rPr lang="pt-BR" sz="1600" dirty="0" smtClean="0"/>
              <a:t>="24" 	</a:t>
            </a:r>
            <a:r>
              <a:rPr lang="pt-BR" sz="1600" dirty="0" err="1" smtClean="0"/>
              <a:t>Foreground</a:t>
            </a:r>
            <a:r>
              <a:rPr lang="pt-BR" sz="1600" dirty="0" smtClean="0"/>
              <a:t>="Green" 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</a:t>
            </a:r>
            <a:r>
              <a:rPr lang="pt-BR" sz="1600" dirty="0" smtClean="0"/>
              <a:t>="2" &gt;&lt;/</a:t>
            </a:r>
            <a:r>
              <a:rPr lang="pt-BR" sz="1600" dirty="0" err="1" smtClean="0"/>
              <a:t>TextBox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714488"/>
            <a:ext cx="8572560" cy="230832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.Background&gt;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 &gt;</a:t>
            </a:r>
          </a:p>
          <a:p>
            <a:r>
              <a:rPr lang="pt-BR" sz="1600" dirty="0" smtClean="0"/>
              <a:t>                &lt;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/>
              <a:t>GradientStop</a:t>
            </a:r>
            <a:r>
              <a:rPr lang="en-US" sz="1600" dirty="0" smtClean="0"/>
              <a:t> Offset="0.00" Color="Yellow" /&gt;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/>
              <a:t>GradientStop</a:t>
            </a:r>
            <a:r>
              <a:rPr lang="en-US" sz="1600" dirty="0" smtClean="0"/>
              <a:t> Offset="0.50" Color="White" /&gt;</a:t>
            </a:r>
          </a:p>
          <a:p>
            <a:r>
              <a:rPr lang="en-US" sz="1600" dirty="0" smtClean="0"/>
              <a:t>                    &lt;</a:t>
            </a:r>
            <a:r>
              <a:rPr lang="en-US" sz="1600" dirty="0" err="1" smtClean="0"/>
              <a:t>GradientStop</a:t>
            </a:r>
            <a:r>
              <a:rPr lang="en-US" sz="1600" dirty="0" smtClean="0"/>
              <a:t> Offset="1.00" Color="Purple" /&gt;</a:t>
            </a:r>
          </a:p>
          <a:p>
            <a:r>
              <a:rPr lang="pt-BR" sz="1600" dirty="0" smtClean="0"/>
              <a:t>                &lt;/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&lt;/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.Background&gt;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2844" y="1428736"/>
            <a:ext cx="87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Eventos</a:t>
            </a:r>
            <a:r>
              <a:rPr lang="pt-BR" dirty="0" smtClean="0"/>
              <a:t> (</a:t>
            </a:r>
            <a:r>
              <a:rPr lang="pt-BR" dirty="0" err="1" smtClean="0"/>
              <a:t>Events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85926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Até agora, todos os atributos que você viu, foi o mapa de propriedades. No entanto, atributos também podem ser utilizados para ligar manipuladores de eventos. A sintaxe para isso é </a:t>
            </a:r>
            <a:r>
              <a:rPr lang="pt-BR" sz="1600" dirty="0" err="1" smtClean="0"/>
              <a:t>eventName</a:t>
            </a:r>
            <a:r>
              <a:rPr lang="pt-BR" sz="1600" dirty="0" smtClean="0"/>
              <a:t> = "</a:t>
            </a:r>
            <a:r>
              <a:rPr lang="pt-BR" sz="1600" dirty="0" err="1" smtClean="0"/>
              <a:t>EventHandlerMethodname</a:t>
            </a:r>
            <a:r>
              <a:rPr lang="pt-BR" sz="1600" dirty="0" smtClean="0"/>
              <a:t>". Por exemplo, o controle Button prevê um evento de clique. Você pode anexar um manipulador de eventos como este: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214686"/>
            <a:ext cx="8643998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Button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... </a:t>
            </a:r>
            <a:r>
              <a:rPr lang="pt-BR" sz="1600" dirty="0" err="1" smtClean="0">
                <a:solidFill>
                  <a:srgbClr val="FF0000"/>
                </a:solidFill>
              </a:rPr>
              <a:t>Click</a:t>
            </a:r>
            <a:r>
              <a:rPr lang="pt-BR" sz="1600" dirty="0" smtClean="0"/>
              <a:t>=“</a:t>
            </a:r>
            <a:r>
              <a:rPr lang="pt-BR" sz="1600" dirty="0" err="1" smtClean="0"/>
              <a:t>cmdAnswer_Click</a:t>
            </a:r>
            <a:r>
              <a:rPr lang="pt-BR" sz="1600" dirty="0" smtClean="0"/>
              <a:t>”&gt;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42844" y="3857628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Isso pressupõe que há um método com o </a:t>
            </a:r>
            <a:r>
              <a:rPr lang="pt-BR" sz="1600" dirty="0" err="1" smtClean="0"/>
              <a:t>cmdAnswer_Click</a:t>
            </a:r>
            <a:r>
              <a:rPr lang="pt-BR" sz="1600" dirty="0" smtClean="0"/>
              <a:t> nome na classe </a:t>
            </a:r>
            <a:r>
              <a:rPr lang="pt-BR" sz="1600" dirty="0" err="1" smtClean="0"/>
              <a:t>code-behind</a:t>
            </a:r>
            <a:r>
              <a:rPr lang="pt-BR" sz="1600" dirty="0" smtClean="0"/>
              <a:t>. O manipulador de eventos deve ter a assinatura correta. Aqui está o método que faz o truque: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14282" y="4857760"/>
            <a:ext cx="8643998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private</a:t>
            </a:r>
            <a:r>
              <a:rPr lang="pt-BR" sz="1600" dirty="0" smtClean="0"/>
              <a:t> </a:t>
            </a:r>
            <a:r>
              <a:rPr lang="pt-BR" sz="1600" dirty="0" err="1" smtClean="0"/>
              <a:t>void</a:t>
            </a:r>
            <a:r>
              <a:rPr lang="pt-BR" sz="1600" dirty="0" smtClean="0"/>
              <a:t> </a:t>
            </a:r>
            <a:r>
              <a:rPr lang="pt-BR" sz="1600" dirty="0" err="1" smtClean="0"/>
              <a:t>cmdAswerer_Click</a:t>
            </a:r>
            <a:r>
              <a:rPr lang="pt-BR" sz="1600" dirty="0" smtClean="0"/>
              <a:t>(</a:t>
            </a:r>
            <a:r>
              <a:rPr lang="pt-BR" sz="1600" dirty="0" err="1" smtClean="0"/>
              <a:t>object</a:t>
            </a:r>
            <a:r>
              <a:rPr lang="pt-BR" sz="1600" dirty="0" smtClean="0"/>
              <a:t> </a:t>
            </a:r>
            <a:r>
              <a:rPr lang="pt-BR" sz="1600" dirty="0" err="1" smtClean="0"/>
              <a:t>sender</a:t>
            </a:r>
            <a:r>
              <a:rPr lang="pt-BR" sz="1600" dirty="0" smtClean="0"/>
              <a:t>, </a:t>
            </a:r>
            <a:r>
              <a:rPr lang="pt-B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RoutedEventArgs</a:t>
            </a:r>
            <a:r>
              <a:rPr lang="pt-BR" sz="1600" dirty="0" smtClean="0"/>
              <a:t> e)</a:t>
            </a:r>
          </a:p>
          <a:p>
            <a:r>
              <a:rPr lang="pt-BR" sz="1600" dirty="0" smtClean="0"/>
              <a:t>        {</a:t>
            </a:r>
          </a:p>
          <a:p>
            <a:r>
              <a:rPr lang="pt-BR" sz="1600" dirty="0" smtClean="0"/>
              <a:t>            </a:t>
            </a:r>
            <a:r>
              <a:rPr lang="pt-BR" sz="1600" dirty="0" err="1" smtClean="0"/>
              <a:t>txtAswerer</a:t>
            </a:r>
            <a:r>
              <a:rPr lang="pt-BR" sz="1600" dirty="0" smtClean="0"/>
              <a:t>.</a:t>
            </a:r>
            <a:r>
              <a:rPr lang="pt-BR" sz="1600" dirty="0" err="1" smtClean="0"/>
              <a:t>Text</a:t>
            </a:r>
            <a:r>
              <a:rPr lang="pt-BR" sz="1600" dirty="0" smtClean="0"/>
              <a:t> = "Qualquer coisa.";</a:t>
            </a:r>
          </a:p>
          <a:p>
            <a:r>
              <a:rPr lang="pt-BR" sz="1600" dirty="0" smtClean="0"/>
              <a:t>        }</a:t>
            </a:r>
            <a:endParaRPr lang="pt-BR" sz="16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2844" y="1428736"/>
            <a:ext cx="87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XAML Recursos </a:t>
            </a:r>
            <a:r>
              <a:rPr lang="pt-BR" dirty="0" smtClean="0"/>
              <a:t>(XAML </a:t>
            </a:r>
            <a:r>
              <a:rPr lang="pt-BR" dirty="0" err="1" smtClean="0"/>
              <a:t>Resources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785926"/>
            <a:ext cx="885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 smtClean="0"/>
              <a:t>Silverlight</a:t>
            </a:r>
            <a:r>
              <a:rPr lang="pt-BR" sz="1600" dirty="0" smtClean="0"/>
              <a:t> inclui um sistema de recursos que integra com XAML.Usando os recursos, você pode: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Criar objetos não visuais</a:t>
            </a:r>
            <a:r>
              <a:rPr lang="pt-BR" sz="1600" dirty="0" smtClean="0"/>
              <a:t>: Isto é útil se outros elementos usar esses objetos. Por exemplo, você pode criar um objeto de dados como um recurso e, em seguida, usar a ligação de dados para exibir suas informações em vários elementos.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Reutilização de objetos</a:t>
            </a:r>
            <a:r>
              <a:rPr lang="pt-BR" sz="1600" dirty="0" smtClean="0"/>
              <a:t>: Depois de definir um recurso, vários elementos podem recorrer a ela. Por exemplo, você pode definir um </a:t>
            </a:r>
            <a:r>
              <a:rPr lang="pt-BR" sz="1600" dirty="0" err="1" smtClean="0"/>
              <a:t>brush</a:t>
            </a:r>
            <a:r>
              <a:rPr lang="pt-BR" sz="1600" dirty="0" smtClean="0"/>
              <a:t> com várias cores.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Centralizar informações</a:t>
            </a:r>
            <a:r>
              <a:rPr lang="pt-BR" sz="1600" dirty="0" smtClean="0"/>
              <a:t>: Às vezes, é mais fácil extrair informações freqüentemente alterados em um lugar em vez de dispersá-la através de um arquivo de marcação complexa, onde é mais difícil de rastrear as mudanças.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92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Coleção de Recursos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57364"/>
            <a:ext cx="87868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Cada elemento inclui uma </a:t>
            </a:r>
            <a:r>
              <a:rPr lang="pt-BR" sz="1600" dirty="0" err="1" smtClean="0"/>
              <a:t>property</a:t>
            </a:r>
            <a:r>
              <a:rPr lang="pt-BR" sz="1600" dirty="0" smtClean="0"/>
              <a:t> </a:t>
            </a:r>
            <a:r>
              <a:rPr lang="pt-BR" sz="1600" dirty="0" err="1" smtClean="0"/>
              <a:t>Resources</a:t>
            </a:r>
            <a:r>
              <a:rPr lang="pt-BR" sz="1600" dirty="0" smtClean="0"/>
              <a:t>, que armazena uma coleção de recursos.  Embora, cada elemento tenha uma </a:t>
            </a:r>
            <a:r>
              <a:rPr lang="pt-BR" sz="1600" dirty="0" err="1" smtClean="0"/>
              <a:t>property</a:t>
            </a:r>
            <a:r>
              <a:rPr lang="pt-BR" sz="1600" dirty="0" smtClean="0"/>
              <a:t> </a:t>
            </a:r>
            <a:r>
              <a:rPr lang="pt-BR" sz="1600" dirty="0" err="1" smtClean="0"/>
              <a:t>Resources</a:t>
            </a:r>
            <a:r>
              <a:rPr lang="pt-BR" sz="1600" dirty="0" smtClean="0"/>
              <a:t>, a forma mais comum de definir recursos é a nível de página. Porque, se você definir uma recurso a nível de página todos os elementos podem usá-lo. Por exemplo, no exemplo anterior, colocamos o </a:t>
            </a:r>
            <a:r>
              <a:rPr lang="pt-BR" sz="1600" dirty="0" err="1" smtClean="0"/>
              <a:t>brush</a:t>
            </a:r>
            <a:r>
              <a:rPr lang="pt-BR" sz="1600" dirty="0" smtClean="0"/>
              <a:t> no </a:t>
            </a:r>
            <a:r>
              <a:rPr lang="pt-BR" sz="1600" dirty="0" err="1" smtClean="0"/>
              <a:t>Grid</a:t>
            </a:r>
            <a:r>
              <a:rPr lang="pt-BR" sz="1600" dirty="0" smtClean="0"/>
              <a:t>, mas poderíamos tê-lo colocado no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, da seguinte forma: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571876"/>
            <a:ext cx="8715436" cy="25545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chemeClr val="accent6">
                    <a:lumMod val="50000"/>
                  </a:schemeClr>
                </a:solidFill>
              </a:rPr>
              <a:t>UserControl</a:t>
            </a:r>
            <a:r>
              <a:rPr lang="pt-BR" sz="16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pt-BR" sz="1600" dirty="0" err="1" smtClean="0">
                <a:solidFill>
                  <a:schemeClr val="accent6">
                    <a:lumMod val="50000"/>
                  </a:schemeClr>
                </a:solidFill>
              </a:rPr>
              <a:t>Resources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&lt;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LinearGradientBrush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x:key</a:t>
            </a:r>
            <a:r>
              <a:rPr lang="pt-BR" sz="1600" dirty="0" smtClean="0"/>
              <a:t>=“BackgroundBrush”&gt;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LinearGradientBrush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  &lt;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GradientStop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Offse</a:t>
            </a:r>
            <a:r>
              <a:rPr lang="pt-BR" sz="1600" dirty="0" smtClean="0"/>
              <a:t>t=“0.00” </a:t>
            </a:r>
            <a:r>
              <a:rPr lang="pt-BR" sz="1600" dirty="0" err="1" smtClean="0">
                <a:solidFill>
                  <a:srgbClr val="FF0000"/>
                </a:solidFill>
              </a:rPr>
              <a:t>Colo</a:t>
            </a:r>
            <a:r>
              <a:rPr lang="pt-BR" sz="1600" dirty="0" err="1" smtClean="0"/>
              <a:t>r</a:t>
            </a:r>
            <a:r>
              <a:rPr lang="pt-BR" sz="1600" dirty="0" smtClean="0"/>
              <a:t>=“</a:t>
            </a:r>
            <a:r>
              <a:rPr lang="pt-BR" sz="1600" dirty="0" err="1" smtClean="0"/>
              <a:t>Yellow</a:t>
            </a:r>
            <a:r>
              <a:rPr lang="pt-BR" sz="1600" dirty="0" smtClean="0"/>
              <a:t>” /&gt;</a:t>
            </a:r>
          </a:p>
          <a:p>
            <a:r>
              <a:rPr lang="pt-BR" sz="1600" dirty="0" smtClean="0"/>
              <a:t>              &lt;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GradientStop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Offset</a:t>
            </a:r>
            <a:r>
              <a:rPr lang="pt-BR" sz="1600" dirty="0" smtClean="0"/>
              <a:t>=“0.50” </a:t>
            </a:r>
            <a:r>
              <a:rPr lang="pt-BR" sz="1600" dirty="0" err="1" smtClean="0">
                <a:solidFill>
                  <a:srgbClr val="FF0000"/>
                </a:solidFill>
              </a:rPr>
              <a:t>Colo</a:t>
            </a:r>
            <a:r>
              <a:rPr lang="pt-BR" sz="1600" dirty="0" err="1" smtClean="0"/>
              <a:t>r</a:t>
            </a:r>
            <a:r>
              <a:rPr lang="pt-BR" sz="1600" dirty="0" smtClean="0"/>
              <a:t>=“White” /&gt;</a:t>
            </a:r>
          </a:p>
          <a:p>
            <a:r>
              <a:rPr lang="pt-BR" sz="1600" dirty="0" smtClean="0"/>
              <a:t>              &lt;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GradientStop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Offse</a:t>
            </a:r>
            <a:r>
              <a:rPr lang="pt-BR" sz="1600" dirty="0" smtClean="0"/>
              <a:t>t=“1.00” </a:t>
            </a:r>
            <a:r>
              <a:rPr lang="pt-BR" sz="1600" dirty="0" err="1" smtClean="0">
                <a:solidFill>
                  <a:srgbClr val="FF0000"/>
                </a:solidFill>
              </a:rPr>
              <a:t>Colo</a:t>
            </a:r>
            <a:r>
              <a:rPr lang="pt-BR" sz="1600" dirty="0" err="1" smtClean="0"/>
              <a:t>r</a:t>
            </a:r>
            <a:r>
              <a:rPr lang="pt-BR" sz="1600" dirty="0" smtClean="0"/>
              <a:t>=“</a:t>
            </a:r>
            <a:r>
              <a:rPr lang="pt-BR" sz="1600" dirty="0" err="1" smtClean="0"/>
              <a:t>Purple</a:t>
            </a:r>
            <a:r>
              <a:rPr lang="pt-BR" sz="1600" dirty="0" smtClean="0"/>
              <a:t>” /&gt;  </a:t>
            </a:r>
          </a:p>
          <a:p>
            <a:r>
              <a:rPr lang="pt-BR" sz="1600" dirty="0" smtClean="0"/>
              <a:t>        &lt;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LinearGradientBrush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GradientStops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&lt;</a:t>
            </a:r>
            <a:r>
              <a:rPr lang="pt-BR" sz="1600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pt-BR" sz="1600" dirty="0" err="1" smtClean="0">
                <a:solidFill>
                  <a:schemeClr val="accent6">
                    <a:lumMod val="75000"/>
                  </a:schemeClr>
                </a:solidFill>
              </a:rPr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...</a:t>
            </a:r>
          </a:p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chemeClr val="accent6">
                    <a:lumMod val="50000"/>
                  </a:schemeClr>
                </a:solidFill>
              </a:rPr>
              <a:t>/</a:t>
            </a:r>
            <a:r>
              <a:rPr lang="pt-BR" sz="1600" dirty="0" err="1" smtClean="0">
                <a:solidFill>
                  <a:schemeClr val="accent6">
                    <a:lumMod val="50000"/>
                  </a:schemeClr>
                </a:solidFill>
              </a:rPr>
              <a:t>UserControl</a:t>
            </a:r>
            <a:r>
              <a:rPr lang="pt-BR" sz="16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pt-BR" sz="1600" dirty="0" err="1" smtClean="0">
                <a:solidFill>
                  <a:schemeClr val="accent6">
                    <a:lumMod val="50000"/>
                  </a:schemeClr>
                </a:solidFill>
              </a:rPr>
              <a:t>Resources</a:t>
            </a:r>
            <a:r>
              <a:rPr lang="pt-BR" sz="1600" dirty="0" smtClean="0"/>
              <a:t>&gt;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428736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Para usar um recurso em seu XAML, você necessita de uma forma de referi-se a ele. Isso é feito usando uma extensão de marcação - um tipo especializado de sintaxe que define uma propriedade em uma maneira fora do padrão. Extensão de marcação estender a linguagem XAML e podem ser reconhecidos por suas chaves: Para usar um recurso, você pode usar uma extensão chamada </a:t>
            </a:r>
            <a:r>
              <a:rPr lang="pt-BR" sz="1600" dirty="0" err="1" smtClean="0"/>
              <a:t>StaticResource</a:t>
            </a:r>
            <a:r>
              <a:rPr lang="pt-BR" sz="1600" dirty="0" smtClean="0"/>
              <a:t>: 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3286124"/>
            <a:ext cx="8643998" cy="33855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 x:Name=“grid1” Background=“{</a:t>
            </a:r>
            <a:r>
              <a:rPr lang="pt-BR" sz="1600" dirty="0" err="1" smtClean="0"/>
              <a:t>StaticResource</a:t>
            </a:r>
            <a:r>
              <a:rPr lang="pt-BR" sz="1600" dirty="0" smtClean="0"/>
              <a:t> </a:t>
            </a:r>
            <a:r>
              <a:rPr lang="pt-BR" sz="1600" dirty="0" err="1" smtClean="0"/>
              <a:t>BackgroungBrush</a:t>
            </a:r>
            <a:r>
              <a:rPr lang="pt-BR" sz="1600" dirty="0" smtClean="0"/>
              <a:t>}”&gt;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00174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XAML básico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928802"/>
            <a:ext cx="87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padrão XAML é bastante </a:t>
            </a:r>
            <a:r>
              <a:rPr lang="pt-BR" dirty="0" smtClean="0"/>
              <a:t>simples: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428868"/>
            <a:ext cx="8715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/>
              <a:t>Todos os elementos em um documento XAML </a:t>
            </a:r>
            <a:r>
              <a:rPr lang="pt-BR" smtClean="0"/>
              <a:t>mapea </a:t>
            </a:r>
            <a:r>
              <a:rPr lang="pt-BR" dirty="0" smtClean="0"/>
              <a:t>uma </a:t>
            </a:r>
            <a:r>
              <a:rPr lang="pt-BR" dirty="0"/>
              <a:t>instância de uma classe </a:t>
            </a:r>
            <a:r>
              <a:rPr lang="pt-BR" dirty="0" err="1"/>
              <a:t>Silverligh</a:t>
            </a:r>
            <a:r>
              <a:rPr lang="pt-BR" dirty="0"/>
              <a:t>. O nome do elemento coincide com o nome da classe de precisão. Por exemplo, o elemento </a:t>
            </a:r>
            <a:r>
              <a:rPr lang="pt-BR" dirty="0" smtClean="0"/>
              <a:t>&lt;</a:t>
            </a:r>
            <a:r>
              <a:rPr lang="pt-BR" b="1" dirty="0" smtClean="0"/>
              <a:t>Button</a:t>
            </a:r>
            <a:r>
              <a:rPr lang="pt-BR" dirty="0"/>
              <a:t>&gt; instrui </a:t>
            </a:r>
            <a:r>
              <a:rPr lang="pt-BR" dirty="0" err="1"/>
              <a:t>Silverlight</a:t>
            </a:r>
            <a:r>
              <a:rPr lang="pt-BR" dirty="0"/>
              <a:t> para criar um objeto </a:t>
            </a:r>
            <a:r>
              <a:rPr lang="pt-BR" b="1" dirty="0"/>
              <a:t>Butto</a:t>
            </a:r>
            <a:r>
              <a:rPr lang="pt-BR" dirty="0"/>
              <a:t>n</a:t>
            </a:r>
            <a:r>
              <a:rPr lang="pt-BR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pt-BR" dirty="0"/>
              <a:t>Como acontece </a:t>
            </a:r>
            <a:r>
              <a:rPr lang="pt-BR" sz="1600" dirty="0"/>
              <a:t>com</a:t>
            </a:r>
            <a:r>
              <a:rPr lang="pt-BR" dirty="0"/>
              <a:t> qualquer documento XML, você pode aninhar um elemento dentro de outro</a:t>
            </a:r>
            <a:r>
              <a:rPr lang="pt-BR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pt-BR" dirty="0"/>
              <a:t>Você pode definir as propriedades de cada classe através de atributos. No entanto, em algumas situações um atributo não é suficientemente </a:t>
            </a:r>
            <a:r>
              <a:rPr lang="pt-BR" dirty="0" smtClean="0"/>
              <a:t>para realizar tal configuração.Nestes </a:t>
            </a:r>
            <a:r>
              <a:rPr lang="pt-BR" dirty="0"/>
              <a:t>casos, você vai </a:t>
            </a:r>
            <a:r>
              <a:rPr lang="pt-BR" dirty="0" smtClean="0"/>
              <a:t>usa </a:t>
            </a:r>
            <a:r>
              <a:rPr lang="pt-BR" dirty="0" err="1" smtClean="0"/>
              <a:t>tags</a:t>
            </a:r>
            <a:r>
              <a:rPr lang="pt-BR" dirty="0" smtClean="0"/>
              <a:t> </a:t>
            </a:r>
            <a:r>
              <a:rPr lang="pt-BR" dirty="0"/>
              <a:t>com uma sintaxe especial.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357298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 hierarquia de recursos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1448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Cada elemento tem sua coleção de recursos próprios, e 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executa uma pesquisa recursiva a sua árvore de elemento para localizar o recurso que você deseja. Por exemplo, imagine que você tenha a seguinte marcação.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168676"/>
            <a:ext cx="8429684" cy="526072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</a:t>
            </a:r>
            <a:r>
              <a:rPr lang="pt-BR" sz="1400" dirty="0" err="1" smtClean="0">
                <a:solidFill>
                  <a:srgbClr val="C00000"/>
                </a:solidFill>
              </a:rPr>
              <a:t>UserControl</a:t>
            </a:r>
            <a:r>
              <a:rPr lang="pt-BR" sz="1400" dirty="0" smtClean="0"/>
              <a:t> x:Class="SilverlightApplication2ch2.MainPage"</a:t>
            </a:r>
          </a:p>
          <a:p>
            <a:r>
              <a:rPr lang="pt-BR" sz="1400" dirty="0" smtClean="0"/>
              <a:t>    </a:t>
            </a:r>
            <a:r>
              <a:rPr lang="pt-BR" sz="1400" dirty="0" err="1" smtClean="0"/>
              <a:t>xmlns</a:t>
            </a:r>
            <a:r>
              <a:rPr lang="pt-BR" sz="1400" dirty="0" smtClean="0"/>
              <a:t>="http://schemas.microsoft.com/winfx/2006/xaml/presentation"</a:t>
            </a:r>
          </a:p>
          <a:p>
            <a:r>
              <a:rPr lang="pt-BR" sz="1400" dirty="0" smtClean="0"/>
              <a:t>    </a:t>
            </a:r>
            <a:r>
              <a:rPr lang="pt-BR" sz="1400" dirty="0" err="1" smtClean="0"/>
              <a:t>xmlns</a:t>
            </a:r>
            <a:r>
              <a:rPr lang="pt-BR" sz="1400" dirty="0" smtClean="0"/>
              <a:t>:x="http://schemas.microsoft.com/winfx/2006/xaml"</a:t>
            </a:r>
          </a:p>
          <a:p>
            <a:r>
              <a:rPr lang="pt-BR" sz="1400" dirty="0" smtClean="0"/>
              <a:t>    </a:t>
            </a:r>
            <a:r>
              <a:rPr lang="pt-BR" sz="1400" dirty="0" err="1" smtClean="0"/>
              <a:t>xmlns</a:t>
            </a:r>
            <a:r>
              <a:rPr lang="pt-BR" sz="1400" dirty="0" smtClean="0"/>
              <a:t>:d="http://schemas.microsoft.com/expression/blend/2008"</a:t>
            </a:r>
          </a:p>
          <a:p>
            <a:r>
              <a:rPr lang="pt-BR" sz="1400" dirty="0" smtClean="0"/>
              <a:t>    </a:t>
            </a:r>
            <a:r>
              <a:rPr lang="pt-BR" sz="1400" dirty="0" err="1" smtClean="0"/>
              <a:t>xmlns</a:t>
            </a:r>
            <a:r>
              <a:rPr lang="pt-BR" sz="1400" dirty="0" smtClean="0"/>
              <a:t>:mc="http://schemas.openxmlformats.org/markup-compatibility/2006"</a:t>
            </a:r>
          </a:p>
          <a:p>
            <a:r>
              <a:rPr lang="pt-BR" sz="1400" dirty="0" smtClean="0"/>
              <a:t>    mc:</a:t>
            </a:r>
            <a:r>
              <a:rPr lang="pt-BR" sz="1400" dirty="0" err="1" smtClean="0"/>
              <a:t>Ignorable</a:t>
            </a:r>
            <a:r>
              <a:rPr lang="pt-BR" sz="1400" dirty="0" smtClean="0"/>
              <a:t>="d"</a:t>
            </a:r>
          </a:p>
          <a:p>
            <a:r>
              <a:rPr lang="pt-BR" sz="1400" dirty="0" smtClean="0"/>
              <a:t>    d:DesignHeight="300" d:DesignWidth="400"&gt;</a:t>
            </a:r>
          </a:p>
          <a:p>
            <a:endParaRPr lang="pt-BR" sz="1400" dirty="0" smtClean="0"/>
          </a:p>
          <a:p>
            <a:r>
              <a:rPr lang="en-US" sz="1400" dirty="0" smtClean="0"/>
              <a:t>    &lt;Grid</a:t>
            </a:r>
            <a:r>
              <a:rPr lang="en-US" sz="1400" dirty="0" smtClean="0">
                <a:solidFill>
                  <a:srgbClr val="FF0000"/>
                </a:solidFill>
              </a:rPr>
              <a:t> x:Name</a:t>
            </a:r>
            <a:r>
              <a:rPr lang="en-US" sz="1400" dirty="0" smtClean="0"/>
              <a:t>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</a:t>
            </a:r>
            <a:r>
              <a:rPr lang="en-US" sz="1400" dirty="0" smtClean="0">
                <a:solidFill>
                  <a:srgbClr val="FF0000"/>
                </a:solidFill>
              </a:rPr>
              <a:t>Backgroun</a:t>
            </a:r>
            <a:r>
              <a:rPr lang="en-US" sz="1400" dirty="0" smtClean="0"/>
              <a:t>d="White"&gt;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StackPanel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StackPanel</a:t>
            </a:r>
            <a:r>
              <a:rPr lang="pt-BR" sz="1400" dirty="0" smtClean="0"/>
              <a:t>.</a:t>
            </a:r>
            <a:r>
              <a:rPr lang="pt-BR" sz="1400" dirty="0" err="1" smtClean="0"/>
              <a:t>Resources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LinearGradientBrush</a:t>
            </a:r>
            <a:r>
              <a:rPr lang="pt-BR" sz="1400" dirty="0" smtClean="0"/>
              <a:t> x:Key="ButtonFace"&gt;</a:t>
            </a:r>
          </a:p>
          <a:p>
            <a:r>
              <a:rPr lang="en-US" sz="1400" dirty="0" smtClean="0"/>
              <a:t>                    &lt;</a:t>
            </a:r>
            <a:r>
              <a:rPr lang="en-US" sz="1400" dirty="0" err="1" smtClean="0"/>
              <a:t>GradientStop</a:t>
            </a:r>
            <a:r>
              <a:rPr lang="en-US" sz="1400" dirty="0" smtClean="0">
                <a:solidFill>
                  <a:srgbClr val="FF0000"/>
                </a:solidFill>
              </a:rPr>
              <a:t> Offset</a:t>
            </a:r>
            <a:r>
              <a:rPr lang="en-US" sz="1400" dirty="0" smtClean="0"/>
              <a:t>="0.00"</a:t>
            </a:r>
            <a:r>
              <a:rPr lang="en-US" sz="1400" dirty="0" smtClean="0">
                <a:solidFill>
                  <a:srgbClr val="FF0000"/>
                </a:solidFill>
              </a:rPr>
              <a:t> Color</a:t>
            </a:r>
            <a:r>
              <a:rPr lang="en-US" sz="1400" dirty="0" smtClean="0"/>
              <a:t>="Yellow"/&gt;</a:t>
            </a:r>
          </a:p>
          <a:p>
            <a:r>
              <a:rPr lang="en-US" sz="1400" dirty="0" smtClean="0"/>
              <a:t>                    &lt;</a:t>
            </a:r>
            <a:r>
              <a:rPr lang="en-US" sz="1400" dirty="0" err="1" smtClean="0"/>
              <a:t>GradientStop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Offse</a:t>
            </a:r>
            <a:r>
              <a:rPr lang="en-US" sz="1400" dirty="0" smtClean="0"/>
              <a:t>t="0.50"</a:t>
            </a:r>
            <a:r>
              <a:rPr lang="en-US" sz="1400" dirty="0" smtClean="0">
                <a:solidFill>
                  <a:srgbClr val="FF0000"/>
                </a:solidFill>
              </a:rPr>
              <a:t> Color</a:t>
            </a:r>
            <a:r>
              <a:rPr lang="en-US" sz="1400" dirty="0" smtClean="0"/>
              <a:t>="White" /&gt;</a:t>
            </a:r>
          </a:p>
          <a:p>
            <a:r>
              <a:rPr lang="en-US" sz="1400" dirty="0" smtClean="0"/>
              <a:t>                    &lt;</a:t>
            </a:r>
            <a:r>
              <a:rPr lang="en-US" sz="1400" dirty="0" err="1" smtClean="0"/>
              <a:t>GradientStop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Offse</a:t>
            </a:r>
            <a:r>
              <a:rPr lang="en-US" sz="1400" dirty="0" smtClean="0"/>
              <a:t>t="1.00"</a:t>
            </a:r>
            <a:r>
              <a:rPr lang="en-US" sz="1400" dirty="0" smtClean="0">
                <a:solidFill>
                  <a:srgbClr val="FF0000"/>
                </a:solidFill>
              </a:rPr>
              <a:t> Color</a:t>
            </a:r>
            <a:r>
              <a:rPr lang="en-US" sz="1400" dirty="0" smtClean="0"/>
              <a:t>="Purple" /&gt;</a:t>
            </a:r>
          </a:p>
          <a:p>
            <a:r>
              <a:rPr lang="pt-BR" sz="1400" dirty="0" smtClean="0"/>
              <a:t>                &lt;/</a:t>
            </a:r>
            <a:r>
              <a:rPr lang="pt-BR" sz="1400" dirty="0" err="1" smtClean="0"/>
              <a:t>LinearGradientBrush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</a:t>
            </a:r>
            <a:r>
              <a:rPr lang="pt-BR" sz="1400" dirty="0" err="1" smtClean="0"/>
              <a:t>StackPanel</a:t>
            </a:r>
            <a:r>
              <a:rPr lang="pt-BR" sz="1400" dirty="0" smtClean="0"/>
              <a:t>.</a:t>
            </a:r>
            <a:r>
              <a:rPr lang="pt-BR" sz="1400" dirty="0" err="1" smtClean="0"/>
              <a:t>Resources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    &lt;Button Content="Click Me First" Margin="5</a:t>
            </a:r>
            <a:r>
              <a:rPr lang="en-US" sz="1400" dirty="0" smtClean="0">
                <a:solidFill>
                  <a:srgbClr val="FF0000"/>
                </a:solidFill>
              </a:rPr>
              <a:t>" Background</a:t>
            </a:r>
            <a:r>
              <a:rPr lang="en-US" sz="1400" dirty="0" smtClean="0"/>
              <a:t>="{</a:t>
            </a:r>
            <a:r>
              <a:rPr lang="en-US" sz="1400" dirty="0" err="1" smtClean="0"/>
              <a:t>StaticResource</a:t>
            </a:r>
            <a:r>
              <a:rPr lang="en-US" sz="1400" dirty="0" smtClean="0"/>
              <a:t> </a:t>
            </a:r>
            <a:r>
              <a:rPr lang="en-US" sz="1400" dirty="0" err="1" smtClean="0"/>
              <a:t>ButtonFace</a:t>
            </a:r>
            <a:r>
              <a:rPr lang="en-US" sz="1400" dirty="0" smtClean="0"/>
              <a:t>}"&gt;&lt;/Button&gt;</a:t>
            </a:r>
          </a:p>
          <a:p>
            <a:r>
              <a:rPr lang="en-US" sz="1400" dirty="0" smtClean="0"/>
              <a:t>            &lt;Button Content="Click Me Next" Margin="5</a:t>
            </a:r>
            <a:r>
              <a:rPr lang="en-US" sz="1400" dirty="0" smtClean="0">
                <a:solidFill>
                  <a:srgbClr val="FF0000"/>
                </a:solidFill>
              </a:rPr>
              <a:t>" Background</a:t>
            </a:r>
            <a:r>
              <a:rPr lang="en-US" sz="1400" dirty="0" smtClean="0"/>
              <a:t>="{</a:t>
            </a:r>
            <a:r>
              <a:rPr lang="en-US" sz="1400" dirty="0" err="1" smtClean="0"/>
              <a:t>StaticResource</a:t>
            </a:r>
            <a:r>
              <a:rPr lang="en-US" sz="1400" dirty="0" smtClean="0"/>
              <a:t> </a:t>
            </a:r>
            <a:r>
              <a:rPr lang="en-US" sz="1400" dirty="0" err="1" smtClean="0"/>
              <a:t>ButtonFace</a:t>
            </a:r>
            <a:r>
              <a:rPr lang="en-US" sz="1400" dirty="0" smtClean="0"/>
              <a:t>}"&gt;&lt;/Button&gt;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StackPanel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&lt;</a:t>
            </a:r>
            <a:r>
              <a:rPr lang="pt-BR" sz="1400" dirty="0" smtClean="0">
                <a:solidFill>
                  <a:srgbClr val="C00000"/>
                </a:solidFill>
              </a:rPr>
              <a:t>/</a:t>
            </a:r>
            <a:r>
              <a:rPr lang="pt-BR" sz="1400" dirty="0" err="1" smtClean="0">
                <a:solidFill>
                  <a:srgbClr val="C00000"/>
                </a:solidFill>
              </a:rPr>
              <a:t>UserControl</a:t>
            </a:r>
            <a:r>
              <a:rPr lang="pt-BR" sz="1400" dirty="0" smtClean="0"/>
              <a:t>&gt;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2873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 exemplo anterior, os botões configuraram seus backgrounds para o mesmo recurso.  Quando 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encontrar esta solicitação(do recurso), então faz uma busca do recurso no botão, no </a:t>
            </a:r>
            <a:r>
              <a:rPr lang="pt-BR" sz="1600" dirty="0" err="1" smtClean="0"/>
              <a:t>StackPanel</a:t>
            </a:r>
            <a:r>
              <a:rPr lang="pt-BR" sz="1600" dirty="0" smtClean="0"/>
              <a:t>, se não encontrar, ele continua a procura pelo </a:t>
            </a:r>
            <a:r>
              <a:rPr lang="pt-BR" sz="1600" dirty="0" err="1" smtClean="0"/>
              <a:t>Grid</a:t>
            </a:r>
            <a:r>
              <a:rPr lang="pt-BR" sz="1600" dirty="0" smtClean="0"/>
              <a:t> e finalmente no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14282" y="2571744"/>
            <a:ext cx="8643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Você ainda pode colocar o recurso na aplicação, usando a seguinte sintaxe: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000372"/>
            <a:ext cx="8715436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Application.</a:t>
            </a:r>
            <a:r>
              <a:rPr lang="pt-BR" sz="1600" dirty="0" err="1" smtClean="0">
                <a:solidFill>
                  <a:srgbClr val="C00000"/>
                </a:solidFill>
              </a:rPr>
              <a:t>Resources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...</a:t>
            </a:r>
          </a:p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/Application.</a:t>
            </a:r>
            <a:r>
              <a:rPr lang="pt-BR" sz="1600" dirty="0" err="1" smtClean="0">
                <a:solidFill>
                  <a:srgbClr val="C00000"/>
                </a:solidFill>
              </a:rPr>
              <a:t>Resources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4282" y="450057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 vantagem de colocar recursos na aplicação é que eles são completamente removidos da marcação em sua página, e eles podem ser reaproveitados através de um aplicativo inteiro. Neste exemplo a escolha, é interessante, se você planeja usar o </a:t>
            </a:r>
            <a:r>
              <a:rPr lang="pt-BR" sz="1600" dirty="0" err="1" smtClean="0"/>
              <a:t>brush</a:t>
            </a:r>
            <a:r>
              <a:rPr lang="pt-BR" sz="1600" dirty="0" smtClean="0"/>
              <a:t> em mais de uma página.</a:t>
            </a:r>
            <a:endParaRPr lang="pt-BR" sz="16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714488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Acessando Recursos no Código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2000240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Normalmente, você define e utiliza os recursos através de marcação. No entanto, se surgir a necessidade, você pode trabalhar com os recursos através do código.  Por exemplo, se você armazenar um </a:t>
            </a:r>
            <a:r>
              <a:rPr lang="pt-BR" sz="1600" dirty="0" err="1" smtClean="0"/>
              <a:t>LinearGradientBrush</a:t>
            </a:r>
            <a:r>
              <a:rPr lang="pt-BR" sz="1600" dirty="0" smtClean="0"/>
              <a:t> na seção &lt;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.</a:t>
            </a:r>
            <a:r>
              <a:rPr lang="pt-BR" sz="1600" dirty="0" err="1" smtClean="0"/>
              <a:t>Resources</a:t>
            </a:r>
            <a:r>
              <a:rPr lang="pt-BR" sz="1600" dirty="0" smtClean="0"/>
              <a:t>&gt; com a chave nome </a:t>
            </a:r>
            <a:r>
              <a:rPr lang="pt-BR" sz="1600" dirty="0" err="1" smtClean="0"/>
              <a:t>ButtonFace</a:t>
            </a:r>
            <a:r>
              <a:rPr lang="pt-BR" sz="1600" dirty="0" smtClean="0"/>
              <a:t>, você pode usar código como este: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500438"/>
            <a:ext cx="8643998" cy="156966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err="1" smtClean="0">
                <a:solidFill>
                  <a:srgbClr val="0070C0"/>
                </a:solidFill>
              </a:rPr>
              <a:t>LinearGradientBrush</a:t>
            </a:r>
            <a:r>
              <a:rPr lang="pt-BR" sz="1600" dirty="0" smtClean="0"/>
              <a:t> </a:t>
            </a:r>
            <a:r>
              <a:rPr lang="pt-BR" sz="1600" dirty="0" err="1" smtClean="0"/>
              <a:t>brush</a:t>
            </a:r>
            <a:r>
              <a:rPr lang="pt-BR" sz="1600" dirty="0" smtClean="0"/>
              <a:t> = (</a:t>
            </a:r>
            <a:r>
              <a:rPr lang="pt-BR" sz="1600" dirty="0" err="1" smtClean="0">
                <a:solidFill>
                  <a:srgbClr val="0070C0"/>
                </a:solidFill>
              </a:rPr>
              <a:t>LinearGradientBrus</a:t>
            </a:r>
            <a:r>
              <a:rPr lang="pt-BR" sz="1600" dirty="0" err="1" smtClean="0"/>
              <a:t>h</a:t>
            </a:r>
            <a:r>
              <a:rPr lang="pt-BR" sz="1600" dirty="0" smtClean="0"/>
              <a:t>)</a:t>
            </a:r>
            <a:r>
              <a:rPr lang="pt-BR" sz="1600" dirty="0" err="1" smtClean="0"/>
              <a:t>this</a:t>
            </a:r>
            <a:r>
              <a:rPr lang="pt-BR" sz="1600" dirty="0" smtClean="0"/>
              <a:t>.</a:t>
            </a:r>
            <a:r>
              <a:rPr lang="pt-BR" sz="1600" dirty="0" err="1" smtClean="0"/>
              <a:t>Resources</a:t>
            </a:r>
            <a:r>
              <a:rPr lang="pt-BR" sz="1600" dirty="0" smtClean="0"/>
              <a:t>[“</a:t>
            </a:r>
            <a:r>
              <a:rPr lang="pt-BR" sz="1600" dirty="0" err="1" smtClean="0">
                <a:solidFill>
                  <a:srgbClr val="C00000"/>
                </a:solidFill>
              </a:rPr>
              <a:t>ButtonFace</a:t>
            </a:r>
            <a:r>
              <a:rPr lang="pt-BR" sz="1600" dirty="0" smtClean="0"/>
              <a:t>”];</a:t>
            </a:r>
          </a:p>
          <a:p>
            <a:endParaRPr lang="pt-BR" sz="1600" dirty="0" smtClean="0"/>
          </a:p>
          <a:p>
            <a:r>
              <a:rPr lang="pt-BR" sz="1600" dirty="0" smtClean="0"/>
              <a:t>// Trocar a ordem da cor</a:t>
            </a:r>
          </a:p>
          <a:p>
            <a:r>
              <a:rPr lang="pt-BR" sz="1600" dirty="0" err="1" smtClean="0">
                <a:solidFill>
                  <a:srgbClr val="0070C0"/>
                </a:solidFill>
              </a:rPr>
              <a:t>Colo</a:t>
            </a:r>
            <a:r>
              <a:rPr lang="pt-BR" sz="1600" dirty="0" err="1" smtClean="0"/>
              <a:t>r</a:t>
            </a:r>
            <a:r>
              <a:rPr lang="pt-BR" sz="1600" dirty="0" smtClean="0"/>
              <a:t> 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[0].</a:t>
            </a:r>
            <a:r>
              <a:rPr lang="pt-BR" sz="1600" dirty="0" err="1" smtClean="0"/>
              <a:t>Color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[0].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[2].</a:t>
            </a:r>
            <a:r>
              <a:rPr lang="pt-BR" sz="1600" dirty="0" err="1" smtClean="0"/>
              <a:t>Color</a:t>
            </a:r>
            <a:r>
              <a:rPr lang="pt-BR" sz="1600" dirty="0" smtClean="0"/>
              <a:t>;</a:t>
            </a:r>
          </a:p>
          <a:p>
            <a:r>
              <a:rPr lang="pt-BR" sz="1600" dirty="0" err="1" smtClean="0"/>
              <a:t>brush</a:t>
            </a:r>
            <a:r>
              <a:rPr lang="pt-BR" sz="1600" dirty="0" smtClean="0"/>
              <a:t>.</a:t>
            </a:r>
            <a:r>
              <a:rPr lang="pt-BR" sz="1600" dirty="0" err="1" smtClean="0"/>
              <a:t>GradientStops</a:t>
            </a:r>
            <a:r>
              <a:rPr lang="pt-BR" sz="1600" dirty="0" smtClean="0"/>
              <a:t>[2].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</a:t>
            </a:r>
            <a:r>
              <a:rPr lang="pt-BR" sz="1600" dirty="0" err="1" smtClean="0"/>
              <a:t>color</a:t>
            </a:r>
            <a:r>
              <a:rPr lang="pt-BR" sz="1600" dirty="0" smtClean="0"/>
              <a:t>;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33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Organizando Recursos com </a:t>
            </a:r>
            <a:r>
              <a:rPr lang="pt-BR" b="1" dirty="0" err="1" smtClean="0"/>
              <a:t>Resource</a:t>
            </a:r>
            <a:r>
              <a:rPr lang="pt-BR" b="1" dirty="0" smtClean="0"/>
              <a:t> </a:t>
            </a:r>
            <a:r>
              <a:rPr lang="pt-BR" b="1" dirty="0" err="1" smtClean="0"/>
              <a:t>Dictionaries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64305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Se você deseja compartilhar recursos entre múltiplos projetos, você pode criar um </a:t>
            </a:r>
            <a:r>
              <a:rPr lang="pt-BR" sz="1600" dirty="0" err="1" smtClean="0"/>
              <a:t>Resources</a:t>
            </a:r>
            <a:r>
              <a:rPr lang="pt-BR" sz="1600" dirty="0" smtClean="0"/>
              <a:t> </a:t>
            </a:r>
            <a:r>
              <a:rPr lang="pt-BR" sz="1600" dirty="0" err="1" smtClean="0"/>
              <a:t>dictionay</a:t>
            </a:r>
            <a:r>
              <a:rPr lang="pt-BR" sz="1600" dirty="0" smtClean="0"/>
              <a:t>. Um dicionário de recursos é apenas um documento XAML, que </a:t>
            </a:r>
            <a:r>
              <a:rPr lang="pt-BR" sz="1600" smtClean="0"/>
              <a:t>nada </a:t>
            </a:r>
            <a:r>
              <a:rPr lang="pt-BR" sz="1600" smtClean="0"/>
              <a:t>mais </a:t>
            </a:r>
            <a:r>
              <a:rPr lang="pt-BR" sz="1600" dirty="0" smtClean="0"/>
              <a:t>faz do que armazenar um conjunto de recursos.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2857496"/>
            <a:ext cx="8501122" cy="230832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C00000"/>
                </a:solidFill>
              </a:rPr>
              <a:t>ResourceDictionary</a:t>
            </a:r>
            <a:endParaRPr lang="pt-BR" sz="1600" dirty="0" smtClean="0">
              <a:solidFill>
                <a:srgbClr val="C00000"/>
              </a:solidFill>
            </a:endParaRPr>
          </a:p>
          <a:p>
            <a:r>
              <a:rPr lang="pt-BR" sz="1600" dirty="0" smtClean="0"/>
              <a:t>    </a:t>
            </a:r>
            <a:r>
              <a:rPr lang="pt-BR" sz="1600" dirty="0" err="1" smtClean="0">
                <a:solidFill>
                  <a:srgbClr val="FF0000"/>
                </a:solidFill>
              </a:rPr>
              <a:t>xmlns</a:t>
            </a:r>
            <a:r>
              <a:rPr lang="pt-BR" sz="1600" dirty="0" smtClean="0"/>
              <a:t>="</a:t>
            </a:r>
            <a:r>
              <a:rPr lang="pt-BR" sz="1600" dirty="0" smtClean="0">
                <a:solidFill>
                  <a:srgbClr val="0070C0"/>
                </a:solidFill>
              </a:rPr>
              <a:t>http://schemas.microsoft.com/winfx/2006/xaml/presentation</a:t>
            </a:r>
            <a:r>
              <a:rPr lang="pt-BR" sz="1600" dirty="0" smtClean="0"/>
              <a:t>" 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>
                <a:solidFill>
                  <a:srgbClr val="FF0000"/>
                </a:solidFill>
              </a:rPr>
              <a:t>xmlns</a:t>
            </a:r>
            <a:r>
              <a:rPr lang="pt-BR" sz="1600" dirty="0" smtClean="0">
                <a:solidFill>
                  <a:srgbClr val="FF0000"/>
                </a:solidFill>
              </a:rPr>
              <a:t>:x</a:t>
            </a:r>
            <a:r>
              <a:rPr lang="pt-BR" sz="1600" dirty="0" smtClean="0"/>
              <a:t>="</a:t>
            </a:r>
            <a:r>
              <a:rPr lang="pt-BR" sz="1600" dirty="0" smtClean="0">
                <a:solidFill>
                  <a:srgbClr val="0070C0"/>
                </a:solidFill>
              </a:rPr>
              <a:t>http://schemas.microsoft.com/winfx/2006/xaml</a:t>
            </a:r>
            <a:r>
              <a:rPr lang="pt-BR" sz="1600" dirty="0" smtClean="0"/>
              <a:t>"&gt;</a:t>
            </a:r>
          </a:p>
          <a:p>
            <a:r>
              <a:rPr lang="pt-BR" sz="1600" dirty="0" smtClean="0"/>
              <a:t>    &lt;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</a:t>
            </a:r>
            <a:r>
              <a:rPr lang="pt-BR" sz="1600" dirty="0" err="1" smtClean="0"/>
              <a:t>h</a:t>
            </a: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x:Key</a:t>
            </a:r>
            <a:r>
              <a:rPr lang="pt-BR" sz="1600" dirty="0" smtClean="0"/>
              <a:t>="ButtonFace"&gt;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>
                <a:solidFill>
                  <a:srgbClr val="C00000"/>
                </a:solidFill>
              </a:rPr>
              <a:t>GradientStop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Offse</a:t>
            </a:r>
            <a:r>
              <a:rPr lang="en-US" sz="1600" dirty="0" smtClean="0"/>
              <a:t>t="0.00" </a:t>
            </a:r>
            <a:r>
              <a:rPr lang="en-US" sz="1600" dirty="0" smtClean="0">
                <a:solidFill>
                  <a:srgbClr val="FF0000"/>
                </a:solidFill>
              </a:rPr>
              <a:t>Color</a:t>
            </a:r>
            <a:r>
              <a:rPr lang="en-US" sz="1600" dirty="0" smtClean="0"/>
              <a:t>="Yellow" /&gt;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>
                <a:solidFill>
                  <a:srgbClr val="C00000"/>
                </a:solidFill>
              </a:rPr>
              <a:t>GradientStop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Offse</a:t>
            </a:r>
            <a:r>
              <a:rPr lang="en-US" sz="1600" dirty="0" smtClean="0"/>
              <a:t>t="0.50" </a:t>
            </a:r>
            <a:r>
              <a:rPr lang="en-US" sz="1600" dirty="0" smtClean="0">
                <a:solidFill>
                  <a:srgbClr val="FF0000"/>
                </a:solidFill>
              </a:rPr>
              <a:t>Color</a:t>
            </a:r>
            <a:r>
              <a:rPr lang="en-US" sz="1600" dirty="0" smtClean="0"/>
              <a:t>="White" /&gt;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>
                <a:solidFill>
                  <a:srgbClr val="C00000"/>
                </a:solidFill>
              </a:rPr>
              <a:t>GradientStop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Offse</a:t>
            </a:r>
            <a:r>
              <a:rPr lang="en-US" sz="1600" dirty="0" smtClean="0"/>
              <a:t>t="1.00" </a:t>
            </a:r>
            <a:r>
              <a:rPr lang="en-US" sz="1600" dirty="0" smtClean="0">
                <a:solidFill>
                  <a:srgbClr val="FF0000"/>
                </a:solidFill>
              </a:rPr>
              <a:t>Color</a:t>
            </a:r>
            <a:r>
              <a:rPr lang="en-US" sz="1600" dirty="0" smtClean="0"/>
              <a:t>="Purple" /&gt;</a:t>
            </a:r>
          </a:p>
          <a:p>
            <a:r>
              <a:rPr lang="pt-BR" sz="1600" dirty="0" smtClean="0"/>
              <a:t>   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LinearGradientBrush</a:t>
            </a:r>
            <a:r>
              <a:rPr lang="pt-BR" sz="1600" dirty="0" smtClean="0"/>
              <a:t>&gt;</a:t>
            </a:r>
          </a:p>
          <a:p>
            <a:r>
              <a:rPr lang="pt-BR" sz="1600" dirty="0" smtClean="0">
                <a:solidFill>
                  <a:srgbClr val="C00000"/>
                </a:solidFill>
              </a:rPr>
              <a:t>&lt;/</a:t>
            </a:r>
            <a:r>
              <a:rPr lang="pt-BR" sz="1600" dirty="0" err="1" smtClean="0">
                <a:solidFill>
                  <a:srgbClr val="C00000"/>
                </a:solidFill>
              </a:rPr>
              <a:t>ResourceDictionary</a:t>
            </a:r>
            <a:r>
              <a:rPr lang="pt-BR" sz="1600" dirty="0" smtClean="0"/>
              <a:t>&gt;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34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 Ligação entre Elementos </a:t>
            </a:r>
            <a:r>
              <a:rPr lang="pt-BR" dirty="0" smtClean="0"/>
              <a:t>(</a:t>
            </a:r>
            <a:r>
              <a:rPr lang="pt-BR" dirty="0" err="1" smtClean="0"/>
              <a:t>Element-to-Element</a:t>
            </a:r>
            <a:r>
              <a:rPr lang="pt-BR" dirty="0" smtClean="0"/>
              <a:t> </a:t>
            </a:r>
            <a:r>
              <a:rPr lang="pt-BR" dirty="0" err="1" smtClean="0"/>
              <a:t>Binding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714488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Na seção anterior, você viu como usar a extensão de marcação </a:t>
            </a:r>
            <a:r>
              <a:rPr lang="pt-BR" sz="1600" dirty="0" err="1" smtClean="0"/>
              <a:t>StaticResource</a:t>
            </a:r>
            <a:r>
              <a:rPr lang="pt-BR" sz="1600" dirty="0" smtClean="0"/>
              <a:t>, que dá recursos </a:t>
            </a:r>
            <a:r>
              <a:rPr lang="pt-BR" sz="1600" dirty="0" err="1" smtClean="0"/>
              <a:t>adicionáis</a:t>
            </a:r>
            <a:r>
              <a:rPr lang="pt-BR" sz="1600" dirty="0" smtClean="0"/>
              <a:t> XAML. Outra extensão de marcação é a expressão de vinculação (</a:t>
            </a:r>
            <a:r>
              <a:rPr lang="pt-BR" sz="1600" dirty="0" err="1" smtClean="0"/>
              <a:t>Binding</a:t>
            </a:r>
            <a:r>
              <a:rPr lang="pt-BR" sz="1600" dirty="0" smtClean="0"/>
              <a:t>), que estabelece uma relação entre as informações de objeto de origem para um controle de destino.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 </a:t>
            </a:r>
            <a:r>
              <a:rPr lang="pt-BR" b="1" dirty="0" err="1" smtClean="0"/>
              <a:t>One-Way</a:t>
            </a:r>
            <a:r>
              <a:rPr lang="pt-BR" b="1" dirty="0" smtClean="0"/>
              <a:t> </a:t>
            </a:r>
            <a:r>
              <a:rPr lang="pt-BR" b="1" dirty="0" err="1" smtClean="0"/>
              <a:t>Binding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643050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Para entender como você pode vincular um elemento para outro elemento, considere as janelas simples mostrado na Figura 2-4. Ele contém dois controles: um controle </a:t>
            </a:r>
            <a:r>
              <a:rPr lang="pt-BR" sz="1600" dirty="0" err="1" smtClean="0"/>
              <a:t>Slider</a:t>
            </a:r>
            <a:r>
              <a:rPr lang="pt-BR" sz="1600" dirty="0" smtClean="0"/>
              <a:t> e um </a:t>
            </a:r>
            <a:r>
              <a:rPr lang="pt-BR" sz="1600" dirty="0" err="1" smtClean="0"/>
              <a:t>TextBlock</a:t>
            </a:r>
            <a:r>
              <a:rPr lang="pt-BR" sz="1600" dirty="0" smtClean="0"/>
              <a:t> com uma única linha de texto. Se você puxar o marcador deslizante do controle para a direita, o tamanho da letra do texto é aumentado imediatamente. Se você puxar para a esquerda, o tamanho da fonte é reduzida.</a:t>
            </a:r>
            <a:endParaRPr lang="pt-B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000372"/>
            <a:ext cx="51720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428596" y="6429396"/>
            <a:ext cx="8501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Figura 2-4 </a:t>
            </a:r>
            <a:r>
              <a:rPr lang="pt-BR" sz="1600" dirty="0" smtClean="0"/>
              <a:t>Ligando controle através de Data </a:t>
            </a:r>
            <a:r>
              <a:rPr lang="pt-BR" sz="1600" dirty="0" err="1" smtClean="0"/>
              <a:t>Binding</a:t>
            </a:r>
            <a:endParaRPr lang="pt-BR" sz="16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500034" y="142852"/>
            <a:ext cx="8229600" cy="5825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071546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 Veja o código XAML do exemplo anterior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428736"/>
            <a:ext cx="8715436" cy="427809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 x:Class="SilverlightApplicatio3ch2.MainPage"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="http://schemas.microsoft.com/winfx/2006/xaml/presentation"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:x="http://schemas.microsoft.com/winfx/2006/xaml"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:d="http://schemas.microsoft.com/expression/blend/2008"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:mc="http://schemas.openxmlformats.org/markup-compatibility/2006"</a:t>
            </a:r>
          </a:p>
          <a:p>
            <a:r>
              <a:rPr lang="pt-BR" sz="1600" dirty="0" smtClean="0"/>
              <a:t>    mc:</a:t>
            </a:r>
            <a:r>
              <a:rPr lang="pt-BR" sz="1600" dirty="0" err="1" smtClean="0"/>
              <a:t>Ignorable</a:t>
            </a:r>
            <a:r>
              <a:rPr lang="pt-BR" sz="1600" dirty="0" smtClean="0"/>
              <a:t>="d"</a:t>
            </a:r>
          </a:p>
          <a:p>
            <a:r>
              <a:rPr lang="pt-BR" sz="1600" dirty="0" smtClean="0"/>
              <a:t>    d:DesignHeight="300" d:DesignWidth="400"&gt;</a:t>
            </a:r>
          </a:p>
          <a:p>
            <a:endParaRPr lang="pt-BR" sz="1600" dirty="0" smtClean="0"/>
          </a:p>
          <a:p>
            <a:r>
              <a:rPr lang="en-US" sz="1600" dirty="0" smtClean="0"/>
              <a:t>    &lt;</a:t>
            </a:r>
            <a:r>
              <a:rPr lang="en-US" sz="1600" dirty="0" smtClean="0">
                <a:solidFill>
                  <a:srgbClr val="C00000"/>
                </a:solidFill>
              </a:rPr>
              <a:t>Grid</a:t>
            </a:r>
            <a:r>
              <a:rPr lang="en-US" sz="1600" dirty="0" smtClean="0"/>
              <a:t> x:Name="</a:t>
            </a:r>
            <a:r>
              <a:rPr lang="en-US" sz="1600" dirty="0" err="1" smtClean="0"/>
              <a:t>LayoutRoot</a:t>
            </a:r>
            <a:r>
              <a:rPr lang="en-US" sz="1600" dirty="0" smtClean="0"/>
              <a:t>" Background="White"&gt;</a:t>
            </a:r>
          </a:p>
          <a:p>
            <a:r>
              <a:rPr lang="pt-BR" sz="1600" dirty="0" smtClean="0"/>
              <a:t>        &lt;</a:t>
            </a:r>
            <a:r>
              <a:rPr lang="pt-BR" sz="1600" dirty="0" err="1" smtClean="0">
                <a:solidFill>
                  <a:srgbClr val="C00000"/>
                </a:solidFill>
              </a:rPr>
              <a:t>StackPanel</a:t>
            </a:r>
            <a:r>
              <a:rPr lang="pt-BR" sz="1600" dirty="0" smtClean="0"/>
              <a:t>&gt;</a:t>
            </a:r>
          </a:p>
          <a:p>
            <a:r>
              <a:rPr lang="en-US" sz="1600" dirty="0" smtClean="0"/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Slider</a:t>
            </a:r>
            <a:r>
              <a:rPr lang="en-US" sz="1600" dirty="0" smtClean="0"/>
              <a:t> x:Name="</a:t>
            </a:r>
            <a:r>
              <a:rPr lang="en-US" sz="1600" dirty="0" err="1" smtClean="0"/>
              <a:t>sliderFontSize</a:t>
            </a:r>
            <a:r>
              <a:rPr lang="en-US" sz="1600" dirty="0" smtClean="0"/>
              <a:t>" Margin="3" Minimum="1" Maximum="40" Value="10"&gt;&lt;/Slider&gt;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>
                <a:solidFill>
                  <a:srgbClr val="C00000"/>
                </a:solidFill>
              </a:rPr>
              <a:t>TextBlock</a:t>
            </a:r>
            <a:r>
              <a:rPr lang="en-US" sz="1600" dirty="0" smtClean="0"/>
              <a:t> Margin="0,8,20,12" Text="Simple Text" x:Name="</a:t>
            </a:r>
            <a:r>
              <a:rPr lang="en-US" sz="1600" dirty="0" err="1" smtClean="0"/>
              <a:t>lblSampleText</a:t>
            </a:r>
            <a:r>
              <a:rPr lang="en-US" sz="1600" dirty="0" smtClean="0"/>
              <a:t>" </a:t>
            </a:r>
          </a:p>
          <a:p>
            <a:r>
              <a:rPr lang="pt-BR" sz="1600" dirty="0" smtClean="0"/>
              <a:t>                   </a:t>
            </a:r>
            <a:r>
              <a:rPr lang="pt-BR" sz="1600" dirty="0" err="1" smtClean="0">
                <a:solidFill>
                  <a:srgbClr val="FF0000"/>
                </a:solidFill>
              </a:rPr>
              <a:t>FontSize</a:t>
            </a:r>
            <a:r>
              <a:rPr lang="pt-BR" sz="1600" dirty="0" smtClean="0"/>
              <a:t>="{</a:t>
            </a:r>
            <a:r>
              <a:rPr lang="pt-BR" sz="1600" dirty="0" err="1" smtClean="0"/>
              <a:t>Binding</a:t>
            </a:r>
            <a:r>
              <a:rPr lang="pt-BR" sz="1600" dirty="0" smtClean="0"/>
              <a:t> </a:t>
            </a:r>
            <a:r>
              <a:rPr lang="pt-BR" sz="1600" dirty="0" err="1" smtClean="0"/>
              <a:t>ElementName</a:t>
            </a:r>
            <a:r>
              <a:rPr lang="pt-BR" sz="1600" dirty="0" smtClean="0"/>
              <a:t>=</a:t>
            </a:r>
            <a:r>
              <a:rPr lang="pt-BR" sz="1600" dirty="0" err="1" smtClean="0"/>
              <a:t>sliderFontSize</a:t>
            </a:r>
            <a:r>
              <a:rPr lang="pt-BR" sz="1600" dirty="0" smtClean="0"/>
              <a:t>, </a:t>
            </a:r>
            <a:r>
              <a:rPr lang="pt-BR" sz="1600" dirty="0" smtClean="0">
                <a:solidFill>
                  <a:srgbClr val="FF0000"/>
                </a:solidFill>
              </a:rPr>
              <a:t>Path</a:t>
            </a:r>
            <a:r>
              <a:rPr lang="pt-BR" sz="1600" dirty="0" smtClean="0"/>
              <a:t>=</a:t>
            </a:r>
            <a:r>
              <a:rPr lang="pt-BR" sz="1600" dirty="0" err="1" smtClean="0"/>
              <a:t>Value</a:t>
            </a:r>
            <a:r>
              <a:rPr lang="pt-BR" sz="1600" dirty="0" smtClean="0"/>
              <a:t>}"&gt;&lt;/</a:t>
            </a:r>
            <a:r>
              <a:rPr lang="pt-BR" sz="1600" dirty="0" err="1" smtClean="0"/>
              <a:t>TextBlock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StackPanel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Grid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&lt;</a:t>
            </a:r>
            <a:r>
              <a:rPr lang="pt-BR" sz="1600" dirty="0" smtClean="0">
                <a:solidFill>
                  <a:srgbClr val="C00000"/>
                </a:solidFill>
              </a:rPr>
              <a:t>/</a:t>
            </a:r>
            <a:r>
              <a:rPr lang="pt-BR" sz="1600" dirty="0" err="1" smtClean="0">
                <a:solidFill>
                  <a:srgbClr val="C00000"/>
                </a:solidFill>
              </a:rPr>
              <a:t>UserControl</a:t>
            </a:r>
            <a:r>
              <a:rPr lang="pt-BR" sz="1600" dirty="0" smtClean="0"/>
              <a:t>&gt;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357298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 </a:t>
            </a:r>
            <a:r>
              <a:rPr lang="pt-BR" b="1" dirty="0" err="1" smtClean="0"/>
              <a:t>Two-Way</a:t>
            </a:r>
            <a:r>
              <a:rPr lang="pt-BR" b="1" dirty="0" smtClean="0"/>
              <a:t> </a:t>
            </a:r>
            <a:r>
              <a:rPr lang="pt-BR" b="1" dirty="0" err="1" smtClean="0"/>
              <a:t>Binding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71448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Curiosamente há um caminho, para forçar os valores de fluxo em ambos os sentidos: desde a origem para o destino e do destino para a origem. O truque é definir a propriedade </a:t>
            </a:r>
            <a:r>
              <a:rPr lang="pt-BR" sz="1600" dirty="0" err="1" smtClean="0"/>
              <a:t>Mode</a:t>
            </a:r>
            <a:r>
              <a:rPr lang="pt-BR" sz="1600" dirty="0" smtClean="0"/>
              <a:t> do </a:t>
            </a:r>
            <a:r>
              <a:rPr lang="pt-BR" sz="1600" dirty="0" err="1" smtClean="0"/>
              <a:t>Binding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38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214422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Dê uma olhada neste documento XAML, que representa uma página em branco (como as criadas pelo Visual Studio):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57364"/>
            <a:ext cx="8715436" cy="280076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 x:Class="SilverlightCH12.MainPage"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="http://schemas.microsoft.com/winfx/2006/xaml/presentation"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:x="http://schemas.microsoft.com/winfx/2006/xaml"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:d="http://schemas.microsoft.com/expression/blend/2008"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:mc="http://schemas.openxmlformats.org/markup-compatibility/2006"</a:t>
            </a:r>
          </a:p>
          <a:p>
            <a:r>
              <a:rPr lang="pt-BR" sz="1600" dirty="0" smtClean="0"/>
              <a:t>    mc:</a:t>
            </a:r>
            <a:r>
              <a:rPr lang="pt-BR" sz="1600" dirty="0" err="1" smtClean="0"/>
              <a:t>Ignorable</a:t>
            </a:r>
            <a:r>
              <a:rPr lang="pt-BR" sz="1600" dirty="0" smtClean="0"/>
              <a:t>="d“  d:DesignHeight="300" d:DesignWidth="400"&gt;</a:t>
            </a:r>
          </a:p>
          <a:p>
            <a:endParaRPr lang="pt-BR" sz="1600" dirty="0" smtClean="0"/>
          </a:p>
          <a:p>
            <a:r>
              <a:rPr lang="en-US" sz="1600" dirty="0" smtClean="0"/>
              <a:t>    &lt;Grid x:Name="</a:t>
            </a:r>
            <a:r>
              <a:rPr lang="en-US" sz="1600" dirty="0" err="1" smtClean="0"/>
              <a:t>LayoutRoot</a:t>
            </a:r>
            <a:r>
              <a:rPr lang="en-US" sz="1600" dirty="0" smtClean="0"/>
              <a:t>" Background="White"&gt;</a:t>
            </a:r>
          </a:p>
          <a:p>
            <a:endParaRPr lang="pt-BR" sz="1600" dirty="0" smtClean="0"/>
          </a:p>
          <a:p>
            <a:r>
              <a:rPr lang="pt-BR" sz="1600" dirty="0" smtClean="0"/>
              <a:t>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&lt;/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&gt;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14282" y="557214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Este documento inclui apenas dois elementos - o elemento  de mais alto nível o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, que envolve todo o conteúdo da página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, e o </a:t>
            </a:r>
            <a:r>
              <a:rPr lang="pt-BR" sz="1600" dirty="0" err="1" smtClean="0"/>
              <a:t>Grid</a:t>
            </a:r>
            <a:r>
              <a:rPr lang="pt-BR" sz="1600" dirty="0" smtClean="0"/>
              <a:t>, no qual você pode colocar todos os seus elementos.</a:t>
            </a:r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28586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XAML </a:t>
            </a:r>
            <a:r>
              <a:rPr lang="pt-BR" sz="2400" b="1" dirty="0" err="1" smtClean="0"/>
              <a:t>Namespaces</a:t>
            </a:r>
            <a:endParaRPr lang="pt-BR" sz="2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714488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Quando você usa um elemento como</a:t>
            </a:r>
            <a:r>
              <a:rPr lang="pt-BR" sz="1600" b="1" dirty="0" smtClean="0"/>
              <a:t> &lt;</a:t>
            </a:r>
            <a:r>
              <a:rPr lang="pt-BR" sz="1600" b="1" dirty="0" err="1" smtClean="0"/>
              <a:t>UserControl</a:t>
            </a:r>
            <a:r>
              <a:rPr lang="pt-BR" sz="1600" b="1" dirty="0" smtClean="0"/>
              <a:t>&gt; </a:t>
            </a:r>
            <a:r>
              <a:rPr lang="pt-BR" sz="1600" dirty="0" smtClean="0"/>
              <a:t>em um arquivo XAML, 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reconhece que você deseja criar uma instância da classe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. No entanto, não significa necessariamente saber qual biblioteca de classe vá usar. Obviamente, você precisa encontrar uma maneira de indicar ao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que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usar.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42844" y="3357562"/>
            <a:ext cx="8786874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="http://schemas.microsoft.com/winfx/2006/xaml/presentation"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:x="http://schemas.microsoft.com/winfx/2006/xaml"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:d="http://schemas.microsoft.com/expression/blend/2008"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:mc=</a:t>
            </a:r>
            <a:r>
              <a:rPr lang="pt-BR" sz="1600" dirty="0" smtClean="0">
                <a:hlinkClick r:id="rId2"/>
              </a:rPr>
              <a:t>http://schemas.openxmlformats.org/markup-compatibility/2006</a:t>
            </a:r>
            <a:r>
              <a:rPr lang="pt-BR" sz="1600" dirty="0" smtClean="0"/>
              <a:t>&gt;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14282" y="5500702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atributo </a:t>
            </a:r>
            <a:r>
              <a:rPr lang="pt-BR" sz="1600" dirty="0" err="1" smtClean="0"/>
              <a:t>xmlns</a:t>
            </a:r>
            <a:r>
              <a:rPr lang="pt-BR" sz="1600" dirty="0" smtClean="0"/>
              <a:t> é um atributo especializados no mundo do XML e é reservado para a declaração de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. </a:t>
            </a:r>
            <a:endParaRPr lang="pt-BR" sz="1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28586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Core </a:t>
            </a:r>
            <a:r>
              <a:rPr lang="pt-BR" sz="2400" b="1" dirty="0" err="1" smtClean="0"/>
              <a:t>Silverlight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Namespaces</a:t>
            </a:r>
            <a:endParaRPr lang="pt-BR" sz="2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857364"/>
            <a:ext cx="885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Os dois primeiros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 são os mais importantes. Você vai precisar deles para acessar partes </a:t>
            </a:r>
            <a:r>
              <a:rPr lang="pt-BR" sz="1600" dirty="0" err="1" smtClean="0"/>
              <a:t>assenciais</a:t>
            </a:r>
            <a:r>
              <a:rPr lang="pt-BR" sz="1600" dirty="0" smtClean="0"/>
              <a:t> do </a:t>
            </a:r>
            <a:r>
              <a:rPr lang="pt-BR" sz="1600" dirty="0" err="1" smtClean="0"/>
              <a:t>runtimes</a:t>
            </a:r>
            <a:r>
              <a:rPr lang="pt-BR" sz="1600" dirty="0" smtClean="0"/>
              <a:t> do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: </a:t>
            </a:r>
          </a:p>
          <a:p>
            <a:endParaRPr lang="pt-BR" sz="1600" dirty="0" smtClean="0"/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hlinkClick r:id="rId2"/>
              </a:rPr>
              <a:t>http://schemas.microsoft.com/winfx/2006/xaml/presentation</a:t>
            </a:r>
            <a:r>
              <a:rPr lang="pt-BR" sz="1600" dirty="0" smtClean="0"/>
              <a:t> é o núcleo do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. Ele engloba todas as classes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essenciais, incluídos o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 e </a:t>
            </a:r>
            <a:r>
              <a:rPr lang="pt-BR" sz="1600" dirty="0" err="1" smtClean="0"/>
              <a:t>Grid</a:t>
            </a:r>
            <a:r>
              <a:rPr lang="pt-BR" sz="1600" dirty="0" smtClean="0"/>
              <a:t>. Este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é declarado sem um prefixo de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, por isso torna-se o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DEFAULT para todo o documento.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err="1" smtClean="0"/>
              <a:t>xmlns</a:t>
            </a:r>
            <a:r>
              <a:rPr lang="pt-BR" sz="1600" dirty="0" smtClean="0"/>
              <a:t>:x="http://schemas.microsoft.com/winfx/2006/xaml. Ele inclui várias características de utilidade XAML que permitem influenciar a forma como o documento é interpretada.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00174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As informações de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permite que o analisador de XAML encontre a classe correta. Por exemplo, quando ele encontra os elementos </a:t>
            </a:r>
            <a:r>
              <a:rPr lang="pt-BR" sz="1600" dirty="0" err="1" smtClean="0"/>
              <a:t>UserControl</a:t>
            </a:r>
            <a:r>
              <a:rPr lang="pt-BR" sz="1600" dirty="0" smtClean="0"/>
              <a:t> e </a:t>
            </a:r>
            <a:r>
              <a:rPr lang="pt-BR" sz="1600" dirty="0" err="1" smtClean="0"/>
              <a:t>Grid</a:t>
            </a:r>
            <a:r>
              <a:rPr lang="pt-BR" sz="1600" dirty="0" smtClean="0"/>
              <a:t>, ele procura-os no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padrão. Em seguida, ele procura o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correspondente, até encontrar as classes correspondentes </a:t>
            </a:r>
            <a:r>
              <a:rPr lang="pt-BR" sz="1600" b="1" dirty="0" smtClean="0"/>
              <a:t>System.Windows.</a:t>
            </a:r>
            <a:r>
              <a:rPr lang="pt-BR" sz="1600" b="1" dirty="0" err="1" smtClean="0"/>
              <a:t>UserControl</a:t>
            </a:r>
            <a:r>
              <a:rPr lang="pt-BR" sz="1600" b="1" dirty="0" smtClean="0"/>
              <a:t> e System.Windows.</a:t>
            </a:r>
            <a:r>
              <a:rPr lang="pt-BR" sz="1600" b="1" dirty="0" err="1" smtClean="0"/>
              <a:t>Controls</a:t>
            </a:r>
            <a:r>
              <a:rPr lang="pt-BR" sz="1600" b="1" dirty="0" smtClean="0"/>
              <a:t>.</a:t>
            </a:r>
            <a:r>
              <a:rPr lang="pt-BR" sz="1600" b="1" dirty="0" err="1" smtClean="0"/>
              <a:t>Grid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571612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Design </a:t>
            </a:r>
            <a:r>
              <a:rPr lang="pt-BR" sz="2400" dirty="0" err="1" smtClean="0"/>
              <a:t>Namespace</a:t>
            </a:r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2143116"/>
            <a:ext cx="86439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Junto com estes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 temos mais dois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 especializados:</a:t>
            </a:r>
          </a:p>
          <a:p>
            <a:endParaRPr lang="pt-BR" sz="1600" dirty="0" smtClean="0"/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hlinkClick r:id="rId2"/>
              </a:rPr>
              <a:t>http://schemas.openxmlformats.org/markup-compatibility/2006</a:t>
            </a:r>
            <a:r>
              <a:rPr lang="pt-BR" sz="1600" dirty="0" smtClean="0"/>
              <a:t> Você pode usá-lo para dizer ao analisador de XAML, que informações devem processar e as informações a serem ignoradas.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hlinkClick r:id="rId3"/>
              </a:rPr>
              <a:t>http://schemas.microsoft.com/expression/blend/2008</a:t>
            </a:r>
            <a:r>
              <a:rPr lang="pt-BR" sz="1600" dirty="0" smtClean="0"/>
              <a:t> é o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reservado especificamente para características de design suportadas pelo </a:t>
            </a:r>
            <a:r>
              <a:rPr lang="pt-BR" sz="1600" dirty="0" err="1" smtClean="0"/>
              <a:t>Expression</a:t>
            </a:r>
            <a:r>
              <a:rPr lang="pt-BR" sz="1600" dirty="0" smtClean="0"/>
              <a:t> </a:t>
            </a:r>
            <a:r>
              <a:rPr lang="pt-BR" sz="1600" dirty="0" err="1" smtClean="0"/>
              <a:t>Blend</a:t>
            </a:r>
            <a:r>
              <a:rPr lang="pt-BR" sz="1600" dirty="0" smtClean="0"/>
              <a:t> e Visual Studio 2010.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54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XAML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20" y="1571612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err="1" smtClean="0"/>
              <a:t>Custom</a:t>
            </a:r>
            <a:r>
              <a:rPr lang="pt-BR" sz="2400" dirty="0" smtClean="0"/>
              <a:t> </a:t>
            </a:r>
            <a:r>
              <a:rPr lang="pt-BR" sz="2400" dirty="0" err="1" smtClean="0"/>
              <a:t>Namespace</a:t>
            </a:r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2071678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Em muitas situações, você irá desejar ter acesso aos seus próprios </a:t>
            </a:r>
            <a:r>
              <a:rPr lang="pt-BR" sz="1600" dirty="0" err="1" smtClean="0"/>
              <a:t>namespaces</a:t>
            </a:r>
            <a:r>
              <a:rPr lang="pt-BR" sz="1600" dirty="0" smtClean="0"/>
              <a:t>. O exemplo mais comum é se você deseja usar controle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que você criou. Neste caso, você precisa definir o novo XML </a:t>
            </a:r>
            <a:r>
              <a:rPr lang="pt-BR" sz="1600" dirty="0" err="1" smtClean="0"/>
              <a:t>namespace</a:t>
            </a:r>
            <a:r>
              <a:rPr lang="pt-BR" sz="1600" dirty="0" smtClean="0"/>
              <a:t> </a:t>
            </a:r>
            <a:r>
              <a:rPr lang="pt-BR" sz="1600" dirty="0" err="1" smtClean="0"/>
              <a:t>prefix</a:t>
            </a:r>
            <a:r>
              <a:rPr lang="pt-BR" sz="1600" dirty="0" smtClean="0"/>
              <a:t> e mapeá-lo para seu </a:t>
            </a:r>
            <a:r>
              <a:rPr lang="pt-BR" sz="1600" dirty="0" err="1" smtClean="0"/>
              <a:t>assembly</a:t>
            </a:r>
            <a:r>
              <a:rPr lang="pt-BR" sz="1600" dirty="0" smtClean="0"/>
              <a:t>. Aqui temos a sintaxe necessária: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3371679"/>
            <a:ext cx="8572560" cy="10772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>
                <a:solidFill>
                  <a:srgbClr val="FF0000"/>
                </a:solidFill>
              </a:rPr>
              <a:t>UserControl</a:t>
            </a:r>
            <a:r>
              <a:rPr lang="pt-BR" sz="1600" dirty="0" smtClean="0">
                <a:solidFill>
                  <a:srgbClr val="FF0000"/>
                </a:solidFill>
              </a:rPr>
              <a:t> x:Class</a:t>
            </a:r>
            <a:r>
              <a:rPr lang="pt-BR" sz="1600" dirty="0" smtClean="0"/>
              <a:t>="SilverlightCH12.MainPage"</a:t>
            </a:r>
          </a:p>
          <a:p>
            <a:r>
              <a:rPr lang="pt-BR" sz="1600" dirty="0" smtClean="0"/>
              <a:t>    </a:t>
            </a:r>
            <a:r>
              <a:rPr lang="pt-BR" sz="1600" dirty="0" err="1" smtClean="0"/>
              <a:t>xmlns</a:t>
            </a:r>
            <a:r>
              <a:rPr lang="pt-BR" sz="1600" dirty="0" smtClean="0"/>
              <a:t>:w=“</a:t>
            </a:r>
            <a:r>
              <a:rPr lang="pt-BR" sz="1600" dirty="0" err="1" smtClean="0"/>
              <a:t>clr-namespace</a:t>
            </a:r>
            <a:r>
              <a:rPr lang="pt-BR" sz="1600" dirty="0" smtClean="0"/>
              <a:t>:</a:t>
            </a:r>
            <a:r>
              <a:rPr lang="pt-BR" sz="1600" dirty="0" err="1" smtClean="0"/>
              <a:t>Widgets</a:t>
            </a:r>
            <a:r>
              <a:rPr lang="pt-BR" sz="1600" dirty="0" smtClean="0"/>
              <a:t>;</a:t>
            </a:r>
            <a:r>
              <a:rPr lang="pt-BR" sz="1600" dirty="0" err="1" smtClean="0"/>
              <a:t>assembly</a:t>
            </a:r>
            <a:r>
              <a:rPr lang="pt-BR" sz="1600" dirty="0" smtClean="0"/>
              <a:t>=</a:t>
            </a:r>
            <a:r>
              <a:rPr lang="pt-BR" sz="1600" dirty="0" err="1" smtClean="0"/>
              <a:t>WidgetsLibrary</a:t>
            </a:r>
            <a:r>
              <a:rPr lang="pt-BR" sz="1600" dirty="0" smtClean="0"/>
              <a:t>“</a:t>
            </a:r>
          </a:p>
          <a:p>
            <a:r>
              <a:rPr lang="pt-BR" sz="1600" dirty="0" smtClean="0"/>
              <a:t>...&gt;</a:t>
            </a:r>
          </a:p>
          <a:p>
            <a:endParaRPr lang="pt-BR" sz="16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AEC7-5A70-4373-9918-F8E1E21FF51D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741</TotalTime>
  <Words>2511</Words>
  <Application>Microsoft Office PowerPoint</Application>
  <PresentationFormat>Apresentação na tela (4:3)</PresentationFormat>
  <Paragraphs>412</Paragraphs>
  <Slides>38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Constantia</vt:lpstr>
      <vt:lpstr>Wingdings 2</vt:lpstr>
      <vt:lpstr>Fluxo</vt:lpstr>
      <vt:lpstr>Silverlight</vt:lpstr>
      <vt:lpstr>XAML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Silverlight</dc:title>
  <dc:creator>cunha</dc:creator>
  <cp:lastModifiedBy>José Antonio Cunha</cp:lastModifiedBy>
  <cp:revision>142</cp:revision>
  <dcterms:created xsi:type="dcterms:W3CDTF">2010-08-06T23:10:09Z</dcterms:created>
  <dcterms:modified xsi:type="dcterms:W3CDTF">2013-06-27T17:26:07Z</dcterms:modified>
</cp:coreProperties>
</file>