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3E82C-E984-4B20-9F8A-A59C9EF360F9}" type="datetimeFigureOut">
              <a:rPr lang="pt-BR" smtClean="0"/>
              <a:pPr/>
              <a:t>27/06/2013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AAC15-8E63-4ECE-8916-7B93E167FAA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1073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54CE-4271-449B-8742-67B34609176E}" type="datetime1">
              <a:rPr lang="pt-BR" smtClean="0"/>
              <a:pPr/>
              <a:t>27/06/2013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B74FB-E564-43E3-B07C-70F85F87AEF4}" type="datetime1">
              <a:rPr lang="pt-BR" smtClean="0"/>
              <a:pPr/>
              <a:t>27/06/2013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5A209-E429-4B25-99E5-C60BA30640E0}" type="datetime1">
              <a:rPr lang="pt-BR" smtClean="0"/>
              <a:pPr/>
              <a:t>27/06/2013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5C4B-1A2D-49FE-A92A-1C1544DDFC19}" type="datetime1">
              <a:rPr lang="pt-BR" smtClean="0"/>
              <a:pPr/>
              <a:t>27/06/2013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C539A-65E2-4743-BF69-7AABA0D38842}" type="datetime1">
              <a:rPr lang="pt-BR" smtClean="0"/>
              <a:pPr/>
              <a:t>27/06/2013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358A8-5532-4DA8-8853-DC778EF796DF}" type="datetime1">
              <a:rPr lang="pt-BR" smtClean="0"/>
              <a:pPr/>
              <a:t>27/06/2013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31F86-F4D8-4692-8F4C-2F80BBDB3E8A}" type="datetime1">
              <a:rPr lang="pt-BR" smtClean="0"/>
              <a:pPr/>
              <a:t>27/06/2013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79231-96EA-4166-AFD4-A8F79342C816}" type="datetime1">
              <a:rPr lang="pt-BR" smtClean="0"/>
              <a:pPr/>
              <a:t>27/06/2013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23846-6E6E-4AFC-81E9-1B8873AFAD0C}" type="datetime1">
              <a:rPr lang="pt-BR" smtClean="0"/>
              <a:pPr/>
              <a:t>27/06/2013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10A8A-66B4-4D10-A240-D6496E8006CF}" type="datetime1">
              <a:rPr lang="pt-BR" smtClean="0"/>
              <a:pPr/>
              <a:t>27/06/2013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253D-73F5-4BD0-B895-3A5A58903AC4}" type="datetime1">
              <a:rPr lang="pt-BR" smtClean="0"/>
              <a:pPr/>
              <a:t>27/06/2013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C5AEC7-5A70-4373-9918-F8E1E21FF51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A911CE-692D-4FF0-9FB9-73FD1FF0210D}" type="datetime1">
              <a:rPr lang="pt-BR" smtClean="0"/>
              <a:pPr/>
              <a:t>27/06/2013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pt-BR" smtClean="0"/>
              <a:t>E-mail:jose.cunha@ifrn.edu.br</a:t>
            </a: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C5AEC7-5A70-4373-9918-F8E1E21FF51D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chemas.openxmlformats.org/markup-compatibility/2006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chemas.microsoft.com/winfx/2006/xaml/presentation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chemas.microsoft.com/expression/blend/2008" TargetMode="External"/><Relationship Id="rId2" Type="http://schemas.openxmlformats.org/officeDocument/2006/relationships/hyperlink" Target="http://schemas.openxmlformats.org/markup-compatibility/2006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Silverlight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José Antônio da Cunha</a:t>
            </a:r>
          </a:p>
          <a:p>
            <a:r>
              <a:rPr lang="pt-BR" dirty="0" smtClean="0"/>
              <a:t>IFRN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5409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643050"/>
            <a:ext cx="86439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A declaração de </a:t>
            </a:r>
            <a:r>
              <a:rPr lang="pt-BR" sz="1600" dirty="0" err="1" smtClean="0"/>
              <a:t>namespace</a:t>
            </a:r>
            <a:r>
              <a:rPr lang="pt-BR" sz="1600" dirty="0" smtClean="0"/>
              <a:t> XML define três conjuntos de informações:</a:t>
            </a:r>
          </a:p>
          <a:p>
            <a:endParaRPr lang="pt-BR" sz="1600" dirty="0" smtClean="0"/>
          </a:p>
          <a:p>
            <a:pPr>
              <a:buFont typeface="Arial" pitchFamily="34" charset="0"/>
              <a:buChar char="•"/>
            </a:pPr>
            <a:r>
              <a:rPr lang="pt-BR" sz="1600" b="1" dirty="0" smtClean="0"/>
              <a:t>O prefixo XML </a:t>
            </a:r>
            <a:r>
              <a:rPr lang="pt-BR" sz="1600" b="1" dirty="0" err="1" smtClean="0"/>
              <a:t>namespace</a:t>
            </a:r>
            <a:r>
              <a:rPr lang="pt-BR" sz="1600" dirty="0" smtClean="0"/>
              <a:t>: você usará o prefixo para referenciar o </a:t>
            </a:r>
            <a:r>
              <a:rPr lang="pt-BR" sz="1600" dirty="0" err="1" smtClean="0"/>
              <a:t>namespace</a:t>
            </a:r>
            <a:r>
              <a:rPr lang="pt-BR" sz="1600" dirty="0" smtClean="0"/>
              <a:t> nas páginas XAML. No exemplo, o prefixo utilizado foi “w”.</a:t>
            </a:r>
          </a:p>
          <a:p>
            <a:pPr>
              <a:buFont typeface="Arial" pitchFamily="34" charset="0"/>
              <a:buChar char="•"/>
            </a:pPr>
            <a:r>
              <a:rPr lang="pt-BR" sz="1600" b="1" dirty="0" smtClean="0"/>
              <a:t>O .NET </a:t>
            </a:r>
            <a:r>
              <a:rPr lang="pt-BR" sz="1600" b="1" dirty="0" err="1" smtClean="0"/>
              <a:t>namespace</a:t>
            </a:r>
            <a:r>
              <a:rPr lang="pt-BR" sz="1600" dirty="0" smtClean="0"/>
              <a:t>: neste caso, as classes estão localizadas no </a:t>
            </a:r>
            <a:r>
              <a:rPr lang="pt-BR" sz="1600" dirty="0" err="1" smtClean="0"/>
              <a:t>Widgets</a:t>
            </a:r>
            <a:r>
              <a:rPr lang="pt-BR" sz="1600" dirty="0" smtClean="0"/>
              <a:t> </a:t>
            </a:r>
            <a:r>
              <a:rPr lang="pt-BR" sz="1600" dirty="0" err="1" smtClean="0"/>
              <a:t>namespaces</a:t>
            </a:r>
            <a:r>
              <a:rPr lang="pt-BR" sz="16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pt-BR" sz="1600" b="1" dirty="0" smtClean="0"/>
              <a:t>O </a:t>
            </a:r>
            <a:r>
              <a:rPr lang="pt-BR" sz="1600" b="1" dirty="0" err="1" smtClean="0"/>
              <a:t>assembly</a:t>
            </a:r>
            <a:r>
              <a:rPr lang="pt-BR" sz="1600" dirty="0" smtClean="0"/>
              <a:t>: neste caso, as classes são partes do </a:t>
            </a:r>
            <a:r>
              <a:rPr lang="pt-BR" sz="1600" dirty="0" err="1" smtClean="0"/>
              <a:t>assembly</a:t>
            </a:r>
            <a:r>
              <a:rPr lang="pt-BR" sz="1600" dirty="0" smtClean="0"/>
              <a:t> </a:t>
            </a:r>
            <a:r>
              <a:rPr lang="pt-BR" sz="1600" dirty="0" err="1" smtClean="0"/>
              <a:t>WidgetsLibrary</a:t>
            </a:r>
            <a:r>
              <a:rPr lang="pt-BR" sz="1600" dirty="0" smtClean="0"/>
              <a:t>.</a:t>
            </a:r>
            <a:endParaRPr lang="pt-BR" sz="16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3786190"/>
            <a:ext cx="871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Se você deseja usar um controle que está localizado na aplicação corrente, então, você pode omitir o </a:t>
            </a:r>
            <a:r>
              <a:rPr lang="pt-BR" sz="1600" dirty="0" err="1" smtClean="0"/>
              <a:t>assembly</a:t>
            </a:r>
            <a:r>
              <a:rPr lang="pt-BR" sz="1600" dirty="0" smtClean="0"/>
              <a:t>, como você pode vê a seguir:</a:t>
            </a:r>
            <a:endParaRPr lang="pt-BR" sz="16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285720" y="4643446"/>
            <a:ext cx="8572560" cy="33855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 </a:t>
            </a:r>
            <a:r>
              <a:rPr lang="pt-BR" sz="1600" dirty="0" err="1" smtClean="0">
                <a:solidFill>
                  <a:srgbClr val="FF0000"/>
                </a:solidFill>
              </a:rPr>
              <a:t>xmlns</a:t>
            </a:r>
            <a:r>
              <a:rPr lang="pt-BR" sz="1600" dirty="0" smtClean="0">
                <a:solidFill>
                  <a:srgbClr val="FF0000"/>
                </a:solidFill>
              </a:rPr>
              <a:t>:w</a:t>
            </a:r>
            <a:r>
              <a:rPr lang="pt-BR" sz="1600" dirty="0" smtClean="0"/>
              <a:t>=“</a:t>
            </a:r>
            <a:r>
              <a:rPr lang="pt-BR" sz="1600" dirty="0" err="1" smtClean="0"/>
              <a:t>c</a:t>
            </a:r>
            <a:r>
              <a:rPr lang="pt-BR" sz="1600" smtClean="0"/>
              <a:t>lr-namespace</a:t>
            </a:r>
            <a:r>
              <a:rPr lang="pt-BR" sz="1600" dirty="0" smtClean="0"/>
              <a:t>:</a:t>
            </a:r>
            <a:r>
              <a:rPr lang="pt-BR" sz="1600" dirty="0" err="1" smtClean="0"/>
              <a:t>Widgets</a:t>
            </a:r>
            <a:r>
              <a:rPr lang="pt-BR" sz="1600" dirty="0" smtClean="0"/>
              <a:t>“</a:t>
            </a:r>
            <a:endParaRPr lang="pt-BR" sz="160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5409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357298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Uma vez que você tenha mapeado o seu </a:t>
            </a:r>
            <a:r>
              <a:rPr lang="pt-BR" sz="1600" dirty="0" err="1" smtClean="0"/>
              <a:t>Namespace</a:t>
            </a:r>
            <a:r>
              <a:rPr lang="pt-BR" sz="1600" dirty="0" smtClean="0"/>
              <a:t> .NET para um </a:t>
            </a:r>
            <a:r>
              <a:rPr lang="pt-BR" sz="1600" dirty="0" err="1" smtClean="0"/>
              <a:t>namespace</a:t>
            </a:r>
            <a:r>
              <a:rPr lang="pt-BR" sz="1600" dirty="0" smtClean="0"/>
              <a:t> XML, você pode usá-lo em qualquer lugar em seu documento XAML. Por exemplo, se o </a:t>
            </a:r>
            <a:r>
              <a:rPr lang="pt-BR" sz="1600" dirty="0" err="1" smtClean="0"/>
              <a:t>namespace</a:t>
            </a:r>
            <a:r>
              <a:rPr lang="pt-BR" sz="1600" dirty="0" smtClean="0"/>
              <a:t> </a:t>
            </a:r>
            <a:r>
              <a:rPr lang="pt-BR" sz="1600" dirty="0" err="1" smtClean="0"/>
              <a:t>Widgets</a:t>
            </a:r>
            <a:r>
              <a:rPr lang="pt-BR" sz="1600" dirty="0" smtClean="0"/>
              <a:t> contém um controle denominado </a:t>
            </a:r>
            <a:r>
              <a:rPr lang="pt-BR" sz="1600" dirty="0" err="1" smtClean="0"/>
              <a:t>HotButton</a:t>
            </a:r>
            <a:r>
              <a:rPr lang="pt-BR" sz="1600" dirty="0" smtClean="0"/>
              <a:t>, você poderia criar um exemplo como este:</a:t>
            </a:r>
            <a:endParaRPr lang="pt-BR" sz="16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2857496"/>
            <a:ext cx="8643998" cy="36933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&lt;</a:t>
            </a:r>
            <a:r>
              <a:rPr lang="pt-BR" dirty="0" smtClean="0">
                <a:solidFill>
                  <a:schemeClr val="accent2"/>
                </a:solidFill>
              </a:rPr>
              <a:t>w:</a:t>
            </a:r>
            <a:r>
              <a:rPr lang="pt-BR" dirty="0" err="1" smtClean="0">
                <a:solidFill>
                  <a:schemeClr val="accent2"/>
                </a:solidFill>
              </a:rPr>
              <a:t>HotButton</a:t>
            </a:r>
            <a:r>
              <a:rPr lang="pt-BR" dirty="0" smtClean="0"/>
              <a:t> </a:t>
            </a:r>
            <a:r>
              <a:rPr lang="pt-BR" dirty="0" err="1" smtClean="0">
                <a:solidFill>
                  <a:srgbClr val="FF0000"/>
                </a:solidFill>
              </a:rPr>
              <a:t>Text</a:t>
            </a:r>
            <a:r>
              <a:rPr lang="pt-BR" dirty="0" smtClean="0"/>
              <a:t>=“</a:t>
            </a:r>
            <a:r>
              <a:rPr lang="pt-BR" dirty="0" err="1" smtClean="0"/>
              <a:t>Click</a:t>
            </a:r>
            <a:r>
              <a:rPr lang="pt-BR" dirty="0" smtClean="0"/>
              <a:t> Me</a:t>
            </a:r>
            <a:r>
              <a:rPr lang="pt-BR" dirty="0" smtClean="0">
                <a:solidFill>
                  <a:srgbClr val="FF0000"/>
                </a:solidFill>
              </a:rPr>
              <a:t>!” </a:t>
            </a:r>
            <a:r>
              <a:rPr lang="pt-BR" dirty="0" err="1" smtClean="0">
                <a:solidFill>
                  <a:srgbClr val="FF0000"/>
                </a:solidFill>
              </a:rPr>
              <a:t>Click</a:t>
            </a:r>
            <a:r>
              <a:rPr lang="pt-BR" dirty="0" smtClean="0"/>
              <a:t>=“</a:t>
            </a:r>
            <a:r>
              <a:rPr lang="pt-BR" dirty="0" err="1" smtClean="0"/>
              <a:t>DoSomething</a:t>
            </a:r>
            <a:r>
              <a:rPr lang="pt-BR" dirty="0" smtClean="0"/>
              <a:t>”&gt;&lt;/</a:t>
            </a:r>
            <a:r>
              <a:rPr lang="pt-BR" dirty="0" smtClean="0">
                <a:solidFill>
                  <a:schemeClr val="accent2"/>
                </a:solidFill>
              </a:rPr>
              <a:t>w:</a:t>
            </a:r>
            <a:r>
              <a:rPr lang="pt-BR" dirty="0" err="1" smtClean="0">
                <a:solidFill>
                  <a:schemeClr val="accent2"/>
                </a:solidFill>
              </a:rPr>
              <a:t>HotButton</a:t>
            </a:r>
            <a:r>
              <a:rPr lang="pt-BR" dirty="0" smtClean="0"/>
              <a:t>&gt;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5409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643050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err="1" smtClean="0"/>
              <a:t>The</a:t>
            </a:r>
            <a:r>
              <a:rPr lang="pt-BR" sz="2400" b="1" dirty="0" smtClean="0"/>
              <a:t> </a:t>
            </a:r>
            <a:r>
              <a:rPr lang="pt-BR" sz="2400" b="1" dirty="0" err="1" smtClean="0"/>
              <a:t>Code-Behind</a:t>
            </a:r>
            <a:r>
              <a:rPr lang="pt-BR" sz="2400" b="1" dirty="0" smtClean="0"/>
              <a:t> </a:t>
            </a:r>
            <a:r>
              <a:rPr lang="pt-BR" sz="2400" b="1" dirty="0" err="1" smtClean="0"/>
              <a:t>Class</a:t>
            </a:r>
            <a:endParaRPr lang="pt-BR" sz="24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2071678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Normalmente, cada arquivo XAML terá um correspondente </a:t>
            </a:r>
            <a:r>
              <a:rPr lang="pt-BR" sz="1600" dirty="0" err="1" smtClean="0"/>
              <a:t>code-behind</a:t>
            </a:r>
            <a:r>
              <a:rPr lang="pt-BR" sz="1600" dirty="0" smtClean="0"/>
              <a:t> do lado do cliente com o código C#. O Visual Studio cria uma classe </a:t>
            </a:r>
            <a:r>
              <a:rPr lang="pt-BR" sz="1600" dirty="0" err="1" smtClean="0"/>
              <a:t>code-behind</a:t>
            </a:r>
            <a:r>
              <a:rPr lang="pt-BR" sz="1600" dirty="0" smtClean="0"/>
              <a:t> para o arquivo nomeado </a:t>
            </a:r>
            <a:r>
              <a:rPr lang="pt-BR" sz="1600" dirty="0" err="1" smtClean="0"/>
              <a:t>MainPage</a:t>
            </a:r>
            <a:r>
              <a:rPr lang="pt-BR" sz="1600" dirty="0" smtClean="0"/>
              <a:t>.</a:t>
            </a:r>
            <a:r>
              <a:rPr lang="pt-BR" sz="1600" dirty="0" err="1" smtClean="0"/>
              <a:t>xaml</a:t>
            </a:r>
            <a:r>
              <a:rPr lang="pt-BR" sz="1600" dirty="0" smtClean="0"/>
              <a:t> </a:t>
            </a:r>
            <a:r>
              <a:rPr lang="pt-BR" sz="1600" dirty="0" err="1" smtClean="0"/>
              <a:t>MainPage</a:t>
            </a:r>
            <a:r>
              <a:rPr lang="pt-BR" sz="1600" dirty="0" smtClean="0"/>
              <a:t>.</a:t>
            </a:r>
            <a:r>
              <a:rPr lang="pt-BR" sz="1600" dirty="0" err="1" smtClean="0"/>
              <a:t>xaml</a:t>
            </a:r>
            <a:r>
              <a:rPr lang="pt-BR" sz="1600" dirty="0" smtClean="0"/>
              <a:t>.</a:t>
            </a:r>
            <a:r>
              <a:rPr lang="pt-BR" sz="1600" dirty="0" err="1" smtClean="0"/>
              <a:t>cs</a:t>
            </a:r>
            <a:r>
              <a:rPr lang="pt-BR" sz="1600" dirty="0" smtClean="0"/>
              <a:t>.</a:t>
            </a:r>
            <a:endParaRPr lang="pt-BR" sz="16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28596" y="0"/>
            <a:ext cx="8229600" cy="58259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642918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Aqui está o que você vê na </a:t>
            </a:r>
            <a:r>
              <a:rPr lang="pt-BR" sz="2400" dirty="0" err="1" smtClean="0"/>
              <a:t>MainPage</a:t>
            </a:r>
            <a:r>
              <a:rPr lang="pt-BR" sz="2400" dirty="0" smtClean="0"/>
              <a:t>.</a:t>
            </a:r>
            <a:r>
              <a:rPr lang="pt-BR" sz="2400" dirty="0" err="1" smtClean="0"/>
              <a:t>xaml</a:t>
            </a:r>
            <a:r>
              <a:rPr lang="pt-BR" sz="2400" dirty="0" smtClean="0"/>
              <a:t>.</a:t>
            </a:r>
            <a:r>
              <a:rPr lang="pt-BR" sz="2400" dirty="0" err="1" smtClean="0"/>
              <a:t>cs</a:t>
            </a:r>
            <a:r>
              <a:rPr lang="pt-BR" sz="2400" dirty="0" smtClean="0"/>
              <a:t> arquivo:</a:t>
            </a:r>
            <a:endParaRPr lang="pt-BR" sz="24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285720" y="1142984"/>
            <a:ext cx="8572560" cy="55092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err="1" smtClean="0"/>
              <a:t>using</a:t>
            </a:r>
            <a:r>
              <a:rPr lang="pt-BR" sz="1600" dirty="0" smtClean="0"/>
              <a:t> System;</a:t>
            </a:r>
          </a:p>
          <a:p>
            <a:r>
              <a:rPr lang="pt-BR" sz="1600" dirty="0" err="1" smtClean="0"/>
              <a:t>using</a:t>
            </a:r>
            <a:r>
              <a:rPr lang="pt-BR" sz="1600" dirty="0" smtClean="0"/>
              <a:t> System.</a:t>
            </a:r>
            <a:r>
              <a:rPr lang="pt-BR" sz="1600" dirty="0" err="1" smtClean="0"/>
              <a:t>Collections</a:t>
            </a:r>
            <a:r>
              <a:rPr lang="pt-BR" sz="1600" dirty="0" smtClean="0"/>
              <a:t>.</a:t>
            </a:r>
            <a:r>
              <a:rPr lang="pt-BR" sz="1600" dirty="0" err="1" smtClean="0"/>
              <a:t>Generic</a:t>
            </a:r>
            <a:r>
              <a:rPr lang="pt-BR" sz="1600" dirty="0" smtClean="0"/>
              <a:t>;</a:t>
            </a:r>
          </a:p>
          <a:p>
            <a:r>
              <a:rPr lang="pt-BR" sz="1600" dirty="0" err="1" smtClean="0"/>
              <a:t>using</a:t>
            </a:r>
            <a:r>
              <a:rPr lang="pt-BR" sz="1600" dirty="0" smtClean="0"/>
              <a:t> System.</a:t>
            </a:r>
            <a:r>
              <a:rPr lang="pt-BR" sz="1600" dirty="0" err="1" smtClean="0"/>
              <a:t>Linq</a:t>
            </a:r>
            <a:r>
              <a:rPr lang="pt-BR" sz="1600" dirty="0" smtClean="0"/>
              <a:t>;</a:t>
            </a:r>
          </a:p>
          <a:p>
            <a:r>
              <a:rPr lang="pt-BR" sz="1600" dirty="0" err="1" smtClean="0"/>
              <a:t>using</a:t>
            </a:r>
            <a:r>
              <a:rPr lang="pt-BR" sz="1600" dirty="0" smtClean="0"/>
              <a:t> System.Net;</a:t>
            </a:r>
          </a:p>
          <a:p>
            <a:r>
              <a:rPr lang="pt-BR" sz="1600" dirty="0" err="1" smtClean="0"/>
              <a:t>using</a:t>
            </a:r>
            <a:r>
              <a:rPr lang="pt-BR" sz="1600" dirty="0" smtClean="0"/>
              <a:t> System.Windows;</a:t>
            </a:r>
          </a:p>
          <a:p>
            <a:r>
              <a:rPr lang="pt-BR" sz="1600" dirty="0" err="1" smtClean="0"/>
              <a:t>using</a:t>
            </a:r>
            <a:r>
              <a:rPr lang="pt-BR" sz="1600" dirty="0" smtClean="0"/>
              <a:t> System.Windows.</a:t>
            </a:r>
            <a:r>
              <a:rPr lang="pt-BR" sz="1600" dirty="0" err="1" smtClean="0"/>
              <a:t>Controls</a:t>
            </a:r>
            <a:r>
              <a:rPr lang="pt-BR" sz="1600" dirty="0" smtClean="0"/>
              <a:t>;</a:t>
            </a:r>
          </a:p>
          <a:p>
            <a:r>
              <a:rPr lang="pt-BR" sz="1600" dirty="0" err="1" smtClean="0"/>
              <a:t>using</a:t>
            </a:r>
            <a:r>
              <a:rPr lang="pt-BR" sz="1600" dirty="0" smtClean="0"/>
              <a:t> System.Windows.</a:t>
            </a:r>
            <a:r>
              <a:rPr lang="pt-BR" sz="1600" dirty="0" err="1" smtClean="0"/>
              <a:t>Documents</a:t>
            </a:r>
            <a:r>
              <a:rPr lang="pt-BR" sz="1600" dirty="0" smtClean="0"/>
              <a:t>;</a:t>
            </a:r>
          </a:p>
          <a:p>
            <a:r>
              <a:rPr lang="pt-BR" sz="1600" dirty="0" err="1" smtClean="0"/>
              <a:t>using</a:t>
            </a:r>
            <a:r>
              <a:rPr lang="pt-BR" sz="1600" dirty="0" smtClean="0"/>
              <a:t> System.Windows.Input;</a:t>
            </a:r>
          </a:p>
          <a:p>
            <a:r>
              <a:rPr lang="pt-BR" sz="1600" dirty="0" err="1" smtClean="0"/>
              <a:t>using</a:t>
            </a:r>
            <a:r>
              <a:rPr lang="pt-BR" sz="1600" dirty="0" smtClean="0"/>
              <a:t> System.Windows.Media;</a:t>
            </a:r>
          </a:p>
          <a:p>
            <a:r>
              <a:rPr lang="pt-BR" sz="1600" dirty="0" err="1" smtClean="0"/>
              <a:t>using</a:t>
            </a:r>
            <a:r>
              <a:rPr lang="pt-BR" sz="1600" dirty="0" smtClean="0"/>
              <a:t> System.Windows.Media.</a:t>
            </a:r>
            <a:r>
              <a:rPr lang="pt-BR" sz="1600" dirty="0" err="1" smtClean="0"/>
              <a:t>Animation</a:t>
            </a:r>
            <a:r>
              <a:rPr lang="pt-BR" sz="1600" dirty="0" smtClean="0"/>
              <a:t>;</a:t>
            </a:r>
          </a:p>
          <a:p>
            <a:r>
              <a:rPr lang="pt-BR" sz="1600" dirty="0" err="1" smtClean="0"/>
              <a:t>using</a:t>
            </a:r>
            <a:r>
              <a:rPr lang="pt-BR" sz="1600" dirty="0" smtClean="0"/>
              <a:t> System.Windows.</a:t>
            </a:r>
            <a:r>
              <a:rPr lang="pt-BR" sz="1600" dirty="0" err="1" smtClean="0"/>
              <a:t>Shapes</a:t>
            </a:r>
            <a:r>
              <a:rPr lang="pt-BR" sz="1600" dirty="0" smtClean="0"/>
              <a:t>;</a:t>
            </a:r>
          </a:p>
          <a:p>
            <a:endParaRPr lang="pt-BR" sz="1600" dirty="0" smtClean="0"/>
          </a:p>
          <a:p>
            <a:r>
              <a:rPr lang="pt-BR" sz="1600" dirty="0" err="1" smtClean="0"/>
              <a:t>namespace</a:t>
            </a:r>
            <a:r>
              <a:rPr lang="pt-BR" sz="1600" dirty="0" smtClean="0"/>
              <a:t> SilverlightCH12</a:t>
            </a:r>
          </a:p>
          <a:p>
            <a:r>
              <a:rPr lang="pt-BR" sz="1600" dirty="0" smtClean="0"/>
              <a:t>{</a:t>
            </a:r>
          </a:p>
          <a:p>
            <a:r>
              <a:rPr lang="pt-BR" sz="1600" dirty="0" smtClean="0"/>
              <a:t>    </a:t>
            </a:r>
            <a:r>
              <a:rPr lang="pt-BR" sz="1600" dirty="0" err="1" smtClean="0"/>
              <a:t>public</a:t>
            </a:r>
            <a:r>
              <a:rPr lang="pt-BR" sz="1600" dirty="0" smtClean="0"/>
              <a:t> </a:t>
            </a:r>
            <a:r>
              <a:rPr lang="pt-BR" sz="1600" dirty="0" err="1" smtClean="0"/>
              <a:t>partial</a:t>
            </a:r>
            <a:r>
              <a:rPr lang="pt-BR" sz="1600" dirty="0" smtClean="0"/>
              <a:t> </a:t>
            </a:r>
            <a:r>
              <a:rPr lang="pt-BR" sz="1600" dirty="0" err="1" smtClean="0"/>
              <a:t>class</a:t>
            </a:r>
            <a:r>
              <a:rPr lang="pt-BR" sz="1600" dirty="0" smtClean="0"/>
              <a:t> </a:t>
            </a:r>
            <a:r>
              <a:rPr lang="pt-BR" sz="1600" dirty="0" err="1" smtClean="0"/>
              <a:t>MainPage</a:t>
            </a:r>
            <a:r>
              <a:rPr lang="pt-BR" sz="1600" dirty="0" smtClean="0"/>
              <a:t> : </a:t>
            </a:r>
            <a:r>
              <a:rPr lang="pt-BR" sz="1600" dirty="0" err="1" smtClean="0"/>
              <a:t>UserControl</a:t>
            </a:r>
            <a:endParaRPr lang="pt-BR" sz="1600" dirty="0" smtClean="0"/>
          </a:p>
          <a:p>
            <a:r>
              <a:rPr lang="pt-BR" sz="1600" dirty="0" smtClean="0"/>
              <a:t>    {</a:t>
            </a:r>
          </a:p>
          <a:p>
            <a:r>
              <a:rPr lang="pt-BR" sz="1600" dirty="0" smtClean="0"/>
              <a:t>        </a:t>
            </a:r>
            <a:r>
              <a:rPr lang="pt-BR" sz="1600" dirty="0" err="1" smtClean="0"/>
              <a:t>public</a:t>
            </a:r>
            <a:r>
              <a:rPr lang="pt-BR" sz="1600" dirty="0" smtClean="0"/>
              <a:t> </a:t>
            </a:r>
            <a:r>
              <a:rPr lang="pt-BR" sz="1600" dirty="0" err="1" smtClean="0"/>
              <a:t>MainPage</a:t>
            </a:r>
            <a:r>
              <a:rPr lang="pt-BR" sz="1600" dirty="0" smtClean="0"/>
              <a:t>()</a:t>
            </a:r>
          </a:p>
          <a:p>
            <a:r>
              <a:rPr lang="pt-BR" sz="1600" dirty="0" smtClean="0"/>
              <a:t>        {</a:t>
            </a:r>
          </a:p>
          <a:p>
            <a:r>
              <a:rPr lang="pt-BR" sz="1600" dirty="0" smtClean="0"/>
              <a:t>            </a:t>
            </a:r>
            <a:r>
              <a:rPr lang="pt-BR" sz="1600" dirty="0" err="1" smtClean="0"/>
              <a:t>InitializeComponent</a:t>
            </a:r>
            <a:r>
              <a:rPr lang="pt-BR" sz="1600" dirty="0" smtClean="0"/>
              <a:t>();</a:t>
            </a:r>
          </a:p>
          <a:p>
            <a:r>
              <a:rPr lang="pt-BR" sz="1600" dirty="0" smtClean="0"/>
              <a:t>        }</a:t>
            </a:r>
          </a:p>
          <a:p>
            <a:r>
              <a:rPr lang="pt-BR" sz="1600" dirty="0" smtClean="0"/>
              <a:t>    }</a:t>
            </a:r>
          </a:p>
          <a:p>
            <a:r>
              <a:rPr lang="pt-BR" sz="1600" dirty="0" smtClean="0"/>
              <a:t>}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5409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500174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Nomeando Elementos </a:t>
            </a:r>
            <a:r>
              <a:rPr lang="pt-BR" dirty="0" smtClean="0"/>
              <a:t>(</a:t>
            </a:r>
            <a:r>
              <a:rPr lang="pt-BR" dirty="0" err="1" smtClean="0"/>
              <a:t>Naming</a:t>
            </a:r>
            <a:r>
              <a:rPr lang="pt-BR" dirty="0" smtClean="0"/>
              <a:t> </a:t>
            </a:r>
            <a:r>
              <a:rPr lang="pt-BR" dirty="0" err="1" smtClean="0"/>
              <a:t>Elements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817550"/>
            <a:ext cx="87154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Há mais um detalhe a considerar. Em sua classe </a:t>
            </a:r>
            <a:r>
              <a:rPr lang="pt-BR" sz="1600" dirty="0" err="1" smtClean="0"/>
              <a:t>code-behind</a:t>
            </a:r>
            <a:r>
              <a:rPr lang="pt-BR" sz="1600" dirty="0" smtClean="0"/>
              <a:t>, você muitas vezes, quer manipular os elementos programaticamente. Por exemplo, você pode querer ler ou alterar as propriedades ou ligar e desligar os manipuladores de eventos em tempo real. Para tornar isso possível, o controle deve incluir um atributo de nome XAML. No exemplo anterior, o controle </a:t>
            </a:r>
            <a:r>
              <a:rPr lang="pt-BR" sz="1600" dirty="0" err="1" smtClean="0"/>
              <a:t>Grid</a:t>
            </a:r>
            <a:r>
              <a:rPr lang="pt-BR" sz="1600" dirty="0" smtClean="0"/>
              <a:t> já inclui o atributo </a:t>
            </a:r>
            <a:r>
              <a:rPr lang="pt-BR" sz="1600" b="1" dirty="0" err="1" smtClean="0"/>
              <a:t>Name</a:t>
            </a:r>
            <a:r>
              <a:rPr lang="pt-BR" sz="1600" dirty="0" smtClean="0"/>
              <a:t>, então você pode manipulá-lo em seu arquivo </a:t>
            </a:r>
            <a:r>
              <a:rPr lang="pt-BR" sz="1600" dirty="0" err="1" smtClean="0"/>
              <a:t>code-behind</a:t>
            </a:r>
            <a:r>
              <a:rPr lang="pt-BR" sz="1600" dirty="0" smtClean="0"/>
              <a:t>.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85720" y="3571876"/>
            <a:ext cx="8572560" cy="64633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C00000"/>
                </a:solidFill>
              </a:rPr>
              <a:t>Grid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x:Name</a:t>
            </a:r>
            <a:r>
              <a:rPr lang="en-US" dirty="0" smtClean="0"/>
              <a:t>="</a:t>
            </a:r>
            <a:r>
              <a:rPr lang="en-US" dirty="0" err="1" smtClean="0"/>
              <a:t>LayoutRoot</a:t>
            </a:r>
            <a:r>
              <a:rPr lang="en-US" dirty="0" smtClean="0"/>
              <a:t>“ &gt;</a:t>
            </a:r>
            <a:endParaRPr lang="pt-BR" dirty="0" smtClean="0"/>
          </a:p>
          <a:p>
            <a:r>
              <a:rPr lang="pt-BR" dirty="0" smtClean="0"/>
              <a:t> &lt;</a:t>
            </a:r>
            <a:r>
              <a:rPr lang="pt-BR" dirty="0" smtClean="0">
                <a:solidFill>
                  <a:srgbClr val="C00000"/>
                </a:solidFill>
              </a:rPr>
              <a:t>/</a:t>
            </a:r>
            <a:r>
              <a:rPr lang="pt-BR" dirty="0" err="1" smtClean="0">
                <a:solidFill>
                  <a:srgbClr val="C00000"/>
                </a:solidFill>
              </a:rPr>
              <a:t>Grid</a:t>
            </a:r>
            <a:r>
              <a:rPr lang="pt-BR" dirty="0" smtClean="0"/>
              <a:t>&gt;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14282" y="4500570"/>
            <a:ext cx="871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O atributo </a:t>
            </a:r>
            <a:r>
              <a:rPr lang="pt-BR" sz="1600" dirty="0" err="1" smtClean="0"/>
              <a:t>Name</a:t>
            </a:r>
            <a:r>
              <a:rPr lang="pt-BR" sz="1600" dirty="0" smtClean="0"/>
              <a:t> informa ao analisador XAML para adicionar um campo como este para a parte gerada automaticamente da classe Principal:</a:t>
            </a:r>
            <a:endParaRPr lang="pt-BR" sz="16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214282" y="5357826"/>
            <a:ext cx="8715436" cy="33855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 </a:t>
            </a:r>
            <a:r>
              <a:rPr lang="pt-BR" sz="1600" dirty="0" err="1" smtClean="0">
                <a:solidFill>
                  <a:schemeClr val="tx2"/>
                </a:solidFill>
              </a:rPr>
              <a:t>private</a:t>
            </a:r>
            <a:r>
              <a:rPr lang="pt-BR" sz="1600" dirty="0" smtClean="0"/>
              <a:t> </a:t>
            </a:r>
            <a:r>
              <a:rPr lang="pt-BR" sz="1600" dirty="0" smtClean="0">
                <a:solidFill>
                  <a:schemeClr val="accent1"/>
                </a:solidFill>
              </a:rPr>
              <a:t>System.Windows.</a:t>
            </a:r>
            <a:r>
              <a:rPr lang="pt-BR" sz="1600" dirty="0" err="1" smtClean="0">
                <a:solidFill>
                  <a:schemeClr val="accent1"/>
                </a:solidFill>
              </a:rPr>
              <a:t>Controls</a:t>
            </a:r>
            <a:r>
              <a:rPr lang="pt-BR" sz="1600" dirty="0" smtClean="0">
                <a:solidFill>
                  <a:schemeClr val="accent1"/>
                </a:solidFill>
              </a:rPr>
              <a:t>.</a:t>
            </a:r>
            <a:r>
              <a:rPr lang="pt-BR" sz="1600" dirty="0" err="1" smtClean="0">
                <a:solidFill>
                  <a:schemeClr val="accent1"/>
                </a:solidFill>
              </a:rPr>
              <a:t>Grid</a:t>
            </a:r>
            <a:r>
              <a:rPr lang="pt-BR" sz="1600" dirty="0" smtClean="0"/>
              <a:t> </a:t>
            </a:r>
            <a:r>
              <a:rPr lang="pt-BR" sz="1600" dirty="0" err="1" smtClean="0"/>
              <a:t>LayoutRoot</a:t>
            </a:r>
            <a:r>
              <a:rPr lang="pt-BR" sz="1600" dirty="0" smtClean="0"/>
              <a:t>;</a:t>
            </a:r>
            <a:endParaRPr lang="pt-BR" sz="16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214282" y="6000768"/>
            <a:ext cx="86439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Agora você pode interagir com o </a:t>
            </a:r>
            <a:r>
              <a:rPr lang="pt-BR" sz="1600" dirty="0" err="1" smtClean="0"/>
              <a:t>grid</a:t>
            </a:r>
            <a:r>
              <a:rPr lang="pt-BR" sz="1600" dirty="0" smtClean="0"/>
              <a:t> em seu código da classe página usando o nome </a:t>
            </a:r>
            <a:r>
              <a:rPr lang="pt-BR" sz="1600" dirty="0" err="1" smtClean="0"/>
              <a:t>LayoutRoot</a:t>
            </a:r>
            <a:r>
              <a:rPr lang="pt-BR" sz="1600" dirty="0" smtClean="0"/>
              <a:t>.</a:t>
            </a:r>
            <a:endParaRPr lang="pt-BR" sz="1600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500034" y="214290"/>
            <a:ext cx="8229600" cy="58259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42844" y="857232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Propriedades e Eventos em XAML </a:t>
            </a:r>
            <a:r>
              <a:rPr lang="pt-BR" dirty="0" smtClean="0"/>
              <a:t>(</a:t>
            </a:r>
            <a:r>
              <a:rPr lang="pt-BR" dirty="0" err="1" smtClean="0"/>
              <a:t>Properties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Events</a:t>
            </a:r>
            <a:r>
              <a:rPr lang="pt-BR" dirty="0" smtClean="0"/>
              <a:t> in XAML)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214423"/>
            <a:ext cx="8715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 A Figura 2-1 a seguir, mostra um exemplo com vários elementos: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14282" y="1571612"/>
            <a:ext cx="8715436" cy="501675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err="1" smtClean="0"/>
              <a:t>UserControl</a:t>
            </a:r>
            <a:r>
              <a:rPr lang="pt-BR" sz="1600" dirty="0" smtClean="0"/>
              <a:t> x:Class="SilverlightCH12.MainPage"</a:t>
            </a:r>
          </a:p>
          <a:p>
            <a:r>
              <a:rPr lang="pt-BR" sz="1600" dirty="0" smtClean="0"/>
              <a:t>    </a:t>
            </a:r>
            <a:r>
              <a:rPr lang="pt-BR" sz="1600" dirty="0" err="1" smtClean="0"/>
              <a:t>xmlns</a:t>
            </a:r>
            <a:r>
              <a:rPr lang="pt-BR" sz="1600" dirty="0" smtClean="0"/>
              <a:t>="http://schemas.microsoft.com/winfx/2006/xaml/presentation"</a:t>
            </a:r>
          </a:p>
          <a:p>
            <a:r>
              <a:rPr lang="pt-BR" sz="1600" dirty="0" smtClean="0"/>
              <a:t>    </a:t>
            </a:r>
            <a:r>
              <a:rPr lang="pt-BR" sz="1600" dirty="0" err="1" smtClean="0"/>
              <a:t>xmlns</a:t>
            </a:r>
            <a:r>
              <a:rPr lang="pt-BR" sz="1600" dirty="0" smtClean="0"/>
              <a:t>:x="http://schemas.microsoft.com/winfx/2006/xaml"</a:t>
            </a:r>
          </a:p>
          <a:p>
            <a:r>
              <a:rPr lang="pt-BR" sz="1600" dirty="0" smtClean="0"/>
              <a:t>    </a:t>
            </a:r>
            <a:r>
              <a:rPr lang="pt-BR" sz="1600" dirty="0" err="1" smtClean="0"/>
              <a:t>xmlns</a:t>
            </a:r>
            <a:r>
              <a:rPr lang="pt-BR" sz="1600" dirty="0" smtClean="0"/>
              <a:t>:d="http://schemas.microsoft.com/expression/blend/2008"</a:t>
            </a:r>
          </a:p>
          <a:p>
            <a:r>
              <a:rPr lang="pt-BR" sz="1600" dirty="0" smtClean="0"/>
              <a:t>    </a:t>
            </a:r>
            <a:r>
              <a:rPr lang="pt-BR" sz="1600" dirty="0" err="1" smtClean="0"/>
              <a:t>xmlns</a:t>
            </a:r>
            <a:r>
              <a:rPr lang="pt-BR" sz="1600" dirty="0" smtClean="0"/>
              <a:t>:mc="http://schemas.openxmlformats.org/markup-compatibility/2006"</a:t>
            </a:r>
          </a:p>
          <a:p>
            <a:r>
              <a:rPr lang="pt-BR" sz="1600" dirty="0" smtClean="0"/>
              <a:t>    mc:</a:t>
            </a:r>
            <a:r>
              <a:rPr lang="pt-BR" sz="1600" dirty="0" err="1" smtClean="0"/>
              <a:t>Ignorable</a:t>
            </a:r>
            <a:r>
              <a:rPr lang="pt-BR" sz="1600" dirty="0" smtClean="0"/>
              <a:t>="d"</a:t>
            </a:r>
          </a:p>
          <a:p>
            <a:r>
              <a:rPr lang="pt-BR" sz="1600" dirty="0" smtClean="0"/>
              <a:t>    d:DesignHeight="300" d:DesignWidth="400"&gt;</a:t>
            </a:r>
          </a:p>
          <a:p>
            <a:endParaRPr lang="pt-BR" sz="1600" dirty="0" smtClean="0"/>
          </a:p>
          <a:p>
            <a:r>
              <a:rPr lang="pt-BR" sz="1600" dirty="0" smtClean="0"/>
              <a:t>    &lt;</a:t>
            </a:r>
            <a:r>
              <a:rPr lang="pt-BR" sz="1600" dirty="0" err="1" smtClean="0"/>
              <a:t>Grid</a:t>
            </a:r>
            <a:r>
              <a:rPr lang="pt-BR" sz="1600" dirty="0" smtClean="0"/>
              <a:t> x:Name="grid1"&gt;</a:t>
            </a:r>
          </a:p>
          <a:p>
            <a:r>
              <a:rPr lang="pt-BR" sz="1600" dirty="0" smtClean="0"/>
              <a:t>        &lt;</a:t>
            </a:r>
            <a:r>
              <a:rPr lang="pt-BR" sz="1600" dirty="0" err="1" smtClean="0"/>
              <a:t>Grid</a:t>
            </a:r>
            <a:r>
              <a:rPr lang="pt-BR" sz="1600" dirty="0" smtClean="0"/>
              <a:t>.Background&gt;</a:t>
            </a:r>
          </a:p>
          <a:p>
            <a:r>
              <a:rPr lang="pt-BR" sz="1600" dirty="0" smtClean="0"/>
              <a:t>            </a:t>
            </a:r>
          </a:p>
          <a:p>
            <a:r>
              <a:rPr lang="pt-BR" sz="1600" dirty="0" smtClean="0"/>
              <a:t>        &lt;/</a:t>
            </a:r>
            <a:r>
              <a:rPr lang="pt-BR" sz="1600" dirty="0" err="1" smtClean="0"/>
              <a:t>Grid</a:t>
            </a:r>
            <a:r>
              <a:rPr lang="pt-BR" sz="1600" dirty="0" smtClean="0"/>
              <a:t>.Background&gt;</a:t>
            </a:r>
          </a:p>
          <a:p>
            <a:r>
              <a:rPr lang="pt-BR" sz="1600" dirty="0" smtClean="0"/>
              <a:t>        &lt;</a:t>
            </a:r>
            <a:r>
              <a:rPr lang="pt-BR" sz="1600" dirty="0" err="1" smtClean="0"/>
              <a:t>Grid</a:t>
            </a:r>
            <a:r>
              <a:rPr lang="pt-BR" sz="1600" dirty="0" smtClean="0"/>
              <a:t>.</a:t>
            </a:r>
            <a:r>
              <a:rPr lang="pt-BR" sz="1600" dirty="0" err="1" smtClean="0"/>
              <a:t>RowDefinitions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         </a:t>
            </a:r>
          </a:p>
          <a:p>
            <a:r>
              <a:rPr lang="pt-BR" sz="1600" dirty="0" smtClean="0"/>
              <a:t>        &lt;/</a:t>
            </a:r>
            <a:r>
              <a:rPr lang="pt-BR" sz="1600" dirty="0" err="1" smtClean="0"/>
              <a:t>Grid</a:t>
            </a:r>
            <a:r>
              <a:rPr lang="pt-BR" sz="1600" dirty="0" smtClean="0"/>
              <a:t>.</a:t>
            </a:r>
            <a:r>
              <a:rPr lang="pt-BR" sz="1600" dirty="0" err="1" smtClean="0"/>
              <a:t>RowDefinitions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     &lt;</a:t>
            </a:r>
            <a:r>
              <a:rPr lang="pt-BR" sz="1600" dirty="0" err="1" smtClean="0"/>
              <a:t>TextBox</a:t>
            </a:r>
            <a:r>
              <a:rPr lang="pt-BR" sz="1600" dirty="0" smtClean="0"/>
              <a:t> </a:t>
            </a:r>
            <a:r>
              <a:rPr lang="pt-BR" sz="1600" dirty="0" smtClean="0">
                <a:solidFill>
                  <a:srgbClr val="FF0000"/>
                </a:solidFill>
              </a:rPr>
              <a:t>x:Name</a:t>
            </a:r>
            <a:r>
              <a:rPr lang="pt-BR" sz="1600" dirty="0" smtClean="0"/>
              <a:t>="txtQuestion"&gt;&lt;/TextBox&gt;</a:t>
            </a:r>
          </a:p>
          <a:p>
            <a:r>
              <a:rPr lang="pt-BR" sz="1600" dirty="0" smtClean="0"/>
              <a:t>        &lt;Button </a:t>
            </a:r>
            <a:r>
              <a:rPr lang="pt-BR" sz="1600" dirty="0" smtClean="0">
                <a:solidFill>
                  <a:srgbClr val="FF0000"/>
                </a:solidFill>
              </a:rPr>
              <a:t>x:Name</a:t>
            </a:r>
            <a:r>
              <a:rPr lang="pt-BR" sz="1600" dirty="0" smtClean="0"/>
              <a:t>="cmdAswerer"&gt;&lt;/Button&gt;</a:t>
            </a:r>
          </a:p>
          <a:p>
            <a:r>
              <a:rPr lang="pt-BR" sz="1600" dirty="0" smtClean="0"/>
              <a:t>        &lt;</a:t>
            </a:r>
            <a:r>
              <a:rPr lang="pt-BR" sz="1600" dirty="0" err="1" smtClean="0"/>
              <a:t>TextBox</a:t>
            </a:r>
            <a:r>
              <a:rPr lang="pt-BR" sz="1600" dirty="0" smtClean="0"/>
              <a:t> </a:t>
            </a:r>
            <a:r>
              <a:rPr lang="pt-BR" sz="1600" dirty="0" smtClean="0">
                <a:solidFill>
                  <a:srgbClr val="FF0000"/>
                </a:solidFill>
              </a:rPr>
              <a:t>x:Name</a:t>
            </a:r>
            <a:r>
              <a:rPr lang="pt-BR" sz="1600" dirty="0" smtClean="0"/>
              <a:t>="txtAswerer"&gt;&lt;/TextBox&gt;</a:t>
            </a:r>
          </a:p>
          <a:p>
            <a:r>
              <a:rPr lang="pt-BR" sz="1600" dirty="0" smtClean="0"/>
              <a:t>    &lt;/</a:t>
            </a:r>
            <a:r>
              <a:rPr lang="pt-BR" sz="1600" dirty="0" err="1" smtClean="0"/>
              <a:t>Grid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&lt;/</a:t>
            </a:r>
            <a:r>
              <a:rPr lang="pt-BR" sz="1600" dirty="0" err="1" smtClean="0"/>
              <a:t>UserControl</a:t>
            </a:r>
            <a:r>
              <a:rPr lang="pt-BR" sz="1600" dirty="0" smtClean="0"/>
              <a:t>&gt;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5409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357298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Propriedades simples</a:t>
            </a:r>
            <a:r>
              <a:rPr lang="pt-BR" dirty="0" smtClean="0"/>
              <a:t> (</a:t>
            </a:r>
            <a:r>
              <a:rPr lang="pt-BR" dirty="0" err="1" smtClean="0"/>
              <a:t>Simple</a:t>
            </a:r>
            <a:r>
              <a:rPr lang="pt-BR" dirty="0" smtClean="0"/>
              <a:t> </a:t>
            </a:r>
            <a:r>
              <a:rPr lang="pt-BR" dirty="0" err="1" smtClean="0"/>
              <a:t>Properties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714488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Como você já viu, os atributos de um elemento XML define as propriedades do objeto </a:t>
            </a:r>
            <a:r>
              <a:rPr lang="pt-BR" sz="1600" dirty="0" err="1" smtClean="0"/>
              <a:t>Silverlight</a:t>
            </a:r>
            <a:r>
              <a:rPr lang="pt-BR" sz="1600" dirty="0" smtClean="0"/>
              <a:t> correspondente. Por exemplo, vamos configurar o alinhamento, a margem e a fonte das caixas de texto no exemplo.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14282" y="2714620"/>
            <a:ext cx="8715436" cy="83099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err="1" smtClean="0">
                <a:solidFill>
                  <a:srgbClr val="C00000"/>
                </a:solidFill>
              </a:rPr>
              <a:t>TextBox</a:t>
            </a:r>
            <a:r>
              <a:rPr lang="pt-BR" sz="1600" dirty="0" smtClean="0"/>
              <a:t> </a:t>
            </a:r>
            <a:r>
              <a:rPr lang="pt-BR" sz="1600" dirty="0" smtClean="0">
                <a:solidFill>
                  <a:srgbClr val="FF0000"/>
                </a:solidFill>
              </a:rPr>
              <a:t>x:Name</a:t>
            </a:r>
            <a:r>
              <a:rPr lang="pt-BR" sz="1600" dirty="0" smtClean="0"/>
              <a:t>="txtQuestion</a:t>
            </a:r>
            <a:r>
              <a:rPr lang="pt-BR" sz="1600" dirty="0" smtClean="0">
                <a:solidFill>
                  <a:srgbClr val="FF0000"/>
                </a:solidFill>
              </a:rPr>
              <a:t>" </a:t>
            </a:r>
            <a:r>
              <a:rPr lang="pt-BR" sz="1600" dirty="0" err="1" smtClean="0">
                <a:solidFill>
                  <a:srgbClr val="FF0000"/>
                </a:solidFill>
              </a:rPr>
              <a:t>VerticalAlignment</a:t>
            </a:r>
            <a:r>
              <a:rPr lang="pt-BR" sz="1600" dirty="0" smtClean="0"/>
              <a:t>="</a:t>
            </a:r>
            <a:r>
              <a:rPr lang="pt-BR" sz="1600" dirty="0" err="1" smtClean="0"/>
              <a:t>Stretch</a:t>
            </a:r>
            <a:r>
              <a:rPr lang="pt-BR" sz="1600" dirty="0" smtClean="0"/>
              <a:t>"    		</a:t>
            </a:r>
            <a:r>
              <a:rPr lang="pt-BR" sz="1600" dirty="0" err="1" smtClean="0">
                <a:solidFill>
                  <a:srgbClr val="FF0000"/>
                </a:solidFill>
              </a:rPr>
              <a:t>HorizontalAlignment</a:t>
            </a:r>
            <a:r>
              <a:rPr lang="pt-BR" sz="1600" dirty="0" smtClean="0"/>
              <a:t>="</a:t>
            </a:r>
            <a:r>
              <a:rPr lang="pt-BR" sz="1600" dirty="0" err="1" smtClean="0"/>
              <a:t>Stretch</a:t>
            </a:r>
            <a:r>
              <a:rPr lang="pt-BR" sz="1600" dirty="0" smtClean="0"/>
              <a:t>" 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                </a:t>
            </a:r>
            <a:r>
              <a:rPr lang="en-US" sz="1600" dirty="0" err="1" smtClean="0">
                <a:solidFill>
                  <a:srgbClr val="FF0000"/>
                </a:solidFill>
              </a:rPr>
              <a:t>FontFamily</a:t>
            </a:r>
            <a:r>
              <a:rPr lang="en-US" sz="1600" dirty="0" smtClean="0"/>
              <a:t>="Verdana</a:t>
            </a:r>
            <a:r>
              <a:rPr lang="en-US" sz="1600" dirty="0" smtClean="0">
                <a:solidFill>
                  <a:srgbClr val="FF0000"/>
                </a:solidFill>
              </a:rPr>
              <a:t>" </a:t>
            </a:r>
            <a:r>
              <a:rPr lang="en-US" sz="1600" dirty="0" err="1" smtClean="0">
                <a:solidFill>
                  <a:srgbClr val="FF0000"/>
                </a:solidFill>
              </a:rPr>
              <a:t>FontSize</a:t>
            </a:r>
            <a:r>
              <a:rPr lang="en-US" sz="1600" dirty="0" smtClean="0"/>
              <a:t>="24" </a:t>
            </a:r>
            <a:r>
              <a:rPr lang="en-US" sz="1600" dirty="0" smtClean="0">
                <a:solidFill>
                  <a:srgbClr val="FF0000"/>
                </a:solidFill>
              </a:rPr>
              <a:t>Foreground</a:t>
            </a:r>
            <a:r>
              <a:rPr lang="en-US" sz="1600" dirty="0" smtClean="0"/>
              <a:t>="Green" &gt;&lt;/</a:t>
            </a:r>
            <a:r>
              <a:rPr lang="en-US" sz="1600" dirty="0" err="1" smtClean="0">
                <a:solidFill>
                  <a:srgbClr val="C00000"/>
                </a:solidFill>
              </a:rPr>
              <a:t>TextBox</a:t>
            </a:r>
            <a:r>
              <a:rPr lang="en-US" sz="1600" dirty="0" smtClean="0"/>
              <a:t>&gt;</a:t>
            </a:r>
            <a:endParaRPr lang="pt-BR" sz="16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214282" y="3929066"/>
            <a:ext cx="8715436" cy="83099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err="1" smtClean="0">
                <a:solidFill>
                  <a:srgbClr val="C00000"/>
                </a:solidFill>
              </a:rPr>
              <a:t>TextBox</a:t>
            </a:r>
            <a:r>
              <a:rPr lang="pt-BR" sz="1600" dirty="0" smtClean="0"/>
              <a:t> </a:t>
            </a:r>
            <a:r>
              <a:rPr lang="pt-BR" sz="1600" dirty="0" smtClean="0">
                <a:solidFill>
                  <a:srgbClr val="FF0000"/>
                </a:solidFill>
              </a:rPr>
              <a:t>x:Name</a:t>
            </a:r>
            <a:r>
              <a:rPr lang="pt-BR" sz="1600" dirty="0" smtClean="0"/>
              <a:t>="txtAswerer" </a:t>
            </a:r>
            <a:r>
              <a:rPr lang="pt-BR" sz="1600" dirty="0" err="1" smtClean="0">
                <a:solidFill>
                  <a:srgbClr val="FF0000"/>
                </a:solidFill>
              </a:rPr>
              <a:t>VerticalAlignment</a:t>
            </a:r>
            <a:r>
              <a:rPr lang="pt-BR" sz="1600" dirty="0" smtClean="0"/>
              <a:t>="</a:t>
            </a:r>
            <a:r>
              <a:rPr lang="pt-BR" sz="1600" dirty="0" err="1" smtClean="0"/>
              <a:t>Stretch</a:t>
            </a:r>
            <a:r>
              <a:rPr lang="pt-BR" sz="1600" dirty="0" smtClean="0"/>
              <a:t>" </a:t>
            </a:r>
          </a:p>
          <a:p>
            <a:r>
              <a:rPr lang="pt-BR" sz="1600" dirty="0" smtClean="0"/>
              <a:t>	</a:t>
            </a:r>
            <a:r>
              <a:rPr lang="pt-BR" sz="1600" dirty="0" err="1" smtClean="0">
                <a:solidFill>
                  <a:srgbClr val="FF0000"/>
                </a:solidFill>
              </a:rPr>
              <a:t>HorizontalAlignment</a:t>
            </a:r>
            <a:r>
              <a:rPr lang="pt-BR" sz="1600" dirty="0" smtClean="0"/>
              <a:t>="</a:t>
            </a:r>
            <a:r>
              <a:rPr lang="pt-BR" sz="1600" dirty="0" err="1" smtClean="0"/>
              <a:t>Stretch</a:t>
            </a:r>
            <a:r>
              <a:rPr lang="pt-BR" sz="1600" dirty="0" smtClean="0"/>
              <a:t>" </a:t>
            </a:r>
          </a:p>
          <a:p>
            <a:r>
              <a:rPr lang="en-US" sz="1600" dirty="0" smtClean="0"/>
              <a:t>                 </a:t>
            </a:r>
            <a:r>
              <a:rPr lang="en-US" sz="1600" dirty="0" err="1" smtClean="0">
                <a:solidFill>
                  <a:srgbClr val="FF0000"/>
                </a:solidFill>
              </a:rPr>
              <a:t>FontFamily</a:t>
            </a:r>
            <a:r>
              <a:rPr lang="en-US" sz="1600" dirty="0" smtClean="0"/>
              <a:t>="Verdana</a:t>
            </a:r>
            <a:r>
              <a:rPr lang="en-US" sz="1600" dirty="0" smtClean="0">
                <a:solidFill>
                  <a:srgbClr val="FF0000"/>
                </a:solidFill>
              </a:rPr>
              <a:t>" </a:t>
            </a:r>
            <a:r>
              <a:rPr lang="en-US" sz="1600" dirty="0" err="1" smtClean="0">
                <a:solidFill>
                  <a:srgbClr val="FF0000"/>
                </a:solidFill>
              </a:rPr>
              <a:t>FontSize</a:t>
            </a:r>
            <a:r>
              <a:rPr lang="en-US" sz="1600" dirty="0" smtClean="0"/>
              <a:t>="24" </a:t>
            </a:r>
            <a:r>
              <a:rPr lang="en-US" sz="1600" dirty="0" smtClean="0">
                <a:solidFill>
                  <a:srgbClr val="FF0000"/>
                </a:solidFill>
              </a:rPr>
              <a:t>Foreground</a:t>
            </a:r>
            <a:r>
              <a:rPr lang="en-US" sz="1600" dirty="0" smtClean="0"/>
              <a:t>="Green"&gt;&lt;/</a:t>
            </a:r>
            <a:r>
              <a:rPr lang="en-US" sz="1600" dirty="0" err="1" smtClean="0">
                <a:solidFill>
                  <a:srgbClr val="C00000"/>
                </a:solidFill>
              </a:rPr>
              <a:t>TextBox</a:t>
            </a:r>
            <a:r>
              <a:rPr lang="en-US" sz="1600" dirty="0" smtClean="0"/>
              <a:t>&gt;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5409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357298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Propriedades complexas</a:t>
            </a:r>
            <a:r>
              <a:rPr lang="pt-BR" dirty="0" smtClean="0"/>
              <a:t> (</a:t>
            </a:r>
            <a:r>
              <a:rPr lang="pt-BR" dirty="0" err="1" smtClean="0"/>
              <a:t>Complex</a:t>
            </a:r>
            <a:r>
              <a:rPr lang="pt-BR" dirty="0" smtClean="0"/>
              <a:t> </a:t>
            </a:r>
            <a:r>
              <a:rPr lang="pt-BR" dirty="0" err="1" smtClean="0"/>
              <a:t>Properties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714488"/>
            <a:ext cx="8572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XAML oferece uma outra opção: a sintaxe da propriedade elemento. Com a sintaxe da propriedade elemento, você adiciona um elemento filho com um nome na forma </a:t>
            </a:r>
            <a:r>
              <a:rPr lang="pt-BR" sz="1600" dirty="0" err="1" smtClean="0"/>
              <a:t>Parent</a:t>
            </a:r>
            <a:r>
              <a:rPr lang="pt-BR" sz="1600" dirty="0" smtClean="0"/>
              <a:t>.</a:t>
            </a:r>
            <a:r>
              <a:rPr lang="pt-BR" sz="1600" dirty="0" err="1" smtClean="0"/>
              <a:t>Propertyname</a:t>
            </a:r>
            <a:r>
              <a:rPr lang="pt-BR" sz="1600" dirty="0" smtClean="0"/>
              <a:t>. Por exemplo, o </a:t>
            </a:r>
            <a:r>
              <a:rPr lang="pt-BR" sz="1600" dirty="0" err="1" smtClean="0"/>
              <a:t>Grid</a:t>
            </a:r>
            <a:r>
              <a:rPr lang="pt-BR" sz="1600" dirty="0" smtClean="0"/>
              <a:t> tem uma propriedade Background, que permite que você pinte a área por trás dos elementos.  Entretanto, Se você precisar de algo mais avançada do que um preenchimento de cor sólida - você vai precisar adicionar uma etiqueta filho chamada </a:t>
            </a:r>
            <a:r>
              <a:rPr lang="pt-BR" sz="1600" dirty="0" err="1" smtClean="0"/>
              <a:t>Grid</a:t>
            </a:r>
            <a:r>
              <a:rPr lang="pt-BR" sz="1600" dirty="0" smtClean="0"/>
              <a:t>.Background, conforme mostrado aqui: 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14282" y="5006000"/>
            <a:ext cx="8572560" cy="83099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err="1" smtClean="0">
                <a:solidFill>
                  <a:srgbClr val="C00000"/>
                </a:solidFill>
              </a:rPr>
              <a:t>Grid</a:t>
            </a:r>
            <a:r>
              <a:rPr lang="pt-BR" sz="1600" dirty="0" smtClean="0">
                <a:solidFill>
                  <a:srgbClr val="C00000"/>
                </a:solidFill>
              </a:rPr>
              <a:t>.Background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         </a:t>
            </a:r>
          </a:p>
          <a:p>
            <a:r>
              <a:rPr lang="pt-BR" sz="1600" dirty="0" smtClean="0"/>
              <a:t> &lt;</a:t>
            </a:r>
            <a:r>
              <a:rPr lang="pt-BR" sz="1600" dirty="0" smtClean="0">
                <a:solidFill>
                  <a:srgbClr val="C00000"/>
                </a:solidFill>
              </a:rPr>
              <a:t>/</a:t>
            </a:r>
            <a:r>
              <a:rPr lang="pt-BR" sz="1600" dirty="0" err="1" smtClean="0">
                <a:solidFill>
                  <a:srgbClr val="C00000"/>
                </a:solidFill>
              </a:rPr>
              <a:t>Grid</a:t>
            </a:r>
            <a:r>
              <a:rPr lang="pt-BR" sz="1600" dirty="0" smtClean="0">
                <a:solidFill>
                  <a:srgbClr val="C00000"/>
                </a:solidFill>
              </a:rPr>
              <a:t>.Background</a:t>
            </a:r>
            <a:r>
              <a:rPr lang="pt-BR" sz="1600" dirty="0" smtClean="0"/>
              <a:t>&gt;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85720" y="3571876"/>
            <a:ext cx="8429684" cy="83099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err="1" smtClean="0">
                <a:solidFill>
                  <a:srgbClr val="FF0000"/>
                </a:solidFill>
              </a:rPr>
              <a:t>Grid</a:t>
            </a:r>
            <a:r>
              <a:rPr lang="pt-BR" sz="1600" dirty="0" smtClean="0">
                <a:solidFill>
                  <a:srgbClr val="FF0000"/>
                </a:solidFill>
              </a:rPr>
              <a:t> x:Name</a:t>
            </a:r>
            <a:r>
              <a:rPr lang="pt-BR" sz="1600" dirty="0" smtClean="0"/>
              <a:t>=“grid1</a:t>
            </a:r>
            <a:r>
              <a:rPr lang="pt-BR" sz="1600" dirty="0" smtClean="0">
                <a:solidFill>
                  <a:srgbClr val="FF0000"/>
                </a:solidFill>
              </a:rPr>
              <a:t>” Background</a:t>
            </a:r>
            <a:r>
              <a:rPr lang="pt-BR" sz="1600" dirty="0" smtClean="0"/>
              <a:t>=“White”&gt;</a:t>
            </a:r>
          </a:p>
          <a:p>
            <a:r>
              <a:rPr lang="pt-BR" sz="1600" dirty="0" smtClean="0"/>
              <a:t>            </a:t>
            </a:r>
          </a:p>
          <a:p>
            <a:r>
              <a:rPr lang="pt-BR" sz="1600" dirty="0" smtClean="0"/>
              <a:t> &lt;</a:t>
            </a:r>
            <a:r>
              <a:rPr lang="pt-BR" sz="1600" dirty="0" smtClean="0">
                <a:solidFill>
                  <a:srgbClr val="C00000"/>
                </a:solidFill>
              </a:rPr>
              <a:t>/</a:t>
            </a:r>
            <a:r>
              <a:rPr lang="pt-BR" sz="1600" dirty="0" err="1" smtClean="0">
                <a:solidFill>
                  <a:srgbClr val="C00000"/>
                </a:solidFill>
              </a:rPr>
              <a:t>Grid</a:t>
            </a:r>
            <a:r>
              <a:rPr lang="pt-BR" sz="1600" dirty="0" smtClean="0"/>
              <a:t>&gt;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5409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357298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Propriedades complexas</a:t>
            </a:r>
            <a:r>
              <a:rPr lang="pt-BR" dirty="0" smtClean="0"/>
              <a:t> (</a:t>
            </a:r>
            <a:r>
              <a:rPr lang="pt-BR" dirty="0" err="1" smtClean="0"/>
              <a:t>Complex</a:t>
            </a:r>
            <a:r>
              <a:rPr lang="pt-BR" dirty="0" smtClean="0"/>
              <a:t> </a:t>
            </a:r>
            <a:r>
              <a:rPr lang="pt-BR" dirty="0" err="1" smtClean="0"/>
              <a:t>Properties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785926"/>
            <a:ext cx="871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Usando a regra do XAML, você pode criar o </a:t>
            </a:r>
            <a:r>
              <a:rPr lang="pt-BR" sz="1600" dirty="0" err="1" smtClean="0"/>
              <a:t>LinearGradientBrush</a:t>
            </a:r>
            <a:r>
              <a:rPr lang="pt-BR" sz="1600" dirty="0" smtClean="0"/>
              <a:t> objeto usando um elemento com o nome </a:t>
            </a:r>
            <a:r>
              <a:rPr lang="pt-BR" sz="1600" dirty="0" err="1" smtClean="0"/>
              <a:t>LinearGradientBrush</a:t>
            </a:r>
            <a:r>
              <a:rPr lang="pt-BR" sz="1600" dirty="0" smtClean="0"/>
              <a:t>: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14282" y="2500306"/>
            <a:ext cx="8643998" cy="83099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err="1" smtClean="0">
                <a:solidFill>
                  <a:srgbClr val="C00000"/>
                </a:solidFill>
              </a:rPr>
              <a:t>Grid</a:t>
            </a:r>
            <a:r>
              <a:rPr lang="pt-BR" sz="1600" dirty="0" smtClean="0">
                <a:solidFill>
                  <a:srgbClr val="C00000"/>
                </a:solidFill>
              </a:rPr>
              <a:t>.Background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         &lt;</a:t>
            </a:r>
            <a:r>
              <a:rPr lang="pt-BR" sz="1600" dirty="0" err="1" smtClean="0">
                <a:solidFill>
                  <a:srgbClr val="C00000"/>
                </a:solidFill>
              </a:rPr>
              <a:t>LinearGradientBrush</a:t>
            </a:r>
            <a:r>
              <a:rPr lang="pt-BR" sz="1600" dirty="0" smtClean="0"/>
              <a:t> </a:t>
            </a:r>
            <a:r>
              <a:rPr lang="pt-BR" sz="1600" dirty="0" smtClean="0">
                <a:solidFill>
                  <a:srgbClr val="C00000"/>
                </a:solidFill>
              </a:rPr>
              <a:t>&gt;&lt;/</a:t>
            </a:r>
            <a:r>
              <a:rPr lang="pt-BR" sz="1600" dirty="0" err="1" smtClean="0">
                <a:solidFill>
                  <a:srgbClr val="C00000"/>
                </a:solidFill>
              </a:rPr>
              <a:t>LinearGradientBrush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&lt;</a:t>
            </a:r>
            <a:r>
              <a:rPr lang="pt-BR" sz="1600" dirty="0" smtClean="0">
                <a:solidFill>
                  <a:srgbClr val="C00000"/>
                </a:solidFill>
              </a:rPr>
              <a:t>/</a:t>
            </a:r>
            <a:r>
              <a:rPr lang="pt-BR" sz="1600" dirty="0" err="1" smtClean="0">
                <a:solidFill>
                  <a:srgbClr val="C00000"/>
                </a:solidFill>
              </a:rPr>
              <a:t>Grid</a:t>
            </a:r>
            <a:r>
              <a:rPr lang="pt-BR" sz="1600" dirty="0" smtClean="0">
                <a:solidFill>
                  <a:srgbClr val="C00000"/>
                </a:solidFill>
              </a:rPr>
              <a:t>.Background</a:t>
            </a:r>
            <a:r>
              <a:rPr lang="pt-BR" sz="1600" dirty="0" smtClean="0"/>
              <a:t>&gt;</a:t>
            </a:r>
            <a:endParaRPr lang="pt-BR" sz="160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5409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357298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Propriedades complexas</a:t>
            </a:r>
            <a:r>
              <a:rPr lang="pt-BR" dirty="0" smtClean="0"/>
              <a:t> (</a:t>
            </a:r>
            <a:r>
              <a:rPr lang="pt-BR" dirty="0" err="1" smtClean="0"/>
              <a:t>Complex</a:t>
            </a:r>
            <a:r>
              <a:rPr lang="pt-BR" dirty="0" smtClean="0"/>
              <a:t> </a:t>
            </a:r>
            <a:r>
              <a:rPr lang="pt-BR" dirty="0" err="1" smtClean="0"/>
              <a:t>Properties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674674"/>
            <a:ext cx="86439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No entanto, não basta simplesmente criar o </a:t>
            </a:r>
            <a:r>
              <a:rPr lang="pt-BR" sz="1600" dirty="0" err="1" smtClean="0"/>
              <a:t>LinearGradientBrush</a:t>
            </a:r>
            <a:r>
              <a:rPr lang="pt-BR" sz="1600" dirty="0" smtClean="0"/>
              <a:t> - você também precisará especificar as cores do Gradiente. Você pode fazer isso preenchendo a propriedade </a:t>
            </a:r>
            <a:r>
              <a:rPr lang="pt-BR" sz="1600" dirty="0" err="1" smtClean="0"/>
              <a:t>LinearGradientBrush</a:t>
            </a:r>
            <a:r>
              <a:rPr lang="pt-BR" sz="1600" dirty="0" smtClean="0"/>
              <a:t>.</a:t>
            </a:r>
            <a:r>
              <a:rPr lang="pt-BR" sz="1600" dirty="0" err="1" smtClean="0"/>
              <a:t>GradientStops</a:t>
            </a:r>
            <a:r>
              <a:rPr lang="pt-BR" sz="1600" dirty="0" smtClean="0"/>
              <a:t> com uma coleção de objetos </a:t>
            </a:r>
            <a:r>
              <a:rPr lang="pt-BR" sz="1600" dirty="0" err="1" smtClean="0"/>
              <a:t>GradientStop</a:t>
            </a:r>
            <a:r>
              <a:rPr lang="pt-BR" sz="1600" dirty="0" smtClean="0"/>
              <a:t>. No entanto, a propriedade </a:t>
            </a:r>
            <a:r>
              <a:rPr lang="pt-BR" sz="1600" dirty="0" err="1" smtClean="0"/>
              <a:t>GradientStops</a:t>
            </a:r>
            <a:r>
              <a:rPr lang="pt-BR" sz="1600" dirty="0" smtClean="0"/>
              <a:t> é </a:t>
            </a:r>
            <a:r>
              <a:rPr lang="pt-BR" sz="1600" smtClean="0"/>
              <a:t>demasiado complexa </a:t>
            </a:r>
            <a:r>
              <a:rPr lang="pt-BR" sz="1600" dirty="0" smtClean="0"/>
              <a:t>para ser definido com um valor de atributo sozinho. Em vez disso, você precisará contar com a sintaxe da propriedade elemento: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85720" y="3500438"/>
            <a:ext cx="8643998" cy="181588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err="1" smtClean="0">
                <a:solidFill>
                  <a:srgbClr val="C00000"/>
                </a:solidFill>
              </a:rPr>
              <a:t>Grid</a:t>
            </a:r>
            <a:r>
              <a:rPr lang="pt-BR" sz="1600" dirty="0" smtClean="0">
                <a:solidFill>
                  <a:srgbClr val="C00000"/>
                </a:solidFill>
              </a:rPr>
              <a:t>.Background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         &lt;</a:t>
            </a:r>
            <a:r>
              <a:rPr lang="pt-BR" sz="1600" dirty="0" err="1" smtClean="0">
                <a:solidFill>
                  <a:srgbClr val="C00000"/>
                </a:solidFill>
              </a:rPr>
              <a:t>LinearGradientBrush</a:t>
            </a:r>
            <a:r>
              <a:rPr lang="pt-BR" sz="1600" dirty="0" smtClean="0"/>
              <a:t> &gt;</a:t>
            </a:r>
          </a:p>
          <a:p>
            <a:r>
              <a:rPr lang="pt-BR" sz="1600" dirty="0" smtClean="0"/>
              <a:t>                </a:t>
            </a:r>
            <a:r>
              <a:rPr lang="pt-BR" sz="1600" dirty="0" smtClean="0">
                <a:solidFill>
                  <a:srgbClr val="C00000"/>
                </a:solidFill>
              </a:rPr>
              <a:t>&lt;</a:t>
            </a:r>
            <a:r>
              <a:rPr lang="pt-BR" sz="1600" dirty="0" err="1" smtClean="0">
                <a:solidFill>
                  <a:srgbClr val="C00000"/>
                </a:solidFill>
              </a:rPr>
              <a:t>LinearGradientBrush</a:t>
            </a:r>
            <a:r>
              <a:rPr lang="pt-BR" sz="1600" dirty="0" smtClean="0">
                <a:solidFill>
                  <a:srgbClr val="C00000"/>
                </a:solidFill>
              </a:rPr>
              <a:t>.</a:t>
            </a:r>
            <a:r>
              <a:rPr lang="pt-BR" sz="1600" dirty="0" err="1" smtClean="0">
                <a:solidFill>
                  <a:srgbClr val="C00000"/>
                </a:solidFill>
              </a:rPr>
              <a:t>GradientStops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                 </a:t>
            </a:r>
          </a:p>
          <a:p>
            <a:r>
              <a:rPr lang="pt-BR" sz="1600" dirty="0" smtClean="0"/>
              <a:t>                </a:t>
            </a:r>
            <a:r>
              <a:rPr lang="pt-BR" sz="1600" dirty="0" smtClean="0">
                <a:solidFill>
                  <a:srgbClr val="C00000"/>
                </a:solidFill>
              </a:rPr>
              <a:t>&lt;/</a:t>
            </a:r>
            <a:r>
              <a:rPr lang="pt-BR" sz="1600" dirty="0" err="1" smtClean="0">
                <a:solidFill>
                  <a:srgbClr val="C00000"/>
                </a:solidFill>
              </a:rPr>
              <a:t>LinearGradientBrush</a:t>
            </a:r>
            <a:r>
              <a:rPr lang="pt-BR" sz="1600" dirty="0" smtClean="0">
                <a:solidFill>
                  <a:srgbClr val="C00000"/>
                </a:solidFill>
              </a:rPr>
              <a:t>.</a:t>
            </a:r>
            <a:r>
              <a:rPr lang="pt-BR" sz="1600" dirty="0" err="1" smtClean="0">
                <a:solidFill>
                  <a:srgbClr val="C00000"/>
                </a:solidFill>
              </a:rPr>
              <a:t>GradientStops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         </a:t>
            </a:r>
            <a:r>
              <a:rPr lang="pt-BR" sz="1600" dirty="0" smtClean="0">
                <a:solidFill>
                  <a:srgbClr val="C00000"/>
                </a:solidFill>
              </a:rPr>
              <a:t>&lt;/</a:t>
            </a:r>
            <a:r>
              <a:rPr lang="pt-BR" sz="1600" dirty="0" err="1" smtClean="0">
                <a:solidFill>
                  <a:srgbClr val="C00000"/>
                </a:solidFill>
              </a:rPr>
              <a:t>LinearGradientBrush</a:t>
            </a:r>
            <a:r>
              <a:rPr lang="pt-BR" sz="1600" dirty="0" smtClean="0"/>
              <a:t>&gt;</a:t>
            </a:r>
          </a:p>
          <a:p>
            <a:r>
              <a:rPr lang="pt-BR" sz="1600" dirty="0" smtClean="0">
                <a:solidFill>
                  <a:srgbClr val="C00000"/>
                </a:solidFill>
              </a:rPr>
              <a:t>&lt;/</a:t>
            </a:r>
            <a:r>
              <a:rPr lang="pt-BR" sz="1600" dirty="0" err="1" smtClean="0">
                <a:solidFill>
                  <a:srgbClr val="C00000"/>
                </a:solidFill>
              </a:rPr>
              <a:t>Grid</a:t>
            </a:r>
            <a:r>
              <a:rPr lang="pt-BR" sz="1600" dirty="0" smtClean="0">
                <a:solidFill>
                  <a:srgbClr val="C00000"/>
                </a:solidFill>
              </a:rPr>
              <a:t>.Background</a:t>
            </a:r>
            <a:r>
              <a:rPr lang="pt-BR" sz="1600" dirty="0" smtClean="0"/>
              <a:t>&gt;</a:t>
            </a:r>
            <a:endParaRPr lang="pt-BR" sz="160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/>
          <a:lstStyle/>
          <a:p>
            <a:r>
              <a:rPr lang="pt-BR" dirty="0" smtClean="0"/>
              <a:t>XAML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285720" y="1357298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XAML</a:t>
            </a:r>
            <a:r>
              <a:rPr lang="pt-BR" sz="1600" dirty="0" smtClean="0"/>
              <a:t> – </a:t>
            </a:r>
            <a:r>
              <a:rPr lang="pt-BR" sz="1600" dirty="0" err="1" smtClean="0"/>
              <a:t>Extensible</a:t>
            </a:r>
            <a:r>
              <a:rPr lang="pt-BR" sz="1600" dirty="0" smtClean="0"/>
              <a:t> Application Markup </a:t>
            </a:r>
            <a:r>
              <a:rPr lang="pt-BR" sz="1600" dirty="0" err="1" smtClean="0"/>
              <a:t>Language</a:t>
            </a:r>
            <a:r>
              <a:rPr lang="pt-BR" sz="1600" dirty="0" smtClean="0"/>
              <a:t> e pronuncia-se </a:t>
            </a:r>
            <a:r>
              <a:rPr lang="pt-BR" sz="1600" dirty="0" err="1" smtClean="0"/>
              <a:t>zammel</a:t>
            </a:r>
            <a:r>
              <a:rPr lang="pt-BR" sz="1600" dirty="0" smtClean="0"/>
              <a:t> é uma linguagem de marcação usada para instanciar objetos .NET. (Windows </a:t>
            </a:r>
            <a:r>
              <a:rPr lang="pt-BR" sz="1600" dirty="0" err="1"/>
              <a:t>Presentation</a:t>
            </a:r>
            <a:r>
              <a:rPr lang="pt-BR" sz="1600" dirty="0"/>
              <a:t> </a:t>
            </a:r>
            <a:r>
              <a:rPr lang="pt-BR" sz="1600" dirty="0" err="1"/>
              <a:t>Foundation</a:t>
            </a:r>
            <a:r>
              <a:rPr lang="pt-BR" sz="1600" dirty="0"/>
              <a:t> </a:t>
            </a:r>
            <a:r>
              <a:rPr lang="pt-BR" sz="1600" dirty="0" smtClean="0"/>
              <a:t>– WPF).</a:t>
            </a:r>
            <a:endParaRPr lang="pt-BR" sz="16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57158" y="2571744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Conceitualmente</a:t>
            </a:r>
            <a:r>
              <a:rPr lang="pt-BR" sz="1600" dirty="0"/>
              <a:t>, XAML desempenha um papel </a:t>
            </a:r>
            <a:r>
              <a:rPr lang="pt-BR" sz="1600" dirty="0" smtClean="0"/>
              <a:t>muito </a:t>
            </a:r>
            <a:r>
              <a:rPr lang="pt-BR" sz="1600" dirty="0"/>
              <a:t>semelhante ao HTML, e está ainda mais perto de </a:t>
            </a:r>
            <a:r>
              <a:rPr lang="pt-BR" sz="1600" dirty="0" smtClean="0"/>
              <a:t>seus primos </a:t>
            </a:r>
            <a:r>
              <a:rPr lang="pt-BR" sz="1600" dirty="0"/>
              <a:t>mais </a:t>
            </a:r>
            <a:r>
              <a:rPr lang="pt-BR" sz="1600" dirty="0" smtClean="0"/>
              <a:t>rigorosos, </a:t>
            </a:r>
            <a:r>
              <a:rPr lang="pt-BR" sz="1600" dirty="0"/>
              <a:t>XHTML</a:t>
            </a:r>
            <a:r>
              <a:rPr lang="pt-BR" sz="1600" dirty="0" smtClean="0"/>
              <a:t>.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28596" y="3571876"/>
            <a:ext cx="8501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Para manipular elementos XHTML, você pode usar o </a:t>
            </a:r>
            <a:r>
              <a:rPr lang="pt-BR" sz="1600" dirty="0" err="1"/>
              <a:t>Javascript</a:t>
            </a:r>
            <a:r>
              <a:rPr lang="pt-BR" sz="1600" dirty="0"/>
              <a:t> no lado do cliente. Para manipular elementos XAML, você escreve </a:t>
            </a:r>
            <a:r>
              <a:rPr lang="pt-BR" sz="1600" dirty="0" smtClean="0"/>
              <a:t>código C # do </a:t>
            </a:r>
            <a:r>
              <a:rPr lang="pt-BR" sz="1600" dirty="0"/>
              <a:t>lado do </a:t>
            </a:r>
            <a:r>
              <a:rPr lang="pt-BR" sz="1600" dirty="0" smtClean="0"/>
              <a:t>cliente.</a:t>
            </a:r>
            <a:r>
              <a:rPr lang="pt-BR" sz="1600" dirty="0"/>
              <a:t> 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5409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357298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Propriedades complexas</a:t>
            </a:r>
            <a:r>
              <a:rPr lang="pt-BR" dirty="0" smtClean="0"/>
              <a:t> (</a:t>
            </a:r>
            <a:r>
              <a:rPr lang="pt-BR" dirty="0" err="1" smtClean="0"/>
              <a:t>Complex</a:t>
            </a:r>
            <a:r>
              <a:rPr lang="pt-BR" dirty="0" smtClean="0"/>
              <a:t> </a:t>
            </a:r>
            <a:r>
              <a:rPr lang="pt-BR" dirty="0" err="1" smtClean="0"/>
              <a:t>Properties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714488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Finalmente, você pode preencher a coleção </a:t>
            </a:r>
            <a:r>
              <a:rPr lang="pt-BR" sz="1600" dirty="0" err="1" smtClean="0"/>
              <a:t>GradientStops</a:t>
            </a:r>
            <a:r>
              <a:rPr lang="pt-BR" sz="1600" dirty="0" smtClean="0"/>
              <a:t> com uma série de objetos </a:t>
            </a:r>
            <a:r>
              <a:rPr lang="pt-BR" sz="1600" dirty="0" err="1" smtClean="0"/>
              <a:t>GradientStop</a:t>
            </a:r>
            <a:r>
              <a:rPr lang="pt-BR" sz="1600" dirty="0" smtClean="0"/>
              <a:t>. Cada objeto tem um </a:t>
            </a:r>
            <a:r>
              <a:rPr lang="pt-BR" sz="1600" dirty="0" err="1" smtClean="0"/>
              <a:t>GradientStop</a:t>
            </a:r>
            <a:r>
              <a:rPr lang="pt-BR" sz="1600" dirty="0" smtClean="0"/>
              <a:t> Offset e propriedade </a:t>
            </a:r>
            <a:r>
              <a:rPr lang="pt-BR" sz="1600" dirty="0" err="1" smtClean="0"/>
              <a:t>Color</a:t>
            </a:r>
            <a:r>
              <a:rPr lang="pt-BR" sz="1600" dirty="0" smtClean="0"/>
              <a:t>. você pode fornecer estes dois valores usando a sintaxe de atributo de propriedade comum: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14282" y="2857496"/>
            <a:ext cx="8643998" cy="230832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err="1" smtClean="0">
                <a:solidFill>
                  <a:schemeClr val="accent2"/>
                </a:solidFill>
              </a:rPr>
              <a:t>Grid</a:t>
            </a:r>
            <a:r>
              <a:rPr lang="pt-BR" sz="1600" dirty="0" smtClean="0">
                <a:solidFill>
                  <a:schemeClr val="accent2"/>
                </a:solidFill>
              </a:rPr>
              <a:t>.Background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         &lt;</a:t>
            </a:r>
            <a:r>
              <a:rPr lang="pt-BR" sz="1600" dirty="0" err="1" smtClean="0">
                <a:solidFill>
                  <a:schemeClr val="accent2"/>
                </a:solidFill>
              </a:rPr>
              <a:t>LinearGradientBrush</a:t>
            </a:r>
            <a:r>
              <a:rPr lang="pt-BR" sz="1600" dirty="0" smtClean="0"/>
              <a:t> &gt;</a:t>
            </a:r>
          </a:p>
          <a:p>
            <a:r>
              <a:rPr lang="pt-BR" sz="1600" dirty="0" smtClean="0"/>
              <a:t>                &lt;</a:t>
            </a:r>
            <a:r>
              <a:rPr lang="pt-BR" sz="1600" dirty="0" err="1" smtClean="0">
                <a:solidFill>
                  <a:schemeClr val="accent2"/>
                </a:solidFill>
              </a:rPr>
              <a:t>LinearGradientBrush</a:t>
            </a:r>
            <a:r>
              <a:rPr lang="pt-BR" sz="1600" dirty="0" smtClean="0">
                <a:solidFill>
                  <a:schemeClr val="accent2"/>
                </a:solidFill>
              </a:rPr>
              <a:t>.</a:t>
            </a:r>
            <a:r>
              <a:rPr lang="pt-BR" sz="1600" dirty="0" err="1" smtClean="0">
                <a:solidFill>
                  <a:schemeClr val="accent2"/>
                </a:solidFill>
              </a:rPr>
              <a:t>GradientStops</a:t>
            </a:r>
            <a:r>
              <a:rPr lang="pt-BR" sz="1600" dirty="0" smtClean="0"/>
              <a:t>&gt;</a:t>
            </a:r>
          </a:p>
          <a:p>
            <a:r>
              <a:rPr lang="en-US" sz="1600" dirty="0" smtClean="0"/>
              <a:t>                    &lt;</a:t>
            </a:r>
            <a:r>
              <a:rPr lang="en-US" sz="1600" dirty="0" err="1" smtClean="0">
                <a:solidFill>
                  <a:schemeClr val="accent2"/>
                </a:solidFill>
              </a:rPr>
              <a:t>GradientStop</a:t>
            </a:r>
            <a:r>
              <a:rPr lang="en-US" sz="1600" dirty="0" smtClean="0">
                <a:solidFill>
                  <a:srgbClr val="FF0000"/>
                </a:solidFill>
              </a:rPr>
              <a:t> Offset</a:t>
            </a:r>
            <a:r>
              <a:rPr lang="en-US" sz="1600" dirty="0" smtClean="0"/>
              <a:t>="0.00" </a:t>
            </a:r>
            <a:r>
              <a:rPr lang="en-US" sz="1600" dirty="0" smtClean="0">
                <a:solidFill>
                  <a:srgbClr val="FF0000"/>
                </a:solidFill>
              </a:rPr>
              <a:t>Color</a:t>
            </a:r>
            <a:r>
              <a:rPr lang="en-US" sz="1600" dirty="0" smtClean="0"/>
              <a:t>="Yellow" /&gt;</a:t>
            </a:r>
          </a:p>
          <a:p>
            <a:r>
              <a:rPr lang="en-US" sz="1600" dirty="0" smtClean="0"/>
              <a:t>                    &lt;</a:t>
            </a:r>
            <a:r>
              <a:rPr lang="en-US" sz="1600" dirty="0" err="1" smtClean="0">
                <a:solidFill>
                  <a:schemeClr val="accent2"/>
                </a:solidFill>
              </a:rPr>
              <a:t>GradientSto</a:t>
            </a:r>
            <a:r>
              <a:rPr lang="en-US" sz="1600" dirty="0" err="1" smtClean="0">
                <a:solidFill>
                  <a:srgbClr val="C00000"/>
                </a:solidFill>
              </a:rPr>
              <a:t>p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Offset</a:t>
            </a:r>
            <a:r>
              <a:rPr lang="en-US" sz="1600" dirty="0" smtClean="0"/>
              <a:t>="0.50</a:t>
            </a:r>
            <a:r>
              <a:rPr lang="en-US" sz="1600" dirty="0" smtClean="0">
                <a:solidFill>
                  <a:srgbClr val="FF0000"/>
                </a:solidFill>
              </a:rPr>
              <a:t>" Color</a:t>
            </a:r>
            <a:r>
              <a:rPr lang="en-US" sz="1600" dirty="0" smtClean="0"/>
              <a:t>="White" /&gt;</a:t>
            </a:r>
          </a:p>
          <a:p>
            <a:r>
              <a:rPr lang="en-US" sz="1600" dirty="0" smtClean="0"/>
              <a:t>                    &lt;</a:t>
            </a:r>
            <a:r>
              <a:rPr lang="en-US" sz="1600" dirty="0" err="1" smtClean="0">
                <a:solidFill>
                  <a:schemeClr val="accent2"/>
                </a:solidFill>
              </a:rPr>
              <a:t>GradientStop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Offset</a:t>
            </a:r>
            <a:r>
              <a:rPr lang="en-US" sz="1600" dirty="0" smtClean="0"/>
              <a:t>="1.00</a:t>
            </a:r>
            <a:r>
              <a:rPr lang="en-US" sz="1600" dirty="0" smtClean="0">
                <a:solidFill>
                  <a:srgbClr val="FF0000"/>
                </a:solidFill>
              </a:rPr>
              <a:t>" Color</a:t>
            </a:r>
            <a:r>
              <a:rPr lang="en-US" sz="1600" dirty="0" smtClean="0"/>
              <a:t>="Purple" /&gt;</a:t>
            </a:r>
          </a:p>
          <a:p>
            <a:r>
              <a:rPr lang="pt-BR" sz="1600" dirty="0" smtClean="0"/>
              <a:t>                </a:t>
            </a:r>
            <a:r>
              <a:rPr lang="pt-BR" sz="1600" dirty="0" smtClean="0">
                <a:solidFill>
                  <a:srgbClr val="C00000"/>
                </a:solidFill>
              </a:rPr>
              <a:t>&lt;</a:t>
            </a:r>
            <a:r>
              <a:rPr lang="pt-BR" sz="1600" dirty="0" smtClean="0">
                <a:solidFill>
                  <a:schemeClr val="accent2"/>
                </a:solidFill>
              </a:rPr>
              <a:t>/</a:t>
            </a:r>
            <a:r>
              <a:rPr lang="pt-BR" sz="1600" dirty="0" err="1" smtClean="0">
                <a:solidFill>
                  <a:schemeClr val="accent2"/>
                </a:solidFill>
              </a:rPr>
              <a:t>LinearGradientBrush</a:t>
            </a:r>
            <a:r>
              <a:rPr lang="pt-BR" sz="1600" dirty="0" smtClean="0">
                <a:solidFill>
                  <a:schemeClr val="accent2"/>
                </a:solidFill>
              </a:rPr>
              <a:t>.</a:t>
            </a:r>
            <a:r>
              <a:rPr lang="pt-BR" sz="1600" dirty="0" err="1" smtClean="0">
                <a:solidFill>
                  <a:schemeClr val="accent2"/>
                </a:solidFill>
              </a:rPr>
              <a:t>GradientStops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         </a:t>
            </a:r>
            <a:r>
              <a:rPr lang="pt-BR" sz="1600" dirty="0" smtClean="0">
                <a:solidFill>
                  <a:srgbClr val="C00000"/>
                </a:solidFill>
              </a:rPr>
              <a:t>&lt;</a:t>
            </a:r>
            <a:r>
              <a:rPr lang="pt-BR" sz="1600" dirty="0" smtClean="0">
                <a:solidFill>
                  <a:schemeClr val="accent2"/>
                </a:solidFill>
              </a:rPr>
              <a:t>/</a:t>
            </a:r>
            <a:r>
              <a:rPr lang="pt-BR" sz="1600" dirty="0" err="1" smtClean="0">
                <a:solidFill>
                  <a:schemeClr val="accent2"/>
                </a:solidFill>
              </a:rPr>
              <a:t>LinearGradientBrush</a:t>
            </a:r>
            <a:r>
              <a:rPr lang="pt-BR" sz="1600" dirty="0" smtClean="0"/>
              <a:t>&gt;</a:t>
            </a:r>
          </a:p>
          <a:p>
            <a:r>
              <a:rPr lang="pt-BR" sz="1600" dirty="0" smtClean="0">
                <a:solidFill>
                  <a:srgbClr val="C00000"/>
                </a:solidFill>
              </a:rPr>
              <a:t>&lt;</a:t>
            </a:r>
            <a:r>
              <a:rPr lang="pt-BR" sz="1600" dirty="0" smtClean="0">
                <a:solidFill>
                  <a:schemeClr val="accent2"/>
                </a:solidFill>
              </a:rPr>
              <a:t>/</a:t>
            </a:r>
            <a:r>
              <a:rPr lang="pt-BR" sz="1600" dirty="0" err="1" smtClean="0">
                <a:solidFill>
                  <a:schemeClr val="accent2"/>
                </a:solidFill>
              </a:rPr>
              <a:t>Grid</a:t>
            </a:r>
            <a:r>
              <a:rPr lang="pt-BR" sz="1600" dirty="0" smtClean="0">
                <a:solidFill>
                  <a:schemeClr val="accent2"/>
                </a:solidFill>
              </a:rPr>
              <a:t>.Background</a:t>
            </a:r>
            <a:r>
              <a:rPr lang="pt-BR" sz="1600" dirty="0" smtClean="0"/>
              <a:t>&gt;</a:t>
            </a:r>
            <a:endParaRPr lang="pt-BR" sz="160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20</a:t>
            </a:fld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071546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Fazendo tudo no código: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357298"/>
            <a:ext cx="8643998" cy="33855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LinearGradientBrush</a:t>
            </a:r>
            <a:r>
              <a:rPr lang="pt-BR" sz="1600" dirty="0" smtClean="0"/>
              <a:t> </a:t>
            </a:r>
            <a:r>
              <a:rPr lang="pt-BR" sz="1600" dirty="0" err="1" smtClean="0"/>
              <a:t>brush</a:t>
            </a:r>
            <a:r>
              <a:rPr lang="pt-BR" sz="1600" dirty="0" smtClean="0"/>
              <a:t> = </a:t>
            </a:r>
            <a:r>
              <a:rPr lang="pt-BR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new</a:t>
            </a:r>
            <a:r>
              <a:rPr lang="pt-BR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t-BR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LinearGradientBrush</a:t>
            </a:r>
            <a:r>
              <a:rPr lang="pt-BR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()</a:t>
            </a:r>
            <a:r>
              <a:rPr lang="pt-BR" sz="1600" dirty="0" smtClean="0"/>
              <a:t>;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14282" y="1928802"/>
            <a:ext cx="8643998" cy="10772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GradientStop</a:t>
            </a:r>
            <a:r>
              <a:rPr lang="pt-BR" sz="1600" dirty="0" smtClean="0"/>
              <a:t> gradientStop1 = </a:t>
            </a:r>
            <a:r>
              <a:rPr lang="pt-BR" sz="1600" dirty="0" err="1" smtClean="0"/>
              <a:t>new</a:t>
            </a:r>
            <a:r>
              <a:rPr lang="pt-BR" sz="1600" dirty="0" smtClean="0"/>
              <a:t> </a:t>
            </a:r>
            <a:r>
              <a:rPr lang="pt-BR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GradientStop</a:t>
            </a:r>
            <a:r>
              <a:rPr lang="pt-BR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()</a:t>
            </a:r>
            <a:r>
              <a:rPr lang="pt-BR" sz="1600" dirty="0" smtClean="0"/>
              <a:t>;</a:t>
            </a:r>
          </a:p>
          <a:p>
            <a:r>
              <a:rPr lang="pt-BR" sz="1600" dirty="0" smtClean="0"/>
              <a:t>gradientStop1.Offset = 0;</a:t>
            </a:r>
          </a:p>
          <a:p>
            <a:r>
              <a:rPr lang="pt-BR" sz="1600" dirty="0" smtClean="0"/>
              <a:t>gradientStop1.</a:t>
            </a:r>
            <a:r>
              <a:rPr lang="pt-BR" sz="1600" dirty="0" err="1" smtClean="0"/>
              <a:t>Color</a:t>
            </a:r>
            <a:r>
              <a:rPr lang="pt-BR" sz="1600" dirty="0" smtClean="0"/>
              <a:t> = </a:t>
            </a:r>
            <a:r>
              <a:rPr lang="pt-BR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Colors</a:t>
            </a:r>
            <a:r>
              <a:rPr lang="pt-BR" sz="1600" dirty="0" smtClean="0"/>
              <a:t>.</a:t>
            </a:r>
            <a:r>
              <a:rPr lang="pt-BR" sz="1600" dirty="0" err="1" smtClean="0"/>
              <a:t>Yellow</a:t>
            </a:r>
            <a:r>
              <a:rPr lang="pt-BR" sz="1600" dirty="0" smtClean="0"/>
              <a:t>;</a:t>
            </a:r>
          </a:p>
          <a:p>
            <a:r>
              <a:rPr lang="pt-BR" sz="1600" dirty="0" err="1" smtClean="0"/>
              <a:t>Brush</a:t>
            </a:r>
            <a:r>
              <a:rPr lang="pt-BR" sz="1600" dirty="0" smtClean="0"/>
              <a:t>.</a:t>
            </a:r>
            <a:r>
              <a:rPr lang="pt-BR" sz="1600" dirty="0" err="1" smtClean="0"/>
              <a:t>GradientStops</a:t>
            </a:r>
            <a:r>
              <a:rPr lang="pt-BR" sz="1600" dirty="0" smtClean="0"/>
              <a:t>.</a:t>
            </a:r>
            <a:r>
              <a:rPr lang="pt-BR" sz="1600" dirty="0" err="1" smtClean="0"/>
              <a:t>Add</a:t>
            </a:r>
            <a:r>
              <a:rPr lang="pt-BR" sz="1600" dirty="0" smtClean="0"/>
              <a:t>(gradientStop1);</a:t>
            </a:r>
            <a:endParaRPr lang="pt-BR" sz="16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214282" y="3300241"/>
            <a:ext cx="8643998" cy="10772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GradientStop</a:t>
            </a:r>
            <a:r>
              <a:rPr lang="pt-BR" sz="1600" dirty="0" smtClean="0"/>
              <a:t> gradientStop2 = </a:t>
            </a:r>
            <a:r>
              <a:rPr lang="pt-BR" sz="1600" dirty="0" err="1" smtClean="0"/>
              <a:t>new</a:t>
            </a:r>
            <a:r>
              <a:rPr lang="pt-BR" sz="1600" dirty="0" smtClean="0"/>
              <a:t> </a:t>
            </a:r>
            <a:r>
              <a:rPr lang="pt-BR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GradientStop</a:t>
            </a:r>
            <a:r>
              <a:rPr lang="pt-BR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()</a:t>
            </a:r>
            <a:r>
              <a:rPr lang="pt-BR" sz="1600" dirty="0" smtClean="0"/>
              <a:t>;</a:t>
            </a:r>
          </a:p>
          <a:p>
            <a:r>
              <a:rPr lang="pt-BR" sz="1600" dirty="0" smtClean="0"/>
              <a:t>gradientStop2.Offset = 0.5;</a:t>
            </a:r>
          </a:p>
          <a:p>
            <a:r>
              <a:rPr lang="pt-BR" sz="1600" dirty="0" smtClean="0"/>
              <a:t>gradientStop2.</a:t>
            </a:r>
            <a:r>
              <a:rPr lang="pt-BR" sz="1600" dirty="0" err="1" smtClean="0"/>
              <a:t>Color</a:t>
            </a:r>
            <a:r>
              <a:rPr lang="pt-BR" sz="1600" dirty="0" smtClean="0"/>
              <a:t> = </a:t>
            </a:r>
            <a:r>
              <a:rPr lang="pt-BR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Colors</a:t>
            </a:r>
            <a:r>
              <a:rPr lang="pt-BR" sz="1600" dirty="0" smtClean="0"/>
              <a:t>.White;</a:t>
            </a:r>
          </a:p>
          <a:p>
            <a:r>
              <a:rPr lang="pt-BR" sz="1600" dirty="0" err="1" smtClean="0"/>
              <a:t>Brush</a:t>
            </a:r>
            <a:r>
              <a:rPr lang="pt-BR" sz="1600" dirty="0" smtClean="0"/>
              <a:t>.</a:t>
            </a:r>
            <a:r>
              <a:rPr lang="pt-BR" sz="1600" dirty="0" err="1" smtClean="0"/>
              <a:t>GradientStops</a:t>
            </a:r>
            <a:r>
              <a:rPr lang="pt-BR" sz="1600" dirty="0" smtClean="0"/>
              <a:t>.</a:t>
            </a:r>
            <a:r>
              <a:rPr lang="pt-BR" sz="1600" dirty="0" err="1" smtClean="0"/>
              <a:t>Add</a:t>
            </a:r>
            <a:r>
              <a:rPr lang="pt-BR" sz="1600" dirty="0" smtClean="0"/>
              <a:t>(gradientStop2);</a:t>
            </a:r>
            <a:endParaRPr lang="pt-BR" sz="16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214282" y="4657563"/>
            <a:ext cx="8643998" cy="10772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GradientStop</a:t>
            </a:r>
            <a:r>
              <a:rPr lang="pt-BR" sz="1600" dirty="0" smtClean="0"/>
              <a:t> gradientStop3 = </a:t>
            </a:r>
            <a:r>
              <a:rPr lang="pt-BR" sz="1600" dirty="0" err="1" smtClean="0"/>
              <a:t>new</a:t>
            </a:r>
            <a:r>
              <a:rPr lang="pt-BR" sz="1600" dirty="0" smtClean="0"/>
              <a:t> </a:t>
            </a:r>
            <a:r>
              <a:rPr lang="pt-BR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GradientStop</a:t>
            </a:r>
            <a:r>
              <a:rPr lang="pt-BR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()</a:t>
            </a:r>
            <a:r>
              <a:rPr lang="pt-BR" sz="1600" dirty="0" smtClean="0"/>
              <a:t>;</a:t>
            </a:r>
          </a:p>
          <a:p>
            <a:r>
              <a:rPr lang="pt-BR" sz="1600" dirty="0" smtClean="0"/>
              <a:t>gradientStop3.Offset = 1;</a:t>
            </a:r>
          </a:p>
          <a:p>
            <a:r>
              <a:rPr lang="pt-BR" sz="1600" dirty="0" smtClean="0"/>
              <a:t>gradientStop3.</a:t>
            </a:r>
            <a:r>
              <a:rPr lang="pt-BR" sz="1600" dirty="0" err="1" smtClean="0"/>
              <a:t>Color</a:t>
            </a:r>
            <a:r>
              <a:rPr lang="pt-BR" sz="1600" dirty="0" smtClean="0"/>
              <a:t> = </a:t>
            </a:r>
            <a:r>
              <a:rPr lang="pt-BR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Colors</a:t>
            </a:r>
            <a:r>
              <a:rPr lang="pt-BR" sz="1600" dirty="0" smtClean="0"/>
              <a:t>.</a:t>
            </a:r>
            <a:r>
              <a:rPr lang="pt-BR" sz="1600" dirty="0" err="1" smtClean="0"/>
              <a:t>Purple</a:t>
            </a:r>
            <a:r>
              <a:rPr lang="pt-BR" sz="1600" dirty="0" smtClean="0"/>
              <a:t>;</a:t>
            </a:r>
          </a:p>
          <a:p>
            <a:r>
              <a:rPr lang="pt-BR" sz="1600" dirty="0" err="1" smtClean="0"/>
              <a:t>Brush</a:t>
            </a:r>
            <a:r>
              <a:rPr lang="pt-BR" sz="1600" dirty="0" smtClean="0"/>
              <a:t>.</a:t>
            </a:r>
            <a:r>
              <a:rPr lang="pt-BR" sz="1600" dirty="0" err="1" smtClean="0"/>
              <a:t>GradientStops</a:t>
            </a:r>
            <a:r>
              <a:rPr lang="pt-BR" sz="1600" dirty="0" smtClean="0"/>
              <a:t>.</a:t>
            </a:r>
            <a:r>
              <a:rPr lang="pt-BR" sz="1600" dirty="0" err="1" smtClean="0"/>
              <a:t>Add</a:t>
            </a:r>
            <a:r>
              <a:rPr lang="pt-BR" sz="1600" dirty="0" smtClean="0"/>
              <a:t>(gradientStop3);</a:t>
            </a:r>
            <a:endParaRPr lang="pt-BR" sz="16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214282" y="6072206"/>
            <a:ext cx="8643998" cy="33855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grid1.</a:t>
            </a:r>
            <a:r>
              <a:rPr lang="pt-BR" sz="1600" dirty="0" err="1" smtClean="0"/>
              <a:t>Backgroung</a:t>
            </a:r>
            <a:r>
              <a:rPr lang="pt-BR" sz="1600" dirty="0" smtClean="0"/>
              <a:t> = </a:t>
            </a:r>
            <a:r>
              <a:rPr lang="pt-BR" sz="1600" dirty="0" err="1" smtClean="0"/>
              <a:t>brush</a:t>
            </a:r>
            <a:r>
              <a:rPr lang="pt-BR" sz="1600" dirty="0" smtClean="0"/>
              <a:t>;</a:t>
            </a:r>
            <a:endParaRPr lang="pt-BR" sz="1600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21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428736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Falta definir as linhas do </a:t>
            </a:r>
            <a:r>
              <a:rPr lang="pt-BR" b="1" dirty="0" err="1" smtClean="0"/>
              <a:t>Grid</a:t>
            </a:r>
            <a:r>
              <a:rPr lang="pt-BR" b="1" dirty="0" smtClean="0"/>
              <a:t>: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857364"/>
            <a:ext cx="8715436" cy="1323439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err="1" smtClean="0">
                <a:solidFill>
                  <a:srgbClr val="C00000"/>
                </a:solidFill>
              </a:rPr>
              <a:t>Grid</a:t>
            </a:r>
            <a:r>
              <a:rPr lang="pt-BR" sz="1600" dirty="0" smtClean="0">
                <a:solidFill>
                  <a:srgbClr val="C00000"/>
                </a:solidFill>
              </a:rPr>
              <a:t>.</a:t>
            </a:r>
            <a:r>
              <a:rPr lang="pt-BR" sz="1600" dirty="0" err="1" smtClean="0">
                <a:solidFill>
                  <a:srgbClr val="C00000"/>
                </a:solidFill>
              </a:rPr>
              <a:t>RowDefinitions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         &lt;</a:t>
            </a:r>
            <a:r>
              <a:rPr lang="pt-BR" sz="1600" dirty="0" err="1" smtClean="0">
                <a:solidFill>
                  <a:srgbClr val="C00000"/>
                </a:solidFill>
              </a:rPr>
              <a:t>RowDefinition</a:t>
            </a:r>
            <a:r>
              <a:rPr lang="pt-BR" sz="1600" dirty="0" smtClean="0"/>
              <a:t> </a:t>
            </a:r>
            <a:r>
              <a:rPr lang="pt-BR" sz="1600" dirty="0" err="1" smtClean="0">
                <a:solidFill>
                  <a:srgbClr val="FF0000"/>
                </a:solidFill>
              </a:rPr>
              <a:t>Height</a:t>
            </a:r>
            <a:r>
              <a:rPr lang="pt-BR" sz="1600" dirty="0" smtClean="0"/>
              <a:t>="*"/&gt;</a:t>
            </a:r>
          </a:p>
          <a:p>
            <a:r>
              <a:rPr lang="pt-BR" sz="1600" dirty="0" smtClean="0"/>
              <a:t>            &lt;</a:t>
            </a:r>
            <a:r>
              <a:rPr lang="pt-BR" sz="1600" dirty="0" err="1" smtClean="0">
                <a:solidFill>
                  <a:srgbClr val="C00000"/>
                </a:solidFill>
              </a:rPr>
              <a:t>RowDefinition</a:t>
            </a:r>
            <a:r>
              <a:rPr lang="pt-BR" sz="1600" dirty="0" smtClean="0"/>
              <a:t> </a:t>
            </a:r>
            <a:r>
              <a:rPr lang="pt-BR" sz="1600" dirty="0" err="1" smtClean="0">
                <a:solidFill>
                  <a:srgbClr val="FF0000"/>
                </a:solidFill>
              </a:rPr>
              <a:t>Heigh</a:t>
            </a:r>
            <a:r>
              <a:rPr lang="pt-BR" sz="1600" dirty="0" err="1" smtClean="0"/>
              <a:t>t</a:t>
            </a:r>
            <a:r>
              <a:rPr lang="pt-BR" sz="1600" dirty="0" smtClean="0"/>
              <a:t>="Auto"/&gt;</a:t>
            </a:r>
          </a:p>
          <a:p>
            <a:r>
              <a:rPr lang="pt-BR" sz="1600" dirty="0" smtClean="0"/>
              <a:t>           </a:t>
            </a:r>
            <a:r>
              <a:rPr lang="pt-BR" sz="1600" dirty="0" smtClean="0">
                <a:solidFill>
                  <a:srgbClr val="C00000"/>
                </a:solidFill>
              </a:rPr>
              <a:t> </a:t>
            </a:r>
            <a:r>
              <a:rPr lang="pt-BR" sz="1600" dirty="0" smtClean="0"/>
              <a:t>&lt;</a:t>
            </a:r>
            <a:r>
              <a:rPr lang="pt-BR" sz="1600" dirty="0" err="1" smtClean="0">
                <a:solidFill>
                  <a:srgbClr val="C00000"/>
                </a:solidFill>
              </a:rPr>
              <a:t>RowDefinition</a:t>
            </a:r>
            <a:r>
              <a:rPr lang="pt-BR" sz="1600" dirty="0" smtClean="0">
                <a:solidFill>
                  <a:srgbClr val="C00000"/>
                </a:solidFill>
              </a:rPr>
              <a:t> </a:t>
            </a:r>
            <a:r>
              <a:rPr lang="pt-BR" sz="1600" dirty="0" err="1" smtClean="0">
                <a:solidFill>
                  <a:srgbClr val="FF0000"/>
                </a:solidFill>
              </a:rPr>
              <a:t>Heigh</a:t>
            </a:r>
            <a:r>
              <a:rPr lang="pt-BR" sz="1600" dirty="0" err="1" smtClean="0"/>
              <a:t>t</a:t>
            </a:r>
            <a:r>
              <a:rPr lang="pt-BR" sz="1600" dirty="0" smtClean="0"/>
              <a:t>="*"/&gt;</a:t>
            </a:r>
          </a:p>
          <a:p>
            <a:r>
              <a:rPr lang="pt-BR" sz="1600" dirty="0" smtClean="0"/>
              <a:t>&lt;</a:t>
            </a:r>
            <a:r>
              <a:rPr lang="pt-BR" sz="1600" dirty="0" smtClean="0">
                <a:solidFill>
                  <a:srgbClr val="C00000"/>
                </a:solidFill>
              </a:rPr>
              <a:t>/</a:t>
            </a:r>
            <a:r>
              <a:rPr lang="pt-BR" sz="1600" dirty="0" err="1" smtClean="0">
                <a:solidFill>
                  <a:srgbClr val="C00000"/>
                </a:solidFill>
              </a:rPr>
              <a:t>Grid</a:t>
            </a:r>
            <a:r>
              <a:rPr lang="pt-BR" sz="1600" dirty="0" smtClean="0">
                <a:solidFill>
                  <a:srgbClr val="C00000"/>
                </a:solidFill>
              </a:rPr>
              <a:t>.</a:t>
            </a:r>
            <a:r>
              <a:rPr lang="pt-BR" sz="1600" dirty="0" err="1" smtClean="0">
                <a:solidFill>
                  <a:srgbClr val="C00000"/>
                </a:solidFill>
              </a:rPr>
              <a:t>RowDefinitions</a:t>
            </a:r>
            <a:r>
              <a:rPr lang="pt-BR" sz="1600" dirty="0" smtClean="0"/>
              <a:t>&gt;</a:t>
            </a:r>
            <a:endParaRPr lang="pt-BR" sz="16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428736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Propriedades anexadas </a:t>
            </a:r>
            <a:r>
              <a:rPr lang="pt-BR" dirty="0" smtClean="0"/>
              <a:t>(</a:t>
            </a:r>
            <a:r>
              <a:rPr lang="pt-BR" dirty="0" err="1" smtClean="0"/>
              <a:t>Attached</a:t>
            </a:r>
            <a:r>
              <a:rPr lang="pt-BR" dirty="0" smtClean="0"/>
              <a:t> </a:t>
            </a:r>
            <a:r>
              <a:rPr lang="pt-BR" dirty="0" err="1" smtClean="0"/>
              <a:t>Properties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785926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Propriedades anexadas sempre usa um nome de duas partes da seguinte forma: </a:t>
            </a:r>
            <a:r>
              <a:rPr lang="pt-BR" sz="1600" dirty="0" err="1" smtClean="0"/>
              <a:t>DefiningType</a:t>
            </a:r>
            <a:r>
              <a:rPr lang="pt-BR" sz="1600" dirty="0" smtClean="0"/>
              <a:t>.</a:t>
            </a:r>
            <a:r>
              <a:rPr lang="pt-BR" sz="1600" dirty="0" err="1" smtClean="0"/>
              <a:t>PropertyName</a:t>
            </a:r>
            <a:r>
              <a:rPr lang="pt-BR" sz="1600" dirty="0" smtClean="0"/>
              <a:t>. Essa sintaxe de nomeação de duas partes permite que o analisador de XAML distinguir entre uma propriedade normal e uma propriedade anexada.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14282" y="2786058"/>
            <a:ext cx="871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No nosso exemplo, as propriedades anexadas permitir que os elementos individuais sejam colocados em linhas separadas no </a:t>
            </a:r>
            <a:r>
              <a:rPr lang="pt-BR" sz="1600" dirty="0" err="1" smtClean="0"/>
              <a:t>grid</a:t>
            </a:r>
            <a:r>
              <a:rPr lang="pt-BR" sz="1600" dirty="0" smtClean="0"/>
              <a:t>.</a:t>
            </a:r>
            <a:endParaRPr lang="pt-BR" sz="16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285720" y="3643314"/>
            <a:ext cx="8572560" cy="33855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err="1" smtClean="0">
                <a:solidFill>
                  <a:srgbClr val="C00000"/>
                </a:solidFill>
              </a:rPr>
              <a:t>TextBox</a:t>
            </a:r>
            <a:r>
              <a:rPr lang="pt-BR" sz="1600" dirty="0" smtClean="0"/>
              <a:t> ... </a:t>
            </a:r>
            <a:r>
              <a:rPr lang="pt-BR" sz="1600" dirty="0" err="1" smtClean="0">
                <a:solidFill>
                  <a:srgbClr val="FF0000"/>
                </a:solidFill>
              </a:rPr>
              <a:t>Grid</a:t>
            </a:r>
            <a:r>
              <a:rPr lang="pt-BR" sz="1600" dirty="0" smtClean="0">
                <a:solidFill>
                  <a:srgbClr val="FF0000"/>
                </a:solidFill>
              </a:rPr>
              <a:t>.</a:t>
            </a:r>
            <a:r>
              <a:rPr lang="pt-BR" sz="1600" dirty="0" err="1" smtClean="0">
                <a:solidFill>
                  <a:srgbClr val="FF0000"/>
                </a:solidFill>
              </a:rPr>
              <a:t>Row</a:t>
            </a:r>
            <a:r>
              <a:rPr lang="pt-BR" sz="1600" dirty="0" smtClean="0"/>
              <a:t> = “0”&gt;&lt;</a:t>
            </a:r>
            <a:r>
              <a:rPr lang="pt-BR" sz="1600" dirty="0" smtClean="0">
                <a:solidFill>
                  <a:srgbClr val="C00000"/>
                </a:solidFill>
              </a:rPr>
              <a:t>/</a:t>
            </a:r>
            <a:r>
              <a:rPr lang="pt-BR" sz="1600" dirty="0" err="1" smtClean="0">
                <a:solidFill>
                  <a:srgbClr val="C00000"/>
                </a:solidFill>
              </a:rPr>
              <a:t>TextBox</a:t>
            </a:r>
            <a:r>
              <a:rPr lang="pt-BR" sz="1600" dirty="0" smtClean="0"/>
              <a:t>&gt;</a:t>
            </a:r>
            <a:endParaRPr lang="pt-BR" sz="16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4345552"/>
            <a:ext cx="8572560" cy="33855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smtClean="0">
                <a:solidFill>
                  <a:srgbClr val="C00000"/>
                </a:solidFill>
              </a:rPr>
              <a:t>Button</a:t>
            </a:r>
            <a:r>
              <a:rPr lang="pt-BR" sz="1600" dirty="0" smtClean="0"/>
              <a:t> ... </a:t>
            </a:r>
            <a:r>
              <a:rPr lang="pt-BR" sz="1600" dirty="0" err="1" smtClean="0">
                <a:solidFill>
                  <a:srgbClr val="FF0000"/>
                </a:solidFill>
              </a:rPr>
              <a:t>Grid</a:t>
            </a:r>
            <a:r>
              <a:rPr lang="pt-BR" sz="1600" dirty="0" smtClean="0">
                <a:solidFill>
                  <a:srgbClr val="FF0000"/>
                </a:solidFill>
              </a:rPr>
              <a:t>.</a:t>
            </a:r>
            <a:r>
              <a:rPr lang="pt-BR" sz="1600" dirty="0" err="1" smtClean="0">
                <a:solidFill>
                  <a:srgbClr val="FF0000"/>
                </a:solidFill>
              </a:rPr>
              <a:t>Row</a:t>
            </a:r>
            <a:r>
              <a:rPr lang="pt-BR" sz="1600" dirty="0" smtClean="0"/>
              <a:t> = “1”&gt;&lt;</a:t>
            </a:r>
            <a:r>
              <a:rPr lang="pt-BR" sz="1600" dirty="0" smtClean="0">
                <a:solidFill>
                  <a:srgbClr val="C00000"/>
                </a:solidFill>
              </a:rPr>
              <a:t>/Button</a:t>
            </a:r>
            <a:r>
              <a:rPr lang="pt-BR" sz="1600" dirty="0" smtClean="0"/>
              <a:t>&gt;</a:t>
            </a:r>
            <a:endParaRPr lang="pt-BR" sz="16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285720" y="5059932"/>
            <a:ext cx="8572560" cy="33855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err="1" smtClean="0">
                <a:solidFill>
                  <a:srgbClr val="C00000"/>
                </a:solidFill>
              </a:rPr>
              <a:t>TextBox</a:t>
            </a:r>
            <a:r>
              <a:rPr lang="pt-BR" sz="1600" dirty="0" smtClean="0"/>
              <a:t> ... </a:t>
            </a:r>
            <a:r>
              <a:rPr lang="pt-BR" sz="1600" dirty="0" err="1" smtClean="0">
                <a:solidFill>
                  <a:srgbClr val="FF0000"/>
                </a:solidFill>
              </a:rPr>
              <a:t>Grid</a:t>
            </a:r>
            <a:r>
              <a:rPr lang="pt-BR" sz="1600" dirty="0" smtClean="0">
                <a:solidFill>
                  <a:srgbClr val="FF0000"/>
                </a:solidFill>
              </a:rPr>
              <a:t>.</a:t>
            </a:r>
            <a:r>
              <a:rPr lang="pt-BR" sz="1600" dirty="0" err="1" smtClean="0">
                <a:solidFill>
                  <a:srgbClr val="FF0000"/>
                </a:solidFill>
              </a:rPr>
              <a:t>Row</a:t>
            </a:r>
            <a:r>
              <a:rPr lang="pt-BR" sz="1600" dirty="0" smtClean="0"/>
              <a:t> = “2”&gt;&lt;</a:t>
            </a:r>
            <a:r>
              <a:rPr lang="pt-BR" sz="1600" dirty="0" smtClean="0">
                <a:solidFill>
                  <a:srgbClr val="C00000"/>
                </a:solidFill>
              </a:rPr>
              <a:t>/</a:t>
            </a:r>
            <a:r>
              <a:rPr lang="pt-BR" sz="1600" dirty="0" err="1" smtClean="0">
                <a:solidFill>
                  <a:srgbClr val="C00000"/>
                </a:solidFill>
              </a:rPr>
              <a:t>TextBox</a:t>
            </a:r>
            <a:r>
              <a:rPr lang="pt-BR" sz="1600" dirty="0" smtClean="0"/>
              <a:t>&gt;</a:t>
            </a:r>
            <a:endParaRPr lang="pt-BR" sz="1600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428736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Como fica nosso exemplo: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857364"/>
            <a:ext cx="8715436" cy="156966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err="1" smtClean="0"/>
              <a:t>Grid</a:t>
            </a:r>
            <a:r>
              <a:rPr lang="pt-BR" sz="1600" dirty="0" smtClean="0"/>
              <a:t> x:Name="grid1"&gt;</a:t>
            </a:r>
          </a:p>
          <a:p>
            <a:r>
              <a:rPr lang="pt-BR" sz="1600" dirty="0" smtClean="0"/>
              <a:t>        &lt;</a:t>
            </a:r>
            <a:r>
              <a:rPr lang="pt-BR" sz="1600" dirty="0" err="1" smtClean="0"/>
              <a:t>Grid</a:t>
            </a:r>
            <a:r>
              <a:rPr lang="pt-BR" sz="1600" dirty="0" smtClean="0"/>
              <a:t>.</a:t>
            </a:r>
            <a:r>
              <a:rPr lang="pt-BR" sz="1600" dirty="0" err="1" smtClean="0"/>
              <a:t>RowDefinitions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         &lt;</a:t>
            </a:r>
            <a:r>
              <a:rPr lang="pt-BR" sz="1600" dirty="0" err="1" smtClean="0"/>
              <a:t>RowDefinition</a:t>
            </a:r>
            <a:r>
              <a:rPr lang="pt-BR" sz="1600" dirty="0" smtClean="0"/>
              <a:t> </a:t>
            </a:r>
            <a:r>
              <a:rPr lang="pt-BR" sz="1600" dirty="0" err="1" smtClean="0"/>
              <a:t>Height</a:t>
            </a:r>
            <a:r>
              <a:rPr lang="pt-BR" sz="1600" dirty="0" smtClean="0"/>
              <a:t>="*"/&gt;</a:t>
            </a:r>
          </a:p>
          <a:p>
            <a:r>
              <a:rPr lang="pt-BR" sz="1600" dirty="0" smtClean="0"/>
              <a:t>            &lt;</a:t>
            </a:r>
            <a:r>
              <a:rPr lang="pt-BR" sz="1600" dirty="0" err="1" smtClean="0"/>
              <a:t>RowDefinition</a:t>
            </a:r>
            <a:r>
              <a:rPr lang="pt-BR" sz="1600" dirty="0" smtClean="0"/>
              <a:t> </a:t>
            </a:r>
            <a:r>
              <a:rPr lang="pt-BR" sz="1600" dirty="0" err="1" smtClean="0"/>
              <a:t>Height</a:t>
            </a:r>
            <a:r>
              <a:rPr lang="pt-BR" sz="1600" dirty="0" smtClean="0"/>
              <a:t>="Auto"/&gt;</a:t>
            </a:r>
          </a:p>
          <a:p>
            <a:r>
              <a:rPr lang="pt-BR" sz="1600" dirty="0" smtClean="0"/>
              <a:t>            &lt;</a:t>
            </a:r>
            <a:r>
              <a:rPr lang="pt-BR" sz="1600" dirty="0" err="1" smtClean="0"/>
              <a:t>RowDefinition</a:t>
            </a:r>
            <a:r>
              <a:rPr lang="pt-BR" sz="1600" dirty="0" smtClean="0"/>
              <a:t> </a:t>
            </a:r>
            <a:r>
              <a:rPr lang="pt-BR" sz="1600" dirty="0" err="1" smtClean="0"/>
              <a:t>Height</a:t>
            </a:r>
            <a:r>
              <a:rPr lang="pt-BR" sz="1600" dirty="0" smtClean="0"/>
              <a:t>="*"/&gt;</a:t>
            </a:r>
          </a:p>
          <a:p>
            <a:r>
              <a:rPr lang="pt-BR" sz="1600" dirty="0" smtClean="0"/>
              <a:t>&lt;/</a:t>
            </a:r>
            <a:r>
              <a:rPr lang="pt-BR" sz="1600" dirty="0" err="1" smtClean="0"/>
              <a:t>Grid</a:t>
            </a:r>
            <a:r>
              <a:rPr lang="pt-BR" sz="1600" dirty="0" smtClean="0"/>
              <a:t>.</a:t>
            </a:r>
            <a:r>
              <a:rPr lang="pt-BR" sz="1600" dirty="0" err="1" smtClean="0"/>
              <a:t>RowDefinitions</a:t>
            </a:r>
            <a:r>
              <a:rPr lang="pt-BR" sz="1600" dirty="0" smtClean="0"/>
              <a:t>&gt;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14282" y="3714752"/>
            <a:ext cx="8715436" cy="255454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err="1" smtClean="0"/>
              <a:t>TextBox</a:t>
            </a:r>
            <a:r>
              <a:rPr lang="pt-BR" sz="1600" dirty="0" smtClean="0"/>
              <a:t> x:Name="txtQuestion" </a:t>
            </a:r>
            <a:r>
              <a:rPr lang="pt-BR" sz="1600" dirty="0" err="1" smtClean="0"/>
              <a:t>VerticalAlignment</a:t>
            </a:r>
            <a:r>
              <a:rPr lang="pt-BR" sz="1600" dirty="0" smtClean="0"/>
              <a:t>="</a:t>
            </a:r>
            <a:r>
              <a:rPr lang="pt-BR" sz="1600" dirty="0" err="1" smtClean="0"/>
              <a:t>Stretch</a:t>
            </a:r>
            <a:r>
              <a:rPr lang="pt-BR" sz="1600" dirty="0" smtClean="0"/>
              <a:t>“   	</a:t>
            </a:r>
            <a:r>
              <a:rPr lang="pt-BR" sz="1600" dirty="0" err="1" smtClean="0"/>
              <a:t>HorizontalAlignment</a:t>
            </a:r>
            <a:r>
              <a:rPr lang="pt-BR" sz="1600" dirty="0" smtClean="0"/>
              <a:t>="</a:t>
            </a:r>
            <a:r>
              <a:rPr lang="pt-BR" sz="1600" dirty="0" err="1" smtClean="0"/>
              <a:t>Stretch</a:t>
            </a:r>
            <a:r>
              <a:rPr lang="pt-BR" sz="1600" dirty="0" smtClean="0"/>
              <a:t>"  </a:t>
            </a:r>
            <a:r>
              <a:rPr lang="pt-BR" sz="1600" dirty="0" err="1" smtClean="0"/>
              <a:t>Margin</a:t>
            </a:r>
            <a:r>
              <a:rPr lang="pt-BR" sz="1600" dirty="0" smtClean="0"/>
              <a:t>="10,10,13,10“  </a:t>
            </a:r>
            <a:r>
              <a:rPr lang="pt-BR" sz="1600" dirty="0" err="1" smtClean="0"/>
              <a:t>FontFamily</a:t>
            </a:r>
            <a:r>
              <a:rPr lang="pt-BR" sz="1600" dirty="0" smtClean="0"/>
              <a:t>="</a:t>
            </a:r>
            <a:r>
              <a:rPr lang="pt-BR" sz="1600" dirty="0" err="1" smtClean="0"/>
              <a:t>Verdana</a:t>
            </a:r>
            <a:r>
              <a:rPr lang="pt-BR" sz="1600" dirty="0" smtClean="0"/>
              <a:t>" 	</a:t>
            </a:r>
            <a:r>
              <a:rPr lang="pt-BR" sz="1600" dirty="0" err="1" smtClean="0"/>
              <a:t>FontSize</a:t>
            </a:r>
            <a:r>
              <a:rPr lang="pt-BR" sz="1600" dirty="0" smtClean="0"/>
              <a:t>="24" </a:t>
            </a:r>
            <a:r>
              <a:rPr lang="pt-BR" sz="1600" dirty="0" err="1" smtClean="0"/>
              <a:t>Foreground</a:t>
            </a:r>
            <a:r>
              <a:rPr lang="pt-BR" sz="1600" dirty="0" smtClean="0"/>
              <a:t>="Green" </a:t>
            </a:r>
            <a:r>
              <a:rPr lang="pt-BR" sz="1600" dirty="0" err="1" smtClean="0"/>
              <a:t>Grid</a:t>
            </a:r>
            <a:r>
              <a:rPr lang="pt-BR" sz="1600" dirty="0" smtClean="0"/>
              <a:t>.</a:t>
            </a:r>
            <a:r>
              <a:rPr lang="pt-BR" sz="1600" dirty="0" err="1" smtClean="0"/>
              <a:t>Row</a:t>
            </a:r>
            <a:r>
              <a:rPr lang="pt-BR" sz="1600" dirty="0" smtClean="0"/>
              <a:t>="0"&gt;&lt;/</a:t>
            </a:r>
            <a:r>
              <a:rPr lang="pt-BR" sz="1600" dirty="0" err="1" smtClean="0"/>
              <a:t>TextBox</a:t>
            </a:r>
            <a:r>
              <a:rPr lang="pt-BR" sz="1600" dirty="0" smtClean="0"/>
              <a:t>&gt;</a:t>
            </a:r>
          </a:p>
          <a:p>
            <a:r>
              <a:rPr lang="en-US" sz="1600" dirty="0" smtClean="0"/>
              <a:t>&lt;Button x:Name="</a:t>
            </a:r>
            <a:r>
              <a:rPr lang="en-US" sz="1600" dirty="0" err="1" smtClean="0"/>
              <a:t>cmdAswerer</a:t>
            </a:r>
            <a:r>
              <a:rPr lang="en-US" sz="1600" dirty="0" smtClean="0"/>
              <a:t>" </a:t>
            </a:r>
            <a:r>
              <a:rPr lang="en-US" sz="1600" dirty="0" err="1" smtClean="0"/>
              <a:t>VerticalAlignment</a:t>
            </a:r>
            <a:r>
              <a:rPr lang="en-US" sz="1600" dirty="0" smtClean="0"/>
              <a:t>="Top" </a:t>
            </a:r>
            <a:r>
              <a:rPr lang="en-US" sz="1600" dirty="0" err="1" smtClean="0"/>
              <a:t>HorizontalAlignment</a:t>
            </a:r>
            <a:r>
              <a:rPr lang="en-US" sz="1600" dirty="0" smtClean="0"/>
              <a:t>="Left" </a:t>
            </a:r>
          </a:p>
          <a:p>
            <a:r>
              <a:rPr lang="pt-BR" sz="1600" dirty="0" smtClean="0"/>
              <a:t>                </a:t>
            </a:r>
            <a:r>
              <a:rPr lang="pt-BR" sz="1600" dirty="0" err="1" smtClean="0"/>
              <a:t>Margin</a:t>
            </a:r>
            <a:r>
              <a:rPr lang="pt-BR" sz="1600" dirty="0" smtClean="0"/>
              <a:t>="10,0,0,20" </a:t>
            </a:r>
            <a:r>
              <a:rPr lang="pt-BR" sz="1600" dirty="0" err="1" smtClean="0"/>
              <a:t>Width</a:t>
            </a:r>
            <a:r>
              <a:rPr lang="pt-BR" sz="1600" dirty="0" smtClean="0"/>
              <a:t>="127" </a:t>
            </a:r>
            <a:r>
              <a:rPr lang="pt-BR" sz="1600" dirty="0" err="1" smtClean="0"/>
              <a:t>Height</a:t>
            </a:r>
            <a:r>
              <a:rPr lang="pt-BR" sz="1600" dirty="0" smtClean="0"/>
              <a:t>="23" </a:t>
            </a:r>
            <a:r>
              <a:rPr lang="pt-BR" sz="1600" dirty="0" err="1" smtClean="0"/>
              <a:t>Click</a:t>
            </a:r>
            <a:r>
              <a:rPr lang="pt-BR" sz="1600" dirty="0" smtClean="0"/>
              <a:t>="</a:t>
            </a:r>
            <a:r>
              <a:rPr lang="pt-BR" sz="1600" dirty="0" err="1" smtClean="0"/>
              <a:t>cmdAswerer_Click</a:t>
            </a:r>
            <a:r>
              <a:rPr lang="pt-BR" sz="1600" dirty="0" smtClean="0"/>
              <a:t>" 	</a:t>
            </a:r>
            <a:r>
              <a:rPr lang="pt-BR" sz="1600" dirty="0" err="1" smtClean="0"/>
              <a:t>Grid</a:t>
            </a:r>
            <a:r>
              <a:rPr lang="pt-BR" sz="1600" dirty="0" smtClean="0"/>
              <a:t>.</a:t>
            </a:r>
            <a:r>
              <a:rPr lang="pt-BR" sz="1600" dirty="0" err="1" smtClean="0"/>
              <a:t>Row</a:t>
            </a:r>
            <a:r>
              <a:rPr lang="pt-BR" sz="1600" dirty="0" smtClean="0"/>
              <a:t>="1"  </a:t>
            </a:r>
            <a:r>
              <a:rPr lang="en-US" sz="1600" dirty="0" smtClean="0"/>
              <a:t>Content="Ask the Eight Ball"&gt;&lt;/Button&gt;</a:t>
            </a:r>
          </a:p>
          <a:p>
            <a:r>
              <a:rPr lang="pt-BR" sz="1600" dirty="0" smtClean="0"/>
              <a:t>&lt;</a:t>
            </a:r>
            <a:r>
              <a:rPr lang="pt-BR" sz="1600" dirty="0" err="1" smtClean="0"/>
              <a:t>TextBox</a:t>
            </a:r>
            <a:r>
              <a:rPr lang="pt-BR" sz="1600" dirty="0" smtClean="0"/>
              <a:t> x:Name="txtAswerer" </a:t>
            </a:r>
            <a:r>
              <a:rPr lang="pt-BR" sz="1600" dirty="0" err="1" smtClean="0"/>
              <a:t>VerticalAlignment</a:t>
            </a:r>
            <a:r>
              <a:rPr lang="pt-BR" sz="1600" dirty="0" smtClean="0"/>
              <a:t>="</a:t>
            </a:r>
            <a:r>
              <a:rPr lang="pt-BR" sz="1600" dirty="0" err="1" smtClean="0"/>
              <a:t>Stretch</a:t>
            </a:r>
            <a:r>
              <a:rPr lang="pt-BR" sz="1600" dirty="0" smtClean="0"/>
              <a:t>" </a:t>
            </a:r>
            <a:r>
              <a:rPr lang="pt-BR" sz="1600" dirty="0" err="1" smtClean="0"/>
              <a:t>HorizontalAlignment</a:t>
            </a:r>
            <a:r>
              <a:rPr lang="pt-BR" sz="1600" dirty="0" smtClean="0"/>
              <a:t>="</a:t>
            </a:r>
            <a:r>
              <a:rPr lang="pt-BR" sz="1600" dirty="0" err="1" smtClean="0"/>
              <a:t>Stretch</a:t>
            </a:r>
            <a:r>
              <a:rPr lang="pt-BR" sz="1600" dirty="0" smtClean="0"/>
              <a:t>"</a:t>
            </a:r>
          </a:p>
          <a:p>
            <a:r>
              <a:rPr lang="en-US" sz="1600" dirty="0" smtClean="0"/>
              <a:t>                 Margin="10,10,13,10" </a:t>
            </a:r>
            <a:r>
              <a:rPr lang="en-US" sz="1600" dirty="0" err="1" smtClean="0"/>
              <a:t>TextWrapping</a:t>
            </a:r>
            <a:r>
              <a:rPr lang="en-US" sz="1600" dirty="0" smtClean="0"/>
              <a:t>="Wrap" </a:t>
            </a:r>
            <a:r>
              <a:rPr lang="en-US" sz="1600" dirty="0" err="1" smtClean="0"/>
              <a:t>IsReadOnly</a:t>
            </a:r>
            <a:r>
              <a:rPr lang="en-US" sz="1600" dirty="0" smtClean="0"/>
              <a:t>="True" </a:t>
            </a:r>
          </a:p>
          <a:p>
            <a:r>
              <a:rPr lang="en-US" sz="1600" dirty="0" smtClean="0"/>
              <a:t>	Text="[Answer will appear here.]“ </a:t>
            </a:r>
            <a:r>
              <a:rPr lang="pt-BR" sz="1600" dirty="0" err="1" smtClean="0"/>
              <a:t>FontFamily</a:t>
            </a:r>
            <a:r>
              <a:rPr lang="pt-BR" sz="1600" dirty="0" smtClean="0"/>
              <a:t>="</a:t>
            </a:r>
            <a:r>
              <a:rPr lang="pt-BR" sz="1600" dirty="0" err="1" smtClean="0"/>
              <a:t>Verdana</a:t>
            </a:r>
            <a:r>
              <a:rPr lang="pt-BR" sz="1600" dirty="0" smtClean="0"/>
              <a:t>" </a:t>
            </a:r>
            <a:r>
              <a:rPr lang="pt-BR" sz="1600" dirty="0" err="1" smtClean="0"/>
              <a:t>FontSize</a:t>
            </a:r>
            <a:r>
              <a:rPr lang="pt-BR" sz="1600" dirty="0" smtClean="0"/>
              <a:t>="24" 	</a:t>
            </a:r>
            <a:r>
              <a:rPr lang="pt-BR" sz="1600" dirty="0" err="1" smtClean="0"/>
              <a:t>Foreground</a:t>
            </a:r>
            <a:r>
              <a:rPr lang="pt-BR" sz="1600" dirty="0" smtClean="0"/>
              <a:t>="Green" </a:t>
            </a:r>
            <a:r>
              <a:rPr lang="pt-BR" sz="1600" dirty="0" err="1" smtClean="0"/>
              <a:t>Grid</a:t>
            </a:r>
            <a:r>
              <a:rPr lang="pt-BR" sz="1600" dirty="0" smtClean="0"/>
              <a:t>.</a:t>
            </a:r>
            <a:r>
              <a:rPr lang="pt-BR" sz="1600" dirty="0" err="1" smtClean="0"/>
              <a:t>Row</a:t>
            </a:r>
            <a:r>
              <a:rPr lang="pt-BR" sz="1600" dirty="0" smtClean="0"/>
              <a:t>="2" &gt;&lt;/</a:t>
            </a:r>
            <a:r>
              <a:rPr lang="pt-BR" sz="1600" dirty="0" err="1" smtClean="0"/>
              <a:t>TextBox</a:t>
            </a:r>
            <a:r>
              <a:rPr lang="pt-BR" sz="1600" dirty="0" smtClean="0"/>
              <a:t>&gt;</a:t>
            </a:r>
            <a:endParaRPr lang="pt-BR" sz="160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714488"/>
            <a:ext cx="8572560" cy="230832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err="1" smtClean="0"/>
              <a:t>Grid</a:t>
            </a:r>
            <a:r>
              <a:rPr lang="pt-BR" sz="1600" dirty="0" smtClean="0"/>
              <a:t>.Background&gt;</a:t>
            </a:r>
          </a:p>
          <a:p>
            <a:r>
              <a:rPr lang="pt-BR" sz="1600" dirty="0" smtClean="0"/>
              <a:t>            &lt;</a:t>
            </a:r>
            <a:r>
              <a:rPr lang="pt-BR" sz="1600" dirty="0" err="1" smtClean="0"/>
              <a:t>LinearGradientBrush</a:t>
            </a:r>
            <a:r>
              <a:rPr lang="pt-BR" sz="1600" dirty="0" smtClean="0"/>
              <a:t> &gt;</a:t>
            </a:r>
          </a:p>
          <a:p>
            <a:r>
              <a:rPr lang="pt-BR" sz="1600" dirty="0" smtClean="0"/>
              <a:t>                &lt;</a:t>
            </a:r>
            <a:r>
              <a:rPr lang="pt-BR" sz="1600" dirty="0" err="1" smtClean="0"/>
              <a:t>LinearGradientBrush</a:t>
            </a:r>
            <a:r>
              <a:rPr lang="pt-BR" sz="1600" dirty="0" smtClean="0"/>
              <a:t>.</a:t>
            </a:r>
            <a:r>
              <a:rPr lang="pt-BR" sz="1600" dirty="0" err="1" smtClean="0"/>
              <a:t>GradientStops</a:t>
            </a:r>
            <a:r>
              <a:rPr lang="pt-BR" sz="1600" dirty="0" smtClean="0"/>
              <a:t>&gt;</a:t>
            </a:r>
          </a:p>
          <a:p>
            <a:r>
              <a:rPr lang="en-US" sz="1600" dirty="0" smtClean="0"/>
              <a:t>                    &lt;</a:t>
            </a:r>
            <a:r>
              <a:rPr lang="en-US" sz="1600" dirty="0" err="1" smtClean="0"/>
              <a:t>GradientStop</a:t>
            </a:r>
            <a:r>
              <a:rPr lang="en-US" sz="1600" dirty="0" smtClean="0"/>
              <a:t> Offset="0.00" Color="Yellow" /&gt;</a:t>
            </a:r>
          </a:p>
          <a:p>
            <a:r>
              <a:rPr lang="en-US" sz="1600" dirty="0" smtClean="0"/>
              <a:t>                    &lt;</a:t>
            </a:r>
            <a:r>
              <a:rPr lang="en-US" sz="1600" dirty="0" err="1" smtClean="0"/>
              <a:t>GradientStop</a:t>
            </a:r>
            <a:r>
              <a:rPr lang="en-US" sz="1600" dirty="0" smtClean="0"/>
              <a:t> Offset="0.50" Color="White" /&gt;</a:t>
            </a:r>
          </a:p>
          <a:p>
            <a:r>
              <a:rPr lang="en-US" sz="1600" dirty="0" smtClean="0"/>
              <a:t>                    &lt;</a:t>
            </a:r>
            <a:r>
              <a:rPr lang="en-US" sz="1600" dirty="0" err="1" smtClean="0"/>
              <a:t>GradientStop</a:t>
            </a:r>
            <a:r>
              <a:rPr lang="en-US" sz="1600" dirty="0" smtClean="0"/>
              <a:t> Offset="1.00" Color="Purple" /&gt;</a:t>
            </a:r>
          </a:p>
          <a:p>
            <a:r>
              <a:rPr lang="pt-BR" sz="1600" dirty="0" smtClean="0"/>
              <a:t>                &lt;/</a:t>
            </a:r>
            <a:r>
              <a:rPr lang="pt-BR" sz="1600" dirty="0" err="1" smtClean="0"/>
              <a:t>LinearGradientBrush</a:t>
            </a:r>
            <a:r>
              <a:rPr lang="pt-BR" sz="1600" dirty="0" smtClean="0"/>
              <a:t>.</a:t>
            </a:r>
            <a:r>
              <a:rPr lang="pt-BR" sz="1600" dirty="0" err="1" smtClean="0"/>
              <a:t>GradientStops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         &lt;/</a:t>
            </a:r>
            <a:r>
              <a:rPr lang="pt-BR" sz="1600" dirty="0" err="1" smtClean="0"/>
              <a:t>LinearGradientBrush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&lt;/</a:t>
            </a:r>
            <a:r>
              <a:rPr lang="pt-BR" sz="1600" dirty="0" err="1" smtClean="0"/>
              <a:t>Grid</a:t>
            </a:r>
            <a:r>
              <a:rPr lang="pt-BR" sz="1600" dirty="0" smtClean="0"/>
              <a:t>.Background&gt;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42844" y="1428736"/>
            <a:ext cx="878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Eventos</a:t>
            </a:r>
            <a:r>
              <a:rPr lang="pt-BR" dirty="0" smtClean="0"/>
              <a:t> (</a:t>
            </a:r>
            <a:r>
              <a:rPr lang="pt-BR" dirty="0" err="1" smtClean="0"/>
              <a:t>Events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785926"/>
            <a:ext cx="87154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Até agora, todos os atributos que você viu, foi o mapa de propriedades. No entanto, atributos também podem ser utilizados para ligar manipuladores de eventos. A sintaxe para isso é </a:t>
            </a:r>
            <a:r>
              <a:rPr lang="pt-BR" sz="1600" dirty="0" err="1" smtClean="0"/>
              <a:t>eventName</a:t>
            </a:r>
            <a:r>
              <a:rPr lang="pt-BR" sz="1600" dirty="0" smtClean="0"/>
              <a:t> = "</a:t>
            </a:r>
            <a:r>
              <a:rPr lang="pt-BR" sz="1600" dirty="0" err="1" smtClean="0"/>
              <a:t>EventHandlerMethodname</a:t>
            </a:r>
            <a:r>
              <a:rPr lang="pt-BR" sz="1600" dirty="0" smtClean="0"/>
              <a:t>". Por exemplo, o controle Button prevê um evento de clique. Você pode anexar um manipulador de eventos como este: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14282" y="3214686"/>
            <a:ext cx="8643998" cy="33855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smtClean="0">
                <a:solidFill>
                  <a:srgbClr val="C00000"/>
                </a:solidFill>
              </a:rPr>
              <a:t>Button</a:t>
            </a:r>
            <a:r>
              <a:rPr lang="pt-BR" sz="1600" dirty="0" smtClean="0"/>
              <a:t> </a:t>
            </a:r>
            <a:r>
              <a:rPr lang="pt-BR" sz="1600" dirty="0" smtClean="0">
                <a:solidFill>
                  <a:srgbClr val="FF0000"/>
                </a:solidFill>
              </a:rPr>
              <a:t>... </a:t>
            </a:r>
            <a:r>
              <a:rPr lang="pt-BR" sz="1600" dirty="0" err="1" smtClean="0">
                <a:solidFill>
                  <a:srgbClr val="FF0000"/>
                </a:solidFill>
              </a:rPr>
              <a:t>Click</a:t>
            </a:r>
            <a:r>
              <a:rPr lang="pt-BR" sz="1600" dirty="0" smtClean="0"/>
              <a:t>=“</a:t>
            </a:r>
            <a:r>
              <a:rPr lang="pt-BR" sz="1600" dirty="0" err="1" smtClean="0"/>
              <a:t>cmdAnswer_Click</a:t>
            </a:r>
            <a:r>
              <a:rPr lang="pt-BR" sz="1600" dirty="0" smtClean="0"/>
              <a:t>”&gt;</a:t>
            </a:r>
            <a:endParaRPr lang="pt-BR" sz="16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142844" y="3857628"/>
            <a:ext cx="871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Isso pressupõe que há um método com o </a:t>
            </a:r>
            <a:r>
              <a:rPr lang="pt-BR" sz="1600" dirty="0" err="1" smtClean="0"/>
              <a:t>cmdAnswer_Click</a:t>
            </a:r>
            <a:r>
              <a:rPr lang="pt-BR" sz="1600" dirty="0" smtClean="0"/>
              <a:t> nome na classe </a:t>
            </a:r>
            <a:r>
              <a:rPr lang="pt-BR" sz="1600" dirty="0" err="1" smtClean="0"/>
              <a:t>code-behind</a:t>
            </a:r>
            <a:r>
              <a:rPr lang="pt-BR" sz="1600" dirty="0" smtClean="0"/>
              <a:t>. O manipulador de eventos deve ter a assinatura correta. Aqui está o método que faz o truque:</a:t>
            </a:r>
            <a:endParaRPr lang="pt-BR" sz="16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214282" y="4857760"/>
            <a:ext cx="8643998" cy="10772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private</a:t>
            </a:r>
            <a:r>
              <a:rPr lang="pt-BR" sz="1600" dirty="0" smtClean="0"/>
              <a:t> </a:t>
            </a:r>
            <a:r>
              <a:rPr lang="pt-BR" sz="1600" dirty="0" err="1" smtClean="0"/>
              <a:t>void</a:t>
            </a:r>
            <a:r>
              <a:rPr lang="pt-BR" sz="1600" dirty="0" smtClean="0"/>
              <a:t> </a:t>
            </a:r>
            <a:r>
              <a:rPr lang="pt-BR" sz="1600" dirty="0" err="1" smtClean="0"/>
              <a:t>cmdAswerer_Click</a:t>
            </a:r>
            <a:r>
              <a:rPr lang="pt-BR" sz="1600" dirty="0" smtClean="0"/>
              <a:t>(</a:t>
            </a:r>
            <a:r>
              <a:rPr lang="pt-BR" sz="1600" dirty="0" err="1" smtClean="0"/>
              <a:t>object</a:t>
            </a:r>
            <a:r>
              <a:rPr lang="pt-BR" sz="1600" dirty="0" smtClean="0"/>
              <a:t> </a:t>
            </a:r>
            <a:r>
              <a:rPr lang="pt-BR" sz="1600" dirty="0" err="1" smtClean="0"/>
              <a:t>sender</a:t>
            </a:r>
            <a:r>
              <a:rPr lang="pt-BR" sz="1600" dirty="0" smtClean="0"/>
              <a:t>, </a:t>
            </a:r>
            <a:r>
              <a:rPr lang="pt-BR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RoutedEventArgs</a:t>
            </a:r>
            <a:r>
              <a:rPr lang="pt-BR" sz="1600" dirty="0" smtClean="0"/>
              <a:t> e)</a:t>
            </a:r>
          </a:p>
          <a:p>
            <a:r>
              <a:rPr lang="pt-BR" sz="1600" dirty="0" smtClean="0"/>
              <a:t>        {</a:t>
            </a:r>
          </a:p>
          <a:p>
            <a:r>
              <a:rPr lang="pt-BR" sz="1600" dirty="0" smtClean="0"/>
              <a:t>            </a:t>
            </a:r>
            <a:r>
              <a:rPr lang="pt-BR" sz="1600" dirty="0" err="1" smtClean="0"/>
              <a:t>txtAswerer</a:t>
            </a:r>
            <a:r>
              <a:rPr lang="pt-BR" sz="1600" dirty="0" smtClean="0"/>
              <a:t>.</a:t>
            </a:r>
            <a:r>
              <a:rPr lang="pt-BR" sz="1600" dirty="0" err="1" smtClean="0"/>
              <a:t>Text</a:t>
            </a:r>
            <a:r>
              <a:rPr lang="pt-BR" sz="1600" dirty="0" smtClean="0"/>
              <a:t> = "Qualquer coisa.";</a:t>
            </a:r>
          </a:p>
          <a:p>
            <a:r>
              <a:rPr lang="pt-BR" sz="1600" dirty="0" smtClean="0"/>
              <a:t>        }</a:t>
            </a:r>
            <a:endParaRPr lang="pt-BR" sz="1600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42844" y="1428736"/>
            <a:ext cx="878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XAML Recursos </a:t>
            </a:r>
            <a:r>
              <a:rPr lang="pt-BR" dirty="0" smtClean="0"/>
              <a:t>(XAML </a:t>
            </a:r>
            <a:r>
              <a:rPr lang="pt-BR" dirty="0" err="1" smtClean="0"/>
              <a:t>Resources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42844" y="1785926"/>
            <a:ext cx="885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 smtClean="0"/>
              <a:t>Silverlight</a:t>
            </a:r>
            <a:r>
              <a:rPr lang="pt-BR" sz="1600" dirty="0" smtClean="0"/>
              <a:t> inclui um sistema de recursos que integra com XAML.Usando os recursos, você pode:</a:t>
            </a:r>
          </a:p>
          <a:p>
            <a:pPr>
              <a:buFont typeface="Arial" pitchFamily="34" charset="0"/>
              <a:buChar char="•"/>
            </a:pPr>
            <a:r>
              <a:rPr lang="pt-BR" sz="1600" b="1" dirty="0" smtClean="0"/>
              <a:t>Criar objetos não visuais</a:t>
            </a:r>
            <a:r>
              <a:rPr lang="pt-BR" sz="1600" dirty="0" smtClean="0"/>
              <a:t>: Isto é útil se outros elementos usar esses objetos. Por exemplo, você pode criar um objeto de dados como um recurso e, em seguida, usar a ligação de dados para exibir suas informações em vários elementos.</a:t>
            </a:r>
          </a:p>
          <a:p>
            <a:pPr>
              <a:buFont typeface="Arial" pitchFamily="34" charset="0"/>
              <a:buChar char="•"/>
            </a:pPr>
            <a:r>
              <a:rPr lang="pt-BR" sz="1600" b="1" dirty="0" smtClean="0"/>
              <a:t>Reutilização de objetos</a:t>
            </a:r>
            <a:r>
              <a:rPr lang="pt-BR" sz="1600" dirty="0" smtClean="0"/>
              <a:t>: Depois de definir um recurso, vários elementos podem recorrer a ela. Por exemplo, você pode definir um </a:t>
            </a:r>
            <a:r>
              <a:rPr lang="pt-BR" sz="1600" dirty="0" err="1" smtClean="0"/>
              <a:t>brush</a:t>
            </a:r>
            <a:r>
              <a:rPr lang="pt-BR" sz="1600" dirty="0" smtClean="0"/>
              <a:t> com várias cores.</a:t>
            </a:r>
          </a:p>
          <a:p>
            <a:pPr>
              <a:buFont typeface="Arial" pitchFamily="34" charset="0"/>
              <a:buChar char="•"/>
            </a:pPr>
            <a:r>
              <a:rPr lang="pt-BR" sz="1600" b="1" dirty="0" smtClean="0"/>
              <a:t>Centralizar informações</a:t>
            </a:r>
            <a:r>
              <a:rPr lang="pt-BR" sz="1600" dirty="0" smtClean="0"/>
              <a:t>: Às vezes, é mais fácil extrair informações freqüentemente alterados em um lugar em vez de dispersá-la através de um arquivo de marcação complexa, onde é mais difícil de rastrear as mudanças.</a:t>
            </a:r>
            <a:endParaRPr lang="pt-BR" sz="16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27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571612"/>
            <a:ext cx="8929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Coleção de Recursos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857364"/>
            <a:ext cx="87868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Cada elemento inclui uma </a:t>
            </a:r>
            <a:r>
              <a:rPr lang="pt-BR" sz="1600" dirty="0" err="1" smtClean="0"/>
              <a:t>property</a:t>
            </a:r>
            <a:r>
              <a:rPr lang="pt-BR" sz="1600" dirty="0" smtClean="0"/>
              <a:t> </a:t>
            </a:r>
            <a:r>
              <a:rPr lang="pt-BR" sz="1600" dirty="0" err="1" smtClean="0"/>
              <a:t>Resources</a:t>
            </a:r>
            <a:r>
              <a:rPr lang="pt-BR" sz="1600" dirty="0" smtClean="0"/>
              <a:t>, que armazena uma coleção de recursos.  Embora, cada elemento tenha uma </a:t>
            </a:r>
            <a:r>
              <a:rPr lang="pt-BR" sz="1600" dirty="0" err="1" smtClean="0"/>
              <a:t>property</a:t>
            </a:r>
            <a:r>
              <a:rPr lang="pt-BR" sz="1600" dirty="0" smtClean="0"/>
              <a:t> </a:t>
            </a:r>
            <a:r>
              <a:rPr lang="pt-BR" sz="1600" dirty="0" err="1" smtClean="0"/>
              <a:t>Resources</a:t>
            </a:r>
            <a:r>
              <a:rPr lang="pt-BR" sz="1600" dirty="0" smtClean="0"/>
              <a:t>, a forma mais comum de definir recursos é a nível de página. Porque, se você definir uma recurso a nível de página todos os elementos podem usá-lo. Por exemplo, no exemplo anterior, colocamos o </a:t>
            </a:r>
            <a:r>
              <a:rPr lang="pt-BR" sz="1600" dirty="0" err="1" smtClean="0"/>
              <a:t>brush</a:t>
            </a:r>
            <a:r>
              <a:rPr lang="pt-BR" sz="1600" dirty="0" smtClean="0"/>
              <a:t> no </a:t>
            </a:r>
            <a:r>
              <a:rPr lang="pt-BR" sz="1600" dirty="0" err="1" smtClean="0"/>
              <a:t>Grid</a:t>
            </a:r>
            <a:r>
              <a:rPr lang="pt-BR" sz="1600" dirty="0" smtClean="0"/>
              <a:t>, mas poderíamos tê-lo colocado no </a:t>
            </a:r>
            <a:r>
              <a:rPr lang="pt-BR" sz="1600" dirty="0" err="1" smtClean="0"/>
              <a:t>UserControl</a:t>
            </a:r>
            <a:r>
              <a:rPr lang="pt-BR" sz="1600" dirty="0" smtClean="0"/>
              <a:t>, da seguinte forma: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14282" y="3571876"/>
            <a:ext cx="8715436" cy="255454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err="1" smtClean="0">
                <a:solidFill>
                  <a:schemeClr val="accent6">
                    <a:lumMod val="50000"/>
                  </a:schemeClr>
                </a:solidFill>
              </a:rPr>
              <a:t>UserControl</a:t>
            </a:r>
            <a:r>
              <a:rPr lang="pt-BR" sz="16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r>
              <a:rPr lang="pt-BR" sz="1600" dirty="0" err="1" smtClean="0">
                <a:solidFill>
                  <a:schemeClr val="accent6">
                    <a:lumMod val="50000"/>
                  </a:schemeClr>
                </a:solidFill>
              </a:rPr>
              <a:t>Resources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&lt;</a:t>
            </a:r>
            <a:r>
              <a:rPr lang="pt-BR" sz="1600" dirty="0" err="1" smtClean="0">
                <a:solidFill>
                  <a:schemeClr val="accent6">
                    <a:lumMod val="75000"/>
                  </a:schemeClr>
                </a:solidFill>
              </a:rPr>
              <a:t>LinearGradientBrush</a:t>
            </a:r>
            <a:r>
              <a:rPr lang="pt-BR" sz="1600" dirty="0" smtClean="0"/>
              <a:t> </a:t>
            </a:r>
            <a:r>
              <a:rPr lang="pt-BR" sz="1600" dirty="0" smtClean="0">
                <a:solidFill>
                  <a:srgbClr val="FF0000"/>
                </a:solidFill>
              </a:rPr>
              <a:t>x:key</a:t>
            </a:r>
            <a:r>
              <a:rPr lang="pt-BR" sz="1600" dirty="0" smtClean="0"/>
              <a:t>=“BackgroundBrush”&gt;</a:t>
            </a:r>
          </a:p>
          <a:p>
            <a:r>
              <a:rPr lang="pt-BR" sz="1600" dirty="0" smtClean="0"/>
              <a:t>        &lt;</a:t>
            </a:r>
            <a:r>
              <a:rPr lang="pt-BR" sz="1600" dirty="0" err="1" smtClean="0">
                <a:solidFill>
                  <a:schemeClr val="accent6">
                    <a:lumMod val="75000"/>
                  </a:schemeClr>
                </a:solidFill>
              </a:rPr>
              <a:t>LinearGradientBrush</a:t>
            </a: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pt-BR" sz="1600" dirty="0" err="1" smtClean="0">
                <a:solidFill>
                  <a:schemeClr val="accent6">
                    <a:lumMod val="75000"/>
                  </a:schemeClr>
                </a:solidFill>
              </a:rPr>
              <a:t>GradientStops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           &lt;</a:t>
            </a:r>
            <a:r>
              <a:rPr lang="pt-BR" sz="1600" dirty="0" err="1" smtClean="0">
                <a:solidFill>
                  <a:schemeClr val="accent6">
                    <a:lumMod val="75000"/>
                  </a:schemeClr>
                </a:solidFill>
              </a:rPr>
              <a:t>GradientStop</a:t>
            </a:r>
            <a:r>
              <a:rPr lang="pt-BR" sz="1600" dirty="0" smtClean="0"/>
              <a:t> </a:t>
            </a:r>
            <a:r>
              <a:rPr lang="pt-BR" sz="1600" dirty="0" smtClean="0">
                <a:solidFill>
                  <a:srgbClr val="FF0000"/>
                </a:solidFill>
              </a:rPr>
              <a:t>Offse</a:t>
            </a:r>
            <a:r>
              <a:rPr lang="pt-BR" sz="1600" dirty="0" smtClean="0"/>
              <a:t>t=“0.00” </a:t>
            </a:r>
            <a:r>
              <a:rPr lang="pt-BR" sz="1600" dirty="0" err="1" smtClean="0">
                <a:solidFill>
                  <a:srgbClr val="FF0000"/>
                </a:solidFill>
              </a:rPr>
              <a:t>Colo</a:t>
            </a:r>
            <a:r>
              <a:rPr lang="pt-BR" sz="1600" dirty="0" err="1" smtClean="0"/>
              <a:t>r</a:t>
            </a:r>
            <a:r>
              <a:rPr lang="pt-BR" sz="1600" dirty="0" smtClean="0"/>
              <a:t>=“</a:t>
            </a:r>
            <a:r>
              <a:rPr lang="pt-BR" sz="1600" dirty="0" err="1" smtClean="0"/>
              <a:t>Yellow</a:t>
            </a:r>
            <a:r>
              <a:rPr lang="pt-BR" sz="1600" dirty="0" smtClean="0"/>
              <a:t>” /&gt;</a:t>
            </a:r>
          </a:p>
          <a:p>
            <a:r>
              <a:rPr lang="pt-BR" sz="1600" dirty="0" smtClean="0"/>
              <a:t>              &lt;</a:t>
            </a:r>
            <a:r>
              <a:rPr lang="pt-BR" sz="1600" dirty="0" err="1" smtClean="0">
                <a:solidFill>
                  <a:schemeClr val="accent6">
                    <a:lumMod val="75000"/>
                  </a:schemeClr>
                </a:solidFill>
              </a:rPr>
              <a:t>GradientStop</a:t>
            </a: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sz="1600" dirty="0" smtClean="0">
                <a:solidFill>
                  <a:srgbClr val="FF0000"/>
                </a:solidFill>
              </a:rPr>
              <a:t>Offset</a:t>
            </a:r>
            <a:r>
              <a:rPr lang="pt-BR" sz="1600" dirty="0" smtClean="0"/>
              <a:t>=“0.50” </a:t>
            </a:r>
            <a:r>
              <a:rPr lang="pt-BR" sz="1600" dirty="0" err="1" smtClean="0">
                <a:solidFill>
                  <a:srgbClr val="FF0000"/>
                </a:solidFill>
              </a:rPr>
              <a:t>Colo</a:t>
            </a:r>
            <a:r>
              <a:rPr lang="pt-BR" sz="1600" dirty="0" err="1" smtClean="0"/>
              <a:t>r</a:t>
            </a:r>
            <a:r>
              <a:rPr lang="pt-BR" sz="1600" dirty="0" smtClean="0"/>
              <a:t>=“White” /&gt;</a:t>
            </a:r>
          </a:p>
          <a:p>
            <a:r>
              <a:rPr lang="pt-BR" sz="1600" dirty="0" smtClean="0"/>
              <a:t>              &lt;</a:t>
            </a:r>
            <a:r>
              <a:rPr lang="pt-BR" sz="1600" dirty="0" err="1" smtClean="0">
                <a:solidFill>
                  <a:schemeClr val="accent6">
                    <a:lumMod val="75000"/>
                  </a:schemeClr>
                </a:solidFill>
              </a:rPr>
              <a:t>GradientStop</a:t>
            </a:r>
            <a:r>
              <a:rPr lang="pt-BR" sz="1600" dirty="0" smtClean="0"/>
              <a:t> </a:t>
            </a:r>
            <a:r>
              <a:rPr lang="pt-BR" sz="1600" dirty="0" smtClean="0">
                <a:solidFill>
                  <a:srgbClr val="FF0000"/>
                </a:solidFill>
              </a:rPr>
              <a:t>Offse</a:t>
            </a:r>
            <a:r>
              <a:rPr lang="pt-BR" sz="1600" dirty="0" smtClean="0"/>
              <a:t>t=“1.00” </a:t>
            </a:r>
            <a:r>
              <a:rPr lang="pt-BR" sz="1600" dirty="0" err="1" smtClean="0">
                <a:solidFill>
                  <a:srgbClr val="FF0000"/>
                </a:solidFill>
              </a:rPr>
              <a:t>Colo</a:t>
            </a:r>
            <a:r>
              <a:rPr lang="pt-BR" sz="1600" dirty="0" err="1" smtClean="0"/>
              <a:t>r</a:t>
            </a:r>
            <a:r>
              <a:rPr lang="pt-BR" sz="1600" dirty="0" smtClean="0"/>
              <a:t>=“</a:t>
            </a:r>
            <a:r>
              <a:rPr lang="pt-BR" sz="1600" dirty="0" err="1" smtClean="0"/>
              <a:t>Purple</a:t>
            </a:r>
            <a:r>
              <a:rPr lang="pt-BR" sz="1600" dirty="0" smtClean="0"/>
              <a:t>” /&gt;  </a:t>
            </a:r>
          </a:p>
          <a:p>
            <a:r>
              <a:rPr lang="pt-BR" sz="1600" dirty="0" smtClean="0"/>
              <a:t>        &lt;</a:t>
            </a: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pt-BR" sz="1600" dirty="0" err="1" smtClean="0">
                <a:solidFill>
                  <a:schemeClr val="accent6">
                    <a:lumMod val="75000"/>
                  </a:schemeClr>
                </a:solidFill>
              </a:rPr>
              <a:t>LinearGradientBrush</a:t>
            </a: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pt-BR" sz="1600" dirty="0" err="1" smtClean="0">
                <a:solidFill>
                  <a:schemeClr val="accent6">
                    <a:lumMod val="75000"/>
                  </a:schemeClr>
                </a:solidFill>
              </a:rPr>
              <a:t>GradientStops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&lt;</a:t>
            </a:r>
            <a:r>
              <a:rPr lang="pt-BR" sz="1600" dirty="0" smtClean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pt-BR" sz="1600" dirty="0" err="1" smtClean="0">
                <a:solidFill>
                  <a:schemeClr val="accent6">
                    <a:lumMod val="75000"/>
                  </a:schemeClr>
                </a:solidFill>
              </a:rPr>
              <a:t>LinearGradientBrush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...</a:t>
            </a:r>
          </a:p>
          <a:p>
            <a:r>
              <a:rPr lang="pt-BR" sz="1600" dirty="0" smtClean="0"/>
              <a:t>&lt;</a:t>
            </a:r>
            <a:r>
              <a:rPr lang="pt-BR" sz="1600" dirty="0" smtClean="0">
                <a:solidFill>
                  <a:schemeClr val="accent6">
                    <a:lumMod val="50000"/>
                  </a:schemeClr>
                </a:solidFill>
              </a:rPr>
              <a:t>/</a:t>
            </a:r>
            <a:r>
              <a:rPr lang="pt-BR" sz="1600" dirty="0" err="1" smtClean="0">
                <a:solidFill>
                  <a:schemeClr val="accent6">
                    <a:lumMod val="50000"/>
                  </a:schemeClr>
                </a:solidFill>
              </a:rPr>
              <a:t>UserControl</a:t>
            </a:r>
            <a:r>
              <a:rPr lang="pt-BR" sz="16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r>
              <a:rPr lang="pt-BR" sz="1600" dirty="0" err="1" smtClean="0">
                <a:solidFill>
                  <a:schemeClr val="accent6">
                    <a:lumMod val="50000"/>
                  </a:schemeClr>
                </a:solidFill>
              </a:rPr>
              <a:t>Resources</a:t>
            </a:r>
            <a:r>
              <a:rPr lang="pt-BR" sz="1600" dirty="0" smtClean="0"/>
              <a:t>&gt;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85720" y="1428736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Para usar um recurso em seu XAML, você necessita de uma forma de referi-se a ele. Isso é feito usando uma extensão de marcação - um tipo especializado de sintaxe que define uma propriedade em uma maneira fora do padrão. Extensão de marcação estender a linguagem XAML e podem ser reconhecidos por suas chaves: Para usar um recurso, você pode usar uma extensão chamada </a:t>
            </a:r>
            <a:r>
              <a:rPr lang="pt-BR" sz="1600" dirty="0" err="1" smtClean="0"/>
              <a:t>StaticResource</a:t>
            </a:r>
            <a:r>
              <a:rPr lang="pt-BR" sz="1600" dirty="0" smtClean="0"/>
              <a:t>: </a:t>
            </a:r>
            <a:endParaRPr lang="pt-BR" sz="16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285720" y="3286124"/>
            <a:ext cx="8643998" cy="33855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err="1" smtClean="0"/>
              <a:t>Grid</a:t>
            </a:r>
            <a:r>
              <a:rPr lang="pt-BR" sz="1600" dirty="0" smtClean="0"/>
              <a:t> x:Name=“grid1” Background=“{</a:t>
            </a:r>
            <a:r>
              <a:rPr lang="pt-BR" sz="1600" dirty="0" err="1" smtClean="0"/>
              <a:t>StaticResource</a:t>
            </a:r>
            <a:r>
              <a:rPr lang="pt-BR" sz="1600" dirty="0" smtClean="0"/>
              <a:t> </a:t>
            </a:r>
            <a:r>
              <a:rPr lang="pt-BR" sz="1600" dirty="0" err="1" smtClean="0"/>
              <a:t>BackgroungBrush</a:t>
            </a:r>
            <a:r>
              <a:rPr lang="pt-BR" sz="1600" dirty="0" smtClean="0"/>
              <a:t>}”&gt;</a:t>
            </a:r>
            <a:endParaRPr lang="pt-BR" sz="16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29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5409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500174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XAML básico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42844" y="1928802"/>
            <a:ext cx="878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padrão XAML é bastante </a:t>
            </a:r>
            <a:r>
              <a:rPr lang="pt-BR" dirty="0" smtClean="0"/>
              <a:t>simples: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14282" y="2428868"/>
            <a:ext cx="87154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dirty="0"/>
              <a:t>Todos os elementos em um documento XAML </a:t>
            </a:r>
            <a:r>
              <a:rPr lang="pt-BR" smtClean="0"/>
              <a:t>mapea </a:t>
            </a:r>
            <a:r>
              <a:rPr lang="pt-BR" dirty="0" smtClean="0"/>
              <a:t>uma </a:t>
            </a:r>
            <a:r>
              <a:rPr lang="pt-BR" dirty="0"/>
              <a:t>instância de uma classe </a:t>
            </a:r>
            <a:r>
              <a:rPr lang="pt-BR" dirty="0" err="1"/>
              <a:t>Silverligh</a:t>
            </a:r>
            <a:r>
              <a:rPr lang="pt-BR" dirty="0"/>
              <a:t>. O nome do elemento coincide com o nome da classe de precisão. Por exemplo, o elemento </a:t>
            </a:r>
            <a:r>
              <a:rPr lang="pt-BR" dirty="0" smtClean="0"/>
              <a:t>&lt;</a:t>
            </a:r>
            <a:r>
              <a:rPr lang="pt-BR" b="1" dirty="0" smtClean="0"/>
              <a:t>Button</a:t>
            </a:r>
            <a:r>
              <a:rPr lang="pt-BR" dirty="0"/>
              <a:t>&gt; instrui </a:t>
            </a:r>
            <a:r>
              <a:rPr lang="pt-BR" dirty="0" err="1"/>
              <a:t>Silverlight</a:t>
            </a:r>
            <a:r>
              <a:rPr lang="pt-BR" dirty="0"/>
              <a:t> para criar um objeto </a:t>
            </a:r>
            <a:r>
              <a:rPr lang="pt-BR" b="1" dirty="0"/>
              <a:t>Butto</a:t>
            </a:r>
            <a:r>
              <a:rPr lang="pt-BR" dirty="0"/>
              <a:t>n</a:t>
            </a:r>
            <a:r>
              <a:rPr lang="pt-BR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pt-BR" dirty="0"/>
              <a:t>Como acontece </a:t>
            </a:r>
            <a:r>
              <a:rPr lang="pt-BR" sz="1600" dirty="0"/>
              <a:t>com</a:t>
            </a:r>
            <a:r>
              <a:rPr lang="pt-BR" dirty="0"/>
              <a:t> qualquer documento XML, você pode aninhar um elemento dentro de outro</a:t>
            </a:r>
            <a:r>
              <a:rPr lang="pt-BR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pt-BR" dirty="0"/>
              <a:t>Você pode definir as propriedades de cada classe através de atributos. No entanto, em algumas situações um atributo não é suficientemente </a:t>
            </a:r>
            <a:r>
              <a:rPr lang="pt-BR" dirty="0" smtClean="0"/>
              <a:t>para realizar tal configuração.Nestes </a:t>
            </a:r>
            <a:r>
              <a:rPr lang="pt-BR" dirty="0"/>
              <a:t>casos, você vai </a:t>
            </a:r>
            <a:r>
              <a:rPr lang="pt-BR" dirty="0" smtClean="0"/>
              <a:t>usa </a:t>
            </a:r>
            <a:r>
              <a:rPr lang="pt-BR" dirty="0" err="1" smtClean="0"/>
              <a:t>tags</a:t>
            </a:r>
            <a:r>
              <a:rPr lang="pt-BR" dirty="0" smtClean="0"/>
              <a:t> </a:t>
            </a:r>
            <a:r>
              <a:rPr lang="pt-BR" dirty="0"/>
              <a:t>com uma sintaxe especial.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85720" y="1357298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 hierarquia de recursos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714488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Cada elemento tem sua coleção de recursos próprios, e o </a:t>
            </a:r>
            <a:r>
              <a:rPr lang="pt-BR" sz="1600" dirty="0" err="1" smtClean="0"/>
              <a:t>Silverlight</a:t>
            </a:r>
            <a:r>
              <a:rPr lang="pt-BR" sz="1600" dirty="0" smtClean="0"/>
              <a:t> executa uma pesquisa recursiva a sua árvore de elemento para localizar o recurso que você deseja. Por exemplo, imagine que você tenha a seguinte marcação.</a:t>
            </a:r>
            <a:endParaRPr lang="pt-BR" sz="16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85720" y="1168676"/>
            <a:ext cx="8429684" cy="526072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400" dirty="0" smtClean="0"/>
              <a:t>&lt;</a:t>
            </a:r>
            <a:r>
              <a:rPr lang="pt-BR" sz="1400" dirty="0" err="1" smtClean="0">
                <a:solidFill>
                  <a:srgbClr val="C00000"/>
                </a:solidFill>
              </a:rPr>
              <a:t>UserControl</a:t>
            </a:r>
            <a:r>
              <a:rPr lang="pt-BR" sz="1400" dirty="0" smtClean="0"/>
              <a:t> x:Class="SilverlightApplication2ch2.MainPage"</a:t>
            </a:r>
          </a:p>
          <a:p>
            <a:r>
              <a:rPr lang="pt-BR" sz="1400" dirty="0" smtClean="0"/>
              <a:t>    </a:t>
            </a:r>
            <a:r>
              <a:rPr lang="pt-BR" sz="1400" dirty="0" err="1" smtClean="0"/>
              <a:t>xmlns</a:t>
            </a:r>
            <a:r>
              <a:rPr lang="pt-BR" sz="1400" dirty="0" smtClean="0"/>
              <a:t>="http://schemas.microsoft.com/winfx/2006/xaml/presentation"</a:t>
            </a:r>
          </a:p>
          <a:p>
            <a:r>
              <a:rPr lang="pt-BR" sz="1400" dirty="0" smtClean="0"/>
              <a:t>    </a:t>
            </a:r>
            <a:r>
              <a:rPr lang="pt-BR" sz="1400" dirty="0" err="1" smtClean="0"/>
              <a:t>xmlns</a:t>
            </a:r>
            <a:r>
              <a:rPr lang="pt-BR" sz="1400" dirty="0" smtClean="0"/>
              <a:t>:x="http://schemas.microsoft.com/winfx/2006/xaml"</a:t>
            </a:r>
          </a:p>
          <a:p>
            <a:r>
              <a:rPr lang="pt-BR" sz="1400" dirty="0" smtClean="0"/>
              <a:t>    </a:t>
            </a:r>
            <a:r>
              <a:rPr lang="pt-BR" sz="1400" dirty="0" err="1" smtClean="0"/>
              <a:t>xmlns</a:t>
            </a:r>
            <a:r>
              <a:rPr lang="pt-BR" sz="1400" dirty="0" smtClean="0"/>
              <a:t>:d="http://schemas.microsoft.com/expression/blend/2008"</a:t>
            </a:r>
          </a:p>
          <a:p>
            <a:r>
              <a:rPr lang="pt-BR" sz="1400" dirty="0" smtClean="0"/>
              <a:t>    </a:t>
            </a:r>
            <a:r>
              <a:rPr lang="pt-BR" sz="1400" dirty="0" err="1" smtClean="0"/>
              <a:t>xmlns</a:t>
            </a:r>
            <a:r>
              <a:rPr lang="pt-BR" sz="1400" dirty="0" smtClean="0"/>
              <a:t>:mc="http://schemas.openxmlformats.org/markup-compatibility/2006"</a:t>
            </a:r>
          </a:p>
          <a:p>
            <a:r>
              <a:rPr lang="pt-BR" sz="1400" dirty="0" smtClean="0"/>
              <a:t>    mc:</a:t>
            </a:r>
            <a:r>
              <a:rPr lang="pt-BR" sz="1400" dirty="0" err="1" smtClean="0"/>
              <a:t>Ignorable</a:t>
            </a:r>
            <a:r>
              <a:rPr lang="pt-BR" sz="1400" dirty="0" smtClean="0"/>
              <a:t>="d"</a:t>
            </a:r>
          </a:p>
          <a:p>
            <a:r>
              <a:rPr lang="pt-BR" sz="1400" dirty="0" smtClean="0"/>
              <a:t>    d:DesignHeight="300" d:DesignWidth="400"&gt;</a:t>
            </a:r>
          </a:p>
          <a:p>
            <a:endParaRPr lang="pt-BR" sz="1400" dirty="0" smtClean="0"/>
          </a:p>
          <a:p>
            <a:r>
              <a:rPr lang="en-US" sz="1400" dirty="0" smtClean="0"/>
              <a:t>    &lt;Grid</a:t>
            </a:r>
            <a:r>
              <a:rPr lang="en-US" sz="1400" dirty="0" smtClean="0">
                <a:solidFill>
                  <a:srgbClr val="FF0000"/>
                </a:solidFill>
              </a:rPr>
              <a:t> x:Name</a:t>
            </a:r>
            <a:r>
              <a:rPr lang="en-US" sz="1400" dirty="0" smtClean="0"/>
              <a:t>="</a:t>
            </a:r>
            <a:r>
              <a:rPr lang="en-US" sz="1400" dirty="0" err="1" smtClean="0"/>
              <a:t>LayoutRoot</a:t>
            </a:r>
            <a:r>
              <a:rPr lang="en-US" sz="1400" dirty="0" smtClean="0"/>
              <a:t>" </a:t>
            </a:r>
            <a:r>
              <a:rPr lang="en-US" sz="1400" dirty="0" smtClean="0">
                <a:solidFill>
                  <a:srgbClr val="FF0000"/>
                </a:solidFill>
              </a:rPr>
              <a:t>Backgroun</a:t>
            </a:r>
            <a:r>
              <a:rPr lang="en-US" sz="1400" dirty="0" smtClean="0"/>
              <a:t>d="White"&gt;</a:t>
            </a:r>
          </a:p>
          <a:p>
            <a:r>
              <a:rPr lang="pt-BR" sz="1400" dirty="0" smtClean="0"/>
              <a:t>        &lt;</a:t>
            </a:r>
            <a:r>
              <a:rPr lang="pt-BR" sz="1400" dirty="0" err="1" smtClean="0"/>
              <a:t>StackPanel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</a:t>
            </a:r>
            <a:r>
              <a:rPr lang="pt-BR" sz="1400" dirty="0" err="1" smtClean="0"/>
              <a:t>StackPanel</a:t>
            </a:r>
            <a:r>
              <a:rPr lang="pt-BR" sz="1400" dirty="0" smtClean="0"/>
              <a:t>.</a:t>
            </a:r>
            <a:r>
              <a:rPr lang="pt-BR" sz="1400" dirty="0" err="1" smtClean="0"/>
              <a:t>Resources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    &lt;</a:t>
            </a:r>
            <a:r>
              <a:rPr lang="pt-BR" sz="1400" dirty="0" err="1" smtClean="0"/>
              <a:t>LinearGradientBrush</a:t>
            </a:r>
            <a:r>
              <a:rPr lang="pt-BR" sz="1400" dirty="0" smtClean="0"/>
              <a:t> x:Key="ButtonFace"&gt;</a:t>
            </a:r>
          </a:p>
          <a:p>
            <a:r>
              <a:rPr lang="en-US" sz="1400" dirty="0" smtClean="0"/>
              <a:t>                    &lt;</a:t>
            </a:r>
            <a:r>
              <a:rPr lang="en-US" sz="1400" dirty="0" err="1" smtClean="0"/>
              <a:t>GradientStop</a:t>
            </a:r>
            <a:r>
              <a:rPr lang="en-US" sz="1400" dirty="0" smtClean="0">
                <a:solidFill>
                  <a:srgbClr val="FF0000"/>
                </a:solidFill>
              </a:rPr>
              <a:t> Offset</a:t>
            </a:r>
            <a:r>
              <a:rPr lang="en-US" sz="1400" dirty="0" smtClean="0"/>
              <a:t>="0.00"</a:t>
            </a:r>
            <a:r>
              <a:rPr lang="en-US" sz="1400" dirty="0" smtClean="0">
                <a:solidFill>
                  <a:srgbClr val="FF0000"/>
                </a:solidFill>
              </a:rPr>
              <a:t> Color</a:t>
            </a:r>
            <a:r>
              <a:rPr lang="en-US" sz="1400" dirty="0" smtClean="0"/>
              <a:t>="Yellow"/&gt;</a:t>
            </a:r>
          </a:p>
          <a:p>
            <a:r>
              <a:rPr lang="en-US" sz="1400" dirty="0" smtClean="0"/>
              <a:t>                    &lt;</a:t>
            </a:r>
            <a:r>
              <a:rPr lang="en-US" sz="1400" dirty="0" err="1" smtClean="0"/>
              <a:t>GradientStop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Offse</a:t>
            </a:r>
            <a:r>
              <a:rPr lang="en-US" sz="1400" dirty="0" smtClean="0"/>
              <a:t>t="0.50"</a:t>
            </a:r>
            <a:r>
              <a:rPr lang="en-US" sz="1400" dirty="0" smtClean="0">
                <a:solidFill>
                  <a:srgbClr val="FF0000"/>
                </a:solidFill>
              </a:rPr>
              <a:t> Color</a:t>
            </a:r>
            <a:r>
              <a:rPr lang="en-US" sz="1400" dirty="0" smtClean="0"/>
              <a:t>="White" /&gt;</a:t>
            </a:r>
          </a:p>
          <a:p>
            <a:r>
              <a:rPr lang="en-US" sz="1400" dirty="0" smtClean="0"/>
              <a:t>                    &lt;</a:t>
            </a:r>
            <a:r>
              <a:rPr lang="en-US" sz="1400" dirty="0" err="1" smtClean="0"/>
              <a:t>GradientStop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Offse</a:t>
            </a:r>
            <a:r>
              <a:rPr lang="en-US" sz="1400" dirty="0" smtClean="0"/>
              <a:t>t="1.00"</a:t>
            </a:r>
            <a:r>
              <a:rPr lang="en-US" sz="1400" dirty="0" smtClean="0">
                <a:solidFill>
                  <a:srgbClr val="FF0000"/>
                </a:solidFill>
              </a:rPr>
              <a:t> Color</a:t>
            </a:r>
            <a:r>
              <a:rPr lang="en-US" sz="1400" dirty="0" smtClean="0"/>
              <a:t>="Purple" /&gt;</a:t>
            </a:r>
          </a:p>
          <a:p>
            <a:r>
              <a:rPr lang="pt-BR" sz="1400" dirty="0" smtClean="0"/>
              <a:t>                &lt;/</a:t>
            </a:r>
            <a:r>
              <a:rPr lang="pt-BR" sz="1400" dirty="0" err="1" smtClean="0"/>
              <a:t>LinearGradientBrush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&lt;/</a:t>
            </a:r>
            <a:r>
              <a:rPr lang="pt-BR" sz="1400" dirty="0" err="1" smtClean="0"/>
              <a:t>StackPanel</a:t>
            </a:r>
            <a:r>
              <a:rPr lang="pt-BR" sz="1400" dirty="0" smtClean="0"/>
              <a:t>.</a:t>
            </a:r>
            <a:r>
              <a:rPr lang="pt-BR" sz="1400" dirty="0" err="1" smtClean="0"/>
              <a:t>Resources</a:t>
            </a:r>
            <a:r>
              <a:rPr lang="pt-BR" sz="1400" dirty="0" smtClean="0"/>
              <a:t>&gt;</a:t>
            </a:r>
          </a:p>
          <a:p>
            <a:r>
              <a:rPr lang="en-US" sz="1400" dirty="0" smtClean="0"/>
              <a:t>            &lt;Button Content="Click Me First" Margin="5</a:t>
            </a:r>
            <a:r>
              <a:rPr lang="en-US" sz="1400" dirty="0" smtClean="0">
                <a:solidFill>
                  <a:srgbClr val="FF0000"/>
                </a:solidFill>
              </a:rPr>
              <a:t>" Background</a:t>
            </a:r>
            <a:r>
              <a:rPr lang="en-US" sz="1400" dirty="0" smtClean="0"/>
              <a:t>="{</a:t>
            </a:r>
            <a:r>
              <a:rPr lang="en-US" sz="1400" dirty="0" err="1" smtClean="0"/>
              <a:t>StaticResource</a:t>
            </a:r>
            <a:r>
              <a:rPr lang="en-US" sz="1400" dirty="0" smtClean="0"/>
              <a:t> </a:t>
            </a:r>
            <a:r>
              <a:rPr lang="en-US" sz="1400" dirty="0" err="1" smtClean="0"/>
              <a:t>ButtonFace</a:t>
            </a:r>
            <a:r>
              <a:rPr lang="en-US" sz="1400" dirty="0" smtClean="0"/>
              <a:t>}"&gt;&lt;/Button&gt;</a:t>
            </a:r>
          </a:p>
          <a:p>
            <a:r>
              <a:rPr lang="en-US" sz="1400" dirty="0" smtClean="0"/>
              <a:t>            &lt;Button Content="Click Me Next" Margin="5</a:t>
            </a:r>
            <a:r>
              <a:rPr lang="en-US" sz="1400" dirty="0" smtClean="0">
                <a:solidFill>
                  <a:srgbClr val="FF0000"/>
                </a:solidFill>
              </a:rPr>
              <a:t>" Background</a:t>
            </a:r>
            <a:r>
              <a:rPr lang="en-US" sz="1400" dirty="0" smtClean="0"/>
              <a:t>="{</a:t>
            </a:r>
            <a:r>
              <a:rPr lang="en-US" sz="1400" dirty="0" err="1" smtClean="0"/>
              <a:t>StaticResource</a:t>
            </a:r>
            <a:r>
              <a:rPr lang="en-US" sz="1400" dirty="0" smtClean="0"/>
              <a:t> </a:t>
            </a:r>
            <a:r>
              <a:rPr lang="en-US" sz="1400" dirty="0" err="1" smtClean="0"/>
              <a:t>ButtonFace</a:t>
            </a:r>
            <a:r>
              <a:rPr lang="en-US" sz="1400" dirty="0" smtClean="0"/>
              <a:t>}"&gt;&lt;/Button&gt;</a:t>
            </a:r>
          </a:p>
          <a:p>
            <a:r>
              <a:rPr lang="pt-BR" sz="1400" dirty="0" smtClean="0"/>
              <a:t>        &lt;/</a:t>
            </a:r>
            <a:r>
              <a:rPr lang="pt-BR" sz="1400" dirty="0" err="1" smtClean="0"/>
              <a:t>StackPanel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&lt;/</a:t>
            </a:r>
            <a:r>
              <a:rPr lang="pt-BR" sz="1400" dirty="0" err="1" smtClean="0"/>
              <a:t>Grid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&lt;</a:t>
            </a:r>
            <a:r>
              <a:rPr lang="pt-BR" sz="1400" dirty="0" smtClean="0">
                <a:solidFill>
                  <a:srgbClr val="C00000"/>
                </a:solidFill>
              </a:rPr>
              <a:t>/</a:t>
            </a:r>
            <a:r>
              <a:rPr lang="pt-BR" sz="1400" dirty="0" err="1" smtClean="0">
                <a:solidFill>
                  <a:srgbClr val="C00000"/>
                </a:solidFill>
              </a:rPr>
              <a:t>UserControl</a:t>
            </a:r>
            <a:r>
              <a:rPr lang="pt-BR" sz="1400" dirty="0" smtClean="0"/>
              <a:t>&gt;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31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428736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No exemplo anterior, os botões configuraram seus backgrounds para o mesmo recurso.  Quando o </a:t>
            </a:r>
            <a:r>
              <a:rPr lang="pt-BR" sz="1600" dirty="0" err="1" smtClean="0"/>
              <a:t>Silverlight</a:t>
            </a:r>
            <a:r>
              <a:rPr lang="pt-BR" sz="1600" dirty="0" smtClean="0"/>
              <a:t> encontrar esta solicitação(do recurso), então faz uma busca do recurso no botão, no </a:t>
            </a:r>
            <a:r>
              <a:rPr lang="pt-BR" sz="1600" dirty="0" err="1" smtClean="0"/>
              <a:t>StackPanel</a:t>
            </a:r>
            <a:r>
              <a:rPr lang="pt-BR" sz="1600" dirty="0" smtClean="0"/>
              <a:t>, se não encontrar, ele continua a procura pelo </a:t>
            </a:r>
            <a:r>
              <a:rPr lang="pt-BR" sz="1600" dirty="0" err="1" smtClean="0"/>
              <a:t>Grid</a:t>
            </a:r>
            <a:r>
              <a:rPr lang="pt-BR" sz="1600" dirty="0" smtClean="0"/>
              <a:t> e finalmente no </a:t>
            </a:r>
            <a:r>
              <a:rPr lang="pt-BR" sz="1600" dirty="0" err="1" smtClean="0"/>
              <a:t>UserControl</a:t>
            </a:r>
            <a:r>
              <a:rPr lang="pt-BR" sz="1600" dirty="0" smtClean="0"/>
              <a:t>.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14282" y="2571744"/>
            <a:ext cx="86439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Você ainda pode colocar o recurso na aplicação, usando a seguinte sintaxe: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14282" y="3000372"/>
            <a:ext cx="8715436" cy="83099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smtClean="0">
                <a:solidFill>
                  <a:srgbClr val="C00000"/>
                </a:solidFill>
              </a:rPr>
              <a:t>Application.</a:t>
            </a:r>
            <a:r>
              <a:rPr lang="pt-BR" sz="1600" dirty="0" err="1" smtClean="0">
                <a:solidFill>
                  <a:srgbClr val="C00000"/>
                </a:solidFill>
              </a:rPr>
              <a:t>Resources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...</a:t>
            </a:r>
          </a:p>
          <a:p>
            <a:r>
              <a:rPr lang="pt-BR" sz="1600" dirty="0" smtClean="0"/>
              <a:t>&lt;</a:t>
            </a:r>
            <a:r>
              <a:rPr lang="pt-BR" sz="1600" dirty="0" smtClean="0">
                <a:solidFill>
                  <a:srgbClr val="C00000"/>
                </a:solidFill>
              </a:rPr>
              <a:t>/Application.</a:t>
            </a:r>
            <a:r>
              <a:rPr lang="pt-BR" sz="1600" dirty="0" err="1" smtClean="0">
                <a:solidFill>
                  <a:srgbClr val="C00000"/>
                </a:solidFill>
              </a:rPr>
              <a:t>Resources</a:t>
            </a:r>
            <a:r>
              <a:rPr lang="pt-BR" sz="1600" dirty="0" smtClean="0"/>
              <a:t>&gt;</a:t>
            </a:r>
            <a:endParaRPr lang="pt-BR" sz="16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214282" y="4500570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A vantagem de colocar recursos na aplicação é que eles são completamente removidos da marcação em sua página, e eles podem ser reaproveitados através de um aplicativo inteiro. Neste exemplo a escolha, é interessante, se você planeja usar o </a:t>
            </a:r>
            <a:r>
              <a:rPr lang="pt-BR" sz="1600" dirty="0" err="1" smtClean="0"/>
              <a:t>brush</a:t>
            </a:r>
            <a:r>
              <a:rPr lang="pt-BR" sz="1600" dirty="0" smtClean="0"/>
              <a:t> em mais de uma página.</a:t>
            </a:r>
            <a:endParaRPr lang="pt-BR" sz="160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32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85720" y="1714488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Acessando Recursos no Código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285720" y="2000240"/>
            <a:ext cx="84296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Normalmente, você define e utiliza os recursos através de marcação. No entanto, se surgir a necessidade, você pode trabalhar com os recursos através do código.  Por exemplo, se você armazenar um </a:t>
            </a:r>
            <a:r>
              <a:rPr lang="pt-BR" sz="1600" dirty="0" err="1" smtClean="0"/>
              <a:t>LinearGradientBrush</a:t>
            </a:r>
            <a:r>
              <a:rPr lang="pt-BR" sz="1600" dirty="0" smtClean="0"/>
              <a:t> na seção &lt;</a:t>
            </a:r>
            <a:r>
              <a:rPr lang="pt-BR" sz="1600" dirty="0" err="1" smtClean="0"/>
              <a:t>UserControl</a:t>
            </a:r>
            <a:r>
              <a:rPr lang="pt-BR" sz="1600" dirty="0" smtClean="0"/>
              <a:t>.</a:t>
            </a:r>
            <a:r>
              <a:rPr lang="pt-BR" sz="1600" dirty="0" err="1" smtClean="0"/>
              <a:t>Resources</a:t>
            </a:r>
            <a:r>
              <a:rPr lang="pt-BR" sz="1600" dirty="0" smtClean="0"/>
              <a:t>&gt; com a chave nome </a:t>
            </a:r>
            <a:r>
              <a:rPr lang="pt-BR" sz="1600" dirty="0" err="1" smtClean="0"/>
              <a:t>ButtonFace</a:t>
            </a:r>
            <a:r>
              <a:rPr lang="pt-BR" sz="1600" dirty="0" smtClean="0"/>
              <a:t>, você pode usar código como este: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14282" y="3500438"/>
            <a:ext cx="8643998" cy="156966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err="1" smtClean="0">
                <a:solidFill>
                  <a:srgbClr val="0070C0"/>
                </a:solidFill>
              </a:rPr>
              <a:t>LinearGradientBrush</a:t>
            </a:r>
            <a:r>
              <a:rPr lang="pt-BR" sz="1600" dirty="0" smtClean="0"/>
              <a:t> </a:t>
            </a:r>
            <a:r>
              <a:rPr lang="pt-BR" sz="1600" dirty="0" err="1" smtClean="0"/>
              <a:t>brush</a:t>
            </a:r>
            <a:r>
              <a:rPr lang="pt-BR" sz="1600" dirty="0" smtClean="0"/>
              <a:t> = (</a:t>
            </a:r>
            <a:r>
              <a:rPr lang="pt-BR" sz="1600" dirty="0" err="1" smtClean="0">
                <a:solidFill>
                  <a:srgbClr val="0070C0"/>
                </a:solidFill>
              </a:rPr>
              <a:t>LinearGradientBrus</a:t>
            </a:r>
            <a:r>
              <a:rPr lang="pt-BR" sz="1600" dirty="0" err="1" smtClean="0"/>
              <a:t>h</a:t>
            </a:r>
            <a:r>
              <a:rPr lang="pt-BR" sz="1600" dirty="0" smtClean="0"/>
              <a:t>)</a:t>
            </a:r>
            <a:r>
              <a:rPr lang="pt-BR" sz="1600" dirty="0" err="1" smtClean="0"/>
              <a:t>this</a:t>
            </a:r>
            <a:r>
              <a:rPr lang="pt-BR" sz="1600" dirty="0" smtClean="0"/>
              <a:t>.</a:t>
            </a:r>
            <a:r>
              <a:rPr lang="pt-BR" sz="1600" dirty="0" err="1" smtClean="0"/>
              <a:t>Resources</a:t>
            </a:r>
            <a:r>
              <a:rPr lang="pt-BR" sz="1600" dirty="0" smtClean="0"/>
              <a:t>[“</a:t>
            </a:r>
            <a:r>
              <a:rPr lang="pt-BR" sz="1600" dirty="0" err="1" smtClean="0">
                <a:solidFill>
                  <a:srgbClr val="C00000"/>
                </a:solidFill>
              </a:rPr>
              <a:t>ButtonFace</a:t>
            </a:r>
            <a:r>
              <a:rPr lang="pt-BR" sz="1600" dirty="0" smtClean="0"/>
              <a:t>”];</a:t>
            </a:r>
          </a:p>
          <a:p>
            <a:endParaRPr lang="pt-BR" sz="1600" dirty="0" smtClean="0"/>
          </a:p>
          <a:p>
            <a:r>
              <a:rPr lang="pt-BR" sz="1600" dirty="0" smtClean="0"/>
              <a:t>// Trocar a ordem da cor</a:t>
            </a:r>
          </a:p>
          <a:p>
            <a:r>
              <a:rPr lang="pt-BR" sz="1600" dirty="0" err="1" smtClean="0">
                <a:solidFill>
                  <a:srgbClr val="0070C0"/>
                </a:solidFill>
              </a:rPr>
              <a:t>Colo</a:t>
            </a:r>
            <a:r>
              <a:rPr lang="pt-BR" sz="1600" dirty="0" err="1" smtClean="0"/>
              <a:t>r</a:t>
            </a:r>
            <a:r>
              <a:rPr lang="pt-BR" sz="1600" dirty="0" smtClean="0"/>
              <a:t> </a:t>
            </a:r>
            <a:r>
              <a:rPr lang="pt-BR" sz="1600" dirty="0" err="1" smtClean="0"/>
              <a:t>color</a:t>
            </a:r>
            <a:r>
              <a:rPr lang="pt-BR" sz="1600" dirty="0" smtClean="0"/>
              <a:t> = </a:t>
            </a:r>
            <a:r>
              <a:rPr lang="pt-BR" sz="1600" dirty="0" err="1" smtClean="0"/>
              <a:t>brush</a:t>
            </a:r>
            <a:r>
              <a:rPr lang="pt-BR" sz="1600" dirty="0" smtClean="0"/>
              <a:t>.</a:t>
            </a:r>
            <a:r>
              <a:rPr lang="pt-BR" sz="1600" dirty="0" err="1" smtClean="0"/>
              <a:t>GradientStops</a:t>
            </a:r>
            <a:r>
              <a:rPr lang="pt-BR" sz="1600" dirty="0" smtClean="0"/>
              <a:t>[0].</a:t>
            </a:r>
            <a:r>
              <a:rPr lang="pt-BR" sz="1600" dirty="0" err="1" smtClean="0"/>
              <a:t>Color</a:t>
            </a:r>
            <a:r>
              <a:rPr lang="pt-BR" sz="1600" dirty="0" smtClean="0"/>
              <a:t>;</a:t>
            </a:r>
          </a:p>
          <a:p>
            <a:r>
              <a:rPr lang="pt-BR" sz="1600" dirty="0" err="1" smtClean="0"/>
              <a:t>brush</a:t>
            </a:r>
            <a:r>
              <a:rPr lang="pt-BR" sz="1600" dirty="0" smtClean="0"/>
              <a:t>.</a:t>
            </a:r>
            <a:r>
              <a:rPr lang="pt-BR" sz="1600" dirty="0" err="1" smtClean="0"/>
              <a:t>GradientStops</a:t>
            </a:r>
            <a:r>
              <a:rPr lang="pt-BR" sz="1600" dirty="0" smtClean="0"/>
              <a:t>[0].</a:t>
            </a:r>
            <a:r>
              <a:rPr lang="pt-BR" sz="1600" dirty="0" err="1" smtClean="0"/>
              <a:t>Color</a:t>
            </a:r>
            <a:r>
              <a:rPr lang="pt-BR" sz="1600" dirty="0" smtClean="0"/>
              <a:t> = </a:t>
            </a:r>
            <a:r>
              <a:rPr lang="pt-BR" sz="1600" dirty="0" err="1" smtClean="0"/>
              <a:t>brush</a:t>
            </a:r>
            <a:r>
              <a:rPr lang="pt-BR" sz="1600" dirty="0" smtClean="0"/>
              <a:t>.</a:t>
            </a:r>
            <a:r>
              <a:rPr lang="pt-BR" sz="1600" dirty="0" err="1" smtClean="0"/>
              <a:t>GradientStops</a:t>
            </a:r>
            <a:r>
              <a:rPr lang="pt-BR" sz="1600" dirty="0" smtClean="0"/>
              <a:t>[2].</a:t>
            </a:r>
            <a:r>
              <a:rPr lang="pt-BR" sz="1600" dirty="0" err="1" smtClean="0"/>
              <a:t>Color</a:t>
            </a:r>
            <a:r>
              <a:rPr lang="pt-BR" sz="1600" dirty="0" smtClean="0"/>
              <a:t>;</a:t>
            </a:r>
          </a:p>
          <a:p>
            <a:r>
              <a:rPr lang="pt-BR" sz="1600" dirty="0" err="1" smtClean="0"/>
              <a:t>brush</a:t>
            </a:r>
            <a:r>
              <a:rPr lang="pt-BR" sz="1600" dirty="0" smtClean="0"/>
              <a:t>.</a:t>
            </a:r>
            <a:r>
              <a:rPr lang="pt-BR" sz="1600" dirty="0" err="1" smtClean="0"/>
              <a:t>GradientStops</a:t>
            </a:r>
            <a:r>
              <a:rPr lang="pt-BR" sz="1600" dirty="0" smtClean="0"/>
              <a:t>[2].</a:t>
            </a:r>
            <a:r>
              <a:rPr lang="pt-BR" sz="1600" dirty="0" err="1" smtClean="0"/>
              <a:t>Color</a:t>
            </a:r>
            <a:r>
              <a:rPr lang="pt-BR" sz="1600" dirty="0" smtClean="0"/>
              <a:t> = </a:t>
            </a:r>
            <a:r>
              <a:rPr lang="pt-BR" sz="1600" dirty="0" err="1" smtClean="0"/>
              <a:t>color</a:t>
            </a:r>
            <a:r>
              <a:rPr lang="pt-BR" sz="1600" dirty="0" smtClean="0"/>
              <a:t>;</a:t>
            </a:r>
            <a:endParaRPr lang="pt-BR" sz="160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33</a:t>
            </a:fld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357298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Organizando Recursos com </a:t>
            </a:r>
            <a:r>
              <a:rPr lang="pt-BR" b="1" dirty="0" err="1" smtClean="0"/>
              <a:t>Resource</a:t>
            </a:r>
            <a:r>
              <a:rPr lang="pt-BR" b="1" dirty="0" smtClean="0"/>
              <a:t> </a:t>
            </a:r>
            <a:r>
              <a:rPr lang="pt-BR" b="1" dirty="0" err="1" smtClean="0"/>
              <a:t>Dictionaries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643050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Se você deseja compartilhar recursos entre múltiplos projetos, você pode criar um </a:t>
            </a:r>
            <a:r>
              <a:rPr lang="pt-BR" sz="1600" dirty="0" err="1" smtClean="0"/>
              <a:t>Resources</a:t>
            </a:r>
            <a:r>
              <a:rPr lang="pt-BR" sz="1600" dirty="0" smtClean="0"/>
              <a:t> </a:t>
            </a:r>
            <a:r>
              <a:rPr lang="pt-BR" sz="1600" dirty="0" err="1" smtClean="0"/>
              <a:t>dictionay</a:t>
            </a:r>
            <a:r>
              <a:rPr lang="pt-BR" sz="1600" dirty="0" smtClean="0"/>
              <a:t>. Um dicionário de recursos é apenas um documento XAML, que </a:t>
            </a:r>
            <a:r>
              <a:rPr lang="pt-BR" sz="1600" smtClean="0"/>
              <a:t>nada </a:t>
            </a:r>
            <a:r>
              <a:rPr lang="pt-BR" sz="1600" smtClean="0"/>
              <a:t>mais </a:t>
            </a:r>
            <a:r>
              <a:rPr lang="pt-BR" sz="1600" dirty="0" smtClean="0"/>
              <a:t>faz do que armazenar um conjunto de recursos.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85720" y="2857496"/>
            <a:ext cx="8501122" cy="230832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err="1" smtClean="0">
                <a:solidFill>
                  <a:srgbClr val="C00000"/>
                </a:solidFill>
              </a:rPr>
              <a:t>ResourceDictionary</a:t>
            </a:r>
            <a:endParaRPr lang="pt-BR" sz="1600" dirty="0" smtClean="0">
              <a:solidFill>
                <a:srgbClr val="C00000"/>
              </a:solidFill>
            </a:endParaRPr>
          </a:p>
          <a:p>
            <a:r>
              <a:rPr lang="pt-BR" sz="1600" dirty="0" smtClean="0"/>
              <a:t>    </a:t>
            </a:r>
            <a:r>
              <a:rPr lang="pt-BR" sz="1600" dirty="0" err="1" smtClean="0">
                <a:solidFill>
                  <a:srgbClr val="FF0000"/>
                </a:solidFill>
              </a:rPr>
              <a:t>xmlns</a:t>
            </a:r>
            <a:r>
              <a:rPr lang="pt-BR" sz="1600" dirty="0" smtClean="0"/>
              <a:t>="</a:t>
            </a:r>
            <a:r>
              <a:rPr lang="pt-BR" sz="1600" dirty="0" smtClean="0">
                <a:solidFill>
                  <a:srgbClr val="0070C0"/>
                </a:solidFill>
              </a:rPr>
              <a:t>http://schemas.microsoft.com/winfx/2006/xaml/presentation</a:t>
            </a:r>
            <a:r>
              <a:rPr lang="pt-BR" sz="1600" dirty="0" smtClean="0"/>
              <a:t>" </a:t>
            </a:r>
          </a:p>
          <a:p>
            <a:r>
              <a:rPr lang="pt-BR" sz="1600" dirty="0" smtClean="0"/>
              <a:t>    </a:t>
            </a:r>
            <a:r>
              <a:rPr lang="pt-BR" sz="1600" dirty="0" err="1" smtClean="0">
                <a:solidFill>
                  <a:srgbClr val="FF0000"/>
                </a:solidFill>
              </a:rPr>
              <a:t>xmlns</a:t>
            </a:r>
            <a:r>
              <a:rPr lang="pt-BR" sz="1600" dirty="0" smtClean="0">
                <a:solidFill>
                  <a:srgbClr val="FF0000"/>
                </a:solidFill>
              </a:rPr>
              <a:t>:x</a:t>
            </a:r>
            <a:r>
              <a:rPr lang="pt-BR" sz="1600" dirty="0" smtClean="0"/>
              <a:t>="</a:t>
            </a:r>
            <a:r>
              <a:rPr lang="pt-BR" sz="1600" dirty="0" smtClean="0">
                <a:solidFill>
                  <a:srgbClr val="0070C0"/>
                </a:solidFill>
              </a:rPr>
              <a:t>http://schemas.microsoft.com/winfx/2006/xaml</a:t>
            </a:r>
            <a:r>
              <a:rPr lang="pt-BR" sz="1600" dirty="0" smtClean="0"/>
              <a:t>"&gt;</a:t>
            </a:r>
          </a:p>
          <a:p>
            <a:r>
              <a:rPr lang="pt-BR" sz="1600" dirty="0" smtClean="0"/>
              <a:t>    &lt;</a:t>
            </a:r>
            <a:r>
              <a:rPr lang="pt-BR" sz="1600" dirty="0" err="1" smtClean="0">
                <a:solidFill>
                  <a:srgbClr val="C00000"/>
                </a:solidFill>
              </a:rPr>
              <a:t>LinearGradientBrus</a:t>
            </a:r>
            <a:r>
              <a:rPr lang="pt-BR" sz="1600" dirty="0" err="1" smtClean="0"/>
              <a:t>h</a:t>
            </a:r>
            <a:r>
              <a:rPr lang="pt-BR" sz="1600" dirty="0" smtClean="0"/>
              <a:t> </a:t>
            </a:r>
            <a:r>
              <a:rPr lang="pt-BR" sz="1600" dirty="0" smtClean="0">
                <a:solidFill>
                  <a:srgbClr val="FF0000"/>
                </a:solidFill>
              </a:rPr>
              <a:t>x:Key</a:t>
            </a:r>
            <a:r>
              <a:rPr lang="pt-BR" sz="1600" dirty="0" smtClean="0"/>
              <a:t>="ButtonFace"&gt;</a:t>
            </a:r>
          </a:p>
          <a:p>
            <a:r>
              <a:rPr lang="en-US" sz="1600" dirty="0" smtClean="0"/>
              <a:t>        &lt;</a:t>
            </a:r>
            <a:r>
              <a:rPr lang="en-US" sz="1600" dirty="0" err="1" smtClean="0">
                <a:solidFill>
                  <a:srgbClr val="C00000"/>
                </a:solidFill>
              </a:rPr>
              <a:t>GradientStop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Offse</a:t>
            </a:r>
            <a:r>
              <a:rPr lang="en-US" sz="1600" dirty="0" smtClean="0"/>
              <a:t>t="0.00" </a:t>
            </a:r>
            <a:r>
              <a:rPr lang="en-US" sz="1600" dirty="0" smtClean="0">
                <a:solidFill>
                  <a:srgbClr val="FF0000"/>
                </a:solidFill>
              </a:rPr>
              <a:t>Color</a:t>
            </a:r>
            <a:r>
              <a:rPr lang="en-US" sz="1600" dirty="0" smtClean="0"/>
              <a:t>="Yellow" /&gt;</a:t>
            </a:r>
          </a:p>
          <a:p>
            <a:r>
              <a:rPr lang="en-US" sz="1600" dirty="0" smtClean="0"/>
              <a:t>        &lt;</a:t>
            </a:r>
            <a:r>
              <a:rPr lang="en-US" sz="1600" dirty="0" err="1" smtClean="0">
                <a:solidFill>
                  <a:srgbClr val="C00000"/>
                </a:solidFill>
              </a:rPr>
              <a:t>GradientStop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Offse</a:t>
            </a:r>
            <a:r>
              <a:rPr lang="en-US" sz="1600" dirty="0" smtClean="0"/>
              <a:t>t="0.50" </a:t>
            </a:r>
            <a:r>
              <a:rPr lang="en-US" sz="1600" dirty="0" smtClean="0">
                <a:solidFill>
                  <a:srgbClr val="FF0000"/>
                </a:solidFill>
              </a:rPr>
              <a:t>Color</a:t>
            </a:r>
            <a:r>
              <a:rPr lang="en-US" sz="1600" dirty="0" smtClean="0"/>
              <a:t>="White" /&gt;</a:t>
            </a:r>
          </a:p>
          <a:p>
            <a:r>
              <a:rPr lang="en-US" sz="1600" dirty="0" smtClean="0"/>
              <a:t>        &lt;</a:t>
            </a:r>
            <a:r>
              <a:rPr lang="en-US" sz="1600" dirty="0" err="1" smtClean="0">
                <a:solidFill>
                  <a:srgbClr val="C00000"/>
                </a:solidFill>
              </a:rPr>
              <a:t>GradientStop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Offse</a:t>
            </a:r>
            <a:r>
              <a:rPr lang="en-US" sz="1600" dirty="0" smtClean="0"/>
              <a:t>t="1.00" </a:t>
            </a:r>
            <a:r>
              <a:rPr lang="en-US" sz="1600" dirty="0" smtClean="0">
                <a:solidFill>
                  <a:srgbClr val="FF0000"/>
                </a:solidFill>
              </a:rPr>
              <a:t>Color</a:t>
            </a:r>
            <a:r>
              <a:rPr lang="en-US" sz="1600" dirty="0" smtClean="0"/>
              <a:t>="Purple" /&gt;</a:t>
            </a:r>
          </a:p>
          <a:p>
            <a:r>
              <a:rPr lang="pt-BR" sz="1600" dirty="0" smtClean="0"/>
              <a:t>    &lt;</a:t>
            </a:r>
            <a:r>
              <a:rPr lang="pt-BR" sz="1600" dirty="0" smtClean="0">
                <a:solidFill>
                  <a:srgbClr val="C00000"/>
                </a:solidFill>
              </a:rPr>
              <a:t>/</a:t>
            </a:r>
            <a:r>
              <a:rPr lang="pt-BR" sz="1600" dirty="0" err="1" smtClean="0">
                <a:solidFill>
                  <a:srgbClr val="C00000"/>
                </a:solidFill>
              </a:rPr>
              <a:t>LinearGradientBrush</a:t>
            </a:r>
            <a:r>
              <a:rPr lang="pt-BR" sz="1600" dirty="0" smtClean="0"/>
              <a:t>&gt;</a:t>
            </a:r>
          </a:p>
          <a:p>
            <a:r>
              <a:rPr lang="pt-BR" sz="1600" dirty="0" smtClean="0">
                <a:solidFill>
                  <a:srgbClr val="C00000"/>
                </a:solidFill>
              </a:rPr>
              <a:t>&lt;/</a:t>
            </a:r>
            <a:r>
              <a:rPr lang="pt-BR" sz="1600" dirty="0" err="1" smtClean="0">
                <a:solidFill>
                  <a:srgbClr val="C00000"/>
                </a:solidFill>
              </a:rPr>
              <a:t>ResourceDictionary</a:t>
            </a:r>
            <a:r>
              <a:rPr lang="pt-BR" sz="1600" dirty="0" smtClean="0"/>
              <a:t>&gt;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34</a:t>
            </a:fld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357298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 Ligação entre Elementos </a:t>
            </a:r>
            <a:r>
              <a:rPr lang="pt-BR" dirty="0" smtClean="0"/>
              <a:t>(</a:t>
            </a:r>
            <a:r>
              <a:rPr lang="pt-BR" dirty="0" err="1" smtClean="0"/>
              <a:t>Element-to-Element</a:t>
            </a:r>
            <a:r>
              <a:rPr lang="pt-BR" dirty="0" smtClean="0"/>
              <a:t> </a:t>
            </a:r>
            <a:r>
              <a:rPr lang="pt-BR" dirty="0" err="1" smtClean="0"/>
              <a:t>Binding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42844" y="1714488"/>
            <a:ext cx="8786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Na seção anterior, você viu como usar a extensão de marcação </a:t>
            </a:r>
            <a:r>
              <a:rPr lang="pt-BR" sz="1600" dirty="0" err="1" smtClean="0"/>
              <a:t>StaticResource</a:t>
            </a:r>
            <a:r>
              <a:rPr lang="pt-BR" sz="1600" dirty="0" smtClean="0"/>
              <a:t>, que dá recursos </a:t>
            </a:r>
            <a:r>
              <a:rPr lang="pt-BR" sz="1600" dirty="0" err="1" smtClean="0"/>
              <a:t>adicionáis</a:t>
            </a:r>
            <a:r>
              <a:rPr lang="pt-BR" sz="1600" dirty="0" smtClean="0"/>
              <a:t> XAML. Outra extensão de marcação é a expressão de vinculação (</a:t>
            </a:r>
            <a:r>
              <a:rPr lang="pt-BR" sz="1600" dirty="0" err="1" smtClean="0"/>
              <a:t>Binding</a:t>
            </a:r>
            <a:r>
              <a:rPr lang="pt-BR" sz="1600" dirty="0" smtClean="0"/>
              <a:t>), que estabelece uma relação entre as informações de objeto de origem para um controle de destino.</a:t>
            </a:r>
            <a:endParaRPr lang="pt-BR" sz="16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35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357298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 </a:t>
            </a:r>
            <a:r>
              <a:rPr lang="pt-BR" b="1" dirty="0" err="1" smtClean="0"/>
              <a:t>One-Way</a:t>
            </a:r>
            <a:r>
              <a:rPr lang="pt-BR" b="1" dirty="0" smtClean="0"/>
              <a:t> </a:t>
            </a:r>
            <a:r>
              <a:rPr lang="pt-BR" b="1" dirty="0" err="1" smtClean="0"/>
              <a:t>Binding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643050"/>
            <a:ext cx="86439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Para entender como você pode vincular um elemento para outro elemento, considere as janelas simples mostrado na Figura 2-4. Ele contém dois controles: um controle </a:t>
            </a:r>
            <a:r>
              <a:rPr lang="pt-BR" sz="1600" dirty="0" err="1" smtClean="0"/>
              <a:t>Slider</a:t>
            </a:r>
            <a:r>
              <a:rPr lang="pt-BR" sz="1600" dirty="0" smtClean="0"/>
              <a:t> e um </a:t>
            </a:r>
            <a:r>
              <a:rPr lang="pt-BR" sz="1600" dirty="0" err="1" smtClean="0"/>
              <a:t>TextBlock</a:t>
            </a:r>
            <a:r>
              <a:rPr lang="pt-BR" sz="1600" dirty="0" smtClean="0"/>
              <a:t> com uma única linha de texto. Se você puxar o marcador deslizante do controle para a direita, o tamanho da letra do texto é aumentado imediatamente. Se você puxar para a esquerda, o tamanho da fonte é reduzida.</a:t>
            </a:r>
            <a:endParaRPr lang="pt-BR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3000372"/>
            <a:ext cx="517207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aixaDeTexto 5"/>
          <p:cNvSpPr txBox="1"/>
          <p:nvPr/>
        </p:nvSpPr>
        <p:spPr>
          <a:xfrm>
            <a:off x="428596" y="6429396"/>
            <a:ext cx="8501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Figura 2-4 </a:t>
            </a:r>
            <a:r>
              <a:rPr lang="pt-BR" sz="1600" dirty="0" smtClean="0"/>
              <a:t>Ligando controle através de Data </a:t>
            </a:r>
            <a:r>
              <a:rPr lang="pt-BR" sz="1600" dirty="0" err="1" smtClean="0"/>
              <a:t>Binding</a:t>
            </a:r>
            <a:endParaRPr lang="pt-BR" sz="160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36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500034" y="142852"/>
            <a:ext cx="8229600" cy="58259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071546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 Veja o código XAML do exemplo anterior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428736"/>
            <a:ext cx="8715436" cy="427809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err="1" smtClean="0"/>
              <a:t>UserControl</a:t>
            </a:r>
            <a:r>
              <a:rPr lang="pt-BR" sz="1600" dirty="0" smtClean="0"/>
              <a:t> x:Class="SilverlightApplicatio3ch2.MainPage"</a:t>
            </a:r>
          </a:p>
          <a:p>
            <a:r>
              <a:rPr lang="pt-BR" sz="1600" dirty="0" smtClean="0"/>
              <a:t>    </a:t>
            </a:r>
            <a:r>
              <a:rPr lang="pt-BR" sz="1600" dirty="0" err="1" smtClean="0"/>
              <a:t>xmlns</a:t>
            </a:r>
            <a:r>
              <a:rPr lang="pt-BR" sz="1600" dirty="0" smtClean="0"/>
              <a:t>="http://schemas.microsoft.com/winfx/2006/xaml/presentation"</a:t>
            </a:r>
          </a:p>
          <a:p>
            <a:r>
              <a:rPr lang="pt-BR" sz="1600" dirty="0" smtClean="0"/>
              <a:t>    </a:t>
            </a:r>
            <a:r>
              <a:rPr lang="pt-BR" sz="1600" dirty="0" err="1" smtClean="0"/>
              <a:t>xmlns</a:t>
            </a:r>
            <a:r>
              <a:rPr lang="pt-BR" sz="1600" dirty="0" smtClean="0"/>
              <a:t>:x="http://schemas.microsoft.com/winfx/2006/xaml"</a:t>
            </a:r>
          </a:p>
          <a:p>
            <a:r>
              <a:rPr lang="pt-BR" sz="1600" dirty="0" smtClean="0"/>
              <a:t>    </a:t>
            </a:r>
            <a:r>
              <a:rPr lang="pt-BR" sz="1600" dirty="0" err="1" smtClean="0"/>
              <a:t>xmlns</a:t>
            </a:r>
            <a:r>
              <a:rPr lang="pt-BR" sz="1600" dirty="0" smtClean="0"/>
              <a:t>:d="http://schemas.microsoft.com/expression/blend/2008"</a:t>
            </a:r>
          </a:p>
          <a:p>
            <a:r>
              <a:rPr lang="pt-BR" sz="1600" dirty="0" smtClean="0"/>
              <a:t>    </a:t>
            </a:r>
            <a:r>
              <a:rPr lang="pt-BR" sz="1600" dirty="0" err="1" smtClean="0"/>
              <a:t>xmlns</a:t>
            </a:r>
            <a:r>
              <a:rPr lang="pt-BR" sz="1600" dirty="0" smtClean="0"/>
              <a:t>:mc="http://schemas.openxmlformats.org/markup-compatibility/2006"</a:t>
            </a:r>
          </a:p>
          <a:p>
            <a:r>
              <a:rPr lang="pt-BR" sz="1600" dirty="0" smtClean="0"/>
              <a:t>    mc:</a:t>
            </a:r>
            <a:r>
              <a:rPr lang="pt-BR" sz="1600" dirty="0" err="1" smtClean="0"/>
              <a:t>Ignorable</a:t>
            </a:r>
            <a:r>
              <a:rPr lang="pt-BR" sz="1600" dirty="0" smtClean="0"/>
              <a:t>="d"</a:t>
            </a:r>
          </a:p>
          <a:p>
            <a:r>
              <a:rPr lang="pt-BR" sz="1600" dirty="0" smtClean="0"/>
              <a:t>    d:DesignHeight="300" d:DesignWidth="400"&gt;</a:t>
            </a:r>
          </a:p>
          <a:p>
            <a:endParaRPr lang="pt-BR" sz="1600" dirty="0" smtClean="0"/>
          </a:p>
          <a:p>
            <a:r>
              <a:rPr lang="en-US" sz="1600" dirty="0" smtClean="0"/>
              <a:t>    &lt;</a:t>
            </a:r>
            <a:r>
              <a:rPr lang="en-US" sz="1600" dirty="0" smtClean="0">
                <a:solidFill>
                  <a:srgbClr val="C00000"/>
                </a:solidFill>
              </a:rPr>
              <a:t>Grid</a:t>
            </a:r>
            <a:r>
              <a:rPr lang="en-US" sz="1600" dirty="0" smtClean="0"/>
              <a:t> x:Name="</a:t>
            </a:r>
            <a:r>
              <a:rPr lang="en-US" sz="1600" dirty="0" err="1" smtClean="0"/>
              <a:t>LayoutRoot</a:t>
            </a:r>
            <a:r>
              <a:rPr lang="en-US" sz="1600" dirty="0" smtClean="0"/>
              <a:t>" Background="White"&gt;</a:t>
            </a:r>
          </a:p>
          <a:p>
            <a:r>
              <a:rPr lang="pt-BR" sz="1600" dirty="0" smtClean="0"/>
              <a:t>        &lt;</a:t>
            </a:r>
            <a:r>
              <a:rPr lang="pt-BR" sz="1600" dirty="0" err="1" smtClean="0">
                <a:solidFill>
                  <a:srgbClr val="C00000"/>
                </a:solidFill>
              </a:rPr>
              <a:t>StackPanel</a:t>
            </a:r>
            <a:r>
              <a:rPr lang="pt-BR" sz="1600" dirty="0" smtClean="0"/>
              <a:t>&gt;</a:t>
            </a:r>
          </a:p>
          <a:p>
            <a:r>
              <a:rPr lang="en-US" sz="1600" dirty="0" smtClean="0"/>
              <a:t>        &lt;</a:t>
            </a:r>
            <a:r>
              <a:rPr lang="en-US" sz="1600" dirty="0" smtClean="0">
                <a:solidFill>
                  <a:srgbClr val="C00000"/>
                </a:solidFill>
              </a:rPr>
              <a:t>Slider</a:t>
            </a:r>
            <a:r>
              <a:rPr lang="en-US" sz="1600" dirty="0" smtClean="0"/>
              <a:t> x:Name="</a:t>
            </a:r>
            <a:r>
              <a:rPr lang="en-US" sz="1600" dirty="0" err="1" smtClean="0"/>
              <a:t>sliderFontSize</a:t>
            </a:r>
            <a:r>
              <a:rPr lang="en-US" sz="1600" dirty="0" smtClean="0"/>
              <a:t>" Margin="3" Minimum="1" Maximum="40" Value="10"&gt;&lt;/Slider&gt;</a:t>
            </a:r>
          </a:p>
          <a:p>
            <a:r>
              <a:rPr lang="en-US" sz="1600" dirty="0" smtClean="0"/>
              <a:t>        &lt;</a:t>
            </a:r>
            <a:r>
              <a:rPr lang="en-US" sz="1600" dirty="0" err="1" smtClean="0">
                <a:solidFill>
                  <a:srgbClr val="C00000"/>
                </a:solidFill>
              </a:rPr>
              <a:t>TextBlock</a:t>
            </a:r>
            <a:r>
              <a:rPr lang="en-US" sz="1600" dirty="0" smtClean="0"/>
              <a:t> Margin="0,8,20,12" Text="Simple Text" x:Name="</a:t>
            </a:r>
            <a:r>
              <a:rPr lang="en-US" sz="1600" dirty="0" err="1" smtClean="0"/>
              <a:t>lblSampleText</a:t>
            </a:r>
            <a:r>
              <a:rPr lang="en-US" sz="1600" dirty="0" smtClean="0"/>
              <a:t>" </a:t>
            </a:r>
          </a:p>
          <a:p>
            <a:r>
              <a:rPr lang="pt-BR" sz="1600" dirty="0" smtClean="0"/>
              <a:t>                   </a:t>
            </a:r>
            <a:r>
              <a:rPr lang="pt-BR" sz="1600" dirty="0" err="1" smtClean="0">
                <a:solidFill>
                  <a:srgbClr val="FF0000"/>
                </a:solidFill>
              </a:rPr>
              <a:t>FontSize</a:t>
            </a:r>
            <a:r>
              <a:rPr lang="pt-BR" sz="1600" dirty="0" smtClean="0"/>
              <a:t>="{</a:t>
            </a:r>
            <a:r>
              <a:rPr lang="pt-BR" sz="1600" dirty="0" err="1" smtClean="0"/>
              <a:t>Binding</a:t>
            </a:r>
            <a:r>
              <a:rPr lang="pt-BR" sz="1600" dirty="0" smtClean="0"/>
              <a:t> </a:t>
            </a:r>
            <a:r>
              <a:rPr lang="pt-BR" sz="1600" dirty="0" err="1" smtClean="0"/>
              <a:t>ElementName</a:t>
            </a:r>
            <a:r>
              <a:rPr lang="pt-BR" sz="1600" dirty="0" smtClean="0"/>
              <a:t>=</a:t>
            </a:r>
            <a:r>
              <a:rPr lang="pt-BR" sz="1600" dirty="0" err="1" smtClean="0"/>
              <a:t>sliderFontSize</a:t>
            </a:r>
            <a:r>
              <a:rPr lang="pt-BR" sz="1600" dirty="0" smtClean="0"/>
              <a:t>, </a:t>
            </a:r>
            <a:r>
              <a:rPr lang="pt-BR" sz="1600" dirty="0" smtClean="0">
                <a:solidFill>
                  <a:srgbClr val="FF0000"/>
                </a:solidFill>
              </a:rPr>
              <a:t>Path</a:t>
            </a:r>
            <a:r>
              <a:rPr lang="pt-BR" sz="1600" dirty="0" smtClean="0"/>
              <a:t>=</a:t>
            </a:r>
            <a:r>
              <a:rPr lang="pt-BR" sz="1600" dirty="0" err="1" smtClean="0"/>
              <a:t>Value</a:t>
            </a:r>
            <a:r>
              <a:rPr lang="pt-BR" sz="1600" dirty="0" smtClean="0"/>
              <a:t>}"&gt;&lt;/</a:t>
            </a:r>
            <a:r>
              <a:rPr lang="pt-BR" sz="1600" dirty="0" err="1" smtClean="0"/>
              <a:t>TextBlock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     &lt;</a:t>
            </a:r>
            <a:r>
              <a:rPr lang="pt-BR" sz="1600" dirty="0" smtClean="0">
                <a:solidFill>
                  <a:srgbClr val="C00000"/>
                </a:solidFill>
              </a:rPr>
              <a:t>/</a:t>
            </a:r>
            <a:r>
              <a:rPr lang="pt-BR" sz="1600" dirty="0" err="1" smtClean="0">
                <a:solidFill>
                  <a:srgbClr val="C00000"/>
                </a:solidFill>
              </a:rPr>
              <a:t>StackPanel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 &lt;</a:t>
            </a:r>
            <a:r>
              <a:rPr lang="pt-BR" sz="1600" dirty="0" smtClean="0">
                <a:solidFill>
                  <a:srgbClr val="C00000"/>
                </a:solidFill>
              </a:rPr>
              <a:t>/</a:t>
            </a:r>
            <a:r>
              <a:rPr lang="pt-BR" sz="1600" dirty="0" err="1" smtClean="0">
                <a:solidFill>
                  <a:srgbClr val="C00000"/>
                </a:solidFill>
              </a:rPr>
              <a:t>Grid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&lt;</a:t>
            </a:r>
            <a:r>
              <a:rPr lang="pt-BR" sz="1600" dirty="0" smtClean="0">
                <a:solidFill>
                  <a:srgbClr val="C00000"/>
                </a:solidFill>
              </a:rPr>
              <a:t>/</a:t>
            </a:r>
            <a:r>
              <a:rPr lang="pt-BR" sz="1600" dirty="0" err="1" smtClean="0">
                <a:solidFill>
                  <a:srgbClr val="C00000"/>
                </a:solidFill>
              </a:rPr>
              <a:t>UserControl</a:t>
            </a:r>
            <a:r>
              <a:rPr lang="pt-BR" sz="1600" dirty="0" smtClean="0"/>
              <a:t>&gt;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37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357298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 </a:t>
            </a:r>
            <a:r>
              <a:rPr lang="pt-BR" b="1" dirty="0" err="1" smtClean="0"/>
              <a:t>Two-Way</a:t>
            </a:r>
            <a:r>
              <a:rPr lang="pt-BR" b="1" dirty="0" smtClean="0"/>
              <a:t> </a:t>
            </a:r>
            <a:r>
              <a:rPr lang="pt-BR" b="1" dirty="0" err="1" smtClean="0"/>
              <a:t>Binding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714488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Curiosamente há um caminho, para forçar os valores de fluxo em ambos os sentidos: desde a origem para o destino e do destino para a origem. O truque é definir a propriedade </a:t>
            </a:r>
            <a:r>
              <a:rPr lang="pt-BR" sz="1600" dirty="0" err="1" smtClean="0"/>
              <a:t>Mode</a:t>
            </a:r>
            <a:r>
              <a:rPr lang="pt-BR" sz="1600" dirty="0" smtClean="0"/>
              <a:t> do </a:t>
            </a:r>
            <a:r>
              <a:rPr lang="pt-BR" sz="1600" dirty="0" err="1" smtClean="0"/>
              <a:t>Binding</a:t>
            </a:r>
            <a:r>
              <a:rPr lang="pt-BR" sz="1600" dirty="0" smtClean="0"/>
              <a:t>.</a:t>
            </a:r>
            <a:endParaRPr lang="pt-BR" sz="16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38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5409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214422"/>
            <a:ext cx="8643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Dê uma olhada neste documento XAML, que representa uma página em branco (como as criadas pelo Visual Studio):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857364"/>
            <a:ext cx="8715436" cy="280076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err="1" smtClean="0"/>
              <a:t>UserControl</a:t>
            </a:r>
            <a:r>
              <a:rPr lang="pt-BR" sz="1600" dirty="0" smtClean="0"/>
              <a:t> x:Class="SilverlightCH12.MainPage"</a:t>
            </a:r>
          </a:p>
          <a:p>
            <a:r>
              <a:rPr lang="pt-BR" sz="1600" dirty="0" smtClean="0"/>
              <a:t>    </a:t>
            </a:r>
            <a:r>
              <a:rPr lang="pt-BR" sz="1600" dirty="0" err="1" smtClean="0"/>
              <a:t>xmlns</a:t>
            </a:r>
            <a:r>
              <a:rPr lang="pt-BR" sz="1600" dirty="0" smtClean="0"/>
              <a:t>="http://schemas.microsoft.com/winfx/2006/xaml/presentation"</a:t>
            </a:r>
          </a:p>
          <a:p>
            <a:r>
              <a:rPr lang="pt-BR" sz="1600" dirty="0" smtClean="0"/>
              <a:t>    </a:t>
            </a:r>
            <a:r>
              <a:rPr lang="pt-BR" sz="1600" dirty="0" err="1" smtClean="0"/>
              <a:t>xmlns</a:t>
            </a:r>
            <a:r>
              <a:rPr lang="pt-BR" sz="1600" dirty="0" smtClean="0"/>
              <a:t>:x="http://schemas.microsoft.com/winfx/2006/xaml"</a:t>
            </a:r>
          </a:p>
          <a:p>
            <a:r>
              <a:rPr lang="pt-BR" sz="1600" dirty="0" smtClean="0"/>
              <a:t>    </a:t>
            </a:r>
            <a:r>
              <a:rPr lang="pt-BR" sz="1600" dirty="0" err="1" smtClean="0"/>
              <a:t>xmlns</a:t>
            </a:r>
            <a:r>
              <a:rPr lang="pt-BR" sz="1600" dirty="0" smtClean="0"/>
              <a:t>:d="http://schemas.microsoft.com/expression/blend/2008"</a:t>
            </a:r>
          </a:p>
          <a:p>
            <a:r>
              <a:rPr lang="pt-BR" sz="1600" dirty="0" smtClean="0"/>
              <a:t>    </a:t>
            </a:r>
            <a:r>
              <a:rPr lang="pt-BR" sz="1600" dirty="0" err="1" smtClean="0"/>
              <a:t>xmlns</a:t>
            </a:r>
            <a:r>
              <a:rPr lang="pt-BR" sz="1600" dirty="0" smtClean="0"/>
              <a:t>:mc="http://schemas.openxmlformats.org/markup-compatibility/2006"</a:t>
            </a:r>
          </a:p>
          <a:p>
            <a:r>
              <a:rPr lang="pt-BR" sz="1600" dirty="0" smtClean="0"/>
              <a:t>    mc:</a:t>
            </a:r>
            <a:r>
              <a:rPr lang="pt-BR" sz="1600" dirty="0" err="1" smtClean="0"/>
              <a:t>Ignorable</a:t>
            </a:r>
            <a:r>
              <a:rPr lang="pt-BR" sz="1600" dirty="0" smtClean="0"/>
              <a:t>="d“  d:DesignHeight="300" d:DesignWidth="400"&gt;</a:t>
            </a:r>
          </a:p>
          <a:p>
            <a:endParaRPr lang="pt-BR" sz="1600" dirty="0" smtClean="0"/>
          </a:p>
          <a:p>
            <a:r>
              <a:rPr lang="en-US" sz="1600" dirty="0" smtClean="0"/>
              <a:t>    &lt;Grid x:Name="</a:t>
            </a:r>
            <a:r>
              <a:rPr lang="en-US" sz="1600" dirty="0" err="1" smtClean="0"/>
              <a:t>LayoutRoot</a:t>
            </a:r>
            <a:r>
              <a:rPr lang="en-US" sz="1600" dirty="0" smtClean="0"/>
              <a:t>" Background="White"&gt;</a:t>
            </a:r>
          </a:p>
          <a:p>
            <a:endParaRPr lang="pt-BR" sz="1600" dirty="0" smtClean="0"/>
          </a:p>
          <a:p>
            <a:r>
              <a:rPr lang="pt-BR" sz="1600" dirty="0" smtClean="0"/>
              <a:t>    &lt;/</a:t>
            </a:r>
            <a:r>
              <a:rPr lang="pt-BR" sz="1600" dirty="0" err="1" smtClean="0"/>
              <a:t>Grid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&lt;/</a:t>
            </a:r>
            <a:r>
              <a:rPr lang="pt-BR" sz="1600" dirty="0" err="1" smtClean="0"/>
              <a:t>UserControl</a:t>
            </a:r>
            <a:r>
              <a:rPr lang="pt-BR" sz="1600" dirty="0" smtClean="0"/>
              <a:t>&gt;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14282" y="5572140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Este documento inclui apenas dois elementos - o elemento  de mais alto nível o </a:t>
            </a:r>
            <a:r>
              <a:rPr lang="pt-BR" sz="1600" dirty="0" err="1" smtClean="0"/>
              <a:t>UserControl</a:t>
            </a:r>
            <a:r>
              <a:rPr lang="pt-BR" sz="1600" dirty="0" smtClean="0"/>
              <a:t>, que envolve todo o conteúdo da página </a:t>
            </a:r>
            <a:r>
              <a:rPr lang="pt-BR" sz="1600" dirty="0" err="1" smtClean="0"/>
              <a:t>Silverlight</a:t>
            </a:r>
            <a:r>
              <a:rPr lang="pt-BR" sz="1600" dirty="0" smtClean="0"/>
              <a:t>, e o </a:t>
            </a:r>
            <a:r>
              <a:rPr lang="pt-BR" sz="1600" dirty="0" err="1" smtClean="0"/>
              <a:t>Grid</a:t>
            </a:r>
            <a:r>
              <a:rPr lang="pt-BR" sz="1600" dirty="0" smtClean="0"/>
              <a:t>, no qual você pode colocar todos os seus elementos.</a:t>
            </a:r>
            <a:endParaRPr lang="pt-BR" sz="160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5409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285860"/>
            <a:ext cx="8715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XAML </a:t>
            </a:r>
            <a:r>
              <a:rPr lang="pt-BR" sz="2400" b="1" dirty="0" err="1" smtClean="0"/>
              <a:t>Namespaces</a:t>
            </a:r>
            <a:endParaRPr lang="pt-BR" sz="24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42844" y="1714488"/>
            <a:ext cx="87868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Quando você usa um elemento como</a:t>
            </a:r>
            <a:r>
              <a:rPr lang="pt-BR" sz="1600" b="1" dirty="0" smtClean="0"/>
              <a:t> &lt;</a:t>
            </a:r>
            <a:r>
              <a:rPr lang="pt-BR" sz="1600" b="1" dirty="0" err="1" smtClean="0"/>
              <a:t>UserControl</a:t>
            </a:r>
            <a:r>
              <a:rPr lang="pt-BR" sz="1600" b="1" dirty="0" smtClean="0"/>
              <a:t>&gt; </a:t>
            </a:r>
            <a:r>
              <a:rPr lang="pt-BR" sz="1600" dirty="0" smtClean="0"/>
              <a:t>em um arquivo XAML, o </a:t>
            </a:r>
            <a:r>
              <a:rPr lang="pt-BR" sz="1600" dirty="0" err="1" smtClean="0"/>
              <a:t>Silverlight</a:t>
            </a:r>
            <a:r>
              <a:rPr lang="pt-BR" sz="1600" dirty="0" smtClean="0"/>
              <a:t> reconhece que você deseja criar uma instância da classe </a:t>
            </a:r>
            <a:r>
              <a:rPr lang="pt-BR" sz="1600" dirty="0" err="1" smtClean="0"/>
              <a:t>UserControl</a:t>
            </a:r>
            <a:r>
              <a:rPr lang="pt-BR" sz="1600" dirty="0" smtClean="0"/>
              <a:t>. No entanto, não significa necessariamente saber qual biblioteca de classe vá usar. Obviamente, você precisa encontrar uma maneira de indicar ao </a:t>
            </a:r>
            <a:r>
              <a:rPr lang="pt-BR" sz="1600" dirty="0" err="1" smtClean="0"/>
              <a:t>Silverlight</a:t>
            </a:r>
            <a:r>
              <a:rPr lang="pt-BR" sz="1600" dirty="0" smtClean="0"/>
              <a:t> que </a:t>
            </a:r>
            <a:r>
              <a:rPr lang="pt-BR" sz="1600" dirty="0" err="1" smtClean="0"/>
              <a:t>namespace</a:t>
            </a:r>
            <a:r>
              <a:rPr lang="pt-BR" sz="1600" dirty="0" smtClean="0"/>
              <a:t> usar.</a:t>
            </a:r>
            <a:endParaRPr lang="pt-BR" sz="16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142844" y="3357562"/>
            <a:ext cx="8786874" cy="10772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    </a:t>
            </a:r>
            <a:r>
              <a:rPr lang="pt-BR" sz="1600" dirty="0" err="1" smtClean="0"/>
              <a:t>xmlns</a:t>
            </a:r>
            <a:r>
              <a:rPr lang="pt-BR" sz="1600" dirty="0" smtClean="0"/>
              <a:t>="http://schemas.microsoft.com/winfx/2006/xaml/presentation"</a:t>
            </a:r>
          </a:p>
          <a:p>
            <a:r>
              <a:rPr lang="pt-BR" sz="1600" dirty="0" smtClean="0"/>
              <a:t>    </a:t>
            </a:r>
            <a:r>
              <a:rPr lang="pt-BR" sz="1600" dirty="0" err="1" smtClean="0"/>
              <a:t>xmlns</a:t>
            </a:r>
            <a:r>
              <a:rPr lang="pt-BR" sz="1600" dirty="0" smtClean="0"/>
              <a:t>:x="http://schemas.microsoft.com/winfx/2006/xaml"</a:t>
            </a:r>
          </a:p>
          <a:p>
            <a:r>
              <a:rPr lang="pt-BR" sz="1600" dirty="0" smtClean="0"/>
              <a:t>    </a:t>
            </a:r>
            <a:r>
              <a:rPr lang="pt-BR" sz="1600" dirty="0" err="1" smtClean="0"/>
              <a:t>xmlns</a:t>
            </a:r>
            <a:r>
              <a:rPr lang="pt-BR" sz="1600" dirty="0" smtClean="0"/>
              <a:t>:d="http://schemas.microsoft.com/expression/blend/2008"</a:t>
            </a:r>
          </a:p>
          <a:p>
            <a:r>
              <a:rPr lang="pt-BR" sz="1600" dirty="0" smtClean="0"/>
              <a:t>    </a:t>
            </a:r>
            <a:r>
              <a:rPr lang="pt-BR" sz="1600" dirty="0" err="1" smtClean="0"/>
              <a:t>xmlns</a:t>
            </a:r>
            <a:r>
              <a:rPr lang="pt-BR" sz="1600" dirty="0" smtClean="0"/>
              <a:t>:mc=</a:t>
            </a:r>
            <a:r>
              <a:rPr lang="pt-BR" sz="1600" dirty="0" smtClean="0">
                <a:hlinkClick r:id="rId2"/>
              </a:rPr>
              <a:t>http://schemas.openxmlformats.org/markup-compatibility/2006</a:t>
            </a:r>
            <a:r>
              <a:rPr lang="pt-BR" sz="1600" dirty="0" smtClean="0"/>
              <a:t>&gt;</a:t>
            </a:r>
            <a:endParaRPr lang="pt-BR" sz="16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214282" y="5500702"/>
            <a:ext cx="871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O atributo </a:t>
            </a:r>
            <a:r>
              <a:rPr lang="pt-BR" sz="1600" dirty="0" err="1" smtClean="0"/>
              <a:t>xmlns</a:t>
            </a:r>
            <a:r>
              <a:rPr lang="pt-BR" sz="1600" dirty="0" smtClean="0"/>
              <a:t> é um atributo especializados no mundo do XML e é reservado para a declaração de </a:t>
            </a:r>
            <a:r>
              <a:rPr lang="pt-BR" sz="1600" dirty="0" err="1" smtClean="0"/>
              <a:t>namespaces</a:t>
            </a:r>
            <a:r>
              <a:rPr lang="pt-BR" sz="1600" dirty="0" smtClean="0"/>
              <a:t>. </a:t>
            </a:r>
            <a:endParaRPr lang="pt-BR" sz="1600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5409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285860"/>
            <a:ext cx="8715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Core </a:t>
            </a:r>
            <a:r>
              <a:rPr lang="pt-BR" sz="2400" b="1" dirty="0" err="1" smtClean="0"/>
              <a:t>Silverlight</a:t>
            </a:r>
            <a:r>
              <a:rPr lang="pt-BR" sz="2400" b="1" dirty="0" smtClean="0"/>
              <a:t> </a:t>
            </a:r>
            <a:r>
              <a:rPr lang="pt-BR" sz="2400" b="1" dirty="0" err="1" smtClean="0"/>
              <a:t>Namespaces</a:t>
            </a:r>
            <a:endParaRPr lang="pt-BR" sz="24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42844" y="1857364"/>
            <a:ext cx="885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Os dois primeiros </a:t>
            </a:r>
            <a:r>
              <a:rPr lang="pt-BR" sz="1600" dirty="0" err="1" smtClean="0"/>
              <a:t>namespaces</a:t>
            </a:r>
            <a:r>
              <a:rPr lang="pt-BR" sz="1600" dirty="0" smtClean="0"/>
              <a:t> são os mais importantes. Você vai precisar deles para acessar partes </a:t>
            </a:r>
            <a:r>
              <a:rPr lang="pt-BR" sz="1600" dirty="0" err="1" smtClean="0"/>
              <a:t>assenciais</a:t>
            </a:r>
            <a:r>
              <a:rPr lang="pt-BR" sz="1600" dirty="0" smtClean="0"/>
              <a:t> do </a:t>
            </a:r>
            <a:r>
              <a:rPr lang="pt-BR" sz="1600" dirty="0" err="1" smtClean="0"/>
              <a:t>runtimes</a:t>
            </a:r>
            <a:r>
              <a:rPr lang="pt-BR" sz="1600" dirty="0" smtClean="0"/>
              <a:t> do </a:t>
            </a:r>
            <a:r>
              <a:rPr lang="pt-BR" sz="1600" dirty="0" err="1" smtClean="0"/>
              <a:t>Silverlight</a:t>
            </a:r>
            <a:r>
              <a:rPr lang="pt-BR" sz="1600" dirty="0" smtClean="0"/>
              <a:t>: </a:t>
            </a:r>
          </a:p>
          <a:p>
            <a:endParaRPr lang="pt-BR" sz="1600" dirty="0" smtClean="0"/>
          </a:p>
          <a:p>
            <a:pPr>
              <a:buFont typeface="Arial" pitchFamily="34" charset="0"/>
              <a:buChar char="•"/>
            </a:pPr>
            <a:r>
              <a:rPr lang="pt-BR" sz="1600" dirty="0" smtClean="0">
                <a:hlinkClick r:id="rId2"/>
              </a:rPr>
              <a:t>http://schemas.microsoft.com/winfx/2006/xaml/presentation</a:t>
            </a:r>
            <a:r>
              <a:rPr lang="pt-BR" sz="1600" dirty="0" smtClean="0"/>
              <a:t> é o núcleo do </a:t>
            </a:r>
            <a:r>
              <a:rPr lang="pt-BR" sz="1600" dirty="0" err="1" smtClean="0"/>
              <a:t>silverlight</a:t>
            </a:r>
            <a:r>
              <a:rPr lang="pt-BR" sz="1600" dirty="0" smtClean="0"/>
              <a:t>. Ele engloba todas as classes </a:t>
            </a:r>
            <a:r>
              <a:rPr lang="pt-BR" sz="1600" dirty="0" err="1" smtClean="0"/>
              <a:t>Silverlight</a:t>
            </a:r>
            <a:r>
              <a:rPr lang="pt-BR" sz="1600" dirty="0" smtClean="0"/>
              <a:t> essenciais, incluídos o </a:t>
            </a:r>
            <a:r>
              <a:rPr lang="pt-BR" sz="1600" dirty="0" err="1" smtClean="0"/>
              <a:t>UserControl</a:t>
            </a:r>
            <a:r>
              <a:rPr lang="pt-BR" sz="1600" dirty="0" smtClean="0"/>
              <a:t> e </a:t>
            </a:r>
            <a:r>
              <a:rPr lang="pt-BR" sz="1600" dirty="0" err="1" smtClean="0"/>
              <a:t>Grid</a:t>
            </a:r>
            <a:r>
              <a:rPr lang="pt-BR" sz="1600" dirty="0" smtClean="0"/>
              <a:t>. Este </a:t>
            </a:r>
            <a:r>
              <a:rPr lang="pt-BR" sz="1600" dirty="0" err="1" smtClean="0"/>
              <a:t>namespace</a:t>
            </a:r>
            <a:r>
              <a:rPr lang="pt-BR" sz="1600" dirty="0" smtClean="0"/>
              <a:t> é declarado sem um prefixo de </a:t>
            </a:r>
            <a:r>
              <a:rPr lang="pt-BR" sz="1600" dirty="0" err="1" smtClean="0"/>
              <a:t>namespace</a:t>
            </a:r>
            <a:r>
              <a:rPr lang="pt-BR" sz="1600" dirty="0" smtClean="0"/>
              <a:t>, por isso torna-se o </a:t>
            </a:r>
            <a:r>
              <a:rPr lang="pt-BR" sz="1600" dirty="0" err="1" smtClean="0"/>
              <a:t>namespace</a:t>
            </a:r>
            <a:r>
              <a:rPr lang="pt-BR" sz="1600" dirty="0" smtClean="0"/>
              <a:t> DEFAULT para todo o documento.</a:t>
            </a:r>
          </a:p>
          <a:p>
            <a:pPr>
              <a:buFont typeface="Arial" pitchFamily="34" charset="0"/>
              <a:buChar char="•"/>
            </a:pPr>
            <a:r>
              <a:rPr lang="pt-BR" sz="1600" dirty="0" err="1" smtClean="0"/>
              <a:t>xmlns</a:t>
            </a:r>
            <a:r>
              <a:rPr lang="pt-BR" sz="1600" dirty="0" smtClean="0"/>
              <a:t>:x="http://schemas.microsoft.com/winfx/2006/xaml. Ele inclui várias características de utilidade XAML que permitem influenciar a forma como o documento é interpretada.</a:t>
            </a:r>
            <a:endParaRPr lang="pt-BR" sz="16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5409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14282" y="1500174"/>
            <a:ext cx="87154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As informações de </a:t>
            </a:r>
            <a:r>
              <a:rPr lang="pt-BR" sz="1600" dirty="0" err="1" smtClean="0"/>
              <a:t>namespace</a:t>
            </a:r>
            <a:r>
              <a:rPr lang="pt-BR" sz="1600" dirty="0" smtClean="0"/>
              <a:t> permite que o analisador de XAML encontre a classe correta. Por exemplo, quando ele encontra os elementos </a:t>
            </a:r>
            <a:r>
              <a:rPr lang="pt-BR" sz="1600" dirty="0" err="1" smtClean="0"/>
              <a:t>UserControl</a:t>
            </a:r>
            <a:r>
              <a:rPr lang="pt-BR" sz="1600" dirty="0" smtClean="0"/>
              <a:t> e </a:t>
            </a:r>
            <a:r>
              <a:rPr lang="pt-BR" sz="1600" dirty="0" err="1" smtClean="0"/>
              <a:t>Grid</a:t>
            </a:r>
            <a:r>
              <a:rPr lang="pt-BR" sz="1600" dirty="0" smtClean="0"/>
              <a:t>, ele procura-os no </a:t>
            </a:r>
            <a:r>
              <a:rPr lang="pt-BR" sz="1600" dirty="0" err="1" smtClean="0"/>
              <a:t>namespace</a:t>
            </a:r>
            <a:r>
              <a:rPr lang="pt-BR" sz="1600" dirty="0" smtClean="0"/>
              <a:t> padrão. Em seguida, ele procura o </a:t>
            </a:r>
            <a:r>
              <a:rPr lang="pt-BR" sz="1600" dirty="0" err="1" smtClean="0"/>
              <a:t>namespaces</a:t>
            </a:r>
            <a:r>
              <a:rPr lang="pt-BR" sz="1600" dirty="0" smtClean="0"/>
              <a:t> </a:t>
            </a:r>
            <a:r>
              <a:rPr lang="pt-BR" sz="1600" dirty="0" err="1" smtClean="0"/>
              <a:t>Silverlight</a:t>
            </a:r>
            <a:r>
              <a:rPr lang="pt-BR" sz="1600" dirty="0" smtClean="0"/>
              <a:t> correspondente, até encontrar as classes correspondentes </a:t>
            </a:r>
            <a:r>
              <a:rPr lang="pt-BR" sz="1600" b="1" dirty="0" smtClean="0"/>
              <a:t>System.Windows.</a:t>
            </a:r>
            <a:r>
              <a:rPr lang="pt-BR" sz="1600" b="1" dirty="0" err="1" smtClean="0"/>
              <a:t>UserControl</a:t>
            </a:r>
            <a:r>
              <a:rPr lang="pt-BR" sz="1600" b="1" dirty="0" smtClean="0"/>
              <a:t> e System.Windows.</a:t>
            </a:r>
            <a:r>
              <a:rPr lang="pt-BR" sz="1600" b="1" dirty="0" err="1" smtClean="0"/>
              <a:t>Controls</a:t>
            </a:r>
            <a:r>
              <a:rPr lang="pt-BR" sz="1600" b="1" dirty="0" smtClean="0"/>
              <a:t>.</a:t>
            </a:r>
            <a:r>
              <a:rPr lang="pt-BR" sz="1600" b="1" dirty="0" err="1" smtClean="0"/>
              <a:t>Grid</a:t>
            </a:r>
            <a:r>
              <a:rPr lang="pt-BR" sz="1600" dirty="0" smtClean="0"/>
              <a:t>.</a:t>
            </a:r>
            <a:endParaRPr lang="pt-BR" sz="16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5409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85720" y="1571612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Design </a:t>
            </a:r>
            <a:r>
              <a:rPr lang="pt-BR" sz="2400" dirty="0" err="1" smtClean="0"/>
              <a:t>Namespace</a:t>
            </a:r>
            <a:endParaRPr lang="pt-BR" sz="2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2143116"/>
            <a:ext cx="864399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Junto com estes </a:t>
            </a:r>
            <a:r>
              <a:rPr lang="pt-BR" sz="1600" dirty="0" err="1" smtClean="0"/>
              <a:t>namespaces</a:t>
            </a:r>
            <a:r>
              <a:rPr lang="pt-BR" sz="1600" dirty="0" smtClean="0"/>
              <a:t> temos mais dois </a:t>
            </a:r>
            <a:r>
              <a:rPr lang="pt-BR" sz="1600" dirty="0" err="1" smtClean="0"/>
              <a:t>namespaces</a:t>
            </a:r>
            <a:r>
              <a:rPr lang="pt-BR" sz="1600" dirty="0" smtClean="0"/>
              <a:t> especializados:</a:t>
            </a:r>
          </a:p>
          <a:p>
            <a:endParaRPr lang="pt-BR" sz="1600" dirty="0" smtClean="0"/>
          </a:p>
          <a:p>
            <a:pPr>
              <a:buFont typeface="Arial" pitchFamily="34" charset="0"/>
              <a:buChar char="•"/>
            </a:pPr>
            <a:r>
              <a:rPr lang="pt-BR" sz="1600" dirty="0" smtClean="0">
                <a:hlinkClick r:id="rId2"/>
              </a:rPr>
              <a:t>http://schemas.openxmlformats.org/markup-compatibility/2006</a:t>
            </a:r>
            <a:r>
              <a:rPr lang="pt-BR" sz="1600" dirty="0" smtClean="0"/>
              <a:t> Você pode usá-lo para dizer ao analisador de XAML, que informações devem processar e as informações a serem ignoradas.</a:t>
            </a:r>
          </a:p>
          <a:p>
            <a:pPr>
              <a:buFont typeface="Arial" pitchFamily="34" charset="0"/>
              <a:buChar char="•"/>
            </a:pPr>
            <a:r>
              <a:rPr lang="pt-BR" sz="1600" dirty="0" smtClean="0">
                <a:hlinkClick r:id="rId3"/>
              </a:rPr>
              <a:t>http://schemas.microsoft.com/expression/blend/2008</a:t>
            </a:r>
            <a:r>
              <a:rPr lang="pt-BR" sz="1600" dirty="0" smtClean="0"/>
              <a:t> é o </a:t>
            </a:r>
            <a:r>
              <a:rPr lang="pt-BR" sz="1600" dirty="0" err="1" smtClean="0"/>
              <a:t>namespace</a:t>
            </a:r>
            <a:r>
              <a:rPr lang="pt-BR" sz="1600" dirty="0" smtClean="0"/>
              <a:t> reservado especificamente para características de design suportadas pelo </a:t>
            </a:r>
            <a:r>
              <a:rPr lang="pt-BR" sz="1600" dirty="0" err="1" smtClean="0"/>
              <a:t>Expression</a:t>
            </a:r>
            <a:r>
              <a:rPr lang="pt-BR" sz="1600" dirty="0" smtClean="0"/>
              <a:t> </a:t>
            </a:r>
            <a:r>
              <a:rPr lang="pt-BR" sz="1600" dirty="0" err="1" smtClean="0"/>
              <a:t>Blend</a:t>
            </a:r>
            <a:r>
              <a:rPr lang="pt-BR" sz="1600" dirty="0" smtClean="0"/>
              <a:t> e Visual Studio 2010.</a:t>
            </a:r>
            <a:endParaRPr lang="pt-BR" sz="16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5409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XAML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85720" y="1571612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err="1" smtClean="0"/>
              <a:t>Custom</a:t>
            </a:r>
            <a:r>
              <a:rPr lang="pt-BR" sz="2400" dirty="0" smtClean="0"/>
              <a:t> </a:t>
            </a:r>
            <a:r>
              <a:rPr lang="pt-BR" sz="2400" dirty="0" err="1" smtClean="0"/>
              <a:t>Namespace</a:t>
            </a:r>
            <a:endParaRPr lang="pt-BR" sz="2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2071678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Em muitas situações, você irá desejar ter acesso aos seus próprios </a:t>
            </a:r>
            <a:r>
              <a:rPr lang="pt-BR" sz="1600" dirty="0" err="1" smtClean="0"/>
              <a:t>namespaces</a:t>
            </a:r>
            <a:r>
              <a:rPr lang="pt-BR" sz="1600" dirty="0" smtClean="0"/>
              <a:t>. O exemplo mais comum é se você deseja usar controle </a:t>
            </a:r>
            <a:r>
              <a:rPr lang="pt-BR" sz="1600" dirty="0" err="1" smtClean="0"/>
              <a:t>silverlight</a:t>
            </a:r>
            <a:r>
              <a:rPr lang="pt-BR" sz="1600" dirty="0" smtClean="0"/>
              <a:t> que você criou. Neste caso, você precisa definir o novo XML </a:t>
            </a:r>
            <a:r>
              <a:rPr lang="pt-BR" sz="1600" dirty="0" err="1" smtClean="0"/>
              <a:t>namespace</a:t>
            </a:r>
            <a:r>
              <a:rPr lang="pt-BR" sz="1600" dirty="0" smtClean="0"/>
              <a:t> </a:t>
            </a:r>
            <a:r>
              <a:rPr lang="pt-BR" sz="1600" dirty="0" err="1" smtClean="0"/>
              <a:t>prefix</a:t>
            </a:r>
            <a:r>
              <a:rPr lang="pt-BR" sz="1600" dirty="0" smtClean="0"/>
              <a:t> e mapeá-lo para seu </a:t>
            </a:r>
            <a:r>
              <a:rPr lang="pt-BR" sz="1600" dirty="0" err="1" smtClean="0"/>
              <a:t>assembly</a:t>
            </a:r>
            <a:r>
              <a:rPr lang="pt-BR" sz="1600" dirty="0" smtClean="0"/>
              <a:t>. Aqui temos a sintaxe necessária: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85720" y="3371679"/>
            <a:ext cx="8572560" cy="10772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err="1" smtClean="0">
                <a:solidFill>
                  <a:srgbClr val="FF0000"/>
                </a:solidFill>
              </a:rPr>
              <a:t>UserControl</a:t>
            </a:r>
            <a:r>
              <a:rPr lang="pt-BR" sz="1600" dirty="0" smtClean="0">
                <a:solidFill>
                  <a:srgbClr val="FF0000"/>
                </a:solidFill>
              </a:rPr>
              <a:t> x:Class</a:t>
            </a:r>
            <a:r>
              <a:rPr lang="pt-BR" sz="1600" dirty="0" smtClean="0"/>
              <a:t>="SilverlightCH12.MainPage"</a:t>
            </a:r>
          </a:p>
          <a:p>
            <a:r>
              <a:rPr lang="pt-BR" sz="1600" dirty="0" smtClean="0"/>
              <a:t>    </a:t>
            </a:r>
            <a:r>
              <a:rPr lang="pt-BR" sz="1600" dirty="0" err="1" smtClean="0"/>
              <a:t>xmlns</a:t>
            </a:r>
            <a:r>
              <a:rPr lang="pt-BR" sz="1600" dirty="0" smtClean="0"/>
              <a:t>:w=“</a:t>
            </a:r>
            <a:r>
              <a:rPr lang="pt-BR" sz="1600" dirty="0" err="1" smtClean="0"/>
              <a:t>clr-namespace</a:t>
            </a:r>
            <a:r>
              <a:rPr lang="pt-BR" sz="1600" dirty="0" smtClean="0"/>
              <a:t>:</a:t>
            </a:r>
            <a:r>
              <a:rPr lang="pt-BR" sz="1600" dirty="0" err="1" smtClean="0"/>
              <a:t>Widgets</a:t>
            </a:r>
            <a:r>
              <a:rPr lang="pt-BR" sz="1600" dirty="0" smtClean="0"/>
              <a:t>;</a:t>
            </a:r>
            <a:r>
              <a:rPr lang="pt-BR" sz="1600" dirty="0" err="1" smtClean="0"/>
              <a:t>assembly</a:t>
            </a:r>
            <a:r>
              <a:rPr lang="pt-BR" sz="1600" dirty="0" smtClean="0"/>
              <a:t>=</a:t>
            </a:r>
            <a:r>
              <a:rPr lang="pt-BR" sz="1600" dirty="0" err="1" smtClean="0"/>
              <a:t>WidgetsLibrary</a:t>
            </a:r>
            <a:r>
              <a:rPr lang="pt-BR" sz="1600" dirty="0" smtClean="0"/>
              <a:t>“</a:t>
            </a:r>
          </a:p>
          <a:p>
            <a:r>
              <a:rPr lang="pt-BR" sz="1600" dirty="0" smtClean="0"/>
              <a:t>...&gt;</a:t>
            </a:r>
          </a:p>
          <a:p>
            <a:endParaRPr lang="pt-BR" sz="160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AEC7-5A70-4373-9918-F8E1E21FF51D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E-mail:jose.cunha@ifrn.edu.br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741</TotalTime>
  <Words>2511</Words>
  <Application>Microsoft Office PowerPoint</Application>
  <PresentationFormat>Apresentação na tela (4:3)</PresentationFormat>
  <Paragraphs>412</Paragraphs>
  <Slides>38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38</vt:i4>
      </vt:variant>
    </vt:vector>
  </HeadingPairs>
  <TitlesOfParts>
    <vt:vector size="43" baseType="lpstr">
      <vt:lpstr>Arial</vt:lpstr>
      <vt:lpstr>Calibri</vt:lpstr>
      <vt:lpstr>Constantia</vt:lpstr>
      <vt:lpstr>Wingdings 2</vt:lpstr>
      <vt:lpstr>Fluxo</vt:lpstr>
      <vt:lpstr>Silverlight</vt:lpstr>
      <vt:lpstr>XAML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Silverlight</dc:title>
  <dc:creator>cunha</dc:creator>
  <cp:lastModifiedBy>José Antonio Cunha</cp:lastModifiedBy>
  <cp:revision>142</cp:revision>
  <dcterms:created xsi:type="dcterms:W3CDTF">2010-08-06T23:10:09Z</dcterms:created>
  <dcterms:modified xsi:type="dcterms:W3CDTF">2013-06-27T17:26:07Z</dcterms:modified>
</cp:coreProperties>
</file>