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6" r:id="rId6"/>
    <p:sldId id="270" r:id="rId7"/>
    <p:sldId id="268" r:id="rId8"/>
    <p:sldId id="271" r:id="rId9"/>
    <p:sldId id="272" r:id="rId10"/>
    <p:sldId id="273" r:id="rId11"/>
    <p:sldId id="274" r:id="rId12"/>
    <p:sldId id="275" r:id="rId13"/>
    <p:sldId id="276" r:id="rId14"/>
    <p:sldId id="278" r:id="rId15"/>
    <p:sldId id="287" r:id="rId16"/>
    <p:sldId id="279" r:id="rId17"/>
    <p:sldId id="280" r:id="rId18"/>
    <p:sldId id="282" r:id="rId19"/>
    <p:sldId id="284" r:id="rId20"/>
    <p:sldId id="286" r:id="rId2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9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230AB53-A1A4-40D6-A07D-41AFD765BBEB}"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E644349-13AC-435A-8BCD-764903A79F6B}"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DFC45DE-AB02-4074-B6A5-D9DF14F81F80}"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B8D4F9E-75DE-4644-AAAF-1E717CDE3B91}"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B19196C-7D58-43C3-8D29-3903AB31EE24}"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A61C364-DF6A-46DE-A93C-4C1477C2AD28}"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67B4B2B4-2413-4BB3-8971-6A71CAF6AC8F}"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445A6BF9-D8EB-49AE-8E97-60970E9F9B4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1844D7E-B480-4171-B1EC-16C42FB9F4E3}"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02C24CA-49CD-455E-A0BA-E4E3A3CAEC5A}"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351C5E-6A4D-4D7E-8EE2-5D17DF3CCC8E}"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BA17D23-18FB-42ED-93B5-7626B423297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pPr eaLnBrk="1" hangingPunct="1"/>
            <a:r>
              <a:rPr lang="pt-BR" sz="4800" smtClean="0"/>
              <a:t>Administração de </a:t>
            </a:r>
            <a:br>
              <a:rPr lang="pt-BR" sz="4800" smtClean="0"/>
            </a:br>
            <a:r>
              <a:rPr lang="pt-BR" sz="4800" smtClean="0"/>
              <a:t>Banco de dados </a:t>
            </a:r>
          </a:p>
        </p:txBody>
      </p:sp>
      <p:sp>
        <p:nvSpPr>
          <p:cNvPr id="4099" name="Rectangle 3"/>
          <p:cNvSpPr>
            <a:spLocks noGrp="1" noChangeArrowheads="1"/>
          </p:cNvSpPr>
          <p:nvPr>
            <p:ph type="subTitle" idx="1"/>
          </p:nvPr>
        </p:nvSpPr>
        <p:spPr/>
        <p:txBody>
          <a:bodyPr/>
          <a:lstStyle/>
          <a:p>
            <a:pPr eaLnBrk="1" hangingPunct="1"/>
            <a:r>
              <a:rPr lang="pt-BR" smtClean="0"/>
              <a:t>José Antônio da Cunha</a:t>
            </a:r>
          </a:p>
          <a:p>
            <a:pPr eaLnBrk="1" hangingPunct="1"/>
            <a:r>
              <a:rPr lang="pt-BR" smtClean="0"/>
              <a:t>CEFET-RN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0483"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As opções disponíveis na tela de manutenção de índices são:</a:t>
            </a:r>
          </a:p>
        </p:txBody>
      </p:sp>
      <p:sp>
        <p:nvSpPr>
          <p:cNvPr id="20484" name="Text Box 6"/>
          <p:cNvSpPr txBox="1">
            <a:spLocks noChangeArrowheads="1"/>
          </p:cNvSpPr>
          <p:nvPr/>
        </p:nvSpPr>
        <p:spPr bwMode="auto">
          <a:xfrm>
            <a:off x="304800" y="1981200"/>
            <a:ext cx="8534400" cy="2031325"/>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b="1" dirty="0" err="1"/>
              <a:t>Table</a:t>
            </a:r>
            <a:r>
              <a:rPr lang="pt-BR" sz="1800" b="1" dirty="0"/>
              <a:t> </a:t>
            </a:r>
            <a:r>
              <a:rPr lang="pt-BR" sz="1800" b="1" dirty="0" err="1"/>
              <a:t>Name</a:t>
            </a:r>
            <a:r>
              <a:rPr lang="pt-BR" sz="1800" dirty="0"/>
              <a:t>: nome da tabela onde se deseja criar o índice.</a:t>
            </a:r>
          </a:p>
          <a:p>
            <a:pPr algn="just">
              <a:spcBef>
                <a:spcPct val="50000"/>
              </a:spcBef>
              <a:buFont typeface="Wingdings" pitchFamily="2" charset="2"/>
              <a:buChar char="ü"/>
            </a:pPr>
            <a:r>
              <a:rPr lang="pt-BR" sz="1800" b="1" dirty="0" err="1"/>
              <a:t>Type</a:t>
            </a:r>
            <a:r>
              <a:rPr lang="pt-BR" sz="1800" dirty="0"/>
              <a:t>: o</a:t>
            </a:r>
            <a:r>
              <a:rPr lang="pt-BR" sz="1800" dirty="0" smtClean="0"/>
              <a:t>s </a:t>
            </a:r>
            <a:r>
              <a:rPr lang="pt-BR" sz="1800" dirty="0"/>
              <a:t>tipos possíveis são </a:t>
            </a:r>
            <a:r>
              <a:rPr lang="pt-BR" sz="1800" dirty="0" err="1"/>
              <a:t>Index</a:t>
            </a:r>
            <a:r>
              <a:rPr lang="pt-BR" sz="1800" dirty="0"/>
              <a:t> ou </a:t>
            </a:r>
            <a:r>
              <a:rPr lang="pt-BR" sz="1800" dirty="0" err="1" smtClean="0"/>
              <a:t>Unique</a:t>
            </a:r>
            <a:r>
              <a:rPr lang="pt-BR" sz="1800" dirty="0" smtClean="0"/>
              <a:t> </a:t>
            </a:r>
            <a:r>
              <a:rPr lang="pt-BR" sz="1800" dirty="0" err="1"/>
              <a:t>Key</a:t>
            </a:r>
            <a:r>
              <a:rPr lang="pt-BR" sz="1800" dirty="0"/>
              <a:t>.</a:t>
            </a:r>
          </a:p>
          <a:p>
            <a:pPr algn="just">
              <a:spcBef>
                <a:spcPct val="50000"/>
              </a:spcBef>
              <a:buFont typeface="Wingdings" pitchFamily="2" charset="2"/>
              <a:buChar char="ü"/>
            </a:pPr>
            <a:r>
              <a:rPr lang="pt-BR" sz="1800" b="1" dirty="0" err="1"/>
              <a:t>Index</a:t>
            </a:r>
            <a:r>
              <a:rPr lang="pt-BR" sz="1800" b="1" dirty="0"/>
              <a:t> </a:t>
            </a:r>
            <a:r>
              <a:rPr lang="pt-BR" sz="1800" b="1" dirty="0" err="1"/>
              <a:t>Name</a:t>
            </a:r>
            <a:r>
              <a:rPr lang="pt-BR" sz="1800" dirty="0"/>
              <a:t>: nome do índice.</a:t>
            </a:r>
          </a:p>
          <a:p>
            <a:pPr algn="just">
              <a:spcBef>
                <a:spcPct val="50000"/>
              </a:spcBef>
              <a:buFont typeface="Wingdings" pitchFamily="2" charset="2"/>
              <a:buChar char="ü"/>
            </a:pPr>
            <a:r>
              <a:rPr lang="pt-BR" sz="1800" b="1" dirty="0" err="1"/>
              <a:t>Column</a:t>
            </a:r>
            <a:r>
              <a:rPr lang="pt-BR" sz="1800" b="1" dirty="0"/>
              <a:t> </a:t>
            </a:r>
            <a:r>
              <a:rPr lang="pt-BR" sz="1800" b="1" dirty="0" err="1"/>
              <a:t>Name</a:t>
            </a:r>
            <a:r>
              <a:rPr lang="pt-BR" sz="1800" b="1" dirty="0"/>
              <a:t>... </a:t>
            </a:r>
            <a:r>
              <a:rPr lang="pt-BR" sz="1800" b="1" dirty="0" err="1"/>
              <a:t>Order</a:t>
            </a:r>
            <a:r>
              <a:rPr lang="pt-BR" sz="1800" dirty="0"/>
              <a:t>: colunas que compõem a chave do índice.</a:t>
            </a:r>
          </a:p>
          <a:p>
            <a:pPr algn="just">
              <a:spcBef>
                <a:spcPct val="50000"/>
              </a:spcBef>
              <a:buFont typeface="Wingdings" pitchFamily="2" charset="2"/>
              <a:buChar char="ü"/>
            </a:pPr>
            <a:r>
              <a:rPr lang="pt-BR" sz="1800" b="1" dirty="0" err="1"/>
              <a:t>Index</a:t>
            </a:r>
            <a:r>
              <a:rPr lang="pt-BR" sz="1800" b="1" dirty="0"/>
              <a:t> </a:t>
            </a:r>
            <a:r>
              <a:rPr lang="pt-BR" sz="1800" b="1" dirty="0" err="1"/>
              <a:t>Filegroup</a:t>
            </a:r>
            <a:r>
              <a:rPr lang="pt-BR" sz="1800" dirty="0"/>
              <a:t>: indicação do </a:t>
            </a:r>
            <a:r>
              <a:rPr lang="pt-BR" sz="1800" dirty="0" err="1"/>
              <a:t>filegroup</a:t>
            </a:r>
            <a:r>
              <a:rPr lang="pt-BR" sz="1800" dirty="0"/>
              <a:t> para criação do </a:t>
            </a:r>
            <a:r>
              <a:rPr lang="pt-BR" sz="1800" dirty="0" smtClean="0"/>
              <a:t>índice. </a:t>
            </a:r>
            <a:endParaRPr lang="pt-BR"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1507"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As opções disponíveis na tela de manutenção de índices são:</a:t>
            </a:r>
          </a:p>
        </p:txBody>
      </p:sp>
      <p:sp>
        <p:nvSpPr>
          <p:cNvPr id="21508" name="Text Box 6"/>
          <p:cNvSpPr txBox="1">
            <a:spLocks noChangeArrowheads="1"/>
          </p:cNvSpPr>
          <p:nvPr/>
        </p:nvSpPr>
        <p:spPr bwMode="auto">
          <a:xfrm>
            <a:off x="304800" y="1981200"/>
            <a:ext cx="8534400" cy="1338828"/>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b="1" dirty="0" err="1"/>
              <a:t>Create</a:t>
            </a:r>
            <a:r>
              <a:rPr lang="pt-BR" sz="1800" b="1" dirty="0"/>
              <a:t> </a:t>
            </a:r>
            <a:r>
              <a:rPr lang="pt-BR" sz="1800" b="1" dirty="0" err="1"/>
              <a:t>Unique</a:t>
            </a:r>
            <a:r>
              <a:rPr lang="pt-BR" sz="1800" dirty="0"/>
              <a:t>: </a:t>
            </a:r>
            <a:r>
              <a:rPr lang="pt-BR" sz="1800" dirty="0" err="1"/>
              <a:t>Unique</a:t>
            </a:r>
            <a:r>
              <a:rPr lang="pt-BR" sz="1800" dirty="0"/>
              <a:t> quer dizer único, que não permite duplicidades.</a:t>
            </a:r>
          </a:p>
          <a:p>
            <a:pPr algn="just">
              <a:spcBef>
                <a:spcPct val="50000"/>
              </a:spcBef>
              <a:buFont typeface="Wingdings" pitchFamily="2" charset="2"/>
              <a:buChar char="ü"/>
            </a:pPr>
            <a:r>
              <a:rPr lang="pt-BR" sz="1800" b="1" dirty="0" err="1"/>
              <a:t>Fill</a:t>
            </a:r>
            <a:r>
              <a:rPr lang="pt-BR" sz="1800" b="1" dirty="0"/>
              <a:t> </a:t>
            </a:r>
            <a:r>
              <a:rPr lang="pt-BR" sz="1800" b="1" dirty="0" err="1"/>
              <a:t>Factor</a:t>
            </a:r>
            <a:r>
              <a:rPr lang="pt-BR" sz="1800" dirty="0"/>
              <a:t>: indica o percentual de preenchimento das páginas do índice no momento de sua criação. Um fator de preenchimento de 80% informa que será utilizado somente 80% da capacidade da página para ocupação das linhas do índice.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2531"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As opções disponíveis na tela de manutenção de índices são:</a:t>
            </a:r>
          </a:p>
        </p:txBody>
      </p:sp>
      <p:sp>
        <p:nvSpPr>
          <p:cNvPr id="22532" name="Text Box 6"/>
          <p:cNvSpPr txBox="1">
            <a:spLocks noChangeArrowheads="1"/>
          </p:cNvSpPr>
          <p:nvPr/>
        </p:nvSpPr>
        <p:spPr bwMode="auto">
          <a:xfrm>
            <a:off x="304800" y="1981200"/>
            <a:ext cx="8534400" cy="457200"/>
          </a:xfrm>
          <a:prstGeom prst="rect">
            <a:avLst/>
          </a:prstGeom>
          <a:noFill/>
          <a:ln w="9525">
            <a:noFill/>
            <a:miter lim="800000"/>
            <a:headEnd/>
            <a:tailEnd/>
          </a:ln>
        </p:spPr>
        <p:txBody>
          <a:bodyPr>
            <a:spAutoFit/>
          </a:bodyPr>
          <a:lstStyle/>
          <a:p>
            <a:pPr algn="just">
              <a:spcBef>
                <a:spcPct val="50000"/>
              </a:spcBef>
              <a:buFontTx/>
              <a:buChar char="•"/>
            </a:pPr>
            <a:endParaRPr lang="pt-BR"/>
          </a:p>
        </p:txBody>
      </p:sp>
      <p:sp>
        <p:nvSpPr>
          <p:cNvPr id="22533" name="Text Box 7"/>
          <p:cNvSpPr txBox="1">
            <a:spLocks noChangeArrowheads="1"/>
          </p:cNvSpPr>
          <p:nvPr/>
        </p:nvSpPr>
        <p:spPr bwMode="auto">
          <a:xfrm>
            <a:off x="304800" y="1981200"/>
            <a:ext cx="8534400" cy="2031325"/>
          </a:xfrm>
          <a:prstGeom prst="rect">
            <a:avLst/>
          </a:prstGeom>
          <a:noFill/>
          <a:ln w="9525">
            <a:noFill/>
            <a:miter lim="800000"/>
            <a:headEnd/>
            <a:tailEnd/>
          </a:ln>
        </p:spPr>
        <p:txBody>
          <a:bodyPr>
            <a:spAutoFit/>
          </a:bodyPr>
          <a:lstStyle/>
          <a:p>
            <a:pPr marL="457200" indent="-457200" algn="just">
              <a:spcBef>
                <a:spcPct val="50000"/>
              </a:spcBef>
            </a:pPr>
            <a:r>
              <a:rPr lang="pt-BR" sz="1800" b="1" dirty="0"/>
              <a:t>Vale a pena destacar também que</a:t>
            </a:r>
            <a:r>
              <a:rPr lang="pt-BR" sz="1800" dirty="0"/>
              <a:t>:</a:t>
            </a:r>
          </a:p>
          <a:p>
            <a:pPr marL="457200" indent="-457200" algn="just">
              <a:spcBef>
                <a:spcPct val="50000"/>
              </a:spcBef>
              <a:buFontTx/>
              <a:buAutoNum type="arabicPeriod"/>
            </a:pPr>
            <a:r>
              <a:rPr lang="pt-BR" sz="1800" dirty="0"/>
              <a:t>O valor default para </a:t>
            </a:r>
            <a:r>
              <a:rPr lang="pt-BR" sz="1800" dirty="0" err="1"/>
              <a:t>fill</a:t>
            </a:r>
            <a:r>
              <a:rPr lang="pt-BR" sz="1800" dirty="0"/>
              <a:t> </a:t>
            </a:r>
            <a:r>
              <a:rPr lang="pt-BR" sz="1800" dirty="0" err="1"/>
              <a:t>factor</a:t>
            </a:r>
            <a:r>
              <a:rPr lang="pt-BR" sz="1800" dirty="0"/>
              <a:t> é zero (visível no </a:t>
            </a:r>
            <a:r>
              <a:rPr lang="pt-BR" sz="1800" dirty="0" err="1"/>
              <a:t>New</a:t>
            </a:r>
            <a:r>
              <a:rPr lang="pt-BR" sz="1800" dirty="0"/>
              <a:t> </a:t>
            </a:r>
            <a:r>
              <a:rPr lang="pt-BR" sz="1800" dirty="0" err="1"/>
              <a:t>Query</a:t>
            </a:r>
            <a:r>
              <a:rPr lang="pt-BR" sz="1800" dirty="0"/>
              <a:t>  sob o comando </a:t>
            </a:r>
            <a:r>
              <a:rPr lang="pt-BR" sz="1800" dirty="0" err="1"/>
              <a:t>sp_configure</a:t>
            </a:r>
            <a:r>
              <a:rPr lang="pt-BR" sz="1800" dirty="0"/>
              <a:t> ‘</a:t>
            </a:r>
            <a:r>
              <a:rPr lang="pt-BR" sz="1800" dirty="0" err="1"/>
              <a:t>fill</a:t>
            </a:r>
            <a:r>
              <a:rPr lang="pt-BR" sz="1800" dirty="0"/>
              <a:t> </a:t>
            </a:r>
            <a:r>
              <a:rPr lang="pt-BR" sz="1800" dirty="0" err="1"/>
              <a:t>factor</a:t>
            </a:r>
            <a:r>
              <a:rPr lang="pt-BR" sz="1800" dirty="0"/>
              <a:t>’).</a:t>
            </a:r>
          </a:p>
          <a:p>
            <a:pPr marL="457200" indent="-457200" algn="just">
              <a:spcBef>
                <a:spcPct val="50000"/>
              </a:spcBef>
              <a:buFontTx/>
              <a:buAutoNum type="arabicPeriod"/>
            </a:pPr>
            <a:r>
              <a:rPr lang="pt-BR" sz="1800" dirty="0" err="1"/>
              <a:t>Fill</a:t>
            </a:r>
            <a:r>
              <a:rPr lang="pt-BR" sz="1800" dirty="0"/>
              <a:t> </a:t>
            </a:r>
            <a:r>
              <a:rPr lang="pt-BR" sz="1800" dirty="0" err="1"/>
              <a:t>factor</a:t>
            </a:r>
            <a:r>
              <a:rPr lang="pt-BR" sz="1800" dirty="0"/>
              <a:t> é uma opção avançada de otimização, portanto deve ser utilizada somente naqueles índices onde se observou excessiva fragmentação. Utilizar essa opção de uma maneira genérica para todos os índices do database não é boa prática.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3555"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As opções disponíveis na tela de manutenção de índices são:</a:t>
            </a:r>
          </a:p>
        </p:txBody>
      </p:sp>
      <p:sp>
        <p:nvSpPr>
          <p:cNvPr id="23556" name="Text Box 6"/>
          <p:cNvSpPr txBox="1">
            <a:spLocks noChangeArrowheads="1"/>
          </p:cNvSpPr>
          <p:nvPr/>
        </p:nvSpPr>
        <p:spPr bwMode="auto">
          <a:xfrm>
            <a:off x="304800" y="1981200"/>
            <a:ext cx="8534400" cy="2585323"/>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b="1" dirty="0" err="1"/>
              <a:t>Pad</a:t>
            </a:r>
            <a:r>
              <a:rPr lang="pt-BR" sz="1800" b="1" dirty="0"/>
              <a:t> </a:t>
            </a:r>
            <a:r>
              <a:rPr lang="pt-BR" sz="1800" b="1" dirty="0" err="1"/>
              <a:t>Index</a:t>
            </a:r>
            <a:r>
              <a:rPr lang="pt-BR" sz="1800" b="1" dirty="0"/>
              <a:t>:</a:t>
            </a:r>
            <a:r>
              <a:rPr lang="pt-BR" sz="1800" dirty="0" err="1"/>
              <a:t>fill</a:t>
            </a:r>
            <a:r>
              <a:rPr lang="pt-BR" sz="1800" dirty="0"/>
              <a:t> </a:t>
            </a:r>
            <a:r>
              <a:rPr lang="pt-BR" sz="1800" dirty="0" err="1"/>
              <a:t>factor</a:t>
            </a:r>
            <a:r>
              <a:rPr lang="pt-BR" sz="1800" dirty="0"/>
              <a:t> atua somente no nível </a:t>
            </a:r>
            <a:r>
              <a:rPr lang="pt-BR" sz="1800" dirty="0" err="1"/>
              <a:t>leaf</a:t>
            </a:r>
            <a:r>
              <a:rPr lang="pt-BR" sz="1800" dirty="0"/>
              <a:t> </a:t>
            </a:r>
            <a:r>
              <a:rPr lang="pt-BR" sz="1800" dirty="0" err="1"/>
              <a:t>level</a:t>
            </a:r>
            <a:r>
              <a:rPr lang="pt-BR" sz="1800" dirty="0"/>
              <a:t> do índice. Assinalando essa opção, o percentual definido em </a:t>
            </a:r>
            <a:r>
              <a:rPr lang="pt-BR" sz="1800" dirty="0" err="1"/>
              <a:t>fill</a:t>
            </a:r>
            <a:r>
              <a:rPr lang="pt-BR" sz="1800" dirty="0"/>
              <a:t> </a:t>
            </a:r>
            <a:r>
              <a:rPr lang="pt-BR" sz="1800" dirty="0" err="1"/>
              <a:t>factor</a:t>
            </a:r>
            <a:r>
              <a:rPr lang="pt-BR" sz="1800" dirty="0"/>
              <a:t> será propagado para os níveis intermediários da árvore </a:t>
            </a:r>
            <a:r>
              <a:rPr lang="pt-BR" sz="1800" dirty="0" err="1"/>
              <a:t>B-Tree</a:t>
            </a:r>
            <a:r>
              <a:rPr lang="pt-BR" sz="1800" dirty="0"/>
              <a:t>.</a:t>
            </a:r>
          </a:p>
          <a:p>
            <a:pPr algn="just">
              <a:spcBef>
                <a:spcPct val="50000"/>
              </a:spcBef>
              <a:buFont typeface="Wingdings" pitchFamily="2" charset="2"/>
              <a:buChar char="ü"/>
            </a:pPr>
            <a:r>
              <a:rPr lang="pt-BR" sz="1800" b="1" dirty="0" err="1"/>
              <a:t>Create</a:t>
            </a:r>
            <a:r>
              <a:rPr lang="pt-BR" sz="1800" b="1" dirty="0"/>
              <a:t> as </a:t>
            </a:r>
            <a:r>
              <a:rPr lang="pt-BR" sz="1800" b="1" dirty="0" err="1"/>
              <a:t>Clustered</a:t>
            </a:r>
            <a:r>
              <a:rPr lang="pt-BR" sz="1800" dirty="0"/>
              <a:t>: indica que o índice criado será do tipo cluster. Lembre-se que só é possível criar um índice cluster por tabela.</a:t>
            </a:r>
          </a:p>
          <a:p>
            <a:pPr algn="just">
              <a:spcBef>
                <a:spcPct val="50000"/>
              </a:spcBef>
              <a:buFont typeface="Wingdings" pitchFamily="2" charset="2"/>
              <a:buChar char="ü"/>
            </a:pPr>
            <a:r>
              <a:rPr lang="pt-BR" sz="1800" b="1" dirty="0" err="1"/>
              <a:t>Recompute</a:t>
            </a:r>
            <a:r>
              <a:rPr lang="pt-BR" sz="1800" b="1" dirty="0"/>
              <a:t> </a:t>
            </a:r>
            <a:r>
              <a:rPr lang="pt-BR" sz="1800" b="1" dirty="0" err="1"/>
              <a:t>statistics</a:t>
            </a:r>
            <a:r>
              <a:rPr lang="pt-BR" sz="1800" dirty="0"/>
              <a:t>: as estatística de </a:t>
            </a:r>
            <a:r>
              <a:rPr lang="pt-BR" sz="1800" dirty="0" err="1"/>
              <a:t>distribuíção</a:t>
            </a:r>
            <a:r>
              <a:rPr lang="pt-BR" sz="1800" dirty="0"/>
              <a:t> de dados pela chave do índice são essenciais para o </a:t>
            </a:r>
            <a:r>
              <a:rPr lang="pt-BR" sz="1800" dirty="0" err="1"/>
              <a:t>otimizador</a:t>
            </a:r>
            <a:r>
              <a:rPr lang="pt-BR" sz="1800" dirty="0"/>
              <a:t> avaliar uma </a:t>
            </a:r>
            <a:r>
              <a:rPr lang="pt-BR" sz="1800" dirty="0" err="1"/>
              <a:t>query</a:t>
            </a:r>
            <a:r>
              <a:rPr lang="pt-BR" sz="1800" dirty="0"/>
              <a:t> e, por default, são atualizadas automaticamente após um determinado número de modificações no índice.</a:t>
            </a:r>
            <a:r>
              <a:rPr lang="pt-BR" sz="1800" b="1" dirty="0"/>
              <a:t> </a:t>
            </a:r>
            <a:endParaRPr lang="pt-BR"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4579"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observação:</a:t>
            </a:r>
          </a:p>
        </p:txBody>
      </p:sp>
      <p:sp>
        <p:nvSpPr>
          <p:cNvPr id="24580" name="Text Box 6"/>
          <p:cNvSpPr txBox="1">
            <a:spLocks noChangeArrowheads="1"/>
          </p:cNvSpPr>
          <p:nvPr/>
        </p:nvSpPr>
        <p:spPr bwMode="auto">
          <a:xfrm>
            <a:off x="304800" y="1981200"/>
            <a:ext cx="8534400" cy="2308324"/>
          </a:xfrm>
          <a:prstGeom prst="rect">
            <a:avLst/>
          </a:prstGeom>
          <a:noFill/>
          <a:ln w="9525">
            <a:noFill/>
            <a:miter lim="800000"/>
            <a:headEnd/>
            <a:tailEnd/>
          </a:ln>
        </p:spPr>
        <p:txBody>
          <a:bodyPr>
            <a:spAutoFit/>
          </a:bodyPr>
          <a:lstStyle/>
          <a:p>
            <a:pPr algn="just">
              <a:spcBef>
                <a:spcPct val="50000"/>
              </a:spcBef>
            </a:pPr>
            <a:r>
              <a:rPr lang="pt-BR" sz="1800" dirty="0"/>
              <a:t>Considerando-se um processo semanal de reestruturação de índices, pode-se dizer que </a:t>
            </a:r>
            <a:r>
              <a:rPr lang="pt-BR" sz="1800" dirty="0" err="1"/>
              <a:t>fill</a:t>
            </a:r>
            <a:r>
              <a:rPr lang="pt-BR" sz="1800" dirty="0"/>
              <a:t> </a:t>
            </a:r>
            <a:r>
              <a:rPr lang="pt-BR" sz="1800" dirty="0" err="1"/>
              <a:t>factor</a:t>
            </a:r>
            <a:r>
              <a:rPr lang="pt-BR" sz="1800" dirty="0"/>
              <a:t> de determinado índice está adequado à medida que os indicadores do comando </a:t>
            </a:r>
            <a:r>
              <a:rPr lang="pt-BR" sz="1800" b="1" dirty="0"/>
              <a:t>DBCC SHOWCONTIG </a:t>
            </a:r>
            <a:r>
              <a:rPr lang="pt-BR" sz="1800" dirty="0" err="1"/>
              <a:t>Scan</a:t>
            </a:r>
            <a:r>
              <a:rPr lang="pt-BR" sz="1800" dirty="0"/>
              <a:t> </a:t>
            </a:r>
            <a:r>
              <a:rPr lang="pt-BR" sz="1800" dirty="0" err="1"/>
              <a:t>Density</a:t>
            </a:r>
            <a:r>
              <a:rPr lang="pt-BR" sz="1800" dirty="0"/>
              <a:t> e </a:t>
            </a:r>
            <a:r>
              <a:rPr lang="pt-BR" sz="1800" dirty="0" err="1"/>
              <a:t>Avg</a:t>
            </a:r>
            <a:r>
              <a:rPr lang="pt-BR" sz="1800" dirty="0"/>
              <a:t>. Page </a:t>
            </a:r>
            <a:r>
              <a:rPr lang="pt-BR" sz="1800" dirty="0" err="1"/>
              <a:t>Density</a:t>
            </a:r>
            <a:r>
              <a:rPr lang="pt-BR" sz="1800" dirty="0"/>
              <a:t> (</a:t>
            </a:r>
            <a:r>
              <a:rPr lang="pt-BR" sz="1800" dirty="0" err="1"/>
              <a:t>full</a:t>
            </a:r>
            <a:r>
              <a:rPr lang="pt-BR" sz="1800" dirty="0"/>
              <a:t>) se mantêm próximos de 100%. Quanto mais distante de 100%, maior a necessidade de utilização do </a:t>
            </a:r>
            <a:r>
              <a:rPr lang="pt-BR" sz="1800" dirty="0" err="1"/>
              <a:t>fillfactor</a:t>
            </a:r>
            <a:r>
              <a:rPr lang="pt-BR" sz="1800" dirty="0"/>
              <a:t> para controle dos custosos </a:t>
            </a:r>
            <a:r>
              <a:rPr lang="pt-BR" sz="1800" i="1" dirty="0" err="1"/>
              <a:t>page-splits</a:t>
            </a:r>
            <a:r>
              <a:rPr lang="pt-BR" sz="1800" dirty="0"/>
              <a:t>. Portanto, se você encontrar índices de </a:t>
            </a:r>
            <a:r>
              <a:rPr lang="pt-BR" sz="1800" dirty="0" err="1"/>
              <a:t>scan</a:t>
            </a:r>
            <a:r>
              <a:rPr lang="pt-BR" sz="1800" dirty="0"/>
              <a:t> </a:t>
            </a:r>
            <a:r>
              <a:rPr lang="pt-BR" sz="1800" dirty="0" err="1"/>
              <a:t>density</a:t>
            </a:r>
            <a:r>
              <a:rPr lang="pt-BR" sz="1800" dirty="0"/>
              <a:t> muito inferiores a 80%, experimente estabelecer um pequeno </a:t>
            </a:r>
            <a:r>
              <a:rPr lang="pt-BR" sz="1800" dirty="0" err="1"/>
              <a:t>fill</a:t>
            </a:r>
            <a:r>
              <a:rPr lang="pt-BR" sz="1800" dirty="0"/>
              <a:t> </a:t>
            </a:r>
            <a:r>
              <a:rPr lang="pt-BR" sz="1800" dirty="0" err="1"/>
              <a:t>factor</a:t>
            </a:r>
            <a:r>
              <a:rPr lang="pt-BR" sz="1800" dirty="0"/>
              <a:t> e reavalie a fragmentação após o mesmo período. Comece, por exemplo, com um índice de 95% para </a:t>
            </a:r>
            <a:r>
              <a:rPr lang="pt-BR" sz="1800" dirty="0" err="1"/>
              <a:t>fill</a:t>
            </a:r>
            <a:r>
              <a:rPr lang="pt-BR" sz="1800" dirty="0"/>
              <a:t> </a:t>
            </a:r>
            <a:r>
              <a:rPr lang="pt-BR" sz="1800" dirty="0" err="1"/>
              <a:t>factor</a:t>
            </a:r>
            <a:r>
              <a:rPr lang="pt-BR" sz="1800" dirty="0"/>
              <a:t> e vá diminuindo até encontrar seu ponto ótimo.</a:t>
            </a:r>
            <a:r>
              <a:rPr lang="pt-BR" sz="1800" b="1" dirty="0"/>
              <a:t> </a:t>
            </a:r>
            <a:endParaRPr lang="pt-BR"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381000" y="1981200"/>
          <a:ext cx="8382000" cy="4495800"/>
        </p:xfrm>
        <a:graphic>
          <a:graphicData uri="http://schemas.openxmlformats.org/presentationml/2006/ole">
            <p:oleObj spid="_x0000_s2050" name="Imagem de bitmap" r:id="rId3" imgW="5504762" imgH="2600000" progId="PBrush">
              <p:embed/>
            </p:oleObj>
          </a:graphicData>
        </a:graphic>
      </p:graphicFrame>
      <p:sp>
        <p:nvSpPr>
          <p:cNvPr id="2051" name="Text Box 3"/>
          <p:cNvSpPr txBox="1">
            <a:spLocks noChangeArrowheads="1"/>
          </p:cNvSpPr>
          <p:nvPr/>
        </p:nvSpPr>
        <p:spPr bwMode="auto">
          <a:xfrm>
            <a:off x="381000" y="1524000"/>
            <a:ext cx="8305800" cy="457200"/>
          </a:xfrm>
          <a:prstGeom prst="rect">
            <a:avLst/>
          </a:prstGeom>
          <a:noFill/>
          <a:ln w="9525">
            <a:noFill/>
            <a:miter lim="800000"/>
            <a:headEnd/>
            <a:tailEnd/>
          </a:ln>
        </p:spPr>
        <p:txBody>
          <a:bodyPr>
            <a:spAutoFit/>
          </a:bodyPr>
          <a:lstStyle/>
          <a:p>
            <a:pPr>
              <a:spcBef>
                <a:spcPct val="50000"/>
              </a:spcBef>
            </a:pPr>
            <a:r>
              <a:rPr lang="pt-BR" b="1"/>
              <a:t>DBCC SHOWCONTIG (Orders)</a:t>
            </a:r>
          </a:p>
        </p:txBody>
      </p:sp>
      <p:sp>
        <p:nvSpPr>
          <p:cNvPr id="2052"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5603"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A sintaxe T-SQL para a criação de índices:</a:t>
            </a:r>
          </a:p>
        </p:txBody>
      </p:sp>
      <p:sp>
        <p:nvSpPr>
          <p:cNvPr id="25604" name="Text Box 6"/>
          <p:cNvSpPr txBox="1">
            <a:spLocks noChangeArrowheads="1"/>
          </p:cNvSpPr>
          <p:nvPr/>
        </p:nvSpPr>
        <p:spPr bwMode="auto">
          <a:xfrm>
            <a:off x="304800" y="1981200"/>
            <a:ext cx="8534400" cy="4521200"/>
          </a:xfrm>
          <a:prstGeom prst="rect">
            <a:avLst/>
          </a:prstGeom>
          <a:noFill/>
          <a:ln w="9525">
            <a:solidFill>
              <a:schemeClr val="tx1"/>
            </a:solidFill>
            <a:miter lim="800000"/>
            <a:headEnd/>
            <a:tailEnd/>
          </a:ln>
        </p:spPr>
        <p:txBody>
          <a:bodyPr>
            <a:spAutoFit/>
          </a:bodyPr>
          <a:lstStyle/>
          <a:p>
            <a:pPr algn="just">
              <a:spcBef>
                <a:spcPct val="50000"/>
              </a:spcBef>
            </a:pPr>
            <a:r>
              <a:rPr lang="pt-BR" sz="2000"/>
              <a:t>CREATE [ UNIQUE ][ CLUSTER | NONCLUSTER ] INDEX index_name</a:t>
            </a:r>
          </a:p>
          <a:p>
            <a:pPr algn="just">
              <a:spcBef>
                <a:spcPct val="50000"/>
              </a:spcBef>
            </a:pPr>
            <a:r>
              <a:rPr lang="pt-BR" sz="2000"/>
              <a:t>    ON { table | view } ( COLUMN [ asc | desc ] [, ...N ])</a:t>
            </a:r>
          </a:p>
          <a:p>
            <a:pPr algn="just">
              <a:spcBef>
                <a:spcPct val="50000"/>
              </a:spcBef>
            </a:pPr>
            <a:r>
              <a:rPr lang="pt-BR" sz="2000"/>
              <a:t>[ with &lt; index_option &gt; [ ,...N] ]</a:t>
            </a:r>
          </a:p>
          <a:p>
            <a:pPr algn="just">
              <a:spcBef>
                <a:spcPct val="50000"/>
              </a:spcBef>
            </a:pPr>
            <a:r>
              <a:rPr lang="pt-BR" sz="2000"/>
              <a:t>&lt; index_option &gt; ::=</a:t>
            </a:r>
          </a:p>
          <a:p>
            <a:pPr algn="just">
              <a:spcBef>
                <a:spcPct val="50000"/>
              </a:spcBef>
            </a:pPr>
            <a:r>
              <a:rPr lang="pt-BR" sz="2000"/>
              <a:t>      { pad_index | </a:t>
            </a:r>
          </a:p>
          <a:p>
            <a:pPr algn="just">
              <a:spcBef>
                <a:spcPct val="50000"/>
              </a:spcBef>
            </a:pPr>
            <a:r>
              <a:rPr lang="pt-BR" sz="2000"/>
              <a:t>         FILL FACTOR = fillfactor |</a:t>
            </a:r>
          </a:p>
          <a:p>
            <a:pPr algn="just">
              <a:spcBef>
                <a:spcPct val="50000"/>
              </a:spcBef>
            </a:pPr>
            <a:r>
              <a:rPr lang="pt-BR" sz="2000"/>
              <a:t>         IGNORE_DUP_KEY |</a:t>
            </a:r>
          </a:p>
          <a:p>
            <a:pPr algn="just">
              <a:spcBef>
                <a:spcPct val="50000"/>
              </a:spcBef>
            </a:pPr>
            <a:r>
              <a:rPr lang="pt-BR" sz="2000"/>
              <a:t>         DROP_EXISTING | STATISTICS_NORECOMPUTE |</a:t>
            </a:r>
          </a:p>
          <a:p>
            <a:pPr algn="just">
              <a:spcBef>
                <a:spcPct val="50000"/>
              </a:spcBef>
            </a:pPr>
            <a:r>
              <a:rPr lang="pt-BR" sz="2000"/>
              <a:t>         SORT_IN_TEMPDB</a:t>
            </a:r>
          </a:p>
          <a:p>
            <a:pPr algn="just">
              <a:spcBef>
                <a:spcPct val="50000"/>
              </a:spcBef>
            </a:pPr>
            <a:r>
              <a:rPr lang="pt-BR" sz="20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6627"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As opções disponíveis na tela de manutenção de índices são:</a:t>
            </a:r>
          </a:p>
        </p:txBody>
      </p:sp>
      <p:sp>
        <p:nvSpPr>
          <p:cNvPr id="26628" name="Text Box 6"/>
          <p:cNvSpPr txBox="1">
            <a:spLocks noChangeArrowheads="1"/>
          </p:cNvSpPr>
          <p:nvPr/>
        </p:nvSpPr>
        <p:spPr bwMode="auto">
          <a:xfrm>
            <a:off x="304800" y="1981200"/>
            <a:ext cx="8534400" cy="2862322"/>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b="1" dirty="0"/>
              <a:t>DROP_EXISTING: </a:t>
            </a:r>
            <a:r>
              <a:rPr lang="pt-BR" sz="1800" dirty="0" smtClean="0"/>
              <a:t>a </a:t>
            </a:r>
            <a:r>
              <a:rPr lang="pt-BR" sz="1800" dirty="0"/>
              <a:t>cláusula DROP-EXISTING </a:t>
            </a:r>
            <a:r>
              <a:rPr lang="pt-BR" sz="1800" dirty="0" smtClean="0"/>
              <a:t>dar um </a:t>
            </a:r>
            <a:r>
              <a:rPr lang="pt-BR" sz="1800" dirty="0" err="1"/>
              <a:t>rebuild</a:t>
            </a:r>
            <a:r>
              <a:rPr lang="pt-BR" sz="1800" dirty="0"/>
              <a:t> nos </a:t>
            </a:r>
            <a:r>
              <a:rPr lang="pt-BR" sz="1800" dirty="0" smtClean="0"/>
              <a:t>índices. </a:t>
            </a:r>
            <a:r>
              <a:rPr lang="pt-BR" sz="1800" dirty="0"/>
              <a:t>(é aplicável somente sobre índices).</a:t>
            </a:r>
          </a:p>
          <a:p>
            <a:pPr algn="just">
              <a:spcBef>
                <a:spcPct val="50000"/>
              </a:spcBef>
              <a:buFont typeface="Wingdings" pitchFamily="2" charset="2"/>
              <a:buChar char="ü"/>
            </a:pPr>
            <a:r>
              <a:rPr lang="pt-BR" sz="1800" b="1" dirty="0"/>
              <a:t>STATISTIC_NORECOMPUTE</a:t>
            </a:r>
            <a:r>
              <a:rPr lang="pt-BR" sz="1800" dirty="0"/>
              <a:t>: desabilita a atualização automática das estatísticas do índice, informando ao SQL Server que as estatísticas do índice serão atualizadas por processo manual. Estatística desatualizadas acarretam na escolha de planos de execução ineficientes, portanto </a:t>
            </a:r>
            <a:r>
              <a:rPr lang="pt-BR" sz="1800" dirty="0" err="1"/>
              <a:t>sugire-se</a:t>
            </a:r>
            <a:r>
              <a:rPr lang="pt-BR" sz="1800" dirty="0"/>
              <a:t> não utilizar essa opção</a:t>
            </a:r>
            <a:r>
              <a:rPr lang="pt-BR" sz="1800" dirty="0" smtClean="0"/>
              <a:t>.</a:t>
            </a:r>
          </a:p>
          <a:p>
            <a:pPr algn="just">
              <a:spcBef>
                <a:spcPct val="50000"/>
              </a:spcBef>
              <a:buFont typeface="Wingdings" pitchFamily="2" charset="2"/>
              <a:buChar char="ü"/>
            </a:pPr>
            <a:r>
              <a:rPr lang="pt-BR" sz="1800" b="1" dirty="0" smtClean="0"/>
              <a:t>SORTE_IN_TEMPDB: </a:t>
            </a:r>
            <a:r>
              <a:rPr lang="pt-BR" sz="1800" dirty="0" smtClean="0"/>
              <a:t>se você possui o </a:t>
            </a:r>
            <a:r>
              <a:rPr lang="pt-BR" sz="1800" dirty="0" err="1" smtClean="0"/>
              <a:t>TempDB</a:t>
            </a:r>
            <a:r>
              <a:rPr lang="pt-BR" sz="1800" dirty="0" smtClean="0"/>
              <a:t> localizado num conjunto de discos separados do </a:t>
            </a:r>
            <a:r>
              <a:rPr lang="pt-BR" sz="1800" dirty="0" err="1" smtClean="0"/>
              <a:t>filegroup</a:t>
            </a:r>
            <a:r>
              <a:rPr lang="pt-BR" sz="1800" dirty="0" smtClean="0"/>
              <a:t> do banco de dados, utilize essa opção para ganho de performance na reconstrução do índice.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28675"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Dicas para construir e manter índices eficientes:</a:t>
            </a:r>
          </a:p>
        </p:txBody>
      </p:sp>
      <p:sp>
        <p:nvSpPr>
          <p:cNvPr id="28676" name="Text Box 6"/>
          <p:cNvSpPr txBox="1">
            <a:spLocks noChangeArrowheads="1"/>
          </p:cNvSpPr>
          <p:nvPr/>
        </p:nvSpPr>
        <p:spPr bwMode="auto">
          <a:xfrm>
            <a:off x="304800" y="1981200"/>
            <a:ext cx="8534400" cy="2585323"/>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dirty="0"/>
              <a:t>Quanto mais compacto o tamanho da chave do índice, melhor;</a:t>
            </a:r>
          </a:p>
          <a:p>
            <a:pPr algn="just">
              <a:spcBef>
                <a:spcPct val="50000"/>
              </a:spcBef>
              <a:buFont typeface="Wingdings" pitchFamily="2" charset="2"/>
              <a:buChar char="ü"/>
            </a:pPr>
            <a:r>
              <a:rPr lang="pt-BR" sz="1800" dirty="0"/>
              <a:t>Processo de </a:t>
            </a:r>
            <a:r>
              <a:rPr lang="pt-BR" sz="1800" dirty="0" err="1"/>
              <a:t>Scan</a:t>
            </a:r>
            <a:r>
              <a:rPr lang="pt-BR" sz="1800" dirty="0"/>
              <a:t> (</a:t>
            </a:r>
            <a:r>
              <a:rPr lang="pt-BR" sz="1800" dirty="0" err="1"/>
              <a:t>Clustered</a:t>
            </a:r>
            <a:r>
              <a:rPr lang="pt-BR" sz="1800" dirty="0"/>
              <a:t> </a:t>
            </a:r>
            <a:r>
              <a:rPr lang="pt-BR" sz="1800" dirty="0" err="1"/>
              <a:t>Index</a:t>
            </a:r>
            <a:r>
              <a:rPr lang="pt-BR" sz="1800" dirty="0"/>
              <a:t> </a:t>
            </a:r>
            <a:r>
              <a:rPr lang="pt-BR" sz="1800" dirty="0" err="1"/>
              <a:t>Scan</a:t>
            </a:r>
            <a:r>
              <a:rPr lang="pt-BR" sz="1800" dirty="0"/>
              <a:t> ou </a:t>
            </a:r>
            <a:r>
              <a:rPr lang="pt-BR" sz="1800" dirty="0" err="1"/>
              <a:t>Table</a:t>
            </a:r>
            <a:r>
              <a:rPr lang="pt-BR" sz="1800" dirty="0"/>
              <a:t> </a:t>
            </a:r>
            <a:r>
              <a:rPr lang="pt-BR" sz="1800" dirty="0" err="1"/>
              <a:t>Scan</a:t>
            </a:r>
            <a:r>
              <a:rPr lang="pt-BR" sz="1800" dirty="0"/>
              <a:t>) em tabelas com grande número de linhas representam gargalho de execução. Fique atento para isso.</a:t>
            </a:r>
          </a:p>
          <a:p>
            <a:pPr algn="just">
              <a:spcBef>
                <a:spcPct val="50000"/>
              </a:spcBef>
              <a:buFont typeface="Wingdings" pitchFamily="2" charset="2"/>
              <a:buChar char="ü"/>
            </a:pPr>
            <a:r>
              <a:rPr lang="pt-BR" sz="1800" dirty="0"/>
              <a:t>Procure criar sempre um índice cluster em suas tabelas</a:t>
            </a:r>
            <a:r>
              <a:rPr lang="pt-BR" sz="1800" dirty="0" smtClean="0"/>
              <a:t>.</a:t>
            </a:r>
          </a:p>
          <a:p>
            <a:pPr algn="just">
              <a:spcBef>
                <a:spcPct val="50000"/>
              </a:spcBef>
              <a:buFont typeface="Wingdings" pitchFamily="2" charset="2"/>
              <a:buChar char="ü"/>
            </a:pPr>
            <a:r>
              <a:rPr lang="pt-BR" sz="1800" dirty="0" smtClean="0"/>
              <a:t>Não crie índices em tabelas com pequeno número de linhas.</a:t>
            </a:r>
          </a:p>
          <a:p>
            <a:pPr algn="just">
              <a:spcBef>
                <a:spcPct val="50000"/>
              </a:spcBef>
              <a:buFont typeface="Wingdings" pitchFamily="2" charset="2"/>
              <a:buChar char="ü"/>
            </a:pPr>
            <a:r>
              <a:rPr lang="pt-BR" sz="1800" dirty="0" smtClean="0"/>
              <a:t>Mantenha as estatística atualizada. Mantenha as opções </a:t>
            </a:r>
            <a:r>
              <a:rPr lang="pt-BR" sz="1800" dirty="0" err="1" smtClean="0"/>
              <a:t>Auto-Create</a:t>
            </a:r>
            <a:r>
              <a:rPr lang="pt-BR" sz="1800" dirty="0" smtClean="0"/>
              <a:t>/</a:t>
            </a:r>
            <a:r>
              <a:rPr lang="pt-BR" sz="1800" dirty="0" err="1" smtClean="0"/>
              <a:t>Update</a:t>
            </a:r>
            <a:r>
              <a:rPr lang="pt-BR" sz="1800" dirty="0" smtClean="0"/>
              <a:t> </a:t>
            </a:r>
            <a:r>
              <a:rPr lang="pt-BR" sz="1800" dirty="0" err="1" smtClean="0"/>
              <a:t>Statistics</a:t>
            </a:r>
            <a:r>
              <a:rPr lang="pt-BR" sz="1800" dirty="0" smtClean="0"/>
              <a:t> ligadas.   </a:t>
            </a:r>
            <a:endParaRPr lang="pt-BR"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30723"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Dicas para construir e manter índices eficientes:</a:t>
            </a:r>
          </a:p>
        </p:txBody>
      </p:sp>
      <p:sp>
        <p:nvSpPr>
          <p:cNvPr id="30724" name="Text Box 6"/>
          <p:cNvSpPr txBox="1">
            <a:spLocks noChangeArrowheads="1"/>
          </p:cNvSpPr>
          <p:nvPr/>
        </p:nvSpPr>
        <p:spPr bwMode="auto">
          <a:xfrm>
            <a:off x="304800" y="1981200"/>
            <a:ext cx="8534400" cy="4108817"/>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dirty="0"/>
              <a:t>Crie rotinas de indexação periódicas. Rotinas de indexação são fundamentais para garantia de performance. Não se esqueça delas.</a:t>
            </a:r>
          </a:p>
          <a:p>
            <a:pPr algn="just">
              <a:spcBef>
                <a:spcPct val="50000"/>
              </a:spcBef>
              <a:buFont typeface="Wingdings" pitchFamily="2" charset="2"/>
              <a:buChar char="ü"/>
            </a:pPr>
            <a:r>
              <a:rPr lang="pt-BR" sz="1800" dirty="0"/>
              <a:t>Utilize o </a:t>
            </a:r>
            <a:r>
              <a:rPr lang="pt-BR" sz="1800" dirty="0" err="1"/>
              <a:t>Profiler</a:t>
            </a:r>
            <a:r>
              <a:rPr lang="pt-BR" sz="1800" dirty="0"/>
              <a:t> como ferramenta de apoio no rastreamento de </a:t>
            </a:r>
            <a:r>
              <a:rPr lang="pt-BR" sz="1800" dirty="0" err="1"/>
              <a:t>queries</a:t>
            </a:r>
            <a:r>
              <a:rPr lang="pt-BR" sz="1800" dirty="0"/>
              <a:t> com longo tempo de execução. Aproveite a oportunidade para criar índices mais eficientes ou mesmo </a:t>
            </a:r>
            <a:r>
              <a:rPr lang="pt-BR" sz="1800" dirty="0" err="1"/>
              <a:t>dropar</a:t>
            </a:r>
            <a:r>
              <a:rPr lang="pt-BR" sz="1800" dirty="0"/>
              <a:t> índices inúteis.</a:t>
            </a:r>
          </a:p>
          <a:p>
            <a:pPr algn="just">
              <a:spcBef>
                <a:spcPct val="50000"/>
              </a:spcBef>
              <a:buFont typeface="Wingdings" pitchFamily="2" charset="2"/>
              <a:buChar char="ü"/>
            </a:pPr>
            <a:r>
              <a:rPr lang="pt-BR" sz="1800" dirty="0"/>
              <a:t>Utilize o </a:t>
            </a:r>
            <a:r>
              <a:rPr lang="pt-BR" sz="1800" dirty="0" err="1"/>
              <a:t>Index</a:t>
            </a:r>
            <a:r>
              <a:rPr lang="pt-BR" sz="1800" dirty="0"/>
              <a:t> </a:t>
            </a:r>
            <a:r>
              <a:rPr lang="pt-BR" sz="1800" dirty="0" err="1"/>
              <a:t>Tunning</a:t>
            </a:r>
            <a:r>
              <a:rPr lang="pt-BR" sz="1800" dirty="0"/>
              <a:t> Wizard como ferramenta de apoio para </a:t>
            </a:r>
            <a:r>
              <a:rPr lang="pt-BR" sz="1800" dirty="0" err="1"/>
              <a:t>tuning</a:t>
            </a:r>
            <a:r>
              <a:rPr lang="pt-BR" sz="1800" dirty="0"/>
              <a:t> de índices.</a:t>
            </a:r>
          </a:p>
          <a:p>
            <a:pPr algn="just">
              <a:spcBef>
                <a:spcPct val="50000"/>
              </a:spcBef>
              <a:buFont typeface="Wingdings" pitchFamily="2" charset="2"/>
              <a:buChar char="ü"/>
            </a:pPr>
            <a:r>
              <a:rPr lang="pt-BR" sz="1800" dirty="0"/>
              <a:t>Ao criar índices compostos, mantenha a coluna mais seletiva no primeiro nível da chave.</a:t>
            </a:r>
          </a:p>
          <a:p>
            <a:pPr algn="just">
              <a:spcBef>
                <a:spcPct val="50000"/>
              </a:spcBef>
              <a:buFont typeface="Wingdings" pitchFamily="2" charset="2"/>
              <a:buChar char="ü"/>
            </a:pPr>
            <a:r>
              <a:rPr lang="pt-BR" sz="1800" dirty="0"/>
              <a:t>Dê preferência por índices baseados em colunas numéricas em oposição a colunas </a:t>
            </a:r>
            <a:r>
              <a:rPr lang="pt-BR" sz="1800" dirty="0" err="1"/>
              <a:t>char</a:t>
            </a:r>
            <a:r>
              <a:rPr lang="pt-BR" sz="1800" dirty="0"/>
              <a:t> ou </a:t>
            </a:r>
            <a:r>
              <a:rPr lang="pt-BR" sz="1800" dirty="0" err="1"/>
              <a:t>varchar</a:t>
            </a:r>
            <a:r>
              <a:rPr lang="pt-BR" sz="1800" dirty="0"/>
              <a:t>. Índices baseados em colunas numéricas são mais eficientes</a:t>
            </a:r>
            <a:r>
              <a:rPr lang="pt-BR" sz="1800" dirty="0" smtClean="0"/>
              <a:t>.</a:t>
            </a:r>
          </a:p>
          <a:p>
            <a:pPr algn="just">
              <a:spcBef>
                <a:spcPct val="50000"/>
              </a:spcBef>
              <a:buFont typeface="Wingdings" pitchFamily="2" charset="2"/>
              <a:buChar char="ü"/>
            </a:pPr>
            <a:r>
              <a:rPr lang="pt-BR" sz="1800" dirty="0" smtClean="0"/>
              <a:t>Não crie índices em duplicidade. Um erro bastante comum é criar índice com a mesma estrutura de outros já existentes. Habitue-se a executar um </a:t>
            </a:r>
            <a:r>
              <a:rPr lang="pt-BR" sz="1800" b="1" dirty="0" err="1" smtClean="0"/>
              <a:t>sp_HelpIndex</a:t>
            </a:r>
            <a:r>
              <a:rPr lang="pt-BR" sz="1800" dirty="0" smtClean="0"/>
              <a:t> para confirmação dos índices existentes.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71450"/>
            <a:ext cx="7772400" cy="1143000"/>
          </a:xfrm>
        </p:spPr>
        <p:txBody>
          <a:bodyPr/>
          <a:lstStyle/>
          <a:p>
            <a:pPr eaLnBrk="1" hangingPunct="1"/>
            <a:r>
              <a:rPr lang="pt-BR" sz="4000" smtClean="0"/>
              <a:t>Índices </a:t>
            </a:r>
          </a:p>
        </p:txBody>
      </p:sp>
      <p:sp>
        <p:nvSpPr>
          <p:cNvPr id="5123" name="Text Box 3"/>
          <p:cNvSpPr txBox="1">
            <a:spLocks noChangeArrowheads="1"/>
          </p:cNvSpPr>
          <p:nvPr/>
        </p:nvSpPr>
        <p:spPr bwMode="auto">
          <a:xfrm>
            <a:off x="228600" y="1371600"/>
            <a:ext cx="8686800" cy="646331"/>
          </a:xfrm>
          <a:prstGeom prst="rect">
            <a:avLst/>
          </a:prstGeom>
          <a:noFill/>
          <a:ln w="9525">
            <a:noFill/>
            <a:miter lim="800000"/>
            <a:headEnd/>
            <a:tailEnd/>
          </a:ln>
        </p:spPr>
        <p:txBody>
          <a:bodyPr>
            <a:spAutoFit/>
          </a:bodyPr>
          <a:lstStyle/>
          <a:p>
            <a:pPr algn="just">
              <a:spcBef>
                <a:spcPct val="50000"/>
              </a:spcBef>
            </a:pPr>
            <a:r>
              <a:rPr lang="pt-BR" sz="1800" dirty="0"/>
              <a:t>Criar </a:t>
            </a:r>
            <a:r>
              <a:rPr lang="pt-BR" sz="1800" i="1" dirty="0"/>
              <a:t>índice</a:t>
            </a:r>
            <a:r>
              <a:rPr lang="pt-BR" sz="1800" dirty="0"/>
              <a:t> eficiente não é uma tarefa simples; requer conhecimento das </a:t>
            </a:r>
            <a:r>
              <a:rPr lang="pt-BR" sz="1800" dirty="0" err="1"/>
              <a:t>queries</a:t>
            </a:r>
            <a:r>
              <a:rPr lang="pt-BR" sz="1800" dirty="0"/>
              <a:t> em execução e dos diferentes tipos de índices disponíveis.  </a:t>
            </a:r>
          </a:p>
        </p:txBody>
      </p:sp>
      <p:sp>
        <p:nvSpPr>
          <p:cNvPr id="4" name="Text Box 4"/>
          <p:cNvSpPr txBox="1">
            <a:spLocks noChangeArrowheads="1"/>
          </p:cNvSpPr>
          <p:nvPr/>
        </p:nvSpPr>
        <p:spPr bwMode="auto">
          <a:xfrm>
            <a:off x="228600" y="2350184"/>
            <a:ext cx="8686800" cy="457200"/>
          </a:xfrm>
          <a:prstGeom prst="rect">
            <a:avLst/>
          </a:prstGeom>
          <a:noFill/>
          <a:ln w="9525">
            <a:noFill/>
            <a:miter lim="800000"/>
            <a:headEnd/>
            <a:tailEnd/>
          </a:ln>
        </p:spPr>
        <p:txBody>
          <a:bodyPr>
            <a:spAutoFit/>
          </a:bodyPr>
          <a:lstStyle/>
          <a:p>
            <a:pPr algn="just">
              <a:spcBef>
                <a:spcPct val="50000"/>
              </a:spcBef>
            </a:pPr>
            <a:r>
              <a:rPr lang="pt-BR" b="1" dirty="0"/>
              <a:t>Estrutura interna de um índice</a:t>
            </a:r>
          </a:p>
        </p:txBody>
      </p:sp>
      <p:sp>
        <p:nvSpPr>
          <p:cNvPr id="5" name="Text Box 5"/>
          <p:cNvSpPr txBox="1">
            <a:spLocks noChangeArrowheads="1"/>
          </p:cNvSpPr>
          <p:nvPr/>
        </p:nvSpPr>
        <p:spPr bwMode="auto">
          <a:xfrm>
            <a:off x="304800" y="2959784"/>
            <a:ext cx="8534400" cy="1477328"/>
          </a:xfrm>
          <a:prstGeom prst="rect">
            <a:avLst/>
          </a:prstGeom>
          <a:noFill/>
          <a:ln w="9525">
            <a:noFill/>
            <a:miter lim="800000"/>
            <a:headEnd/>
            <a:tailEnd/>
          </a:ln>
        </p:spPr>
        <p:txBody>
          <a:bodyPr>
            <a:spAutoFit/>
          </a:bodyPr>
          <a:lstStyle/>
          <a:p>
            <a:pPr algn="just">
              <a:spcBef>
                <a:spcPct val="50000"/>
              </a:spcBef>
            </a:pPr>
            <a:r>
              <a:rPr lang="pt-BR" sz="1800" dirty="0"/>
              <a:t>Índices são estruturas que possuem algoritmos otimizados para acessar dados. Assim como nas tabelas, páginas de índices também ocupam espaço físico. O corpo de um índice é formado pelas colunas da tabela cujos dados se deseja classificar seguido de uma referência conhecida como “</a:t>
            </a:r>
            <a:r>
              <a:rPr lang="pt-BR" sz="1800" b="1" dirty="0"/>
              <a:t>ponteiro</a:t>
            </a:r>
            <a:r>
              <a:rPr lang="pt-BR" sz="1800" dirty="0"/>
              <a:t>”, que serve para localizar a chave na página de dados da tabela. </a:t>
            </a:r>
          </a:p>
        </p:txBody>
      </p:sp>
      <p:sp>
        <p:nvSpPr>
          <p:cNvPr id="6" name="Text Box 5"/>
          <p:cNvSpPr txBox="1">
            <a:spLocks noChangeArrowheads="1"/>
          </p:cNvSpPr>
          <p:nvPr/>
        </p:nvSpPr>
        <p:spPr bwMode="auto">
          <a:xfrm>
            <a:off x="304800" y="4543960"/>
            <a:ext cx="8534400" cy="1477328"/>
          </a:xfrm>
          <a:prstGeom prst="rect">
            <a:avLst/>
          </a:prstGeom>
          <a:noFill/>
          <a:ln w="9525">
            <a:noFill/>
            <a:miter lim="800000"/>
            <a:headEnd/>
            <a:tailEnd/>
          </a:ln>
        </p:spPr>
        <p:txBody>
          <a:bodyPr>
            <a:spAutoFit/>
          </a:bodyPr>
          <a:lstStyle/>
          <a:p>
            <a:pPr algn="just">
              <a:spcBef>
                <a:spcPct val="50000"/>
              </a:spcBef>
            </a:pPr>
            <a:r>
              <a:rPr lang="pt-BR" sz="1800" dirty="0"/>
              <a:t>Índices no SQL Server são construídos sobre estruturas denominadas árvores balanceadas (=“</a:t>
            </a:r>
            <a:r>
              <a:rPr lang="pt-BR" sz="1800" dirty="0" err="1"/>
              <a:t>B-Tree</a:t>
            </a:r>
            <a:r>
              <a:rPr lang="pt-BR" sz="1800" dirty="0"/>
              <a:t>”), cujo desenho lembra o esqueleto de uma pirâmide. A idéia desse algoritmo é fornecer um modelo de pesquisa que agilize o processo de busca, efetuando um número reduzido de leituras nas páginas do índice para que se obtenha a localização da chave pesquisada.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32771"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Conclusão:</a:t>
            </a:r>
          </a:p>
        </p:txBody>
      </p:sp>
      <p:sp>
        <p:nvSpPr>
          <p:cNvPr id="32772" name="Text Box 6"/>
          <p:cNvSpPr txBox="1">
            <a:spLocks noChangeArrowheads="1"/>
          </p:cNvSpPr>
          <p:nvPr/>
        </p:nvSpPr>
        <p:spPr bwMode="auto">
          <a:xfrm>
            <a:off x="304800" y="1981200"/>
            <a:ext cx="8534400" cy="2987675"/>
          </a:xfrm>
          <a:prstGeom prst="rect">
            <a:avLst/>
          </a:prstGeom>
          <a:noFill/>
          <a:ln w="9525">
            <a:noFill/>
            <a:miter lim="800000"/>
            <a:headEnd/>
            <a:tailEnd/>
          </a:ln>
        </p:spPr>
        <p:txBody>
          <a:bodyPr>
            <a:spAutoFit/>
          </a:bodyPr>
          <a:lstStyle/>
          <a:p>
            <a:pPr algn="just">
              <a:spcBef>
                <a:spcPct val="50000"/>
              </a:spcBef>
            </a:pPr>
            <a:r>
              <a:rPr lang="pt-BR" sz="2000" dirty="0"/>
              <a:t>	Índice devem ser criados para agilizar a performance do sistema como um todo, mas freqüentemente </a:t>
            </a:r>
            <a:r>
              <a:rPr lang="pt-BR" sz="2000" dirty="0" smtClean="0"/>
              <a:t>esquecemos </a:t>
            </a:r>
            <a:r>
              <a:rPr lang="pt-BR" sz="2000" dirty="0"/>
              <a:t>disso. Sub-avaliamos o impacto da criação de índices na performance geral do sistema, e aquilo que foi concebido como objetivo inicial de ganho de performance resulta mais em um ponto de contenção.</a:t>
            </a:r>
          </a:p>
          <a:p>
            <a:pPr algn="just">
              <a:spcBef>
                <a:spcPct val="50000"/>
              </a:spcBef>
            </a:pPr>
            <a:r>
              <a:rPr lang="pt-BR" sz="2000" dirty="0"/>
              <a:t>	Otimizar um processo pode significar eliminar um índice ineficiente, implementar novos filtros ou alterar os parâmetros da cláusula </a:t>
            </a:r>
            <a:r>
              <a:rPr lang="pt-BR" sz="2000" dirty="0" err="1"/>
              <a:t>join</a:t>
            </a:r>
            <a:r>
              <a:rPr lang="pt-BR" sz="2000" dirty="0"/>
              <a:t> das </a:t>
            </a:r>
            <a:r>
              <a:rPr lang="pt-BR" sz="2000" dirty="0" err="1"/>
              <a:t>queries</a:t>
            </a:r>
            <a:r>
              <a:rPr lang="pt-BR" sz="2000" dirty="0"/>
              <a:t> em execução. Devemos sim considerar a criação de índices como recurso de otimização, mas numa análise conjunta com todos esses fatores.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pic>
        <p:nvPicPr>
          <p:cNvPr id="8197" name="Picture 5" descr="Estutura de índices não-cluster"/>
          <p:cNvPicPr>
            <a:picLocks noChangeAspect="1" noChangeArrowheads="1"/>
          </p:cNvPicPr>
          <p:nvPr/>
        </p:nvPicPr>
        <p:blipFill>
          <a:blip r:embed="rId2" cstate="print"/>
          <a:srcRect/>
          <a:stretch>
            <a:fillRect/>
          </a:stretch>
        </p:blipFill>
        <p:spPr bwMode="auto">
          <a:xfrm>
            <a:off x="1143000" y="1066800"/>
            <a:ext cx="6858000" cy="5562600"/>
          </a:xfrm>
          <a:prstGeom prst="rect">
            <a:avLst/>
          </a:prstGeom>
          <a:noFill/>
          <a:effectLst>
            <a:outerShdw dist="107763" dir="2700000" algn="ctr" rotWithShape="0">
              <a:srgbClr val="808080"/>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11267" name="Text Box 3"/>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dirty="0"/>
              <a:t>Tipos de índices existentes no SQL Server</a:t>
            </a:r>
          </a:p>
        </p:txBody>
      </p:sp>
      <p:sp>
        <p:nvSpPr>
          <p:cNvPr id="11268" name="Text Box 4"/>
          <p:cNvSpPr txBox="1">
            <a:spLocks noChangeArrowheads="1"/>
          </p:cNvSpPr>
          <p:nvPr/>
        </p:nvSpPr>
        <p:spPr bwMode="auto">
          <a:xfrm>
            <a:off x="304800" y="1844824"/>
            <a:ext cx="8534400" cy="2031325"/>
          </a:xfrm>
          <a:prstGeom prst="rect">
            <a:avLst/>
          </a:prstGeom>
          <a:noFill/>
          <a:ln w="9525">
            <a:noFill/>
            <a:miter lim="800000"/>
            <a:headEnd/>
            <a:tailEnd/>
          </a:ln>
        </p:spPr>
        <p:txBody>
          <a:bodyPr>
            <a:spAutoFit/>
          </a:bodyPr>
          <a:lstStyle/>
          <a:p>
            <a:pPr marL="457200" indent="-457200">
              <a:spcBef>
                <a:spcPct val="50000"/>
              </a:spcBef>
            </a:pPr>
            <a:r>
              <a:rPr lang="pt-BR" sz="1800" dirty="0"/>
              <a:t>Existem dois tipos básicos de índices:</a:t>
            </a:r>
          </a:p>
          <a:p>
            <a:pPr marL="457200" indent="-457200">
              <a:spcBef>
                <a:spcPct val="50000"/>
              </a:spcBef>
              <a:buFontTx/>
              <a:buAutoNum type="arabicPeriod"/>
            </a:pPr>
            <a:r>
              <a:rPr lang="pt-BR" sz="1800" dirty="0"/>
              <a:t>Cluster </a:t>
            </a:r>
          </a:p>
          <a:p>
            <a:pPr marL="457200" indent="-457200">
              <a:spcBef>
                <a:spcPct val="50000"/>
              </a:spcBef>
              <a:buFontTx/>
              <a:buAutoNum type="arabicPeriod"/>
            </a:pPr>
            <a:r>
              <a:rPr lang="pt-BR" sz="1800" dirty="0" smtClean="0"/>
              <a:t>Não-cluster</a:t>
            </a:r>
          </a:p>
          <a:p>
            <a:pPr marL="457200" indent="-457200">
              <a:spcBef>
                <a:spcPct val="50000"/>
              </a:spcBef>
              <a:buFontTx/>
              <a:buAutoNum type="arabicPeriod"/>
            </a:pPr>
            <a:r>
              <a:rPr lang="pt-BR" sz="1800" dirty="0" err="1" smtClean="0"/>
              <a:t>Hash</a:t>
            </a:r>
            <a:endParaRPr lang="pt-BR" sz="1800" dirty="0" smtClean="0"/>
          </a:p>
          <a:p>
            <a:pPr marL="457200" indent="-457200">
              <a:spcBef>
                <a:spcPct val="50000"/>
              </a:spcBef>
              <a:buFontTx/>
              <a:buAutoNum type="arabicPeriod"/>
            </a:pPr>
            <a:r>
              <a:rPr lang="pt-BR" sz="1800" dirty="0" err="1" smtClean="0"/>
              <a:t>Full-Text</a:t>
            </a:r>
            <a:endParaRPr lang="pt-BR" sz="1800" dirty="0"/>
          </a:p>
        </p:txBody>
      </p:sp>
      <p:sp>
        <p:nvSpPr>
          <p:cNvPr id="5" name="Text Box 4"/>
          <p:cNvSpPr txBox="1">
            <a:spLocks noChangeArrowheads="1"/>
          </p:cNvSpPr>
          <p:nvPr/>
        </p:nvSpPr>
        <p:spPr bwMode="auto">
          <a:xfrm>
            <a:off x="304800" y="4178404"/>
            <a:ext cx="8534400" cy="1338828"/>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b="1" dirty="0"/>
              <a:t>Índices </a:t>
            </a:r>
            <a:r>
              <a:rPr lang="pt-BR" sz="1800" b="1" dirty="0" smtClean="0"/>
              <a:t>cluster</a:t>
            </a:r>
            <a:r>
              <a:rPr lang="pt-BR" sz="1800" dirty="0" smtClean="0"/>
              <a:t>: </a:t>
            </a:r>
            <a:r>
              <a:rPr lang="pt-BR" sz="1800" dirty="0"/>
              <a:t>impõem uma organização na própria página de dados da tabela, fazendo com que permaneçam classificadas de acordo com a composição de sua </a:t>
            </a:r>
            <a:r>
              <a:rPr lang="pt-BR" sz="1800" dirty="0" smtClean="0"/>
              <a:t>chave.</a:t>
            </a:r>
          </a:p>
          <a:p>
            <a:pPr algn="just">
              <a:spcBef>
                <a:spcPct val="50000"/>
              </a:spcBef>
              <a:buFont typeface="Wingdings" pitchFamily="2" charset="2"/>
              <a:buChar char="ü"/>
            </a:pPr>
            <a:r>
              <a:rPr lang="pt-BR" sz="1800" b="1" dirty="0" smtClean="0"/>
              <a:t>Índices não-cluster</a:t>
            </a:r>
            <a:r>
              <a:rPr lang="pt-BR" sz="1800" dirty="0" smtClean="0"/>
              <a:t>: possuem estrutura própria, mantendo-se vinculados às páginas de dados pela utilização de ponteiros.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14339" name="Text Box 3"/>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Tipos de índices existentes no SQL </a:t>
            </a:r>
            <a:r>
              <a:rPr lang="pt-BR" b="1" smtClean="0"/>
              <a:t>Server</a:t>
            </a:r>
            <a:endParaRPr lang="pt-BR" b="1"/>
          </a:p>
        </p:txBody>
      </p:sp>
      <p:sp>
        <p:nvSpPr>
          <p:cNvPr id="14340" name="Text Box 4"/>
          <p:cNvSpPr txBox="1">
            <a:spLocks noChangeArrowheads="1"/>
          </p:cNvSpPr>
          <p:nvPr/>
        </p:nvSpPr>
        <p:spPr bwMode="auto">
          <a:xfrm>
            <a:off x="304800" y="1772816"/>
            <a:ext cx="8534400" cy="1200329"/>
          </a:xfrm>
          <a:prstGeom prst="rect">
            <a:avLst/>
          </a:prstGeom>
          <a:noFill/>
          <a:ln w="9525">
            <a:noFill/>
            <a:miter lim="800000"/>
            <a:headEnd/>
            <a:tailEnd/>
          </a:ln>
        </p:spPr>
        <p:txBody>
          <a:bodyPr>
            <a:spAutoFit/>
          </a:bodyPr>
          <a:lstStyle/>
          <a:p>
            <a:pPr algn="just">
              <a:spcBef>
                <a:spcPct val="50000"/>
              </a:spcBef>
            </a:pPr>
            <a:r>
              <a:rPr lang="pt-BR" sz="1800" dirty="0"/>
              <a:t>A tabela </a:t>
            </a:r>
            <a:r>
              <a:rPr lang="pt-BR" sz="1800" b="1" dirty="0" err="1"/>
              <a:t>SysIndexes</a:t>
            </a:r>
            <a:r>
              <a:rPr lang="pt-BR" sz="1800" dirty="0"/>
              <a:t> é responsável pelo armazenamento dos </a:t>
            </a:r>
            <a:r>
              <a:rPr lang="pt-BR" sz="1800" dirty="0" err="1"/>
              <a:t>metadados</a:t>
            </a:r>
            <a:r>
              <a:rPr lang="pt-BR" sz="1800" dirty="0"/>
              <a:t> do índice. Nessa tabela localizamos o nome do índice, uma indicação de seu tipo (cluster ou não-cluster), o número de páginas utilizadas, o número de alterações desde que o último cálculo de estatísticas foi executado etc.</a:t>
            </a:r>
          </a:p>
        </p:txBody>
      </p:sp>
      <p:sp>
        <p:nvSpPr>
          <p:cNvPr id="5" name="CaixaDeTexto 4"/>
          <p:cNvSpPr txBox="1"/>
          <p:nvPr/>
        </p:nvSpPr>
        <p:spPr>
          <a:xfrm>
            <a:off x="395536" y="3068960"/>
            <a:ext cx="8424936" cy="461665"/>
          </a:xfrm>
          <a:prstGeom prst="rect">
            <a:avLst/>
          </a:prstGeom>
          <a:noFill/>
        </p:spPr>
        <p:txBody>
          <a:bodyPr wrap="square" rtlCol="0">
            <a:spAutoFit/>
          </a:bodyPr>
          <a:lstStyle/>
          <a:p>
            <a:r>
              <a:rPr lang="pt-BR" dirty="0" err="1">
                <a:solidFill>
                  <a:schemeClr val="accent6"/>
                </a:solidFill>
              </a:rPr>
              <a:t>select</a:t>
            </a:r>
            <a:r>
              <a:rPr lang="pt-BR" dirty="0"/>
              <a:t> * </a:t>
            </a:r>
            <a:r>
              <a:rPr lang="pt-BR" dirty="0" err="1">
                <a:solidFill>
                  <a:schemeClr val="accent6"/>
                </a:solidFill>
              </a:rPr>
              <a:t>from</a:t>
            </a:r>
            <a:r>
              <a:rPr lang="pt-BR" dirty="0"/>
              <a:t> </a:t>
            </a:r>
            <a:r>
              <a:rPr lang="pt-BR" dirty="0" err="1">
                <a:solidFill>
                  <a:srgbClr val="00B050"/>
                </a:solidFill>
              </a:rPr>
              <a:t>sysindexes</a:t>
            </a:r>
            <a:endParaRPr lang="pt-BR" dirty="0">
              <a:solidFill>
                <a:srgbClr val="00B050"/>
              </a:solidFill>
            </a:endParaRPr>
          </a:p>
        </p:txBody>
      </p:sp>
      <p:sp>
        <p:nvSpPr>
          <p:cNvPr id="6" name="Text Box 4"/>
          <p:cNvSpPr txBox="1">
            <a:spLocks noChangeArrowheads="1"/>
          </p:cNvSpPr>
          <p:nvPr/>
        </p:nvSpPr>
        <p:spPr bwMode="auto">
          <a:xfrm>
            <a:off x="304800" y="3823791"/>
            <a:ext cx="8534400" cy="1200329"/>
          </a:xfrm>
          <a:prstGeom prst="rect">
            <a:avLst/>
          </a:prstGeom>
          <a:noFill/>
          <a:ln w="9525">
            <a:noFill/>
            <a:miter lim="800000"/>
            <a:headEnd/>
            <a:tailEnd/>
          </a:ln>
        </p:spPr>
        <p:txBody>
          <a:bodyPr>
            <a:spAutoFit/>
          </a:bodyPr>
          <a:lstStyle/>
          <a:p>
            <a:pPr algn="just">
              <a:spcBef>
                <a:spcPct val="50000"/>
              </a:spcBef>
            </a:pPr>
            <a:r>
              <a:rPr lang="pt-BR" sz="1800" dirty="0"/>
              <a:t>Tabelas sem índice cluster – conhecidas por </a:t>
            </a:r>
            <a:r>
              <a:rPr lang="pt-BR" sz="1800" dirty="0" err="1"/>
              <a:t>heaps</a:t>
            </a:r>
            <a:r>
              <a:rPr lang="pt-BR" sz="1800" dirty="0"/>
              <a:t> – possuem uma linha em </a:t>
            </a:r>
            <a:r>
              <a:rPr lang="pt-BR" sz="1800" dirty="0" err="1"/>
              <a:t>SysIndexes</a:t>
            </a:r>
            <a:r>
              <a:rPr lang="pt-BR" sz="1800" dirty="0"/>
              <a:t> para </a:t>
            </a:r>
            <a:r>
              <a:rPr lang="pt-BR" sz="1800" dirty="0" err="1"/>
              <a:t>IndId</a:t>
            </a:r>
            <a:r>
              <a:rPr lang="pt-BR" sz="1800" dirty="0"/>
              <a:t>=0. Se uma tabela possui índice cluster, este será indicado por </a:t>
            </a:r>
            <a:r>
              <a:rPr lang="pt-BR" sz="1800" dirty="0" err="1"/>
              <a:t>IndId</a:t>
            </a:r>
            <a:r>
              <a:rPr lang="pt-BR" sz="1800" dirty="0"/>
              <a:t>=1. </a:t>
            </a:r>
            <a:r>
              <a:rPr lang="pt-BR" sz="1800" dirty="0" err="1"/>
              <a:t>Porntanto</a:t>
            </a:r>
            <a:r>
              <a:rPr lang="pt-BR" sz="1800" dirty="0"/>
              <a:t>, se você quiser listar as tabelas que não possuem índice cluster em seu database, basta selecionar as entradas em </a:t>
            </a:r>
            <a:r>
              <a:rPr lang="pt-BR" sz="1800" dirty="0" err="1"/>
              <a:t>SysIndexes</a:t>
            </a:r>
            <a:r>
              <a:rPr lang="pt-BR" sz="1800" dirty="0"/>
              <a:t> para </a:t>
            </a:r>
            <a:r>
              <a:rPr lang="pt-BR" sz="1800" dirty="0" err="1"/>
              <a:t>IndId</a:t>
            </a:r>
            <a:r>
              <a:rPr lang="pt-BR" sz="1800" dirty="0"/>
              <a:t>=0.</a:t>
            </a:r>
          </a:p>
        </p:txBody>
      </p:sp>
      <p:sp>
        <p:nvSpPr>
          <p:cNvPr id="7" name="CaixaDeTexto 6"/>
          <p:cNvSpPr txBox="1"/>
          <p:nvPr/>
        </p:nvSpPr>
        <p:spPr>
          <a:xfrm>
            <a:off x="323528" y="5415607"/>
            <a:ext cx="8568952" cy="461665"/>
          </a:xfrm>
          <a:prstGeom prst="rect">
            <a:avLst/>
          </a:prstGeom>
          <a:noFill/>
        </p:spPr>
        <p:txBody>
          <a:bodyPr wrap="square" rtlCol="0">
            <a:spAutoFit/>
          </a:bodyPr>
          <a:lstStyle/>
          <a:p>
            <a:r>
              <a:rPr lang="en-US" dirty="0">
                <a:solidFill>
                  <a:srgbClr val="0070C0"/>
                </a:solidFill>
              </a:rPr>
              <a:t>select</a:t>
            </a:r>
            <a:r>
              <a:rPr lang="en-US" dirty="0"/>
              <a:t> * </a:t>
            </a:r>
            <a:r>
              <a:rPr lang="en-US" dirty="0">
                <a:solidFill>
                  <a:srgbClr val="0070C0"/>
                </a:solidFill>
              </a:rPr>
              <a:t>from</a:t>
            </a:r>
            <a:r>
              <a:rPr lang="en-US" dirty="0"/>
              <a:t> </a:t>
            </a:r>
            <a:r>
              <a:rPr lang="en-US" dirty="0" err="1">
                <a:solidFill>
                  <a:srgbClr val="00B050"/>
                </a:solidFill>
              </a:rPr>
              <a:t>sysindexes</a:t>
            </a:r>
            <a:r>
              <a:rPr lang="en-US" dirty="0"/>
              <a:t> </a:t>
            </a:r>
            <a:r>
              <a:rPr lang="en-US" dirty="0">
                <a:solidFill>
                  <a:srgbClr val="0070C0"/>
                </a:solidFill>
              </a:rPr>
              <a:t>where</a:t>
            </a:r>
            <a:r>
              <a:rPr lang="en-US" dirty="0"/>
              <a:t> </a:t>
            </a:r>
            <a:r>
              <a:rPr lang="en-US" dirty="0" err="1"/>
              <a:t>indid</a:t>
            </a:r>
            <a:r>
              <a:rPr lang="en-US" dirty="0"/>
              <a:t>=0</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16387"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Tipos de índices existentes no SQL Server 2000</a:t>
            </a:r>
          </a:p>
        </p:txBody>
      </p:sp>
      <p:sp>
        <p:nvSpPr>
          <p:cNvPr id="16388" name="Text Box 6"/>
          <p:cNvSpPr txBox="1">
            <a:spLocks noChangeArrowheads="1"/>
          </p:cNvSpPr>
          <p:nvPr/>
        </p:nvSpPr>
        <p:spPr bwMode="auto">
          <a:xfrm>
            <a:off x="304800" y="1981200"/>
            <a:ext cx="8534400" cy="1892826"/>
          </a:xfrm>
          <a:prstGeom prst="rect">
            <a:avLst/>
          </a:prstGeom>
          <a:noFill/>
          <a:ln w="9525">
            <a:noFill/>
            <a:miter lim="800000"/>
            <a:headEnd/>
            <a:tailEnd/>
          </a:ln>
        </p:spPr>
        <p:txBody>
          <a:bodyPr>
            <a:spAutoFit/>
          </a:bodyPr>
          <a:lstStyle/>
          <a:p>
            <a:pPr algn="just">
              <a:spcBef>
                <a:spcPct val="50000"/>
              </a:spcBef>
              <a:buFont typeface="Wingdings" pitchFamily="2" charset="2"/>
              <a:buChar char="ü"/>
            </a:pPr>
            <a:r>
              <a:rPr lang="pt-BR" sz="1800" dirty="0"/>
              <a:t>O termo </a:t>
            </a:r>
            <a:r>
              <a:rPr lang="pt-BR" sz="1800" b="1" dirty="0"/>
              <a:t>cluster </a:t>
            </a:r>
            <a:r>
              <a:rPr lang="pt-BR" sz="1800" b="1" dirty="0" err="1"/>
              <a:t>index</a:t>
            </a:r>
            <a:r>
              <a:rPr lang="pt-BR" sz="1800" b="1" dirty="0"/>
              <a:t> </a:t>
            </a:r>
            <a:r>
              <a:rPr lang="pt-BR" sz="1800" b="1" dirty="0" err="1"/>
              <a:t>scan</a:t>
            </a:r>
            <a:r>
              <a:rPr lang="pt-BR" sz="1800" dirty="0"/>
              <a:t> – é utilizado para especificar varreduras seqüenciais nas páginas de dados de uma tabela que possui índice cluster. Nesse caso, a página inicial da tabela encontra-se em </a:t>
            </a:r>
            <a:r>
              <a:rPr lang="pt-BR" sz="1800" b="1" dirty="0" err="1"/>
              <a:t>SysIndexes</a:t>
            </a:r>
            <a:r>
              <a:rPr lang="pt-BR" sz="1800" dirty="0"/>
              <a:t> para </a:t>
            </a:r>
            <a:r>
              <a:rPr lang="pt-BR" sz="1800" dirty="0" err="1"/>
              <a:t>IndId</a:t>
            </a:r>
            <a:r>
              <a:rPr lang="pt-BR" sz="1800" dirty="0"/>
              <a:t>=1.</a:t>
            </a:r>
          </a:p>
          <a:p>
            <a:pPr algn="just">
              <a:spcBef>
                <a:spcPct val="50000"/>
              </a:spcBef>
              <a:buFont typeface="Wingdings" pitchFamily="2" charset="2"/>
              <a:buChar char="ü"/>
            </a:pPr>
            <a:r>
              <a:rPr lang="pt-BR" sz="1800" dirty="0"/>
              <a:t>O termo </a:t>
            </a:r>
            <a:r>
              <a:rPr lang="pt-BR" sz="1800" b="1" dirty="0" err="1"/>
              <a:t>table</a:t>
            </a:r>
            <a:r>
              <a:rPr lang="pt-BR" sz="1800" b="1" dirty="0"/>
              <a:t> </a:t>
            </a:r>
            <a:r>
              <a:rPr lang="pt-BR" sz="1800" b="1" dirty="0" err="1"/>
              <a:t>scan</a:t>
            </a:r>
            <a:r>
              <a:rPr lang="pt-BR" sz="1800" dirty="0"/>
              <a:t> – é utilizado para especificar varreduras seqüenciais nas páginas de dados </a:t>
            </a:r>
            <a:r>
              <a:rPr lang="pt-BR" sz="1800" i="1" dirty="0" err="1"/>
              <a:t>heaps</a:t>
            </a:r>
            <a:r>
              <a:rPr lang="pt-BR" sz="1800" dirty="0"/>
              <a:t>. Nesse caso, a página inicial da tabela encontra-se em </a:t>
            </a:r>
            <a:r>
              <a:rPr lang="pt-BR" sz="1800" dirty="0" err="1"/>
              <a:t>SystemIndexes</a:t>
            </a:r>
            <a:r>
              <a:rPr lang="pt-BR" sz="1800" dirty="0" smtClean="0"/>
              <a:t>. </a:t>
            </a:r>
            <a:r>
              <a:rPr lang="pt-BR" sz="1800" dirty="0" err="1" smtClean="0"/>
              <a:t>FirstIam</a:t>
            </a:r>
            <a:r>
              <a:rPr lang="pt-BR" sz="1800" dirty="0" smtClean="0"/>
              <a:t> </a:t>
            </a:r>
            <a:r>
              <a:rPr lang="pt-BR" sz="1800" dirty="0"/>
              <a:t>para </a:t>
            </a:r>
            <a:r>
              <a:rPr lang="pt-BR" sz="1800" dirty="0" err="1"/>
              <a:t>IndId</a:t>
            </a:r>
            <a:r>
              <a:rPr lang="pt-BR" sz="1800" dirty="0"/>
              <a:t>=0.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17411" name="Text Box 3"/>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dirty="0" smtClean="0"/>
              <a:t>Revisando</a:t>
            </a:r>
            <a:endParaRPr lang="pt-BR" b="1" dirty="0"/>
          </a:p>
        </p:txBody>
      </p:sp>
      <p:sp>
        <p:nvSpPr>
          <p:cNvPr id="17412" name="Text Box 4"/>
          <p:cNvSpPr txBox="1">
            <a:spLocks noChangeArrowheads="1"/>
          </p:cNvSpPr>
          <p:nvPr/>
        </p:nvSpPr>
        <p:spPr bwMode="auto">
          <a:xfrm>
            <a:off x="304800" y="1981200"/>
            <a:ext cx="8534400" cy="923330"/>
          </a:xfrm>
          <a:prstGeom prst="rect">
            <a:avLst/>
          </a:prstGeom>
          <a:noFill/>
          <a:ln w="9525">
            <a:noFill/>
            <a:miter lim="800000"/>
            <a:headEnd/>
            <a:tailEnd/>
          </a:ln>
        </p:spPr>
        <p:txBody>
          <a:bodyPr>
            <a:spAutoFit/>
          </a:bodyPr>
          <a:lstStyle/>
          <a:p>
            <a:pPr algn="just">
              <a:spcBef>
                <a:spcPct val="50000"/>
              </a:spcBef>
            </a:pPr>
            <a:r>
              <a:rPr lang="pt-BR" sz="1800" dirty="0"/>
              <a:t>Páginas de dados de tabelas com índice cluster são “ligadas” uma às outras, isto é, no cabeçalho de cada página são encontradas referências à página anterior e posterior (= </a:t>
            </a:r>
            <a:r>
              <a:rPr lang="pt-BR" sz="1800" dirty="0" err="1"/>
              <a:t>Next</a:t>
            </a:r>
            <a:r>
              <a:rPr lang="pt-BR" sz="1800" dirty="0"/>
              <a:t>/</a:t>
            </a:r>
            <a:r>
              <a:rPr lang="pt-BR" sz="1800" dirty="0" err="1"/>
              <a:t>Previous</a:t>
            </a:r>
            <a:r>
              <a:rPr lang="pt-BR" sz="1800" dirty="0"/>
              <a:t> Page). </a:t>
            </a:r>
            <a:r>
              <a:rPr lang="pt-BR" sz="1800" dirty="0" smtClean="0"/>
              <a:t> </a:t>
            </a:r>
            <a:endParaRPr lang="pt-BR" sz="1800" dirty="0"/>
          </a:p>
        </p:txBody>
      </p:sp>
      <p:sp>
        <p:nvSpPr>
          <p:cNvPr id="5" name="Text Box 4"/>
          <p:cNvSpPr txBox="1">
            <a:spLocks noChangeArrowheads="1"/>
          </p:cNvSpPr>
          <p:nvPr/>
        </p:nvSpPr>
        <p:spPr bwMode="auto">
          <a:xfrm>
            <a:off x="304800" y="3068960"/>
            <a:ext cx="8534400" cy="1200329"/>
          </a:xfrm>
          <a:prstGeom prst="rect">
            <a:avLst/>
          </a:prstGeom>
          <a:noFill/>
          <a:ln w="9525">
            <a:noFill/>
            <a:miter lim="800000"/>
            <a:headEnd/>
            <a:tailEnd/>
          </a:ln>
        </p:spPr>
        <p:txBody>
          <a:bodyPr>
            <a:spAutoFit/>
          </a:bodyPr>
          <a:lstStyle/>
          <a:p>
            <a:pPr algn="just">
              <a:spcBef>
                <a:spcPct val="50000"/>
              </a:spcBef>
            </a:pPr>
            <a:r>
              <a:rPr lang="pt-BR" sz="1800" dirty="0"/>
              <a:t>Já em </a:t>
            </a:r>
            <a:r>
              <a:rPr lang="pt-BR" sz="1800" b="1" dirty="0" err="1"/>
              <a:t>heaps</a:t>
            </a:r>
            <a:r>
              <a:rPr lang="pt-BR" sz="1800" dirty="0"/>
              <a:t> o processo é diferente pelo fato das páginas de dados não possuírem ordenação. Pode-se iniciar um lote de inserção numa página localizada “no meio da tabela”, utilizando espaço gerado por uma série de deleções e terminar o processo “no fim da tabela”, alocando-se uma nova </a:t>
            </a:r>
            <a:r>
              <a:rPr lang="pt-BR" sz="1800" dirty="0" err="1"/>
              <a:t>extend</a:t>
            </a:r>
            <a:r>
              <a:rPr lang="pt-BR" sz="18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
        <p:nvSpPr>
          <p:cNvPr id="1028" name="Text Box 5"/>
          <p:cNvSpPr txBox="1">
            <a:spLocks noChangeArrowheads="1"/>
          </p:cNvSpPr>
          <p:nvPr/>
        </p:nvSpPr>
        <p:spPr bwMode="auto">
          <a:xfrm>
            <a:off x="228600" y="1371600"/>
            <a:ext cx="8686800" cy="457200"/>
          </a:xfrm>
          <a:prstGeom prst="rect">
            <a:avLst/>
          </a:prstGeom>
          <a:noFill/>
          <a:ln w="9525">
            <a:noFill/>
            <a:miter lim="800000"/>
            <a:headEnd/>
            <a:tailEnd/>
          </a:ln>
        </p:spPr>
        <p:txBody>
          <a:bodyPr>
            <a:spAutoFit/>
          </a:bodyPr>
          <a:lstStyle/>
          <a:p>
            <a:pPr algn="just">
              <a:spcBef>
                <a:spcPct val="50000"/>
              </a:spcBef>
            </a:pPr>
            <a:r>
              <a:rPr lang="pt-BR" b="1"/>
              <a:t>Criação de um índice passo a passo</a:t>
            </a:r>
          </a:p>
        </p:txBody>
      </p:sp>
      <p:sp>
        <p:nvSpPr>
          <p:cNvPr id="1029" name="Text Box 6"/>
          <p:cNvSpPr txBox="1">
            <a:spLocks noChangeArrowheads="1"/>
          </p:cNvSpPr>
          <p:nvPr/>
        </p:nvSpPr>
        <p:spPr bwMode="auto">
          <a:xfrm>
            <a:off x="304800" y="1981200"/>
            <a:ext cx="8534400" cy="923330"/>
          </a:xfrm>
          <a:prstGeom prst="rect">
            <a:avLst/>
          </a:prstGeom>
          <a:noFill/>
          <a:ln w="9525">
            <a:noFill/>
            <a:miter lim="800000"/>
            <a:headEnd/>
            <a:tailEnd/>
          </a:ln>
        </p:spPr>
        <p:txBody>
          <a:bodyPr>
            <a:spAutoFit/>
          </a:bodyPr>
          <a:lstStyle/>
          <a:p>
            <a:pPr algn="just">
              <a:spcBef>
                <a:spcPct val="50000"/>
              </a:spcBef>
            </a:pPr>
            <a:r>
              <a:rPr lang="pt-BR" sz="1800" dirty="0" smtClean="0"/>
              <a:t>Usando o ambiente visual. Expanda </a:t>
            </a:r>
            <a:r>
              <a:rPr lang="pt-BR" sz="1800" dirty="0"/>
              <a:t>o banco de dados selecionando a opção </a:t>
            </a:r>
            <a:r>
              <a:rPr lang="pt-BR" sz="1800" dirty="0" err="1"/>
              <a:t>Tables</a:t>
            </a:r>
            <a:r>
              <a:rPr lang="pt-BR" sz="1800" dirty="0"/>
              <a:t>. Clique com o botão direito sobre a </a:t>
            </a:r>
            <a:r>
              <a:rPr lang="pt-BR" sz="1800" dirty="0" smtClean="0"/>
              <a:t>tabela que você deseja criar o índice e, </a:t>
            </a:r>
            <a:r>
              <a:rPr lang="pt-BR" sz="1800" dirty="0"/>
              <a:t>selecione Design </a:t>
            </a:r>
            <a:r>
              <a:rPr lang="pt-BR" sz="1800" dirty="0" err="1"/>
              <a:t>Table</a:t>
            </a:r>
            <a:r>
              <a:rPr lang="pt-BR" sz="1800" dirty="0"/>
              <a:t> e na barra de ferramentas clique em manager </a:t>
            </a:r>
            <a:r>
              <a:rPr lang="pt-BR" sz="1800" dirty="0" smtClean="0"/>
              <a:t>Indexes/</a:t>
            </a:r>
            <a:r>
              <a:rPr lang="pt-BR" sz="1800" dirty="0" err="1" smtClean="0"/>
              <a:t>keys</a:t>
            </a:r>
            <a:r>
              <a:rPr lang="pt-BR" sz="1800" dirty="0" smtClean="0"/>
              <a:t> </a:t>
            </a:r>
            <a:endParaRPr lang="pt-BR" sz="1800" dirty="0"/>
          </a:p>
        </p:txBody>
      </p:sp>
      <p:graphicFrame>
        <p:nvGraphicFramePr>
          <p:cNvPr id="1026" name="Object 0"/>
          <p:cNvGraphicFramePr>
            <a:graphicFrameLocks noChangeAspect="1"/>
          </p:cNvGraphicFramePr>
          <p:nvPr/>
        </p:nvGraphicFramePr>
        <p:xfrm>
          <a:off x="5868144" y="2564904"/>
          <a:ext cx="542925" cy="571500"/>
        </p:xfrm>
        <a:graphic>
          <a:graphicData uri="http://schemas.openxmlformats.org/presentationml/2006/ole">
            <p:oleObj spid="_x0000_s1026" name="Imagem de bitmap" r:id="rId3" imgW="181096" imgH="190426" progId="PBrush">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2286000" y="1752600"/>
            <a:ext cx="5105400" cy="457200"/>
          </a:xfrm>
          <a:prstGeom prst="rect">
            <a:avLst/>
          </a:prstGeom>
          <a:noFill/>
          <a:ln w="9525">
            <a:noFill/>
            <a:miter lim="800000"/>
            <a:headEnd/>
            <a:tailEnd/>
          </a:ln>
        </p:spPr>
        <p:txBody>
          <a:bodyPr>
            <a:spAutoFit/>
          </a:bodyPr>
          <a:lstStyle/>
          <a:p>
            <a:pPr>
              <a:spcBef>
                <a:spcPct val="50000"/>
              </a:spcBef>
            </a:pPr>
            <a:endParaRPr lang="pt-BR"/>
          </a:p>
        </p:txBody>
      </p:sp>
      <p:pic>
        <p:nvPicPr>
          <p:cNvPr id="19459" name="Picture 1"/>
          <p:cNvPicPr>
            <a:picLocks noChangeAspect="1" noChangeArrowheads="1"/>
          </p:cNvPicPr>
          <p:nvPr/>
        </p:nvPicPr>
        <p:blipFill>
          <a:blip r:embed="rId2" cstate="print"/>
          <a:srcRect/>
          <a:stretch>
            <a:fillRect/>
          </a:stretch>
        </p:blipFill>
        <p:spPr bwMode="auto">
          <a:xfrm>
            <a:off x="642938" y="1428750"/>
            <a:ext cx="7786687" cy="4929188"/>
          </a:xfrm>
          <a:prstGeom prst="rect">
            <a:avLst/>
          </a:prstGeom>
          <a:noFill/>
          <a:ln w="9525">
            <a:noFill/>
            <a:miter lim="800000"/>
            <a:headEnd/>
            <a:tailEnd/>
          </a:ln>
        </p:spPr>
      </p:pic>
      <p:sp>
        <p:nvSpPr>
          <p:cNvPr id="19460" name="Rectangle 4"/>
          <p:cNvSpPr>
            <a:spLocks noChangeArrowheads="1"/>
          </p:cNvSpPr>
          <p:nvPr/>
        </p:nvSpPr>
        <p:spPr bwMode="auto">
          <a:xfrm>
            <a:off x="685800" y="171450"/>
            <a:ext cx="7772400" cy="1143000"/>
          </a:xfrm>
          <a:prstGeom prst="rect">
            <a:avLst/>
          </a:prstGeom>
          <a:noFill/>
          <a:ln w="9525">
            <a:noFill/>
            <a:miter lim="800000"/>
            <a:headEnd/>
            <a:tailEnd/>
          </a:ln>
        </p:spPr>
        <p:txBody>
          <a:bodyPr anchor="ctr"/>
          <a:lstStyle/>
          <a:p>
            <a:pPr algn="ctr"/>
            <a:r>
              <a:rPr lang="pt-BR" sz="4000">
                <a:solidFill>
                  <a:schemeClr val="tx2"/>
                </a:solidFill>
              </a:rPr>
              <a:t>Índices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613</TotalTime>
  <Words>1434</Words>
  <Application>Microsoft Office PowerPoint</Application>
  <PresentationFormat>Apresentação na tela (4:3)</PresentationFormat>
  <Paragraphs>98</Paragraphs>
  <Slides>20</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20</vt:i4>
      </vt:variant>
    </vt:vector>
  </HeadingPairs>
  <TitlesOfParts>
    <vt:vector size="22" baseType="lpstr">
      <vt:lpstr>Estrutura padrão</vt:lpstr>
      <vt:lpstr>Imagem de bitmap</vt:lpstr>
      <vt:lpstr>Administração de  Banco de dados </vt:lpstr>
      <vt:lpstr>Índices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CEFET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de  Banco de dados</dc:title>
  <dc:creator>José Antônio</dc:creator>
  <cp:lastModifiedBy>Cunha</cp:lastModifiedBy>
  <cp:revision>110</cp:revision>
  <dcterms:created xsi:type="dcterms:W3CDTF">2005-03-08T19:10:55Z</dcterms:created>
  <dcterms:modified xsi:type="dcterms:W3CDTF">2011-10-31T13:28:03Z</dcterms:modified>
</cp:coreProperties>
</file>