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89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A3568-04B0-4BDF-BEE8-FD8167450B58}" type="datetimeFigureOut">
              <a:rPr lang="pt-BR" smtClean="0"/>
              <a:pPr/>
              <a:t>17/07/2013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6B4700-2DCE-4277-B7F9-EE880C909A9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1760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0D55-A244-4AD4-A8D1-9220D8624A86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B261-DEE6-4451-865C-D17E3198B579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F0AE-D22A-4419-BBE8-E7426C2865D0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6F70-4754-486F-AA36-F15A51889773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0A286-7E51-4392-B3B4-FF08A2175733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5D9D-2585-44FD-BCFC-8F283B3791A3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7182-05CB-466A-AFC7-9BE8D8F5770E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6A400-1B50-4F7B-A84C-8B3BE89BA9BA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99DD4-B1EA-4150-8939-EB8B838254F2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A167-6C83-4FE9-82EE-0739CE831B82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D5B4-0B6D-432F-B076-7A1F3A2C06EB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C94B1-A6D5-4603-9DE3-FA8D4A68CBF8}" type="datetime1">
              <a:rPr lang="pt-BR" smtClean="0"/>
              <a:pPr/>
              <a:t>17/07/2013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1E499-A570-45D1-8D09-99BBF27611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c.org/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2004/WD-xquery-20040723/" TargetMode="External"/><Relationship Id="rId2" Type="http://schemas.openxmlformats.org/officeDocument/2006/relationships/hyperlink" Target="http://www.w3.org/XML/Query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Desenvolvendo com XML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José Antônio da Cunha</a:t>
            </a:r>
          </a:p>
          <a:p>
            <a:r>
              <a:rPr lang="pt-BR" dirty="0" smtClean="0"/>
              <a:t>IFRN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Criando o esquema </a:t>
            </a:r>
            <a:r>
              <a:rPr lang="pt-BR" b="1" dirty="0" smtClean="0"/>
              <a:t>XSD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Para criar uma coluna ou variável XML fortemente </a:t>
            </a:r>
            <a:r>
              <a:rPr lang="pt-BR" dirty="0" err="1"/>
              <a:t>tipada</a:t>
            </a:r>
            <a:r>
              <a:rPr lang="pt-BR" dirty="0"/>
              <a:t>, você precisa primeiro registrar o esquema XSD com o SQL Server usando a declaração CREATE XML SCHEMA COLLECTION. Isso registra o esquema no banco de dados SQL Server. Após o esquema XSD ser registrado, ele pode ser usado em um tipo de dados XML. Vamos vê um exemplo</a:t>
            </a:r>
            <a:r>
              <a:rPr lang="pt-BR" dirty="0" smtClean="0"/>
              <a:t>: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11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Registrar o </a:t>
            </a:r>
            <a:r>
              <a:rPr lang="pt-BR" b="1" dirty="0"/>
              <a:t>esquema </a:t>
            </a:r>
            <a:r>
              <a:rPr lang="pt-BR" b="1" dirty="0" smtClean="0"/>
              <a:t>XSD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2060848"/>
            <a:ext cx="8496944" cy="378565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CREATE XML SCHEMA COLLECTION</a:t>
            </a:r>
            <a:r>
              <a:rPr lang="en-US" sz="1600" dirty="0"/>
              <a:t> </a:t>
            </a:r>
            <a:r>
              <a:rPr lang="en-US" sz="1600" dirty="0" err="1"/>
              <a:t>MyXMLDocSchema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B0F0"/>
                </a:solidFill>
              </a:rPr>
              <a:t>AS</a:t>
            </a:r>
            <a:endParaRPr lang="en-US" sz="1600" dirty="0" smtClean="0">
              <a:solidFill>
                <a:srgbClr val="00B0F0"/>
              </a:solidFill>
            </a:endParaRPr>
          </a:p>
          <a:p>
            <a:r>
              <a:rPr lang="en-US" sz="1600" dirty="0" smtClean="0">
                <a:solidFill>
                  <a:srgbClr val="C00000"/>
                </a:solidFill>
              </a:rPr>
              <a:t>N’</a:t>
            </a:r>
            <a:r>
              <a:rPr lang="en-US" sz="1600" dirty="0" smtClean="0"/>
              <a:t>&lt;</a:t>
            </a:r>
            <a:r>
              <a:rPr lang="en-US" sz="1600" dirty="0" smtClean="0">
                <a:solidFill>
                  <a:srgbClr val="C00000"/>
                </a:solidFill>
              </a:rPr>
              <a:t>?</a:t>
            </a:r>
            <a:r>
              <a:rPr lang="en-US" sz="1600" dirty="0">
                <a:solidFill>
                  <a:srgbClr val="C00000"/>
                </a:solidFill>
              </a:rPr>
              <a:t>xml version</a:t>
            </a:r>
            <a:r>
              <a:rPr lang="en-US" sz="1600" dirty="0"/>
              <a:t>="1.0" </a:t>
            </a:r>
            <a:r>
              <a:rPr lang="en-US" sz="1600" dirty="0">
                <a:solidFill>
                  <a:srgbClr val="C00000"/>
                </a:solidFill>
              </a:rPr>
              <a:t>encoding</a:t>
            </a:r>
            <a:r>
              <a:rPr lang="en-US" sz="1600" dirty="0"/>
              <a:t>="</a:t>
            </a:r>
            <a:r>
              <a:rPr lang="en-US" sz="1600" dirty="0">
                <a:solidFill>
                  <a:srgbClr val="00B0F0"/>
                </a:solidFill>
              </a:rPr>
              <a:t>utf-16</a:t>
            </a:r>
            <a:r>
              <a:rPr lang="en-US" sz="1600" dirty="0"/>
              <a:t>"?&gt;</a:t>
            </a:r>
            <a:endParaRPr lang="pt-BR" sz="1600" dirty="0"/>
          </a:p>
          <a:p>
            <a:r>
              <a:rPr lang="en-US" sz="1600" dirty="0"/>
              <a:t>&lt;</a:t>
            </a:r>
            <a:r>
              <a:rPr lang="en-US" sz="1600" dirty="0" err="1">
                <a:solidFill>
                  <a:srgbClr val="C00000"/>
                </a:solidFill>
              </a:rPr>
              <a:t>xs:schema</a:t>
            </a:r>
            <a:r>
              <a:rPr lang="en-US" sz="1600" dirty="0">
                <a:solidFill>
                  <a:srgbClr val="C00000"/>
                </a:solidFill>
              </a:rPr>
              <a:t> </a:t>
            </a:r>
            <a:r>
              <a:rPr lang="en-US" sz="1600" dirty="0" err="1">
                <a:solidFill>
                  <a:srgbClr val="C00000"/>
                </a:solidFill>
              </a:rPr>
              <a:t>xmlns:xs</a:t>
            </a:r>
            <a:r>
              <a:rPr lang="en-US" sz="1600" dirty="0"/>
              <a:t>="</a:t>
            </a:r>
            <a:r>
              <a:rPr lang="en-US" sz="1600" dirty="0">
                <a:solidFill>
                  <a:srgbClr val="00B0F0"/>
                </a:solidFill>
              </a:rPr>
              <a:t>http://www.w3.org/2001/XMLSchema</a:t>
            </a:r>
            <a:r>
              <a:rPr lang="en-US" sz="1600" dirty="0"/>
              <a:t>"</a:t>
            </a:r>
            <a:endParaRPr lang="pt-BR" sz="1600" dirty="0"/>
          </a:p>
          <a:p>
            <a:r>
              <a:rPr lang="en-US" sz="1600" dirty="0"/>
              <a:t>		   </a:t>
            </a:r>
            <a:r>
              <a:rPr lang="en-US" sz="1600" dirty="0" err="1">
                <a:solidFill>
                  <a:srgbClr val="C00000"/>
                </a:solidFill>
              </a:rPr>
              <a:t>elementFormDefault</a:t>
            </a:r>
            <a:r>
              <a:rPr lang="en-US" sz="1600" dirty="0">
                <a:solidFill>
                  <a:srgbClr val="00B0F0"/>
                </a:solidFill>
              </a:rPr>
              <a:t>="qualified</a:t>
            </a:r>
            <a:r>
              <a:rPr lang="en-US" sz="1600" dirty="0"/>
              <a:t>" </a:t>
            </a:r>
            <a:r>
              <a:rPr lang="en-US" sz="1600" dirty="0" err="1">
                <a:solidFill>
                  <a:srgbClr val="C00000"/>
                </a:solidFill>
              </a:rPr>
              <a:t>targetNamespace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MyXMLDocSchema</a:t>
            </a:r>
            <a:r>
              <a:rPr lang="en-US" sz="1600" dirty="0"/>
              <a:t>"</a:t>
            </a:r>
            <a:endParaRPr lang="pt-BR" sz="1600" dirty="0"/>
          </a:p>
          <a:p>
            <a:r>
              <a:rPr lang="en-US" sz="1600" dirty="0"/>
              <a:t>		   </a:t>
            </a:r>
            <a:r>
              <a:rPr lang="en-US" sz="1600" dirty="0" err="1">
                <a:solidFill>
                  <a:srgbClr val="C00000"/>
                </a:solidFill>
              </a:rPr>
              <a:t>xmlns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MyXMLDocSchema</a:t>
            </a:r>
            <a:r>
              <a:rPr lang="en-US" sz="1600" dirty="0"/>
              <a:t>"&gt;</a:t>
            </a:r>
            <a:endParaRPr lang="pt-BR" sz="1600" dirty="0"/>
          </a:p>
          <a:p>
            <a:r>
              <a:rPr lang="en-US" sz="1600" dirty="0"/>
              <a:t>	&lt;</a:t>
            </a:r>
            <a:r>
              <a:rPr lang="en-US" sz="1600" dirty="0" err="1">
                <a:solidFill>
                  <a:srgbClr val="C00000"/>
                </a:solidFill>
              </a:rPr>
              <a:t>xs:element</a:t>
            </a:r>
            <a:r>
              <a:rPr lang="en-US" sz="1600" dirty="0">
                <a:solidFill>
                  <a:srgbClr val="C00000"/>
                </a:solidFill>
              </a:rPr>
              <a:t> name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MyXMLDoc</a:t>
            </a:r>
            <a:r>
              <a:rPr lang="en-US" sz="1600" dirty="0"/>
              <a:t>"&gt;</a:t>
            </a:r>
            <a:endParaRPr lang="pt-BR" sz="1600" dirty="0"/>
          </a:p>
          <a:p>
            <a:r>
              <a:rPr lang="en-US" sz="1600" dirty="0"/>
              <a:t>		&lt;</a:t>
            </a:r>
            <a:r>
              <a:rPr lang="en-US" sz="1600" dirty="0" err="1">
                <a:solidFill>
                  <a:srgbClr val="C00000"/>
                </a:solidFill>
              </a:rPr>
              <a:t>xs:complexType</a:t>
            </a:r>
            <a:r>
              <a:rPr lang="en-US" sz="1600" dirty="0"/>
              <a:t>&gt;</a:t>
            </a:r>
            <a:endParaRPr lang="pt-BR" sz="1600" dirty="0"/>
          </a:p>
          <a:p>
            <a:r>
              <a:rPr lang="en-US" sz="1600" dirty="0"/>
              <a:t>			&lt;</a:t>
            </a:r>
            <a:r>
              <a:rPr lang="en-US" sz="1600" dirty="0" err="1">
                <a:solidFill>
                  <a:srgbClr val="C00000"/>
                </a:solidFill>
              </a:rPr>
              <a:t>xs:sequence</a:t>
            </a:r>
            <a:r>
              <a:rPr lang="en-US" sz="1600" dirty="0"/>
              <a:t>&gt;</a:t>
            </a:r>
            <a:endParaRPr lang="pt-BR" sz="1600" dirty="0"/>
          </a:p>
          <a:p>
            <a:r>
              <a:rPr lang="en-US" sz="1600" dirty="0"/>
              <a:t>				&lt;</a:t>
            </a:r>
            <a:r>
              <a:rPr lang="en-US" sz="1600" dirty="0" err="1">
                <a:solidFill>
                  <a:srgbClr val="C00000"/>
                </a:solidFill>
              </a:rPr>
              <a:t>xs:element</a:t>
            </a:r>
            <a:r>
              <a:rPr lang="en-US" sz="1600" dirty="0">
                <a:solidFill>
                  <a:srgbClr val="C00000"/>
                </a:solidFill>
              </a:rPr>
              <a:t> name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DocumentID</a:t>
            </a:r>
            <a:r>
              <a:rPr lang="en-US" sz="1600" dirty="0"/>
              <a:t>" </a:t>
            </a:r>
            <a:r>
              <a:rPr lang="en-US" sz="1600" dirty="0">
                <a:solidFill>
                  <a:srgbClr val="C00000"/>
                </a:solidFill>
              </a:rPr>
              <a:t>type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xs:int</a:t>
            </a:r>
            <a:r>
              <a:rPr lang="en-US" sz="1600" dirty="0"/>
              <a:t>" /&gt;</a:t>
            </a:r>
            <a:endParaRPr lang="pt-BR" sz="1600" dirty="0"/>
          </a:p>
          <a:p>
            <a:r>
              <a:rPr lang="en-US" sz="1600" dirty="0"/>
              <a:t>				&lt;</a:t>
            </a:r>
            <a:r>
              <a:rPr lang="en-US" sz="1600" dirty="0" err="1">
                <a:solidFill>
                  <a:srgbClr val="C00000"/>
                </a:solidFill>
              </a:rPr>
              <a:t>xs:element</a:t>
            </a:r>
            <a:r>
              <a:rPr lang="en-US" sz="1600" dirty="0">
                <a:solidFill>
                  <a:srgbClr val="C00000"/>
                </a:solidFill>
              </a:rPr>
              <a:t> name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DocumentBody</a:t>
            </a:r>
            <a:r>
              <a:rPr lang="en-US" sz="1600" dirty="0"/>
              <a:t>" </a:t>
            </a:r>
            <a:r>
              <a:rPr lang="en-US" sz="1600" dirty="0">
                <a:solidFill>
                  <a:srgbClr val="C00000"/>
                </a:solidFill>
              </a:rPr>
              <a:t>type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xs:string</a:t>
            </a:r>
            <a:r>
              <a:rPr lang="en-US" sz="1600" dirty="0"/>
              <a:t>" /&gt;</a:t>
            </a:r>
            <a:endParaRPr lang="pt-BR" sz="1600" dirty="0"/>
          </a:p>
          <a:p>
            <a:r>
              <a:rPr lang="en-US" sz="1600" dirty="0"/>
              <a:t>			&lt;/</a:t>
            </a:r>
            <a:r>
              <a:rPr lang="en-US" sz="1600" dirty="0" err="1">
                <a:solidFill>
                  <a:srgbClr val="C00000"/>
                </a:solidFill>
              </a:rPr>
              <a:t>xs:sequence</a:t>
            </a:r>
            <a:r>
              <a:rPr lang="en-US" sz="1600" dirty="0"/>
              <a:t>&gt;		  </a:t>
            </a:r>
            <a:endParaRPr lang="pt-BR" sz="1600" dirty="0"/>
          </a:p>
          <a:p>
            <a:r>
              <a:rPr lang="en-US" sz="1600" dirty="0"/>
              <a:t>		&lt;/</a:t>
            </a:r>
            <a:r>
              <a:rPr lang="en-US" sz="1600" dirty="0" err="1">
                <a:solidFill>
                  <a:srgbClr val="C00000"/>
                </a:solidFill>
              </a:rPr>
              <a:t>xs:complexType</a:t>
            </a:r>
            <a:r>
              <a:rPr lang="en-US" sz="1600" dirty="0"/>
              <a:t>&gt;	   </a:t>
            </a:r>
            <a:endParaRPr lang="pt-BR" sz="1600" dirty="0"/>
          </a:p>
          <a:p>
            <a:r>
              <a:rPr lang="en-US" sz="1600" dirty="0"/>
              <a:t>	&lt;/</a:t>
            </a:r>
            <a:r>
              <a:rPr lang="en-US" sz="1600" dirty="0" err="1">
                <a:solidFill>
                  <a:srgbClr val="C00000"/>
                </a:solidFill>
              </a:rPr>
              <a:t>xs:element</a:t>
            </a:r>
            <a:r>
              <a:rPr lang="en-US" sz="1600" dirty="0"/>
              <a:t>&gt;</a:t>
            </a:r>
            <a:endParaRPr lang="pt-BR" sz="1600" dirty="0"/>
          </a:p>
          <a:p>
            <a:r>
              <a:rPr lang="en-US" sz="1600" dirty="0">
                <a:solidFill>
                  <a:srgbClr val="C00000"/>
                </a:solidFill>
              </a:rPr>
              <a:t>&lt;/</a:t>
            </a:r>
            <a:r>
              <a:rPr lang="en-US" sz="1600" dirty="0" err="1">
                <a:solidFill>
                  <a:srgbClr val="C00000"/>
                </a:solidFill>
              </a:rPr>
              <a:t>xs:schema</a:t>
            </a:r>
            <a:r>
              <a:rPr lang="en-US" sz="1600" dirty="0" smtClean="0">
                <a:solidFill>
                  <a:srgbClr val="C00000"/>
                </a:solidFill>
              </a:rPr>
              <a:t>&gt;’</a:t>
            </a:r>
            <a:endParaRPr lang="pt-BR" sz="1600" dirty="0">
              <a:solidFill>
                <a:srgbClr val="C00000"/>
              </a:solidFill>
            </a:endParaRPr>
          </a:p>
          <a:p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12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Uma vez que você tenha registrado o esquema XML com o banco de dados do SQL Server 2005, você poderá associar as variáveis e colunas XML com este esquema. O exemplo a seguir ilustra como você pode criar uma tabela que usa o </a:t>
            </a:r>
            <a:r>
              <a:rPr lang="pt-BR" dirty="0" err="1"/>
              <a:t>MyXMLDocSchema</a:t>
            </a:r>
            <a:r>
              <a:rPr lang="pt-BR" dirty="0"/>
              <a:t> que foi criado anteriormente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2780928"/>
            <a:ext cx="8568952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CREATE TABLE</a:t>
            </a:r>
            <a:r>
              <a:rPr lang="en-US" dirty="0"/>
              <a:t> </a:t>
            </a:r>
            <a:r>
              <a:rPr lang="en-US" dirty="0" err="1"/>
              <a:t>MyXMLDocs</a:t>
            </a:r>
            <a:endParaRPr lang="pt-BR" dirty="0"/>
          </a:p>
          <a:p>
            <a:r>
              <a:rPr lang="en-US" dirty="0"/>
              <a:t>(</a:t>
            </a:r>
            <a:endParaRPr lang="pt-BR" dirty="0"/>
          </a:p>
          <a:p>
            <a:r>
              <a:rPr lang="en-US" dirty="0"/>
              <a:t>  </a:t>
            </a:r>
            <a:r>
              <a:rPr lang="en-US" dirty="0" err="1"/>
              <a:t>DocID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INT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PRIMARY KEY</a:t>
            </a:r>
            <a:r>
              <a:rPr lang="en-US" dirty="0"/>
              <a:t>,</a:t>
            </a:r>
            <a:endParaRPr lang="pt-BR" dirty="0"/>
          </a:p>
          <a:p>
            <a:r>
              <a:rPr lang="en-US" dirty="0"/>
              <a:t>  </a:t>
            </a:r>
            <a:r>
              <a:rPr lang="pt-BR" dirty="0" err="1"/>
              <a:t>MyXMLDOC</a:t>
            </a:r>
            <a:r>
              <a:rPr lang="pt-BR" dirty="0"/>
              <a:t> </a:t>
            </a:r>
            <a:r>
              <a:rPr lang="pt-BR" dirty="0">
                <a:solidFill>
                  <a:srgbClr val="00B0F0"/>
                </a:solidFill>
              </a:rPr>
              <a:t>XML</a:t>
            </a:r>
            <a:r>
              <a:rPr lang="pt-BR" dirty="0"/>
              <a:t>(</a:t>
            </a:r>
            <a:r>
              <a:rPr lang="pt-BR" dirty="0" err="1"/>
              <a:t>MyXMLDocSchema</a:t>
            </a:r>
            <a:r>
              <a:rPr lang="pt-BR" dirty="0"/>
              <a:t>)</a:t>
            </a:r>
          </a:p>
          <a:p>
            <a:r>
              <a:rPr lang="pt-BR" dirty="0"/>
              <a:t>)</a:t>
            </a:r>
          </a:p>
          <a:p>
            <a:r>
              <a:rPr lang="pt-BR" dirty="0" smtClean="0">
                <a:solidFill>
                  <a:srgbClr val="00B0F0"/>
                </a:solidFill>
              </a:rPr>
              <a:t>GO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13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Não há alteração na forma básica de inserir dados em uma coluna XML </a:t>
            </a:r>
            <a:r>
              <a:rPr lang="pt-BR" dirty="0" err="1"/>
              <a:t>tipada</a:t>
            </a:r>
            <a:r>
              <a:rPr lang="pt-BR" dirty="0"/>
              <a:t>. Entretanto, uma vez que a coluna </a:t>
            </a:r>
            <a:r>
              <a:rPr lang="pt-BR" dirty="0" err="1"/>
              <a:t>DocumentBody</a:t>
            </a:r>
            <a:r>
              <a:rPr lang="pt-BR" dirty="0"/>
              <a:t> tenha sido </a:t>
            </a:r>
            <a:r>
              <a:rPr lang="pt-BR" dirty="0" err="1"/>
              <a:t>tipada</a:t>
            </a:r>
            <a:r>
              <a:rPr lang="pt-BR" dirty="0"/>
              <a:t>, todos os dados que forem armazenados deverão se adaptar à definição do esquema XSD. O código a seguir mostra como você pode inserir dados na coluna </a:t>
            </a:r>
            <a:r>
              <a:rPr lang="pt-BR" dirty="0" err="1"/>
              <a:t>MyXMLDoc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2780928"/>
            <a:ext cx="8568952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INSERT INTO</a:t>
            </a:r>
            <a:r>
              <a:rPr lang="en-US" dirty="0"/>
              <a:t> </a:t>
            </a:r>
            <a:r>
              <a:rPr lang="en-US" dirty="0" err="1"/>
              <a:t>MyXMLDocs</a:t>
            </a:r>
            <a:r>
              <a:rPr lang="en-US" dirty="0"/>
              <a:t> (</a:t>
            </a:r>
            <a:r>
              <a:rPr lang="en-US" dirty="0" err="1"/>
              <a:t>DocID</a:t>
            </a:r>
            <a:r>
              <a:rPr lang="en-US" dirty="0"/>
              <a:t>, </a:t>
            </a:r>
            <a:r>
              <a:rPr lang="en-US" dirty="0" err="1"/>
              <a:t>MyXMLDoc</a:t>
            </a:r>
            <a:r>
              <a:rPr lang="en-US" dirty="0"/>
              <a:t>) </a:t>
            </a:r>
            <a:r>
              <a:rPr lang="en-US" dirty="0">
                <a:solidFill>
                  <a:srgbClr val="00B0F0"/>
                </a:solidFill>
              </a:rPr>
              <a:t>Values</a:t>
            </a:r>
            <a:r>
              <a:rPr lang="en-US" dirty="0"/>
              <a:t> </a:t>
            </a:r>
            <a:endParaRPr lang="pt-BR" dirty="0"/>
          </a:p>
          <a:p>
            <a:r>
              <a:rPr lang="en-US" dirty="0"/>
              <a:t>            (1, </a:t>
            </a:r>
            <a:r>
              <a:rPr lang="en-US" dirty="0">
                <a:solidFill>
                  <a:srgbClr val="FF0000"/>
                </a:solidFill>
              </a:rPr>
              <a:t>'&lt;</a:t>
            </a:r>
            <a:r>
              <a:rPr lang="en-US" dirty="0" err="1">
                <a:solidFill>
                  <a:srgbClr val="FF0000"/>
                </a:solidFill>
              </a:rPr>
              <a:t>MyXMLDoc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xmlns</a:t>
            </a:r>
            <a:r>
              <a:rPr lang="en-US" dirty="0">
                <a:solidFill>
                  <a:srgbClr val="FF0000"/>
                </a:solidFill>
              </a:rPr>
              <a:t>="http://MyXMLDocSchema"&gt;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               </a:t>
            </a:r>
            <a:r>
              <a:rPr lang="pt-BR" dirty="0">
                <a:solidFill>
                  <a:srgbClr val="FF0000"/>
                </a:solidFill>
              </a:rPr>
              <a:t>&lt;</a:t>
            </a:r>
            <a:r>
              <a:rPr lang="pt-BR" dirty="0" err="1">
                <a:solidFill>
                  <a:srgbClr val="FF0000"/>
                </a:solidFill>
              </a:rPr>
              <a:t>DocumentID</a:t>
            </a:r>
            <a:r>
              <a:rPr lang="pt-BR" dirty="0">
                <a:solidFill>
                  <a:srgbClr val="FF0000"/>
                </a:solidFill>
              </a:rPr>
              <a:t>&gt;1&lt;/</a:t>
            </a:r>
            <a:r>
              <a:rPr lang="pt-BR" dirty="0" err="1">
                <a:solidFill>
                  <a:srgbClr val="FF0000"/>
                </a:solidFill>
              </a:rPr>
              <a:t>DocumentID</a:t>
            </a:r>
            <a:r>
              <a:rPr lang="pt-BR" dirty="0">
                <a:solidFill>
                  <a:srgbClr val="FF0000"/>
                </a:solidFill>
              </a:rPr>
              <a:t>&gt;</a:t>
            </a:r>
          </a:p>
          <a:p>
            <a:r>
              <a:rPr lang="pt-BR" dirty="0">
                <a:solidFill>
                  <a:srgbClr val="FF0000"/>
                </a:solidFill>
              </a:rPr>
              <a:t>                 &lt;</a:t>
            </a:r>
            <a:r>
              <a:rPr lang="pt-BR" dirty="0" err="1">
                <a:solidFill>
                  <a:srgbClr val="FF0000"/>
                </a:solidFill>
              </a:rPr>
              <a:t>DocumentBody</a:t>
            </a:r>
            <a:r>
              <a:rPr lang="pt-BR" dirty="0">
                <a:solidFill>
                  <a:srgbClr val="FF0000"/>
                </a:solidFill>
              </a:rPr>
              <a:t>&gt;"Meu Texto"&lt;/</a:t>
            </a:r>
            <a:r>
              <a:rPr lang="pt-BR" dirty="0" err="1">
                <a:solidFill>
                  <a:srgbClr val="FF0000"/>
                </a:solidFill>
              </a:rPr>
              <a:t>DocumentBody</a:t>
            </a:r>
            <a:r>
              <a:rPr lang="pt-BR" dirty="0">
                <a:solidFill>
                  <a:srgbClr val="FF0000"/>
                </a:solidFill>
              </a:rPr>
              <a:t>&gt;</a:t>
            </a:r>
          </a:p>
          <a:p>
            <a:r>
              <a:rPr lang="pt-BR" dirty="0">
                <a:solidFill>
                  <a:srgbClr val="FF0000"/>
                </a:solidFill>
              </a:rPr>
              <a:t>                 &lt;/</a:t>
            </a:r>
            <a:r>
              <a:rPr lang="pt-BR" dirty="0" err="1">
                <a:solidFill>
                  <a:srgbClr val="FF0000"/>
                </a:solidFill>
              </a:rPr>
              <a:t>MyXMLDoc</a:t>
            </a:r>
            <a:r>
              <a:rPr lang="pt-BR" dirty="0" smtClean="0">
                <a:solidFill>
                  <a:srgbClr val="FF0000"/>
                </a:solidFill>
              </a:rPr>
              <a:t>&gt;'</a:t>
            </a:r>
            <a:r>
              <a:rPr lang="pt-BR" dirty="0" smtClean="0"/>
              <a:t>)</a:t>
            </a:r>
          </a:p>
          <a:p>
            <a:r>
              <a:rPr lang="pt-BR" dirty="0" smtClean="0">
                <a:solidFill>
                  <a:srgbClr val="00B0F0"/>
                </a:solidFill>
              </a:rPr>
              <a:t>GO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14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Recuperando um esquema XML </a:t>
            </a:r>
            <a:r>
              <a:rPr lang="pt-BR" b="1" dirty="0" smtClean="0"/>
              <a:t>registrado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772816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esquema armazenado pode ser listado consultando-se a </a:t>
            </a:r>
            <a:r>
              <a:rPr lang="pt-BR" b="1" dirty="0" err="1"/>
              <a:t>view</a:t>
            </a:r>
            <a:r>
              <a:rPr lang="pt-BR" b="1" dirty="0"/>
              <a:t> </a:t>
            </a:r>
            <a:r>
              <a:rPr lang="pt-BR" dirty="0"/>
              <a:t>do sistema </a:t>
            </a:r>
            <a:r>
              <a:rPr lang="pt-BR" b="1" dirty="0" err="1"/>
              <a:t>sys</a:t>
            </a:r>
            <a:r>
              <a:rPr lang="pt-BR" b="1" dirty="0"/>
              <a:t>.</a:t>
            </a:r>
            <a:r>
              <a:rPr lang="pt-BR" b="1" dirty="0" err="1"/>
              <a:t>xml_schema_collection</a:t>
            </a:r>
            <a:r>
              <a:rPr lang="pt-BR" dirty="0" err="1"/>
              <a:t>s</a:t>
            </a:r>
            <a:r>
              <a:rPr lang="pt-BR" dirty="0"/>
              <a:t>, como pode ser visto na listagem que se segue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2564904"/>
            <a:ext cx="8280920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SELECT</a:t>
            </a:r>
            <a:r>
              <a:rPr lang="en-US" dirty="0"/>
              <a:t> * </a:t>
            </a:r>
            <a:r>
              <a:rPr lang="en-US" dirty="0">
                <a:solidFill>
                  <a:srgbClr val="00B0F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>
                <a:solidFill>
                  <a:srgbClr val="00B050"/>
                </a:solidFill>
              </a:rPr>
              <a:t>sys.xml_schema_collections</a:t>
            </a:r>
            <a:endParaRPr lang="pt-BR" dirty="0">
              <a:solidFill>
                <a:srgbClr val="00B050"/>
              </a:solidFill>
            </a:endParaRPr>
          </a:p>
          <a:p>
            <a:r>
              <a:rPr lang="en-US" dirty="0"/>
              <a:t> </a:t>
            </a:r>
            <a:endParaRPr lang="pt-BR" dirty="0"/>
          </a:p>
          <a:p>
            <a:r>
              <a:rPr lang="en-US" dirty="0">
                <a:solidFill>
                  <a:srgbClr val="00B0F0"/>
                </a:solidFill>
              </a:rPr>
              <a:t>SELECT </a:t>
            </a:r>
            <a:r>
              <a:rPr lang="en-US" dirty="0">
                <a:solidFill>
                  <a:schemeClr val="accent2"/>
                </a:solidFill>
              </a:rPr>
              <a:t>XML_SCHEMA_NAMESPACE</a:t>
            </a:r>
            <a:r>
              <a:rPr lang="en-US" dirty="0"/>
              <a:t>(</a:t>
            </a:r>
            <a:r>
              <a:rPr lang="en-US" dirty="0" err="1"/>
              <a:t>N'</a:t>
            </a:r>
            <a:r>
              <a:rPr lang="en-US" dirty="0" err="1">
                <a:solidFill>
                  <a:srgbClr val="FF0000"/>
                </a:solidFill>
              </a:rPr>
              <a:t>dbo</a:t>
            </a:r>
            <a:r>
              <a:rPr lang="en-US" dirty="0"/>
              <a:t>', </a:t>
            </a:r>
            <a:r>
              <a:rPr lang="en-US" dirty="0" err="1"/>
              <a:t>N'</a:t>
            </a:r>
            <a:r>
              <a:rPr lang="en-US" dirty="0" err="1">
                <a:solidFill>
                  <a:srgbClr val="FF0000"/>
                </a:solidFill>
              </a:rPr>
              <a:t>MyXMLDocSchema</a:t>
            </a:r>
            <a:r>
              <a:rPr lang="en-US" dirty="0"/>
              <a:t>') (</a:t>
            </a:r>
            <a:r>
              <a:rPr lang="en-US" b="1" dirty="0"/>
              <a:t>2</a:t>
            </a:r>
            <a:r>
              <a:rPr lang="en-US" dirty="0" smtClean="0"/>
              <a:t>)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4593902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Nota</a:t>
            </a:r>
            <a:r>
              <a:rPr lang="pt-BR" dirty="0"/>
              <a:t>: Ao executar o script (2) o SQL Server Management Studio </a:t>
            </a:r>
            <a:r>
              <a:rPr lang="pt-BR" dirty="0" err="1"/>
              <a:t>Query</a:t>
            </a:r>
            <a:r>
              <a:rPr lang="pt-BR" dirty="0"/>
              <a:t> Editor retorna um </a:t>
            </a:r>
            <a:r>
              <a:rPr lang="pt-BR" dirty="0" err="1"/>
              <a:t>grid</a:t>
            </a:r>
            <a:r>
              <a:rPr lang="pt-BR" dirty="0"/>
              <a:t> com um única coluna contendo um hyperlink. Clicando-se no hyperlink, exibe-se o XSD no XML editor, que mostra o resultado exibido na listagem anterior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15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Suporte </a:t>
            </a:r>
            <a:r>
              <a:rPr lang="pt-BR" b="1" dirty="0" err="1" smtClean="0"/>
              <a:t>XQuery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916832"/>
            <a:ext cx="87129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</a:t>
            </a:r>
            <a:r>
              <a:rPr lang="pt-BR" dirty="0" err="1"/>
              <a:t>XQuery</a:t>
            </a:r>
            <a:r>
              <a:rPr lang="pt-BR" dirty="0"/>
              <a:t> é baseado na linguagem </a:t>
            </a:r>
            <a:r>
              <a:rPr lang="pt-BR" dirty="0" err="1"/>
              <a:t>XPath</a:t>
            </a:r>
            <a:r>
              <a:rPr lang="pt-BR" dirty="0"/>
              <a:t> criada pela W3C (</a:t>
            </a:r>
            <a:r>
              <a:rPr lang="pt-BR" u="sng" dirty="0">
                <a:hlinkClick r:id="rId2"/>
              </a:rPr>
              <a:t>WWW.w3c.org</a:t>
            </a:r>
            <a:r>
              <a:rPr lang="pt-BR" dirty="0"/>
              <a:t>), para consultar dados XML. </a:t>
            </a:r>
            <a:r>
              <a:rPr lang="pt-BR" dirty="0" err="1"/>
              <a:t>XQuery</a:t>
            </a:r>
            <a:r>
              <a:rPr lang="pt-BR" dirty="0"/>
              <a:t> estende a linguagem </a:t>
            </a:r>
            <a:r>
              <a:rPr lang="pt-BR" dirty="0" err="1"/>
              <a:t>XPath</a:t>
            </a:r>
            <a:r>
              <a:rPr lang="pt-BR" dirty="0"/>
              <a:t> adicionando a habilidade de atualizar dados assim como suportar uma melhor interação e classificação dos resultados. A T-SQL suporta um subconjunto da linguagem </a:t>
            </a:r>
            <a:r>
              <a:rPr lang="pt-BR" dirty="0" err="1"/>
              <a:t>XQuery</a:t>
            </a:r>
            <a:r>
              <a:rPr lang="pt-BR" dirty="0"/>
              <a:t> que é usada para consultar tipos de dados XML. Uma coisa boa sobre o suporte do </a:t>
            </a:r>
            <a:r>
              <a:rPr lang="pt-BR" dirty="0" err="1"/>
              <a:t>XQuery</a:t>
            </a:r>
            <a:r>
              <a:rPr lang="pt-BR" dirty="0"/>
              <a:t> do SQL Server é a forte integração que este possui com o mecanismo relacional. O </a:t>
            </a:r>
            <a:r>
              <a:rPr lang="pt-BR" dirty="0" err="1"/>
              <a:t>XQuery</a:t>
            </a:r>
            <a:r>
              <a:rPr lang="pt-BR" dirty="0"/>
              <a:t> é intimamente integrado com a T-SQL, e as consultas XML não estão restritas ao conteúdo de uma única linha XML, mas em vez disso, podemos cruzar múltiplas linhas exatamente como as consultas relacionais, sem necessidade de extrair e analisar o XML de cada linha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16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Consultando elementos de </a:t>
            </a:r>
            <a:r>
              <a:rPr lang="pt-BR" b="1" dirty="0" smtClean="0"/>
              <a:t>Dados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846565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</a:t>
            </a:r>
            <a:r>
              <a:rPr lang="pt-BR" dirty="0" err="1"/>
              <a:t>XQuery</a:t>
            </a:r>
            <a:r>
              <a:rPr lang="pt-BR" dirty="0"/>
              <a:t> é uma flexível linguagem de consultas que é bem adaptada à consultar documentos XML que tenha uma estrutura hierárquica.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17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Consultando Múltiplos </a:t>
            </a:r>
            <a:r>
              <a:rPr lang="pt-BR" b="1" dirty="0" smtClean="0"/>
              <a:t>Elementos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</a:t>
            </a:r>
            <a:r>
              <a:rPr lang="pt-BR" b="1" dirty="0" err="1"/>
              <a:t>XQuery</a:t>
            </a:r>
            <a:r>
              <a:rPr lang="pt-BR" dirty="0"/>
              <a:t> pode retornar o resultado de um nó </a:t>
            </a:r>
            <a:r>
              <a:rPr lang="pt-BR" b="1" dirty="0"/>
              <a:t>XML</a:t>
            </a:r>
            <a:r>
              <a:rPr lang="pt-BR" dirty="0"/>
              <a:t> ou de múltiplos nós. O exemplo a seguir ilustra o retorno de todos os subelementos e seus valores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2636912"/>
            <a:ext cx="8712968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DECLARE</a:t>
            </a:r>
            <a:r>
              <a:rPr lang="en-US" dirty="0"/>
              <a:t> @x </a:t>
            </a:r>
            <a:r>
              <a:rPr lang="en-US" dirty="0">
                <a:solidFill>
                  <a:srgbClr val="00B0F0"/>
                </a:solidFill>
              </a:rPr>
              <a:t>xml</a:t>
            </a:r>
            <a:endParaRPr lang="pt-BR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SET</a:t>
            </a:r>
            <a:r>
              <a:rPr lang="en-US" dirty="0"/>
              <a:t> @x = </a:t>
            </a:r>
            <a:r>
              <a:rPr lang="en-US" dirty="0">
                <a:solidFill>
                  <a:srgbClr val="FF0000"/>
                </a:solidFill>
              </a:rPr>
              <a:t>'&lt;</a:t>
            </a:r>
            <a:r>
              <a:rPr lang="en-US" dirty="0" err="1">
                <a:solidFill>
                  <a:srgbClr val="FF0000"/>
                </a:solidFill>
              </a:rPr>
              <a:t>Myroot</a:t>
            </a:r>
            <a:r>
              <a:rPr lang="en-US" dirty="0">
                <a:solidFill>
                  <a:srgbClr val="FF0000"/>
                </a:solidFill>
              </a:rPr>
              <a:t>&gt;&lt;Element1&gt;One&lt;/Element1&gt;&lt;Element2&gt;Two&lt;/Element2&gt;&lt;/</a:t>
            </a:r>
            <a:r>
              <a:rPr lang="en-US" dirty="0" err="1">
                <a:solidFill>
                  <a:srgbClr val="FF0000"/>
                </a:solidFill>
              </a:rPr>
              <a:t>Myroot</a:t>
            </a:r>
            <a:r>
              <a:rPr lang="en-US" dirty="0">
                <a:solidFill>
                  <a:srgbClr val="FF0000"/>
                </a:solidFill>
              </a:rPr>
              <a:t>&gt;'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SELECT</a:t>
            </a:r>
            <a:r>
              <a:rPr lang="en-US" dirty="0"/>
              <a:t> @</a:t>
            </a:r>
            <a:r>
              <a:rPr lang="en-US" dirty="0" err="1"/>
              <a:t>x.query</a:t>
            </a:r>
            <a:r>
              <a:rPr lang="en-US" dirty="0"/>
              <a:t>('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Myroot</a:t>
            </a:r>
            <a:r>
              <a:rPr lang="en-US" dirty="0" smtClean="0"/>
              <a:t>')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18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Consultando </a:t>
            </a:r>
            <a:r>
              <a:rPr lang="pt-BR" b="1" dirty="0" smtClean="0"/>
              <a:t>um único Elementos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916832"/>
            <a:ext cx="8568952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B0F0"/>
                </a:solidFill>
              </a:rPr>
              <a:t>DECLARE</a:t>
            </a:r>
            <a:r>
              <a:rPr lang="pt-BR" dirty="0"/>
              <a:t> @x </a:t>
            </a:r>
            <a:r>
              <a:rPr lang="pt-BR" dirty="0" err="1">
                <a:solidFill>
                  <a:srgbClr val="00B0F0"/>
                </a:solidFill>
              </a:rPr>
              <a:t>xml</a:t>
            </a:r>
            <a:endParaRPr lang="pt-BR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SET</a:t>
            </a:r>
            <a:r>
              <a:rPr lang="en-US" dirty="0"/>
              <a:t> @x = </a:t>
            </a:r>
            <a:r>
              <a:rPr lang="en-US" dirty="0">
                <a:solidFill>
                  <a:srgbClr val="FF0000"/>
                </a:solidFill>
              </a:rPr>
              <a:t>'&lt;</a:t>
            </a:r>
            <a:r>
              <a:rPr lang="en-US" dirty="0" err="1">
                <a:solidFill>
                  <a:srgbClr val="FF0000"/>
                </a:solidFill>
              </a:rPr>
              <a:t>Myroot</a:t>
            </a:r>
            <a:r>
              <a:rPr lang="en-US" dirty="0">
                <a:solidFill>
                  <a:srgbClr val="FF0000"/>
                </a:solidFill>
              </a:rPr>
              <a:t>&gt;&lt;Element1&gt;One&lt;/Element1&gt;&lt;/</a:t>
            </a:r>
            <a:r>
              <a:rPr lang="en-US" dirty="0" err="1">
                <a:solidFill>
                  <a:srgbClr val="FF0000"/>
                </a:solidFill>
              </a:rPr>
              <a:t>Myroot</a:t>
            </a:r>
            <a:r>
              <a:rPr lang="en-US" dirty="0">
                <a:solidFill>
                  <a:srgbClr val="FF0000"/>
                </a:solidFill>
              </a:rPr>
              <a:t>&gt;'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SET</a:t>
            </a:r>
            <a:r>
              <a:rPr lang="en-US" dirty="0"/>
              <a:t> @</a:t>
            </a:r>
            <a:r>
              <a:rPr lang="en-US" dirty="0" err="1"/>
              <a:t>x.query</a:t>
            </a:r>
            <a:r>
              <a:rPr lang="en-US" dirty="0"/>
              <a:t>('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Myroot</a:t>
            </a:r>
            <a:r>
              <a:rPr lang="en-US" dirty="0" smtClean="0"/>
              <a:t>')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19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Consultando XML </a:t>
            </a:r>
            <a:r>
              <a:rPr lang="pt-BR" b="1" dirty="0" err="1" smtClean="0"/>
              <a:t>Tipada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916832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</a:t>
            </a:r>
            <a:r>
              <a:rPr lang="pt-BR" b="1" dirty="0"/>
              <a:t>XML</a:t>
            </a:r>
            <a:r>
              <a:rPr lang="pt-BR" dirty="0"/>
              <a:t> </a:t>
            </a:r>
            <a:r>
              <a:rPr lang="pt-BR" dirty="0" err="1"/>
              <a:t>tipada</a:t>
            </a:r>
            <a:r>
              <a:rPr lang="pt-BR" dirty="0"/>
              <a:t> (isto é, </a:t>
            </a:r>
            <a:r>
              <a:rPr lang="pt-BR" b="1" dirty="0"/>
              <a:t>XML</a:t>
            </a:r>
            <a:r>
              <a:rPr lang="pt-BR" dirty="0"/>
              <a:t> que tenha um esquema associado) exige que você declare o </a:t>
            </a:r>
            <a:r>
              <a:rPr lang="pt-BR" dirty="0" err="1"/>
              <a:t>namespace</a:t>
            </a:r>
            <a:r>
              <a:rPr lang="pt-BR" dirty="0"/>
              <a:t> apropriado para recuperar os nós do documento XML. Veja o exemplo a seguir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79512" y="2852936"/>
            <a:ext cx="8640960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B0F0"/>
                </a:solidFill>
              </a:rPr>
              <a:t>SELECT</a:t>
            </a:r>
            <a:r>
              <a:rPr lang="pt-BR" dirty="0"/>
              <a:t> </a:t>
            </a:r>
            <a:r>
              <a:rPr lang="pt-BR" dirty="0" err="1"/>
              <a:t>MyXMLDoc</a:t>
            </a:r>
            <a:r>
              <a:rPr lang="pt-BR" dirty="0"/>
              <a:t>.</a:t>
            </a:r>
            <a:r>
              <a:rPr lang="pt-BR" dirty="0" err="1"/>
              <a:t>query</a:t>
            </a:r>
            <a:r>
              <a:rPr lang="pt-BR" dirty="0"/>
              <a:t>('</a:t>
            </a:r>
            <a:r>
              <a:rPr lang="pt-BR" dirty="0">
                <a:solidFill>
                  <a:srgbClr val="FF0000"/>
                </a:solidFill>
              </a:rPr>
              <a:t>declare </a:t>
            </a:r>
            <a:r>
              <a:rPr lang="pt-BR" dirty="0" err="1">
                <a:solidFill>
                  <a:srgbClr val="FF0000"/>
                </a:solidFill>
              </a:rPr>
              <a:t>namespace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 err="1">
                <a:solidFill>
                  <a:srgbClr val="FF0000"/>
                </a:solidFill>
              </a:rPr>
              <a:t>tns</a:t>
            </a:r>
            <a:r>
              <a:rPr lang="pt-BR" dirty="0">
                <a:solidFill>
                  <a:srgbClr val="FF0000"/>
                </a:solidFill>
              </a:rPr>
              <a:t>="http://MyXMLDocSchema";/tns:MyXMLDoc/..</a:t>
            </a:r>
            <a:r>
              <a:rPr lang="pt-BR" dirty="0"/>
              <a:t>') </a:t>
            </a:r>
            <a:r>
              <a:rPr lang="pt-BR" dirty="0">
                <a:solidFill>
                  <a:srgbClr val="00B0F0"/>
                </a:solidFill>
              </a:rPr>
              <a:t>AS</a:t>
            </a:r>
            <a:r>
              <a:rPr lang="pt-BR" dirty="0"/>
              <a:t> </a:t>
            </a:r>
            <a:r>
              <a:rPr lang="pt-BR" dirty="0" err="1"/>
              <a:t>MyXMLBody</a:t>
            </a:r>
            <a:endParaRPr lang="pt-BR" dirty="0"/>
          </a:p>
          <a:p>
            <a:r>
              <a:rPr lang="pt-BR" dirty="0">
                <a:solidFill>
                  <a:srgbClr val="00B0F0"/>
                </a:solidFill>
              </a:rPr>
              <a:t>FROM</a:t>
            </a:r>
            <a:r>
              <a:rPr lang="pt-BR" dirty="0"/>
              <a:t> </a:t>
            </a:r>
            <a:r>
              <a:rPr lang="pt-BR" dirty="0" err="1" smtClean="0"/>
              <a:t>MyXMLDocs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/>
            <a:r>
              <a:rPr lang="pt-BR" dirty="0" smtClean="0"/>
              <a:t>XML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Tópicos</a:t>
            </a:r>
            <a:r>
              <a:rPr lang="pt-BR" b="1" dirty="0" smtClean="0"/>
              <a:t>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772816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pt-BR" dirty="0"/>
              <a:t>O tipo de dados XML</a:t>
            </a:r>
          </a:p>
          <a:p>
            <a:pPr lvl="0">
              <a:buFont typeface="Wingdings" pitchFamily="2" charset="2"/>
              <a:buChar char="Ø"/>
            </a:pPr>
            <a:r>
              <a:rPr lang="pt-BR" dirty="0"/>
              <a:t>O suporte </a:t>
            </a:r>
            <a:r>
              <a:rPr lang="pt-BR" dirty="0" err="1"/>
              <a:t>XQuery</a:t>
            </a:r>
            <a:endParaRPr lang="pt-BR" dirty="0"/>
          </a:p>
          <a:p>
            <a:pPr lvl="0">
              <a:buFont typeface="Wingdings" pitchFamily="2" charset="2"/>
              <a:buChar char="Ø"/>
            </a:pPr>
            <a:r>
              <a:rPr lang="pt-BR" dirty="0"/>
              <a:t>Os métodos Data </a:t>
            </a:r>
            <a:r>
              <a:rPr lang="pt-BR" dirty="0" err="1"/>
              <a:t>Type</a:t>
            </a:r>
            <a:r>
              <a:rPr lang="pt-BR" dirty="0"/>
              <a:t> XML</a:t>
            </a:r>
          </a:p>
          <a:p>
            <a:pPr lvl="0">
              <a:buFont typeface="Wingdings" pitchFamily="2" charset="2"/>
              <a:buChar char="Ø"/>
            </a:pPr>
            <a:r>
              <a:rPr lang="pt-BR" dirty="0"/>
              <a:t>Índices XML</a:t>
            </a:r>
          </a:p>
          <a:p>
            <a:pPr lvl="0">
              <a:buFont typeface="Wingdings" pitchFamily="2" charset="2"/>
              <a:buChar char="Ø"/>
            </a:pPr>
            <a:r>
              <a:rPr lang="pt-BR" dirty="0"/>
              <a:t>Usando a cláusula For XML</a:t>
            </a:r>
          </a:p>
          <a:p>
            <a:pPr lvl="0">
              <a:buFont typeface="Wingdings" pitchFamily="2" charset="2"/>
              <a:buChar char="Ø"/>
            </a:pPr>
            <a:r>
              <a:rPr lang="pt-BR" dirty="0"/>
              <a:t>OPENXML</a:t>
            </a:r>
          </a:p>
          <a:p>
            <a:pPr lvl="0">
              <a:buFont typeface="Wingdings" pitchFamily="2" charset="2"/>
              <a:buChar char="Ø"/>
            </a:pPr>
            <a:r>
              <a:rPr lang="pt-BR" dirty="0"/>
              <a:t>XML </a:t>
            </a:r>
            <a:r>
              <a:rPr lang="pt-BR" dirty="0" err="1"/>
              <a:t>Bulk</a:t>
            </a:r>
            <a:r>
              <a:rPr lang="pt-BR" dirty="0"/>
              <a:t> </a:t>
            </a:r>
            <a:r>
              <a:rPr lang="pt-BR" dirty="0" err="1"/>
              <a:t>Load</a:t>
            </a:r>
            <a:endParaRPr lang="pt-BR" dirty="0"/>
          </a:p>
          <a:p>
            <a:pPr lvl="0">
              <a:buFont typeface="Wingdings" pitchFamily="2" charset="2"/>
              <a:buChar char="Ø"/>
            </a:pPr>
            <a:r>
              <a:rPr lang="pt-BR" dirty="0"/>
              <a:t>Acesso nativo </a:t>
            </a:r>
            <a:r>
              <a:rPr lang="pt-BR" dirty="0" smtClean="0"/>
              <a:t>SOAP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20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FLWR (</a:t>
            </a:r>
            <a:r>
              <a:rPr lang="pt-BR" b="1" dirty="0" err="1"/>
              <a:t>For-Left-Where-Return</a:t>
            </a:r>
            <a:r>
              <a:rPr lang="pt-BR" b="1" dirty="0" smtClean="0"/>
              <a:t>)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As consultas no estilo </a:t>
            </a:r>
            <a:r>
              <a:rPr lang="pt-BR" b="1" dirty="0" err="1"/>
              <a:t>XPath</a:t>
            </a:r>
            <a:r>
              <a:rPr lang="pt-BR" dirty="0"/>
              <a:t> funcionam bem para consulta padrão. Entretanto, elas não são tão flexíveis quanto as T-SQL. A declaração </a:t>
            </a:r>
            <a:r>
              <a:rPr lang="pt-BR" b="1" dirty="0"/>
              <a:t>FLWR</a:t>
            </a:r>
            <a:r>
              <a:rPr lang="pt-BR" dirty="0"/>
              <a:t> adicionam um nível de flexibilidade à implementação </a:t>
            </a:r>
            <a:r>
              <a:rPr lang="pt-BR" b="1" dirty="0" err="1"/>
              <a:t>XQuery</a:t>
            </a:r>
            <a:r>
              <a:rPr lang="pt-BR" dirty="0"/>
              <a:t> do SQL Server. Você pode ver um exemplo do uso da declaração FLWR na listagem a seguir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3212976"/>
            <a:ext cx="8568952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SELECT</a:t>
            </a:r>
            <a:r>
              <a:rPr lang="en-US" dirty="0"/>
              <a:t> </a:t>
            </a:r>
            <a:r>
              <a:rPr lang="en-US" dirty="0" err="1"/>
              <a:t>MyXMLDoc.query</a:t>
            </a:r>
            <a:endParaRPr lang="pt-BR" dirty="0"/>
          </a:p>
          <a:p>
            <a:r>
              <a:rPr lang="en-US" dirty="0"/>
              <a:t>('</a:t>
            </a:r>
            <a:r>
              <a:rPr lang="en-US" dirty="0">
                <a:solidFill>
                  <a:srgbClr val="FF0000"/>
                </a:solidFill>
              </a:rPr>
              <a:t>declare namespace </a:t>
            </a:r>
            <a:r>
              <a:rPr lang="en-US" dirty="0" err="1">
                <a:solidFill>
                  <a:srgbClr val="FF0000"/>
                </a:solidFill>
              </a:rPr>
              <a:t>tns</a:t>
            </a:r>
            <a:r>
              <a:rPr lang="en-US" dirty="0">
                <a:solidFill>
                  <a:srgbClr val="FF0000"/>
                </a:solidFill>
              </a:rPr>
              <a:t>="http://MyXMLDocSchema";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for $db in /</a:t>
            </a:r>
            <a:r>
              <a:rPr lang="en-US" dirty="0" err="1">
                <a:solidFill>
                  <a:srgbClr val="FF0000"/>
                </a:solidFill>
              </a:rPr>
              <a:t>tns:MyXMLDoc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Where /</a:t>
            </a:r>
            <a:r>
              <a:rPr lang="en-US" dirty="0" err="1">
                <a:solidFill>
                  <a:srgbClr val="FF0000"/>
                </a:solidFill>
              </a:rPr>
              <a:t>tns:MyXMLDoc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tns:DocumentID</a:t>
            </a:r>
            <a:r>
              <a:rPr lang="en-US" dirty="0">
                <a:solidFill>
                  <a:srgbClr val="FF0000"/>
                </a:solidFill>
              </a:rPr>
              <a:t> = 1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pt-BR" dirty="0" err="1">
                <a:solidFill>
                  <a:srgbClr val="FF0000"/>
                </a:solidFill>
              </a:rPr>
              <a:t>return</a:t>
            </a:r>
            <a:r>
              <a:rPr lang="pt-BR" dirty="0">
                <a:solidFill>
                  <a:srgbClr val="FF0000"/>
                </a:solidFill>
              </a:rPr>
              <a:t> $</a:t>
            </a:r>
            <a:r>
              <a:rPr lang="pt-BR" dirty="0" err="1">
                <a:solidFill>
                  <a:srgbClr val="FF0000"/>
                </a:solidFill>
              </a:rPr>
              <a:t>db</a:t>
            </a:r>
            <a:r>
              <a:rPr lang="pt-BR" dirty="0"/>
              <a:t>')</a:t>
            </a:r>
          </a:p>
          <a:p>
            <a:r>
              <a:rPr lang="pt-BR" dirty="0">
                <a:solidFill>
                  <a:srgbClr val="00B0F0"/>
                </a:solidFill>
              </a:rPr>
              <a:t>FROM</a:t>
            </a:r>
            <a:r>
              <a:rPr lang="pt-BR" dirty="0"/>
              <a:t> </a:t>
            </a:r>
            <a:r>
              <a:rPr lang="pt-BR" dirty="0" err="1" smtClean="0"/>
              <a:t>MyXMLDocs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23528" y="5373216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Para maiores detalhes sobre a </a:t>
            </a:r>
            <a:r>
              <a:rPr lang="pt-BR" dirty="0" err="1"/>
              <a:t>XQuery</a:t>
            </a:r>
            <a:r>
              <a:rPr lang="pt-BR" dirty="0"/>
              <a:t> consultar o site:</a:t>
            </a:r>
          </a:p>
          <a:p>
            <a:r>
              <a:rPr lang="pt-BR" u="sng" dirty="0">
                <a:hlinkClick r:id="rId2"/>
              </a:rPr>
              <a:t>http://www.w3.org/XML/Query</a:t>
            </a:r>
            <a:endParaRPr lang="pt-BR" dirty="0"/>
          </a:p>
          <a:p>
            <a:r>
              <a:rPr lang="pt-BR" u="sng" dirty="0">
                <a:hlinkClick r:id="rId3"/>
              </a:rPr>
              <a:t>http://www.w3.org/TR/2004/WD-xquery-20040723</a:t>
            </a:r>
            <a:r>
              <a:rPr lang="pt-BR" u="sng" dirty="0" smtClean="0">
                <a:hlinkClick r:id="rId3"/>
              </a:rPr>
              <a:t>/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21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Métodos do tipo de dados XML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77281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SQL Server 2005 fornece diversos métodos internos para trabalhar com o tipo de dados XML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2708920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Exist</a:t>
            </a:r>
            <a:r>
              <a:rPr lang="pt-BR" b="1" dirty="0"/>
              <a:t> (</a:t>
            </a:r>
            <a:r>
              <a:rPr lang="pt-BR" b="1" dirty="0" err="1"/>
              <a:t>XQuery</a:t>
            </a:r>
            <a:r>
              <a:rPr lang="pt-BR" b="1" dirty="0" smtClean="0"/>
              <a:t>)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3068960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método de dados </a:t>
            </a:r>
            <a:r>
              <a:rPr lang="pt-BR" dirty="0" err="1"/>
              <a:t>XQuery</a:t>
            </a:r>
            <a:r>
              <a:rPr lang="pt-BR" dirty="0"/>
              <a:t> permite que você verifique o conteúdo de um documento XML para a existência de elementos ou atributos usando uma expressão </a:t>
            </a:r>
            <a:r>
              <a:rPr lang="pt-BR" dirty="0" err="1"/>
              <a:t>XQuery</a:t>
            </a:r>
            <a:r>
              <a:rPr lang="pt-BR" dirty="0"/>
              <a:t>. O método </a:t>
            </a:r>
            <a:r>
              <a:rPr lang="pt-BR" dirty="0" err="1"/>
              <a:t>Exist</a:t>
            </a:r>
            <a:r>
              <a:rPr lang="pt-BR" dirty="0"/>
              <a:t> recebe um parâmetro que consiste em uma </a:t>
            </a:r>
            <a:r>
              <a:rPr lang="pt-BR" dirty="0" smtClean="0"/>
              <a:t>declaração </a:t>
            </a:r>
            <a:r>
              <a:rPr lang="pt-BR" dirty="0" err="1" smtClean="0"/>
              <a:t>XQuery</a:t>
            </a:r>
            <a:r>
              <a:rPr lang="pt-BR" dirty="0" smtClean="0"/>
              <a:t> </a:t>
            </a:r>
            <a:r>
              <a:rPr lang="pt-BR" dirty="0"/>
              <a:t>e retorna os seguintes valores</a:t>
            </a:r>
            <a:r>
              <a:rPr lang="pt-BR" dirty="0" smtClean="0"/>
              <a:t>:</a:t>
            </a:r>
            <a:endParaRPr lang="pt-BR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467544" y="4354304"/>
          <a:ext cx="806489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604867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Valor retornado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Descrição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 nó</a:t>
                      </a:r>
                      <a:r>
                        <a:rPr lang="pt-BR" baseline="0" dirty="0" smtClean="0"/>
                        <a:t> não foi encontrado (</a:t>
                      </a:r>
                      <a:r>
                        <a:rPr lang="pt-BR" baseline="0" dirty="0" err="1" smtClean="0"/>
                        <a:t>false</a:t>
                      </a:r>
                      <a:r>
                        <a:rPr lang="pt-BR" baseline="0" dirty="0" smtClean="0"/>
                        <a:t>)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 nó existe (</a:t>
                      </a:r>
                      <a:r>
                        <a:rPr lang="pt-BR" dirty="0" err="1" smtClean="0"/>
                        <a:t>true</a:t>
                      </a:r>
                      <a:r>
                        <a:rPr lang="pt-BR" dirty="0" smtClean="0"/>
                        <a:t>)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Null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 tipo de dado XML era</a:t>
                      </a:r>
                      <a:r>
                        <a:rPr lang="pt-BR" baseline="0" dirty="0" smtClean="0"/>
                        <a:t> nulo.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22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A listagem a seguir mostra como usar o método </a:t>
            </a:r>
            <a:r>
              <a:rPr lang="pt-BR" dirty="0" err="1"/>
              <a:t>Exist</a:t>
            </a:r>
            <a:r>
              <a:rPr lang="pt-BR" dirty="0"/>
              <a:t> do tipo de dados XML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4969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SELECT </a:t>
            </a:r>
            <a:r>
              <a:rPr lang="en-US" dirty="0"/>
              <a:t>* </a:t>
            </a:r>
            <a:r>
              <a:rPr lang="en-US" dirty="0">
                <a:solidFill>
                  <a:srgbClr val="00B0F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/>
              <a:t>MyXMLDocs</a:t>
            </a:r>
            <a:endParaRPr lang="pt-BR" dirty="0"/>
          </a:p>
          <a:p>
            <a:r>
              <a:rPr lang="en-US" dirty="0"/>
              <a:t>   </a:t>
            </a:r>
            <a:r>
              <a:rPr lang="en-US" dirty="0">
                <a:solidFill>
                  <a:srgbClr val="00B0F0"/>
                </a:solidFill>
              </a:rPr>
              <a:t>WHERE</a:t>
            </a:r>
            <a:r>
              <a:rPr lang="en-US" dirty="0"/>
              <a:t> </a:t>
            </a:r>
            <a:r>
              <a:rPr lang="en-US" dirty="0" err="1"/>
              <a:t>MyXMLDoc.exist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'declare namespace </a:t>
            </a:r>
            <a:r>
              <a:rPr lang="en-US" dirty="0" err="1">
                <a:solidFill>
                  <a:srgbClr val="FF0000"/>
                </a:solidFill>
              </a:rPr>
              <a:t>tns</a:t>
            </a:r>
            <a:r>
              <a:rPr lang="en-US" dirty="0">
                <a:solidFill>
                  <a:srgbClr val="FF0000"/>
                </a:solidFill>
              </a:rPr>
              <a:t>="httP://MyXMLDocSchema";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pt-BR" dirty="0">
                <a:solidFill>
                  <a:srgbClr val="FF0000"/>
                </a:solidFill>
              </a:rPr>
              <a:t>/</a:t>
            </a:r>
            <a:r>
              <a:rPr lang="pt-BR" dirty="0" err="1">
                <a:solidFill>
                  <a:srgbClr val="FF0000"/>
                </a:solidFill>
              </a:rPr>
              <a:t>tns</a:t>
            </a:r>
            <a:r>
              <a:rPr lang="pt-BR" dirty="0">
                <a:solidFill>
                  <a:srgbClr val="FF0000"/>
                </a:solidFill>
              </a:rPr>
              <a:t>:</a:t>
            </a:r>
            <a:r>
              <a:rPr lang="pt-BR" dirty="0" err="1">
                <a:solidFill>
                  <a:srgbClr val="FF0000"/>
                </a:solidFill>
              </a:rPr>
              <a:t>MyXMLDoc</a:t>
            </a:r>
            <a:r>
              <a:rPr lang="pt-BR" dirty="0">
                <a:solidFill>
                  <a:srgbClr val="FF0000"/>
                </a:solidFill>
              </a:rPr>
              <a:t>/</a:t>
            </a:r>
            <a:r>
              <a:rPr lang="pt-BR" dirty="0" err="1">
                <a:solidFill>
                  <a:srgbClr val="FF0000"/>
                </a:solidFill>
              </a:rPr>
              <a:t>tns</a:t>
            </a:r>
            <a:r>
              <a:rPr lang="pt-BR" dirty="0">
                <a:solidFill>
                  <a:srgbClr val="FF0000"/>
                </a:solidFill>
              </a:rPr>
              <a:t>:</a:t>
            </a:r>
            <a:r>
              <a:rPr lang="pt-BR" dirty="0" err="1">
                <a:solidFill>
                  <a:srgbClr val="FF0000"/>
                </a:solidFill>
              </a:rPr>
              <a:t>DocumentID</a:t>
            </a:r>
            <a:r>
              <a:rPr lang="pt-BR" dirty="0">
                <a:solidFill>
                  <a:srgbClr val="FF0000"/>
                </a:solidFill>
              </a:rPr>
              <a:t>=1'</a:t>
            </a:r>
            <a:r>
              <a:rPr lang="pt-BR" dirty="0"/>
              <a:t>) = </a:t>
            </a:r>
            <a:r>
              <a:rPr lang="pt-BR" dirty="0" smtClean="0"/>
              <a:t>1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23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err="1"/>
              <a:t>Modify</a:t>
            </a:r>
            <a:r>
              <a:rPr lang="pt-BR" b="1" dirty="0"/>
              <a:t> (XML DML</a:t>
            </a:r>
            <a:r>
              <a:rPr lang="pt-BR" b="1" dirty="0" smtClean="0"/>
              <a:t>)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método </a:t>
            </a:r>
            <a:r>
              <a:rPr lang="pt-BR" b="1" dirty="0" err="1"/>
              <a:t>Modify</a:t>
            </a:r>
            <a:r>
              <a:rPr lang="pt-BR" dirty="0"/>
              <a:t> permite que você modifique um documento XML armazenado. Você pode usar o método </a:t>
            </a:r>
            <a:r>
              <a:rPr lang="pt-BR" dirty="0" err="1"/>
              <a:t>Modify</a:t>
            </a:r>
            <a:r>
              <a:rPr lang="pt-BR" dirty="0"/>
              <a:t> tanto para atualizar todo um documento XML ou para atualizar apenas uma parte selecionada do documento. Veja um exemplo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23528" y="2924944"/>
            <a:ext cx="8424936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B0F0"/>
                </a:solidFill>
              </a:rPr>
              <a:t>UPDATE</a:t>
            </a:r>
            <a:r>
              <a:rPr lang="pt-BR" dirty="0"/>
              <a:t> </a:t>
            </a:r>
            <a:r>
              <a:rPr lang="pt-BR" dirty="0" err="1"/>
              <a:t>MyXMLDocs</a:t>
            </a:r>
            <a:r>
              <a:rPr lang="pt-BR" dirty="0"/>
              <a:t> </a:t>
            </a:r>
            <a:r>
              <a:rPr lang="pt-BR" dirty="0">
                <a:solidFill>
                  <a:srgbClr val="00B0F0"/>
                </a:solidFill>
              </a:rPr>
              <a:t>SET </a:t>
            </a:r>
          </a:p>
          <a:p>
            <a:r>
              <a:rPr lang="pt-BR" dirty="0" err="1"/>
              <a:t>MyXMLDoc</a:t>
            </a:r>
            <a:r>
              <a:rPr lang="pt-BR" dirty="0"/>
              <a:t>.</a:t>
            </a:r>
            <a:r>
              <a:rPr lang="pt-BR" dirty="0" err="1"/>
              <a:t>modify</a:t>
            </a:r>
            <a:r>
              <a:rPr lang="pt-BR" dirty="0"/>
              <a:t> ('</a:t>
            </a:r>
            <a:r>
              <a:rPr lang="pt-BR" dirty="0">
                <a:solidFill>
                  <a:srgbClr val="FF0000"/>
                </a:solidFill>
              </a:rPr>
              <a:t>declare </a:t>
            </a:r>
            <a:r>
              <a:rPr lang="pt-BR" dirty="0" err="1">
                <a:solidFill>
                  <a:srgbClr val="FF0000"/>
                </a:solidFill>
              </a:rPr>
              <a:t>namespace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 err="1">
                <a:solidFill>
                  <a:srgbClr val="FF0000"/>
                </a:solidFill>
              </a:rPr>
              <a:t>tns</a:t>
            </a:r>
            <a:r>
              <a:rPr lang="pt-BR" dirty="0">
                <a:solidFill>
                  <a:srgbClr val="FF0000"/>
                </a:solidFill>
              </a:rPr>
              <a:t>="httP://MyXMLDocSchema";</a:t>
            </a:r>
          </a:p>
          <a:p>
            <a:r>
              <a:rPr lang="pt-BR" dirty="0">
                <a:solidFill>
                  <a:srgbClr val="FF0000"/>
                </a:solidFill>
              </a:rPr>
              <a:t>   </a:t>
            </a:r>
            <a:r>
              <a:rPr lang="en-US" dirty="0">
                <a:solidFill>
                  <a:srgbClr val="FF0000"/>
                </a:solidFill>
              </a:rPr>
              <a:t>replace value of (/</a:t>
            </a:r>
            <a:r>
              <a:rPr lang="en-US" dirty="0" err="1">
                <a:solidFill>
                  <a:srgbClr val="FF0000"/>
                </a:solidFill>
              </a:rPr>
              <a:t>tns:MyXMLDoc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tns:DocumentBody</a:t>
            </a:r>
            <a:r>
              <a:rPr lang="en-US" dirty="0">
                <a:solidFill>
                  <a:srgbClr val="FF0000"/>
                </a:solidFill>
              </a:rPr>
              <a:t>)[1] with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 "</a:t>
            </a:r>
            <a:r>
              <a:rPr lang="en-US" dirty="0" err="1">
                <a:solidFill>
                  <a:srgbClr val="FF0000"/>
                </a:solidFill>
              </a:rPr>
              <a:t>Modifield</a:t>
            </a:r>
            <a:r>
              <a:rPr lang="en-US" dirty="0">
                <a:solidFill>
                  <a:srgbClr val="FF0000"/>
                </a:solidFill>
              </a:rPr>
              <a:t> Body"</a:t>
            </a:r>
            <a:r>
              <a:rPr lang="en-US" dirty="0"/>
              <a:t> ') </a:t>
            </a:r>
            <a:r>
              <a:rPr lang="en-US" dirty="0">
                <a:solidFill>
                  <a:srgbClr val="00B0F0"/>
                </a:solidFill>
              </a:rPr>
              <a:t>WHERE</a:t>
            </a:r>
            <a:r>
              <a:rPr lang="en-US" dirty="0"/>
              <a:t> </a:t>
            </a:r>
            <a:r>
              <a:rPr lang="en-US" dirty="0" err="1"/>
              <a:t>DocID</a:t>
            </a:r>
            <a:r>
              <a:rPr lang="en-US" dirty="0"/>
              <a:t> = </a:t>
            </a:r>
            <a:r>
              <a:rPr lang="en-US" dirty="0" smtClean="0"/>
              <a:t>1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24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Método </a:t>
            </a:r>
            <a:r>
              <a:rPr lang="pt-BR" b="1" dirty="0" err="1"/>
              <a:t>query</a:t>
            </a:r>
            <a:r>
              <a:rPr lang="pt-BR" b="1" dirty="0"/>
              <a:t> (</a:t>
            </a:r>
            <a:r>
              <a:rPr lang="pt-BR" b="1" dirty="0" err="1"/>
              <a:t>XQuery</a:t>
            </a:r>
            <a:r>
              <a:rPr lang="pt-BR" b="1" dirty="0" smtClean="0"/>
              <a:t>)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método </a:t>
            </a:r>
            <a:r>
              <a:rPr lang="pt-BR" b="1" dirty="0" err="1"/>
              <a:t>Query</a:t>
            </a:r>
            <a:r>
              <a:rPr lang="pt-BR" dirty="0"/>
              <a:t> do tipo de dados </a:t>
            </a:r>
            <a:r>
              <a:rPr lang="pt-BR" b="1" dirty="0"/>
              <a:t>XML</a:t>
            </a:r>
            <a:r>
              <a:rPr lang="pt-BR" dirty="0"/>
              <a:t> pode recuperar tanto o conteúdo inteiro de um documento XML ou seções selecionadas do documento XML.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23528" y="2708920"/>
            <a:ext cx="8424936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SELECT</a:t>
            </a:r>
            <a:r>
              <a:rPr lang="en-US" dirty="0"/>
              <a:t> </a:t>
            </a:r>
            <a:r>
              <a:rPr lang="en-US" dirty="0" err="1"/>
              <a:t>DocID</a:t>
            </a:r>
            <a:r>
              <a:rPr lang="en-US" dirty="0"/>
              <a:t>, </a:t>
            </a:r>
            <a:r>
              <a:rPr lang="en-US" dirty="0" err="1"/>
              <a:t>MyXMLDoc.query</a:t>
            </a:r>
            <a:r>
              <a:rPr lang="en-US" dirty="0"/>
              <a:t>('</a:t>
            </a:r>
            <a:r>
              <a:rPr lang="en-US" dirty="0">
                <a:solidFill>
                  <a:srgbClr val="FF0000"/>
                </a:solidFill>
              </a:rPr>
              <a:t>declare namespace </a:t>
            </a:r>
            <a:r>
              <a:rPr lang="en-US" dirty="0" err="1">
                <a:solidFill>
                  <a:srgbClr val="FF0000"/>
                </a:solidFill>
              </a:rPr>
              <a:t>tns</a:t>
            </a:r>
            <a:r>
              <a:rPr lang="en-US" dirty="0">
                <a:solidFill>
                  <a:srgbClr val="FF0000"/>
                </a:solidFill>
              </a:rPr>
              <a:t>="httP://MyXMLDocSchema";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 /</a:t>
            </a:r>
            <a:r>
              <a:rPr lang="en-US" dirty="0" err="1">
                <a:solidFill>
                  <a:srgbClr val="FF0000"/>
                </a:solidFill>
              </a:rPr>
              <a:t>tns:MyXMLDoc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tns:DocumentBody</a:t>
            </a:r>
            <a:r>
              <a:rPr lang="en-US" dirty="0"/>
              <a:t>') </a:t>
            </a:r>
            <a:r>
              <a:rPr lang="en-US" dirty="0">
                <a:solidFill>
                  <a:srgbClr val="00B0F0"/>
                </a:solidFill>
              </a:rPr>
              <a:t>AS</a:t>
            </a:r>
            <a:r>
              <a:rPr lang="en-US" dirty="0"/>
              <a:t> Body</a:t>
            </a:r>
            <a:endParaRPr lang="pt-BR" dirty="0"/>
          </a:p>
          <a:p>
            <a:r>
              <a:rPr lang="pt-BR" dirty="0">
                <a:solidFill>
                  <a:srgbClr val="00B0F0"/>
                </a:solidFill>
              </a:rPr>
              <a:t>FROM</a:t>
            </a:r>
            <a:r>
              <a:rPr lang="pt-BR" dirty="0"/>
              <a:t> </a:t>
            </a:r>
            <a:r>
              <a:rPr lang="pt-BR" dirty="0" err="1" smtClean="0"/>
              <a:t>MYXMLDocs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25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err="1"/>
              <a:t>Value</a:t>
            </a:r>
            <a:r>
              <a:rPr lang="pt-BR" b="1" dirty="0"/>
              <a:t> (</a:t>
            </a:r>
            <a:r>
              <a:rPr lang="pt-BR" b="1" dirty="0" err="1"/>
              <a:t>XQuery</a:t>
            </a:r>
            <a:r>
              <a:rPr lang="pt-BR" b="1" dirty="0"/>
              <a:t>, [referência do nó</a:t>
            </a:r>
            <a:r>
              <a:rPr lang="pt-BR" b="1" dirty="0" smtClean="0"/>
              <a:t>])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método </a:t>
            </a:r>
            <a:r>
              <a:rPr lang="pt-BR" dirty="0" err="1"/>
              <a:t>Value</a:t>
            </a:r>
            <a:r>
              <a:rPr lang="pt-BR" dirty="0"/>
              <a:t> permite a extração de valores escalares de um tipo de dados XML. Veja o exemplo a seguir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431540" y="2791375"/>
            <a:ext cx="8280920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B0F0"/>
                </a:solidFill>
              </a:rPr>
              <a:t>SELECT</a:t>
            </a:r>
            <a:r>
              <a:rPr lang="pt-BR" dirty="0"/>
              <a:t> </a:t>
            </a:r>
            <a:r>
              <a:rPr lang="pt-BR" dirty="0" err="1"/>
              <a:t>MyXMLDoc</a:t>
            </a:r>
            <a:r>
              <a:rPr lang="pt-BR" dirty="0"/>
              <a:t>.</a:t>
            </a:r>
            <a:r>
              <a:rPr lang="pt-BR" dirty="0" err="1">
                <a:solidFill>
                  <a:srgbClr val="00B0F0"/>
                </a:solidFill>
              </a:rPr>
              <a:t>value</a:t>
            </a:r>
            <a:r>
              <a:rPr lang="pt-BR" dirty="0"/>
              <a:t>('declare </a:t>
            </a:r>
            <a:r>
              <a:rPr lang="pt-BR" dirty="0" err="1"/>
              <a:t>namespace</a:t>
            </a:r>
            <a:r>
              <a:rPr lang="pt-BR" dirty="0"/>
              <a:t> </a:t>
            </a:r>
            <a:r>
              <a:rPr lang="pt-BR" dirty="0" err="1"/>
              <a:t>xd</a:t>
            </a:r>
            <a:r>
              <a:rPr lang="pt-BR" dirty="0" smtClean="0"/>
              <a:t>=“//</a:t>
            </a:r>
            <a:r>
              <a:rPr lang="pt-BR" dirty="0"/>
              <a:t>MyXMLDocSchema";</a:t>
            </a:r>
          </a:p>
          <a:p>
            <a:r>
              <a:rPr lang="pt-BR" dirty="0"/>
              <a:t>   </a:t>
            </a:r>
            <a:r>
              <a:rPr lang="en-US" dirty="0"/>
              <a:t>(/</a:t>
            </a:r>
            <a:r>
              <a:rPr lang="en-US" dirty="0" err="1"/>
              <a:t>xd:MyXMLDoc</a:t>
            </a:r>
            <a:r>
              <a:rPr lang="en-US" dirty="0"/>
              <a:t>/</a:t>
            </a:r>
            <a:r>
              <a:rPr lang="en-US" dirty="0" err="1"/>
              <a:t>xd:DocumentID</a:t>
            </a:r>
            <a:r>
              <a:rPr lang="en-US" dirty="0"/>
              <a:t>)[1]', '</a:t>
            </a:r>
            <a:r>
              <a:rPr lang="en-US" dirty="0" err="1"/>
              <a:t>int</a:t>
            </a:r>
            <a:r>
              <a:rPr lang="en-US" dirty="0"/>
              <a:t>') </a:t>
            </a:r>
            <a:r>
              <a:rPr lang="en-US" dirty="0">
                <a:solidFill>
                  <a:srgbClr val="00B0F0"/>
                </a:solidFill>
              </a:rPr>
              <a:t>AS</a:t>
            </a:r>
            <a:r>
              <a:rPr lang="en-US" dirty="0"/>
              <a:t> ID</a:t>
            </a:r>
            <a:endParaRPr lang="pt-BR" dirty="0"/>
          </a:p>
          <a:p>
            <a:r>
              <a:rPr lang="en-US" dirty="0">
                <a:solidFill>
                  <a:srgbClr val="00B0F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 smtClean="0"/>
              <a:t>MYXMLDocs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26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Índices </a:t>
            </a:r>
            <a:r>
              <a:rPr lang="pt-BR" b="1" dirty="0" smtClean="0"/>
              <a:t>XML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6409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tipo de dados </a:t>
            </a:r>
            <a:r>
              <a:rPr lang="pt-BR" b="1" dirty="0"/>
              <a:t>XML</a:t>
            </a:r>
            <a:r>
              <a:rPr lang="pt-BR" dirty="0"/>
              <a:t> suporta no máximo 2GB de armazenamento, o que é bastante grande. O tamanho dos dados </a:t>
            </a:r>
            <a:r>
              <a:rPr lang="pt-BR" b="1" dirty="0"/>
              <a:t>XML</a:t>
            </a:r>
            <a:r>
              <a:rPr lang="pt-BR" dirty="0"/>
              <a:t> e seu uso podem ter um maior impacto na performance que o sistema pode fornecer quando consulta dados XML. Para melhorar a performance das consultas XML, o SQL Server 2005 fornece a habilidade de criar índices sobre as colunas que possuam o tipo de dados XML.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27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Índices primários </a:t>
            </a:r>
            <a:r>
              <a:rPr lang="pt-BR" b="1" dirty="0" smtClean="0"/>
              <a:t>XML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568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Para criar um índice primário em uma coluna do tipo de dados XML, deve existir uma chave primária agrupada (</a:t>
            </a:r>
            <a:r>
              <a:rPr lang="pt-BR" dirty="0" err="1"/>
              <a:t>clustered</a:t>
            </a:r>
            <a:r>
              <a:rPr lang="pt-BR" dirty="0"/>
              <a:t>) para a tabela. Você pode ter apenas um índice XML por coluna. Um índice XML não pode ter o mesmo nome de outro índice existente. Os índices XML podem ser criados apenas nos dados XML de uma tabela. O exemplo a seguir mostra como criar um índice XML na tabela </a:t>
            </a:r>
            <a:r>
              <a:rPr lang="pt-BR" dirty="0" err="1"/>
              <a:t>MyXMLDocs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23528" y="3501008"/>
            <a:ext cx="835292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CREATE PRIMARY XML INDEX</a:t>
            </a:r>
            <a:r>
              <a:rPr lang="en-US" dirty="0"/>
              <a:t> </a:t>
            </a:r>
            <a:r>
              <a:rPr lang="en-US" dirty="0" err="1"/>
              <a:t>MyXMLDocsInx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ON</a:t>
            </a:r>
            <a:r>
              <a:rPr lang="en-US" dirty="0"/>
              <a:t> </a:t>
            </a:r>
            <a:r>
              <a:rPr lang="en-US" dirty="0" err="1"/>
              <a:t>MyXMLDocs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MyXMLDoc</a:t>
            </a:r>
            <a:r>
              <a:rPr lang="en-US" dirty="0" smtClean="0"/>
              <a:t>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28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Índices XML </a:t>
            </a:r>
            <a:r>
              <a:rPr lang="pt-BR" b="1" dirty="0" smtClean="0"/>
              <a:t>secundários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772816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Além do índice primário, você também constrói índices XML secundários. O SQL Server 2005 suporta os seguintes índices XML secundários: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23528" y="2554104"/>
          <a:ext cx="8352928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561662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Tipo de índice secundário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Descrição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Path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 caminho do documento é usado para construir o índice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Value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Os valores do documento são usados para construir o índice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Property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propriedades do documento são usadas para se construir o índice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29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A listagem a seguir mostra a criação de um índice secundário por caminho (path</a:t>
            </a:r>
            <a:r>
              <a:rPr lang="pt-BR" dirty="0" smtClean="0"/>
              <a:t>):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23528" y="2060848"/>
            <a:ext cx="8424936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CREATE XML INDEX</a:t>
            </a:r>
            <a:r>
              <a:rPr lang="en-US" dirty="0"/>
              <a:t> My2ndXMLDocsIdx </a:t>
            </a:r>
            <a:r>
              <a:rPr lang="en-US" dirty="0">
                <a:solidFill>
                  <a:srgbClr val="00B0F0"/>
                </a:solidFill>
              </a:rPr>
              <a:t>ON</a:t>
            </a:r>
            <a:r>
              <a:rPr lang="en-US" dirty="0"/>
              <a:t> </a:t>
            </a:r>
            <a:r>
              <a:rPr lang="en-US" dirty="0" err="1"/>
              <a:t>MyXMLDocs</a:t>
            </a:r>
            <a:r>
              <a:rPr lang="en-US" dirty="0"/>
              <a:t> (</a:t>
            </a:r>
            <a:r>
              <a:rPr lang="en-US" dirty="0" err="1"/>
              <a:t>MyXMLDoc</a:t>
            </a:r>
            <a:r>
              <a:rPr lang="en-US" dirty="0"/>
              <a:t>)</a:t>
            </a:r>
            <a:endParaRPr lang="pt-BR" dirty="0"/>
          </a:p>
          <a:p>
            <a:r>
              <a:rPr lang="en-US" dirty="0"/>
              <a:t>  </a:t>
            </a:r>
            <a:r>
              <a:rPr lang="en-US" dirty="0">
                <a:solidFill>
                  <a:srgbClr val="00B0F0"/>
                </a:solidFill>
              </a:rPr>
              <a:t>USING XML INDEX</a:t>
            </a:r>
            <a:r>
              <a:rPr lang="en-US" dirty="0"/>
              <a:t> </a:t>
            </a:r>
            <a:r>
              <a:rPr lang="en-US" dirty="0" err="1"/>
              <a:t>MyXMLDocsIdx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FOR </a:t>
            </a:r>
            <a:r>
              <a:rPr lang="en-US" dirty="0" smtClean="0">
                <a:solidFill>
                  <a:srgbClr val="00B0F0"/>
                </a:solidFill>
              </a:rPr>
              <a:t>PATH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/>
            <a:r>
              <a:rPr lang="pt-BR" dirty="0" smtClean="0"/>
              <a:t>XML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Introdução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1844824"/>
            <a:ext cx="8568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SQL Server </a:t>
            </a:r>
            <a:r>
              <a:rPr lang="pt-BR" dirty="0" smtClean="0"/>
              <a:t>2005+ </a:t>
            </a:r>
            <a:r>
              <a:rPr lang="pt-BR" dirty="0"/>
              <a:t>adicionou suporte para muitas características XML. Primeiro, o SQL Server 2005 forneceu um novo nível de armazenamento unificado para XML e dados relacionais, adicionando o novo tipo de dado XML. O tipo de dado nativo do SQL Server </a:t>
            </a:r>
            <a:r>
              <a:rPr lang="pt-BR" dirty="0" smtClean="0"/>
              <a:t> </a:t>
            </a:r>
            <a:r>
              <a:rPr lang="pt-BR" dirty="0"/>
              <a:t>fornece suporte tanto para consultas XML nativas usando XQUERY, como forte tipificação de dados associando o tipo de dado XML a um XSD (</a:t>
            </a:r>
            <a:r>
              <a:rPr lang="pt-BR" dirty="0" err="1"/>
              <a:t>Extensible</a:t>
            </a:r>
            <a:r>
              <a:rPr lang="pt-BR" dirty="0"/>
              <a:t> </a:t>
            </a:r>
            <a:r>
              <a:rPr lang="pt-BR" dirty="0" err="1"/>
              <a:t>Schema</a:t>
            </a:r>
            <a:r>
              <a:rPr lang="pt-BR" dirty="0"/>
              <a:t> </a:t>
            </a:r>
            <a:r>
              <a:rPr lang="pt-BR" dirty="0" err="1"/>
              <a:t>Definition</a:t>
            </a:r>
            <a:r>
              <a:rPr lang="pt-BR" dirty="0"/>
              <a:t>). O suporte XML é intimamente integrado com o mecanismo relacional de banco de dados do SQL </a:t>
            </a:r>
            <a:r>
              <a:rPr lang="pt-BR" dirty="0" smtClean="0"/>
              <a:t>Server. </a:t>
            </a:r>
            <a:r>
              <a:rPr lang="pt-BR" dirty="0"/>
              <a:t>O SQL </a:t>
            </a:r>
            <a:r>
              <a:rPr lang="pt-BR" dirty="0" smtClean="0"/>
              <a:t>Server </a:t>
            </a:r>
            <a:r>
              <a:rPr lang="pt-BR" dirty="0"/>
              <a:t>fornece suporte para triggers sobre XML, replicação de dados XML, e carga bruta (bulk </a:t>
            </a:r>
            <a:r>
              <a:rPr lang="pt-BR" dirty="0" err="1"/>
              <a:t>load</a:t>
            </a:r>
            <a:r>
              <a:rPr lang="pt-BR" dirty="0"/>
              <a:t>) de dados XML, assim como suporte aprimorado para o acesso a dados via SOAP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30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Usando a Cláusula FOR </a:t>
            </a:r>
            <a:r>
              <a:rPr lang="pt-BR" b="1" dirty="0" smtClean="0"/>
              <a:t>XML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cláusula </a:t>
            </a:r>
            <a:r>
              <a:rPr lang="pt-BR" b="1" dirty="0"/>
              <a:t>FOR XML </a:t>
            </a:r>
            <a:r>
              <a:rPr lang="pt-BR" dirty="0"/>
              <a:t>permite que o SQL Server retorne os resultados XML de uma consulta.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1520" y="270892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FOR XML </a:t>
            </a:r>
            <a:r>
              <a:rPr lang="pt-BR" b="1" dirty="0" smtClean="0"/>
              <a:t>RAW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23528" y="3068960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modo </a:t>
            </a:r>
            <a:r>
              <a:rPr lang="pt-BR" b="1" dirty="0"/>
              <a:t>FOR XML RAW </a:t>
            </a:r>
            <a:r>
              <a:rPr lang="pt-BR" dirty="0"/>
              <a:t>retorna um conjunto resultante onde cada linha do resultado é retornada em um elemento nomeado com um identificador genérico para cada linha. O valor de cada coluna é retornado usando atributos em pares. A listagem a seguir apresenta um exemplo do uso do comando FOR XML RAW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23528" y="4509120"/>
            <a:ext cx="84969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USE</a:t>
            </a:r>
            <a:r>
              <a:rPr lang="en-US" dirty="0"/>
              <a:t> </a:t>
            </a:r>
            <a:r>
              <a:rPr lang="en-US" dirty="0" err="1"/>
              <a:t>AdventureWorks</a:t>
            </a:r>
            <a:endParaRPr lang="pt-BR" dirty="0"/>
          </a:p>
          <a:p>
            <a:r>
              <a:rPr lang="en-US" dirty="0">
                <a:solidFill>
                  <a:srgbClr val="00B0F0"/>
                </a:solidFill>
              </a:rPr>
              <a:t>GO</a:t>
            </a:r>
            <a:endParaRPr lang="pt-BR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SELECT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Top</a:t>
            </a:r>
            <a:r>
              <a:rPr lang="en-US" dirty="0"/>
              <a:t> 3 Title, </a:t>
            </a:r>
            <a:r>
              <a:rPr lang="en-US" dirty="0" err="1"/>
              <a:t>FirstName</a:t>
            </a:r>
            <a:r>
              <a:rPr lang="en-US" dirty="0"/>
              <a:t>, </a:t>
            </a:r>
            <a:r>
              <a:rPr lang="en-US" dirty="0" err="1"/>
              <a:t>LastName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/>
              <a:t>Person.Contact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FOR XML </a:t>
            </a:r>
            <a:r>
              <a:rPr lang="en-US" dirty="0" smtClean="0">
                <a:solidFill>
                  <a:srgbClr val="00B0F0"/>
                </a:solidFill>
              </a:rPr>
              <a:t>RAW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31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FOR XML </a:t>
            </a:r>
            <a:r>
              <a:rPr lang="pt-BR" b="1" dirty="0" smtClean="0"/>
              <a:t>AUTO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772816"/>
            <a:ext cx="8568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modo </a:t>
            </a:r>
            <a:r>
              <a:rPr lang="pt-BR" b="1" dirty="0"/>
              <a:t>For XML Auto</a:t>
            </a:r>
            <a:r>
              <a:rPr lang="pt-BR" dirty="0"/>
              <a:t> fornece mais flexibilidade em termos das </a:t>
            </a:r>
            <a:r>
              <a:rPr lang="pt-BR" dirty="0" err="1"/>
              <a:t>tags</a:t>
            </a:r>
            <a:r>
              <a:rPr lang="pt-BR" dirty="0"/>
              <a:t> que são retornadas por uma declaração XML. Entretanto, ele ainda limita a estrutura dos resultados XML que são gerados. Por padrão, usa-se o nome da Tabela ou </a:t>
            </a:r>
            <a:r>
              <a:rPr lang="pt-BR" dirty="0" err="1"/>
              <a:t>View</a:t>
            </a:r>
            <a:r>
              <a:rPr lang="pt-BR" dirty="0"/>
              <a:t> do SQL Server como o nome do elemento, e os nomes de colunas são usados como os atributos para cada elemento. Você pode usar a diretiva “</a:t>
            </a:r>
            <a:r>
              <a:rPr lang="pt-BR" dirty="0" err="1"/>
              <a:t>Elements</a:t>
            </a:r>
            <a:r>
              <a:rPr lang="pt-BR" dirty="0"/>
              <a:t>” para especificar que cada coluna encontra-se dentro de um elemento filho. 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23528" y="4077072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Apesar dos resultados do modo Auto não produzirem documentos XML que se </a:t>
            </a:r>
            <a:r>
              <a:rPr lang="pt-BR" dirty="0" smtClean="0"/>
              <a:t>adéquem </a:t>
            </a:r>
            <a:r>
              <a:rPr lang="pt-BR" dirty="0"/>
              <a:t>aos padrões industriais, ele suporta sistemas de baixa adequação e podem ser usados para transferências simples </a:t>
            </a:r>
            <a:r>
              <a:rPr lang="pt-BR" b="1" dirty="0"/>
              <a:t>B2B</a:t>
            </a:r>
            <a:r>
              <a:rPr lang="pt-BR" dirty="0"/>
              <a:t>. A listagem a seguir apresenta um exemplo do uso do modo For XML Auto</a:t>
            </a:r>
            <a:r>
              <a:rPr lang="pt-BR" dirty="0" smtClean="0"/>
              <a:t>: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32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FOR XML </a:t>
            </a:r>
            <a:r>
              <a:rPr lang="pt-BR" b="1" dirty="0" smtClean="0"/>
              <a:t>AUTO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496944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SELECT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Top</a:t>
            </a:r>
            <a:r>
              <a:rPr lang="en-US" dirty="0"/>
              <a:t> 3 Title, </a:t>
            </a:r>
            <a:r>
              <a:rPr lang="en-US" dirty="0" err="1"/>
              <a:t>FirstName</a:t>
            </a:r>
            <a:r>
              <a:rPr lang="en-US" dirty="0"/>
              <a:t>, </a:t>
            </a:r>
            <a:r>
              <a:rPr lang="en-US" dirty="0" err="1"/>
              <a:t>LastName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/>
              <a:t>Person.Contact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FOR XML </a:t>
            </a:r>
            <a:r>
              <a:rPr lang="en-US" dirty="0" smtClean="0">
                <a:solidFill>
                  <a:srgbClr val="00B0F0"/>
                </a:solidFill>
              </a:rPr>
              <a:t>AUTO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33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/>
              <a:t>FOR XML </a:t>
            </a:r>
            <a:r>
              <a:rPr lang="en-US" b="1" dirty="0" smtClean="0"/>
              <a:t>EXPLICIT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modo </a:t>
            </a:r>
            <a:r>
              <a:rPr lang="pt-BR" b="1" dirty="0"/>
              <a:t>FOR XML EXPLICIT </a:t>
            </a:r>
            <a:r>
              <a:rPr lang="pt-BR" dirty="0"/>
              <a:t>produz resultados mais flexíveis e pode ser usado para se atingir exigências  mais complexas. O modo </a:t>
            </a:r>
            <a:r>
              <a:rPr lang="pt-BR" dirty="0" err="1"/>
              <a:t>Explicit</a:t>
            </a:r>
            <a:r>
              <a:rPr lang="pt-BR" dirty="0"/>
              <a:t> permite controle completo sobre os nomes das </a:t>
            </a:r>
            <a:r>
              <a:rPr lang="pt-BR" dirty="0" err="1"/>
              <a:t>tags</a:t>
            </a:r>
            <a:r>
              <a:rPr lang="pt-BR" dirty="0"/>
              <a:t> e da hierarquia e </a:t>
            </a:r>
            <a:r>
              <a:rPr lang="pt-BR" dirty="0" err="1"/>
              <a:t>aninhamento</a:t>
            </a:r>
            <a:r>
              <a:rPr lang="pt-BR" dirty="0"/>
              <a:t> dos elementos produzidos. As colunas podem ser mapeadas individualmente para vários elementos ou atributos. Entretanto, o modo FOR XML EXPLICIT exige o uso de consultas SQL complexas que devem especificar a estrutura de uma tabela universal que descreva o documento XML desejado. A flexibilidade do modo </a:t>
            </a:r>
            <a:r>
              <a:rPr lang="pt-BR" dirty="0" err="1"/>
              <a:t>Explicit</a:t>
            </a:r>
            <a:r>
              <a:rPr lang="pt-BR" dirty="0"/>
              <a:t> permite-lhe atingir as necessidades de muitas especificações-padrão industriais de mensagens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23528" y="4293096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modo </a:t>
            </a:r>
            <a:r>
              <a:rPr lang="pt-BR" b="1" dirty="0" err="1"/>
              <a:t>Explicit</a:t>
            </a:r>
            <a:r>
              <a:rPr lang="pt-BR" b="1" dirty="0"/>
              <a:t> </a:t>
            </a:r>
            <a:r>
              <a:rPr lang="pt-BR" dirty="0"/>
              <a:t>é implementado usando-se consultas </a:t>
            </a:r>
            <a:r>
              <a:rPr lang="pt-BR" b="1" dirty="0"/>
              <a:t>UNION ALL</a:t>
            </a:r>
            <a:r>
              <a:rPr lang="pt-BR" dirty="0"/>
              <a:t>, que essencialmente, combinam os resultados de duas ou mais consultas. Cada consulta deve conter o mesmo número de colunas e as colunas correspondentes de cada consulta precisam ter tipos compatíveis. A hierarquia XML é definida pela consulta superior (ou consulta pai). As consultas </a:t>
            </a:r>
            <a:r>
              <a:rPr lang="pt-BR" dirty="0" smtClean="0"/>
              <a:t>subsequentes </a:t>
            </a:r>
            <a:r>
              <a:rPr lang="pt-BR" dirty="0"/>
              <a:t>recuperam dados para cada um dos nós XML. A listagem a seguir mostra um exemplo do uso do modo FOR XML EXPLICIT</a:t>
            </a:r>
            <a:r>
              <a:rPr lang="pt-BR" dirty="0" smtClean="0"/>
              <a:t>: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34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FOR XML EXPLICIT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772816"/>
            <a:ext cx="8640960" cy="452431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SELECT Top</a:t>
            </a:r>
            <a:r>
              <a:rPr lang="en-US" sz="1600" dirty="0"/>
              <a:t> 3</a:t>
            </a:r>
            <a:endParaRPr lang="pt-BR" sz="1600" dirty="0"/>
          </a:p>
          <a:p>
            <a:r>
              <a:rPr lang="en-US" sz="1600" dirty="0"/>
              <a:t>      1 as Tag, NULL as Parent,</a:t>
            </a:r>
            <a:endParaRPr lang="pt-BR" sz="1600" dirty="0"/>
          </a:p>
          <a:p>
            <a:r>
              <a:rPr lang="en-US" sz="1600" dirty="0"/>
              <a:t>      </a:t>
            </a:r>
            <a:r>
              <a:rPr lang="en-US" sz="1600" dirty="0" err="1"/>
              <a:t>EmployeeID</a:t>
            </a:r>
            <a:r>
              <a:rPr lang="en-US" sz="1600" dirty="0"/>
              <a:t> as [Employee!1!Employee_ID],</a:t>
            </a:r>
            <a:endParaRPr lang="pt-BR" sz="1600" dirty="0"/>
          </a:p>
          <a:p>
            <a:r>
              <a:rPr lang="en-US" sz="1600" dirty="0"/>
              <a:t>      NULL as [Name!2!Last_Name!ELEMENT],</a:t>
            </a:r>
            <a:endParaRPr lang="pt-BR" sz="1600" dirty="0"/>
          </a:p>
          <a:p>
            <a:r>
              <a:rPr lang="en-US" sz="1600" dirty="0"/>
              <a:t>      NULL as [Name!2!First_Name!ELEMENT]</a:t>
            </a:r>
            <a:endParaRPr lang="pt-BR" sz="1600" dirty="0"/>
          </a:p>
          <a:p>
            <a:r>
              <a:rPr lang="en-US" sz="1600" dirty="0">
                <a:solidFill>
                  <a:srgbClr val="00B0F0"/>
                </a:solidFill>
              </a:rPr>
              <a:t>FROM </a:t>
            </a:r>
            <a:r>
              <a:rPr lang="en-US" sz="1600" dirty="0" err="1"/>
              <a:t>HumanResources.Employee</a:t>
            </a:r>
            <a:r>
              <a:rPr lang="en-US" sz="1600" dirty="0"/>
              <a:t> E, </a:t>
            </a:r>
            <a:r>
              <a:rPr lang="en-US" sz="1600" dirty="0" err="1"/>
              <a:t>Person.Contact</a:t>
            </a:r>
            <a:r>
              <a:rPr lang="en-US" sz="1600" dirty="0"/>
              <a:t> </a:t>
            </a:r>
            <a:r>
              <a:rPr lang="en-US" sz="1600" dirty="0" smtClean="0"/>
              <a:t>C </a:t>
            </a:r>
            <a:r>
              <a:rPr lang="en-US" sz="1600" dirty="0" smtClean="0">
                <a:solidFill>
                  <a:srgbClr val="00B0F0"/>
                </a:solidFill>
              </a:rPr>
              <a:t>WHERE</a:t>
            </a:r>
            <a:r>
              <a:rPr lang="en-US" sz="1600" dirty="0" smtClean="0"/>
              <a:t> </a:t>
            </a:r>
            <a:r>
              <a:rPr lang="en-US" sz="1600" dirty="0" err="1"/>
              <a:t>E.ContactID</a:t>
            </a:r>
            <a:r>
              <a:rPr lang="en-US" sz="1600" dirty="0"/>
              <a:t> = </a:t>
            </a:r>
            <a:r>
              <a:rPr lang="en-US" sz="1600" dirty="0" err="1"/>
              <a:t>C.ContactID</a:t>
            </a:r>
            <a:endParaRPr lang="pt-BR" sz="1600" dirty="0"/>
          </a:p>
          <a:p>
            <a:r>
              <a:rPr lang="en-US" sz="1600" dirty="0"/>
              <a:t> </a:t>
            </a:r>
            <a:endParaRPr lang="pt-BR" sz="1600" dirty="0"/>
          </a:p>
          <a:p>
            <a:r>
              <a:rPr lang="en-US" sz="1600" dirty="0">
                <a:solidFill>
                  <a:srgbClr val="00B0F0"/>
                </a:solidFill>
              </a:rPr>
              <a:t>UNION ALL</a:t>
            </a:r>
            <a:endParaRPr lang="pt-BR" sz="1600" dirty="0">
              <a:solidFill>
                <a:srgbClr val="00B0F0"/>
              </a:solidFill>
            </a:endParaRPr>
          </a:p>
          <a:p>
            <a:r>
              <a:rPr lang="en-US" sz="1600" dirty="0"/>
              <a:t> </a:t>
            </a:r>
            <a:endParaRPr lang="pt-BR" sz="1600" dirty="0"/>
          </a:p>
          <a:p>
            <a:r>
              <a:rPr lang="en-US" sz="1600" dirty="0">
                <a:solidFill>
                  <a:srgbClr val="00B0F0"/>
                </a:solidFill>
              </a:rPr>
              <a:t>SELECT Top</a:t>
            </a:r>
            <a:r>
              <a:rPr lang="en-US" sz="1600" dirty="0"/>
              <a:t> 3</a:t>
            </a:r>
            <a:endParaRPr lang="pt-BR" sz="1600" dirty="0"/>
          </a:p>
          <a:p>
            <a:r>
              <a:rPr lang="en-US" sz="1600" dirty="0"/>
              <a:t>     2 as Tag, 1 as Parent,</a:t>
            </a:r>
            <a:endParaRPr lang="pt-BR" sz="1600" dirty="0"/>
          </a:p>
          <a:p>
            <a:r>
              <a:rPr lang="en-US" sz="1600" dirty="0"/>
              <a:t>     </a:t>
            </a:r>
            <a:r>
              <a:rPr lang="en-US" sz="1600" dirty="0" err="1"/>
              <a:t>EmployeeID</a:t>
            </a:r>
            <a:r>
              <a:rPr lang="en-US" sz="1600" dirty="0"/>
              <a:t>,</a:t>
            </a:r>
            <a:endParaRPr lang="pt-BR" sz="1600" dirty="0"/>
          </a:p>
          <a:p>
            <a:r>
              <a:rPr lang="en-US" sz="1600" dirty="0"/>
              <a:t>     </a:t>
            </a:r>
            <a:r>
              <a:rPr lang="en-US" sz="1600" dirty="0" err="1"/>
              <a:t>LastName</a:t>
            </a:r>
            <a:r>
              <a:rPr lang="en-US" sz="1600" dirty="0"/>
              <a:t>,</a:t>
            </a:r>
            <a:endParaRPr lang="pt-BR" sz="1600" dirty="0"/>
          </a:p>
          <a:p>
            <a:r>
              <a:rPr lang="en-US" sz="1600" dirty="0"/>
              <a:t>     </a:t>
            </a:r>
            <a:r>
              <a:rPr lang="en-US" sz="1600" dirty="0" err="1"/>
              <a:t>FirstName</a:t>
            </a:r>
            <a:endParaRPr lang="pt-BR" sz="1600" dirty="0"/>
          </a:p>
          <a:p>
            <a:r>
              <a:rPr lang="en-US" sz="1600" dirty="0">
                <a:solidFill>
                  <a:srgbClr val="00B0F0"/>
                </a:solidFill>
              </a:rPr>
              <a:t>FROM </a:t>
            </a:r>
            <a:r>
              <a:rPr lang="en-US" sz="1600" dirty="0" err="1"/>
              <a:t>HumanResources.Employee</a:t>
            </a:r>
            <a:r>
              <a:rPr lang="en-US" sz="1600" dirty="0"/>
              <a:t> E, </a:t>
            </a:r>
            <a:r>
              <a:rPr lang="en-US" sz="1600" dirty="0" err="1"/>
              <a:t>Person.Contact</a:t>
            </a:r>
            <a:r>
              <a:rPr lang="en-US" sz="1600" dirty="0"/>
              <a:t> </a:t>
            </a:r>
            <a:r>
              <a:rPr lang="en-US" sz="1600" dirty="0" smtClean="0"/>
              <a:t>C </a:t>
            </a:r>
            <a:r>
              <a:rPr lang="en-US" sz="1600" dirty="0" smtClean="0">
                <a:solidFill>
                  <a:srgbClr val="00B0F0"/>
                </a:solidFill>
              </a:rPr>
              <a:t>WHERE</a:t>
            </a:r>
            <a:r>
              <a:rPr lang="en-US" sz="1600" dirty="0" smtClean="0"/>
              <a:t> </a:t>
            </a:r>
            <a:r>
              <a:rPr lang="en-US" sz="1600" dirty="0" err="1"/>
              <a:t>E.ContactID</a:t>
            </a:r>
            <a:r>
              <a:rPr lang="en-US" sz="1600" dirty="0"/>
              <a:t> = </a:t>
            </a:r>
            <a:r>
              <a:rPr lang="en-US" sz="1600" dirty="0" err="1"/>
              <a:t>C.ContactID</a:t>
            </a:r>
            <a:endParaRPr lang="pt-BR" sz="1600" dirty="0"/>
          </a:p>
          <a:p>
            <a:r>
              <a:rPr lang="en-US" sz="1600" dirty="0">
                <a:solidFill>
                  <a:srgbClr val="00B0F0"/>
                </a:solidFill>
              </a:rPr>
              <a:t>ORDER BY</a:t>
            </a:r>
            <a:r>
              <a:rPr lang="en-US" sz="1600" dirty="0"/>
              <a:t> [Employee!1!Employee_ID]</a:t>
            </a:r>
            <a:endParaRPr lang="pt-BR" sz="1600" dirty="0"/>
          </a:p>
          <a:p>
            <a:r>
              <a:rPr lang="pt-BR" sz="1600" dirty="0">
                <a:solidFill>
                  <a:srgbClr val="00B0F0"/>
                </a:solidFill>
              </a:rPr>
              <a:t>FOR XML EXPLICIT</a:t>
            </a:r>
          </a:p>
          <a:p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35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Modo </a:t>
            </a:r>
            <a:r>
              <a:rPr lang="pt-BR" b="1" dirty="0" err="1" smtClean="0"/>
              <a:t>Type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844824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Quando os tipos de dados são retornados usando-se a cláusula FOR XML do modo </a:t>
            </a:r>
            <a:r>
              <a:rPr lang="pt-BR" b="1" dirty="0" err="1"/>
              <a:t>Type</a:t>
            </a:r>
            <a:r>
              <a:rPr lang="pt-BR" dirty="0"/>
              <a:t>, elas são retornadas como tipos de dados XML. Veja o exemplo a seguir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79512" y="2564904"/>
            <a:ext cx="8496944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SELECT Top</a:t>
            </a:r>
            <a:r>
              <a:rPr lang="en-US" dirty="0"/>
              <a:t> 3 Title, </a:t>
            </a:r>
            <a:r>
              <a:rPr lang="en-US" dirty="0" err="1"/>
              <a:t>FirstName</a:t>
            </a:r>
            <a:r>
              <a:rPr lang="en-US" dirty="0"/>
              <a:t>, </a:t>
            </a:r>
            <a:r>
              <a:rPr lang="en-US" dirty="0" err="1"/>
              <a:t>LastName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     From</a:t>
            </a:r>
            <a:r>
              <a:rPr lang="en-US" dirty="0" smtClean="0"/>
              <a:t> </a:t>
            </a:r>
            <a:r>
              <a:rPr lang="en-US" dirty="0" err="1"/>
              <a:t>Person.Contact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FOR XML AUTO</a:t>
            </a:r>
            <a:r>
              <a:rPr lang="en-US" dirty="0"/>
              <a:t>, </a:t>
            </a:r>
            <a:r>
              <a:rPr lang="en-US" dirty="0">
                <a:solidFill>
                  <a:srgbClr val="00B0F0"/>
                </a:solidFill>
              </a:rPr>
              <a:t>type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36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Modo FOR XML </a:t>
            </a:r>
            <a:r>
              <a:rPr lang="pt-BR" b="1" dirty="0" smtClean="0"/>
              <a:t>PATH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772816"/>
            <a:ext cx="864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novo modo </a:t>
            </a:r>
            <a:r>
              <a:rPr lang="pt-BR" b="1" dirty="0"/>
              <a:t>FOR XML PATH </a:t>
            </a:r>
            <a:r>
              <a:rPr lang="pt-BR" dirty="0"/>
              <a:t>fornece um poder superior para se formatar os resultados XML tanto em relação ao modo FOR XML AUTO quanto ao FOR XML RAW, mas sem a complexidade do modo FOR XML EXPLICIT. O novo modo PATH permite aos usuários especificar o caminho na árvore XML onde um elemento ou atributo pode ser adicionado. Essencialmente, o novo modo PATH é uma alternativa mais simples para o </a:t>
            </a:r>
            <a:r>
              <a:rPr lang="pt-BR" dirty="0" smtClean="0"/>
              <a:t>modo </a:t>
            </a:r>
            <a:r>
              <a:rPr lang="pt-BR" dirty="0"/>
              <a:t>FOR XML EXPLCIT.  Entretanto, ele é mais limitado que o modo EXPLICIT. Veja os exemplos a seguir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23528" y="3717032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Exemplo</a:t>
            </a:r>
            <a:r>
              <a:rPr lang="en-US" dirty="0"/>
              <a:t> 1</a:t>
            </a:r>
            <a:r>
              <a:rPr lang="en-US" dirty="0" smtClean="0"/>
              <a:t>: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23528" y="4221088"/>
            <a:ext cx="8496944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SELECT </a:t>
            </a:r>
            <a:r>
              <a:rPr lang="en-US" dirty="0" smtClean="0">
                <a:solidFill>
                  <a:srgbClr val="00B0F0"/>
                </a:solidFill>
              </a:rPr>
              <a:t>Top </a:t>
            </a:r>
            <a:r>
              <a:rPr lang="en-US" dirty="0" smtClean="0"/>
              <a:t>3 </a:t>
            </a:r>
            <a:r>
              <a:rPr lang="en-US" dirty="0"/>
              <a:t>Title, </a:t>
            </a:r>
            <a:r>
              <a:rPr lang="en-US" dirty="0" err="1"/>
              <a:t>FirstName</a:t>
            </a:r>
            <a:r>
              <a:rPr lang="en-US" dirty="0"/>
              <a:t>, </a:t>
            </a:r>
            <a:r>
              <a:rPr lang="en-US" dirty="0" err="1"/>
              <a:t>LastName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   FROM </a:t>
            </a:r>
            <a:r>
              <a:rPr lang="en-US" dirty="0" err="1"/>
              <a:t>Person.Contact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FOR XML </a:t>
            </a:r>
            <a:r>
              <a:rPr lang="en-US" dirty="0" smtClean="0">
                <a:solidFill>
                  <a:srgbClr val="00B0F0"/>
                </a:solidFill>
              </a:rPr>
              <a:t>PATH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37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/>
              <a:t>Exemplo 2: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640960" cy="14773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SELECT Top</a:t>
            </a:r>
            <a:r>
              <a:rPr lang="en-US" dirty="0"/>
              <a:t> 3</a:t>
            </a:r>
            <a:endParaRPr lang="pt-BR" dirty="0"/>
          </a:p>
          <a:p>
            <a:r>
              <a:rPr lang="en-US" dirty="0"/>
              <a:t>   Title "Employee/Title",</a:t>
            </a:r>
            <a:endParaRPr lang="pt-BR" dirty="0"/>
          </a:p>
          <a:p>
            <a:r>
              <a:rPr lang="en-US" dirty="0"/>
              <a:t>   </a:t>
            </a:r>
            <a:r>
              <a:rPr lang="en-US" dirty="0" err="1"/>
              <a:t>FirstName</a:t>
            </a:r>
            <a:r>
              <a:rPr lang="en-US" dirty="0"/>
              <a:t> "Employee/</a:t>
            </a:r>
            <a:r>
              <a:rPr lang="en-US" dirty="0" err="1"/>
              <a:t>First_Name</a:t>
            </a:r>
            <a:r>
              <a:rPr lang="en-US" dirty="0"/>
              <a:t>",</a:t>
            </a:r>
            <a:endParaRPr lang="pt-BR" dirty="0"/>
          </a:p>
          <a:p>
            <a:r>
              <a:rPr lang="en-US" dirty="0"/>
              <a:t>   </a:t>
            </a:r>
            <a:r>
              <a:rPr lang="en-US" dirty="0" err="1"/>
              <a:t>LastName</a:t>
            </a:r>
            <a:r>
              <a:rPr lang="en-US" dirty="0"/>
              <a:t> "Employee/</a:t>
            </a:r>
            <a:r>
              <a:rPr lang="en-US" dirty="0" err="1"/>
              <a:t>Last_Name</a:t>
            </a:r>
            <a:r>
              <a:rPr lang="en-US" dirty="0"/>
              <a:t>"</a:t>
            </a:r>
            <a:endParaRPr lang="pt-BR" dirty="0"/>
          </a:p>
          <a:p>
            <a:r>
              <a:rPr lang="en-US" dirty="0">
                <a:solidFill>
                  <a:srgbClr val="00B0F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/>
              <a:t>Person.Contact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FOR XML </a:t>
            </a:r>
            <a:r>
              <a:rPr lang="en-US" dirty="0" smtClean="0">
                <a:solidFill>
                  <a:srgbClr val="00B0F0"/>
                </a:solidFill>
              </a:rPr>
              <a:t>PATH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38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/>
              <a:t>Consultas</a:t>
            </a:r>
            <a:r>
              <a:rPr lang="en-US" b="1" dirty="0"/>
              <a:t> FOR XML </a:t>
            </a:r>
            <a:r>
              <a:rPr lang="en-US" b="1" dirty="0" err="1" smtClean="0"/>
              <a:t>aninhadas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640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SQL Server 2000 era limitado ao uso da cláusula FOR XML no nível </a:t>
            </a:r>
            <a:r>
              <a:rPr lang="pt-BR" dirty="0" smtClean="0"/>
              <a:t>superior </a:t>
            </a:r>
            <a:r>
              <a:rPr lang="pt-BR" dirty="0"/>
              <a:t>de uma consulta. As subconsultas não podiam utilizar a cláusula FOR XML. O SQL Server 2005 adicionou a habilidade de se aninhar consultas FOR XML, o que é útil para se retornar múltiplos itens onde houver um relacionamento pai-filho. Um exemplo deste tipo de relacionamento pode ser os cabeçalhos de um pedido e os registros com os detalhes do pedido; outro pode ser categorias de produtos e suas subcategorias. </a:t>
            </a:r>
            <a:r>
              <a:rPr lang="en-US" dirty="0" err="1"/>
              <a:t>Veja</a:t>
            </a:r>
            <a:r>
              <a:rPr lang="en-US" dirty="0"/>
              <a:t> o </a:t>
            </a:r>
            <a:r>
              <a:rPr lang="en-US" dirty="0" err="1"/>
              <a:t>exemplo</a:t>
            </a:r>
            <a:r>
              <a:rPr lang="en-US" dirty="0"/>
              <a:t> a </a:t>
            </a:r>
            <a:r>
              <a:rPr lang="en-US" dirty="0" err="1"/>
              <a:t>seguir</a:t>
            </a:r>
            <a:r>
              <a:rPr lang="en-US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23528" y="4005064"/>
            <a:ext cx="8424936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SELECT </a:t>
            </a:r>
            <a:r>
              <a:rPr lang="en-US" dirty="0"/>
              <a:t>(</a:t>
            </a:r>
            <a:r>
              <a:rPr lang="en-US" dirty="0">
                <a:solidFill>
                  <a:srgbClr val="00B0F0"/>
                </a:solidFill>
              </a:rPr>
              <a:t>SELECT</a:t>
            </a:r>
            <a:r>
              <a:rPr lang="en-US" dirty="0"/>
              <a:t> Title, </a:t>
            </a:r>
            <a:r>
              <a:rPr lang="en-US" dirty="0" err="1"/>
              <a:t>FirstName</a:t>
            </a:r>
            <a:r>
              <a:rPr lang="en-US" dirty="0"/>
              <a:t>, </a:t>
            </a:r>
            <a:r>
              <a:rPr lang="en-US" dirty="0" err="1"/>
              <a:t>LastName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/>
              <a:t>Person.Contact</a:t>
            </a:r>
            <a:endParaRPr lang="pt-BR" dirty="0"/>
          </a:p>
          <a:p>
            <a:r>
              <a:rPr lang="en-US" dirty="0"/>
              <a:t>   </a:t>
            </a:r>
            <a:r>
              <a:rPr lang="en-US" dirty="0">
                <a:solidFill>
                  <a:srgbClr val="00B0F0"/>
                </a:solidFill>
              </a:rPr>
              <a:t>FOR XML RAW</a:t>
            </a:r>
            <a:r>
              <a:rPr lang="en-US" dirty="0"/>
              <a:t>, </a:t>
            </a:r>
            <a:r>
              <a:rPr lang="en-US" dirty="0">
                <a:solidFill>
                  <a:srgbClr val="00B0F0"/>
                </a:solidFill>
              </a:rPr>
              <a:t>TYPE</a:t>
            </a:r>
            <a:r>
              <a:rPr lang="en-US" dirty="0"/>
              <a:t>, </a:t>
            </a:r>
            <a:r>
              <a:rPr lang="en-US" dirty="0">
                <a:solidFill>
                  <a:srgbClr val="00B0F0"/>
                </a:solidFill>
              </a:rPr>
              <a:t>ROOT</a:t>
            </a:r>
            <a:r>
              <a:rPr lang="en-US" dirty="0"/>
              <a:t>('</a:t>
            </a:r>
            <a:r>
              <a:rPr lang="en-US" dirty="0">
                <a:solidFill>
                  <a:srgbClr val="FF0000"/>
                </a:solidFill>
              </a:rPr>
              <a:t>root</a:t>
            </a:r>
            <a:r>
              <a:rPr lang="en-US" dirty="0"/>
              <a:t>')).query('/</a:t>
            </a:r>
            <a:r>
              <a:rPr lang="en-US" dirty="0">
                <a:solidFill>
                  <a:srgbClr val="FF0000"/>
                </a:solidFill>
              </a:rPr>
              <a:t>root[1]/row[1</a:t>
            </a:r>
            <a:r>
              <a:rPr lang="en-US" dirty="0" smtClean="0"/>
              <a:t>]')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51520" y="5013176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Repare que a declaração SELECT usa o  </a:t>
            </a:r>
            <a:r>
              <a:rPr lang="pt-BR" dirty="0" err="1"/>
              <a:t>o</a:t>
            </a:r>
            <a:r>
              <a:rPr lang="pt-BR" dirty="0"/>
              <a:t> modo </a:t>
            </a:r>
            <a:r>
              <a:rPr lang="pt-BR" b="1" dirty="0" err="1"/>
              <a:t>Type</a:t>
            </a:r>
            <a:r>
              <a:rPr lang="pt-BR" dirty="0"/>
              <a:t> para retornar um resultado XML. Este resultado é então processado usando uma simples </a:t>
            </a:r>
            <a:r>
              <a:rPr lang="pt-BR" b="1" dirty="0"/>
              <a:t>XQUERY</a:t>
            </a:r>
            <a:r>
              <a:rPr lang="pt-BR" dirty="0"/>
              <a:t> executada com o método </a:t>
            </a:r>
            <a:r>
              <a:rPr lang="pt-BR" b="1" dirty="0" err="1"/>
              <a:t>query</a:t>
            </a:r>
            <a:r>
              <a:rPr lang="pt-BR" dirty="0"/>
              <a:t> do tipo de dados XML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39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/>
              <a:t>Geração</a:t>
            </a:r>
            <a:r>
              <a:rPr lang="en-US" b="1" dirty="0"/>
              <a:t> </a:t>
            </a:r>
            <a:r>
              <a:rPr lang="en-US" b="1" dirty="0" err="1"/>
              <a:t>InLine</a:t>
            </a:r>
            <a:r>
              <a:rPr lang="en-US" b="1" dirty="0"/>
              <a:t> do </a:t>
            </a:r>
            <a:r>
              <a:rPr lang="en-US" b="1" dirty="0" err="1"/>
              <a:t>Esquema</a:t>
            </a:r>
            <a:r>
              <a:rPr lang="en-US" b="1" dirty="0"/>
              <a:t> </a:t>
            </a:r>
            <a:r>
              <a:rPr lang="en-US" b="1" dirty="0" smtClean="0"/>
              <a:t>XSD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844824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suporte do SQL Server 2005 para a </a:t>
            </a:r>
            <a:r>
              <a:rPr lang="pt-BR" b="1" dirty="0"/>
              <a:t>FOR XML </a:t>
            </a:r>
            <a:r>
              <a:rPr lang="pt-BR" dirty="0"/>
              <a:t>também tem a habilidade de gerar um esquema XSD adicionando uma </a:t>
            </a:r>
            <a:r>
              <a:rPr lang="pt-BR" b="1" dirty="0"/>
              <a:t>diretiva XMLSCHEMA </a:t>
            </a:r>
            <a:r>
              <a:rPr lang="pt-BR" dirty="0"/>
              <a:t>para a cláusula FOR XML. Veja o exemplo a seguir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2996952"/>
            <a:ext cx="8568952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B0F0"/>
                </a:solidFill>
              </a:rPr>
              <a:t>USE</a:t>
            </a:r>
            <a:r>
              <a:rPr lang="pt-BR" dirty="0"/>
              <a:t> </a:t>
            </a:r>
            <a:r>
              <a:rPr lang="pt-BR" dirty="0" err="1"/>
              <a:t>TesteXML</a:t>
            </a:r>
            <a:endParaRPr lang="pt-BR" dirty="0"/>
          </a:p>
          <a:p>
            <a:r>
              <a:rPr lang="pt-BR" dirty="0">
                <a:solidFill>
                  <a:srgbClr val="00B0F0"/>
                </a:solidFill>
              </a:rPr>
              <a:t>GO</a:t>
            </a:r>
          </a:p>
          <a:p>
            <a:r>
              <a:rPr lang="pt-BR" dirty="0">
                <a:solidFill>
                  <a:srgbClr val="00B0F0"/>
                </a:solidFill>
              </a:rPr>
              <a:t>SELECT</a:t>
            </a:r>
            <a:r>
              <a:rPr lang="pt-BR" dirty="0"/>
              <a:t> </a:t>
            </a:r>
            <a:r>
              <a:rPr lang="pt-BR" dirty="0" err="1"/>
              <a:t>MyXMLDOC</a:t>
            </a:r>
            <a:r>
              <a:rPr lang="pt-BR" dirty="0"/>
              <a:t> </a:t>
            </a:r>
            <a:endParaRPr lang="pt-BR" dirty="0" smtClean="0"/>
          </a:p>
          <a:p>
            <a:r>
              <a:rPr lang="pt-BR" dirty="0">
                <a:solidFill>
                  <a:srgbClr val="00B0F0"/>
                </a:solidFill>
              </a:rPr>
              <a:t> </a:t>
            </a:r>
            <a:r>
              <a:rPr lang="pt-BR" dirty="0" smtClean="0">
                <a:solidFill>
                  <a:srgbClr val="00B0F0"/>
                </a:solidFill>
              </a:rPr>
              <a:t>            FROM</a:t>
            </a:r>
            <a:r>
              <a:rPr lang="pt-BR" dirty="0" smtClean="0"/>
              <a:t> </a:t>
            </a:r>
            <a:r>
              <a:rPr lang="pt-BR" dirty="0" err="1"/>
              <a:t>MyXMLDocs</a:t>
            </a:r>
            <a:r>
              <a:rPr lang="pt-BR" dirty="0"/>
              <a:t> </a:t>
            </a:r>
            <a:r>
              <a:rPr lang="pt-BR" dirty="0">
                <a:solidFill>
                  <a:srgbClr val="00B0F0"/>
                </a:solidFill>
              </a:rPr>
              <a:t>WHERE</a:t>
            </a:r>
            <a:r>
              <a:rPr lang="pt-BR" dirty="0"/>
              <a:t> </a:t>
            </a:r>
            <a:r>
              <a:rPr lang="pt-BR" dirty="0" err="1"/>
              <a:t>DocID</a:t>
            </a:r>
            <a:r>
              <a:rPr lang="pt-BR" dirty="0"/>
              <a:t>=1 </a:t>
            </a:r>
            <a:r>
              <a:rPr lang="pt-BR" dirty="0">
                <a:solidFill>
                  <a:srgbClr val="00B0F0"/>
                </a:solidFill>
              </a:rPr>
              <a:t>FOR XML AUTO</a:t>
            </a:r>
            <a:r>
              <a:rPr lang="pt-BR" dirty="0"/>
              <a:t>, </a:t>
            </a:r>
            <a:r>
              <a:rPr lang="pt-BR" dirty="0" smtClean="0">
                <a:solidFill>
                  <a:srgbClr val="00B0F0"/>
                </a:solidFill>
              </a:rPr>
              <a:t>XMLSCHEMA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O tipo de dados </a:t>
            </a:r>
            <a:r>
              <a:rPr lang="pt-BR" b="1" dirty="0" smtClean="0"/>
              <a:t>XML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916832"/>
            <a:ext cx="87129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tipo de dados XML pode ser usado </a:t>
            </a:r>
            <a:r>
              <a:rPr lang="pt-BR" dirty="0" smtClean="0"/>
              <a:t>como: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dirty="0"/>
              <a:t>uma coluna em uma tabela ou uma variável </a:t>
            </a:r>
            <a:r>
              <a:rPr lang="pt-BR" dirty="0" smtClean="0"/>
              <a:t>ou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/>
              <a:t>um </a:t>
            </a:r>
            <a:r>
              <a:rPr lang="pt-BR" dirty="0"/>
              <a:t>parâmetro em uma </a:t>
            </a:r>
            <a:r>
              <a:rPr lang="pt-BR" dirty="0" err="1"/>
              <a:t>stored</a:t>
            </a:r>
            <a:r>
              <a:rPr lang="pt-BR" dirty="0"/>
              <a:t> procedure.  </a:t>
            </a:r>
            <a:endParaRPr lang="pt-B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algn="just"/>
            <a:r>
              <a:rPr lang="pt-BR" dirty="0" smtClean="0"/>
              <a:t>Ele </a:t>
            </a:r>
            <a:r>
              <a:rPr lang="pt-BR" dirty="0"/>
              <a:t>pode ser usado para armazenar </a:t>
            </a:r>
            <a:r>
              <a:rPr lang="pt-BR" dirty="0" smtClean="0"/>
              <a:t>tanto: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/>
              <a:t> </a:t>
            </a:r>
            <a:r>
              <a:rPr lang="pt-BR" dirty="0"/>
              <a:t>dados </a:t>
            </a:r>
            <a:r>
              <a:rPr lang="pt-BR" dirty="0" err="1"/>
              <a:t>tipados</a:t>
            </a:r>
            <a:r>
              <a:rPr lang="pt-BR" dirty="0"/>
              <a:t> </a:t>
            </a:r>
            <a:endParaRPr lang="pt-B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 smtClean="0"/>
              <a:t>como </a:t>
            </a:r>
            <a:r>
              <a:rPr lang="pt-BR" dirty="0"/>
              <a:t>não </a:t>
            </a:r>
            <a:r>
              <a:rPr lang="pt-BR" dirty="0" err="1"/>
              <a:t>tipados</a:t>
            </a:r>
            <a:r>
              <a:rPr lang="pt-BR" dirty="0"/>
              <a:t>. </a:t>
            </a:r>
            <a:endParaRPr lang="pt-B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algn="just"/>
            <a:r>
              <a:rPr lang="pt-BR" dirty="0" smtClean="0"/>
              <a:t>Se </a:t>
            </a:r>
            <a:r>
              <a:rPr lang="pt-BR" dirty="0"/>
              <a:t>o dado armazenado em uma coluna XML não possuir um esquema XSD, então ele é considerado não </a:t>
            </a:r>
            <a:r>
              <a:rPr lang="pt-BR" dirty="0" err="1"/>
              <a:t>tipado</a:t>
            </a:r>
            <a:r>
              <a:rPr lang="pt-BR" dirty="0"/>
              <a:t>. Se houver um esquema associado, então o SQL Server </a:t>
            </a:r>
            <a:r>
              <a:rPr lang="pt-BR" dirty="0" smtClean="0"/>
              <a:t>irá </a:t>
            </a:r>
            <a:r>
              <a:rPr lang="pt-BR" dirty="0"/>
              <a:t>verificar todos os dados inseridos no tipo de dados contra o esquema para garantir que os dados armazenados estão de acordo com a definição do esquema. O tipo de dados XML pode aceitar um máximo de 2GB de dados, e sua estrutura de armazenamento em disco é similar ao tipo de dados </a:t>
            </a:r>
            <a:r>
              <a:rPr lang="pt-BR" dirty="0" err="1"/>
              <a:t>varbinary</a:t>
            </a:r>
            <a:r>
              <a:rPr lang="pt-BR" dirty="0"/>
              <a:t>(MAX</a:t>
            </a:r>
            <a:r>
              <a:rPr lang="pt-BR" dirty="0" smtClean="0"/>
              <a:t>).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40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/>
              <a:t>OPENXML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844824"/>
            <a:ext cx="8784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Enquanto a cláusula </a:t>
            </a:r>
            <a:r>
              <a:rPr lang="pt-BR" b="1" dirty="0"/>
              <a:t>FOR XM</a:t>
            </a:r>
            <a:r>
              <a:rPr lang="pt-BR" dirty="0"/>
              <a:t>L cria um documento </a:t>
            </a:r>
            <a:r>
              <a:rPr lang="pt-BR" b="1" dirty="0"/>
              <a:t>XML</a:t>
            </a:r>
            <a:r>
              <a:rPr lang="pt-BR" dirty="0"/>
              <a:t> a partir de dados relacionais, a palavra-chave OPENXML faz o inverso. A função </a:t>
            </a:r>
            <a:r>
              <a:rPr lang="pt-BR" b="1" dirty="0"/>
              <a:t>OPENXML</a:t>
            </a:r>
            <a:r>
              <a:rPr lang="pt-BR" dirty="0"/>
              <a:t> fornece um conjunto de linhas relacionais a partir de um documento XML. Para usar a funcionalidade de OPENXML do SQL Server, você deve primeiro chamar a </a:t>
            </a:r>
            <a:r>
              <a:rPr lang="pt-BR" dirty="0" err="1"/>
              <a:t>stored</a:t>
            </a:r>
            <a:r>
              <a:rPr lang="pt-BR" dirty="0"/>
              <a:t> </a:t>
            </a:r>
            <a:r>
              <a:rPr lang="pt-BR" dirty="0" err="1"/>
              <a:t>procedure</a:t>
            </a:r>
            <a:r>
              <a:rPr lang="pt-BR" dirty="0"/>
              <a:t> </a:t>
            </a:r>
            <a:r>
              <a:rPr lang="pt-BR" dirty="0" err="1"/>
              <a:t>SP_xml_preparedocument</a:t>
            </a:r>
            <a:r>
              <a:rPr lang="pt-BR" dirty="0"/>
              <a:t>, que analisa o documento XML usando o XML </a:t>
            </a:r>
            <a:r>
              <a:rPr lang="pt-BR" dirty="0" err="1"/>
              <a:t>Document</a:t>
            </a:r>
            <a:r>
              <a:rPr lang="pt-BR" dirty="0"/>
              <a:t> </a:t>
            </a:r>
            <a:r>
              <a:rPr lang="pt-BR" dirty="0" err="1"/>
              <a:t>Object</a:t>
            </a:r>
            <a:r>
              <a:rPr lang="pt-BR" dirty="0"/>
              <a:t> </a:t>
            </a:r>
            <a:r>
              <a:rPr lang="pt-BR" dirty="0" err="1"/>
              <a:t>Model</a:t>
            </a:r>
            <a:r>
              <a:rPr lang="pt-BR" dirty="0"/>
              <a:t> (</a:t>
            </a:r>
            <a:r>
              <a:rPr lang="pt-BR" b="1" dirty="0"/>
              <a:t>DOM</a:t>
            </a:r>
            <a:r>
              <a:rPr lang="pt-BR" dirty="0"/>
              <a:t>) e retorna uma </a:t>
            </a:r>
            <a:r>
              <a:rPr lang="pt-BR" dirty="0" err="1"/>
              <a:t>handle</a:t>
            </a:r>
            <a:r>
              <a:rPr lang="pt-BR" dirty="0"/>
              <a:t> para o OPENXML. O OPENXML fornece então uma visão em linhas do documento XML analisado. Quando você terminar de trabalhar com o documento, você chama então a </a:t>
            </a:r>
            <a:r>
              <a:rPr lang="pt-BR" dirty="0" err="1"/>
              <a:t>stored</a:t>
            </a:r>
            <a:r>
              <a:rPr lang="pt-BR" dirty="0"/>
              <a:t> </a:t>
            </a:r>
            <a:r>
              <a:rPr lang="pt-BR" dirty="0" err="1"/>
              <a:t>procedure</a:t>
            </a:r>
            <a:r>
              <a:rPr lang="pt-BR" dirty="0"/>
              <a:t> </a:t>
            </a:r>
            <a:r>
              <a:rPr lang="pt-BR" dirty="0" err="1"/>
              <a:t>SP_xml_removedocument</a:t>
            </a:r>
            <a:r>
              <a:rPr lang="pt-BR" dirty="0"/>
              <a:t> para liberar os recursos do sistema consumidos pelo OPENXML e o XML DOM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41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 exemplo a seguir mostra como você pode usar o OPENXML em conjunto com a cláusula WITH e o novo tipo de dados XML: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51520" y="2132856"/>
            <a:ext cx="8712968" cy="286232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DECLARE</a:t>
            </a:r>
            <a:r>
              <a:rPr lang="en-US" dirty="0"/>
              <a:t> @</a:t>
            </a:r>
            <a:r>
              <a:rPr lang="en-US" dirty="0" err="1"/>
              <a:t>hdocument</a:t>
            </a:r>
            <a:r>
              <a:rPr lang="en-US" dirty="0"/>
              <a:t> </a:t>
            </a:r>
            <a:r>
              <a:rPr lang="en-US" dirty="0" err="1">
                <a:solidFill>
                  <a:srgbClr val="00B0F0"/>
                </a:solidFill>
              </a:rPr>
              <a:t>int</a:t>
            </a:r>
            <a:endParaRPr lang="pt-BR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DECLARE</a:t>
            </a:r>
            <a:r>
              <a:rPr lang="en-US" dirty="0"/>
              <a:t> @doc </a:t>
            </a:r>
            <a:r>
              <a:rPr lang="en-US" dirty="0" err="1">
                <a:solidFill>
                  <a:srgbClr val="00B0F0"/>
                </a:solidFill>
              </a:rPr>
              <a:t>varchar</a:t>
            </a:r>
            <a:r>
              <a:rPr lang="en-US" dirty="0"/>
              <a:t>(1000)</a:t>
            </a:r>
            <a:endParaRPr lang="pt-BR" dirty="0"/>
          </a:p>
          <a:p>
            <a:r>
              <a:rPr lang="pt-BR" dirty="0">
                <a:solidFill>
                  <a:srgbClr val="00B0F0"/>
                </a:solidFill>
              </a:rPr>
              <a:t>SET</a:t>
            </a:r>
            <a:r>
              <a:rPr lang="pt-BR" dirty="0"/>
              <a:t> @</a:t>
            </a:r>
            <a:r>
              <a:rPr lang="pt-BR" dirty="0" err="1"/>
              <a:t>doc</a:t>
            </a:r>
            <a:r>
              <a:rPr lang="pt-BR" dirty="0"/>
              <a:t> = </a:t>
            </a:r>
            <a:r>
              <a:rPr lang="pt-BR" dirty="0">
                <a:solidFill>
                  <a:srgbClr val="FF0000"/>
                </a:solidFill>
              </a:rPr>
              <a:t>'&lt;</a:t>
            </a:r>
            <a:r>
              <a:rPr lang="pt-BR" dirty="0" err="1">
                <a:solidFill>
                  <a:srgbClr val="FF0000"/>
                </a:solidFill>
              </a:rPr>
              <a:t>MyXMLDoc</a:t>
            </a:r>
            <a:r>
              <a:rPr lang="pt-BR" dirty="0">
                <a:solidFill>
                  <a:srgbClr val="FF0000"/>
                </a:solidFill>
              </a:rPr>
              <a:t>&gt;</a:t>
            </a:r>
          </a:p>
          <a:p>
            <a:r>
              <a:rPr lang="pt-BR" dirty="0">
                <a:solidFill>
                  <a:srgbClr val="FF0000"/>
                </a:solidFill>
              </a:rPr>
              <a:t>              &lt;</a:t>
            </a:r>
            <a:r>
              <a:rPr lang="pt-BR" dirty="0" err="1">
                <a:solidFill>
                  <a:srgbClr val="FF0000"/>
                </a:solidFill>
              </a:rPr>
              <a:t>DocumentID</a:t>
            </a:r>
            <a:r>
              <a:rPr lang="pt-BR" dirty="0">
                <a:solidFill>
                  <a:srgbClr val="FF0000"/>
                </a:solidFill>
              </a:rPr>
              <a:t>&gt;1&lt;/</a:t>
            </a:r>
            <a:r>
              <a:rPr lang="pt-BR" dirty="0" err="1">
                <a:solidFill>
                  <a:srgbClr val="FF0000"/>
                </a:solidFill>
              </a:rPr>
              <a:t>DocumentID</a:t>
            </a:r>
            <a:r>
              <a:rPr lang="pt-BR" dirty="0">
                <a:solidFill>
                  <a:srgbClr val="FF0000"/>
                </a:solidFill>
              </a:rPr>
              <a:t>&gt;</a:t>
            </a:r>
          </a:p>
          <a:p>
            <a:r>
              <a:rPr lang="pt-BR" dirty="0">
                <a:solidFill>
                  <a:srgbClr val="FF0000"/>
                </a:solidFill>
              </a:rPr>
              <a:t>              &lt;</a:t>
            </a:r>
            <a:r>
              <a:rPr lang="pt-BR" dirty="0" err="1">
                <a:solidFill>
                  <a:srgbClr val="FF0000"/>
                </a:solidFill>
              </a:rPr>
              <a:t>DocumentBody</a:t>
            </a:r>
            <a:r>
              <a:rPr lang="pt-BR" dirty="0">
                <a:solidFill>
                  <a:srgbClr val="FF0000"/>
                </a:solidFill>
              </a:rPr>
              <a:t>&gt;"OPENXML Exemplo"&lt;/</a:t>
            </a:r>
            <a:r>
              <a:rPr lang="pt-BR" dirty="0" err="1">
                <a:solidFill>
                  <a:srgbClr val="FF0000"/>
                </a:solidFill>
              </a:rPr>
              <a:t>DocumentBody</a:t>
            </a:r>
            <a:r>
              <a:rPr lang="pt-BR" dirty="0">
                <a:solidFill>
                  <a:srgbClr val="FF0000"/>
                </a:solidFill>
              </a:rPr>
              <a:t>&gt;</a:t>
            </a:r>
          </a:p>
          <a:p>
            <a:r>
              <a:rPr lang="pt-BR" dirty="0">
                <a:solidFill>
                  <a:srgbClr val="FF0000"/>
                </a:solidFill>
              </a:rPr>
              <a:t>            </a:t>
            </a:r>
            <a:r>
              <a:rPr lang="en-US" dirty="0">
                <a:solidFill>
                  <a:srgbClr val="FF0000"/>
                </a:solidFill>
              </a:rPr>
              <a:t>&lt;/</a:t>
            </a:r>
            <a:r>
              <a:rPr lang="en-US" dirty="0" err="1">
                <a:solidFill>
                  <a:srgbClr val="FF0000"/>
                </a:solidFill>
              </a:rPr>
              <a:t>MyXMLDoc</a:t>
            </a:r>
            <a:r>
              <a:rPr lang="en-US" dirty="0">
                <a:solidFill>
                  <a:srgbClr val="FF0000"/>
                </a:solidFill>
              </a:rPr>
              <a:t>&gt;'</a:t>
            </a:r>
            <a:endParaRPr lang="pt-B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EXEC </a:t>
            </a:r>
            <a:r>
              <a:rPr lang="en-US" dirty="0" err="1">
                <a:solidFill>
                  <a:schemeClr val="accent2"/>
                </a:solidFill>
              </a:rPr>
              <a:t>sp_xml_preparedocument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@</a:t>
            </a:r>
            <a:r>
              <a:rPr lang="en-US" dirty="0" err="1"/>
              <a:t>hdocument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OUTPUT</a:t>
            </a:r>
            <a:r>
              <a:rPr lang="en-US" dirty="0"/>
              <a:t>, @doc</a:t>
            </a:r>
            <a:endParaRPr lang="pt-BR" dirty="0"/>
          </a:p>
          <a:p>
            <a:r>
              <a:rPr lang="en-US" dirty="0">
                <a:solidFill>
                  <a:srgbClr val="00B0F0"/>
                </a:solidFill>
              </a:rPr>
              <a:t>SELECT</a:t>
            </a:r>
            <a:r>
              <a:rPr lang="en-US" dirty="0"/>
              <a:t> * </a:t>
            </a:r>
            <a:r>
              <a:rPr lang="en-US" dirty="0">
                <a:solidFill>
                  <a:srgbClr val="00B0F0"/>
                </a:solidFill>
              </a:rPr>
              <a:t>FROM OPENXML</a:t>
            </a:r>
            <a:r>
              <a:rPr lang="en-US" dirty="0"/>
              <a:t> (@</a:t>
            </a:r>
            <a:r>
              <a:rPr lang="en-US" dirty="0" err="1"/>
              <a:t>hdocument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'/</a:t>
            </a:r>
            <a:r>
              <a:rPr lang="en-US" dirty="0" err="1">
                <a:solidFill>
                  <a:srgbClr val="FF0000"/>
                </a:solidFill>
              </a:rPr>
              <a:t>MyXMLDoc</a:t>
            </a:r>
            <a:r>
              <a:rPr lang="en-US" dirty="0"/>
              <a:t>', 10)</a:t>
            </a:r>
            <a:endParaRPr lang="pt-BR" dirty="0"/>
          </a:p>
          <a:p>
            <a:r>
              <a:rPr lang="en-US" dirty="0"/>
              <a:t>   </a:t>
            </a:r>
            <a:r>
              <a:rPr lang="en-US" dirty="0">
                <a:solidFill>
                  <a:srgbClr val="00B0F0"/>
                </a:solidFill>
              </a:rPr>
              <a:t>WITH</a:t>
            </a:r>
            <a:r>
              <a:rPr lang="en-US" dirty="0"/>
              <a:t> (</a:t>
            </a:r>
            <a:r>
              <a:rPr lang="en-US" dirty="0" err="1"/>
              <a:t>DocumentID</a:t>
            </a:r>
            <a:r>
              <a:rPr lang="en-US" dirty="0"/>
              <a:t> </a:t>
            </a:r>
            <a:r>
              <a:rPr lang="en-US" dirty="0" err="1">
                <a:solidFill>
                  <a:srgbClr val="00B0F0"/>
                </a:solidFill>
              </a:rPr>
              <a:t>varchar</a:t>
            </a:r>
            <a:r>
              <a:rPr lang="en-US" dirty="0"/>
              <a:t>(4), </a:t>
            </a:r>
            <a:r>
              <a:rPr lang="en-US" dirty="0" err="1"/>
              <a:t>DocumentBody</a:t>
            </a:r>
            <a:r>
              <a:rPr lang="en-US" dirty="0"/>
              <a:t> </a:t>
            </a:r>
            <a:r>
              <a:rPr lang="en-US" dirty="0" err="1">
                <a:solidFill>
                  <a:srgbClr val="00B0F0"/>
                </a:solidFill>
              </a:rPr>
              <a:t>varchar</a:t>
            </a:r>
            <a:r>
              <a:rPr lang="en-US" dirty="0"/>
              <a:t>(50))</a:t>
            </a:r>
            <a:endParaRPr lang="pt-BR" dirty="0"/>
          </a:p>
          <a:p>
            <a:r>
              <a:rPr lang="pt-BR" dirty="0">
                <a:solidFill>
                  <a:srgbClr val="00B0F0"/>
                </a:solidFill>
              </a:rPr>
              <a:t>EXEC</a:t>
            </a:r>
            <a:r>
              <a:rPr lang="pt-BR" dirty="0"/>
              <a:t> </a:t>
            </a:r>
            <a:r>
              <a:rPr lang="pt-BR" dirty="0" err="1">
                <a:solidFill>
                  <a:schemeClr val="accent2"/>
                </a:solidFill>
              </a:rPr>
              <a:t>sp_xml_removedocument</a:t>
            </a:r>
            <a:r>
              <a:rPr lang="pt-BR" dirty="0"/>
              <a:t> @</a:t>
            </a:r>
            <a:r>
              <a:rPr lang="pt-BR" dirty="0" err="1" smtClean="0"/>
              <a:t>hdocument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42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/>
              <a:t>Representação interna </a:t>
            </a:r>
            <a:r>
              <a:rPr lang="pt-BR" b="1" dirty="0"/>
              <a:t>de OPNXML</a:t>
            </a:r>
          </a:p>
        </p:txBody>
      </p:sp>
      <p:pic>
        <p:nvPicPr>
          <p:cNvPr id="6" name="Imagem 5" descr="Parsing XML with OPENXM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844824"/>
            <a:ext cx="5544615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43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XML </a:t>
            </a:r>
            <a:r>
              <a:rPr lang="pt-BR" b="1" dirty="0" err="1"/>
              <a:t>Bulk</a:t>
            </a:r>
            <a:r>
              <a:rPr lang="pt-BR" b="1" dirty="0"/>
              <a:t> </a:t>
            </a:r>
            <a:r>
              <a:rPr lang="pt-BR" b="1" dirty="0" err="1" smtClean="0"/>
              <a:t>Load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772816"/>
            <a:ext cx="86409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Há diversas maneiras de carregar em lote (</a:t>
            </a:r>
            <a:r>
              <a:rPr lang="pt-BR" b="1" dirty="0" err="1"/>
              <a:t>bulk</a:t>
            </a:r>
            <a:r>
              <a:rPr lang="pt-BR" b="1" dirty="0"/>
              <a:t> </a:t>
            </a:r>
            <a:r>
              <a:rPr lang="pt-BR" b="1" dirty="0" err="1"/>
              <a:t>load</a:t>
            </a:r>
            <a:r>
              <a:rPr lang="pt-BR" dirty="0"/>
              <a:t>) documento </a:t>
            </a:r>
            <a:r>
              <a:rPr lang="pt-BR" b="1" dirty="0"/>
              <a:t>XML</a:t>
            </a:r>
            <a:r>
              <a:rPr lang="pt-BR" dirty="0"/>
              <a:t> do disco. Você pode usar o </a:t>
            </a:r>
            <a:r>
              <a:rPr lang="pt-BR" dirty="0" err="1"/>
              <a:t>Bulk</a:t>
            </a:r>
            <a:r>
              <a:rPr lang="pt-BR" dirty="0"/>
              <a:t> </a:t>
            </a:r>
            <a:r>
              <a:rPr lang="pt-BR" dirty="0" err="1"/>
              <a:t>Copy</a:t>
            </a:r>
            <a:r>
              <a:rPr lang="pt-BR" dirty="0"/>
              <a:t> </a:t>
            </a:r>
            <a:r>
              <a:rPr lang="pt-BR" dirty="0" err="1"/>
              <a:t>Program</a:t>
            </a:r>
            <a:r>
              <a:rPr lang="pt-BR" dirty="0"/>
              <a:t> (BCP) ou o SQL Server </a:t>
            </a:r>
            <a:r>
              <a:rPr lang="pt-BR" dirty="0" err="1"/>
              <a:t>Integration</a:t>
            </a:r>
            <a:r>
              <a:rPr lang="pt-BR" dirty="0"/>
              <a:t> </a:t>
            </a:r>
            <a:r>
              <a:rPr lang="pt-BR" dirty="0" err="1"/>
              <a:t>Services</a:t>
            </a:r>
            <a:r>
              <a:rPr lang="pt-BR" dirty="0"/>
              <a:t>. Você também pode fazer isso programaticamente usando a biblioteca de objetos SQLXML, baseada em COM, a partir do .NET ou usar a funcionalidade de carga El lote que a Microsoft adicionou à função OPENROWSET. Veja o exemplo a seguir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23528" y="3356992"/>
            <a:ext cx="8496944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B0F0"/>
                </a:solidFill>
              </a:rPr>
              <a:t>INSERT INTO </a:t>
            </a:r>
            <a:r>
              <a:rPr lang="pt-BR" dirty="0" err="1"/>
              <a:t>MyXMLDocs</a:t>
            </a:r>
            <a:r>
              <a:rPr lang="pt-BR" dirty="0"/>
              <a:t> (</a:t>
            </a:r>
            <a:r>
              <a:rPr lang="pt-BR" dirty="0" err="1"/>
              <a:t>DocId</a:t>
            </a:r>
            <a:r>
              <a:rPr lang="pt-BR" dirty="0"/>
              <a:t>, </a:t>
            </a:r>
            <a:r>
              <a:rPr lang="pt-BR" dirty="0" err="1"/>
              <a:t>MyXMLDoc</a:t>
            </a:r>
            <a:r>
              <a:rPr lang="pt-BR" dirty="0"/>
              <a:t>)</a:t>
            </a:r>
          </a:p>
          <a:p>
            <a:r>
              <a:rPr lang="pt-BR" dirty="0"/>
              <a:t>  </a:t>
            </a:r>
            <a:r>
              <a:rPr lang="en-US" dirty="0">
                <a:solidFill>
                  <a:srgbClr val="00B0F0"/>
                </a:solidFill>
              </a:rPr>
              <a:t>SELECT </a:t>
            </a:r>
            <a:r>
              <a:rPr lang="en-US" dirty="0"/>
              <a:t>3 as </a:t>
            </a:r>
            <a:r>
              <a:rPr lang="en-US" dirty="0" err="1"/>
              <a:t>DocID</a:t>
            </a:r>
            <a:r>
              <a:rPr lang="en-US" dirty="0"/>
              <a:t>, * </a:t>
            </a:r>
            <a:endParaRPr lang="en-US" dirty="0" smtClean="0"/>
          </a:p>
          <a:p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               FROM </a:t>
            </a:r>
            <a:r>
              <a:rPr lang="en-US" dirty="0">
                <a:solidFill>
                  <a:srgbClr val="00B0F0"/>
                </a:solidFill>
              </a:rPr>
              <a:t>OPENROWSET </a:t>
            </a:r>
            <a:r>
              <a:rPr lang="en-US" dirty="0"/>
              <a:t>(</a:t>
            </a:r>
            <a:endParaRPr lang="pt-BR" dirty="0"/>
          </a:p>
          <a:p>
            <a:r>
              <a:rPr lang="en-US" dirty="0"/>
              <a:t>      </a:t>
            </a:r>
            <a:r>
              <a:rPr lang="pt-BR" dirty="0" err="1">
                <a:solidFill>
                  <a:srgbClr val="00B0F0"/>
                </a:solidFill>
              </a:rPr>
              <a:t>Bulk</a:t>
            </a:r>
            <a:r>
              <a:rPr lang="pt-BR" dirty="0"/>
              <a:t> '</a:t>
            </a:r>
            <a:r>
              <a:rPr lang="pt-BR" dirty="0">
                <a:solidFill>
                  <a:srgbClr val="FF0000"/>
                </a:solidFill>
              </a:rPr>
              <a:t>C:\</a:t>
            </a:r>
            <a:r>
              <a:rPr lang="pt-BR" dirty="0" err="1">
                <a:solidFill>
                  <a:srgbClr val="FF0000"/>
                </a:solidFill>
              </a:rPr>
              <a:t>temp</a:t>
            </a:r>
            <a:r>
              <a:rPr lang="pt-BR" dirty="0">
                <a:solidFill>
                  <a:srgbClr val="FF0000"/>
                </a:solidFill>
              </a:rPr>
              <a:t>\MyXMLDoc3.</a:t>
            </a:r>
            <a:r>
              <a:rPr lang="pt-BR" dirty="0" err="1">
                <a:solidFill>
                  <a:srgbClr val="FF0000"/>
                </a:solidFill>
              </a:rPr>
              <a:t>xml</a:t>
            </a:r>
            <a:r>
              <a:rPr lang="pt-BR" dirty="0"/>
              <a:t>', SINGLE_CLOB) </a:t>
            </a:r>
            <a:r>
              <a:rPr lang="pt-BR" dirty="0" smtClean="0">
                <a:solidFill>
                  <a:srgbClr val="00B0F0"/>
                </a:solidFill>
              </a:rPr>
              <a:t>AS</a:t>
            </a:r>
            <a:r>
              <a:rPr lang="pt-BR" dirty="0" smtClean="0"/>
              <a:t> </a:t>
            </a:r>
            <a:r>
              <a:rPr lang="pt-BR" dirty="0" err="1" smtClean="0"/>
              <a:t>DocumentID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44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Acesso nativo </a:t>
            </a:r>
            <a:r>
              <a:rPr lang="pt-BR" b="1" dirty="0" err="1"/>
              <a:t>http</a:t>
            </a:r>
            <a:r>
              <a:rPr lang="pt-BR" b="1" dirty="0"/>
              <a:t> </a:t>
            </a:r>
            <a:r>
              <a:rPr lang="pt-BR" b="1" dirty="0" smtClean="0"/>
              <a:t>SOAP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844824"/>
            <a:ext cx="87849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Outra nova característica encontrada no SQL Server 2005 relacionada à XML é o suporte nativo </a:t>
            </a:r>
            <a:r>
              <a:rPr lang="pt-BR" b="1" dirty="0" err="1"/>
              <a:t>http</a:t>
            </a:r>
            <a:r>
              <a:rPr lang="pt-BR" b="1" dirty="0"/>
              <a:t>/SOAP</a:t>
            </a:r>
            <a:r>
              <a:rPr lang="pt-BR" dirty="0"/>
              <a:t>. Esta nova característica permite que o SQL Server responda diretamente requisições </a:t>
            </a:r>
            <a:r>
              <a:rPr lang="pt-BR" dirty="0" err="1"/>
              <a:t>http</a:t>
            </a:r>
            <a:r>
              <a:rPr lang="pt-BR" dirty="0"/>
              <a:t>/SOAP que são emitidas pelos Web </a:t>
            </a:r>
            <a:r>
              <a:rPr lang="pt-BR" dirty="0" err="1"/>
              <a:t>Services</a:t>
            </a:r>
            <a:r>
              <a:rPr lang="pt-BR" dirty="0"/>
              <a:t> sem exigir que um sistema IIS atuem como intermediário. Usando o suporte </a:t>
            </a:r>
            <a:r>
              <a:rPr lang="pt-BR" dirty="0" err="1"/>
              <a:t>http</a:t>
            </a:r>
            <a:r>
              <a:rPr lang="pt-BR" dirty="0"/>
              <a:t>/SOAP, você pode criar Web </a:t>
            </a:r>
            <a:r>
              <a:rPr lang="pt-BR" dirty="0" err="1"/>
              <a:t>Services</a:t>
            </a:r>
            <a:r>
              <a:rPr lang="pt-BR" dirty="0"/>
              <a:t> capazes de executar lotes T-SQL, </a:t>
            </a:r>
            <a:r>
              <a:rPr lang="pt-BR" dirty="0" err="1"/>
              <a:t>stored</a:t>
            </a:r>
            <a:r>
              <a:rPr lang="pt-BR" dirty="0"/>
              <a:t> </a:t>
            </a:r>
            <a:r>
              <a:rPr lang="pt-BR" dirty="0" err="1"/>
              <a:t>procedures</a:t>
            </a:r>
            <a:r>
              <a:rPr lang="pt-BR" dirty="0"/>
              <a:t>, e funções </a:t>
            </a:r>
            <a:r>
              <a:rPr lang="pt-BR" dirty="0" smtClean="0"/>
              <a:t>escalares </a:t>
            </a:r>
            <a:r>
              <a:rPr lang="pt-BR" dirty="0"/>
              <a:t>definidas pelo usuário.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45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Criando uma extremidade </a:t>
            </a:r>
            <a:r>
              <a:rPr lang="pt-BR" b="1" dirty="0" smtClean="0"/>
              <a:t>SOAP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724615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As extremidades (</a:t>
            </a:r>
            <a:r>
              <a:rPr lang="pt-BR" dirty="0" err="1"/>
              <a:t>endpoits</a:t>
            </a:r>
            <a:r>
              <a:rPr lang="pt-BR" b="1" dirty="0"/>
              <a:t>) SOAP </a:t>
            </a:r>
            <a:r>
              <a:rPr lang="pt-BR" dirty="0"/>
              <a:t>permitem o acesso programático via Web </a:t>
            </a:r>
            <a:r>
              <a:rPr lang="pt-BR" dirty="0" err="1"/>
              <a:t>services</a:t>
            </a:r>
            <a:r>
              <a:rPr lang="pt-BR" dirty="0"/>
              <a:t> aos objetos SQL Server como </a:t>
            </a:r>
            <a:r>
              <a:rPr lang="pt-BR" dirty="0" err="1"/>
              <a:t>stored</a:t>
            </a:r>
            <a:r>
              <a:rPr lang="pt-BR" dirty="0"/>
              <a:t> </a:t>
            </a:r>
            <a:r>
              <a:rPr lang="pt-BR" dirty="0" err="1"/>
              <a:t>procedures</a:t>
            </a:r>
            <a:r>
              <a:rPr lang="pt-BR" dirty="0"/>
              <a:t> e funções. No exemplo a seguir você verá como criar uma extremidade SOAP que expõe a </a:t>
            </a:r>
            <a:r>
              <a:rPr lang="pt-BR" dirty="0" err="1"/>
              <a:t>stored</a:t>
            </a:r>
            <a:r>
              <a:rPr lang="pt-BR" dirty="0"/>
              <a:t> </a:t>
            </a:r>
            <a:r>
              <a:rPr lang="pt-BR" dirty="0" err="1"/>
              <a:t>procedure</a:t>
            </a:r>
            <a:r>
              <a:rPr lang="pt-BR" dirty="0"/>
              <a:t> </a:t>
            </a:r>
            <a:r>
              <a:rPr lang="pt-BR" b="1" dirty="0" err="1"/>
              <a:t>uspGetEmployeeManagers</a:t>
            </a:r>
            <a:r>
              <a:rPr lang="pt-BR" dirty="0"/>
              <a:t> do banco de dados </a:t>
            </a:r>
            <a:r>
              <a:rPr lang="pt-BR" b="1" dirty="0" err="1"/>
              <a:t>AdventureWorks</a:t>
            </a:r>
            <a:r>
              <a:rPr lang="pt-BR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46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Criando uma extremidade </a:t>
            </a:r>
            <a:r>
              <a:rPr lang="pt-BR" b="1" dirty="0" smtClean="0"/>
              <a:t>SOAP - exemplo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496944" cy="427809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CREATE ENDPOINT</a:t>
            </a:r>
            <a:r>
              <a:rPr lang="en-US" sz="1600" dirty="0"/>
              <a:t> </a:t>
            </a:r>
            <a:r>
              <a:rPr lang="en-US" sz="1600" dirty="0" err="1"/>
              <a:t>MyAdWWebService</a:t>
            </a:r>
            <a:endParaRPr lang="pt-BR" sz="1600" dirty="0"/>
          </a:p>
          <a:p>
            <a:r>
              <a:rPr lang="en-US" sz="1600" dirty="0"/>
              <a:t>STATE = STARTED</a:t>
            </a:r>
            <a:endParaRPr lang="pt-BR" sz="1600" dirty="0"/>
          </a:p>
          <a:p>
            <a:r>
              <a:rPr lang="en-US" sz="1600" dirty="0">
                <a:solidFill>
                  <a:srgbClr val="00B0F0"/>
                </a:solidFill>
              </a:rPr>
              <a:t>AS</a:t>
            </a:r>
            <a:r>
              <a:rPr lang="en-US" sz="1600" dirty="0"/>
              <a:t> HTTP(</a:t>
            </a:r>
            <a:endParaRPr lang="pt-BR" sz="1600" dirty="0"/>
          </a:p>
          <a:p>
            <a:r>
              <a:rPr lang="en-US" sz="1600" dirty="0"/>
              <a:t>    </a:t>
            </a:r>
            <a:r>
              <a:rPr lang="en-US" sz="1600" dirty="0">
                <a:solidFill>
                  <a:srgbClr val="00B0F0"/>
                </a:solidFill>
              </a:rPr>
              <a:t>PATH</a:t>
            </a:r>
            <a:r>
              <a:rPr lang="en-US" sz="1600" dirty="0"/>
              <a:t> = '</a:t>
            </a:r>
            <a:r>
              <a:rPr lang="en-US" sz="1600" dirty="0">
                <a:solidFill>
                  <a:srgbClr val="FF0000"/>
                </a:solidFill>
              </a:rPr>
              <a:t>/</a:t>
            </a:r>
            <a:r>
              <a:rPr lang="en-US" sz="1600" dirty="0" err="1">
                <a:solidFill>
                  <a:srgbClr val="FF0000"/>
                </a:solidFill>
              </a:rPr>
              <a:t>AdWWS</a:t>
            </a:r>
            <a:r>
              <a:rPr lang="en-US" sz="1600" dirty="0"/>
              <a:t>',</a:t>
            </a:r>
            <a:endParaRPr lang="pt-BR" sz="1600" dirty="0"/>
          </a:p>
          <a:p>
            <a:r>
              <a:rPr lang="en-US" sz="1600" dirty="0"/>
              <a:t>    AUTHENTICATION = (INTEGRATED),</a:t>
            </a:r>
            <a:endParaRPr lang="pt-BR" sz="1600" dirty="0"/>
          </a:p>
          <a:p>
            <a:r>
              <a:rPr lang="en-US" sz="1600" dirty="0"/>
              <a:t>    PORTS = ( CLEAR ),</a:t>
            </a:r>
            <a:endParaRPr lang="pt-BR" sz="1600" dirty="0"/>
          </a:p>
          <a:p>
            <a:r>
              <a:rPr lang="en-US" sz="1600" dirty="0"/>
              <a:t>    SITE = 'SQL2005-2'</a:t>
            </a:r>
            <a:endParaRPr lang="pt-BR" sz="1600" dirty="0"/>
          </a:p>
          <a:p>
            <a:r>
              <a:rPr lang="en-US" sz="1600" dirty="0"/>
              <a:t>    )</a:t>
            </a:r>
            <a:endParaRPr lang="pt-BR" sz="1600" dirty="0"/>
          </a:p>
          <a:p>
            <a:r>
              <a:rPr lang="en-US" sz="1600" dirty="0">
                <a:solidFill>
                  <a:srgbClr val="00B0F0"/>
                </a:solidFill>
              </a:rPr>
              <a:t>FOR </a:t>
            </a:r>
            <a:r>
              <a:rPr lang="en-US" sz="1600" dirty="0"/>
              <a:t>SOAP (</a:t>
            </a:r>
            <a:endParaRPr lang="pt-BR" sz="1600" dirty="0"/>
          </a:p>
          <a:p>
            <a:r>
              <a:rPr lang="en-US" sz="1600" dirty="0"/>
              <a:t>    WEBMETHOD '</a:t>
            </a:r>
            <a:r>
              <a:rPr lang="en-US" sz="1600" dirty="0" err="1">
                <a:solidFill>
                  <a:srgbClr val="FF0000"/>
                </a:solidFill>
              </a:rPr>
              <a:t>GetManagers</a:t>
            </a:r>
            <a:r>
              <a:rPr lang="en-US" sz="1600" dirty="0"/>
              <a:t>'</a:t>
            </a:r>
            <a:endParaRPr lang="pt-BR" sz="1600" dirty="0"/>
          </a:p>
          <a:p>
            <a:r>
              <a:rPr lang="en-US" sz="1600" dirty="0"/>
              <a:t>      (</a:t>
            </a:r>
            <a:r>
              <a:rPr lang="en-US" sz="1600" dirty="0">
                <a:solidFill>
                  <a:srgbClr val="00B0F0"/>
                </a:solidFill>
              </a:rPr>
              <a:t>name</a:t>
            </a:r>
            <a:r>
              <a:rPr lang="en-US" sz="1600" dirty="0"/>
              <a:t> = '</a:t>
            </a:r>
            <a:r>
              <a:rPr lang="en-US" sz="1600" dirty="0" err="1">
                <a:solidFill>
                  <a:srgbClr val="FF0000"/>
                </a:solidFill>
              </a:rPr>
              <a:t>AdventureWorks.dbo.uspGetEmployeeManagers</a:t>
            </a:r>
            <a:r>
              <a:rPr lang="en-US" sz="1600" dirty="0"/>
              <a:t>',</a:t>
            </a:r>
            <a:endParaRPr lang="pt-BR" sz="1600" dirty="0"/>
          </a:p>
          <a:p>
            <a:r>
              <a:rPr lang="en-US" sz="1600" dirty="0"/>
              <a:t>       FORMAT = ROWSETS_ONLY),</a:t>
            </a:r>
            <a:endParaRPr lang="pt-BR" sz="1600" dirty="0"/>
          </a:p>
          <a:p>
            <a:r>
              <a:rPr lang="en-US" sz="1600" dirty="0"/>
              <a:t>    WSDL = </a:t>
            </a:r>
            <a:r>
              <a:rPr lang="en-US" sz="1600" dirty="0">
                <a:solidFill>
                  <a:srgbClr val="00B0F0"/>
                </a:solidFill>
              </a:rPr>
              <a:t>DEFAULT</a:t>
            </a:r>
            <a:r>
              <a:rPr lang="en-US" sz="1600" dirty="0"/>
              <a:t>,</a:t>
            </a:r>
            <a:endParaRPr lang="pt-BR" sz="1600" dirty="0"/>
          </a:p>
          <a:p>
            <a:r>
              <a:rPr lang="en-US" sz="1600" dirty="0"/>
              <a:t>    </a:t>
            </a:r>
            <a:r>
              <a:rPr lang="en-US" sz="1600" dirty="0">
                <a:solidFill>
                  <a:srgbClr val="00B0F0"/>
                </a:solidFill>
              </a:rPr>
              <a:t>SCHEMA</a:t>
            </a:r>
            <a:r>
              <a:rPr lang="en-US" sz="1600" dirty="0"/>
              <a:t> = STANDARD,</a:t>
            </a:r>
            <a:endParaRPr lang="pt-BR" sz="1600" dirty="0"/>
          </a:p>
          <a:p>
            <a:r>
              <a:rPr lang="en-US" sz="1600" dirty="0"/>
              <a:t>    </a:t>
            </a:r>
            <a:r>
              <a:rPr lang="en-US" sz="1600" dirty="0">
                <a:solidFill>
                  <a:srgbClr val="00B0F0"/>
                </a:solidFill>
              </a:rPr>
              <a:t>DATABASE</a:t>
            </a:r>
            <a:r>
              <a:rPr lang="en-US" sz="1600" dirty="0"/>
              <a:t> = '</a:t>
            </a:r>
            <a:r>
              <a:rPr lang="en-US" sz="1600" dirty="0" err="1">
                <a:solidFill>
                  <a:srgbClr val="FF0000"/>
                </a:solidFill>
              </a:rPr>
              <a:t>AdventureWorks</a:t>
            </a:r>
            <a:r>
              <a:rPr lang="en-US" sz="1600" dirty="0"/>
              <a:t>',</a:t>
            </a:r>
            <a:endParaRPr lang="pt-BR" sz="1600" dirty="0"/>
          </a:p>
          <a:p>
            <a:r>
              <a:rPr lang="en-US" sz="1600" dirty="0"/>
              <a:t>    NAMESPACE = '</a:t>
            </a:r>
            <a:r>
              <a:rPr lang="en-US" sz="1600" dirty="0">
                <a:solidFill>
                  <a:srgbClr val="FF0000"/>
                </a:solidFill>
              </a:rPr>
              <a:t>http://AdWWS.com</a:t>
            </a:r>
            <a:r>
              <a:rPr lang="en-US" sz="1600" dirty="0"/>
              <a:t>'</a:t>
            </a:r>
            <a:endParaRPr lang="pt-BR" sz="1600" dirty="0"/>
          </a:p>
          <a:p>
            <a:r>
              <a:rPr lang="pt-BR" sz="1600" dirty="0" smtClean="0"/>
              <a:t>);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47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/>
              <a:t>Você pode acessar o </a:t>
            </a:r>
            <a:r>
              <a:rPr lang="pt-BR" b="1" dirty="0" err="1" smtClean="0"/>
              <a:t>EndPoint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772816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Uma vez que o </a:t>
            </a:r>
            <a:r>
              <a:rPr lang="pt-BR" dirty="0" err="1"/>
              <a:t>endpoint</a:t>
            </a:r>
            <a:r>
              <a:rPr lang="pt-BR" dirty="0"/>
              <a:t> tenha sido criado, ele pode ser acessado via requisição SOAP emitida por uma aplicação. Você pode listar os </a:t>
            </a:r>
            <a:r>
              <a:rPr lang="pt-BR" dirty="0" err="1"/>
              <a:t>endpoints</a:t>
            </a:r>
            <a:r>
              <a:rPr lang="pt-BR" dirty="0"/>
              <a:t> SOP que foram criados exibindo o conteúdo da </a:t>
            </a:r>
            <a:r>
              <a:rPr lang="pt-BR" dirty="0" err="1"/>
              <a:t>view</a:t>
            </a:r>
            <a:r>
              <a:rPr lang="pt-BR" dirty="0"/>
              <a:t> de sistema </a:t>
            </a:r>
            <a:r>
              <a:rPr lang="pt-BR" dirty="0" err="1"/>
              <a:t>sys</a:t>
            </a:r>
            <a:r>
              <a:rPr lang="pt-BR" dirty="0"/>
              <a:t>.</a:t>
            </a:r>
            <a:r>
              <a:rPr lang="pt-BR" dirty="0" err="1"/>
              <a:t>soap_endpoints</a:t>
            </a:r>
            <a:r>
              <a:rPr lang="pt-BR" dirty="0"/>
              <a:t>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1520" y="3140968"/>
            <a:ext cx="828092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SELECT</a:t>
            </a:r>
            <a:r>
              <a:rPr lang="en-US" dirty="0"/>
              <a:t> * </a:t>
            </a:r>
            <a:r>
              <a:rPr lang="en-US" dirty="0">
                <a:solidFill>
                  <a:srgbClr val="00B0F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sys.soap_endpoints</a:t>
            </a:r>
            <a:endParaRPr lang="pt-B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48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/>
              <a:t>Usando</a:t>
            </a:r>
            <a:r>
              <a:rPr lang="en-US" b="1" dirty="0"/>
              <a:t> endpoints </a:t>
            </a:r>
            <a:r>
              <a:rPr lang="en-US" b="1" dirty="0" smtClean="0"/>
              <a:t>SOAP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Se o </a:t>
            </a:r>
            <a:r>
              <a:rPr lang="pt-BR" dirty="0" err="1"/>
              <a:t>endpoint</a:t>
            </a:r>
            <a:r>
              <a:rPr lang="pt-BR" dirty="0"/>
              <a:t> </a:t>
            </a:r>
            <a:r>
              <a:rPr lang="pt-BR" b="1" dirty="0"/>
              <a:t>SOAP</a:t>
            </a:r>
            <a:r>
              <a:rPr lang="pt-BR" dirty="0"/>
              <a:t> foi criado usando o valor </a:t>
            </a:r>
            <a:r>
              <a:rPr lang="pt-BR" b="1" dirty="0"/>
              <a:t>STATE</a:t>
            </a:r>
            <a:r>
              <a:rPr lang="pt-BR" dirty="0"/>
              <a:t> = STARTED, ele pode ser imediatamente acessado depois de o comando terminar. Entretanto, os usuários precisam ter direito de conexão ao </a:t>
            </a:r>
            <a:r>
              <a:rPr lang="pt-BR" dirty="0" err="1"/>
              <a:t>endpoint</a:t>
            </a:r>
            <a:r>
              <a:rPr lang="pt-BR" dirty="0"/>
              <a:t>. </a:t>
            </a:r>
            <a:r>
              <a:rPr lang="en-US" dirty="0"/>
              <a:t>A </a:t>
            </a:r>
            <a:r>
              <a:rPr lang="en-US" dirty="0" err="1"/>
              <a:t>sintaxe</a:t>
            </a:r>
            <a:r>
              <a:rPr lang="en-US" dirty="0"/>
              <a:t> </a:t>
            </a:r>
            <a:r>
              <a:rPr lang="en-US" dirty="0" err="1"/>
              <a:t>básica</a:t>
            </a:r>
            <a:r>
              <a:rPr lang="en-US" dirty="0"/>
              <a:t> a </a:t>
            </a:r>
            <a:r>
              <a:rPr lang="en-US" dirty="0" err="1"/>
              <a:t>declaração</a:t>
            </a:r>
            <a:r>
              <a:rPr lang="en-US" dirty="0"/>
              <a:t> CONNECTION ON ENDPOINT é</a:t>
            </a:r>
            <a:r>
              <a:rPr lang="en-US" dirty="0" smtClean="0"/>
              <a:t>: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3501008"/>
            <a:ext cx="8424936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{ </a:t>
            </a:r>
            <a:r>
              <a:rPr lang="en-US" dirty="0">
                <a:solidFill>
                  <a:srgbClr val="00B0F0"/>
                </a:solidFill>
              </a:rPr>
              <a:t>GRANT</a:t>
            </a:r>
            <a:r>
              <a:rPr lang="en-US" dirty="0"/>
              <a:t> | </a:t>
            </a:r>
            <a:r>
              <a:rPr lang="en-US" dirty="0">
                <a:solidFill>
                  <a:srgbClr val="00B0F0"/>
                </a:solidFill>
              </a:rPr>
              <a:t>DENY</a:t>
            </a:r>
            <a:r>
              <a:rPr lang="en-US" dirty="0"/>
              <a:t> | </a:t>
            </a:r>
            <a:r>
              <a:rPr lang="en-US" dirty="0">
                <a:solidFill>
                  <a:srgbClr val="00B0F0"/>
                </a:solidFill>
              </a:rPr>
              <a:t>REVOKE</a:t>
            </a:r>
            <a:r>
              <a:rPr lang="en-US" dirty="0"/>
              <a:t> } </a:t>
            </a:r>
            <a:r>
              <a:rPr lang="en-US" dirty="0">
                <a:solidFill>
                  <a:srgbClr val="00B0F0"/>
                </a:solidFill>
              </a:rPr>
              <a:t>CONNECTION ON ENDPOINT</a:t>
            </a:r>
            <a:r>
              <a:rPr lang="en-US" dirty="0"/>
              <a:t>:: &lt;</a:t>
            </a:r>
            <a:r>
              <a:rPr lang="en-US" dirty="0" err="1"/>
              <a:t>EndPointName</a:t>
            </a:r>
            <a:r>
              <a:rPr lang="en-US" dirty="0"/>
              <a:t>&gt; </a:t>
            </a:r>
            <a:r>
              <a:rPr lang="en-US" dirty="0">
                <a:solidFill>
                  <a:srgbClr val="00B0F0"/>
                </a:solidFill>
              </a:rPr>
              <a:t>TO</a:t>
            </a:r>
            <a:r>
              <a:rPr lang="en-US" dirty="0"/>
              <a:t> &lt;login</a:t>
            </a:r>
            <a:r>
              <a:rPr lang="en-US" dirty="0" smtClean="0"/>
              <a:t>&gt;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49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Por exemplo, o </a:t>
            </a:r>
            <a:r>
              <a:rPr lang="pt-BR" dirty="0" smtClean="0"/>
              <a:t>comando </a:t>
            </a:r>
            <a:r>
              <a:rPr lang="pt-BR" dirty="0"/>
              <a:t>a seguir ilustra como você pode usar a permissão GRANT CONNECTION para permitir ao grupo Vendas se conectar a </a:t>
            </a:r>
            <a:r>
              <a:rPr lang="pt-BR" dirty="0" err="1"/>
              <a:t>MyAdWWebService</a:t>
            </a:r>
            <a:r>
              <a:rPr lang="pt-BR" dirty="0"/>
              <a:t>: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51520" y="2708920"/>
            <a:ext cx="864096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GRANT CONNECTION ON ENDPOINT</a:t>
            </a:r>
            <a:r>
              <a:rPr lang="en-US" dirty="0"/>
              <a:t>:: </a:t>
            </a:r>
            <a:r>
              <a:rPr lang="en-US" dirty="0" err="1"/>
              <a:t>MyAdWWebService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TO</a:t>
            </a:r>
            <a:r>
              <a:rPr lang="en-US" dirty="0"/>
              <a:t> </a:t>
            </a:r>
            <a:r>
              <a:rPr lang="en-US" dirty="0" smtClean="0"/>
              <a:t>HR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código a seguir ilustra a criação de uma simples tabela que usa o novo tipo de dados XML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2132856"/>
            <a:ext cx="8712968" cy="369331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CREATE DATABASE </a:t>
            </a:r>
            <a:r>
              <a:rPr lang="en-US" dirty="0" err="1"/>
              <a:t>TesteXML</a:t>
            </a:r>
            <a:endParaRPr lang="pt-BR" dirty="0"/>
          </a:p>
          <a:p>
            <a:r>
              <a:rPr lang="en-US" dirty="0">
                <a:solidFill>
                  <a:srgbClr val="00B0F0"/>
                </a:solidFill>
              </a:rPr>
              <a:t>GO</a:t>
            </a:r>
            <a:endParaRPr lang="pt-BR" dirty="0">
              <a:solidFill>
                <a:srgbClr val="00B0F0"/>
              </a:solidFill>
            </a:endParaRPr>
          </a:p>
          <a:p>
            <a:r>
              <a:rPr lang="en-US" dirty="0"/>
              <a:t> </a:t>
            </a:r>
            <a:endParaRPr lang="pt-BR" dirty="0"/>
          </a:p>
          <a:p>
            <a:r>
              <a:rPr lang="en-US" dirty="0">
                <a:solidFill>
                  <a:srgbClr val="00B0F0"/>
                </a:solidFill>
              </a:rPr>
              <a:t>USE</a:t>
            </a:r>
            <a:r>
              <a:rPr lang="en-US" dirty="0"/>
              <a:t> </a:t>
            </a:r>
            <a:r>
              <a:rPr lang="en-US" dirty="0" err="1"/>
              <a:t>TesteXML</a:t>
            </a:r>
            <a:endParaRPr lang="pt-BR" dirty="0"/>
          </a:p>
          <a:p>
            <a:r>
              <a:rPr lang="pt-BR" dirty="0">
                <a:solidFill>
                  <a:srgbClr val="00B0F0"/>
                </a:solidFill>
              </a:rPr>
              <a:t>GO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--Criando uma tabela que usa tipo de dados XML</a:t>
            </a:r>
          </a:p>
          <a:p>
            <a:r>
              <a:rPr lang="en-US" dirty="0">
                <a:solidFill>
                  <a:srgbClr val="00B0F0"/>
                </a:solidFill>
              </a:rPr>
              <a:t>CREATE TABLE </a:t>
            </a:r>
            <a:r>
              <a:rPr lang="en-US" dirty="0" err="1"/>
              <a:t>MyXMLDoc</a:t>
            </a:r>
            <a:endParaRPr lang="pt-BR" dirty="0"/>
          </a:p>
          <a:p>
            <a:r>
              <a:rPr lang="en-US" dirty="0"/>
              <a:t>(</a:t>
            </a:r>
            <a:endParaRPr lang="pt-BR" dirty="0"/>
          </a:p>
          <a:p>
            <a:r>
              <a:rPr lang="en-US" dirty="0"/>
              <a:t>  </a:t>
            </a:r>
            <a:r>
              <a:rPr lang="en-US" dirty="0" err="1"/>
              <a:t>DocID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primary key</a:t>
            </a:r>
            <a:r>
              <a:rPr lang="en-US" dirty="0"/>
              <a:t>,</a:t>
            </a:r>
            <a:endParaRPr lang="pt-BR" dirty="0"/>
          </a:p>
          <a:p>
            <a:r>
              <a:rPr lang="en-US" dirty="0"/>
              <a:t>  </a:t>
            </a:r>
            <a:r>
              <a:rPr lang="pt-BR" dirty="0" err="1"/>
              <a:t>MyDoc</a:t>
            </a:r>
            <a:r>
              <a:rPr lang="pt-BR" dirty="0"/>
              <a:t> </a:t>
            </a:r>
            <a:r>
              <a:rPr lang="pt-BR" dirty="0">
                <a:solidFill>
                  <a:srgbClr val="00B0F0"/>
                </a:solidFill>
              </a:rPr>
              <a:t>XML</a:t>
            </a:r>
          </a:p>
          <a:p>
            <a:r>
              <a:rPr lang="pt-BR" dirty="0"/>
              <a:t>)</a:t>
            </a:r>
          </a:p>
          <a:p>
            <a:r>
              <a:rPr lang="pt-BR" dirty="0" smtClean="0">
                <a:solidFill>
                  <a:srgbClr val="00B0F0"/>
                </a:solidFill>
              </a:rPr>
              <a:t>GO</a:t>
            </a:r>
            <a:endParaRPr lang="pt-B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50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err="1"/>
              <a:t>Chamando</a:t>
            </a:r>
            <a:r>
              <a:rPr lang="en-US" b="1" dirty="0"/>
              <a:t> o Web </a:t>
            </a:r>
            <a:r>
              <a:rPr lang="en-US" b="1" dirty="0" smtClean="0"/>
              <a:t>Service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Após o </a:t>
            </a:r>
            <a:r>
              <a:rPr lang="pt-BR" dirty="0" err="1"/>
              <a:t>endpoint</a:t>
            </a:r>
            <a:r>
              <a:rPr lang="pt-BR" dirty="0"/>
              <a:t> SOAP ter sido criado e os usuários terem recebido acesso de conexão ao </a:t>
            </a:r>
            <a:r>
              <a:rPr lang="pt-BR" dirty="0" err="1"/>
              <a:t>endpoint</a:t>
            </a:r>
            <a:r>
              <a:rPr lang="pt-BR" dirty="0"/>
              <a:t>, você poderá chamar o Web </a:t>
            </a:r>
            <a:r>
              <a:rPr lang="pt-BR" dirty="0" err="1"/>
              <a:t>Service</a:t>
            </a:r>
            <a:r>
              <a:rPr lang="pt-BR" dirty="0"/>
              <a:t> a partir de sua aplicação cliente. Você pode ver a aplicação exemplo na Figura 2 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7" name="Imagem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3367" y="2636912"/>
            <a:ext cx="3371081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395536" y="2852937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Figura 2</a:t>
            </a:r>
            <a:r>
              <a:rPr lang="pt-BR" dirty="0"/>
              <a:t> A aplicação cliente do Web </a:t>
            </a:r>
            <a:r>
              <a:rPr lang="pt-BR" dirty="0" err="1" smtClean="0"/>
              <a:t>Service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51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Para criar este projeto, siga os seguintes passos: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23528" y="1844824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pt-BR" dirty="0" smtClean="0"/>
              <a:t>Crie um novo projeto no Visual Studio “Windows Application”;</a:t>
            </a:r>
          </a:p>
          <a:p>
            <a:pPr lvl="0">
              <a:buFont typeface="Wingdings" pitchFamily="2" charset="2"/>
              <a:buChar char="ü"/>
            </a:pPr>
            <a:r>
              <a:rPr lang="pt-BR" dirty="0" smtClean="0"/>
              <a:t>Arraste dois </a:t>
            </a:r>
            <a:r>
              <a:rPr lang="pt-BR" dirty="0" err="1" smtClean="0"/>
              <a:t>lables</a:t>
            </a:r>
            <a:r>
              <a:rPr lang="pt-BR" dirty="0" smtClean="0"/>
              <a:t>, um botão, </a:t>
            </a:r>
            <a:r>
              <a:rPr lang="pt-BR" dirty="0" err="1" smtClean="0"/>
              <a:t>TextBox</a:t>
            </a:r>
            <a:r>
              <a:rPr lang="pt-BR" dirty="0" smtClean="0"/>
              <a:t>, e um controle </a:t>
            </a:r>
            <a:r>
              <a:rPr lang="pt-BR" dirty="0" err="1" smtClean="0"/>
              <a:t>DataGridView</a:t>
            </a:r>
            <a:r>
              <a:rPr lang="pt-BR" dirty="0" smtClean="0"/>
              <a:t> para o Form.</a:t>
            </a:r>
          </a:p>
          <a:p>
            <a:pPr lvl="0">
              <a:buFont typeface="Wingdings" pitchFamily="2" charset="2"/>
              <a:buChar char="ü"/>
            </a:pPr>
            <a:r>
              <a:rPr lang="pt-BR" dirty="0" smtClean="0"/>
              <a:t>Monte o design como o da Figura 2 acima.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Após arrumar os elementos da interface, você precisa adicionar uma referência   ao Web </a:t>
            </a:r>
            <a:r>
              <a:rPr lang="pt-BR" dirty="0" err="1" smtClean="0"/>
              <a:t>service</a:t>
            </a:r>
            <a:r>
              <a:rPr lang="pt-BR" dirty="0" smtClean="0"/>
              <a:t> selecionando a opção Project | </a:t>
            </a:r>
            <a:r>
              <a:rPr lang="pt-BR" dirty="0" err="1" smtClean="0"/>
              <a:t>Add</a:t>
            </a:r>
            <a:r>
              <a:rPr lang="pt-BR" dirty="0" smtClean="0"/>
              <a:t> web </a:t>
            </a:r>
            <a:r>
              <a:rPr lang="pt-BR" dirty="0" err="1" smtClean="0"/>
              <a:t>Reference</a:t>
            </a:r>
            <a:r>
              <a:rPr lang="pt-BR" dirty="0" smtClean="0"/>
              <a:t>, que irá exibir uma caixa de diálogo como a mostrada na Figura 3</a:t>
            </a:r>
          </a:p>
          <a:p>
            <a:pPr lvl="0">
              <a:buFont typeface="Wingdings" pitchFamily="2" charset="2"/>
              <a:buChar char="ü"/>
            </a:pPr>
            <a:r>
              <a:rPr lang="pt-BR" dirty="0" smtClean="0"/>
              <a:t>Na URL, entre com o endereço URL mostrada na Figura3 e clique GO. Se o Visual Studio encontrar o Web </a:t>
            </a:r>
            <a:r>
              <a:rPr lang="pt-BR" dirty="0" err="1" smtClean="0"/>
              <a:t>Service</a:t>
            </a:r>
            <a:r>
              <a:rPr lang="pt-BR" dirty="0" smtClean="0"/>
              <a:t>, ele será listado na tela, como você pode ver na </a:t>
            </a:r>
            <a:r>
              <a:rPr lang="pt-BR" dirty="0" err="1" smtClean="0"/>
              <a:t>Fgura</a:t>
            </a:r>
            <a:r>
              <a:rPr lang="pt-BR" dirty="0" smtClean="0"/>
              <a:t> 3. Você pode renomear opcionalmente a referência usando a caixa de texto Web </a:t>
            </a:r>
            <a:r>
              <a:rPr lang="pt-BR" dirty="0" err="1" smtClean="0"/>
              <a:t>Reference</a:t>
            </a:r>
            <a:r>
              <a:rPr lang="pt-BR" dirty="0" smtClean="0"/>
              <a:t> </a:t>
            </a:r>
            <a:r>
              <a:rPr lang="pt-BR" dirty="0" err="1" smtClean="0"/>
              <a:t>Name</a:t>
            </a:r>
            <a:r>
              <a:rPr lang="pt-BR" dirty="0" smtClean="0"/>
              <a:t>. Então, adicione a referencia clicando no botão </a:t>
            </a:r>
            <a:r>
              <a:rPr lang="pt-BR" dirty="0" err="1" smtClean="0"/>
              <a:t>Add</a:t>
            </a:r>
            <a:r>
              <a:rPr lang="pt-BR" dirty="0" smtClean="0"/>
              <a:t> </a:t>
            </a:r>
            <a:r>
              <a:rPr lang="pt-BR" dirty="0" err="1" smtClean="0"/>
              <a:t>Reference</a:t>
            </a:r>
            <a:r>
              <a:rPr lang="pt-BR" dirty="0" smtClean="0"/>
              <a:t>.</a:t>
            </a:r>
          </a:p>
          <a:p>
            <a:pPr lvl="0">
              <a:buFont typeface="Wingdings" pitchFamily="2" charset="2"/>
              <a:buChar char="ü"/>
            </a:pPr>
            <a:r>
              <a:rPr lang="pt-BR" dirty="0" smtClean="0"/>
              <a:t>Após ter adicionado a referencia ao Web </a:t>
            </a:r>
            <a:r>
              <a:rPr lang="pt-BR" dirty="0" err="1" smtClean="0"/>
              <a:t>service</a:t>
            </a:r>
            <a:r>
              <a:rPr lang="pt-BR" dirty="0" smtClean="0"/>
              <a:t>, você precisa criar o código que executará o Web </a:t>
            </a:r>
            <a:r>
              <a:rPr lang="pt-BR" dirty="0" err="1" smtClean="0"/>
              <a:t>service</a:t>
            </a:r>
            <a:r>
              <a:rPr lang="pt-BR" dirty="0" smtClean="0"/>
              <a:t>. Veja o código na listagem a seguir: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52</a:t>
            </a:fld>
            <a:endParaRPr lang="pt-BR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6425" y="1980406"/>
            <a:ext cx="5391150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/>
              <a:t>Figura 3</a:t>
            </a:r>
            <a:r>
              <a:rPr lang="pt-BR" dirty="0" smtClean="0"/>
              <a:t> Adicionando uma Web referência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53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/>
              <a:t>Listagem do botão </a:t>
            </a:r>
            <a:r>
              <a:rPr lang="pt-BR" b="1" dirty="0" err="1" smtClean="0"/>
              <a:t>Call</a:t>
            </a:r>
            <a:r>
              <a:rPr lang="pt-BR" b="1" dirty="0" smtClean="0"/>
              <a:t> </a:t>
            </a:r>
            <a:r>
              <a:rPr lang="pt-BR" b="1" dirty="0" err="1" smtClean="0"/>
              <a:t>Getmanager</a:t>
            </a:r>
            <a:r>
              <a:rPr lang="pt-BR" dirty="0" smtClean="0"/>
              <a:t>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79512" y="1916832"/>
            <a:ext cx="8712968" cy="34163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//Criar uma nova instância do Web </a:t>
            </a:r>
            <a:r>
              <a:rPr lang="pt-BR" dirty="0" err="1" smtClean="0"/>
              <a:t>service</a:t>
            </a:r>
            <a:endParaRPr lang="pt-BR" dirty="0" smtClean="0"/>
          </a:p>
          <a:p>
            <a:r>
              <a:rPr lang="pt-BR" dirty="0" smtClean="0"/>
              <a:t>            </a:t>
            </a:r>
            <a:r>
              <a:rPr lang="en-US" dirty="0" err="1" smtClean="0"/>
              <a:t>localhost.</a:t>
            </a:r>
            <a:r>
              <a:rPr lang="en-US" dirty="0" err="1" smtClean="0">
                <a:solidFill>
                  <a:srgbClr val="00B0F0"/>
                </a:solidFill>
              </a:rPr>
              <a:t>MyAdWWebService</a:t>
            </a:r>
            <a:r>
              <a:rPr lang="en-US" dirty="0" smtClean="0"/>
              <a:t> </a:t>
            </a:r>
            <a:r>
              <a:rPr lang="en-US" dirty="0" err="1" smtClean="0"/>
              <a:t>MyAdWebService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B0F0"/>
                </a:solidFill>
              </a:rPr>
              <a:t>new</a:t>
            </a:r>
            <a:r>
              <a:rPr lang="en-US" dirty="0" smtClean="0"/>
              <a:t> </a:t>
            </a:r>
            <a:r>
              <a:rPr lang="en-US" dirty="0" err="1" smtClean="0"/>
              <a:t>localhost.</a:t>
            </a:r>
            <a:r>
              <a:rPr lang="en-US" dirty="0" err="1" smtClean="0">
                <a:solidFill>
                  <a:srgbClr val="00B0F0"/>
                </a:solidFill>
              </a:rPr>
              <a:t>MyAdWWebService</a:t>
            </a:r>
            <a:r>
              <a:rPr lang="en-US" dirty="0" smtClean="0">
                <a:solidFill>
                  <a:srgbClr val="00B0F0"/>
                </a:solidFill>
              </a:rPr>
              <a:t>()</a:t>
            </a:r>
            <a:r>
              <a:rPr lang="en-US" dirty="0" smtClean="0"/>
              <a:t>;</a:t>
            </a:r>
            <a:endParaRPr lang="pt-BR" dirty="0" smtClean="0"/>
          </a:p>
          <a:p>
            <a:r>
              <a:rPr lang="en-US" dirty="0" smtClean="0"/>
              <a:t>            </a:t>
            </a:r>
            <a:r>
              <a:rPr lang="pt-BR" dirty="0" smtClean="0"/>
              <a:t>//Autenticar para usar o Web </a:t>
            </a:r>
            <a:r>
              <a:rPr lang="pt-BR" dirty="0" err="1" smtClean="0"/>
              <a:t>Service</a:t>
            </a:r>
            <a:endParaRPr lang="pt-BR" dirty="0" smtClean="0"/>
          </a:p>
          <a:p>
            <a:r>
              <a:rPr lang="pt-BR" dirty="0" smtClean="0"/>
              <a:t>            </a:t>
            </a:r>
            <a:r>
              <a:rPr lang="en-US" dirty="0" err="1" smtClean="0"/>
              <a:t>MyAdWebService.Credentials</a:t>
            </a:r>
            <a:r>
              <a:rPr lang="en-US" dirty="0" smtClean="0"/>
              <a:t> = </a:t>
            </a:r>
            <a:r>
              <a:rPr lang="en-US" dirty="0" err="1" smtClean="0"/>
              <a:t>System.Net.</a:t>
            </a:r>
            <a:r>
              <a:rPr lang="en-US" dirty="0" err="1" smtClean="0">
                <a:solidFill>
                  <a:srgbClr val="00B0F0"/>
                </a:solidFill>
              </a:rPr>
              <a:t>CredentialCache</a:t>
            </a:r>
            <a:r>
              <a:rPr lang="en-US" dirty="0" err="1" smtClean="0"/>
              <a:t>.DefaultCredentials</a:t>
            </a:r>
            <a:r>
              <a:rPr lang="en-US" dirty="0" smtClean="0"/>
              <a:t>;</a:t>
            </a:r>
            <a:endParaRPr lang="pt-BR" dirty="0" smtClean="0"/>
          </a:p>
          <a:p>
            <a:r>
              <a:rPr lang="en-US" dirty="0" smtClean="0"/>
              <a:t> </a:t>
            </a:r>
            <a:endParaRPr lang="pt-BR" dirty="0" smtClean="0"/>
          </a:p>
          <a:p>
            <a:r>
              <a:rPr lang="en-US" dirty="0" smtClean="0"/>
              <a:t>            </a:t>
            </a:r>
            <a:r>
              <a:rPr lang="pt-BR" dirty="0" smtClean="0"/>
              <a:t>//Converte o </a:t>
            </a:r>
            <a:r>
              <a:rPr lang="pt-BR" dirty="0" err="1" smtClean="0"/>
              <a:t>resulltado</a:t>
            </a:r>
            <a:r>
              <a:rPr lang="pt-BR" dirty="0" smtClean="0"/>
              <a:t> do Web </a:t>
            </a:r>
            <a:r>
              <a:rPr lang="pt-BR" dirty="0" err="1" smtClean="0"/>
              <a:t>Service</a:t>
            </a:r>
            <a:r>
              <a:rPr lang="pt-BR" dirty="0" smtClean="0"/>
              <a:t> para </a:t>
            </a:r>
            <a:r>
              <a:rPr lang="pt-BR" dirty="0" err="1" smtClean="0"/>
              <a:t>DataSet</a:t>
            </a:r>
            <a:endParaRPr lang="pt-BR" dirty="0" smtClean="0"/>
          </a:p>
          <a:p>
            <a:r>
              <a:rPr lang="pt-BR" dirty="0" smtClean="0"/>
              <a:t>            </a:t>
            </a:r>
            <a:r>
              <a:rPr lang="en-US" dirty="0" err="1" smtClean="0">
                <a:solidFill>
                  <a:srgbClr val="00B0F0"/>
                </a:solidFill>
              </a:rPr>
              <a:t>DataSet</a:t>
            </a:r>
            <a:r>
              <a:rPr lang="en-US" dirty="0" smtClean="0"/>
              <a:t> </a:t>
            </a:r>
            <a:r>
              <a:rPr lang="en-US" dirty="0" err="1" smtClean="0"/>
              <a:t>ds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B0F0"/>
                </a:solidFill>
              </a:rPr>
              <a:t>new </a:t>
            </a:r>
            <a:r>
              <a:rPr lang="en-US" dirty="0" err="1" smtClean="0">
                <a:solidFill>
                  <a:srgbClr val="00B0F0"/>
                </a:solidFill>
              </a:rPr>
              <a:t>DataSet</a:t>
            </a:r>
            <a:r>
              <a:rPr lang="en-US" dirty="0" smtClean="0">
                <a:solidFill>
                  <a:srgbClr val="00B0F0"/>
                </a:solidFill>
              </a:rPr>
              <a:t>()</a:t>
            </a:r>
            <a:r>
              <a:rPr lang="en-US" dirty="0" smtClean="0"/>
              <a:t>;</a:t>
            </a:r>
            <a:endParaRPr lang="pt-BR" dirty="0" smtClean="0"/>
          </a:p>
          <a:p>
            <a:r>
              <a:rPr lang="en-US" dirty="0" smtClean="0"/>
              <a:t>            </a:t>
            </a:r>
            <a:r>
              <a:rPr lang="en-US" dirty="0" err="1" smtClean="0">
                <a:solidFill>
                  <a:srgbClr val="00B0F0"/>
                </a:solidFill>
              </a:rPr>
              <a:t>SqlDataAdapter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B0F0"/>
                </a:solidFill>
              </a:rPr>
              <a:t>new </a:t>
            </a:r>
            <a:r>
              <a:rPr lang="en-US" dirty="0" err="1" smtClean="0">
                <a:solidFill>
                  <a:srgbClr val="00B0F0"/>
                </a:solidFill>
              </a:rPr>
              <a:t>SqlDataAdapter</a:t>
            </a:r>
            <a:r>
              <a:rPr lang="en-US" dirty="0" smtClean="0">
                <a:solidFill>
                  <a:srgbClr val="00B0F0"/>
                </a:solidFill>
              </a:rPr>
              <a:t>()</a:t>
            </a:r>
            <a:r>
              <a:rPr lang="en-US" dirty="0" smtClean="0"/>
              <a:t>;</a:t>
            </a:r>
            <a:endParaRPr lang="pt-BR" dirty="0" smtClean="0"/>
          </a:p>
          <a:p>
            <a:r>
              <a:rPr lang="en-US" dirty="0" smtClean="0"/>
              <a:t>            </a:t>
            </a:r>
            <a:r>
              <a:rPr lang="en-US" dirty="0" err="1" smtClean="0"/>
              <a:t>ds</a:t>
            </a:r>
            <a:r>
              <a:rPr lang="en-US" dirty="0" smtClean="0"/>
              <a:t> = </a:t>
            </a:r>
            <a:r>
              <a:rPr lang="en-US" dirty="0" err="1" smtClean="0"/>
              <a:t>MyAdWebService.GetManagers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00B0F0"/>
                </a:solidFill>
              </a:rPr>
              <a:t>Convert</a:t>
            </a:r>
            <a:r>
              <a:rPr lang="en-US" dirty="0" smtClean="0"/>
              <a:t>.ToInt32(</a:t>
            </a:r>
            <a:r>
              <a:rPr lang="en-US" dirty="0" err="1" smtClean="0"/>
              <a:t>txtEmployeeID.Text</a:t>
            </a:r>
            <a:r>
              <a:rPr lang="en-US" dirty="0" smtClean="0"/>
              <a:t>));</a:t>
            </a:r>
            <a:endParaRPr lang="pt-BR" dirty="0" smtClean="0"/>
          </a:p>
          <a:p>
            <a:r>
              <a:rPr lang="en-US" dirty="0" smtClean="0"/>
              <a:t>            //</a:t>
            </a:r>
            <a:r>
              <a:rPr lang="en-US" dirty="0" err="1" smtClean="0"/>
              <a:t>da.Fill</a:t>
            </a:r>
            <a:r>
              <a:rPr lang="en-US" dirty="0" smtClean="0"/>
              <a:t> (</a:t>
            </a:r>
            <a:r>
              <a:rPr lang="en-US" dirty="0" err="1" smtClean="0"/>
              <a:t>ds</a:t>
            </a:r>
            <a:r>
              <a:rPr lang="en-US" dirty="0" smtClean="0"/>
              <a:t>);</a:t>
            </a:r>
            <a:endParaRPr lang="pt-BR" dirty="0" smtClean="0"/>
          </a:p>
          <a:p>
            <a:r>
              <a:rPr lang="en-US" dirty="0" smtClean="0"/>
              <a:t>            dataGridView1.DataSource = </a:t>
            </a:r>
            <a:r>
              <a:rPr lang="en-US" dirty="0" err="1" smtClean="0"/>
              <a:t>ds.Tables</a:t>
            </a:r>
            <a:r>
              <a:rPr lang="en-US" dirty="0" smtClean="0"/>
              <a:t>[0];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54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51520" y="1916832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pt-BR" dirty="0" smtClean="0"/>
              <a:t>Books </a:t>
            </a:r>
            <a:r>
              <a:rPr lang="pt-BR" dirty="0" err="1" smtClean="0"/>
              <a:t>ONLine</a:t>
            </a:r>
            <a:endParaRPr lang="pt-BR" dirty="0" smtClean="0"/>
          </a:p>
          <a:p>
            <a:pPr lvl="0">
              <a:buFont typeface="Wingdings" pitchFamily="2" charset="2"/>
              <a:buChar char="ü"/>
            </a:pPr>
            <a:r>
              <a:rPr lang="pt-BR" dirty="0" smtClean="0"/>
              <a:t>Microsoft SQL Server 2005: Guia do Desenvolver. </a:t>
            </a:r>
            <a:r>
              <a:rPr lang="en-US" dirty="0" err="1" smtClean="0"/>
              <a:t>Autores</a:t>
            </a:r>
            <a:r>
              <a:rPr lang="en-US" dirty="0" smtClean="0"/>
              <a:t>: Michael </a:t>
            </a:r>
            <a:r>
              <a:rPr lang="en-US" dirty="0" err="1" smtClean="0"/>
              <a:t>Otey</a:t>
            </a:r>
            <a:r>
              <a:rPr lang="en-US" dirty="0" smtClean="0"/>
              <a:t> e </a:t>
            </a:r>
            <a:r>
              <a:rPr lang="en-US" dirty="0" err="1" smtClean="0"/>
              <a:t>Denielly</a:t>
            </a:r>
            <a:r>
              <a:rPr lang="en-US" dirty="0" smtClean="0"/>
              <a:t> </a:t>
            </a:r>
            <a:r>
              <a:rPr lang="en-US" dirty="0" err="1" smtClean="0"/>
              <a:t>Otey</a:t>
            </a:r>
            <a:endParaRPr lang="pt-BR" dirty="0" smtClean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/>
              <a:t>Bibliografia </a:t>
            </a:r>
            <a:r>
              <a:rPr lang="pt-BR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exemplo a seguir, mostra como você pode armazenar um valor em uma coluna </a:t>
            </a:r>
            <a:r>
              <a:rPr lang="pt-BR" b="1" dirty="0"/>
              <a:t>XML</a:t>
            </a:r>
            <a:r>
              <a:rPr lang="pt-BR" dirty="0"/>
              <a:t> usando a declaração </a:t>
            </a:r>
            <a:r>
              <a:rPr lang="pt-BR" b="1" dirty="0"/>
              <a:t>T-SQL INSERT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2132856"/>
            <a:ext cx="8496944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INSERT INTO </a:t>
            </a:r>
            <a:r>
              <a:rPr lang="en-US" dirty="0" err="1"/>
              <a:t>MyXMLDoc</a:t>
            </a:r>
            <a:r>
              <a:rPr lang="en-US" dirty="0"/>
              <a:t> </a:t>
            </a:r>
            <a:r>
              <a:rPr lang="en-US" dirty="0">
                <a:solidFill>
                  <a:srgbClr val="00B0F0"/>
                </a:solidFill>
              </a:rPr>
              <a:t>Values</a:t>
            </a:r>
            <a:r>
              <a:rPr lang="en-US" dirty="0"/>
              <a:t> (1, </a:t>
            </a:r>
            <a:r>
              <a:rPr lang="en-US" dirty="0">
                <a:solidFill>
                  <a:srgbClr val="C00000"/>
                </a:solidFill>
              </a:rPr>
              <a:t>'&lt;</a:t>
            </a:r>
            <a:r>
              <a:rPr lang="en-US" dirty="0" err="1">
                <a:solidFill>
                  <a:srgbClr val="C00000"/>
                </a:solidFill>
              </a:rPr>
              <a:t>MyXMLDoc</a:t>
            </a:r>
            <a:r>
              <a:rPr lang="en-US" dirty="0">
                <a:solidFill>
                  <a:srgbClr val="C00000"/>
                </a:solidFill>
              </a:rPr>
              <a:t>&gt;</a:t>
            </a:r>
            <a:endParaRPr lang="pt-BR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                                 </a:t>
            </a:r>
            <a:r>
              <a:rPr lang="pt-BR" dirty="0">
                <a:solidFill>
                  <a:srgbClr val="C00000"/>
                </a:solidFill>
              </a:rPr>
              <a:t>&lt;</a:t>
            </a:r>
            <a:r>
              <a:rPr lang="pt-BR" dirty="0" err="1">
                <a:solidFill>
                  <a:srgbClr val="C00000"/>
                </a:solidFill>
              </a:rPr>
              <a:t>DocumentoID</a:t>
            </a:r>
            <a:r>
              <a:rPr lang="pt-BR" dirty="0">
                <a:solidFill>
                  <a:srgbClr val="C00000"/>
                </a:solidFill>
              </a:rPr>
              <a:t>&gt;1&lt;/</a:t>
            </a:r>
            <a:r>
              <a:rPr lang="pt-BR" dirty="0" err="1">
                <a:solidFill>
                  <a:srgbClr val="C00000"/>
                </a:solidFill>
              </a:rPr>
              <a:t>DocumentoID</a:t>
            </a:r>
            <a:r>
              <a:rPr lang="pt-BR" dirty="0">
                <a:solidFill>
                  <a:srgbClr val="C00000"/>
                </a:solidFill>
              </a:rPr>
              <a:t>&gt;</a:t>
            </a:r>
          </a:p>
          <a:p>
            <a:r>
              <a:rPr lang="pt-BR" dirty="0">
                <a:solidFill>
                  <a:srgbClr val="C00000"/>
                </a:solidFill>
              </a:rPr>
              <a:t>                                 &lt;</a:t>
            </a:r>
            <a:r>
              <a:rPr lang="pt-BR" dirty="0" err="1">
                <a:solidFill>
                  <a:srgbClr val="C00000"/>
                </a:solidFill>
              </a:rPr>
              <a:t>DocumentText</a:t>
            </a:r>
            <a:r>
              <a:rPr lang="pt-BR" dirty="0">
                <a:solidFill>
                  <a:srgbClr val="C00000"/>
                </a:solidFill>
              </a:rPr>
              <a:t>&gt;</a:t>
            </a:r>
            <a:r>
              <a:rPr lang="pt-BR" dirty="0" err="1">
                <a:solidFill>
                  <a:srgbClr val="C00000"/>
                </a:solidFill>
              </a:rPr>
              <a:t>Text</a:t>
            </a:r>
            <a:r>
              <a:rPr lang="pt-BR" dirty="0">
                <a:solidFill>
                  <a:srgbClr val="C00000"/>
                </a:solidFill>
              </a:rPr>
              <a:t>&lt;/</a:t>
            </a:r>
            <a:r>
              <a:rPr lang="pt-BR" dirty="0" err="1">
                <a:solidFill>
                  <a:srgbClr val="C00000"/>
                </a:solidFill>
              </a:rPr>
              <a:t>DocumentText</a:t>
            </a:r>
            <a:r>
              <a:rPr lang="pt-BR" dirty="0">
                <a:solidFill>
                  <a:srgbClr val="C00000"/>
                </a:solidFill>
              </a:rPr>
              <a:t>&gt;</a:t>
            </a:r>
          </a:p>
          <a:p>
            <a:r>
              <a:rPr lang="pt-BR" dirty="0">
                <a:solidFill>
                  <a:srgbClr val="C00000"/>
                </a:solidFill>
              </a:rPr>
              <a:t>                                 &lt;/</a:t>
            </a:r>
            <a:r>
              <a:rPr lang="pt-BR" dirty="0" err="1">
                <a:solidFill>
                  <a:srgbClr val="C00000"/>
                </a:solidFill>
              </a:rPr>
              <a:t>MyXMLDoc</a:t>
            </a:r>
            <a:r>
              <a:rPr lang="pt-BR" dirty="0" smtClean="0">
                <a:solidFill>
                  <a:srgbClr val="C00000"/>
                </a:solidFill>
              </a:rPr>
              <a:t>&gt;'</a:t>
            </a:r>
            <a:r>
              <a:rPr lang="pt-BR" dirty="0" smtClean="0"/>
              <a:t>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Validação de dados usando um esquema </a:t>
            </a:r>
            <a:r>
              <a:rPr lang="pt-BR" b="1" dirty="0" smtClean="0"/>
              <a:t>XSD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640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tipo de dados nativo XML verifica a garantia de que quaisquer dados armazenados em uma variável ou coluna XML, seja um documento XML válido. Por si só, ela não verifica mais do que isso. Entretanto, a Microsoft projetou o tipo de dados XML para ser capaz de suportar a validação de documentos mais sofisticados usando um esquema XSD. Quando um esquema XSD é definido para uma coluna do tipo XML, o mecanismo do SQL Server irá verificar para garantir que todos os dados armazenados na coluna XML, estão de acordo com a definição fornecida pelo seu esquema XSD.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Criando o esquema </a:t>
            </a:r>
            <a:r>
              <a:rPr lang="pt-BR" b="1" dirty="0" smtClean="0"/>
              <a:t>XSD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77281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 código a seguir mostra um esquema XSD para o documento XML simples que foi usado no exemplo anterior.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1520" y="2564904"/>
            <a:ext cx="8496944" cy="35394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&lt;</a:t>
            </a:r>
            <a:r>
              <a:rPr lang="en-US" sz="1600" dirty="0">
                <a:solidFill>
                  <a:srgbClr val="C00000"/>
                </a:solidFill>
              </a:rPr>
              <a:t>?xml version</a:t>
            </a:r>
            <a:r>
              <a:rPr lang="en-US" sz="1600" dirty="0"/>
              <a:t>="1.0" </a:t>
            </a:r>
            <a:r>
              <a:rPr lang="en-US" sz="1600" dirty="0">
                <a:solidFill>
                  <a:srgbClr val="C00000"/>
                </a:solidFill>
              </a:rPr>
              <a:t>encoding</a:t>
            </a:r>
            <a:r>
              <a:rPr lang="en-US" sz="1600" dirty="0"/>
              <a:t>="</a:t>
            </a:r>
            <a:r>
              <a:rPr lang="en-US" sz="1600" dirty="0">
                <a:solidFill>
                  <a:srgbClr val="00B0F0"/>
                </a:solidFill>
              </a:rPr>
              <a:t>utf-16</a:t>
            </a:r>
            <a:r>
              <a:rPr lang="en-US" sz="1600" dirty="0"/>
              <a:t>"?&gt;</a:t>
            </a:r>
            <a:endParaRPr lang="pt-BR" sz="1600" dirty="0"/>
          </a:p>
          <a:p>
            <a:r>
              <a:rPr lang="en-US" sz="1600" dirty="0"/>
              <a:t>&lt;</a:t>
            </a:r>
            <a:r>
              <a:rPr lang="en-US" sz="1600" dirty="0" err="1">
                <a:solidFill>
                  <a:srgbClr val="C00000"/>
                </a:solidFill>
              </a:rPr>
              <a:t>xs:schema</a:t>
            </a:r>
            <a:r>
              <a:rPr lang="en-US" sz="1600" dirty="0">
                <a:solidFill>
                  <a:srgbClr val="C00000"/>
                </a:solidFill>
              </a:rPr>
              <a:t> </a:t>
            </a:r>
            <a:r>
              <a:rPr lang="en-US" sz="1600" dirty="0" err="1">
                <a:solidFill>
                  <a:srgbClr val="C00000"/>
                </a:solidFill>
              </a:rPr>
              <a:t>xmlns:xs</a:t>
            </a:r>
            <a:r>
              <a:rPr lang="en-US" sz="1600" dirty="0"/>
              <a:t>="</a:t>
            </a:r>
            <a:r>
              <a:rPr lang="en-US" sz="1600" dirty="0">
                <a:solidFill>
                  <a:srgbClr val="00B0F0"/>
                </a:solidFill>
              </a:rPr>
              <a:t>http://www.w3.org/2001/XMLSchema</a:t>
            </a:r>
            <a:r>
              <a:rPr lang="en-US" sz="1600" dirty="0"/>
              <a:t>"</a:t>
            </a:r>
            <a:endParaRPr lang="pt-BR" sz="1600" dirty="0"/>
          </a:p>
          <a:p>
            <a:r>
              <a:rPr lang="en-US" sz="1600" dirty="0"/>
              <a:t>		   </a:t>
            </a:r>
            <a:r>
              <a:rPr lang="en-US" sz="1600" dirty="0" err="1">
                <a:solidFill>
                  <a:srgbClr val="C00000"/>
                </a:solidFill>
              </a:rPr>
              <a:t>elementFormDefault</a:t>
            </a:r>
            <a:r>
              <a:rPr lang="en-US" sz="1600" dirty="0">
                <a:solidFill>
                  <a:srgbClr val="00B0F0"/>
                </a:solidFill>
              </a:rPr>
              <a:t>="qualified</a:t>
            </a:r>
            <a:r>
              <a:rPr lang="en-US" sz="1600" dirty="0"/>
              <a:t>" </a:t>
            </a:r>
            <a:r>
              <a:rPr lang="en-US" sz="1600" dirty="0" err="1">
                <a:solidFill>
                  <a:srgbClr val="C00000"/>
                </a:solidFill>
              </a:rPr>
              <a:t>targetNamespace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MyXMLDocSchema</a:t>
            </a:r>
            <a:r>
              <a:rPr lang="en-US" sz="1600" dirty="0"/>
              <a:t>"</a:t>
            </a:r>
            <a:endParaRPr lang="pt-BR" sz="1600" dirty="0"/>
          </a:p>
          <a:p>
            <a:r>
              <a:rPr lang="en-US" sz="1600" dirty="0"/>
              <a:t>		   </a:t>
            </a:r>
            <a:r>
              <a:rPr lang="en-US" sz="1600" dirty="0" err="1">
                <a:solidFill>
                  <a:srgbClr val="C00000"/>
                </a:solidFill>
              </a:rPr>
              <a:t>xmlns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MyXMLDocSchema</a:t>
            </a:r>
            <a:r>
              <a:rPr lang="en-US" sz="1600" dirty="0"/>
              <a:t>"&gt;</a:t>
            </a:r>
            <a:endParaRPr lang="pt-BR" sz="1600" dirty="0"/>
          </a:p>
          <a:p>
            <a:r>
              <a:rPr lang="en-US" sz="1600" dirty="0"/>
              <a:t>	&lt;</a:t>
            </a:r>
            <a:r>
              <a:rPr lang="en-US" sz="1600" dirty="0" err="1">
                <a:solidFill>
                  <a:srgbClr val="C00000"/>
                </a:solidFill>
              </a:rPr>
              <a:t>xs:element</a:t>
            </a:r>
            <a:r>
              <a:rPr lang="en-US" sz="1600" dirty="0">
                <a:solidFill>
                  <a:srgbClr val="C00000"/>
                </a:solidFill>
              </a:rPr>
              <a:t> name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MyXMLDoc</a:t>
            </a:r>
            <a:r>
              <a:rPr lang="en-US" sz="1600" dirty="0"/>
              <a:t>"&gt;</a:t>
            </a:r>
            <a:endParaRPr lang="pt-BR" sz="1600" dirty="0"/>
          </a:p>
          <a:p>
            <a:r>
              <a:rPr lang="en-US" sz="1600" dirty="0"/>
              <a:t>		&lt;</a:t>
            </a:r>
            <a:r>
              <a:rPr lang="en-US" sz="1600" dirty="0" err="1">
                <a:solidFill>
                  <a:srgbClr val="C00000"/>
                </a:solidFill>
              </a:rPr>
              <a:t>xs:complexType</a:t>
            </a:r>
            <a:r>
              <a:rPr lang="en-US" sz="1600" dirty="0"/>
              <a:t>&gt;</a:t>
            </a:r>
            <a:endParaRPr lang="pt-BR" sz="1600" dirty="0"/>
          </a:p>
          <a:p>
            <a:r>
              <a:rPr lang="en-US" sz="1600" dirty="0"/>
              <a:t>			&lt;</a:t>
            </a:r>
            <a:r>
              <a:rPr lang="en-US" sz="1600" dirty="0" err="1">
                <a:solidFill>
                  <a:srgbClr val="C00000"/>
                </a:solidFill>
              </a:rPr>
              <a:t>xs:sequence</a:t>
            </a:r>
            <a:r>
              <a:rPr lang="en-US" sz="1600" dirty="0"/>
              <a:t>&gt;</a:t>
            </a:r>
            <a:endParaRPr lang="pt-BR" sz="1600" dirty="0"/>
          </a:p>
          <a:p>
            <a:r>
              <a:rPr lang="en-US" sz="1600" dirty="0"/>
              <a:t>				&lt;</a:t>
            </a:r>
            <a:r>
              <a:rPr lang="en-US" sz="1600" dirty="0" err="1">
                <a:solidFill>
                  <a:srgbClr val="C00000"/>
                </a:solidFill>
              </a:rPr>
              <a:t>xs:element</a:t>
            </a:r>
            <a:r>
              <a:rPr lang="en-US" sz="1600" dirty="0">
                <a:solidFill>
                  <a:srgbClr val="C00000"/>
                </a:solidFill>
              </a:rPr>
              <a:t> name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DocumentID</a:t>
            </a:r>
            <a:r>
              <a:rPr lang="en-US" sz="1600" dirty="0"/>
              <a:t>" </a:t>
            </a:r>
            <a:r>
              <a:rPr lang="en-US" sz="1600" dirty="0">
                <a:solidFill>
                  <a:srgbClr val="C00000"/>
                </a:solidFill>
              </a:rPr>
              <a:t>type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xs:int</a:t>
            </a:r>
            <a:r>
              <a:rPr lang="en-US" sz="1600" dirty="0"/>
              <a:t>" /&gt;</a:t>
            </a:r>
            <a:endParaRPr lang="pt-BR" sz="1600" dirty="0"/>
          </a:p>
          <a:p>
            <a:r>
              <a:rPr lang="en-US" sz="1600" dirty="0"/>
              <a:t>				&lt;</a:t>
            </a:r>
            <a:r>
              <a:rPr lang="en-US" sz="1600" dirty="0" err="1">
                <a:solidFill>
                  <a:srgbClr val="C00000"/>
                </a:solidFill>
              </a:rPr>
              <a:t>xs:element</a:t>
            </a:r>
            <a:r>
              <a:rPr lang="en-US" sz="1600" dirty="0">
                <a:solidFill>
                  <a:srgbClr val="C00000"/>
                </a:solidFill>
              </a:rPr>
              <a:t> name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DocumentBody</a:t>
            </a:r>
            <a:r>
              <a:rPr lang="en-US" sz="1600" dirty="0"/>
              <a:t>" </a:t>
            </a:r>
            <a:r>
              <a:rPr lang="en-US" sz="1600" dirty="0">
                <a:solidFill>
                  <a:srgbClr val="C00000"/>
                </a:solidFill>
              </a:rPr>
              <a:t>type</a:t>
            </a:r>
            <a:r>
              <a:rPr lang="en-US" sz="1600" dirty="0"/>
              <a:t>="</a:t>
            </a:r>
            <a:r>
              <a:rPr lang="en-US" sz="1600" dirty="0" err="1">
                <a:solidFill>
                  <a:srgbClr val="00B0F0"/>
                </a:solidFill>
              </a:rPr>
              <a:t>xs:string</a:t>
            </a:r>
            <a:r>
              <a:rPr lang="en-US" sz="1600" dirty="0"/>
              <a:t>" /&gt;</a:t>
            </a:r>
            <a:endParaRPr lang="pt-BR" sz="1600" dirty="0"/>
          </a:p>
          <a:p>
            <a:r>
              <a:rPr lang="en-US" sz="1600" dirty="0"/>
              <a:t>			&lt;/</a:t>
            </a:r>
            <a:r>
              <a:rPr lang="en-US" sz="1600" dirty="0" err="1">
                <a:solidFill>
                  <a:srgbClr val="C00000"/>
                </a:solidFill>
              </a:rPr>
              <a:t>xs:sequence</a:t>
            </a:r>
            <a:r>
              <a:rPr lang="en-US" sz="1600" dirty="0"/>
              <a:t>&gt;		  </a:t>
            </a:r>
            <a:endParaRPr lang="pt-BR" sz="1600" dirty="0"/>
          </a:p>
          <a:p>
            <a:r>
              <a:rPr lang="en-US" sz="1600" dirty="0"/>
              <a:t>		&lt;/</a:t>
            </a:r>
            <a:r>
              <a:rPr lang="en-US" sz="1600" dirty="0" err="1">
                <a:solidFill>
                  <a:srgbClr val="C00000"/>
                </a:solidFill>
              </a:rPr>
              <a:t>xs:complexType</a:t>
            </a:r>
            <a:r>
              <a:rPr lang="en-US" sz="1600" dirty="0"/>
              <a:t>&gt;	   </a:t>
            </a:r>
            <a:endParaRPr lang="pt-BR" sz="1600" dirty="0"/>
          </a:p>
          <a:p>
            <a:r>
              <a:rPr lang="en-US" sz="1600" dirty="0"/>
              <a:t>	&lt;/</a:t>
            </a:r>
            <a:r>
              <a:rPr lang="en-US" sz="1600" dirty="0" err="1">
                <a:solidFill>
                  <a:srgbClr val="C00000"/>
                </a:solidFill>
              </a:rPr>
              <a:t>xs:element</a:t>
            </a:r>
            <a:r>
              <a:rPr lang="en-US" sz="1600" dirty="0"/>
              <a:t>&gt;</a:t>
            </a:r>
            <a:endParaRPr lang="pt-BR" sz="1600" dirty="0"/>
          </a:p>
          <a:p>
            <a:r>
              <a:rPr lang="en-US" sz="1600" dirty="0"/>
              <a:t>&lt;/</a:t>
            </a:r>
            <a:r>
              <a:rPr lang="en-US" sz="1600" dirty="0" err="1">
                <a:solidFill>
                  <a:srgbClr val="C00000"/>
                </a:solidFill>
              </a:rPr>
              <a:t>xs:schema</a:t>
            </a:r>
            <a:r>
              <a:rPr lang="en-US" sz="1600" dirty="0"/>
              <a:t>&gt;</a:t>
            </a:r>
            <a:endParaRPr lang="pt-BR" sz="1600" dirty="0"/>
          </a:p>
          <a:p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E-mail:jose.cunha@ifrn.edu.br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E499-A570-45D1-8D09-99BBF27611B5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XML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79512" y="141277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Criando o esquema </a:t>
            </a:r>
            <a:r>
              <a:rPr lang="pt-BR" b="1" dirty="0" smtClean="0"/>
              <a:t>XSD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844824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Esse esquema </a:t>
            </a:r>
            <a:r>
              <a:rPr lang="pt-BR" b="1" dirty="0"/>
              <a:t>XSD </a:t>
            </a:r>
            <a:r>
              <a:rPr lang="pt-BR" dirty="0"/>
              <a:t>usa o </a:t>
            </a:r>
            <a:r>
              <a:rPr lang="pt-BR" dirty="0" err="1"/>
              <a:t>namespace</a:t>
            </a:r>
            <a:r>
              <a:rPr lang="pt-BR" dirty="0"/>
              <a:t> </a:t>
            </a:r>
            <a:r>
              <a:rPr lang="pt-BR" dirty="0" err="1"/>
              <a:t>MyXMDocSchema</a:t>
            </a:r>
            <a:r>
              <a:rPr lang="pt-BR" dirty="0"/>
              <a:t> e define um </a:t>
            </a:r>
            <a:r>
              <a:rPr lang="pt-BR" dirty="0" err="1"/>
              <a:t>document</a:t>
            </a:r>
            <a:r>
              <a:rPr lang="pt-BR" dirty="0"/>
              <a:t> XML que possui um elemento complexo chamado </a:t>
            </a:r>
            <a:r>
              <a:rPr lang="pt-BR" dirty="0" err="1"/>
              <a:t>MyXMLDoc</a:t>
            </a:r>
            <a:r>
              <a:rPr lang="pt-BR" dirty="0"/>
              <a:t>. O elemento complexo </a:t>
            </a:r>
            <a:r>
              <a:rPr lang="pt-BR" dirty="0" err="1"/>
              <a:t>MyXMLDoc</a:t>
            </a:r>
            <a:r>
              <a:rPr lang="pt-BR" dirty="0"/>
              <a:t> contém dois elementos simples. O primeiro elemento simples deve ser chamado </a:t>
            </a:r>
            <a:r>
              <a:rPr lang="pt-BR" dirty="0" err="1"/>
              <a:t>DocumentID</a:t>
            </a:r>
            <a:r>
              <a:rPr lang="pt-BR" dirty="0"/>
              <a:t>, e o segundo elemento simples é chamado </a:t>
            </a:r>
            <a:r>
              <a:rPr lang="pt-BR" dirty="0" err="1"/>
              <a:t>DocumentBody</a:t>
            </a:r>
            <a:r>
              <a:rPr lang="pt-BR" dirty="0"/>
              <a:t>. O elemento </a:t>
            </a:r>
            <a:r>
              <a:rPr lang="pt-BR" dirty="0" err="1"/>
              <a:t>DocumentID</a:t>
            </a:r>
            <a:r>
              <a:rPr lang="pt-BR" dirty="0"/>
              <a:t> deve conter um inteiro (</a:t>
            </a:r>
            <a:r>
              <a:rPr lang="pt-BR" dirty="0" err="1"/>
              <a:t>integer</a:t>
            </a:r>
            <a:r>
              <a:rPr lang="pt-BR" dirty="0"/>
              <a:t>), enquanto o elemento </a:t>
            </a:r>
            <a:r>
              <a:rPr lang="pt-BR" dirty="0" err="1"/>
              <a:t>DocumentBody</a:t>
            </a:r>
            <a:r>
              <a:rPr lang="pt-BR" dirty="0"/>
              <a:t> deve conter um tipo de dados XML string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3951</Words>
  <Application>Microsoft Office PowerPoint</Application>
  <PresentationFormat>Apresentação na tela (4:3)</PresentationFormat>
  <Paragraphs>471</Paragraphs>
  <Slides>54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54</vt:i4>
      </vt:variant>
    </vt:vector>
  </HeadingPairs>
  <TitlesOfParts>
    <vt:vector size="58" baseType="lpstr">
      <vt:lpstr>Arial</vt:lpstr>
      <vt:lpstr>Calibri</vt:lpstr>
      <vt:lpstr>Wingdings</vt:lpstr>
      <vt:lpstr>Tema do Office</vt:lpstr>
      <vt:lpstr>Desenvolvendo com XML</vt:lpstr>
      <vt:lpstr>XML</vt:lpstr>
      <vt:lpstr>XML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Desenvolvendo com XML</dc:title>
  <dc:creator>Cunha</dc:creator>
  <cp:lastModifiedBy>José Antonio Cunha</cp:lastModifiedBy>
  <cp:revision>72</cp:revision>
  <dcterms:created xsi:type="dcterms:W3CDTF">2012-06-28T13:31:14Z</dcterms:created>
  <dcterms:modified xsi:type="dcterms:W3CDTF">2013-07-17T18:31:32Z</dcterms:modified>
</cp:coreProperties>
</file>