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7" r:id="rId5"/>
    <p:sldId id="266" r:id="rId6"/>
    <p:sldId id="268" r:id="rId7"/>
    <p:sldId id="260" r:id="rId8"/>
    <p:sldId id="261" r:id="rId9"/>
    <p:sldId id="262" r:id="rId10"/>
    <p:sldId id="269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B5C63-D354-4775-8375-262F920B144C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4E20-BE38-48AF-AA85-05BC1ED22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2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5B4BD5-D4B9-415A-87D8-7A7500A36768}" type="datetimeFigureOut">
              <a:rPr lang="pt-BR" smtClean="0"/>
              <a:t>20/12/2012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B83265-728B-4E9B-B1D8-F37B6AF9C8E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79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pt.wikipedia.org/wiki/Colorado_Springs" TargetMode="External"/><Relationship Id="rId7" Type="http://schemas.openxmlformats.org/officeDocument/2006/relationships/hyperlink" Target="http://pt.wikipedia.org/wiki/8_de_maio" TargetMode="External"/><Relationship Id="rId12" Type="http://schemas.openxmlformats.org/officeDocument/2006/relationships/hyperlink" Target="http://pt.wikipedia.org/wiki/D%C3%A9cada_de_196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t.wikipedia.org/wiki/Munique" TargetMode="External"/><Relationship Id="rId11" Type="http://schemas.openxmlformats.org/officeDocument/2006/relationships/hyperlink" Target="http://pt.wikipedia.org/wiki/D%C3%A9cada_de_1950" TargetMode="External"/><Relationship Id="rId5" Type="http://schemas.openxmlformats.org/officeDocument/2006/relationships/hyperlink" Target="http://pt.wikipedia.org/wiki/1902" TargetMode="External"/><Relationship Id="rId10" Type="http://schemas.openxmlformats.org/officeDocument/2006/relationships/hyperlink" Target="http://pt.wikipedia.org/wiki/Estados_Unidos" TargetMode="External"/><Relationship Id="rId4" Type="http://schemas.openxmlformats.org/officeDocument/2006/relationships/hyperlink" Target="http://pt.wikipedia.org/wiki/13_de_dezembro" TargetMode="External"/><Relationship Id="rId9" Type="http://schemas.openxmlformats.org/officeDocument/2006/relationships/hyperlink" Target="http://pt.wikipedia.org/wiki/Soci%C3%B3logo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0547"/>
            <a:ext cx="8172400" cy="66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684167" cy="1152128"/>
          </a:xfrm>
        </p:spPr>
        <p:txBody>
          <a:bodyPr/>
          <a:lstStyle/>
          <a:p>
            <a:r>
              <a:rPr lang="pt-BR" dirty="0" smtClean="0"/>
              <a:t>Durkheim e a Educação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1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Fato Social e Educação: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22960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o objeto da sociologia é o fato social, e a educação é considerada como o fato social, isto é, se impõe, coercitivamente, como uma norma jurídica ou como uma lei. </a:t>
            </a:r>
          </a:p>
        </p:txBody>
      </p:sp>
    </p:spTree>
    <p:extLst>
      <p:ext uri="{BB962C8B-B14F-4D97-AF65-F5344CB8AC3E}">
        <p14:creationId xmlns:p14="http://schemas.microsoft.com/office/powerpoint/2010/main" val="32149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Fato social e Educação: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931224" cy="4061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Durkheim rejeita a posição psicologista. Para ele, os conteúdos da educação são independentes das vontades individuais, são as normas e os valores desenvolvidos por uma sociedade o grupo social em determinados momentos históricos, que adquirem certa generalidade e com isso uma natureza própria, tornando-se assim </a:t>
            </a:r>
            <a:r>
              <a:rPr lang="pt-BR" sz="2800" dirty="0" smtClean="0"/>
              <a:t>“coisas </a:t>
            </a:r>
            <a:r>
              <a:rPr lang="pt-BR" sz="2800" dirty="0"/>
              <a:t>exteriores aos </a:t>
            </a:r>
            <a:r>
              <a:rPr lang="pt-BR" sz="2800" dirty="0" smtClean="0"/>
              <a:t>indivíduos”</a:t>
            </a:r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947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4452" y="2060848"/>
            <a:ext cx="7741774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A criança só pode conhecer o dever através de seus pais e mestres. É preciso que estes sejam para ela a encarnação e a personificação do dever. Isto é, que a autoridade moral seja a qualidade fundamental do educador. A autoridade não é violenta, ela consiste em certa ascendência moral. </a:t>
            </a:r>
          </a:p>
          <a:p>
            <a:pPr algn="just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62068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A Moral e a Educação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7281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Liberdade e autoridade não são termos excludentes, eles  se implicam. A liberdade é filha da autoridade bem compreendida. Pois, ser livre não consiste em fazer aquilo que se tem vontade, e sim em se ser dono de si próprio, em saber agir segundo a razão e cumprir com o dever. E justamente a autoridade de mestre deve ser empregada em dotar a criança desse domínio sobre si mesma (DURKHEIM, 1973:47). </a:t>
            </a:r>
            <a:endParaRPr lang="pt-BR" sz="28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A Moral e a Educação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5415"/>
            <a:ext cx="4176464" cy="1143000"/>
          </a:xfrm>
        </p:spPr>
        <p:txBody>
          <a:bodyPr/>
          <a:lstStyle/>
          <a:p>
            <a:r>
              <a:rPr lang="pt-BR" b="1" dirty="0" err="1">
                <a:solidFill>
                  <a:srgbClr val="FF0000"/>
                </a:solidFill>
              </a:rPr>
              <a:t>Talcott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Parsons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nndb.com/people/811/000113472/talcott-par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9992"/>
            <a:ext cx="2808312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55976" y="11247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err="1"/>
              <a:t>Talcott</a:t>
            </a:r>
            <a:r>
              <a:rPr lang="pt-BR" sz="2400" b="1" dirty="0"/>
              <a:t> Edgar Frederick </a:t>
            </a:r>
            <a:r>
              <a:rPr lang="pt-BR" sz="2400" b="1" dirty="0" err="1"/>
              <a:t>Parsons</a:t>
            </a:r>
            <a:r>
              <a:rPr lang="pt-BR" sz="2400" dirty="0"/>
              <a:t> (</a:t>
            </a:r>
            <a:r>
              <a:rPr lang="pt-BR" sz="2400" dirty="0">
                <a:hlinkClick r:id="rId3" tooltip="Colorado Springs"/>
              </a:rPr>
              <a:t>Colorado Springs</a:t>
            </a:r>
            <a:r>
              <a:rPr lang="pt-BR" sz="2400" dirty="0"/>
              <a:t>, </a:t>
            </a:r>
            <a:r>
              <a:rPr lang="pt-BR" sz="2400" dirty="0">
                <a:hlinkClick r:id="rId4" tooltip="13 de dezembro"/>
              </a:rPr>
              <a:t>13 de dezembro</a:t>
            </a:r>
            <a:r>
              <a:rPr lang="pt-BR" sz="2400" dirty="0"/>
              <a:t> de </a:t>
            </a:r>
            <a:r>
              <a:rPr lang="pt-BR" sz="2400" dirty="0">
                <a:hlinkClick r:id="rId5" tooltip="1902"/>
              </a:rPr>
              <a:t>1902</a:t>
            </a:r>
            <a:r>
              <a:rPr lang="pt-BR" sz="2400" dirty="0"/>
              <a:t> - </a:t>
            </a:r>
            <a:r>
              <a:rPr lang="pt-BR" sz="2400" dirty="0">
                <a:hlinkClick r:id="rId6" tooltip="Munique"/>
              </a:rPr>
              <a:t>Munique</a:t>
            </a:r>
            <a:r>
              <a:rPr lang="pt-BR" sz="2400" dirty="0"/>
              <a:t>, </a:t>
            </a:r>
            <a:r>
              <a:rPr lang="pt-BR" sz="2400" dirty="0">
                <a:hlinkClick r:id="rId7" tooltip="8 de maio"/>
              </a:rPr>
              <a:t>8 de maio</a:t>
            </a:r>
            <a:r>
              <a:rPr lang="pt-BR" sz="2400" dirty="0"/>
              <a:t> de </a:t>
            </a:r>
            <a:r>
              <a:rPr lang="pt-BR" sz="2400" dirty="0">
                <a:hlinkClick r:id="rId8" tooltip="1979"/>
              </a:rPr>
              <a:t>1979</a:t>
            </a:r>
            <a:r>
              <a:rPr lang="pt-BR" sz="2400" dirty="0"/>
              <a:t>) foi por muitos anos um dos </a:t>
            </a:r>
            <a:r>
              <a:rPr lang="pt-BR" sz="2400" dirty="0">
                <a:hlinkClick r:id="rId9" tooltip="Sociólogos"/>
              </a:rPr>
              <a:t>Sociólogos</a:t>
            </a:r>
            <a:r>
              <a:rPr lang="pt-BR" sz="2400" dirty="0"/>
              <a:t> mais conhecidos nos </a:t>
            </a:r>
            <a:r>
              <a:rPr lang="pt-BR" sz="2400" dirty="0">
                <a:hlinkClick r:id="rId10" tooltip="Estados Unidos"/>
              </a:rPr>
              <a:t>Estados Unidos</a:t>
            </a:r>
            <a:r>
              <a:rPr lang="pt-BR" sz="2400" dirty="0"/>
              <a:t> e no mundo. Seu trabalho teve grande influência nas </a:t>
            </a:r>
            <a:r>
              <a:rPr lang="pt-BR" sz="2400" dirty="0">
                <a:hlinkClick r:id="rId11" tooltip="Década de 1950"/>
              </a:rPr>
              <a:t>décadas de 1950</a:t>
            </a:r>
            <a:r>
              <a:rPr lang="pt-BR" sz="2400" dirty="0"/>
              <a:t> e </a:t>
            </a:r>
            <a:r>
              <a:rPr lang="pt-BR" sz="2400" dirty="0" smtClean="0">
                <a:hlinkClick r:id="rId12" tooltip="Década de 1960"/>
              </a:rPr>
              <a:t>1960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028" name="Picture 4" descr="http://upload.wikimedia.org/wikipedia/commons/6/64/Talcott_Parson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339"/>
            <a:ext cx="4029075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Educação é socialização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85934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S</a:t>
            </a:r>
            <a:r>
              <a:rPr lang="pt-BR" sz="2800" dirty="0" smtClean="0"/>
              <a:t>ociólogo </a:t>
            </a:r>
            <a:r>
              <a:rPr lang="pt-BR" sz="2800" dirty="0"/>
              <a:t>americano, divulgador da obra de Durkheim, observa que a educação, entendida como socialização, é o mecanismo básico de constituição dos sistemas sociais e de manutenção e perpetuação dos mesmos, em formas de sociedades, e destaca que sem a socialização, o sistema social é ineficaz de manter-se integrado, de preservar sua ordem, seu equilíbrio e conservar seus limites.</a:t>
            </a:r>
          </a:p>
        </p:txBody>
      </p:sp>
    </p:spTree>
    <p:extLst>
      <p:ext uri="{BB962C8B-B14F-4D97-AF65-F5344CB8AC3E}">
        <p14:creationId xmlns:p14="http://schemas.microsoft.com/office/powerpoint/2010/main" val="242154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PARSONS X DURKHEIM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191683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Uma </a:t>
            </a:r>
            <a:r>
              <a:rPr lang="pt-BR" sz="2800" dirty="0"/>
              <a:t>primeira diferença com o pensamento de Durkheim, que destaca sempre o aspecto coercitivo da sociedade frente ao indivíduo. </a:t>
            </a:r>
            <a:r>
              <a:rPr lang="pt-BR" sz="2800" dirty="0" err="1"/>
              <a:t>Parsons</a:t>
            </a:r>
            <a:r>
              <a:rPr lang="pt-BR" sz="2800" dirty="0"/>
              <a:t> afirma que é necessário uma complementação do sistema social e do sistema de personalidade, ambos sistemas tem necessidades básicas que podem ser resolvidas de forma complementar.</a:t>
            </a:r>
          </a:p>
        </p:txBody>
      </p:sp>
    </p:spTree>
    <p:extLst>
      <p:ext uri="{BB962C8B-B14F-4D97-AF65-F5344CB8AC3E}">
        <p14:creationId xmlns:p14="http://schemas.microsoft.com/office/powerpoint/2010/main" val="311323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0829" y="2258413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 sistema social para </a:t>
            </a:r>
            <a:r>
              <a:rPr lang="pt-BR" sz="2800" dirty="0" err="1"/>
              <a:t>Parsons</a:t>
            </a:r>
            <a:r>
              <a:rPr lang="pt-BR" sz="2800" dirty="0"/>
              <a:t> funciona harmonicamente a partir do equilíbrio do sistema de personalidade. A criança aceita o marco normativo do sistema social em troca do amor e carinho maternos.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PARSONS X DURKHEIM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79695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 SOCIALIZAÇÃO E A EDUCAÇÃO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844824"/>
            <a:ext cx="7812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Este processo se desenvolve através de mediações </a:t>
            </a:r>
            <a:r>
              <a:rPr lang="pt-BR" sz="2800" dirty="0" smtClean="0"/>
              <a:t>primárias</a:t>
            </a:r>
            <a:r>
              <a:rPr lang="pt-BR" sz="2800" dirty="0"/>
              <a:t>: os próprios pais através da internalização de normas, inicia o processo de socialização primaria. A criança não percebe que as necessidades do sistema social estão se tornando suas próprias necessidades.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6256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219374" y="641202"/>
            <a:ext cx="7488832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Processo de socialização:</a:t>
            </a:r>
            <a:endParaRPr lang="pt-BR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É o processo pelo qual os indivíduos formam a sociedade e são formados por ela.</a:t>
            </a:r>
            <a:endParaRPr lang="pt-B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076825" y="2708275"/>
            <a:ext cx="36004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/>
              <a:t>Somos socializados quando somos transformados em seres capazes de viver em sociedade, pela internalização de coerções sociais. Quando adquirimos competência para nos comportar de forma aceitável, e livres para assumir a responsabilidade de nossas ações. </a:t>
            </a:r>
          </a:p>
        </p:txBody>
      </p:sp>
      <p:pic>
        <p:nvPicPr>
          <p:cNvPr id="19474" name="Picture 18" descr="primeiros pas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2682875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Quem é ele?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467600" cy="31249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Nascido em 1852, filho de um rabino, em </a:t>
            </a:r>
            <a:r>
              <a:rPr lang="pt-BR" dirty="0" err="1"/>
              <a:t>Épinal</a:t>
            </a:r>
            <a:r>
              <a:rPr lang="pt-BR" dirty="0"/>
              <a:t>, no leste </a:t>
            </a:r>
            <a:r>
              <a:rPr lang="pt-BR" dirty="0" smtClean="0"/>
              <a:t>da França</a:t>
            </a:r>
            <a:r>
              <a:rPr lang="pt-BR" dirty="0"/>
              <a:t>, ele preferiu, desde a adolescência, abandonar a </a:t>
            </a:r>
            <a:r>
              <a:rPr lang="pt-BR" dirty="0" smtClean="0"/>
              <a:t>religião judaica </a:t>
            </a:r>
            <a:r>
              <a:rPr lang="pt-BR" dirty="0"/>
              <a:t>e decidiu qual seria sua futura profissão: professor de filosofia.</a:t>
            </a:r>
          </a:p>
          <a:p>
            <a:pPr algn="just"/>
            <a:r>
              <a:rPr lang="pt-BR" dirty="0"/>
              <a:t>Entre 1879 e 1882, frequentou a prestigiosa Escola </a:t>
            </a:r>
            <a:r>
              <a:rPr lang="pt-BR" dirty="0" smtClean="0"/>
              <a:t>Normal Superior4 </a:t>
            </a:r>
            <a:r>
              <a:rPr lang="pt-BR" dirty="0"/>
              <a:t>(ENS), em Paris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1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348038" y="3644900"/>
            <a:ext cx="5545137" cy="2736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pt-PT" sz="2000" b="1">
                <a:solidFill>
                  <a:srgbClr val="000000"/>
                </a:solidFill>
              </a:rPr>
              <a:t>Socialização secundária</a:t>
            </a:r>
          </a:p>
          <a:p>
            <a:pPr algn="just"/>
            <a:r>
              <a:rPr lang="pt-PT" sz="2000">
                <a:solidFill>
                  <a:srgbClr val="0000FF"/>
                </a:solidFill>
              </a:rPr>
              <a:t>Processo que introduz o indivíduo já socializado em novos setores da sociedade, existindo uma aprendizagem das expectativas que a sociedade ou o grupo deposita em nós, e aos papéis que assumimos nos grupos que pertencemos nas diversas situações. </a:t>
            </a: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95288" y="836613"/>
            <a:ext cx="5616575" cy="2016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pt-PT" sz="2000" b="1">
                <a:solidFill>
                  <a:srgbClr val="000000"/>
                </a:solidFill>
              </a:rPr>
              <a:t>Socialização primária</a:t>
            </a:r>
          </a:p>
          <a:p>
            <a:pPr algn="just"/>
            <a:r>
              <a:rPr lang="pt-PT" sz="2000">
                <a:solidFill>
                  <a:srgbClr val="0000FF"/>
                </a:solidFill>
              </a:rPr>
              <a:t>A criança aprende e interioriza a linguagem, as regras básicas da sociedade, a moral e os modelos comportamentais do grupo a que se pertence.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789363"/>
            <a:ext cx="2271712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2256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1113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0985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89363"/>
            <a:ext cx="31734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348038" y="3644900"/>
            <a:ext cx="5545137" cy="2736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pt-PT" sz="2000" b="1">
                <a:solidFill>
                  <a:srgbClr val="000000"/>
                </a:solidFill>
              </a:rPr>
              <a:t>Socialização Informal</a:t>
            </a:r>
          </a:p>
          <a:p>
            <a:pPr algn="just"/>
            <a:r>
              <a:rPr lang="pt-PT" sz="2000">
                <a:solidFill>
                  <a:srgbClr val="0000FF"/>
                </a:solidFill>
              </a:rPr>
              <a:t>Ocorre inicialmente nas relações familiares, entre vizinhos, grupo de amigos, e a exposição à mídia. </a:t>
            </a: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95288" y="836613"/>
            <a:ext cx="5616575" cy="2016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pt-PT" sz="2000" b="1">
                <a:solidFill>
                  <a:srgbClr val="000000"/>
                </a:solidFill>
              </a:rPr>
              <a:t>Socialização Formal</a:t>
            </a:r>
          </a:p>
          <a:p>
            <a:pPr algn="just"/>
            <a:r>
              <a:rPr lang="pt-PT" sz="2000">
                <a:solidFill>
                  <a:srgbClr val="0000FF"/>
                </a:solidFill>
              </a:rPr>
              <a:t>Conduzido por instituições como escola e igreja.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789363"/>
            <a:ext cx="2271712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2256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1113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0985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89363"/>
            <a:ext cx="31734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337" y="332656"/>
            <a:ext cx="7467600" cy="580926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Parsons</a:t>
            </a:r>
            <a:r>
              <a:rPr lang="pt-BR" b="1" dirty="0" smtClean="0">
                <a:solidFill>
                  <a:srgbClr val="FF0000"/>
                </a:solidFill>
              </a:rPr>
              <a:t> = </a:t>
            </a:r>
            <a:r>
              <a:rPr lang="pt-BR" b="1" dirty="0" err="1" smtClean="0">
                <a:solidFill>
                  <a:srgbClr val="FF0000"/>
                </a:solidFill>
              </a:rPr>
              <a:t>durkheim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68" y="177281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Estes princípios regem tanto no sistema social, como nos subsistemas. De acordo com Durkheim bem como </a:t>
            </a:r>
            <a:r>
              <a:rPr lang="pt-BR" sz="2800" dirty="0" err="1"/>
              <a:t>Parsons</a:t>
            </a:r>
            <a:r>
              <a:rPr lang="pt-BR" sz="2800" dirty="0"/>
              <a:t>, a educação não é um elemento para a mudança social, e sim , pelo contrario, é um elemento fundamental para a conservação e funcionamento do sistema social.</a:t>
            </a:r>
          </a:p>
        </p:txBody>
      </p:sp>
    </p:spTree>
    <p:extLst>
      <p:ext uri="{BB962C8B-B14F-4D97-AF65-F5344CB8AC3E}">
        <p14:creationId xmlns:p14="http://schemas.microsoft.com/office/powerpoint/2010/main" val="355834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Quem é ele?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37730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Após alguns anos ensinando filosofia no ensino </a:t>
            </a:r>
            <a:r>
              <a:rPr lang="pt-BR" sz="2800" dirty="0" smtClean="0"/>
              <a:t>secundário, Durkheim </a:t>
            </a:r>
            <a:r>
              <a:rPr lang="pt-BR" sz="2800" dirty="0"/>
              <a:t>é nomeado, em 1887, para a Faculdade de Letras </a:t>
            </a:r>
            <a:r>
              <a:rPr lang="pt-BR" sz="2800" dirty="0" smtClean="0"/>
              <a:t>de Bordeaux</a:t>
            </a:r>
            <a:r>
              <a:rPr lang="pt-BR" sz="2800" dirty="0"/>
              <a:t>, onde é encarregado de ministrar um curso de “ciência </a:t>
            </a:r>
            <a:r>
              <a:rPr lang="pt-BR" sz="2800" dirty="0" smtClean="0"/>
              <a:t>social e </a:t>
            </a:r>
            <a:r>
              <a:rPr lang="pt-BR" sz="2800" dirty="0"/>
              <a:t>pedagogia”, antes de ir para Paris, em 1902, assumir, na </a:t>
            </a:r>
            <a:r>
              <a:rPr lang="pt-BR" sz="2800" dirty="0" smtClean="0"/>
              <a:t>Sorbonne, a </a:t>
            </a:r>
            <a:r>
              <a:rPr lang="pt-BR" sz="2800" dirty="0"/>
              <a:t>cátedra de “ciência da educação”, transformada em “ciência da </a:t>
            </a:r>
            <a:r>
              <a:rPr lang="pt-BR" sz="2800" dirty="0" smtClean="0"/>
              <a:t>educação e </a:t>
            </a:r>
            <a:r>
              <a:rPr lang="pt-BR" sz="2800" dirty="0"/>
              <a:t>sociologia”, que irá ocupar até sua morte, em 1917.</a:t>
            </a:r>
          </a:p>
        </p:txBody>
      </p:sp>
    </p:spTree>
    <p:extLst>
      <p:ext uri="{BB962C8B-B14F-4D97-AF65-F5344CB8AC3E}">
        <p14:creationId xmlns:p14="http://schemas.microsoft.com/office/powerpoint/2010/main" val="21600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975"/>
            <a:ext cx="4610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 explicativo em elipse 5"/>
          <p:cNvSpPr/>
          <p:nvPr/>
        </p:nvSpPr>
        <p:spPr>
          <a:xfrm>
            <a:off x="3851920" y="762963"/>
            <a:ext cx="5292080" cy="3026077"/>
          </a:xfrm>
          <a:prstGeom prst="wedgeEllipseCallout">
            <a:avLst>
              <a:gd name="adj1" fmla="val -27886"/>
              <a:gd name="adj2" fmla="val 56950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655536" y="1185798"/>
            <a:ext cx="4012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A sociedade sempre prevalece sobre o indivíduo, através das regras, </a:t>
            </a:r>
            <a:r>
              <a:rPr lang="pt-BR" sz="2800" b="1" dirty="0" smtClean="0"/>
              <a:t>normas, costumes </a:t>
            </a:r>
            <a:r>
              <a:rPr lang="pt-BR" sz="2800" b="1" dirty="0"/>
              <a:t>e leis.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1166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SUAS IDEIAS: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0" y="1988840"/>
            <a:ext cx="86042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0" y="4292427"/>
            <a:ext cx="860425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6" y="70984"/>
            <a:ext cx="860425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8792" cy="65293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Instituição Social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00201"/>
            <a:ext cx="8291264" cy="262088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Solidificam e perpetuam a consciência coletiva, além de serem a base da sociedade.</a:t>
            </a:r>
          </a:p>
          <a:p>
            <a:pPr algn="just"/>
            <a:endParaRPr lang="pt-BR" sz="2000" dirty="0"/>
          </a:p>
          <a:p>
            <a:pPr algn="just"/>
            <a:r>
              <a:rPr lang="pt-BR" dirty="0"/>
              <a:t>Exemplo: </a:t>
            </a:r>
            <a:r>
              <a:rPr lang="pt-BR" dirty="0" smtClean="0"/>
              <a:t>família, igreja, </a:t>
            </a:r>
            <a:r>
              <a:rPr lang="pt-BR" dirty="0"/>
              <a:t>escola, sistema judiciário, Estado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http://4.bp.blogspot.com/-ckbXTX0bq90/TfC7m33UuKI/AAAAAAAAACg/gWaRWDmSXOk/s1600/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12" y="4025145"/>
            <a:ext cx="2762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ucaja.com.br/wp-content/uploads/2011/07/escola-famil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Educação e Sociedade: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8229600" cy="352839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800" b="1" dirty="0"/>
              <a:t>“</a:t>
            </a:r>
            <a:r>
              <a:rPr lang="pt-BR" sz="2800" dirty="0"/>
              <a:t>A educação é para Durkheim o processo através do qual o egoísmo pessoal é superado e transformado em altruísmo, que beneficia a sociedade. Sem essa modificação substancial da natureza do homem individual em ser social, a sociedade não seria possível. A educação se torna assim um fator essencial e constitutivo da própria sociedade</a:t>
            </a:r>
            <a:r>
              <a:rPr lang="pt-BR" sz="2800" b="1" dirty="0" smtClean="0"/>
              <a:t>”.</a:t>
            </a:r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372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59024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O homem é egoísta, que necessita ser preparado para sua vida na sociedade:</a:t>
            </a:r>
            <a:br>
              <a:rPr lang="pt-BR" sz="3200" dirty="0" smtClean="0">
                <a:solidFill>
                  <a:srgbClr val="FF0000"/>
                </a:solidFill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013576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A ação exercida pelas gerações adultas sobre as que ainda não estão maduras para a vida social, tem por objetivo suscitar e desenvolver na criança determinados números de estados físicos, intelectuais e morais que dele reclamam, por um lado, a sociedade política em seu conjunto, e por outro, o meio especifico ao qual está destinado. (DURKHEIM, 1973:44)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696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Fato social: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213285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</a:t>
            </a:r>
            <a:r>
              <a:rPr lang="pt-BR" sz="2800" dirty="0" smtClean="0"/>
              <a:t> toda “coisa” capaz de exercer algum tipo de coerção sobre o indivíduo, sendo esta “coisa” independente e exterior ao indivíduo e estabelecida em toda a sociedade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447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1101</Words>
  <Application>Microsoft Office PowerPoint</Application>
  <PresentationFormat>Apresentação na tela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Balcão Envidraçado</vt:lpstr>
      <vt:lpstr>Durkheim e a Educação</vt:lpstr>
      <vt:lpstr>Quem é ele?</vt:lpstr>
      <vt:lpstr>Quem é ele?</vt:lpstr>
      <vt:lpstr>Apresentação do PowerPoint</vt:lpstr>
      <vt:lpstr>Apresentação do PowerPoint</vt:lpstr>
      <vt:lpstr>Instituição Social</vt:lpstr>
      <vt:lpstr>Educação e Sociedade:</vt:lpstr>
      <vt:lpstr>O homem é egoísta, que necessita ser preparado para sua vida na sociedade: </vt:lpstr>
      <vt:lpstr>Fato social:</vt:lpstr>
      <vt:lpstr>Fato Social e Educação:</vt:lpstr>
      <vt:lpstr>Fato social e Educação:</vt:lpstr>
      <vt:lpstr>Apresentação do PowerPoint</vt:lpstr>
      <vt:lpstr>A Moral e a Educação</vt:lpstr>
      <vt:lpstr>Talcott Parsons</vt:lpstr>
      <vt:lpstr>Educação é socialização</vt:lpstr>
      <vt:lpstr>PARSONS X DURKHEIM</vt:lpstr>
      <vt:lpstr>PARSONS X DURKHEIM</vt:lpstr>
      <vt:lpstr>A SOCIALIZAÇÃO E A EDUCAÇÃO</vt:lpstr>
      <vt:lpstr>Apresentação do PowerPoint</vt:lpstr>
      <vt:lpstr>Apresentação do PowerPoint</vt:lpstr>
      <vt:lpstr>Apresentação do PowerPoint</vt:lpstr>
      <vt:lpstr>Parsons = durkheim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Durkheim e a Educação</dc:title>
  <dc:creator>JOSE ROBERTO</dc:creator>
  <cp:lastModifiedBy>JOSE ROBERTO</cp:lastModifiedBy>
  <cp:revision>11</cp:revision>
  <dcterms:created xsi:type="dcterms:W3CDTF">2012-12-20T19:11:01Z</dcterms:created>
  <dcterms:modified xsi:type="dcterms:W3CDTF">2012-12-20T23:36:47Z</dcterms:modified>
</cp:coreProperties>
</file>